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5" r:id="rId3"/>
    <p:sldId id="329" r:id="rId4"/>
    <p:sldId id="276" r:id="rId5"/>
    <p:sldId id="330" r:id="rId6"/>
    <p:sldId id="277" r:id="rId7"/>
    <p:sldId id="278" r:id="rId8"/>
    <p:sldId id="333" r:id="rId9"/>
    <p:sldId id="331" r:id="rId10"/>
    <p:sldId id="334" r:id="rId11"/>
    <p:sldId id="332" r:id="rId12"/>
    <p:sldId id="335" r:id="rId13"/>
    <p:sldId id="280" r:id="rId14"/>
    <p:sldId id="336"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62" r:id="rId30"/>
    <p:sldId id="263" r:id="rId31"/>
    <p:sldId id="264" r:id="rId32"/>
    <p:sldId id="265" r:id="rId33"/>
    <p:sldId id="266" r:id="rId34"/>
    <p:sldId id="267" r:id="rId35"/>
    <p:sldId id="268" r:id="rId36"/>
    <p:sldId id="269" r:id="rId37"/>
    <p:sldId id="270" r:id="rId38"/>
    <p:sldId id="296" r:id="rId39"/>
    <p:sldId id="299" r:id="rId40"/>
    <p:sldId id="300" r:id="rId41"/>
    <p:sldId id="301" r:id="rId42"/>
    <p:sldId id="303" r:id="rId43"/>
    <p:sldId id="304" r:id="rId44"/>
    <p:sldId id="305" r:id="rId45"/>
    <p:sldId id="306" r:id="rId46"/>
    <p:sldId id="307" r:id="rId47"/>
    <p:sldId id="308" r:id="rId48"/>
    <p:sldId id="309" r:id="rId49"/>
    <p:sldId id="310" r:id="rId50"/>
    <p:sldId id="312" r:id="rId51"/>
    <p:sldId id="314" r:id="rId52"/>
    <p:sldId id="320" r:id="rId53"/>
    <p:sldId id="321" r:id="rId54"/>
    <p:sldId id="322" r:id="rId55"/>
    <p:sldId id="323" r:id="rId56"/>
    <p:sldId id="324" r:id="rId57"/>
    <p:sldId id="325" r:id="rId58"/>
    <p:sldId id="326" r:id="rId59"/>
    <p:sldId id="327" r:id="rId60"/>
    <p:sldId id="32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8369FB-4866-4ADC-8C7B-87562F653DA9}" type="datetimeFigureOut">
              <a:rPr lang="en-US" smtClean="0"/>
              <a:t>7/5/2015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6924D-E251-441C-A372-80AEA170CA1E}" type="slidenum">
              <a:rPr lang="en-US" smtClean="0"/>
              <a:t>‹#›</a:t>
            </a:fld>
            <a:endParaRPr lang="en-US"/>
          </a:p>
        </p:txBody>
      </p:sp>
    </p:spTree>
    <p:extLst>
      <p:ext uri="{BB962C8B-B14F-4D97-AF65-F5344CB8AC3E}">
        <p14:creationId xmlns:p14="http://schemas.microsoft.com/office/powerpoint/2010/main" val="247939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52601-1ABD-4138-940E-0CBF1A8F39BD}" type="slidenum">
              <a:rPr lang="en-US"/>
              <a:pPr/>
              <a:t>30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a:t> Programming the DMA module for a transfer requires setting the DMA registers, setting the base address of the memory block to tranfer to/from and also setting the number of bytes to transfer. DMA module contains an address generator (to increment or decrement addresses) and a comparison hardware (to match an address with the end address).</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Microprocessors I - Frederick University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Microprocessors I - Frederick University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Microprocessors I - Frederick University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1083" y="0"/>
            <a:ext cx="8724766"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1083" y="609600"/>
            <a:ext cx="4292022"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827" y="609600"/>
            <a:ext cx="4292022"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11083" y="6553200"/>
            <a:ext cx="1899747" cy="304800"/>
          </a:xfrm>
        </p:spPr>
        <p:txBody>
          <a:bodyPr/>
          <a:lstStyle>
            <a:lvl1pPr>
              <a:defRPr/>
            </a:lvl1pPr>
          </a:lstStyle>
          <a:p>
            <a:endParaRPr lang="en-US"/>
          </a:p>
        </p:txBody>
      </p:sp>
      <p:sp>
        <p:nvSpPr>
          <p:cNvPr id="6" name="Footer Placeholder 5"/>
          <p:cNvSpPr>
            <a:spLocks noGrp="1"/>
          </p:cNvSpPr>
          <p:nvPr>
            <p:ph type="ftr" sz="quarter" idx="11"/>
          </p:nvPr>
        </p:nvSpPr>
        <p:spPr>
          <a:xfrm>
            <a:off x="2462635" y="6553200"/>
            <a:ext cx="4151300" cy="304800"/>
          </a:xfrm>
        </p:spPr>
        <p:txBody>
          <a:bodyPr/>
          <a:lstStyle>
            <a:lvl1pPr>
              <a:defRPr/>
            </a:lvl1pPr>
          </a:lstStyle>
          <a:p>
            <a:r>
              <a:rPr lang="en-US"/>
              <a:t>Microprocessors I - Frederick University</a:t>
            </a:r>
          </a:p>
        </p:txBody>
      </p:sp>
      <p:sp>
        <p:nvSpPr>
          <p:cNvPr id="7" name="Slide Number Placeholder 6"/>
          <p:cNvSpPr>
            <a:spLocks noGrp="1"/>
          </p:cNvSpPr>
          <p:nvPr>
            <p:ph type="sldNum" sz="quarter" idx="12"/>
          </p:nvPr>
        </p:nvSpPr>
        <p:spPr>
          <a:xfrm>
            <a:off x="7036102" y="6553200"/>
            <a:ext cx="1904145" cy="304800"/>
          </a:xfrm>
        </p:spPr>
        <p:txBody>
          <a:bodyPr/>
          <a:lstStyle>
            <a:lvl1pPr>
              <a:defRPr/>
            </a:lvl1pPr>
          </a:lstStyle>
          <a:p>
            <a:fld id="{C70BE146-CBC6-489C-838B-98FD79F211D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09600" y="1905000"/>
            <a:ext cx="3810000" cy="4267200"/>
          </a:xfrm>
        </p:spPr>
        <p:txBody>
          <a:bodyPr/>
          <a:lstStyle/>
          <a:p>
            <a:endParaRPr lang="en-US"/>
          </a:p>
        </p:txBody>
      </p:sp>
      <p:sp>
        <p:nvSpPr>
          <p:cNvPr id="4" name="Text Placeholder 3"/>
          <p:cNvSpPr>
            <a:spLocks noGrp="1"/>
          </p:cNvSpPr>
          <p:nvPr>
            <p:ph type="body" sz="half" idx="2"/>
          </p:nvPr>
        </p:nvSpPr>
        <p:spPr>
          <a:xfrm>
            <a:off x="4572000" y="1905000"/>
            <a:ext cx="3810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33400" y="6248400"/>
            <a:ext cx="1905000" cy="381000"/>
          </a:xfrm>
        </p:spPr>
        <p:txBody>
          <a:bodyPr/>
          <a:lstStyle>
            <a:lvl1pPr>
              <a:defRPr/>
            </a:lvl1pPr>
          </a:lstStyle>
          <a:p>
            <a:endParaRPr lang="en-US"/>
          </a:p>
        </p:txBody>
      </p:sp>
      <p:sp>
        <p:nvSpPr>
          <p:cNvPr id="6" name="Footer Placeholder 5"/>
          <p:cNvSpPr>
            <a:spLocks noGrp="1"/>
          </p:cNvSpPr>
          <p:nvPr>
            <p:ph type="ftr" sz="quarter" idx="11"/>
          </p:nvPr>
        </p:nvSpPr>
        <p:spPr>
          <a:xfrm>
            <a:off x="2514600" y="6248400"/>
            <a:ext cx="2895600" cy="457200"/>
          </a:xfrm>
        </p:spPr>
        <p:txBody>
          <a:bodyPr/>
          <a:lstStyle>
            <a:lvl1pPr>
              <a:defRPr/>
            </a:lvl1pPr>
          </a:lstStyle>
          <a:p>
            <a:r>
              <a:rPr lang="en-US" smtClean="0"/>
              <a:t>Microprocessors I - Frederick University</a:t>
            </a:r>
            <a:endParaRPr lang="en-US"/>
          </a:p>
        </p:txBody>
      </p:sp>
      <p:sp>
        <p:nvSpPr>
          <p:cNvPr id="7" name="Slide Number Placeholder 6"/>
          <p:cNvSpPr>
            <a:spLocks noGrp="1"/>
          </p:cNvSpPr>
          <p:nvPr>
            <p:ph type="sldNum" sz="quarter" idx="12"/>
          </p:nvPr>
        </p:nvSpPr>
        <p:spPr>
          <a:xfrm>
            <a:off x="5486400" y="6248400"/>
            <a:ext cx="1143000" cy="457200"/>
          </a:xfrm>
        </p:spPr>
        <p:txBody>
          <a:bodyPr/>
          <a:lstStyle>
            <a:lvl1pPr>
              <a:defRPr/>
            </a:lvl1pPr>
          </a:lstStyle>
          <a:p>
            <a:fld id="{9D4315A5-87A2-447A-A98B-4CA5F094EE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Microprocessors I - Frederick University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Microprocessors I - Frederick University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Microprocessors I - Frederick University</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Microprocessors I - Frederick University</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Microprocessors I - Frederick University</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Microprocessors I - Frederick University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Microprocessors I - Frederick University</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Microprocessors I - Frederick University</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Microprocessors I - Frederick University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futureshop.ca/catalog/proddetail.asp?sku_id=0665000FS10028846&amp;catid=10545&amp;logon=&amp;langid=EN&amp;dept=11&amp;WLBS=fsweb9"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www.absound.ca/ProductDetailHW.aspx?ProdType=HW&amp;SKU=HIT-32HDT5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762000"/>
          </a:xfrm>
        </p:spPr>
        <p:txBody>
          <a:bodyPr/>
          <a:lstStyle/>
          <a:p>
            <a:endParaRPr lang="en-US" dirty="0"/>
          </a:p>
        </p:txBody>
      </p:sp>
      <p:sp>
        <p:nvSpPr>
          <p:cNvPr id="3" name="Subtitle 2"/>
          <p:cNvSpPr>
            <a:spLocks noGrp="1"/>
          </p:cNvSpPr>
          <p:nvPr>
            <p:ph type="subTitle" idx="1"/>
          </p:nvPr>
        </p:nvSpPr>
        <p:spPr>
          <a:xfrm>
            <a:off x="533400" y="1219200"/>
            <a:ext cx="7772400" cy="4876800"/>
          </a:xfrm>
        </p:spPr>
        <p:txBody>
          <a:bodyPr>
            <a:normAutofit/>
          </a:bodyPr>
          <a:lstStyle/>
          <a:p>
            <a:endParaRPr lang="en-US" sz="4000" b="1" dirty="0" smtClean="0">
              <a:solidFill>
                <a:srgbClr val="002060"/>
              </a:solidFill>
            </a:endParaRPr>
          </a:p>
          <a:p>
            <a:r>
              <a:rPr lang="en-US" sz="4000" b="1" dirty="0" smtClean="0">
                <a:solidFill>
                  <a:srgbClr val="002060"/>
                </a:solidFill>
              </a:rPr>
              <a:t>Direct Memory Access (DMA) Operation and DMA Controller</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78524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pPr>
            <a:r>
              <a:rPr lang="el-GR" dirty="0"/>
              <a:t>The DMA will then let the device that requested the DMA transfer know that the transfer is commencing</a:t>
            </a:r>
            <a:r>
              <a:rPr lang="en-US" dirty="0"/>
              <a:t> </a:t>
            </a:r>
            <a:r>
              <a:rPr lang="el-GR" dirty="0"/>
              <a:t>by asserting the </a:t>
            </a:r>
            <a:r>
              <a:rPr lang="el-GR" dirty="0" smtClean="0">
                <a:solidFill>
                  <a:srgbClr val="C00000"/>
                </a:solidFill>
              </a:rPr>
              <a:t>DACK </a:t>
            </a:r>
            <a:r>
              <a:rPr lang="el-GR" dirty="0">
                <a:solidFill>
                  <a:srgbClr val="C00000"/>
                </a:solidFill>
              </a:rPr>
              <a:t>signal.</a:t>
            </a:r>
          </a:p>
          <a:p>
            <a:pPr>
              <a:lnSpc>
                <a:spcPct val="80000"/>
              </a:lnSpc>
            </a:pPr>
            <a:r>
              <a:rPr lang="el-GR" dirty="0"/>
              <a:t>The </a:t>
            </a:r>
            <a:r>
              <a:rPr lang="en-US" dirty="0"/>
              <a:t>peripheral places the</a:t>
            </a:r>
            <a:r>
              <a:rPr lang="el-GR" dirty="0"/>
              <a:t> byte to be transferred on the bus Data lines.</a:t>
            </a:r>
          </a:p>
          <a:p>
            <a:endParaRPr lang="en-US" dirty="0"/>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311132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80000"/>
              </a:lnSpc>
            </a:pPr>
            <a:r>
              <a:rPr lang="en-US" dirty="0"/>
              <a:t>Once the data has been transferred, </a:t>
            </a:r>
            <a:r>
              <a:rPr lang="el-GR" dirty="0"/>
              <a:t>The DMA will de-assert the </a:t>
            </a:r>
            <a:r>
              <a:rPr lang="el-GR" dirty="0" smtClean="0">
                <a:solidFill>
                  <a:srgbClr val="C00000"/>
                </a:solidFill>
              </a:rPr>
              <a:t>DACK2 signal</a:t>
            </a:r>
            <a:r>
              <a:rPr lang="en-US" dirty="0" smtClean="0"/>
              <a:t>.</a:t>
            </a:r>
          </a:p>
          <a:p>
            <a:pPr>
              <a:lnSpc>
                <a:spcPct val="80000"/>
              </a:lnSpc>
            </a:pPr>
            <a:r>
              <a:rPr lang="el-GR" dirty="0" smtClean="0"/>
              <a:t>The </a:t>
            </a:r>
            <a:r>
              <a:rPr lang="el-GR" dirty="0"/>
              <a:t>DMA will now </a:t>
            </a:r>
            <a:r>
              <a:rPr lang="el-GR" dirty="0">
                <a:solidFill>
                  <a:srgbClr val="C00000"/>
                </a:solidFill>
              </a:rPr>
              <a:t>check to see if any of the other DMA channels have any work to do</a:t>
            </a:r>
            <a:r>
              <a:rPr lang="el-GR" dirty="0"/>
              <a:t>. If none of the channels have their DRQ lines asserted, the DMA controller has completed its work and will now tri-state the </a:t>
            </a:r>
            <a:r>
              <a:rPr lang="el-GR" dirty="0" smtClean="0"/>
              <a:t>MEMR</a:t>
            </a:r>
            <a:r>
              <a:rPr lang="el-GR" dirty="0"/>
              <a:t>, </a:t>
            </a:r>
            <a:r>
              <a:rPr lang="el-GR" dirty="0" smtClean="0"/>
              <a:t>MEMW</a:t>
            </a:r>
            <a:r>
              <a:rPr lang="el-GR" dirty="0"/>
              <a:t>, </a:t>
            </a:r>
            <a:r>
              <a:rPr lang="el-GR" dirty="0" smtClean="0"/>
              <a:t>IOR</a:t>
            </a:r>
            <a:r>
              <a:rPr lang="el-GR" dirty="0"/>
              <a:t>, </a:t>
            </a:r>
            <a:r>
              <a:rPr lang="el-GR" dirty="0" smtClean="0"/>
              <a:t>IOW </a:t>
            </a:r>
            <a:r>
              <a:rPr lang="el-GR" dirty="0"/>
              <a:t>and address signals.</a:t>
            </a:r>
          </a:p>
          <a:p>
            <a:endParaRPr lang="en-US" dirty="0"/>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22652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l-GR" dirty="0"/>
              <a:t>Finally, the DMA will </a:t>
            </a:r>
            <a:r>
              <a:rPr lang="el-GR" dirty="0">
                <a:solidFill>
                  <a:srgbClr val="C00000"/>
                </a:solidFill>
              </a:rPr>
              <a:t>de-assert the H</a:t>
            </a:r>
            <a:r>
              <a:rPr lang="en-US" dirty="0">
                <a:solidFill>
                  <a:srgbClr val="C00000"/>
                </a:solidFill>
              </a:rPr>
              <a:t>OLD</a:t>
            </a:r>
            <a:r>
              <a:rPr lang="el-GR" dirty="0">
                <a:solidFill>
                  <a:srgbClr val="C00000"/>
                </a:solidFill>
              </a:rPr>
              <a:t> signal</a:t>
            </a:r>
            <a:r>
              <a:rPr lang="el-GR" dirty="0"/>
              <a:t>. The CPU sees this, and de-asserts the </a:t>
            </a:r>
            <a:r>
              <a:rPr lang="el-GR" dirty="0">
                <a:solidFill>
                  <a:srgbClr val="C00000"/>
                </a:solidFill>
              </a:rPr>
              <a:t>HOLDA</a:t>
            </a:r>
            <a:r>
              <a:rPr lang="el-GR" dirty="0"/>
              <a:t> signal. Now the CPU </a:t>
            </a:r>
            <a:r>
              <a:rPr lang="en-US" dirty="0"/>
              <a:t>resumes control of the buses</a:t>
            </a:r>
            <a:r>
              <a:rPr lang="el-GR" dirty="0"/>
              <a:t> and address lines, and it resumes </a:t>
            </a:r>
            <a:r>
              <a:rPr lang="el-GR" dirty="0">
                <a:solidFill>
                  <a:srgbClr val="C00000"/>
                </a:solidFill>
              </a:rPr>
              <a:t>executing instructions </a:t>
            </a:r>
            <a:r>
              <a:rPr lang="el-GR" dirty="0"/>
              <a:t>and accessing main memory and the peripherals.</a:t>
            </a:r>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58612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85346" name="Rectangle 2"/>
          <p:cNvSpPr>
            <a:spLocks noGrp="1" noChangeArrowheads="1"/>
          </p:cNvSpPr>
          <p:nvPr>
            <p:ph type="title"/>
          </p:nvPr>
        </p:nvSpPr>
        <p:spPr/>
        <p:txBody>
          <a:bodyPr/>
          <a:lstStyle/>
          <a:p>
            <a:r>
              <a:rPr lang="en-US" b="1" dirty="0" smtClean="0">
                <a:solidFill>
                  <a:srgbClr val="002060"/>
                </a:solidFill>
              </a:rPr>
              <a:t>8237 </a:t>
            </a:r>
            <a:r>
              <a:rPr lang="en-US" b="1" dirty="0">
                <a:solidFill>
                  <a:srgbClr val="002060"/>
                </a:solidFill>
              </a:rPr>
              <a:t>DMA </a:t>
            </a:r>
            <a:r>
              <a:rPr lang="en-US" b="1" dirty="0" smtClean="0">
                <a:solidFill>
                  <a:srgbClr val="002060"/>
                </a:solidFill>
              </a:rPr>
              <a:t>Controller</a:t>
            </a:r>
            <a:endParaRPr lang="el-GR" b="1" dirty="0">
              <a:solidFill>
                <a:srgbClr val="002060"/>
              </a:solidFill>
            </a:endParaRPr>
          </a:p>
        </p:txBody>
      </p:sp>
      <p:sp>
        <p:nvSpPr>
          <p:cNvPr id="185347" name="Rectangle 3"/>
          <p:cNvSpPr>
            <a:spLocks noGrp="1" noChangeArrowheads="1"/>
          </p:cNvSpPr>
          <p:nvPr>
            <p:ph type="body" idx="1"/>
          </p:nvPr>
        </p:nvSpPr>
        <p:spPr/>
        <p:txBody>
          <a:bodyPr>
            <a:normAutofit/>
          </a:bodyPr>
          <a:lstStyle/>
          <a:p>
            <a:r>
              <a:rPr lang="en-US" dirty="0">
                <a:solidFill>
                  <a:srgbClr val="C00000"/>
                </a:solidFill>
              </a:rPr>
              <a:t>Supplies memory and I/O </a:t>
            </a:r>
            <a:r>
              <a:rPr lang="en-US" dirty="0"/>
              <a:t>with control signals and addresses during DMA transfer</a:t>
            </a:r>
          </a:p>
          <a:p>
            <a:r>
              <a:rPr lang="en-US" dirty="0"/>
              <a:t>4-channels (expandable)</a:t>
            </a:r>
          </a:p>
          <a:p>
            <a:pPr lvl="1"/>
            <a:r>
              <a:rPr lang="en-US" dirty="0"/>
              <a:t>0: DRAM refresh</a:t>
            </a:r>
          </a:p>
          <a:p>
            <a:pPr lvl="1"/>
            <a:r>
              <a:rPr lang="en-US" dirty="0"/>
              <a:t>1: Free</a:t>
            </a:r>
          </a:p>
          <a:p>
            <a:pPr lvl="1"/>
            <a:r>
              <a:rPr lang="en-US" dirty="0"/>
              <a:t>2: Floppy disk controller</a:t>
            </a:r>
          </a:p>
          <a:p>
            <a:pPr lvl="1"/>
            <a:r>
              <a:rPr lang="en-US" dirty="0"/>
              <a:t>3: Free</a:t>
            </a:r>
          </a:p>
          <a:p>
            <a:endParaRPr lang="el-GR" dirty="0"/>
          </a:p>
          <a:p>
            <a:endParaRPr lang="el-G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1.6 </a:t>
            </a:r>
            <a:r>
              <a:rPr lang="en-US" dirty="0" err="1" smtClean="0"/>
              <a:t>MByte</a:t>
            </a:r>
            <a:r>
              <a:rPr lang="en-US" dirty="0" smtClean="0"/>
              <a:t>/sec </a:t>
            </a:r>
            <a:r>
              <a:rPr lang="en-US" dirty="0"/>
              <a:t>transfer rate</a:t>
            </a:r>
          </a:p>
          <a:p>
            <a:r>
              <a:rPr lang="en-US" dirty="0"/>
              <a:t>64 </a:t>
            </a:r>
            <a:r>
              <a:rPr lang="en-US" dirty="0" err="1"/>
              <a:t>KByte</a:t>
            </a:r>
            <a:r>
              <a:rPr lang="en-US" dirty="0"/>
              <a:t> section of memory address capability with single programming</a:t>
            </a:r>
          </a:p>
          <a:p>
            <a:r>
              <a:rPr lang="en-US" dirty="0"/>
              <a:t>“</a:t>
            </a:r>
            <a:r>
              <a:rPr lang="en-US" dirty="0">
                <a:solidFill>
                  <a:srgbClr val="C00000"/>
                </a:solidFill>
              </a:rPr>
              <a:t>fly-by” controller </a:t>
            </a:r>
            <a:r>
              <a:rPr lang="en-US" dirty="0"/>
              <a:t>(data does not pass through the DMA-only memory to I/O transfer capability)</a:t>
            </a:r>
          </a:p>
          <a:p>
            <a:r>
              <a:rPr lang="el-GR" dirty="0"/>
              <a:t> </a:t>
            </a:r>
            <a:r>
              <a:rPr lang="en-US" dirty="0"/>
              <a:t>I</a:t>
            </a:r>
            <a:r>
              <a:rPr lang="el-GR" dirty="0"/>
              <a:t>nitialization involves </a:t>
            </a:r>
            <a:r>
              <a:rPr lang="el-GR" dirty="0">
                <a:solidFill>
                  <a:srgbClr val="C00000"/>
                </a:solidFill>
              </a:rPr>
              <a:t>writing into each channel</a:t>
            </a:r>
            <a:r>
              <a:rPr lang="el-GR" dirty="0"/>
              <a:t>: </a:t>
            </a:r>
          </a:p>
          <a:p>
            <a:pPr marL="914400" lvl="2" indent="0">
              <a:buNone/>
            </a:pPr>
            <a:r>
              <a:rPr lang="el-GR" dirty="0"/>
              <a:t>i) The address of the first byte of the block of data that must be transferred (called the </a:t>
            </a:r>
            <a:r>
              <a:rPr lang="el-GR" dirty="0">
                <a:solidFill>
                  <a:srgbClr val="C00000"/>
                </a:solidFill>
              </a:rPr>
              <a:t>base address</a:t>
            </a:r>
            <a:r>
              <a:rPr lang="el-GR" dirty="0"/>
              <a:t>). </a:t>
            </a:r>
          </a:p>
          <a:p>
            <a:pPr marL="914400" lvl="2" indent="0">
              <a:buNone/>
            </a:pPr>
            <a:r>
              <a:rPr lang="el-GR" dirty="0"/>
              <a:t>ii) The number of bytes to be transferred (called the </a:t>
            </a:r>
            <a:r>
              <a:rPr lang="el-GR" dirty="0">
                <a:solidFill>
                  <a:srgbClr val="C00000"/>
                </a:solidFill>
              </a:rPr>
              <a:t>word count</a:t>
            </a:r>
            <a:r>
              <a:rPr lang="el-GR" dirty="0"/>
              <a:t>). </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74095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endParaRPr lang="en-US"/>
          </a:p>
        </p:txBody>
      </p:sp>
      <p:sp>
        <p:nvSpPr>
          <p:cNvPr id="187394" name="Rectangle 2"/>
          <p:cNvSpPr>
            <a:spLocks noGrp="1" noChangeArrowheads="1"/>
          </p:cNvSpPr>
          <p:nvPr>
            <p:ph type="title"/>
          </p:nvPr>
        </p:nvSpPr>
        <p:spPr/>
        <p:txBody>
          <a:bodyPr/>
          <a:lstStyle/>
          <a:p>
            <a:r>
              <a:rPr lang="en-US" b="1" dirty="0"/>
              <a:t>8237 pins</a:t>
            </a:r>
            <a:endParaRPr lang="el-GR" b="1" dirty="0"/>
          </a:p>
        </p:txBody>
      </p:sp>
      <p:sp>
        <p:nvSpPr>
          <p:cNvPr id="187395" name="Rectangle 3"/>
          <p:cNvSpPr>
            <a:spLocks noGrp="1" noChangeArrowheads="1"/>
          </p:cNvSpPr>
          <p:nvPr>
            <p:ph type="body" idx="1"/>
          </p:nvPr>
        </p:nvSpPr>
        <p:spPr/>
        <p:txBody>
          <a:bodyPr>
            <a:normAutofit fontScale="92500" lnSpcReduction="20000"/>
          </a:bodyPr>
          <a:lstStyle/>
          <a:p>
            <a:pPr>
              <a:lnSpc>
                <a:spcPct val="80000"/>
              </a:lnSpc>
            </a:pPr>
            <a:r>
              <a:rPr lang="en-US" sz="1800" dirty="0"/>
              <a:t>CLK: System clock</a:t>
            </a:r>
          </a:p>
          <a:p>
            <a:pPr>
              <a:lnSpc>
                <a:spcPct val="80000"/>
              </a:lnSpc>
            </a:pPr>
            <a:r>
              <a:rPr lang="en-US" sz="1800" dirty="0"/>
              <a:t>CS</a:t>
            </a:r>
            <a:r>
              <a:rPr lang="el-GR" sz="1800" dirty="0"/>
              <a:t>΄</a:t>
            </a:r>
            <a:r>
              <a:rPr lang="en-US" sz="1800" dirty="0"/>
              <a:t>: Chip select (decoder output)</a:t>
            </a:r>
          </a:p>
          <a:p>
            <a:pPr>
              <a:lnSpc>
                <a:spcPct val="80000"/>
              </a:lnSpc>
            </a:pPr>
            <a:r>
              <a:rPr lang="en-US" sz="1800" dirty="0"/>
              <a:t>RESET: Clears registers, sets mask register</a:t>
            </a:r>
          </a:p>
          <a:p>
            <a:pPr>
              <a:lnSpc>
                <a:spcPct val="80000"/>
              </a:lnSpc>
            </a:pPr>
            <a:r>
              <a:rPr lang="en-US" sz="1800" dirty="0"/>
              <a:t>READY: 0 for inserting wait states</a:t>
            </a:r>
          </a:p>
          <a:p>
            <a:pPr>
              <a:lnSpc>
                <a:spcPct val="80000"/>
              </a:lnSpc>
            </a:pPr>
            <a:r>
              <a:rPr lang="en-US" sz="1800" dirty="0"/>
              <a:t>HLDA: Signals that the </a:t>
            </a:r>
            <a:r>
              <a:rPr lang="el-GR" sz="1800" dirty="0"/>
              <a:t>μ</a:t>
            </a:r>
            <a:r>
              <a:rPr lang="en-US" sz="1800" dirty="0"/>
              <a:t>p has relinquished buses</a:t>
            </a:r>
          </a:p>
          <a:p>
            <a:pPr>
              <a:lnSpc>
                <a:spcPct val="80000"/>
              </a:lnSpc>
            </a:pPr>
            <a:r>
              <a:rPr lang="en-US" sz="1800" dirty="0"/>
              <a:t>DREQ3 – DREQ0: DMA request input for each channel</a:t>
            </a:r>
          </a:p>
          <a:p>
            <a:pPr>
              <a:lnSpc>
                <a:spcPct val="80000"/>
              </a:lnSpc>
            </a:pPr>
            <a:r>
              <a:rPr lang="en-US" sz="1800" dirty="0"/>
              <a:t>DB7-DB0: Data bus pins</a:t>
            </a:r>
          </a:p>
          <a:p>
            <a:pPr>
              <a:lnSpc>
                <a:spcPct val="80000"/>
              </a:lnSpc>
            </a:pPr>
            <a:r>
              <a:rPr lang="en-US" sz="1800" dirty="0"/>
              <a:t>IOR</a:t>
            </a:r>
            <a:r>
              <a:rPr lang="el-GR" sz="1800" dirty="0"/>
              <a:t>΄</a:t>
            </a:r>
            <a:r>
              <a:rPr lang="en-US" sz="1800" dirty="0"/>
              <a:t>: Bidirectional pin used during programming </a:t>
            </a:r>
          </a:p>
          <a:p>
            <a:pPr>
              <a:lnSpc>
                <a:spcPct val="80000"/>
              </a:lnSpc>
              <a:buFontTx/>
              <a:buNone/>
            </a:pPr>
            <a:r>
              <a:rPr lang="en-US" sz="1800" dirty="0"/>
              <a:t>and during a DMA write cycle</a:t>
            </a:r>
          </a:p>
          <a:p>
            <a:pPr>
              <a:lnSpc>
                <a:spcPct val="80000"/>
              </a:lnSpc>
            </a:pPr>
            <a:r>
              <a:rPr lang="en-US" sz="1800" dirty="0"/>
              <a:t>IOW</a:t>
            </a:r>
            <a:r>
              <a:rPr lang="el-GR" sz="1800" dirty="0"/>
              <a:t>΄</a:t>
            </a:r>
            <a:r>
              <a:rPr lang="en-US" sz="1800" dirty="0"/>
              <a:t>: Bidirectional pin used during programming </a:t>
            </a:r>
            <a:endParaRPr lang="el-GR" sz="1800" dirty="0"/>
          </a:p>
          <a:p>
            <a:pPr>
              <a:lnSpc>
                <a:spcPct val="80000"/>
              </a:lnSpc>
              <a:buFontTx/>
              <a:buNone/>
            </a:pPr>
            <a:r>
              <a:rPr lang="en-US" sz="1800" dirty="0"/>
              <a:t>and during a DMA read cycle</a:t>
            </a:r>
          </a:p>
          <a:p>
            <a:pPr>
              <a:lnSpc>
                <a:spcPct val="80000"/>
              </a:lnSpc>
            </a:pPr>
            <a:r>
              <a:rPr lang="en-US" sz="1800" dirty="0"/>
              <a:t>EOP</a:t>
            </a:r>
            <a:r>
              <a:rPr lang="el-GR" sz="1800" dirty="0"/>
              <a:t>΄</a:t>
            </a:r>
            <a:r>
              <a:rPr lang="en-US" sz="1800" dirty="0"/>
              <a:t>: End of process is a bidirectional signal used as input to terminate a DMA process or as output to signal the end of the DMA transfer</a:t>
            </a:r>
          </a:p>
          <a:p>
            <a:pPr>
              <a:lnSpc>
                <a:spcPct val="80000"/>
              </a:lnSpc>
            </a:pPr>
            <a:r>
              <a:rPr lang="en-US" sz="1800" dirty="0"/>
              <a:t>A3-A0: Address pins for selecting internal registers</a:t>
            </a:r>
          </a:p>
          <a:p>
            <a:pPr>
              <a:lnSpc>
                <a:spcPct val="80000"/>
              </a:lnSpc>
            </a:pPr>
            <a:r>
              <a:rPr lang="en-US" sz="1800" dirty="0"/>
              <a:t>A7-A4: Outputs that provide part of the DMA transfer address</a:t>
            </a:r>
          </a:p>
          <a:p>
            <a:pPr>
              <a:lnSpc>
                <a:spcPct val="80000"/>
              </a:lnSpc>
            </a:pPr>
            <a:r>
              <a:rPr lang="en-US" sz="1800" dirty="0"/>
              <a:t>HRQ: DMA request output</a:t>
            </a:r>
          </a:p>
          <a:p>
            <a:pPr>
              <a:lnSpc>
                <a:spcPct val="80000"/>
              </a:lnSpc>
            </a:pPr>
            <a:r>
              <a:rPr lang="en-US" sz="1800" dirty="0"/>
              <a:t>DACK3-DACK0: DMA acknowledge for each channel.</a:t>
            </a:r>
          </a:p>
          <a:p>
            <a:pPr>
              <a:lnSpc>
                <a:spcPct val="80000"/>
              </a:lnSpc>
            </a:pPr>
            <a:r>
              <a:rPr lang="en-US" sz="1800" dirty="0"/>
              <a:t>AEN: Address enable signal</a:t>
            </a:r>
          </a:p>
          <a:p>
            <a:pPr>
              <a:lnSpc>
                <a:spcPct val="80000"/>
              </a:lnSpc>
            </a:pPr>
            <a:r>
              <a:rPr lang="en-US" sz="1800" dirty="0"/>
              <a:t>ADSTB: Address strobe</a:t>
            </a:r>
          </a:p>
          <a:p>
            <a:pPr>
              <a:lnSpc>
                <a:spcPct val="80000"/>
              </a:lnSpc>
            </a:pPr>
            <a:r>
              <a:rPr lang="en-US" sz="1800" dirty="0"/>
              <a:t>MEMR</a:t>
            </a:r>
            <a:r>
              <a:rPr lang="el-GR" sz="1800" dirty="0"/>
              <a:t>΄</a:t>
            </a:r>
            <a:r>
              <a:rPr lang="en-US" sz="1800" dirty="0"/>
              <a:t>: Memory read output used in DMA read cycle</a:t>
            </a:r>
          </a:p>
          <a:p>
            <a:pPr>
              <a:lnSpc>
                <a:spcPct val="80000"/>
              </a:lnSpc>
            </a:pPr>
            <a:r>
              <a:rPr lang="en-US" sz="1800" dirty="0"/>
              <a:t>MEMW</a:t>
            </a:r>
            <a:r>
              <a:rPr lang="el-GR" sz="1800" dirty="0"/>
              <a:t>΄</a:t>
            </a:r>
            <a:r>
              <a:rPr lang="en-US" sz="1800" dirty="0"/>
              <a:t>: Memory write output used in DMA write cycle</a:t>
            </a:r>
          </a:p>
          <a:p>
            <a:pPr>
              <a:lnSpc>
                <a:spcPct val="80000"/>
              </a:lnSpc>
            </a:pPr>
            <a:endParaRPr lang="el-GR" sz="1800" dirty="0"/>
          </a:p>
        </p:txBody>
      </p:sp>
      <p:pic>
        <p:nvPicPr>
          <p:cNvPr id="187396" name="Picture 4"/>
          <p:cNvPicPr>
            <a:picLocks noChangeAspect="1" noChangeArrowheads="1"/>
          </p:cNvPicPr>
          <p:nvPr/>
        </p:nvPicPr>
        <p:blipFill>
          <a:blip r:embed="rId2" cstate="print"/>
          <a:srcRect/>
          <a:stretch>
            <a:fillRect/>
          </a:stretch>
        </p:blipFill>
        <p:spPr bwMode="auto">
          <a:xfrm>
            <a:off x="6324600" y="152400"/>
            <a:ext cx="2409865" cy="3671888"/>
          </a:xfrm>
          <a:prstGeom prst="rect">
            <a:avLst/>
          </a:prstGeom>
          <a:noFill/>
          <a:ln w="12700">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95586" name="Rectangle 2"/>
          <p:cNvSpPr>
            <a:spLocks noGrp="1" noChangeArrowheads="1"/>
          </p:cNvSpPr>
          <p:nvPr>
            <p:ph type="title"/>
          </p:nvPr>
        </p:nvSpPr>
        <p:spPr>
          <a:xfrm>
            <a:off x="490915" y="150814"/>
            <a:ext cx="8229600" cy="685800"/>
          </a:xfrm>
        </p:spPr>
        <p:txBody>
          <a:bodyPr>
            <a:normAutofit fontScale="90000"/>
          </a:bodyPr>
          <a:lstStyle/>
          <a:p>
            <a:r>
              <a:rPr lang="en-US" b="1" dirty="0" smtClean="0"/>
              <a:t>8237 </a:t>
            </a:r>
            <a:r>
              <a:rPr lang="en-US" b="1" dirty="0"/>
              <a:t>DMA </a:t>
            </a:r>
            <a:r>
              <a:rPr lang="en-US" b="1" dirty="0" smtClean="0"/>
              <a:t>Application</a:t>
            </a:r>
            <a:endParaRPr lang="el-GR" b="1" dirty="0"/>
          </a:p>
        </p:txBody>
      </p:sp>
      <p:pic>
        <p:nvPicPr>
          <p:cNvPr id="195588" name="Picture 4"/>
          <p:cNvPicPr>
            <a:picLocks noChangeAspect="1" noChangeArrowheads="1"/>
          </p:cNvPicPr>
          <p:nvPr/>
        </p:nvPicPr>
        <p:blipFill>
          <a:blip r:embed="rId2" cstate="print"/>
          <a:srcRect/>
          <a:stretch>
            <a:fillRect/>
          </a:stretch>
        </p:blipFill>
        <p:spPr bwMode="auto">
          <a:xfrm>
            <a:off x="250662" y="836614"/>
            <a:ext cx="8710107" cy="4948237"/>
          </a:xfrm>
          <a:prstGeom prst="rect">
            <a:avLst/>
          </a:prstGeom>
          <a:noFill/>
          <a:ln w="12700">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endParaRPr lang="en-US"/>
          </a:p>
        </p:txBody>
      </p:sp>
      <p:sp>
        <p:nvSpPr>
          <p:cNvPr id="189442" name="Rectangle 2"/>
          <p:cNvSpPr>
            <a:spLocks noGrp="1" noChangeArrowheads="1"/>
          </p:cNvSpPr>
          <p:nvPr>
            <p:ph type="title"/>
          </p:nvPr>
        </p:nvSpPr>
        <p:spPr/>
        <p:txBody>
          <a:bodyPr/>
          <a:lstStyle/>
          <a:p>
            <a:r>
              <a:rPr lang="en-US" b="1" dirty="0"/>
              <a:t>8237 registers</a:t>
            </a:r>
            <a:endParaRPr lang="el-GR" b="1" dirty="0"/>
          </a:p>
        </p:txBody>
      </p:sp>
      <p:sp>
        <p:nvSpPr>
          <p:cNvPr id="189443" name="Rectangle 3"/>
          <p:cNvSpPr>
            <a:spLocks noGrp="1" noChangeArrowheads="1"/>
          </p:cNvSpPr>
          <p:nvPr>
            <p:ph type="body" idx="1"/>
          </p:nvPr>
        </p:nvSpPr>
        <p:spPr/>
        <p:txBody>
          <a:bodyPr>
            <a:normAutofit fontScale="85000" lnSpcReduction="20000"/>
          </a:bodyPr>
          <a:lstStyle/>
          <a:p>
            <a:r>
              <a:rPr lang="en-US" dirty="0">
                <a:solidFill>
                  <a:srgbClr val="00B050"/>
                </a:solidFill>
              </a:rPr>
              <a:t>CAR (Current Address Register): </a:t>
            </a:r>
            <a:r>
              <a:rPr lang="en-US" dirty="0"/>
              <a:t>holds the 16-bit memory address used for the DMA transfer (one for each channel), either incremented or decremented during the operation</a:t>
            </a:r>
          </a:p>
          <a:p>
            <a:r>
              <a:rPr lang="en-US" dirty="0">
                <a:solidFill>
                  <a:srgbClr val="00B050"/>
                </a:solidFill>
              </a:rPr>
              <a:t>CWCR (Current Word Count Register): </a:t>
            </a:r>
            <a:r>
              <a:rPr lang="en-US" dirty="0"/>
              <a:t>Programs a channel for the number of bytes (up to 64K) transferred during a DMA operation</a:t>
            </a:r>
          </a:p>
          <a:p>
            <a:r>
              <a:rPr lang="en-US" dirty="0">
                <a:solidFill>
                  <a:srgbClr val="00B050"/>
                </a:solidFill>
              </a:rPr>
              <a:t>BA (Base Address) and WC (Word Count): </a:t>
            </a:r>
            <a:r>
              <a:rPr lang="en-US" dirty="0"/>
              <a:t>Used when auto-initialization is selected for a channel, to reload the CAR and CWCR when DMA is complete.</a:t>
            </a:r>
          </a:p>
          <a:p>
            <a:r>
              <a:rPr lang="en-US" dirty="0">
                <a:solidFill>
                  <a:srgbClr val="00B050"/>
                </a:solidFill>
              </a:rPr>
              <a:t>CR (Command Register): </a:t>
            </a:r>
            <a:r>
              <a:rPr lang="en-US" dirty="0"/>
              <a:t>Programs the operation of the controller</a:t>
            </a:r>
            <a:endParaRPr lang="el-G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endParaRPr lang="en-US"/>
          </a:p>
        </p:txBody>
      </p:sp>
      <p:sp>
        <p:nvSpPr>
          <p:cNvPr id="190467" name="Rectangle 3"/>
          <p:cNvSpPr>
            <a:spLocks noGrp="1" noChangeArrowheads="1"/>
          </p:cNvSpPr>
          <p:nvPr>
            <p:ph type="body" idx="1"/>
          </p:nvPr>
        </p:nvSpPr>
        <p:spPr>
          <a:xfrm>
            <a:off x="313112" y="914400"/>
            <a:ext cx="5624484" cy="4800600"/>
          </a:xfrm>
        </p:spPr>
        <p:txBody>
          <a:bodyPr>
            <a:normAutofit/>
          </a:bodyPr>
          <a:lstStyle/>
          <a:p>
            <a:r>
              <a:rPr lang="en-US" dirty="0">
                <a:solidFill>
                  <a:srgbClr val="00B050"/>
                </a:solidFill>
              </a:rPr>
              <a:t>MR (Mode Register): </a:t>
            </a:r>
            <a:r>
              <a:rPr lang="en-US" dirty="0"/>
              <a:t>Programs the mode of operation for a channel (one for each channel). </a:t>
            </a:r>
          </a:p>
          <a:p>
            <a:r>
              <a:rPr lang="en-US" dirty="0" smtClean="0">
                <a:solidFill>
                  <a:srgbClr val="00B050"/>
                </a:solidFill>
              </a:rPr>
              <a:t>RR </a:t>
            </a:r>
            <a:r>
              <a:rPr lang="en-US" dirty="0">
                <a:solidFill>
                  <a:srgbClr val="00B050"/>
                </a:solidFill>
              </a:rPr>
              <a:t>(Request Register): </a:t>
            </a:r>
            <a:r>
              <a:rPr lang="en-US" dirty="0"/>
              <a:t>Used to request DMA transfer via software (memory-to-memory transfers)</a:t>
            </a:r>
          </a:p>
          <a:p>
            <a:endParaRPr lang="en-US" dirty="0"/>
          </a:p>
          <a:p>
            <a:endParaRPr lang="en-US" dirty="0"/>
          </a:p>
          <a:p>
            <a:endParaRPr lang="en-US" dirty="0"/>
          </a:p>
          <a:p>
            <a:endParaRPr lang="en-US" dirty="0"/>
          </a:p>
        </p:txBody>
      </p:sp>
      <p:pic>
        <p:nvPicPr>
          <p:cNvPr id="190468" name="Picture 4"/>
          <p:cNvPicPr>
            <a:picLocks noChangeAspect="1" noChangeArrowheads="1"/>
          </p:cNvPicPr>
          <p:nvPr/>
        </p:nvPicPr>
        <p:blipFill>
          <a:blip r:embed="rId2" cstate="print"/>
          <a:srcRect/>
          <a:stretch>
            <a:fillRect/>
          </a:stretch>
        </p:blipFill>
        <p:spPr bwMode="auto">
          <a:xfrm>
            <a:off x="5968960" y="260350"/>
            <a:ext cx="2912653" cy="3284538"/>
          </a:xfrm>
          <a:prstGeom prst="rect">
            <a:avLst/>
          </a:prstGeom>
          <a:noFill/>
          <a:ln w="12700">
            <a:noFill/>
            <a:miter lim="800000"/>
            <a:headEnd/>
            <a:tailEnd/>
          </a:ln>
          <a:effectLst/>
        </p:spPr>
      </p:pic>
      <p:pic>
        <p:nvPicPr>
          <p:cNvPr id="190469" name="Picture 5"/>
          <p:cNvPicPr>
            <a:picLocks noChangeAspect="1" noChangeArrowheads="1"/>
          </p:cNvPicPr>
          <p:nvPr/>
        </p:nvPicPr>
        <p:blipFill>
          <a:blip r:embed="rId3" cstate="print"/>
          <a:srcRect/>
          <a:stretch>
            <a:fillRect/>
          </a:stretch>
        </p:blipFill>
        <p:spPr bwMode="auto">
          <a:xfrm>
            <a:off x="5952836" y="3644900"/>
            <a:ext cx="3191165" cy="1754188"/>
          </a:xfrm>
          <a:prstGeom prst="rect">
            <a:avLst/>
          </a:prstGeom>
          <a:noFill/>
          <a:ln w="12700">
            <a:noFill/>
            <a:miter lim="800000"/>
            <a:headEnd/>
            <a:tailEnd/>
          </a:ln>
          <a:effectLst/>
        </p:spPr>
      </p:pic>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endParaRPr lang="en-US"/>
          </a:p>
        </p:txBody>
      </p:sp>
      <p:sp>
        <p:nvSpPr>
          <p:cNvPr id="192514" name="Rectangle 2"/>
          <p:cNvSpPr>
            <a:spLocks noGrp="1" noChangeArrowheads="1"/>
          </p:cNvSpPr>
          <p:nvPr>
            <p:ph type="title"/>
          </p:nvPr>
        </p:nvSpPr>
        <p:spPr>
          <a:xfrm>
            <a:off x="457200" y="274638"/>
            <a:ext cx="8229600" cy="715962"/>
          </a:xfrm>
        </p:spPr>
        <p:txBody>
          <a:bodyPr>
            <a:normAutofit fontScale="90000"/>
          </a:bodyPr>
          <a:lstStyle/>
          <a:p>
            <a:endParaRPr lang="el-GR" dirty="0"/>
          </a:p>
        </p:txBody>
      </p:sp>
      <p:sp>
        <p:nvSpPr>
          <p:cNvPr id="192515" name="Rectangle 3"/>
          <p:cNvSpPr>
            <a:spLocks noGrp="1" noChangeArrowheads="1"/>
          </p:cNvSpPr>
          <p:nvPr>
            <p:ph type="body" idx="1"/>
          </p:nvPr>
        </p:nvSpPr>
        <p:spPr>
          <a:xfrm>
            <a:off x="211084" y="1143000"/>
            <a:ext cx="4161561" cy="5334000"/>
          </a:xfrm>
        </p:spPr>
        <p:txBody>
          <a:bodyPr>
            <a:normAutofit/>
          </a:bodyPr>
          <a:lstStyle/>
          <a:p>
            <a:r>
              <a:rPr lang="en-US" dirty="0">
                <a:solidFill>
                  <a:srgbClr val="00B050"/>
                </a:solidFill>
              </a:rPr>
              <a:t>MR (</a:t>
            </a:r>
            <a:r>
              <a:rPr lang="en-US" dirty="0" smtClean="0">
                <a:solidFill>
                  <a:srgbClr val="00B050"/>
                </a:solidFill>
              </a:rPr>
              <a:t>Mask Register):</a:t>
            </a:r>
          </a:p>
          <a:p>
            <a:r>
              <a:rPr lang="en-US" dirty="0" smtClean="0">
                <a:solidFill>
                  <a:srgbClr val="00B050"/>
                </a:solidFill>
              </a:rPr>
              <a:t>SR </a:t>
            </a:r>
            <a:r>
              <a:rPr lang="en-US" dirty="0">
                <a:solidFill>
                  <a:srgbClr val="00B050"/>
                </a:solidFill>
              </a:rPr>
              <a:t>(Status Register): </a:t>
            </a:r>
            <a:r>
              <a:rPr lang="en-US" dirty="0"/>
              <a:t>Shows the status of each DMA channel</a:t>
            </a:r>
            <a:endParaRPr lang="el-GR" dirty="0"/>
          </a:p>
          <a:p>
            <a:endParaRPr lang="el-GR" dirty="0"/>
          </a:p>
        </p:txBody>
      </p:sp>
      <p:pic>
        <p:nvPicPr>
          <p:cNvPr id="192517" name="Picture 5"/>
          <p:cNvPicPr>
            <a:picLocks noChangeAspect="1" noChangeArrowheads="1"/>
          </p:cNvPicPr>
          <p:nvPr/>
        </p:nvPicPr>
        <p:blipFill>
          <a:blip r:embed="rId2" cstate="print"/>
          <a:srcRect/>
          <a:stretch>
            <a:fillRect/>
          </a:stretch>
        </p:blipFill>
        <p:spPr bwMode="auto">
          <a:xfrm>
            <a:off x="4705393" y="2924175"/>
            <a:ext cx="3922626" cy="3289300"/>
          </a:xfrm>
          <a:prstGeom prst="rect">
            <a:avLst/>
          </a:prstGeom>
          <a:noFill/>
          <a:ln w="12700">
            <a:noFill/>
            <a:miter lim="800000"/>
            <a:headEnd/>
            <a:tailEnd/>
          </a:ln>
          <a:effectLst/>
        </p:spPr>
      </p:pic>
      <p:pic>
        <p:nvPicPr>
          <p:cNvPr id="192518" name="Picture 6"/>
          <p:cNvPicPr>
            <a:picLocks noChangeAspect="1" noChangeArrowheads="1"/>
          </p:cNvPicPr>
          <p:nvPr/>
        </p:nvPicPr>
        <p:blipFill>
          <a:blip r:embed="rId3" cstate="print"/>
          <a:srcRect/>
          <a:stretch>
            <a:fillRect/>
          </a:stretch>
        </p:blipFill>
        <p:spPr bwMode="auto">
          <a:xfrm>
            <a:off x="4705393" y="660400"/>
            <a:ext cx="3057772" cy="2120900"/>
          </a:xfrm>
          <a:prstGeom prst="rect">
            <a:avLst/>
          </a:prstGeom>
          <a:noFill/>
          <a:ln w="12700">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83298" name="Rectangle 2"/>
          <p:cNvSpPr>
            <a:spLocks noGrp="1" noChangeArrowheads="1"/>
          </p:cNvSpPr>
          <p:nvPr>
            <p:ph type="title"/>
          </p:nvPr>
        </p:nvSpPr>
        <p:spPr/>
        <p:txBody>
          <a:bodyPr/>
          <a:lstStyle/>
          <a:p>
            <a:r>
              <a:rPr lang="en-US" b="1" dirty="0">
                <a:solidFill>
                  <a:srgbClr val="002060"/>
                </a:solidFill>
              </a:rPr>
              <a:t>Basic DMA concept</a:t>
            </a:r>
            <a:endParaRPr lang="el-GR" b="1" dirty="0">
              <a:solidFill>
                <a:srgbClr val="002060"/>
              </a:solidFill>
            </a:endParaRPr>
          </a:p>
        </p:txBody>
      </p:sp>
      <p:sp>
        <p:nvSpPr>
          <p:cNvPr id="183299" name="Rectangle 3"/>
          <p:cNvSpPr>
            <a:spLocks noGrp="1" noChangeArrowheads="1"/>
          </p:cNvSpPr>
          <p:nvPr>
            <p:ph type="body" idx="1"/>
          </p:nvPr>
        </p:nvSpPr>
        <p:spPr/>
        <p:txBody>
          <a:bodyPr>
            <a:normAutofit/>
          </a:bodyPr>
          <a:lstStyle/>
          <a:p>
            <a:r>
              <a:rPr lang="el-GR" b="1" dirty="0"/>
              <a:t>Direct memory access</a:t>
            </a:r>
            <a:r>
              <a:rPr lang="el-GR" dirty="0"/>
              <a:t> (</a:t>
            </a:r>
            <a:r>
              <a:rPr lang="el-GR" b="1" dirty="0"/>
              <a:t>DMA</a:t>
            </a:r>
            <a:r>
              <a:rPr lang="el-GR" dirty="0"/>
              <a:t>) is a feature of modern </a:t>
            </a:r>
            <a:r>
              <a:rPr lang="en-US" dirty="0"/>
              <a:t>computer systems </a:t>
            </a:r>
            <a:r>
              <a:rPr lang="el-GR" dirty="0"/>
              <a:t>that </a:t>
            </a:r>
            <a:r>
              <a:rPr lang="el-GR" dirty="0">
                <a:solidFill>
                  <a:srgbClr val="C00000"/>
                </a:solidFill>
              </a:rPr>
              <a:t>allows certain hardware subsystems </a:t>
            </a:r>
            <a:r>
              <a:rPr lang="en-US" dirty="0">
                <a:solidFill>
                  <a:srgbClr val="C00000"/>
                </a:solidFill>
              </a:rPr>
              <a:t>to read/write data to/from memory</a:t>
            </a:r>
            <a:r>
              <a:rPr lang="en-US" dirty="0"/>
              <a:t> without microprocessor intervention, allowing the processor to do other work.</a:t>
            </a:r>
          </a:p>
          <a:p>
            <a:r>
              <a:rPr lang="en-US" dirty="0"/>
              <a:t>Used in </a:t>
            </a:r>
            <a:r>
              <a:rPr lang="en-US" dirty="0">
                <a:solidFill>
                  <a:srgbClr val="C00000"/>
                </a:solidFill>
              </a:rPr>
              <a:t>disk controllers, video/sound cards </a:t>
            </a:r>
            <a:r>
              <a:rPr lang="en-US" dirty="0"/>
              <a:t>etc, or between memory locations</a:t>
            </a:r>
            <a:r>
              <a:rPr lang="el-GR" dirty="0" smtClean="0"/>
              <a:t>.</a:t>
            </a:r>
            <a:endParaRPr lang="el-G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endParaRPr lang="en-US"/>
          </a:p>
        </p:txBody>
      </p:sp>
      <p:sp>
        <p:nvSpPr>
          <p:cNvPr id="194562" name="Rectangle 2"/>
          <p:cNvSpPr>
            <a:spLocks noGrp="1" noChangeArrowheads="1"/>
          </p:cNvSpPr>
          <p:nvPr>
            <p:ph type="title"/>
          </p:nvPr>
        </p:nvSpPr>
        <p:spPr/>
        <p:txBody>
          <a:bodyPr/>
          <a:lstStyle/>
          <a:p>
            <a:r>
              <a:rPr lang="en-US" b="1" dirty="0">
                <a:solidFill>
                  <a:srgbClr val="002060"/>
                </a:solidFill>
              </a:rPr>
              <a:t>8237 Software commands</a:t>
            </a:r>
            <a:endParaRPr lang="el-GR" b="1" dirty="0">
              <a:solidFill>
                <a:srgbClr val="002060"/>
              </a:solidFill>
            </a:endParaRPr>
          </a:p>
        </p:txBody>
      </p:sp>
      <p:sp>
        <p:nvSpPr>
          <p:cNvPr id="194563" name="Rectangle 3"/>
          <p:cNvSpPr>
            <a:spLocks noGrp="1" noChangeArrowheads="1"/>
          </p:cNvSpPr>
          <p:nvPr>
            <p:ph type="body" idx="1"/>
          </p:nvPr>
        </p:nvSpPr>
        <p:spPr/>
        <p:txBody>
          <a:bodyPr/>
          <a:lstStyle/>
          <a:p>
            <a:endParaRPr lang="el-GR" dirty="0"/>
          </a:p>
        </p:txBody>
      </p:sp>
      <p:pic>
        <p:nvPicPr>
          <p:cNvPr id="194564" name="Picture 4"/>
          <p:cNvPicPr>
            <a:picLocks noChangeAspect="1" noChangeArrowheads="1"/>
          </p:cNvPicPr>
          <p:nvPr/>
        </p:nvPicPr>
        <p:blipFill>
          <a:blip r:embed="rId2" cstate="print"/>
          <a:srcRect/>
          <a:stretch>
            <a:fillRect/>
          </a:stretch>
        </p:blipFill>
        <p:spPr bwMode="auto">
          <a:xfrm>
            <a:off x="183232" y="1484313"/>
            <a:ext cx="8777536" cy="4176712"/>
          </a:xfrm>
          <a:prstGeom prst="rect">
            <a:avLst/>
          </a:prstGeom>
          <a:noFill/>
          <a:ln w="12700">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93538" name="Rectangle 2"/>
          <p:cNvSpPr>
            <a:spLocks noGrp="1" noChangeArrowheads="1"/>
          </p:cNvSpPr>
          <p:nvPr>
            <p:ph type="title"/>
          </p:nvPr>
        </p:nvSpPr>
        <p:spPr/>
        <p:txBody>
          <a:bodyPr/>
          <a:lstStyle/>
          <a:p>
            <a:r>
              <a:rPr lang="en-US"/>
              <a:t>8237 Software commands</a:t>
            </a:r>
            <a:endParaRPr lang="el-GR"/>
          </a:p>
        </p:txBody>
      </p:sp>
      <p:sp>
        <p:nvSpPr>
          <p:cNvPr id="193539" name="Rectangle 3"/>
          <p:cNvSpPr>
            <a:spLocks noGrp="1" noChangeArrowheads="1"/>
          </p:cNvSpPr>
          <p:nvPr>
            <p:ph type="body" idx="1"/>
          </p:nvPr>
        </p:nvSpPr>
        <p:spPr>
          <a:xfrm>
            <a:off x="457200" y="1371600"/>
            <a:ext cx="8229600" cy="4754563"/>
          </a:xfrm>
        </p:spPr>
        <p:txBody>
          <a:bodyPr>
            <a:normAutofit fontScale="77500" lnSpcReduction="20000"/>
          </a:bodyPr>
          <a:lstStyle/>
          <a:p>
            <a:r>
              <a:rPr lang="el-GR" b="1" dirty="0">
                <a:solidFill>
                  <a:srgbClr val="00B050"/>
                </a:solidFill>
              </a:rPr>
              <a:t>Clear First/Last Flip-Flop - </a:t>
            </a:r>
            <a:r>
              <a:rPr lang="el-GR" dirty="0"/>
              <a:t>This command is executed</a:t>
            </a:r>
            <a:r>
              <a:rPr lang="en-US" dirty="0"/>
              <a:t> </a:t>
            </a:r>
            <a:r>
              <a:rPr lang="el-GR" dirty="0"/>
              <a:t>prior to writing or reading new address or word count</a:t>
            </a:r>
            <a:r>
              <a:rPr lang="en-US" dirty="0"/>
              <a:t> </a:t>
            </a:r>
            <a:r>
              <a:rPr lang="el-GR" dirty="0"/>
              <a:t>information to the 82C37. </a:t>
            </a:r>
            <a:endParaRPr lang="en-US" dirty="0" smtClean="0"/>
          </a:p>
          <a:p>
            <a:r>
              <a:rPr lang="el-GR" b="1" dirty="0" smtClean="0">
                <a:solidFill>
                  <a:srgbClr val="00B050"/>
                </a:solidFill>
              </a:rPr>
              <a:t>Set </a:t>
            </a:r>
            <a:r>
              <a:rPr lang="el-GR" b="1" dirty="0">
                <a:solidFill>
                  <a:srgbClr val="00B050"/>
                </a:solidFill>
              </a:rPr>
              <a:t>First/Last Flip-Flop - </a:t>
            </a:r>
            <a:r>
              <a:rPr lang="el-GR" dirty="0"/>
              <a:t>This command will set the flip-flop</a:t>
            </a:r>
            <a:r>
              <a:rPr lang="en-US" dirty="0"/>
              <a:t> </a:t>
            </a:r>
            <a:r>
              <a:rPr lang="el-GR" dirty="0"/>
              <a:t>to select the high byte first on read and write operations to</a:t>
            </a:r>
            <a:r>
              <a:rPr lang="en-US" dirty="0"/>
              <a:t> </a:t>
            </a:r>
            <a:r>
              <a:rPr lang="el-GR" dirty="0"/>
              <a:t>address and word count registers.</a:t>
            </a:r>
          </a:p>
          <a:p>
            <a:r>
              <a:rPr lang="el-GR" b="1" dirty="0">
                <a:solidFill>
                  <a:srgbClr val="00B050"/>
                </a:solidFill>
              </a:rPr>
              <a:t>Master Clear - </a:t>
            </a:r>
            <a:r>
              <a:rPr lang="el-GR" dirty="0"/>
              <a:t>This software instruction has the same effect</a:t>
            </a:r>
            <a:r>
              <a:rPr lang="en-US" dirty="0"/>
              <a:t> </a:t>
            </a:r>
            <a:r>
              <a:rPr lang="el-GR" dirty="0"/>
              <a:t>as the hardware Reset. </a:t>
            </a:r>
            <a:endParaRPr lang="en-US" dirty="0" smtClean="0"/>
          </a:p>
          <a:p>
            <a:r>
              <a:rPr lang="el-GR" b="1" dirty="0" smtClean="0">
                <a:solidFill>
                  <a:srgbClr val="00B050"/>
                </a:solidFill>
              </a:rPr>
              <a:t>Clear </a:t>
            </a:r>
            <a:r>
              <a:rPr lang="el-GR" b="1" dirty="0">
                <a:solidFill>
                  <a:srgbClr val="00B050"/>
                </a:solidFill>
              </a:rPr>
              <a:t>Mask Register - </a:t>
            </a:r>
            <a:r>
              <a:rPr lang="el-GR" dirty="0"/>
              <a:t>This command clears the mask bits</a:t>
            </a:r>
            <a:r>
              <a:rPr lang="en-US" dirty="0"/>
              <a:t> </a:t>
            </a:r>
            <a:r>
              <a:rPr lang="el-GR" dirty="0"/>
              <a:t>of all four channels, enabling them to accept DMA requests.</a:t>
            </a:r>
          </a:p>
          <a:p>
            <a:r>
              <a:rPr lang="el-GR" b="1" dirty="0">
                <a:solidFill>
                  <a:srgbClr val="00B050"/>
                </a:solidFill>
              </a:rPr>
              <a:t>Clear Mode Register </a:t>
            </a:r>
            <a:r>
              <a:rPr lang="el-GR" b="1" dirty="0" smtClean="0">
                <a:solidFill>
                  <a:srgbClr val="00B050"/>
                </a:solidFill>
              </a:rPr>
              <a:t>Counter</a:t>
            </a:r>
            <a:r>
              <a:rPr lang="en-US" b="1" dirty="0" smtClean="0">
                <a:solidFill>
                  <a:srgbClr val="00B050"/>
                </a:solidFill>
              </a:rPr>
              <a:t>-</a:t>
            </a:r>
            <a:r>
              <a:rPr lang="el-GR" b="1" dirty="0" smtClean="0">
                <a:solidFill>
                  <a:srgbClr val="00B050"/>
                </a:solidFill>
              </a:rPr>
              <a:t> </a:t>
            </a:r>
            <a:r>
              <a:rPr lang="en-US" dirty="0" smtClean="0"/>
              <a:t>An</a:t>
            </a:r>
            <a:r>
              <a:rPr lang="en-US" b="1" dirty="0" smtClean="0"/>
              <a:t> </a:t>
            </a:r>
            <a:r>
              <a:rPr lang="el-GR" dirty="0" smtClean="0"/>
              <a:t>internal </a:t>
            </a:r>
            <a:r>
              <a:rPr lang="el-GR" dirty="0"/>
              <a:t>two-bit counter has been included to select Mode</a:t>
            </a:r>
            <a:r>
              <a:rPr lang="en-US" dirty="0"/>
              <a:t> </a:t>
            </a:r>
            <a:r>
              <a:rPr lang="el-GR" dirty="0"/>
              <a:t>registers during read operation.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202754" name="Rectangle 2"/>
          <p:cNvSpPr>
            <a:spLocks noGrp="1" noChangeArrowheads="1"/>
          </p:cNvSpPr>
          <p:nvPr>
            <p:ph type="title"/>
          </p:nvPr>
        </p:nvSpPr>
        <p:spPr/>
        <p:txBody>
          <a:bodyPr>
            <a:normAutofit fontScale="90000"/>
          </a:bodyPr>
          <a:lstStyle/>
          <a:p>
            <a:r>
              <a:rPr lang="en-US"/>
              <a:t>8237 CHANNEL I/O PORT ADDRESSES</a:t>
            </a:r>
            <a:endParaRPr lang="el-GR"/>
          </a:p>
        </p:txBody>
      </p:sp>
      <p:pic>
        <p:nvPicPr>
          <p:cNvPr id="202756" name="Picture 4"/>
          <p:cNvPicPr>
            <a:picLocks noChangeAspect="1" noChangeArrowheads="1"/>
          </p:cNvPicPr>
          <p:nvPr/>
        </p:nvPicPr>
        <p:blipFill>
          <a:blip r:embed="rId2" cstate="print"/>
          <a:srcRect/>
          <a:stretch>
            <a:fillRect/>
          </a:stretch>
        </p:blipFill>
        <p:spPr bwMode="auto">
          <a:xfrm>
            <a:off x="848730" y="620714"/>
            <a:ext cx="7380577" cy="5659437"/>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88418" name="Rectangle 2"/>
          <p:cNvSpPr>
            <a:spLocks noGrp="1" noChangeArrowheads="1"/>
          </p:cNvSpPr>
          <p:nvPr>
            <p:ph type="title"/>
          </p:nvPr>
        </p:nvSpPr>
        <p:spPr>
          <a:xfrm>
            <a:off x="457200" y="228600"/>
            <a:ext cx="8229600" cy="685800"/>
          </a:xfrm>
        </p:spPr>
        <p:txBody>
          <a:bodyPr>
            <a:normAutofit fontScale="90000"/>
          </a:bodyPr>
          <a:lstStyle/>
          <a:p>
            <a:r>
              <a:rPr lang="en-US" dirty="0"/>
              <a:t>8237 </a:t>
            </a:r>
            <a:r>
              <a:rPr lang="en-US" dirty="0" smtClean="0"/>
              <a:t>Block </a:t>
            </a:r>
            <a:r>
              <a:rPr lang="en-US" dirty="0"/>
              <a:t>D</a:t>
            </a:r>
            <a:r>
              <a:rPr lang="en-US" dirty="0" smtClean="0"/>
              <a:t>iagram</a:t>
            </a:r>
            <a:endParaRPr lang="el-GR" dirty="0"/>
          </a:p>
        </p:txBody>
      </p:sp>
      <p:pic>
        <p:nvPicPr>
          <p:cNvPr id="188420" name="Picture 4"/>
          <p:cNvPicPr>
            <a:picLocks noGrp="1" noChangeAspect="1" noChangeArrowheads="1"/>
          </p:cNvPicPr>
          <p:nvPr>
            <p:ph type="body" idx="1"/>
          </p:nvPr>
        </p:nvPicPr>
        <p:blipFill>
          <a:blip r:embed="rId2" cstate="print"/>
          <a:srcRect/>
          <a:stretch>
            <a:fillRect/>
          </a:stretch>
        </p:blipFill>
        <p:spPr>
          <a:xfrm>
            <a:off x="411906" y="914401"/>
            <a:ext cx="8321655" cy="5256213"/>
          </a:xfrm>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86370" name="Rectangle 2"/>
          <p:cNvSpPr>
            <a:spLocks noGrp="1" noChangeArrowheads="1"/>
          </p:cNvSpPr>
          <p:nvPr>
            <p:ph type="title"/>
          </p:nvPr>
        </p:nvSpPr>
        <p:spPr/>
        <p:txBody>
          <a:bodyPr/>
          <a:lstStyle/>
          <a:p>
            <a:r>
              <a:rPr lang="en-US" b="1" dirty="0">
                <a:solidFill>
                  <a:srgbClr val="002060"/>
                </a:solidFill>
              </a:rPr>
              <a:t>Initiating a DMA </a:t>
            </a:r>
            <a:r>
              <a:rPr lang="en-US" b="1" dirty="0" smtClean="0">
                <a:solidFill>
                  <a:srgbClr val="002060"/>
                </a:solidFill>
              </a:rPr>
              <a:t>Transaction</a:t>
            </a:r>
            <a:endParaRPr lang="el-GR" b="1" dirty="0">
              <a:solidFill>
                <a:srgbClr val="002060"/>
              </a:solidFill>
            </a:endParaRPr>
          </a:p>
        </p:txBody>
      </p:sp>
      <p:sp>
        <p:nvSpPr>
          <p:cNvPr id="186371" name="Rectangle 3"/>
          <p:cNvSpPr>
            <a:spLocks noGrp="1" noChangeArrowheads="1"/>
          </p:cNvSpPr>
          <p:nvPr>
            <p:ph type="body" idx="1"/>
          </p:nvPr>
        </p:nvSpPr>
        <p:spPr/>
        <p:txBody>
          <a:bodyPr>
            <a:normAutofit fontScale="85000" lnSpcReduction="10000"/>
          </a:bodyPr>
          <a:lstStyle/>
          <a:p>
            <a:pPr marL="381000" indent="-381000"/>
            <a:r>
              <a:rPr lang="el-GR" dirty="0"/>
              <a:t>Save the current interrupt status and disable interrupts </a:t>
            </a:r>
            <a:endParaRPr lang="en-US" dirty="0" smtClean="0"/>
          </a:p>
          <a:p>
            <a:pPr marL="381000" indent="-381000"/>
            <a:r>
              <a:rPr lang="el-GR" dirty="0" smtClean="0"/>
              <a:t>Disable </a:t>
            </a:r>
            <a:r>
              <a:rPr lang="el-GR" dirty="0"/>
              <a:t>the channel that will be used for the transaction </a:t>
            </a:r>
          </a:p>
          <a:p>
            <a:pPr marL="381000" indent="-381000"/>
            <a:r>
              <a:rPr lang="el-GR" dirty="0"/>
              <a:t>Reset the </a:t>
            </a:r>
            <a:r>
              <a:rPr lang="el-GR" dirty="0" smtClean="0"/>
              <a:t>flip-flop</a:t>
            </a:r>
            <a:endParaRPr lang="el-GR" dirty="0"/>
          </a:p>
          <a:p>
            <a:pPr marL="381000" indent="-381000"/>
            <a:r>
              <a:rPr lang="el-GR" dirty="0"/>
              <a:t>Set the Mode Register </a:t>
            </a:r>
          </a:p>
          <a:p>
            <a:pPr marL="381000" indent="-381000"/>
            <a:r>
              <a:rPr lang="el-GR" dirty="0"/>
              <a:t>Set the Page Register </a:t>
            </a:r>
          </a:p>
          <a:p>
            <a:pPr marL="381000" indent="-381000"/>
            <a:r>
              <a:rPr lang="el-GR" dirty="0"/>
              <a:t>Set the Offset Register </a:t>
            </a:r>
          </a:p>
          <a:p>
            <a:pPr marL="381000" indent="-381000"/>
            <a:r>
              <a:rPr lang="el-GR" dirty="0"/>
              <a:t>Set the Block Size Register </a:t>
            </a:r>
          </a:p>
          <a:p>
            <a:pPr marL="381000" indent="-381000"/>
            <a:r>
              <a:rPr lang="el-GR" dirty="0"/>
              <a:t>Enable the channel that </a:t>
            </a:r>
            <a:r>
              <a:rPr lang="en-US" dirty="0" smtClean="0"/>
              <a:t>is </a:t>
            </a:r>
            <a:r>
              <a:rPr lang="el-GR" dirty="0" smtClean="0"/>
              <a:t>used </a:t>
            </a:r>
            <a:r>
              <a:rPr lang="el-GR" dirty="0"/>
              <a:t>for the transaction </a:t>
            </a:r>
          </a:p>
          <a:p>
            <a:pPr marL="381000" indent="-381000"/>
            <a:r>
              <a:rPr lang="el-GR" dirty="0"/>
              <a:t>Restore the interrupt status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99682" name="Rectangle 2"/>
          <p:cNvSpPr>
            <a:spLocks noGrp="1" noChangeArrowheads="1"/>
          </p:cNvSpPr>
          <p:nvPr>
            <p:ph type="title"/>
          </p:nvPr>
        </p:nvSpPr>
        <p:spPr/>
        <p:txBody>
          <a:bodyPr/>
          <a:lstStyle/>
          <a:p>
            <a:r>
              <a:rPr lang="en-US" b="1" dirty="0">
                <a:solidFill>
                  <a:srgbClr val="002060"/>
                </a:solidFill>
              </a:rPr>
              <a:t>Programming the 8237</a:t>
            </a:r>
            <a:endParaRPr lang="el-GR" b="1" dirty="0">
              <a:solidFill>
                <a:srgbClr val="002060"/>
              </a:solidFill>
            </a:endParaRPr>
          </a:p>
        </p:txBody>
      </p:sp>
      <p:sp>
        <p:nvSpPr>
          <p:cNvPr id="199683" name="Rectangle 3"/>
          <p:cNvSpPr>
            <a:spLocks noGrp="1" noChangeArrowheads="1"/>
          </p:cNvSpPr>
          <p:nvPr>
            <p:ph type="body" idx="1"/>
          </p:nvPr>
        </p:nvSpPr>
        <p:spPr>
          <a:xfrm>
            <a:off x="457200" y="1371600"/>
            <a:ext cx="8229600" cy="4525963"/>
          </a:xfrm>
        </p:spPr>
        <p:txBody>
          <a:bodyPr/>
          <a:lstStyle/>
          <a:p>
            <a:r>
              <a:rPr lang="en-US" dirty="0"/>
              <a:t>First</a:t>
            </a:r>
            <a:r>
              <a:rPr lang="el-GR" dirty="0"/>
              <a:t> program the address and count</a:t>
            </a:r>
            <a:r>
              <a:rPr lang="en-US" dirty="0"/>
              <a:t> </a:t>
            </a:r>
            <a:r>
              <a:rPr lang="el-GR" dirty="0"/>
              <a:t>registers first:</a:t>
            </a:r>
          </a:p>
          <a:p>
            <a:pPr marL="457200" lvl="1" indent="0">
              <a:buNone/>
            </a:pPr>
            <a:r>
              <a:rPr lang="el-GR" dirty="0"/>
              <a:t>1. Clear the F/L flip-flop with a clear F/L command</a:t>
            </a:r>
          </a:p>
          <a:p>
            <a:pPr marL="457200" lvl="1" indent="0">
              <a:buNone/>
            </a:pPr>
            <a:r>
              <a:rPr lang="el-GR" dirty="0"/>
              <a:t>2. Disable the channel</a:t>
            </a:r>
          </a:p>
          <a:p>
            <a:pPr marL="457200" lvl="1" indent="0">
              <a:buNone/>
            </a:pPr>
            <a:r>
              <a:rPr lang="el-GR" dirty="0"/>
              <a:t>3. Program the LSB and then MSB of the address</a:t>
            </a:r>
          </a:p>
          <a:p>
            <a:pPr marL="457200" lvl="1" indent="0">
              <a:buNone/>
            </a:pPr>
            <a:r>
              <a:rPr lang="el-GR" dirty="0"/>
              <a:t>4. Program the LSB and then MSB of the count</a:t>
            </a:r>
          </a:p>
          <a:p>
            <a:r>
              <a:rPr lang="en-US" dirty="0"/>
              <a:t>S</a:t>
            </a:r>
            <a:r>
              <a:rPr lang="el-GR" dirty="0" smtClean="0"/>
              <a:t>elect </a:t>
            </a:r>
            <a:r>
              <a:rPr lang="el-GR" dirty="0"/>
              <a:t>the mode of</a:t>
            </a:r>
            <a:r>
              <a:rPr lang="en-US" dirty="0"/>
              <a:t> </a:t>
            </a:r>
            <a:r>
              <a:rPr lang="el-GR" dirty="0"/>
              <a:t>operation</a:t>
            </a:r>
            <a:endParaRPr lang="en-US" dirty="0"/>
          </a:p>
          <a:p>
            <a:r>
              <a:rPr lang="en-US" dirty="0"/>
              <a:t>Enable </a:t>
            </a:r>
            <a:r>
              <a:rPr lang="el-GR" dirty="0"/>
              <a:t>channel</a:t>
            </a:r>
          </a:p>
          <a:p>
            <a:pPr>
              <a:buFontTx/>
              <a:buNone/>
            </a:pPr>
            <a:endParaRPr lang="el-G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201730" name="Rectangle 2"/>
          <p:cNvSpPr>
            <a:spLocks noGrp="1" noChangeArrowheads="1"/>
          </p:cNvSpPr>
          <p:nvPr>
            <p:ph type="title"/>
          </p:nvPr>
        </p:nvSpPr>
        <p:spPr/>
        <p:txBody>
          <a:bodyPr/>
          <a:lstStyle/>
          <a:p>
            <a:r>
              <a:rPr lang="en-US" b="1" dirty="0">
                <a:solidFill>
                  <a:srgbClr val="002060"/>
                </a:solidFill>
              </a:rPr>
              <a:t>Example</a:t>
            </a:r>
            <a:endParaRPr lang="el-GR" b="1" dirty="0">
              <a:solidFill>
                <a:srgbClr val="002060"/>
              </a:solidFill>
            </a:endParaRPr>
          </a:p>
        </p:txBody>
      </p:sp>
      <p:sp>
        <p:nvSpPr>
          <p:cNvPr id="201731" name="Rectangle 3"/>
          <p:cNvSpPr>
            <a:spLocks noGrp="1" noChangeArrowheads="1"/>
          </p:cNvSpPr>
          <p:nvPr>
            <p:ph type="body" idx="1"/>
          </p:nvPr>
        </p:nvSpPr>
        <p:spPr/>
        <p:txBody>
          <a:bodyPr/>
          <a:lstStyle/>
          <a:p>
            <a:r>
              <a:rPr lang="en-US"/>
              <a:t>Design the 8237 decoding circuit and the 8237 address line connections so that the 8237 is in the address range 70h-7Fh</a:t>
            </a:r>
          </a:p>
          <a:p>
            <a:r>
              <a:rPr lang="en-US"/>
              <a:t>Write a program that starts a block memory-to-memory DMA transfer from memory locations 10000H-13FFFH to 140000H-17FFFH using channel 0 as source and channel 1 as destination.</a:t>
            </a:r>
          </a:p>
          <a:p>
            <a:endParaRPr lang="el-G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98661" name="Rectangle 5"/>
          <p:cNvSpPr>
            <a:spLocks noGrp="1" noChangeArrowheads="1"/>
          </p:cNvSpPr>
          <p:nvPr>
            <p:ph type="body" idx="1"/>
          </p:nvPr>
        </p:nvSpPr>
        <p:spPr>
          <a:xfrm>
            <a:off x="211083" y="609601"/>
            <a:ext cx="8724766" cy="5807074"/>
          </a:xfrm>
        </p:spPr>
        <p:txBody>
          <a:bodyPr>
            <a:normAutofit/>
          </a:bodyPr>
          <a:lstStyle/>
          <a:p>
            <a:pPr>
              <a:lnSpc>
                <a:spcPct val="80000"/>
              </a:lnSpc>
              <a:buFontTx/>
              <a:buNone/>
            </a:pPr>
            <a:r>
              <a:rPr lang="en-US" sz="1600" b="1" dirty="0">
                <a:latin typeface="Courier New" pitchFamily="49" charset="0"/>
                <a:cs typeface="Courier New" pitchFamily="49" charset="0"/>
              </a:rPr>
              <a:t>CLEAR_FF 	EQU 7CH	;F/L CLEAR VALUE</a:t>
            </a:r>
          </a:p>
          <a:p>
            <a:pPr>
              <a:lnSpc>
                <a:spcPct val="80000"/>
              </a:lnSpc>
              <a:buFontTx/>
              <a:buNone/>
            </a:pPr>
            <a:r>
              <a:rPr lang="en-US" sz="1600" b="1" dirty="0">
                <a:latin typeface="Courier New" pitchFamily="49" charset="0"/>
                <a:cs typeface="Courier New" pitchFamily="49" charset="0"/>
              </a:rPr>
              <a:t>CH0_A	</a:t>
            </a:r>
            <a:r>
              <a:rPr lang="en-US" sz="1600" b="1" dirty="0" smtClean="0">
                <a:latin typeface="Courier New" pitchFamily="49" charset="0"/>
                <a:cs typeface="Courier New" pitchFamily="49" charset="0"/>
              </a:rPr>
              <a:t>	EQU 70H	;CHANNEL 0 ADDRESS</a:t>
            </a:r>
          </a:p>
          <a:p>
            <a:pPr>
              <a:lnSpc>
                <a:spcPct val="80000"/>
              </a:lnSpc>
              <a:buFontTx/>
              <a:buNone/>
            </a:pPr>
            <a:r>
              <a:rPr lang="en-US" sz="1600" b="1" dirty="0" smtClean="0">
                <a:latin typeface="Courier New" pitchFamily="49" charset="0"/>
                <a:cs typeface="Courier New" pitchFamily="49" charset="0"/>
              </a:rPr>
              <a:t>CH1_A		EQU 72H	;CHANNEL 1 ADDRESS</a:t>
            </a:r>
          </a:p>
          <a:p>
            <a:pPr>
              <a:lnSpc>
                <a:spcPct val="80000"/>
              </a:lnSpc>
              <a:buFontTx/>
              <a:buNone/>
            </a:pPr>
            <a:r>
              <a:rPr lang="en-US" sz="1600" b="1" dirty="0" smtClean="0">
                <a:latin typeface="Courier New" pitchFamily="49" charset="0"/>
                <a:cs typeface="Courier New" pitchFamily="49" charset="0"/>
              </a:rPr>
              <a:t>CH1_C</a:t>
            </a:r>
            <a:r>
              <a:rPr lang="en-US" sz="1600" b="1" dirty="0">
                <a:latin typeface="Courier New" pitchFamily="49" charset="0"/>
                <a:cs typeface="Courier New" pitchFamily="49" charset="0"/>
              </a:rPr>
              <a:t>		EQU 73H	;CHANNEL 1 COUNT</a:t>
            </a:r>
          </a:p>
          <a:p>
            <a:pPr>
              <a:lnSpc>
                <a:spcPct val="80000"/>
              </a:lnSpc>
              <a:buFontTx/>
              <a:buNone/>
            </a:pPr>
            <a:r>
              <a:rPr lang="en-US" sz="1600" b="1" dirty="0">
                <a:latin typeface="Courier New" pitchFamily="49" charset="0"/>
                <a:cs typeface="Courier New" pitchFamily="49" charset="0"/>
              </a:rPr>
              <a:t>MODE		EQU 7BH	;MODE</a:t>
            </a:r>
          </a:p>
          <a:p>
            <a:pPr>
              <a:lnSpc>
                <a:spcPct val="80000"/>
              </a:lnSpc>
              <a:buFontTx/>
              <a:buNone/>
            </a:pPr>
            <a:r>
              <a:rPr lang="en-US" sz="1600" b="1" dirty="0">
                <a:latin typeface="Courier New" pitchFamily="49" charset="0"/>
                <a:cs typeface="Courier New" pitchFamily="49" charset="0"/>
              </a:rPr>
              <a:t>CR		EQU 78H	;COMMAND REGISTER</a:t>
            </a:r>
          </a:p>
          <a:p>
            <a:pPr>
              <a:lnSpc>
                <a:spcPct val="80000"/>
              </a:lnSpc>
              <a:buFontTx/>
              <a:buNone/>
            </a:pPr>
            <a:r>
              <a:rPr lang="en-US" sz="1600" b="1" dirty="0">
                <a:latin typeface="Courier New" pitchFamily="49" charset="0"/>
                <a:cs typeface="Courier New" pitchFamily="49" charset="0"/>
              </a:rPr>
              <a:t>MASKS		EQU 7FH	;MASKS</a:t>
            </a:r>
          </a:p>
          <a:p>
            <a:pPr>
              <a:lnSpc>
                <a:spcPct val="80000"/>
              </a:lnSpc>
              <a:buFontTx/>
              <a:buNone/>
            </a:pPr>
            <a:r>
              <a:rPr lang="en-US" sz="1600" b="1" dirty="0">
                <a:latin typeface="Courier New" pitchFamily="49" charset="0"/>
                <a:cs typeface="Courier New" pitchFamily="49" charset="0"/>
              </a:rPr>
              <a:t>REQ		EQU 79H	;REQUEST REGISTER</a:t>
            </a:r>
          </a:p>
          <a:p>
            <a:pPr>
              <a:lnSpc>
                <a:spcPct val="80000"/>
              </a:lnSpc>
              <a:buFontTx/>
              <a:buNone/>
            </a:pPr>
            <a:r>
              <a:rPr lang="en-US" sz="1600" b="1" dirty="0">
                <a:latin typeface="Courier New" pitchFamily="49" charset="0"/>
                <a:cs typeface="Courier New" pitchFamily="49" charset="0"/>
              </a:rPr>
              <a:t>STATUS		EQU 78H	;STATUS REGISTER</a:t>
            </a:r>
          </a:p>
          <a:p>
            <a:pPr>
              <a:lnSpc>
                <a:spcPct val="80000"/>
              </a:lnSpc>
              <a:buFontTx/>
              <a:buNone/>
            </a:pPr>
            <a:r>
              <a:rPr lang="en-US" sz="1600" b="1" dirty="0">
                <a:latin typeface="Courier New" pitchFamily="49" charset="0"/>
                <a:cs typeface="Courier New" pitchFamily="49" charset="0"/>
              </a:rPr>
              <a:t>	;ES = segment of source and destination</a:t>
            </a:r>
          </a:p>
          <a:p>
            <a:pPr>
              <a:lnSpc>
                <a:spcPct val="80000"/>
              </a:lnSpc>
              <a:buFontTx/>
              <a:buNone/>
            </a:pPr>
            <a:r>
              <a:rPr lang="en-US" sz="1600" b="1" dirty="0">
                <a:latin typeface="Courier New" pitchFamily="49" charset="0"/>
                <a:cs typeface="Courier New" pitchFamily="49" charset="0"/>
              </a:rPr>
              <a:t>	;SI = source address</a:t>
            </a:r>
          </a:p>
          <a:p>
            <a:pPr>
              <a:lnSpc>
                <a:spcPct val="80000"/>
              </a:lnSpc>
              <a:buFontTx/>
              <a:buNone/>
            </a:pPr>
            <a:r>
              <a:rPr lang="en-US" sz="1600" b="1" dirty="0">
                <a:latin typeface="Courier New" pitchFamily="49" charset="0"/>
                <a:cs typeface="Courier New" pitchFamily="49" charset="0"/>
              </a:rPr>
              <a:t>	;DI = destination address</a:t>
            </a:r>
          </a:p>
          <a:p>
            <a:pPr>
              <a:lnSpc>
                <a:spcPct val="80000"/>
              </a:lnSpc>
              <a:buFontTx/>
              <a:buNone/>
            </a:pPr>
            <a:r>
              <a:rPr lang="en-US" sz="1600" b="1" dirty="0">
                <a:latin typeface="Courier New" pitchFamily="49" charset="0"/>
                <a:cs typeface="Courier New" pitchFamily="49" charset="0"/>
              </a:rPr>
              <a:t>	;CX = count</a:t>
            </a:r>
          </a:p>
          <a:p>
            <a:pPr>
              <a:lnSpc>
                <a:spcPct val="80000"/>
              </a:lnSpc>
              <a:buFontTx/>
              <a:buNone/>
            </a:pPr>
            <a:r>
              <a:rPr lang="en-US" sz="1600" b="1" dirty="0">
                <a:latin typeface="Courier New" pitchFamily="49" charset="0"/>
                <a:cs typeface="Courier New" pitchFamily="49" charset="0"/>
              </a:rPr>
              <a:t>DMA PROC FAR</a:t>
            </a:r>
          </a:p>
          <a:p>
            <a:pPr>
              <a:lnSpc>
                <a:spcPct val="80000"/>
              </a:lnSpc>
              <a:buFontTx/>
              <a:buNone/>
            </a:pPr>
            <a:r>
              <a:rPr lang="en-US" sz="1600" b="1" dirty="0">
                <a:latin typeface="Courier New" pitchFamily="49" charset="0"/>
                <a:cs typeface="Courier New" pitchFamily="49" charset="0"/>
              </a:rPr>
              <a:t> 	MOV AL, 0</a:t>
            </a:r>
          </a:p>
          <a:p>
            <a:pPr>
              <a:lnSpc>
                <a:spcPct val="80000"/>
              </a:lnSpc>
              <a:buFontTx/>
              <a:buNone/>
            </a:pPr>
            <a:r>
              <a:rPr lang="en-US" sz="1600" b="1" dirty="0">
                <a:latin typeface="Courier New" pitchFamily="49" charset="0"/>
                <a:cs typeface="Courier New" pitchFamily="49" charset="0"/>
              </a:rPr>
              <a:t>	OUT CLEAR_FF, AL	;CLEAR F/L FF</a:t>
            </a:r>
          </a:p>
          <a:p>
            <a:pPr>
              <a:lnSpc>
                <a:spcPct val="80000"/>
              </a:lnSpc>
              <a:buFontTx/>
              <a:buNone/>
            </a:pPr>
            <a:r>
              <a:rPr lang="en-US" sz="1600" b="1" dirty="0">
                <a:latin typeface="Courier New" pitchFamily="49" charset="0"/>
                <a:cs typeface="Courier New" pitchFamily="49" charset="0"/>
              </a:rPr>
              <a:t>	MOV AX, ES		;PROGRAM SOURCE ADDRESS</a:t>
            </a:r>
          </a:p>
          <a:p>
            <a:pPr>
              <a:lnSpc>
                <a:spcPct val="80000"/>
              </a:lnSpc>
              <a:buFontTx/>
              <a:buNone/>
            </a:pPr>
            <a:r>
              <a:rPr lang="en-US" sz="1600" b="1" dirty="0">
                <a:latin typeface="Courier New" pitchFamily="49" charset="0"/>
                <a:cs typeface="Courier New" pitchFamily="49" charset="0"/>
              </a:rPr>
              <a:t>	SHL AX, 4		;SHIFT LEFT SEGMENT</a:t>
            </a:r>
          </a:p>
          <a:p>
            <a:pPr>
              <a:lnSpc>
                <a:spcPct val="80000"/>
              </a:lnSpc>
              <a:buFontTx/>
              <a:buNone/>
            </a:pPr>
            <a:r>
              <a:rPr lang="en-US" sz="1600" b="1" dirty="0">
                <a:latin typeface="Courier New" pitchFamily="49" charset="0"/>
                <a:cs typeface="Courier New" pitchFamily="49" charset="0"/>
              </a:rPr>
              <a:t>	ADD AX, SI		;ADD SOURCE OFFSET</a:t>
            </a:r>
          </a:p>
          <a:p>
            <a:pPr>
              <a:lnSpc>
                <a:spcPct val="80000"/>
              </a:lnSpc>
              <a:buFontTx/>
              <a:buNone/>
            </a:pPr>
            <a:r>
              <a:rPr lang="en-US" sz="1600" b="1" dirty="0">
                <a:latin typeface="Courier New" pitchFamily="49" charset="0"/>
                <a:cs typeface="Courier New" pitchFamily="49" charset="0"/>
              </a:rPr>
              <a:t>	OUT CH0_A, AL		;CHANNEL 0 ADDRESS PROGRAMMING LSB FIRST</a:t>
            </a:r>
          </a:p>
          <a:p>
            <a:pPr>
              <a:lnSpc>
                <a:spcPct val="80000"/>
              </a:lnSpc>
              <a:buFontTx/>
              <a:buNone/>
            </a:pPr>
            <a:r>
              <a:rPr lang="en-US" sz="1600" b="1" dirty="0">
                <a:latin typeface="Courier New" pitchFamily="49" charset="0"/>
                <a:cs typeface="Courier New" pitchFamily="49" charset="0"/>
              </a:rPr>
              <a:t>	MOV AL, AH		;ONLY AL ALLOWED IN IN/OUT INSTRUCTIONS</a:t>
            </a:r>
          </a:p>
          <a:p>
            <a:pPr>
              <a:lnSpc>
                <a:spcPct val="80000"/>
              </a:lnSpc>
              <a:buFontTx/>
              <a:buNone/>
            </a:pPr>
            <a:r>
              <a:rPr lang="en-US" sz="1600" b="1" dirty="0">
                <a:latin typeface="Courier New" pitchFamily="49" charset="0"/>
                <a:cs typeface="Courier New" pitchFamily="49" charset="0"/>
              </a:rPr>
              <a:t>	OUT CH0_A, AL		;CHANNEL 0 ADDRESS PROGRAMMING MSB LAST</a:t>
            </a:r>
            <a:endParaRPr lang="el-GR" sz="1600" b="1" dirty="0">
              <a:latin typeface="Courier New" pitchFamily="49" charset="0"/>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200706" name="Rectangle 2"/>
          <p:cNvSpPr>
            <a:spLocks noGrp="1" noChangeArrowheads="1"/>
          </p:cNvSpPr>
          <p:nvPr>
            <p:ph type="title"/>
          </p:nvPr>
        </p:nvSpPr>
        <p:spPr>
          <a:xfrm>
            <a:off x="457200" y="274638"/>
            <a:ext cx="8229600" cy="258762"/>
          </a:xfrm>
        </p:spPr>
        <p:txBody>
          <a:bodyPr>
            <a:normAutofit fontScale="90000"/>
          </a:bodyPr>
          <a:lstStyle/>
          <a:p>
            <a:endParaRPr lang="el-GR" dirty="0"/>
          </a:p>
        </p:txBody>
      </p:sp>
      <p:sp>
        <p:nvSpPr>
          <p:cNvPr id="200707" name="Rectangle 3"/>
          <p:cNvSpPr>
            <a:spLocks noGrp="1" noChangeArrowheads="1"/>
          </p:cNvSpPr>
          <p:nvPr>
            <p:ph type="body" idx="1"/>
          </p:nvPr>
        </p:nvSpPr>
        <p:spPr>
          <a:xfrm>
            <a:off x="457200" y="838200"/>
            <a:ext cx="8229600" cy="5287963"/>
          </a:xfrm>
        </p:spPr>
        <p:txBody>
          <a:bodyPr>
            <a:normAutofit fontScale="92500" lnSpcReduction="10000"/>
          </a:bodyPr>
          <a:lstStyle/>
          <a:p>
            <a:pPr>
              <a:lnSpc>
                <a:spcPct val="80000"/>
              </a:lnSpc>
              <a:buFontTx/>
              <a:buNone/>
            </a:pPr>
            <a:r>
              <a:rPr lang="en-US" sz="1600" b="1" dirty="0">
                <a:latin typeface="Courier New" pitchFamily="49" charset="0"/>
                <a:cs typeface="Courier New" pitchFamily="49" charset="0"/>
              </a:rPr>
              <a:t>MOV AX, ES	;PROGRAM DESTINATION ADDRESS</a:t>
            </a:r>
          </a:p>
          <a:p>
            <a:pPr>
              <a:lnSpc>
                <a:spcPct val="80000"/>
              </a:lnSpc>
              <a:buFontTx/>
              <a:buNone/>
            </a:pPr>
            <a:r>
              <a:rPr lang="en-US" sz="1600" b="1" dirty="0">
                <a:latin typeface="Courier New" pitchFamily="49" charset="0"/>
                <a:cs typeface="Courier New" pitchFamily="49" charset="0"/>
              </a:rPr>
              <a:t>SHL AX, 4	;SHIFT LEFT SEGMENT</a:t>
            </a:r>
          </a:p>
          <a:p>
            <a:pPr>
              <a:lnSpc>
                <a:spcPct val="80000"/>
              </a:lnSpc>
              <a:buFontTx/>
              <a:buNone/>
            </a:pPr>
            <a:r>
              <a:rPr lang="en-US" sz="1600" b="1" dirty="0">
                <a:latin typeface="Courier New" pitchFamily="49" charset="0"/>
                <a:cs typeface="Courier New" pitchFamily="49" charset="0"/>
              </a:rPr>
              <a:t>ADD AX, DI	;ADD DESTINATION OFFSET</a:t>
            </a:r>
          </a:p>
          <a:p>
            <a:pPr>
              <a:lnSpc>
                <a:spcPct val="80000"/>
              </a:lnSpc>
              <a:buFontTx/>
              <a:buNone/>
            </a:pPr>
            <a:r>
              <a:rPr lang="en-US" sz="1600" b="1" dirty="0">
                <a:latin typeface="Courier New" pitchFamily="49" charset="0"/>
                <a:cs typeface="Courier New" pitchFamily="49" charset="0"/>
              </a:rPr>
              <a:t>OUT CH1_A, AL	;CHANNEL 1 ADDRESS PROGRAMMING LSB FIRST</a:t>
            </a:r>
          </a:p>
          <a:p>
            <a:pPr>
              <a:lnSpc>
                <a:spcPct val="80000"/>
              </a:lnSpc>
              <a:buFontTx/>
              <a:buNone/>
            </a:pPr>
            <a:r>
              <a:rPr lang="en-US" sz="1600" b="1" dirty="0">
                <a:latin typeface="Courier New" pitchFamily="49" charset="0"/>
                <a:cs typeface="Courier New" pitchFamily="49" charset="0"/>
              </a:rPr>
              <a:t>MOV AL, AH	;ONLY AL ALLOWED IN IN/OUT INSTRUCTIONS</a:t>
            </a:r>
          </a:p>
          <a:p>
            <a:pPr>
              <a:lnSpc>
                <a:spcPct val="80000"/>
              </a:lnSpc>
              <a:buFontTx/>
              <a:buNone/>
            </a:pPr>
            <a:r>
              <a:rPr lang="en-US" sz="1600" b="1" dirty="0">
                <a:latin typeface="Courier New" pitchFamily="49" charset="0"/>
                <a:cs typeface="Courier New" pitchFamily="49" charset="0"/>
              </a:rPr>
              <a:t>OUT CH1_A, AL	;CHANNEL 1 ADDRESS PROGRAMMING MSB FIRST</a:t>
            </a:r>
          </a:p>
          <a:p>
            <a:pPr>
              <a:lnSpc>
                <a:spcPct val="80000"/>
              </a:lnSpc>
              <a:buFontTx/>
              <a:buNone/>
            </a:pPr>
            <a:r>
              <a:rPr lang="en-US" sz="1600" b="1" dirty="0">
                <a:latin typeface="Courier New" pitchFamily="49" charset="0"/>
                <a:cs typeface="Courier New" pitchFamily="49" charset="0"/>
              </a:rPr>
              <a:t>MOV AX, CX	;PROGRAM COUNT</a:t>
            </a:r>
          </a:p>
          <a:p>
            <a:pPr>
              <a:lnSpc>
                <a:spcPct val="80000"/>
              </a:lnSpc>
              <a:buFontTx/>
              <a:buNone/>
            </a:pPr>
            <a:r>
              <a:rPr lang="en-US" sz="1600" b="1" dirty="0">
                <a:latin typeface="Courier New" pitchFamily="49" charset="0"/>
                <a:cs typeface="Courier New" pitchFamily="49" charset="0"/>
              </a:rPr>
              <a:t>DEC AX		;ADJUST COUNT</a:t>
            </a:r>
          </a:p>
          <a:p>
            <a:pPr>
              <a:lnSpc>
                <a:spcPct val="80000"/>
              </a:lnSpc>
              <a:buFontTx/>
              <a:buNone/>
            </a:pPr>
            <a:r>
              <a:rPr lang="en-US" sz="1600" b="1" dirty="0">
                <a:latin typeface="Courier New" pitchFamily="49" charset="0"/>
                <a:cs typeface="Courier New" pitchFamily="49" charset="0"/>
              </a:rPr>
              <a:t>OUT CH1_C, AL	;MOVE TO CHANNEL 1 COUNT</a:t>
            </a:r>
          </a:p>
          <a:p>
            <a:pPr>
              <a:lnSpc>
                <a:spcPct val="80000"/>
              </a:lnSpc>
              <a:buFontTx/>
              <a:buNone/>
            </a:pPr>
            <a:r>
              <a:rPr lang="en-US" sz="1600" b="1" dirty="0">
                <a:latin typeface="Courier New" pitchFamily="49" charset="0"/>
                <a:cs typeface="Courier New" pitchFamily="49" charset="0"/>
              </a:rPr>
              <a:t>MOV AL, AH</a:t>
            </a:r>
          </a:p>
          <a:p>
            <a:pPr>
              <a:lnSpc>
                <a:spcPct val="80000"/>
              </a:lnSpc>
              <a:buFontTx/>
              <a:buNone/>
            </a:pPr>
            <a:r>
              <a:rPr lang="en-US" sz="1600" b="1" dirty="0">
                <a:latin typeface="Courier New" pitchFamily="49" charset="0"/>
                <a:cs typeface="Courier New" pitchFamily="49" charset="0"/>
              </a:rPr>
              <a:t>OUT CH1_C, AL</a:t>
            </a:r>
          </a:p>
          <a:p>
            <a:pPr>
              <a:lnSpc>
                <a:spcPct val="80000"/>
              </a:lnSpc>
              <a:buFontTx/>
              <a:buNone/>
            </a:pPr>
            <a:endParaRPr lang="en-US" sz="1600" b="1" dirty="0">
              <a:latin typeface="Courier New" pitchFamily="49" charset="0"/>
              <a:cs typeface="Courier New" pitchFamily="49" charset="0"/>
            </a:endParaRPr>
          </a:p>
          <a:p>
            <a:pPr>
              <a:lnSpc>
                <a:spcPct val="80000"/>
              </a:lnSpc>
              <a:buFontTx/>
              <a:buNone/>
            </a:pPr>
            <a:r>
              <a:rPr lang="en-US" sz="1600" b="1" dirty="0">
                <a:latin typeface="Courier New" pitchFamily="49" charset="0"/>
                <a:cs typeface="Courier New" pitchFamily="49" charset="0"/>
              </a:rPr>
              <a:t>MOV AL, 88H	;PROGRAM MODE</a:t>
            </a:r>
          </a:p>
          <a:p>
            <a:pPr>
              <a:lnSpc>
                <a:spcPct val="80000"/>
              </a:lnSpc>
              <a:buFontTx/>
              <a:buNone/>
            </a:pPr>
            <a:r>
              <a:rPr lang="en-US" sz="1600" b="1" dirty="0">
                <a:latin typeface="Courier New" pitchFamily="49" charset="0"/>
                <a:cs typeface="Courier New" pitchFamily="49" charset="0"/>
              </a:rPr>
              <a:t>OUT MODE, AL</a:t>
            </a:r>
          </a:p>
          <a:p>
            <a:pPr>
              <a:lnSpc>
                <a:spcPct val="80000"/>
              </a:lnSpc>
              <a:buFontTx/>
              <a:buNone/>
            </a:pPr>
            <a:endParaRPr lang="en-US" sz="1600" b="1" dirty="0">
              <a:latin typeface="Courier New" pitchFamily="49" charset="0"/>
              <a:cs typeface="Courier New" pitchFamily="49" charset="0"/>
            </a:endParaRPr>
          </a:p>
          <a:p>
            <a:pPr>
              <a:lnSpc>
                <a:spcPct val="80000"/>
              </a:lnSpc>
              <a:buFontTx/>
              <a:buNone/>
            </a:pPr>
            <a:r>
              <a:rPr lang="en-US" sz="1600" b="1" dirty="0">
                <a:latin typeface="Courier New" pitchFamily="49" charset="0"/>
                <a:cs typeface="Courier New" pitchFamily="49" charset="0"/>
              </a:rPr>
              <a:t>MOV AL,1	;MEMORY-TO-MEMORY TRANSFER</a:t>
            </a:r>
          </a:p>
          <a:p>
            <a:pPr>
              <a:lnSpc>
                <a:spcPct val="80000"/>
              </a:lnSpc>
              <a:buFontTx/>
              <a:buNone/>
            </a:pPr>
            <a:r>
              <a:rPr lang="en-US" sz="1600" b="1" dirty="0">
                <a:latin typeface="Courier New" pitchFamily="49" charset="0"/>
                <a:cs typeface="Courier New" pitchFamily="49" charset="0"/>
              </a:rPr>
              <a:t>OUT CR, AL</a:t>
            </a:r>
          </a:p>
          <a:p>
            <a:pPr>
              <a:lnSpc>
                <a:spcPct val="80000"/>
              </a:lnSpc>
              <a:buFontTx/>
              <a:buNone/>
            </a:pPr>
            <a:endParaRPr lang="en-US" sz="1600" b="1" dirty="0">
              <a:latin typeface="Courier New" pitchFamily="49" charset="0"/>
              <a:cs typeface="Courier New" pitchFamily="49" charset="0"/>
            </a:endParaRPr>
          </a:p>
          <a:p>
            <a:pPr>
              <a:lnSpc>
                <a:spcPct val="80000"/>
              </a:lnSpc>
              <a:buFontTx/>
              <a:buNone/>
            </a:pPr>
            <a:r>
              <a:rPr lang="en-US" sz="1600" b="1" dirty="0">
                <a:latin typeface="Courier New" pitchFamily="49" charset="0"/>
                <a:cs typeface="Courier New" pitchFamily="49" charset="0"/>
              </a:rPr>
              <a:t>MOV AL, 0EH	;UNMASK CHANNEL 0</a:t>
            </a:r>
          </a:p>
          <a:p>
            <a:pPr>
              <a:lnSpc>
                <a:spcPct val="80000"/>
              </a:lnSpc>
              <a:buFontTx/>
              <a:buNone/>
            </a:pPr>
            <a:r>
              <a:rPr lang="en-US" sz="1600" b="1" dirty="0">
                <a:latin typeface="Courier New" pitchFamily="49" charset="0"/>
                <a:cs typeface="Courier New" pitchFamily="49" charset="0"/>
              </a:rPr>
              <a:t>OUT MASKS, AL</a:t>
            </a:r>
          </a:p>
          <a:p>
            <a:pPr>
              <a:lnSpc>
                <a:spcPct val="80000"/>
              </a:lnSpc>
              <a:buFontTx/>
              <a:buNone/>
            </a:pPr>
            <a:endParaRPr lang="en-US" sz="1600" b="1" dirty="0">
              <a:latin typeface="Courier New" pitchFamily="49" charset="0"/>
              <a:cs typeface="Courier New" pitchFamily="49" charset="0"/>
            </a:endParaRPr>
          </a:p>
          <a:p>
            <a:pPr>
              <a:lnSpc>
                <a:spcPct val="80000"/>
              </a:lnSpc>
              <a:buFontTx/>
              <a:buNone/>
            </a:pPr>
            <a:r>
              <a:rPr lang="en-US" sz="1600" b="1" dirty="0">
                <a:latin typeface="Courier New" pitchFamily="49" charset="0"/>
                <a:cs typeface="Courier New" pitchFamily="49" charset="0"/>
              </a:rPr>
              <a:t>MOV AL, 4	;START DMA TRANSFER BY SETTING REQUEST BIT FOR CHANNEL 2</a:t>
            </a:r>
          </a:p>
          <a:p>
            <a:pPr>
              <a:lnSpc>
                <a:spcPct val="80000"/>
              </a:lnSpc>
              <a:buFontTx/>
              <a:buNone/>
            </a:pPr>
            <a:r>
              <a:rPr lang="en-US" sz="1600" b="1" dirty="0">
                <a:latin typeface="Courier New" pitchFamily="49" charset="0"/>
                <a:cs typeface="Courier New" pitchFamily="49" charset="0"/>
              </a:rPr>
              <a:t>OUT REQ, AL</a:t>
            </a:r>
          </a:p>
          <a:p>
            <a:pPr>
              <a:lnSpc>
                <a:spcPct val="80000"/>
              </a:lnSpc>
              <a:buFontTx/>
              <a:buNone/>
            </a:pPr>
            <a:endParaRPr lang="el-GR" sz="16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94063"/>
            <a:ext cx="8458200" cy="690563"/>
          </a:xfrm>
          <a:noFill/>
          <a:ln/>
        </p:spPr>
        <p:txBody>
          <a:bodyPr lIns="92075" tIns="46038" rIns="92075" bIns="46038" anchor="ctr">
            <a:noAutofit/>
          </a:bodyPr>
          <a:lstStyle/>
          <a:p>
            <a:pPr algn="l"/>
            <a:r>
              <a:rPr lang="en-US" sz="4000" b="1" dirty="0"/>
              <a:t>Direct Memory Channel Improvement</a:t>
            </a:r>
          </a:p>
        </p:txBody>
      </p:sp>
      <p:sp>
        <p:nvSpPr>
          <p:cNvPr id="6147" name="Rectangle 3"/>
          <p:cNvSpPr>
            <a:spLocks noGrp="1" noChangeArrowheads="1"/>
          </p:cNvSpPr>
          <p:nvPr>
            <p:ph type="body" idx="1"/>
          </p:nvPr>
        </p:nvSpPr>
        <p:spPr>
          <a:xfrm>
            <a:off x="762000" y="1219200"/>
            <a:ext cx="7772400" cy="4800600"/>
          </a:xfrm>
          <a:noFill/>
          <a:ln/>
        </p:spPr>
        <p:txBody>
          <a:bodyPr lIns="92075" tIns="46038" rIns="92075" bIns="46038">
            <a:normAutofit/>
          </a:bodyPr>
          <a:lstStyle/>
          <a:p>
            <a:r>
              <a:rPr lang="en-US" sz="2800" dirty="0"/>
              <a:t>Interrupt </a:t>
            </a:r>
            <a:r>
              <a:rPr lang="en-US" sz="2800" dirty="0" smtClean="0"/>
              <a:t>processing</a:t>
            </a:r>
            <a:endParaRPr lang="en-US" sz="2800" dirty="0"/>
          </a:p>
          <a:p>
            <a:r>
              <a:rPr lang="en-US" sz="2800" dirty="0" smtClean="0"/>
              <a:t>Peripheral </a:t>
            </a:r>
            <a:r>
              <a:rPr lang="en-US" sz="2800" dirty="0"/>
              <a:t>module to perform </a:t>
            </a:r>
            <a:r>
              <a:rPr lang="en-US" sz="2800" dirty="0" smtClean="0"/>
              <a:t>DMA. </a:t>
            </a:r>
            <a:endParaRPr lang="en-US" sz="2800" dirty="0"/>
          </a:p>
          <a:p>
            <a:r>
              <a:rPr lang="en-US" sz="2800" dirty="0" smtClean="0"/>
              <a:t>Bus </a:t>
            </a:r>
            <a:r>
              <a:rPr lang="en-US" sz="2800" dirty="0"/>
              <a:t>arbitrator.</a:t>
            </a:r>
          </a:p>
          <a:p>
            <a:r>
              <a:rPr lang="en-US" sz="2800" dirty="0"/>
              <a:t>There can only be one user of the data bus so processor must </a:t>
            </a:r>
            <a:r>
              <a:rPr lang="en-US" sz="2800" dirty="0">
                <a:solidFill>
                  <a:srgbClr val="C00000"/>
                </a:solidFill>
              </a:rPr>
              <a:t>wait if DMA is transferring data</a:t>
            </a:r>
            <a:r>
              <a:rPr lang="en-US" sz="2800" dirty="0"/>
              <a:t>.</a:t>
            </a:r>
          </a:p>
          <a:p>
            <a:r>
              <a:rPr lang="en-US" sz="2800" dirty="0"/>
              <a:t>DMA controller tells the processor when the DMA has completed the transfer.</a:t>
            </a:r>
          </a:p>
        </p:txBody>
      </p:sp>
      <p:sp>
        <p:nvSpPr>
          <p:cNvPr id="2" name="Date Placeholder 1"/>
          <p:cNvSpPr>
            <a:spLocks noGrp="1"/>
          </p:cNvSpPr>
          <p:nvPr>
            <p:ph type="dt" sz="half" idx="10"/>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Typically, the </a:t>
            </a:r>
            <a:r>
              <a:rPr lang="el-GR" dirty="0" smtClean="0">
                <a:solidFill>
                  <a:srgbClr val="C00000"/>
                </a:solidFill>
              </a:rPr>
              <a:t>CPU </a:t>
            </a:r>
            <a:r>
              <a:rPr lang="en-US" dirty="0" smtClean="0">
                <a:solidFill>
                  <a:srgbClr val="C00000"/>
                </a:solidFill>
              </a:rPr>
              <a:t>initiates DMA</a:t>
            </a:r>
            <a:r>
              <a:rPr lang="el-GR" dirty="0" smtClean="0">
                <a:solidFill>
                  <a:srgbClr val="C00000"/>
                </a:solidFill>
              </a:rPr>
              <a:t> transfer</a:t>
            </a:r>
            <a:r>
              <a:rPr lang="el-GR" dirty="0" smtClean="0"/>
              <a:t>, do</a:t>
            </a:r>
            <a:r>
              <a:rPr lang="en-US" dirty="0" err="1" smtClean="0"/>
              <a:t>es</a:t>
            </a:r>
            <a:r>
              <a:rPr lang="el-GR" dirty="0" smtClean="0"/>
              <a:t> other operations while the transfer is in progress, and </a:t>
            </a:r>
            <a:r>
              <a:rPr lang="el-GR" dirty="0" smtClean="0">
                <a:solidFill>
                  <a:srgbClr val="C00000"/>
                </a:solidFill>
              </a:rPr>
              <a:t>receive</a:t>
            </a:r>
            <a:r>
              <a:rPr lang="en-US" dirty="0" smtClean="0">
                <a:solidFill>
                  <a:srgbClr val="C00000"/>
                </a:solidFill>
              </a:rPr>
              <a:t>s</a:t>
            </a:r>
            <a:r>
              <a:rPr lang="el-GR" dirty="0" smtClean="0">
                <a:solidFill>
                  <a:srgbClr val="C00000"/>
                </a:solidFill>
              </a:rPr>
              <a:t> an interrupt from the DMA controller </a:t>
            </a:r>
            <a:r>
              <a:rPr lang="el-GR" dirty="0" smtClean="0"/>
              <a:t>once the operation </a:t>
            </a:r>
            <a:r>
              <a:rPr lang="en-US" dirty="0" smtClean="0"/>
              <a:t>is complete</a:t>
            </a:r>
            <a:r>
              <a:rPr lang="el-GR" dirty="0" smtClean="0"/>
              <a:t>.</a:t>
            </a:r>
            <a:endParaRPr lang="en-US" dirty="0" smtClean="0"/>
          </a:p>
          <a:p>
            <a:r>
              <a:rPr lang="en-US" dirty="0" smtClean="0"/>
              <a:t>Can </a:t>
            </a:r>
            <a:r>
              <a:rPr lang="en-US" dirty="0" smtClean="0">
                <a:solidFill>
                  <a:srgbClr val="C00000"/>
                </a:solidFill>
              </a:rPr>
              <a:t>create cache coherency problems </a:t>
            </a:r>
            <a:r>
              <a:rPr lang="en-US" dirty="0" smtClean="0"/>
              <a:t>(the data in the cache may be different from the data in the external memory after DMA)</a:t>
            </a:r>
            <a:endParaRPr lang="el-GR" dirty="0" smtClean="0"/>
          </a:p>
          <a:p>
            <a:endParaRPr lang="en-US" dirty="0"/>
          </a:p>
        </p:txBody>
      </p:sp>
      <p:sp>
        <p:nvSpPr>
          <p:cNvPr id="4" name="Date Placeholder 3"/>
          <p:cNvSpPr>
            <a:spLocks noGrp="1"/>
          </p:cNvSpPr>
          <p:nvPr>
            <p:ph type="dt" sz="half" idx="10"/>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2075" tIns="46038" rIns="92075" bIns="46038" anchor="ctr">
            <a:normAutofit/>
          </a:bodyPr>
          <a:lstStyle/>
          <a:p>
            <a:r>
              <a:rPr lang="en-US" sz="4000" b="1" dirty="0">
                <a:solidFill>
                  <a:srgbClr val="002060"/>
                </a:solidFill>
              </a:rPr>
              <a:t>DMA Block Diagram</a:t>
            </a:r>
          </a:p>
        </p:txBody>
      </p:sp>
      <p:sp>
        <p:nvSpPr>
          <p:cNvPr id="32771" name="Rectangle 3"/>
          <p:cNvSpPr>
            <a:spLocks noChangeArrowheads="1"/>
          </p:cNvSpPr>
          <p:nvPr/>
        </p:nvSpPr>
        <p:spPr bwMode="auto">
          <a:xfrm>
            <a:off x="1225550" y="4044950"/>
            <a:ext cx="3263900" cy="1892300"/>
          </a:xfrm>
          <a:prstGeom prst="rect">
            <a:avLst/>
          </a:prstGeom>
          <a:noFill/>
          <a:ln w="12700">
            <a:solidFill>
              <a:schemeClr val="tx1"/>
            </a:solidFill>
            <a:miter lim="800000"/>
            <a:headEnd/>
            <a:tailEnd/>
          </a:ln>
          <a:effectLst/>
        </p:spPr>
        <p:txBody>
          <a:bodyPr wrap="none" anchor="ctr"/>
          <a:lstStyle/>
          <a:p>
            <a:endParaRPr lang="en-US"/>
          </a:p>
        </p:txBody>
      </p:sp>
      <p:sp>
        <p:nvSpPr>
          <p:cNvPr id="32772" name="Rectangle 4"/>
          <p:cNvSpPr>
            <a:spLocks noChangeArrowheads="1"/>
          </p:cNvSpPr>
          <p:nvPr/>
        </p:nvSpPr>
        <p:spPr bwMode="auto">
          <a:xfrm>
            <a:off x="1812925" y="4479925"/>
            <a:ext cx="877888"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a:latin typeface="Times New Roman" pitchFamily="18" charset="0"/>
              </a:rPr>
              <a:t>RAM</a:t>
            </a:r>
          </a:p>
        </p:txBody>
      </p:sp>
      <p:sp>
        <p:nvSpPr>
          <p:cNvPr id="32773" name="Rectangle 5"/>
          <p:cNvSpPr>
            <a:spLocks noChangeArrowheads="1"/>
          </p:cNvSpPr>
          <p:nvPr/>
        </p:nvSpPr>
        <p:spPr bwMode="auto">
          <a:xfrm>
            <a:off x="1454150" y="2139950"/>
            <a:ext cx="1663700" cy="901700"/>
          </a:xfrm>
          <a:prstGeom prst="rect">
            <a:avLst/>
          </a:prstGeom>
          <a:noFill/>
          <a:ln w="12700">
            <a:solidFill>
              <a:schemeClr val="tx1"/>
            </a:solidFill>
            <a:miter lim="800000"/>
            <a:headEnd/>
            <a:tailEnd/>
          </a:ln>
          <a:effectLst/>
        </p:spPr>
        <p:txBody>
          <a:bodyPr wrap="none" anchor="ctr"/>
          <a:lstStyle/>
          <a:p>
            <a:endParaRPr lang="en-US"/>
          </a:p>
        </p:txBody>
      </p:sp>
      <p:sp>
        <p:nvSpPr>
          <p:cNvPr id="32774" name="Rectangle 6"/>
          <p:cNvSpPr>
            <a:spLocks noChangeArrowheads="1"/>
          </p:cNvSpPr>
          <p:nvPr/>
        </p:nvSpPr>
        <p:spPr bwMode="auto">
          <a:xfrm>
            <a:off x="1736725" y="2346325"/>
            <a:ext cx="777875"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a:latin typeface="Times New Roman" pitchFamily="18" charset="0"/>
              </a:rPr>
              <a:t>CPU</a:t>
            </a:r>
          </a:p>
        </p:txBody>
      </p:sp>
      <p:sp>
        <p:nvSpPr>
          <p:cNvPr id="32775" name="Line 7"/>
          <p:cNvSpPr>
            <a:spLocks noChangeShapeType="1"/>
          </p:cNvSpPr>
          <p:nvPr/>
        </p:nvSpPr>
        <p:spPr bwMode="auto">
          <a:xfrm>
            <a:off x="1752600" y="3048000"/>
            <a:ext cx="0" cy="990600"/>
          </a:xfrm>
          <a:prstGeom prst="line">
            <a:avLst/>
          </a:prstGeom>
          <a:noFill/>
          <a:ln w="76200">
            <a:solidFill>
              <a:schemeClr val="tx1"/>
            </a:solidFill>
            <a:round/>
            <a:headEnd type="none" w="sm" len="sm"/>
            <a:tailEnd type="stealth" w="med" len="med"/>
          </a:ln>
          <a:effectLst/>
        </p:spPr>
        <p:txBody>
          <a:bodyPr wrap="none" anchor="ctr"/>
          <a:lstStyle/>
          <a:p>
            <a:endParaRPr lang="en-US"/>
          </a:p>
        </p:txBody>
      </p:sp>
      <p:sp>
        <p:nvSpPr>
          <p:cNvPr id="32776" name="Line 8"/>
          <p:cNvSpPr>
            <a:spLocks noChangeShapeType="1"/>
          </p:cNvSpPr>
          <p:nvPr/>
        </p:nvSpPr>
        <p:spPr bwMode="auto">
          <a:xfrm flipH="1">
            <a:off x="1752600" y="3429000"/>
            <a:ext cx="3581400" cy="0"/>
          </a:xfrm>
          <a:prstGeom prst="line">
            <a:avLst/>
          </a:prstGeom>
          <a:noFill/>
          <a:ln w="76200">
            <a:solidFill>
              <a:schemeClr val="tx1"/>
            </a:solidFill>
            <a:round/>
            <a:headEnd type="none" w="sm" len="sm"/>
            <a:tailEnd type="stealth" w="med" len="med"/>
          </a:ln>
          <a:effectLst/>
        </p:spPr>
        <p:txBody>
          <a:bodyPr wrap="none" anchor="ctr"/>
          <a:lstStyle/>
          <a:p>
            <a:endParaRPr lang="en-US"/>
          </a:p>
        </p:txBody>
      </p:sp>
      <p:sp>
        <p:nvSpPr>
          <p:cNvPr id="32777" name="Rectangle 9"/>
          <p:cNvSpPr>
            <a:spLocks noChangeArrowheads="1"/>
          </p:cNvSpPr>
          <p:nvPr/>
        </p:nvSpPr>
        <p:spPr bwMode="auto">
          <a:xfrm>
            <a:off x="5340350" y="2292350"/>
            <a:ext cx="2273300" cy="1892300"/>
          </a:xfrm>
          <a:prstGeom prst="rect">
            <a:avLst/>
          </a:prstGeom>
          <a:noFill/>
          <a:ln w="12700">
            <a:solidFill>
              <a:schemeClr val="tx1"/>
            </a:solidFill>
            <a:miter lim="800000"/>
            <a:headEnd/>
            <a:tailEnd/>
          </a:ln>
          <a:effectLst/>
        </p:spPr>
        <p:txBody>
          <a:bodyPr wrap="none" anchor="ctr"/>
          <a:lstStyle/>
          <a:p>
            <a:endParaRPr lang="en-US"/>
          </a:p>
        </p:txBody>
      </p:sp>
      <p:sp>
        <p:nvSpPr>
          <p:cNvPr id="32778" name="Rectangle 10"/>
          <p:cNvSpPr>
            <a:spLocks noChangeArrowheads="1"/>
          </p:cNvSpPr>
          <p:nvPr/>
        </p:nvSpPr>
        <p:spPr bwMode="auto">
          <a:xfrm>
            <a:off x="5622925" y="2346325"/>
            <a:ext cx="1919288"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a:latin typeface="Times New Roman" pitchFamily="18" charset="0"/>
              </a:rPr>
              <a:t>DMA Module</a:t>
            </a:r>
          </a:p>
        </p:txBody>
      </p:sp>
      <p:sp>
        <p:nvSpPr>
          <p:cNvPr id="32779" name="Line 11"/>
          <p:cNvSpPr>
            <a:spLocks noChangeShapeType="1"/>
          </p:cNvSpPr>
          <p:nvPr/>
        </p:nvSpPr>
        <p:spPr bwMode="auto">
          <a:xfrm>
            <a:off x="2743200" y="3048000"/>
            <a:ext cx="0" cy="990600"/>
          </a:xfrm>
          <a:prstGeom prst="line">
            <a:avLst/>
          </a:prstGeom>
          <a:noFill/>
          <a:ln w="76200">
            <a:solidFill>
              <a:schemeClr val="accent2"/>
            </a:solidFill>
            <a:round/>
            <a:headEnd type="stealth" w="med" len="med"/>
            <a:tailEnd type="stealth" w="med" len="med"/>
          </a:ln>
          <a:effectLst/>
        </p:spPr>
        <p:txBody>
          <a:bodyPr wrap="none" anchor="ctr"/>
          <a:lstStyle/>
          <a:p>
            <a:endParaRPr lang="en-US"/>
          </a:p>
        </p:txBody>
      </p:sp>
      <p:sp>
        <p:nvSpPr>
          <p:cNvPr id="32780" name="Line 12"/>
          <p:cNvSpPr>
            <a:spLocks noChangeShapeType="1"/>
          </p:cNvSpPr>
          <p:nvPr/>
        </p:nvSpPr>
        <p:spPr bwMode="auto">
          <a:xfrm flipH="1">
            <a:off x="2743200" y="3657600"/>
            <a:ext cx="2590800" cy="0"/>
          </a:xfrm>
          <a:prstGeom prst="line">
            <a:avLst/>
          </a:prstGeom>
          <a:noFill/>
          <a:ln w="76200">
            <a:solidFill>
              <a:schemeClr val="accent2"/>
            </a:solidFill>
            <a:round/>
            <a:headEnd type="stealth" w="med" len="med"/>
            <a:tailEnd type="stealth" w="med" len="med"/>
          </a:ln>
          <a:effectLst/>
        </p:spPr>
        <p:txBody>
          <a:bodyPr wrap="none" anchor="ctr"/>
          <a:lstStyle/>
          <a:p>
            <a:endParaRPr lang="en-US"/>
          </a:p>
        </p:txBody>
      </p:sp>
      <p:sp>
        <p:nvSpPr>
          <p:cNvPr id="32781" name="Rectangle 13"/>
          <p:cNvSpPr>
            <a:spLocks noChangeArrowheads="1"/>
          </p:cNvSpPr>
          <p:nvPr/>
        </p:nvSpPr>
        <p:spPr bwMode="auto">
          <a:xfrm>
            <a:off x="3108325" y="2955925"/>
            <a:ext cx="1682750"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dirty="0">
                <a:latin typeface="Times New Roman" pitchFamily="18" charset="0"/>
              </a:rPr>
              <a:t>Address bus</a:t>
            </a:r>
          </a:p>
        </p:txBody>
      </p:sp>
      <p:sp>
        <p:nvSpPr>
          <p:cNvPr id="32782" name="Line 14"/>
          <p:cNvSpPr>
            <a:spLocks noChangeShapeType="1"/>
          </p:cNvSpPr>
          <p:nvPr/>
        </p:nvSpPr>
        <p:spPr bwMode="auto">
          <a:xfrm flipH="1">
            <a:off x="7620000" y="3429000"/>
            <a:ext cx="1141413" cy="0"/>
          </a:xfrm>
          <a:prstGeom prst="line">
            <a:avLst/>
          </a:prstGeom>
          <a:noFill/>
          <a:ln w="76200">
            <a:solidFill>
              <a:schemeClr val="accent2"/>
            </a:solidFill>
            <a:round/>
            <a:headEnd type="stealth" w="med" len="med"/>
            <a:tailEnd type="stealth" w="med" len="med"/>
          </a:ln>
          <a:effectLst/>
        </p:spPr>
        <p:txBody>
          <a:bodyPr wrap="none" anchor="ctr"/>
          <a:lstStyle/>
          <a:p>
            <a:endParaRPr lang="en-US"/>
          </a:p>
        </p:txBody>
      </p:sp>
      <p:sp>
        <p:nvSpPr>
          <p:cNvPr id="32783" name="Rectangle 15"/>
          <p:cNvSpPr>
            <a:spLocks noChangeArrowheads="1"/>
          </p:cNvSpPr>
          <p:nvPr/>
        </p:nvSpPr>
        <p:spPr bwMode="auto">
          <a:xfrm>
            <a:off x="3260725" y="3641725"/>
            <a:ext cx="1258888"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a:latin typeface="Times New Roman" pitchFamily="18" charset="0"/>
              </a:rPr>
              <a:t>Data bus</a:t>
            </a:r>
          </a:p>
        </p:txBody>
      </p:sp>
      <p:sp>
        <p:nvSpPr>
          <p:cNvPr id="32784" name="Line 16"/>
          <p:cNvSpPr>
            <a:spLocks noChangeShapeType="1"/>
          </p:cNvSpPr>
          <p:nvPr/>
        </p:nvSpPr>
        <p:spPr bwMode="auto">
          <a:xfrm>
            <a:off x="3124200" y="2362200"/>
            <a:ext cx="2209800" cy="0"/>
          </a:xfrm>
          <a:prstGeom prst="line">
            <a:avLst/>
          </a:prstGeom>
          <a:noFill/>
          <a:ln w="12700">
            <a:solidFill>
              <a:schemeClr val="tx1"/>
            </a:solidFill>
            <a:round/>
            <a:headEnd type="stealth" w="med" len="med"/>
            <a:tailEnd type="none" w="sm" len="sm"/>
          </a:ln>
          <a:effectLst/>
        </p:spPr>
        <p:txBody>
          <a:bodyPr wrap="none" anchor="ctr"/>
          <a:lstStyle/>
          <a:p>
            <a:endParaRPr lang="en-US"/>
          </a:p>
        </p:txBody>
      </p:sp>
      <p:sp>
        <p:nvSpPr>
          <p:cNvPr id="32785" name="Line 17"/>
          <p:cNvSpPr>
            <a:spLocks noChangeShapeType="1"/>
          </p:cNvSpPr>
          <p:nvPr/>
        </p:nvSpPr>
        <p:spPr bwMode="auto">
          <a:xfrm>
            <a:off x="3124200" y="2971800"/>
            <a:ext cx="2209800" cy="0"/>
          </a:xfrm>
          <a:prstGeom prst="line">
            <a:avLst/>
          </a:prstGeom>
          <a:noFill/>
          <a:ln w="76200">
            <a:solidFill>
              <a:schemeClr val="tx1"/>
            </a:solidFill>
            <a:prstDash val="sysDot"/>
            <a:round/>
            <a:headEnd type="none" w="sm" len="sm"/>
            <a:tailEnd type="stealth" w="med" len="med"/>
          </a:ln>
          <a:effectLst/>
        </p:spPr>
        <p:txBody>
          <a:bodyPr wrap="none" anchor="ctr"/>
          <a:lstStyle/>
          <a:p>
            <a:endParaRPr lang="en-US"/>
          </a:p>
        </p:txBody>
      </p:sp>
      <p:sp>
        <p:nvSpPr>
          <p:cNvPr id="32786" name="Rectangle 18"/>
          <p:cNvSpPr>
            <a:spLocks noChangeArrowheads="1"/>
          </p:cNvSpPr>
          <p:nvPr/>
        </p:nvSpPr>
        <p:spPr bwMode="auto">
          <a:xfrm>
            <a:off x="3108325" y="2643188"/>
            <a:ext cx="1409700" cy="366712"/>
          </a:xfrm>
          <a:prstGeom prst="rect">
            <a:avLst/>
          </a:prstGeom>
          <a:no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address setup</a:t>
            </a:r>
          </a:p>
        </p:txBody>
      </p:sp>
      <p:sp>
        <p:nvSpPr>
          <p:cNvPr id="32787" name="Rectangle 19"/>
          <p:cNvSpPr>
            <a:spLocks noChangeArrowheads="1"/>
          </p:cNvSpPr>
          <p:nvPr/>
        </p:nvSpPr>
        <p:spPr bwMode="auto">
          <a:xfrm>
            <a:off x="7680325" y="2346325"/>
            <a:ext cx="1243013" cy="822325"/>
          </a:xfrm>
          <a:prstGeom prst="rect">
            <a:avLst/>
          </a:prstGeom>
          <a:noFill/>
          <a:ln w="9525">
            <a:noFill/>
            <a:miter lim="800000"/>
            <a:headEnd/>
            <a:tailEnd/>
          </a:ln>
          <a:effectLst/>
        </p:spPr>
        <p:txBody>
          <a:bodyPr wrap="none" lIns="92075" tIns="46038" rIns="92075" bIns="46038">
            <a:spAutoFit/>
          </a:bodyPr>
          <a:lstStyle/>
          <a:p>
            <a:pPr eaLnBrk="0" hangingPunct="0"/>
            <a:r>
              <a:rPr lang="en-US" sz="2400">
                <a:latin typeface="Times New Roman" pitchFamily="18" charset="0"/>
              </a:rPr>
              <a:t>External</a:t>
            </a:r>
          </a:p>
          <a:p>
            <a:pPr eaLnBrk="0" hangingPunct="0"/>
            <a:r>
              <a:rPr lang="en-US" sz="2400">
                <a:latin typeface="Times New Roman" pitchFamily="18" charset="0"/>
              </a:rPr>
              <a:t>I/O lines</a:t>
            </a:r>
          </a:p>
        </p:txBody>
      </p:sp>
      <p:sp>
        <p:nvSpPr>
          <p:cNvPr id="32788" name="Line 20"/>
          <p:cNvSpPr>
            <a:spLocks noChangeShapeType="1"/>
          </p:cNvSpPr>
          <p:nvPr/>
        </p:nvSpPr>
        <p:spPr bwMode="auto">
          <a:xfrm flipH="1">
            <a:off x="3124200" y="2667000"/>
            <a:ext cx="2209800" cy="0"/>
          </a:xfrm>
          <a:prstGeom prst="line">
            <a:avLst/>
          </a:prstGeom>
          <a:noFill/>
          <a:ln w="12700">
            <a:solidFill>
              <a:schemeClr val="tx1"/>
            </a:solidFill>
            <a:round/>
            <a:headEnd type="stealth" w="med" len="med"/>
            <a:tailEnd type="none" w="sm" len="sm"/>
          </a:ln>
          <a:effectLst/>
        </p:spPr>
        <p:txBody>
          <a:bodyPr wrap="none" anchor="ctr"/>
          <a:lstStyle/>
          <a:p>
            <a:endParaRPr lang="en-US"/>
          </a:p>
        </p:txBody>
      </p:sp>
      <p:sp>
        <p:nvSpPr>
          <p:cNvPr id="32789" name="Rectangle 21"/>
          <p:cNvSpPr>
            <a:spLocks noChangeArrowheads="1"/>
          </p:cNvSpPr>
          <p:nvPr/>
        </p:nvSpPr>
        <p:spPr bwMode="auto">
          <a:xfrm>
            <a:off x="3184525" y="2338388"/>
            <a:ext cx="1835150" cy="366712"/>
          </a:xfrm>
          <a:prstGeom prst="rect">
            <a:avLst/>
          </a:prstGeom>
          <a:noFill/>
          <a:ln w="9525">
            <a:noFill/>
            <a:miter lim="800000"/>
            <a:headEnd/>
            <a:tailEnd/>
          </a:ln>
          <a:effectLst/>
        </p:spPr>
        <p:txBody>
          <a:bodyPr wrap="none" lIns="92075" tIns="46038" rIns="92075" bIns="46038">
            <a:spAutoFit/>
          </a:bodyPr>
          <a:lstStyle/>
          <a:p>
            <a:pPr eaLnBrk="0" hangingPunct="0"/>
            <a:r>
              <a:rPr lang="en-US">
                <a:latin typeface="Times New Roman" pitchFamily="18" charset="0"/>
              </a:rPr>
              <a:t>cycle state signals</a:t>
            </a:r>
          </a:p>
        </p:txBody>
      </p:sp>
      <p:sp>
        <p:nvSpPr>
          <p:cNvPr id="32790" name="Rectangle 22"/>
          <p:cNvSpPr>
            <a:spLocks noChangeArrowheads="1"/>
          </p:cNvSpPr>
          <p:nvPr/>
        </p:nvSpPr>
        <p:spPr bwMode="auto">
          <a:xfrm>
            <a:off x="4708525" y="4441825"/>
            <a:ext cx="184150" cy="304800"/>
          </a:xfrm>
          <a:prstGeom prst="rect">
            <a:avLst/>
          </a:prstGeom>
          <a:noFill/>
          <a:ln w="9525">
            <a:noFill/>
            <a:miter lim="800000"/>
            <a:headEnd/>
            <a:tailEnd/>
          </a:ln>
          <a:effectLst/>
        </p:spPr>
        <p:txBody>
          <a:bodyPr wrap="none" lIns="92075" tIns="46038" rIns="92075" bIns="46038">
            <a:spAutoFit/>
          </a:bodyPr>
          <a:lstStyle/>
          <a:p>
            <a:pPr eaLnBrk="0" hangingPunct="0"/>
            <a:endParaRPr lang="en-US" sz="1400">
              <a:latin typeface="Times New Roman" pitchFamily="18" charset="0"/>
            </a:endParaRPr>
          </a:p>
        </p:txBody>
      </p:sp>
      <p:sp>
        <p:nvSpPr>
          <p:cNvPr id="32791" name="Rectangle 23"/>
          <p:cNvSpPr>
            <a:spLocks noGrp="1" noChangeArrowheads="1"/>
          </p:cNvSpPr>
          <p:nvPr>
            <p:ph type="body" idx="1"/>
          </p:nvPr>
        </p:nvSpPr>
        <p:spPr>
          <a:xfrm>
            <a:off x="3179763" y="1882775"/>
            <a:ext cx="1593850" cy="488950"/>
          </a:xfrm>
          <a:noFill/>
          <a:ln/>
        </p:spPr>
        <p:txBody>
          <a:bodyPr lIns="92075" tIns="46038" rIns="92075" bIns="46038"/>
          <a:lstStyle/>
          <a:p>
            <a:pPr>
              <a:spcBef>
                <a:spcPct val="0"/>
              </a:spcBef>
              <a:buFont typeface="Wingdings" pitchFamily="2" charset="2"/>
              <a:buNone/>
            </a:pPr>
            <a:r>
              <a:rPr lang="en-US" sz="1900" b="1"/>
              <a:t>Interrupt line</a:t>
            </a:r>
          </a:p>
        </p:txBody>
      </p:sp>
      <p:sp>
        <p:nvSpPr>
          <p:cNvPr id="2" name="Date Placeholder 1"/>
          <p:cNvSpPr>
            <a:spLocks noGrp="1"/>
          </p:cNvSpPr>
          <p:nvPr>
            <p:ph type="dt" sz="half" idx="10"/>
          </p:nvPr>
        </p:nvSpPr>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6750" y="242888"/>
            <a:ext cx="7124700" cy="798512"/>
          </a:xfrm>
          <a:noFill/>
          <a:ln/>
        </p:spPr>
        <p:txBody>
          <a:bodyPr lIns="92075" tIns="46038" rIns="92075" bIns="46038" anchor="ctr">
            <a:normAutofit/>
          </a:bodyPr>
          <a:lstStyle/>
          <a:p>
            <a:r>
              <a:rPr lang="en-US" sz="4000" b="1" dirty="0">
                <a:solidFill>
                  <a:srgbClr val="002060"/>
                </a:solidFill>
              </a:rPr>
              <a:t>Sharing of the op-code cycles</a:t>
            </a:r>
          </a:p>
        </p:txBody>
      </p:sp>
      <p:sp>
        <p:nvSpPr>
          <p:cNvPr id="12291" name="Rectangle 3"/>
          <p:cNvSpPr>
            <a:spLocks noGrp="1" noChangeArrowheads="1"/>
          </p:cNvSpPr>
          <p:nvPr>
            <p:ph type="body" idx="1"/>
          </p:nvPr>
        </p:nvSpPr>
        <p:spPr>
          <a:xfrm>
            <a:off x="609600" y="990600"/>
            <a:ext cx="7772400" cy="5181600"/>
          </a:xfrm>
          <a:noFill/>
          <a:ln/>
        </p:spPr>
        <p:txBody>
          <a:bodyPr lIns="92075" tIns="46038" rIns="92075" bIns="46038">
            <a:normAutofit/>
          </a:bodyPr>
          <a:lstStyle/>
          <a:p>
            <a:pPr marL="838200" lvl="1" indent="-493713">
              <a:lnSpc>
                <a:spcPct val="90000"/>
              </a:lnSpc>
              <a:buFontTx/>
              <a:buAutoNum type="arabicPeriod"/>
            </a:pPr>
            <a:r>
              <a:rPr lang="en-US" dirty="0" smtClean="0">
                <a:solidFill>
                  <a:srgbClr val="00B050"/>
                </a:solidFill>
              </a:rPr>
              <a:t>RAM </a:t>
            </a:r>
            <a:r>
              <a:rPr lang="en-US" dirty="0">
                <a:solidFill>
                  <a:srgbClr val="00B050"/>
                </a:solidFill>
              </a:rPr>
              <a:t>access </a:t>
            </a:r>
          </a:p>
          <a:p>
            <a:pPr marL="1295400" lvl="2" indent="-601663">
              <a:lnSpc>
                <a:spcPct val="90000"/>
              </a:lnSpc>
            </a:pPr>
            <a:r>
              <a:rPr lang="en-US" sz="2800" dirty="0"/>
              <a:t>Read the OP code from program memory (fetch)</a:t>
            </a:r>
          </a:p>
          <a:p>
            <a:pPr marL="1295400" lvl="2" indent="-601663">
              <a:lnSpc>
                <a:spcPct val="90000"/>
              </a:lnSpc>
            </a:pPr>
            <a:r>
              <a:rPr lang="en-US" sz="2800" dirty="0"/>
              <a:t>Read/write data from/to data RAM addresses (decode and </a:t>
            </a:r>
            <a:r>
              <a:rPr lang="en-US" sz="2800" dirty="0" err="1"/>
              <a:t>writeback</a:t>
            </a:r>
            <a:r>
              <a:rPr lang="en-US" sz="2800" dirty="0"/>
              <a:t>)</a:t>
            </a:r>
          </a:p>
          <a:p>
            <a:pPr marL="838200" lvl="1" indent="-493713">
              <a:lnSpc>
                <a:spcPct val="90000"/>
              </a:lnSpc>
              <a:buFontTx/>
              <a:buAutoNum type="arabicPeriod"/>
            </a:pPr>
            <a:r>
              <a:rPr lang="en-US" dirty="0" smtClean="0">
                <a:solidFill>
                  <a:srgbClr val="00B050"/>
                </a:solidFill>
              </a:rPr>
              <a:t>CPU operations (execute</a:t>
            </a:r>
            <a:r>
              <a:rPr lang="en-US" dirty="0">
                <a:solidFill>
                  <a:srgbClr val="00B050"/>
                </a:solidFill>
              </a:rPr>
              <a:t>)</a:t>
            </a:r>
          </a:p>
          <a:p>
            <a:pPr marL="1295400" lvl="2" indent="-601663">
              <a:lnSpc>
                <a:spcPct val="90000"/>
              </a:lnSpc>
            </a:pPr>
            <a:r>
              <a:rPr lang="en-US" sz="2800" dirty="0"/>
              <a:t>Perform data manipulation </a:t>
            </a:r>
            <a:endParaRPr lang="en-US" sz="2800" dirty="0" smtClean="0"/>
          </a:p>
          <a:p>
            <a:pPr marL="1295400" lvl="2" indent="-601663">
              <a:lnSpc>
                <a:spcPct val="90000"/>
              </a:lnSpc>
            </a:pPr>
            <a:r>
              <a:rPr lang="en-US" sz="2800" dirty="0" smtClean="0"/>
              <a:t>DMA </a:t>
            </a:r>
            <a:r>
              <a:rPr lang="en-US" sz="2800" dirty="0"/>
              <a:t>device performs RAM access during this second portion of the op-code cycle</a:t>
            </a:r>
          </a:p>
        </p:txBody>
      </p:sp>
      <p:sp>
        <p:nvSpPr>
          <p:cNvPr id="2" name="Date Placeholder 1"/>
          <p:cNvSpPr>
            <a:spLocks noGrp="1"/>
          </p:cNvSpPr>
          <p:nvPr>
            <p:ph type="dt" sz="half" idx="10"/>
          </p:nvPr>
        </p:nvSpPr>
        <p:spPr/>
        <p:txBody>
          <a:bodyPr/>
          <a:lstStyle/>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81000"/>
            <a:ext cx="7543800" cy="725487"/>
          </a:xfrm>
        </p:spPr>
        <p:txBody>
          <a:bodyPr>
            <a:normAutofit/>
          </a:bodyPr>
          <a:lstStyle/>
          <a:p>
            <a:r>
              <a:rPr lang="en-US" sz="4000" b="1" dirty="0">
                <a:solidFill>
                  <a:srgbClr val="002060"/>
                </a:solidFill>
              </a:rPr>
              <a:t>DMA Controller in BF533</a:t>
            </a:r>
          </a:p>
        </p:txBody>
      </p:sp>
      <p:sp>
        <p:nvSpPr>
          <p:cNvPr id="15363" name="Rectangle 3"/>
          <p:cNvSpPr>
            <a:spLocks noGrp="1" noChangeArrowheads="1"/>
          </p:cNvSpPr>
          <p:nvPr>
            <p:ph type="body" idx="1"/>
          </p:nvPr>
        </p:nvSpPr>
        <p:spPr>
          <a:xfrm>
            <a:off x="609600" y="1295400"/>
            <a:ext cx="8229600" cy="4572000"/>
          </a:xfrm>
        </p:spPr>
        <p:txBody>
          <a:bodyPr/>
          <a:lstStyle/>
          <a:p>
            <a:pPr>
              <a:lnSpc>
                <a:spcPct val="80000"/>
              </a:lnSpc>
              <a:buFont typeface="Wingdings" pitchFamily="2" charset="2"/>
              <a:buNone/>
            </a:pPr>
            <a:r>
              <a:rPr lang="en-US" sz="2600" dirty="0"/>
              <a:t>• </a:t>
            </a:r>
            <a:r>
              <a:rPr lang="en-US" sz="2800" dirty="0">
                <a:solidFill>
                  <a:srgbClr val="C00000"/>
                </a:solidFill>
              </a:rPr>
              <a:t>Between memory and memory </a:t>
            </a:r>
            <a:r>
              <a:rPr lang="en-US" sz="2800" dirty="0"/>
              <a:t>(MDMA) </a:t>
            </a:r>
            <a:r>
              <a:rPr lang="en-US" sz="2800" dirty="0" smtClean="0"/>
              <a:t>(Memory DMA)</a:t>
            </a:r>
            <a:endParaRPr lang="en-US" sz="2800" dirty="0"/>
          </a:p>
          <a:p>
            <a:pPr>
              <a:lnSpc>
                <a:spcPct val="80000"/>
              </a:lnSpc>
              <a:buFont typeface="Wingdings" pitchFamily="2" charset="2"/>
              <a:buNone/>
            </a:pPr>
            <a:r>
              <a:rPr lang="en-US" sz="2800" dirty="0"/>
              <a:t>• </a:t>
            </a:r>
            <a:r>
              <a:rPr lang="en-US" sz="2800" dirty="0">
                <a:solidFill>
                  <a:srgbClr val="C00000"/>
                </a:solidFill>
              </a:rPr>
              <a:t>Between memory and the I/O </a:t>
            </a:r>
            <a:r>
              <a:rPr lang="en-US" sz="2800" dirty="0"/>
              <a:t>through a serial or parallel </a:t>
            </a:r>
            <a:r>
              <a:rPr lang="en-US" sz="2800" dirty="0" smtClean="0"/>
              <a:t>port.</a:t>
            </a:r>
            <a:endParaRPr lang="en-US" sz="2800" dirty="0"/>
          </a:p>
          <a:p>
            <a:pPr>
              <a:lnSpc>
                <a:spcPct val="80000"/>
              </a:lnSpc>
            </a:pPr>
            <a:r>
              <a:rPr lang="en-US" sz="2800" dirty="0"/>
              <a:t>There are </a:t>
            </a:r>
            <a:r>
              <a:rPr lang="en-US" sz="2800" dirty="0">
                <a:solidFill>
                  <a:srgbClr val="C00000"/>
                </a:solidFill>
              </a:rPr>
              <a:t>12 DMA channels </a:t>
            </a:r>
            <a:r>
              <a:rPr lang="en-US" sz="2800" dirty="0"/>
              <a:t>for various transfers. </a:t>
            </a:r>
          </a:p>
          <a:p>
            <a:pPr>
              <a:lnSpc>
                <a:spcPct val="80000"/>
              </a:lnSpc>
            </a:pPr>
            <a:r>
              <a:rPr lang="en-US" sz="2800" dirty="0"/>
              <a:t>Two ways of programming DMA transfers</a:t>
            </a:r>
          </a:p>
          <a:p>
            <a:pPr lvl="1">
              <a:lnSpc>
                <a:spcPct val="80000"/>
              </a:lnSpc>
            </a:pPr>
            <a:r>
              <a:rPr lang="en-US" dirty="0"/>
              <a:t>Descriptor-based</a:t>
            </a:r>
          </a:p>
          <a:p>
            <a:pPr lvl="1">
              <a:lnSpc>
                <a:spcPct val="80000"/>
              </a:lnSpc>
            </a:pPr>
            <a:r>
              <a:rPr lang="en-US" dirty="0"/>
              <a:t>Register-based</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001000" cy="715963"/>
          </a:xfrm>
        </p:spPr>
        <p:txBody>
          <a:bodyPr>
            <a:normAutofit/>
          </a:bodyPr>
          <a:lstStyle/>
          <a:p>
            <a:r>
              <a:rPr lang="en-US" sz="4000" b="1" dirty="0">
                <a:solidFill>
                  <a:srgbClr val="002060"/>
                </a:solidFill>
              </a:rPr>
              <a:t>Descriptor-based DMA</a:t>
            </a:r>
          </a:p>
        </p:txBody>
      </p:sp>
      <p:sp>
        <p:nvSpPr>
          <p:cNvPr id="16387" name="Rectangle 3"/>
          <p:cNvSpPr>
            <a:spLocks noGrp="1" noChangeArrowheads="1"/>
          </p:cNvSpPr>
          <p:nvPr>
            <p:ph type="body" idx="1"/>
          </p:nvPr>
        </p:nvSpPr>
        <p:spPr>
          <a:xfrm>
            <a:off x="457200" y="1219200"/>
            <a:ext cx="8229600" cy="4906963"/>
          </a:xfrm>
        </p:spPr>
        <p:txBody>
          <a:bodyPr>
            <a:normAutofit/>
          </a:bodyPr>
          <a:lstStyle/>
          <a:p>
            <a:r>
              <a:rPr lang="en-US" sz="2800" dirty="0" smtClean="0">
                <a:solidFill>
                  <a:srgbClr val="C00000"/>
                </a:solidFill>
              </a:rPr>
              <a:t>Transfers </a:t>
            </a:r>
            <a:r>
              <a:rPr lang="en-US" sz="2800" dirty="0">
                <a:solidFill>
                  <a:srgbClr val="C00000"/>
                </a:solidFill>
              </a:rPr>
              <a:t>require a set of parameters stored within memory</a:t>
            </a:r>
            <a:r>
              <a:rPr lang="en-US" sz="2800" dirty="0"/>
              <a:t> to initiate a DMA sequence. </a:t>
            </a:r>
          </a:p>
          <a:p>
            <a:r>
              <a:rPr lang="en-US" sz="2800" dirty="0" smtClean="0"/>
              <a:t>Allows </a:t>
            </a:r>
            <a:r>
              <a:rPr lang="en-US" sz="2800" dirty="0"/>
              <a:t>the chaining together of multiple DMA sequences. </a:t>
            </a:r>
          </a:p>
          <a:p>
            <a:r>
              <a:rPr lang="en-US" sz="2800" dirty="0" smtClean="0"/>
              <a:t>DMA </a:t>
            </a:r>
            <a:r>
              <a:rPr lang="en-US" sz="2800" dirty="0"/>
              <a:t>channel </a:t>
            </a:r>
            <a:r>
              <a:rPr lang="en-US" sz="2800" dirty="0">
                <a:solidFill>
                  <a:srgbClr val="C00000"/>
                </a:solidFill>
              </a:rPr>
              <a:t>can be programmed to automatically set up and start another DMA transfer </a:t>
            </a:r>
            <a:r>
              <a:rPr lang="en-US" sz="2800" dirty="0"/>
              <a:t>after the current sequence completes.</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sz="4000" b="1" dirty="0">
                <a:solidFill>
                  <a:srgbClr val="002060"/>
                </a:solidFill>
              </a:rPr>
              <a:t>Register-based DMA</a:t>
            </a:r>
          </a:p>
        </p:txBody>
      </p:sp>
      <p:sp>
        <p:nvSpPr>
          <p:cNvPr id="17411" name="Rectangle 3"/>
          <p:cNvSpPr>
            <a:spLocks noGrp="1" noChangeArrowheads="1"/>
          </p:cNvSpPr>
          <p:nvPr>
            <p:ph type="body" idx="1"/>
          </p:nvPr>
        </p:nvSpPr>
        <p:spPr>
          <a:xfrm>
            <a:off x="457200" y="1447800"/>
            <a:ext cx="8229600" cy="4678363"/>
          </a:xfrm>
        </p:spPr>
        <p:txBody>
          <a:bodyPr/>
          <a:lstStyle/>
          <a:p>
            <a:r>
              <a:rPr lang="en-US" sz="2800" dirty="0" smtClean="0">
                <a:solidFill>
                  <a:srgbClr val="C00000"/>
                </a:solidFill>
              </a:rPr>
              <a:t>Allows </a:t>
            </a:r>
            <a:r>
              <a:rPr lang="en-US" sz="2800" dirty="0">
                <a:solidFill>
                  <a:srgbClr val="C00000"/>
                </a:solidFill>
              </a:rPr>
              <a:t>the processor to directly program DMA control registers </a:t>
            </a:r>
            <a:r>
              <a:rPr lang="en-US" sz="2800" dirty="0"/>
              <a:t>to initiate a DMA transfer. </a:t>
            </a:r>
          </a:p>
          <a:p>
            <a:r>
              <a:rPr lang="en-US" sz="2800" dirty="0"/>
              <a:t>On completion, the </a:t>
            </a:r>
            <a:r>
              <a:rPr lang="en-US" sz="2800" dirty="0">
                <a:solidFill>
                  <a:srgbClr val="C00000"/>
                </a:solidFill>
              </a:rPr>
              <a:t>control registers may be automatically updated </a:t>
            </a:r>
            <a:r>
              <a:rPr lang="en-US" sz="2800" dirty="0"/>
              <a:t>with their original setup values for continuous transfer, if needed.</a:t>
            </a:r>
          </a:p>
          <a:p>
            <a:pPr>
              <a:buFont typeface="Wingdings" pitchFamily="2" charset="2"/>
              <a:buNone/>
            </a:pPr>
            <a:endParaRPr lang="en-US" sz="2600" dirty="0"/>
          </a:p>
          <a:p>
            <a:pPr>
              <a:buFont typeface="Wingdings" pitchFamily="2" charset="2"/>
              <a:buNone/>
            </a:pPr>
            <a:endParaRPr lang="en-US" sz="2600" dirty="0"/>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7543800" cy="811213"/>
          </a:xfrm>
        </p:spPr>
        <p:txBody>
          <a:bodyPr>
            <a:normAutofit/>
          </a:bodyPr>
          <a:lstStyle/>
          <a:p>
            <a:r>
              <a:rPr lang="en-US" sz="4000" b="1" dirty="0">
                <a:solidFill>
                  <a:srgbClr val="002060"/>
                </a:solidFill>
              </a:rPr>
              <a:t>DMA Registers</a:t>
            </a:r>
          </a:p>
        </p:txBody>
      </p:sp>
      <p:sp>
        <p:nvSpPr>
          <p:cNvPr id="18435" name="Rectangle 3"/>
          <p:cNvSpPr>
            <a:spLocks noGrp="1" noChangeArrowheads="1"/>
          </p:cNvSpPr>
          <p:nvPr>
            <p:ph type="body" idx="1"/>
          </p:nvPr>
        </p:nvSpPr>
        <p:spPr>
          <a:xfrm>
            <a:off x="457200" y="1219200"/>
            <a:ext cx="8229600" cy="4800600"/>
          </a:xfrm>
        </p:spPr>
        <p:txBody>
          <a:bodyPr/>
          <a:lstStyle/>
          <a:p>
            <a:pPr>
              <a:lnSpc>
                <a:spcPct val="90000"/>
              </a:lnSpc>
              <a:buFont typeface="Wingdings" pitchFamily="2" charset="2"/>
              <a:buNone/>
            </a:pPr>
            <a:r>
              <a:rPr lang="en-US" sz="2800" dirty="0"/>
              <a:t>DMA registers fall into three categories:</a:t>
            </a:r>
          </a:p>
          <a:p>
            <a:pPr>
              <a:lnSpc>
                <a:spcPct val="90000"/>
              </a:lnSpc>
            </a:pPr>
            <a:r>
              <a:rPr lang="en-US" sz="2800" b="1" dirty="0" smtClean="0">
                <a:solidFill>
                  <a:srgbClr val="00B050"/>
                </a:solidFill>
              </a:rPr>
              <a:t>Parameter </a:t>
            </a:r>
            <a:r>
              <a:rPr lang="en-US" sz="2800" b="1" dirty="0">
                <a:solidFill>
                  <a:srgbClr val="00B050"/>
                </a:solidFill>
              </a:rPr>
              <a:t>registers</a:t>
            </a:r>
            <a:r>
              <a:rPr lang="en-US" sz="2800" dirty="0"/>
              <a:t>, such as </a:t>
            </a:r>
          </a:p>
          <a:p>
            <a:pPr>
              <a:lnSpc>
                <a:spcPct val="90000"/>
              </a:lnSpc>
              <a:buFont typeface="Wingdings" pitchFamily="2" charset="2"/>
              <a:buNone/>
            </a:pPr>
            <a:r>
              <a:rPr lang="en-US" sz="2800" dirty="0"/>
              <a:t>	</a:t>
            </a:r>
            <a:r>
              <a:rPr lang="en-US" sz="2800" dirty="0" err="1"/>
              <a:t>DMAx_CONFIG</a:t>
            </a:r>
            <a:r>
              <a:rPr lang="en-US" sz="2800" dirty="0"/>
              <a:t> and </a:t>
            </a:r>
            <a:r>
              <a:rPr lang="en-US" sz="2800" dirty="0" err="1"/>
              <a:t>DMAx_X_COUNT</a:t>
            </a:r>
            <a:endParaRPr lang="en-US" sz="2800" dirty="0"/>
          </a:p>
          <a:p>
            <a:pPr>
              <a:lnSpc>
                <a:spcPct val="90000"/>
              </a:lnSpc>
            </a:pPr>
            <a:r>
              <a:rPr lang="en-US" sz="2800" b="1" dirty="0">
                <a:solidFill>
                  <a:srgbClr val="00B050"/>
                </a:solidFill>
              </a:rPr>
              <a:t>Current registers</a:t>
            </a:r>
            <a:r>
              <a:rPr lang="en-US" sz="2800" dirty="0"/>
              <a:t>, such as </a:t>
            </a:r>
            <a:r>
              <a:rPr lang="en-US" sz="2800" dirty="0" err="1"/>
              <a:t>DMAx_CURR_ADDR</a:t>
            </a:r>
            <a:r>
              <a:rPr lang="en-US" sz="2800" dirty="0"/>
              <a:t> and </a:t>
            </a:r>
            <a:r>
              <a:rPr lang="en-US" sz="2800" dirty="0" err="1"/>
              <a:t>DMAx_CURR_X_COUNT</a:t>
            </a:r>
            <a:endParaRPr lang="en-US" sz="2800" dirty="0"/>
          </a:p>
          <a:p>
            <a:pPr>
              <a:lnSpc>
                <a:spcPct val="90000"/>
              </a:lnSpc>
              <a:buFont typeface="Wingdings" pitchFamily="2" charset="2"/>
              <a:buNone/>
            </a:pPr>
            <a:r>
              <a:rPr lang="en-US" sz="2800" dirty="0"/>
              <a:t>•  </a:t>
            </a:r>
            <a:r>
              <a:rPr lang="en-US" sz="2800" b="1" dirty="0">
                <a:solidFill>
                  <a:srgbClr val="00B050"/>
                </a:solidFill>
              </a:rPr>
              <a:t>Control/Status registers</a:t>
            </a:r>
            <a:r>
              <a:rPr lang="en-US" sz="2800" dirty="0"/>
              <a:t>, such as </a:t>
            </a:r>
            <a:r>
              <a:rPr lang="en-US" sz="2800" dirty="0" err="1"/>
              <a:t>DMAx_IRQ_STATUS</a:t>
            </a:r>
            <a:r>
              <a:rPr lang="en-US" sz="2800" dirty="0"/>
              <a:t> and </a:t>
            </a:r>
            <a:r>
              <a:rPr lang="en-US" sz="2800" dirty="0" err="1" smtClean="0"/>
              <a:t>DMAx_PERIPHERAL_MAP</a:t>
            </a:r>
            <a:endParaRPr lang="en-US" sz="2800" dirty="0"/>
          </a:p>
          <a:p>
            <a:pPr>
              <a:lnSpc>
                <a:spcPct val="90000"/>
              </a:lnSpc>
              <a:buFont typeface="Wingdings" pitchFamily="2" charset="2"/>
              <a:buNone/>
            </a:pPr>
            <a:endParaRPr lang="en-US" sz="2600" dirty="0"/>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000" b="1" dirty="0"/>
              <a:t>Video Interface </a:t>
            </a:r>
          </a:p>
        </p:txBody>
      </p:sp>
      <p:sp>
        <p:nvSpPr>
          <p:cNvPr id="23555" name="Rectangle 3"/>
          <p:cNvSpPr>
            <a:spLocks noGrp="1" noChangeArrowheads="1"/>
          </p:cNvSpPr>
          <p:nvPr>
            <p:ph type="body" idx="1"/>
          </p:nvPr>
        </p:nvSpPr>
        <p:spPr/>
        <p:txBody>
          <a:bodyPr/>
          <a:lstStyle/>
          <a:p>
            <a:pPr>
              <a:buClr>
                <a:schemeClr val="tx1"/>
              </a:buClr>
              <a:buFont typeface="Wingdings" pitchFamily="2" charset="2"/>
              <a:buNone/>
            </a:pPr>
            <a:endParaRPr lang="en-US" sz="1500"/>
          </a:p>
        </p:txBody>
      </p:sp>
      <p:pic>
        <p:nvPicPr>
          <p:cNvPr id="23556" name="Picture 4" descr="10028846">
            <a:hlinkClick r:id="rId2"/>
          </p:cNvPr>
          <p:cNvPicPr>
            <a:picLocks noChangeAspect="1" noChangeArrowheads="1"/>
          </p:cNvPicPr>
          <p:nvPr/>
        </p:nvPicPr>
        <p:blipFill>
          <a:blip r:embed="rId3" cstate="print"/>
          <a:srcRect/>
          <a:stretch>
            <a:fillRect/>
          </a:stretch>
        </p:blipFill>
        <p:spPr bwMode="auto">
          <a:xfrm>
            <a:off x="762000" y="1828800"/>
            <a:ext cx="952500" cy="952500"/>
          </a:xfrm>
          <a:prstGeom prst="rect">
            <a:avLst/>
          </a:prstGeom>
          <a:noFill/>
        </p:spPr>
      </p:pic>
      <p:graphicFrame>
        <p:nvGraphicFramePr>
          <p:cNvPr id="23606" name="Group 54"/>
          <p:cNvGraphicFramePr>
            <a:graphicFrameLocks noGrp="1"/>
          </p:cNvGraphicFramePr>
          <p:nvPr/>
        </p:nvGraphicFramePr>
        <p:xfrm>
          <a:off x="0" y="0"/>
          <a:ext cx="1416050" cy="8778240"/>
        </p:xfrm>
        <a:graphic>
          <a:graphicData uri="http://schemas.openxmlformats.org/drawingml/2006/table">
            <a:tbl>
              <a:tblPr/>
              <a:tblGrid>
                <a:gridCol w="374650"/>
                <a:gridCol w="208280"/>
                <a:gridCol w="208280"/>
                <a:gridCol w="208280"/>
                <a:gridCol w="208280"/>
                <a:gridCol w="208280"/>
              </a:tblGrid>
              <a:tr h="0">
                <a:tc gridSpan="6">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41438">
                <a:tc>
                  <a:txBody>
                    <a:bodyPr/>
                    <a:lstStyle/>
                    <a:p>
                      <a:pPr marL="0" marR="0" lvl="0" indent="0" algn="l" defTabSz="914400" rtl="0" eaLnBrk="1" fontAlgn="t" latinLnBrk="0" hangingPunct="1">
                        <a:lnSpc>
                          <a:spcPct val="100000"/>
                        </a:lnSpc>
                        <a:spcBef>
                          <a:spcPct val="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rgbClr val="541F04"/>
                          </a:solidFill>
                          <a:effectLst/>
                          <a:latin typeface="Arial" charset="0"/>
                        </a:rPr>
                        <a:t>  </a:t>
                      </a:r>
                      <a:r>
                        <a:rPr kumimoji="0" lang="en-US" sz="500" b="0" i="0" u="none" strike="noStrike" cap="none" normalizeH="0" baseline="0" smtClean="0">
                          <a:ln>
                            <a:noFill/>
                          </a:ln>
                          <a:solidFill>
                            <a:srgbClr val="541F04"/>
                          </a:solidFill>
                          <a:effectLst/>
                          <a:latin typeface="Arial" charset="0"/>
                        </a:rPr>
                        <a:t> </a:t>
                      </a:r>
                      <a:endParaRPr kumimoji="0" lang="en-US" sz="1700" b="0" i="0" u="none" strike="noStrike" cap="none" normalizeH="0" baseline="0" smtClean="0">
                        <a:ln>
                          <a:noFill/>
                        </a:ln>
                        <a:solidFill>
                          <a:srgbClr val="541F04"/>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tx2"/>
                        </a:buClr>
                        <a:buSzPct val="70000"/>
                        <a:buFont typeface="Wingdings" pitchFamily="2" charset="2"/>
                        <a:buNone/>
                        <a:tabLst/>
                      </a:pPr>
                      <a:r>
                        <a:rPr kumimoji="0" lang="en-US" sz="1700" b="0" i="0" u="sng" strike="noStrike" cap="none" normalizeH="0" baseline="0" smtClean="0">
                          <a:ln>
                            <a:noFill/>
                          </a:ln>
                          <a:solidFill>
                            <a:srgbClr val="E0421D"/>
                          </a:solidFill>
                          <a:effectLst/>
                          <a:latin typeface="Arial" charset="0"/>
                          <a:hlinkClick r:id="rId4"/>
                        </a:rPr>
                        <a:t>  </a:t>
                      </a:r>
                      <a:r>
                        <a:rPr kumimoji="0" lang="en-US" sz="6200" b="0" i="0" u="sng" strike="noStrike" cap="none" normalizeH="0" baseline="0" smtClean="0">
                          <a:ln>
                            <a:noFill/>
                          </a:ln>
                          <a:solidFill>
                            <a:srgbClr val="E0421D"/>
                          </a:solidFill>
                          <a:effectLst/>
                          <a:latin typeface="Arial" charset="0"/>
                        </a:rPr>
                        <a:t> </a:t>
                      </a:r>
                      <a:r>
                        <a:rPr kumimoji="0" lang="en-US" sz="1700" b="0" i="0" u="sng" strike="noStrike" cap="none" normalizeH="0" baseline="0" smtClean="0">
                          <a:ln>
                            <a:noFill/>
                          </a:ln>
                          <a:solidFill>
                            <a:srgbClr val="E0421D"/>
                          </a:solidFill>
                          <a:effectLst/>
                          <a:latin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pic>
        <p:nvPicPr>
          <p:cNvPr id="23569" name="Picture 17" descr="p"/>
          <p:cNvPicPr>
            <a:picLocks noChangeAspect="1" noChangeArrowheads="1"/>
          </p:cNvPicPr>
          <p:nvPr/>
        </p:nvPicPr>
        <p:blipFill>
          <a:blip r:embed="rId5"/>
          <a:srcRect/>
          <a:stretch>
            <a:fillRect/>
          </a:stretch>
        </p:blipFill>
        <p:spPr bwMode="auto">
          <a:xfrm>
            <a:off x="155575" y="563563"/>
            <a:ext cx="95250" cy="85725"/>
          </a:xfrm>
          <a:prstGeom prst="rect">
            <a:avLst/>
          </a:prstGeom>
          <a:noFill/>
        </p:spPr>
      </p:pic>
      <p:pic>
        <p:nvPicPr>
          <p:cNvPr id="23570" name="Picture 18" descr="hitachi_32hdt50">
            <a:hlinkClick r:id="rId4"/>
          </p:cNvPr>
          <p:cNvPicPr>
            <a:picLocks noChangeAspect="1" noChangeArrowheads="1"/>
          </p:cNvPicPr>
          <p:nvPr/>
        </p:nvPicPr>
        <p:blipFill>
          <a:blip r:embed="rId6" cstate="print"/>
          <a:srcRect/>
          <a:stretch>
            <a:fillRect/>
          </a:stretch>
        </p:blipFill>
        <p:spPr bwMode="auto">
          <a:xfrm>
            <a:off x="762000" y="4953000"/>
            <a:ext cx="1295400" cy="1028700"/>
          </a:xfrm>
          <a:prstGeom prst="rect">
            <a:avLst/>
          </a:prstGeom>
          <a:noFill/>
        </p:spPr>
      </p:pic>
      <p:sp>
        <p:nvSpPr>
          <p:cNvPr id="23571" name="Rectangle 19"/>
          <p:cNvSpPr>
            <a:spLocks noChangeArrowheads="1"/>
          </p:cNvSpPr>
          <p:nvPr/>
        </p:nvSpPr>
        <p:spPr bwMode="auto">
          <a:xfrm>
            <a:off x="2590800" y="1905000"/>
            <a:ext cx="5791200" cy="4038600"/>
          </a:xfrm>
          <a:prstGeom prst="rect">
            <a:avLst/>
          </a:prstGeom>
          <a:solidFill>
            <a:srgbClr val="99CC00"/>
          </a:solidFill>
          <a:ln w="9525">
            <a:solidFill>
              <a:schemeClr val="tx1"/>
            </a:solidFill>
            <a:miter lim="800000"/>
            <a:headEnd/>
            <a:tailEnd/>
          </a:ln>
          <a:effectLst/>
        </p:spPr>
        <p:txBody>
          <a:bodyPr wrap="none" anchor="ctr"/>
          <a:lstStyle/>
          <a:p>
            <a:pPr algn="ctr"/>
            <a:r>
              <a:rPr lang="en-US" sz="2400" b="1" i="1"/>
              <a:t>DMA</a:t>
            </a:r>
          </a:p>
        </p:txBody>
      </p:sp>
      <p:sp>
        <p:nvSpPr>
          <p:cNvPr id="23572" name="Line 20"/>
          <p:cNvSpPr>
            <a:spLocks noChangeShapeType="1"/>
          </p:cNvSpPr>
          <p:nvPr/>
        </p:nvSpPr>
        <p:spPr bwMode="auto">
          <a:xfrm>
            <a:off x="1828800" y="2438400"/>
            <a:ext cx="1295400" cy="0"/>
          </a:xfrm>
          <a:prstGeom prst="line">
            <a:avLst/>
          </a:prstGeom>
          <a:noFill/>
          <a:ln w="28575">
            <a:solidFill>
              <a:schemeClr val="tx1"/>
            </a:solidFill>
            <a:round/>
            <a:headEnd/>
            <a:tailEnd type="triangle" w="med" len="med"/>
          </a:ln>
          <a:effectLst/>
        </p:spPr>
        <p:txBody>
          <a:bodyPr/>
          <a:lstStyle/>
          <a:p>
            <a:endParaRPr lang="en-US"/>
          </a:p>
        </p:txBody>
      </p:sp>
      <p:graphicFrame>
        <p:nvGraphicFramePr>
          <p:cNvPr id="23607" name="Group 55"/>
          <p:cNvGraphicFramePr>
            <a:graphicFrameLocks noGrp="1"/>
          </p:cNvGraphicFramePr>
          <p:nvPr/>
        </p:nvGraphicFramePr>
        <p:xfrm>
          <a:off x="-1752600" y="0"/>
          <a:ext cx="1249680" cy="8778240"/>
        </p:xfrm>
        <a:graphic>
          <a:graphicData uri="http://schemas.openxmlformats.org/drawingml/2006/table">
            <a:tbl>
              <a:tblPr/>
              <a:tblGrid>
                <a:gridCol w="208280"/>
                <a:gridCol w="208280"/>
                <a:gridCol w="208280"/>
                <a:gridCol w="208280"/>
                <a:gridCol w="208280"/>
                <a:gridCol w="208280"/>
              </a:tblGrid>
              <a:tr h="0">
                <a:tc gridSpan="6">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41438">
                <a:tc>
                  <a:txBody>
                    <a:bodyPr/>
                    <a:lstStyle/>
                    <a:p>
                      <a:pPr marL="0" marR="0" lvl="0" indent="0" algn="l" defTabSz="914400" rtl="0" eaLnBrk="1" fontAlgn="t" latinLnBrk="0" hangingPunct="1">
                        <a:lnSpc>
                          <a:spcPct val="100000"/>
                        </a:lnSpc>
                        <a:spcBef>
                          <a:spcPct val="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rgbClr val="541F04"/>
                          </a:solidFill>
                          <a:effectLst/>
                          <a:latin typeface="Arial" charset="0"/>
                        </a:rPr>
                        <a:t>  </a:t>
                      </a:r>
                      <a:r>
                        <a:rPr kumimoji="0" lang="en-US" sz="500" b="0" i="0" u="none" strike="noStrike" cap="none" normalizeH="0" baseline="0" smtClean="0">
                          <a:ln>
                            <a:noFill/>
                          </a:ln>
                          <a:solidFill>
                            <a:srgbClr val="541F04"/>
                          </a:solidFill>
                          <a:effectLst/>
                          <a:latin typeface="Arial" charset="0"/>
                        </a:rPr>
                        <a:t> </a:t>
                      </a:r>
                      <a:endParaRPr kumimoji="0" lang="en-US" sz="1700" b="0" i="0" u="none" strike="noStrike" cap="none" normalizeH="0" baseline="0" smtClean="0">
                        <a:ln>
                          <a:noFill/>
                        </a:ln>
                        <a:solidFill>
                          <a:srgbClr val="541F04"/>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tx2"/>
                        </a:buClr>
                        <a:buSzPct val="70000"/>
                        <a:buFont typeface="Wingdings" pitchFamily="2" charset="2"/>
                        <a:buNone/>
                        <a:tabLst/>
                      </a:pPr>
                      <a:r>
                        <a:rPr kumimoji="0" lang="en-US" sz="1700" b="0" i="0" u="sng" strike="noStrike" cap="none" normalizeH="0" baseline="0" smtClean="0">
                          <a:ln>
                            <a:noFill/>
                          </a:ln>
                          <a:solidFill>
                            <a:srgbClr val="E0421D"/>
                          </a:solidFill>
                          <a:effectLst/>
                          <a:latin typeface="Arial" charset="0"/>
                          <a:hlinkClick r:id="rId4"/>
                        </a:rPr>
                        <a:t>  </a:t>
                      </a:r>
                      <a:r>
                        <a:rPr kumimoji="0" lang="en-US" sz="6200" b="0" i="0" u="sng" strike="noStrike" cap="none" normalizeH="0" baseline="0" smtClean="0">
                          <a:ln>
                            <a:noFill/>
                          </a:ln>
                          <a:solidFill>
                            <a:srgbClr val="E0421D"/>
                          </a:solidFill>
                          <a:effectLst/>
                          <a:latin typeface="Arial" charset="0"/>
                        </a:rPr>
                        <a:t> </a:t>
                      </a:r>
                      <a:r>
                        <a:rPr kumimoji="0" lang="en-US" sz="1700" b="0" i="0" u="sng" strike="noStrike" cap="none" normalizeH="0" baseline="0" smtClean="0">
                          <a:ln>
                            <a:noFill/>
                          </a:ln>
                          <a:solidFill>
                            <a:srgbClr val="E0421D"/>
                          </a:solidFill>
                          <a:effectLst/>
                          <a:latin typeface="Arial" charset="0"/>
                        </a:rPr>
                        <a:t>                          </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pic>
        <p:nvPicPr>
          <p:cNvPr id="23585" name="Picture 33" descr="p"/>
          <p:cNvPicPr>
            <a:picLocks noChangeAspect="1" noChangeArrowheads="1"/>
          </p:cNvPicPr>
          <p:nvPr/>
        </p:nvPicPr>
        <p:blipFill>
          <a:blip r:embed="rId5"/>
          <a:srcRect/>
          <a:stretch>
            <a:fillRect/>
          </a:stretch>
        </p:blipFill>
        <p:spPr bwMode="auto">
          <a:xfrm>
            <a:off x="155575" y="563563"/>
            <a:ext cx="95250" cy="85725"/>
          </a:xfrm>
          <a:prstGeom prst="rect">
            <a:avLst/>
          </a:prstGeom>
          <a:noFill/>
        </p:spPr>
      </p:pic>
      <p:sp>
        <p:nvSpPr>
          <p:cNvPr id="23586" name="Line 34"/>
          <p:cNvSpPr>
            <a:spLocks noChangeShapeType="1"/>
          </p:cNvSpPr>
          <p:nvPr/>
        </p:nvSpPr>
        <p:spPr bwMode="auto">
          <a:xfrm>
            <a:off x="2057400" y="5410200"/>
            <a:ext cx="990600" cy="0"/>
          </a:xfrm>
          <a:prstGeom prst="line">
            <a:avLst/>
          </a:prstGeom>
          <a:noFill/>
          <a:ln w="28575">
            <a:solidFill>
              <a:schemeClr val="tx1"/>
            </a:solidFill>
            <a:round/>
            <a:headEnd type="triangle" w="med" len="med"/>
            <a:tailEnd/>
          </a:ln>
          <a:effectLst/>
        </p:spPr>
        <p:txBody>
          <a:bodyPr/>
          <a:lstStyle/>
          <a:p>
            <a:endParaRPr lang="en-US"/>
          </a:p>
        </p:txBody>
      </p:sp>
      <p:sp>
        <p:nvSpPr>
          <p:cNvPr id="23587" name="Text Box 35"/>
          <p:cNvSpPr txBox="1">
            <a:spLocks noChangeArrowheads="1"/>
          </p:cNvSpPr>
          <p:nvPr/>
        </p:nvSpPr>
        <p:spPr bwMode="auto">
          <a:xfrm>
            <a:off x="457200" y="2667000"/>
            <a:ext cx="2286000" cy="457200"/>
          </a:xfrm>
          <a:prstGeom prst="rect">
            <a:avLst/>
          </a:prstGeom>
          <a:noFill/>
          <a:ln w="9525">
            <a:noFill/>
            <a:miter lim="800000"/>
            <a:headEnd/>
            <a:tailEnd/>
          </a:ln>
          <a:effectLst/>
        </p:spPr>
        <p:txBody>
          <a:bodyPr>
            <a:spAutoFit/>
          </a:bodyPr>
          <a:lstStyle/>
          <a:p>
            <a:pPr>
              <a:spcBef>
                <a:spcPct val="50000"/>
              </a:spcBef>
            </a:pPr>
            <a:r>
              <a:rPr lang="en-US" sz="2400" b="1"/>
              <a:t>Video source</a:t>
            </a:r>
          </a:p>
        </p:txBody>
      </p:sp>
      <p:sp>
        <p:nvSpPr>
          <p:cNvPr id="23588" name="Text Box 36"/>
          <p:cNvSpPr txBox="1">
            <a:spLocks noChangeArrowheads="1"/>
          </p:cNvSpPr>
          <p:nvPr/>
        </p:nvSpPr>
        <p:spPr bwMode="auto">
          <a:xfrm>
            <a:off x="533400" y="4343400"/>
            <a:ext cx="2057400" cy="457200"/>
          </a:xfrm>
          <a:prstGeom prst="rect">
            <a:avLst/>
          </a:prstGeom>
          <a:noFill/>
          <a:ln w="9525">
            <a:noFill/>
            <a:miter lim="800000"/>
            <a:headEnd/>
            <a:tailEnd/>
          </a:ln>
          <a:effectLst/>
        </p:spPr>
        <p:txBody>
          <a:bodyPr>
            <a:spAutoFit/>
          </a:bodyPr>
          <a:lstStyle/>
          <a:p>
            <a:pPr>
              <a:spcBef>
                <a:spcPct val="50000"/>
              </a:spcBef>
            </a:pPr>
            <a:r>
              <a:rPr lang="en-US" sz="2400" b="1"/>
              <a:t>Display Unit</a:t>
            </a:r>
          </a:p>
        </p:txBody>
      </p:sp>
      <p:sp>
        <p:nvSpPr>
          <p:cNvPr id="23589" name="Text Box 37"/>
          <p:cNvSpPr txBox="1">
            <a:spLocks noChangeArrowheads="1"/>
          </p:cNvSpPr>
          <p:nvPr/>
        </p:nvSpPr>
        <p:spPr bwMode="auto">
          <a:xfrm>
            <a:off x="4800600" y="6096000"/>
            <a:ext cx="1524000" cy="519113"/>
          </a:xfrm>
          <a:prstGeom prst="rect">
            <a:avLst/>
          </a:prstGeom>
          <a:noFill/>
          <a:ln w="9525">
            <a:noFill/>
            <a:miter lim="800000"/>
            <a:headEnd/>
            <a:tailEnd/>
          </a:ln>
          <a:effectLst/>
        </p:spPr>
        <p:txBody>
          <a:bodyPr>
            <a:spAutoFit/>
          </a:bodyPr>
          <a:lstStyle/>
          <a:p>
            <a:pPr>
              <a:spcBef>
                <a:spcPct val="50000"/>
              </a:spcBef>
            </a:pPr>
            <a:r>
              <a:rPr lang="en-US" sz="2800" b="1"/>
              <a:t>BF533</a:t>
            </a:r>
          </a:p>
        </p:txBody>
      </p:sp>
      <p:sp>
        <p:nvSpPr>
          <p:cNvPr id="23590" name="Text Box 38"/>
          <p:cNvSpPr txBox="1">
            <a:spLocks noChangeArrowheads="1"/>
          </p:cNvSpPr>
          <p:nvPr/>
        </p:nvSpPr>
        <p:spPr bwMode="auto">
          <a:xfrm>
            <a:off x="3200400" y="2133600"/>
            <a:ext cx="2057400" cy="457200"/>
          </a:xfrm>
          <a:prstGeom prst="rect">
            <a:avLst/>
          </a:prstGeom>
          <a:noFill/>
          <a:ln w="9525">
            <a:noFill/>
            <a:miter lim="800000"/>
            <a:headEnd/>
            <a:tailEnd/>
          </a:ln>
          <a:effectLst/>
        </p:spPr>
        <p:txBody>
          <a:bodyPr>
            <a:spAutoFit/>
          </a:bodyPr>
          <a:lstStyle/>
          <a:p>
            <a:pPr>
              <a:spcBef>
                <a:spcPct val="50000"/>
              </a:spcBef>
            </a:pPr>
            <a:r>
              <a:rPr lang="en-US" sz="2400" b="1"/>
              <a:t>VideoInPort</a:t>
            </a:r>
          </a:p>
        </p:txBody>
      </p:sp>
      <p:sp>
        <p:nvSpPr>
          <p:cNvPr id="23591" name="Text Box 39"/>
          <p:cNvSpPr txBox="1">
            <a:spLocks noChangeArrowheads="1"/>
          </p:cNvSpPr>
          <p:nvPr/>
        </p:nvSpPr>
        <p:spPr bwMode="auto">
          <a:xfrm>
            <a:off x="6629400" y="2209800"/>
            <a:ext cx="1676400" cy="457200"/>
          </a:xfrm>
          <a:prstGeom prst="rect">
            <a:avLst/>
          </a:prstGeom>
          <a:noFill/>
          <a:ln w="9525">
            <a:noFill/>
            <a:miter lim="800000"/>
            <a:headEnd/>
            <a:tailEnd/>
          </a:ln>
          <a:effectLst/>
        </p:spPr>
        <p:txBody>
          <a:bodyPr>
            <a:spAutoFit/>
          </a:bodyPr>
          <a:lstStyle/>
          <a:p>
            <a:pPr>
              <a:spcBef>
                <a:spcPct val="50000"/>
              </a:spcBef>
            </a:pPr>
            <a:r>
              <a:rPr lang="en-US" sz="2400" b="1"/>
              <a:t>Decoder</a:t>
            </a:r>
          </a:p>
        </p:txBody>
      </p:sp>
      <p:sp>
        <p:nvSpPr>
          <p:cNvPr id="23592" name="Text Box 40"/>
          <p:cNvSpPr txBox="1">
            <a:spLocks noChangeArrowheads="1"/>
          </p:cNvSpPr>
          <p:nvPr/>
        </p:nvSpPr>
        <p:spPr bwMode="auto">
          <a:xfrm>
            <a:off x="6172200" y="3124200"/>
            <a:ext cx="2057400" cy="457200"/>
          </a:xfrm>
          <a:prstGeom prst="rect">
            <a:avLst/>
          </a:prstGeom>
          <a:noFill/>
          <a:ln w="9525">
            <a:noFill/>
            <a:miter lim="800000"/>
            <a:headEnd/>
            <a:tailEnd/>
          </a:ln>
          <a:effectLst/>
        </p:spPr>
        <p:txBody>
          <a:bodyPr>
            <a:spAutoFit/>
          </a:bodyPr>
          <a:lstStyle/>
          <a:p>
            <a:pPr>
              <a:spcBef>
                <a:spcPct val="50000"/>
              </a:spcBef>
            </a:pPr>
            <a:r>
              <a:rPr lang="en-US" sz="2400" b="1"/>
              <a:t>PPI Interface</a:t>
            </a:r>
          </a:p>
        </p:txBody>
      </p:sp>
      <p:sp>
        <p:nvSpPr>
          <p:cNvPr id="23593" name="Text Box 41"/>
          <p:cNvSpPr txBox="1">
            <a:spLocks noChangeArrowheads="1"/>
          </p:cNvSpPr>
          <p:nvPr/>
        </p:nvSpPr>
        <p:spPr bwMode="auto">
          <a:xfrm>
            <a:off x="3352800" y="3657600"/>
            <a:ext cx="1447800" cy="457200"/>
          </a:xfrm>
          <a:prstGeom prst="rect">
            <a:avLst/>
          </a:prstGeom>
          <a:noFill/>
          <a:ln w="9525">
            <a:noFill/>
            <a:miter lim="800000"/>
            <a:headEnd/>
            <a:tailEnd/>
          </a:ln>
          <a:effectLst/>
        </p:spPr>
        <p:txBody>
          <a:bodyPr>
            <a:spAutoFit/>
          </a:bodyPr>
          <a:lstStyle/>
          <a:p>
            <a:pPr>
              <a:spcBef>
                <a:spcPct val="50000"/>
              </a:spcBef>
            </a:pPr>
            <a:r>
              <a:rPr lang="en-US" sz="2400" b="1"/>
              <a:t>Memory</a:t>
            </a:r>
          </a:p>
        </p:txBody>
      </p:sp>
      <p:sp>
        <p:nvSpPr>
          <p:cNvPr id="23594" name="Text Box 42"/>
          <p:cNvSpPr txBox="1">
            <a:spLocks noChangeArrowheads="1"/>
          </p:cNvSpPr>
          <p:nvPr/>
        </p:nvSpPr>
        <p:spPr bwMode="auto">
          <a:xfrm>
            <a:off x="6248400" y="4343400"/>
            <a:ext cx="2057400" cy="457200"/>
          </a:xfrm>
          <a:prstGeom prst="rect">
            <a:avLst/>
          </a:prstGeom>
          <a:noFill/>
          <a:ln w="9525">
            <a:noFill/>
            <a:miter lim="800000"/>
            <a:headEnd/>
            <a:tailEnd/>
          </a:ln>
          <a:effectLst/>
        </p:spPr>
        <p:txBody>
          <a:bodyPr>
            <a:spAutoFit/>
          </a:bodyPr>
          <a:lstStyle/>
          <a:p>
            <a:pPr>
              <a:spcBef>
                <a:spcPct val="50000"/>
              </a:spcBef>
            </a:pPr>
            <a:r>
              <a:rPr lang="en-US" sz="2400" b="1"/>
              <a:t>PPI Interface</a:t>
            </a:r>
          </a:p>
        </p:txBody>
      </p:sp>
      <p:sp>
        <p:nvSpPr>
          <p:cNvPr id="23595" name="Text Box 43"/>
          <p:cNvSpPr txBox="1">
            <a:spLocks noChangeArrowheads="1"/>
          </p:cNvSpPr>
          <p:nvPr/>
        </p:nvSpPr>
        <p:spPr bwMode="auto">
          <a:xfrm>
            <a:off x="6477000" y="5105400"/>
            <a:ext cx="1676400" cy="457200"/>
          </a:xfrm>
          <a:prstGeom prst="rect">
            <a:avLst/>
          </a:prstGeom>
          <a:noFill/>
          <a:ln w="9525">
            <a:noFill/>
            <a:miter lim="800000"/>
            <a:headEnd/>
            <a:tailEnd/>
          </a:ln>
          <a:effectLst/>
        </p:spPr>
        <p:txBody>
          <a:bodyPr>
            <a:spAutoFit/>
          </a:bodyPr>
          <a:lstStyle/>
          <a:p>
            <a:pPr>
              <a:spcBef>
                <a:spcPct val="50000"/>
              </a:spcBef>
            </a:pPr>
            <a:r>
              <a:rPr lang="en-US" sz="2400" b="1"/>
              <a:t>Encoder</a:t>
            </a:r>
          </a:p>
        </p:txBody>
      </p:sp>
      <p:sp>
        <p:nvSpPr>
          <p:cNvPr id="23596" name="Text Box 44"/>
          <p:cNvSpPr txBox="1">
            <a:spLocks noChangeArrowheads="1"/>
          </p:cNvSpPr>
          <p:nvPr/>
        </p:nvSpPr>
        <p:spPr bwMode="auto">
          <a:xfrm>
            <a:off x="3200400" y="5105400"/>
            <a:ext cx="2438400" cy="457200"/>
          </a:xfrm>
          <a:prstGeom prst="rect">
            <a:avLst/>
          </a:prstGeom>
          <a:noFill/>
          <a:ln w="9525">
            <a:noFill/>
            <a:miter lim="800000"/>
            <a:headEnd/>
            <a:tailEnd/>
          </a:ln>
          <a:effectLst/>
        </p:spPr>
        <p:txBody>
          <a:bodyPr>
            <a:spAutoFit/>
          </a:bodyPr>
          <a:lstStyle/>
          <a:p>
            <a:pPr>
              <a:spcBef>
                <a:spcPct val="50000"/>
              </a:spcBef>
            </a:pPr>
            <a:r>
              <a:rPr lang="en-US" sz="2400" b="1"/>
              <a:t>VideoOutPort</a:t>
            </a:r>
          </a:p>
        </p:txBody>
      </p:sp>
      <p:sp>
        <p:nvSpPr>
          <p:cNvPr id="23597" name="Line 45"/>
          <p:cNvSpPr>
            <a:spLocks noChangeShapeType="1"/>
          </p:cNvSpPr>
          <p:nvPr/>
        </p:nvSpPr>
        <p:spPr bwMode="auto">
          <a:xfrm>
            <a:off x="5181600" y="2438400"/>
            <a:ext cx="1295400" cy="0"/>
          </a:xfrm>
          <a:prstGeom prst="line">
            <a:avLst/>
          </a:prstGeom>
          <a:noFill/>
          <a:ln w="28575">
            <a:solidFill>
              <a:schemeClr val="tx1"/>
            </a:solidFill>
            <a:round/>
            <a:headEnd/>
            <a:tailEnd type="triangle" w="med" len="med"/>
          </a:ln>
          <a:effectLst/>
        </p:spPr>
        <p:txBody>
          <a:bodyPr/>
          <a:lstStyle/>
          <a:p>
            <a:endParaRPr lang="en-US"/>
          </a:p>
        </p:txBody>
      </p:sp>
      <p:sp>
        <p:nvSpPr>
          <p:cNvPr id="23598" name="Line 46"/>
          <p:cNvSpPr>
            <a:spLocks noChangeShapeType="1"/>
          </p:cNvSpPr>
          <p:nvPr/>
        </p:nvSpPr>
        <p:spPr bwMode="auto">
          <a:xfrm>
            <a:off x="7086600" y="2667000"/>
            <a:ext cx="0" cy="533400"/>
          </a:xfrm>
          <a:prstGeom prst="line">
            <a:avLst/>
          </a:prstGeom>
          <a:noFill/>
          <a:ln w="28575">
            <a:solidFill>
              <a:schemeClr val="tx1"/>
            </a:solidFill>
            <a:round/>
            <a:headEnd/>
            <a:tailEnd type="triangle" w="med" len="med"/>
          </a:ln>
          <a:effectLst/>
        </p:spPr>
        <p:txBody>
          <a:bodyPr/>
          <a:lstStyle/>
          <a:p>
            <a:endParaRPr lang="en-US"/>
          </a:p>
        </p:txBody>
      </p:sp>
      <p:sp>
        <p:nvSpPr>
          <p:cNvPr id="23601" name="Line 49"/>
          <p:cNvSpPr>
            <a:spLocks noChangeShapeType="1"/>
          </p:cNvSpPr>
          <p:nvPr/>
        </p:nvSpPr>
        <p:spPr bwMode="auto">
          <a:xfrm>
            <a:off x="4191000" y="4343400"/>
            <a:ext cx="2209800" cy="0"/>
          </a:xfrm>
          <a:prstGeom prst="line">
            <a:avLst/>
          </a:prstGeom>
          <a:noFill/>
          <a:ln w="28575">
            <a:solidFill>
              <a:schemeClr val="tx1"/>
            </a:solidFill>
            <a:round/>
            <a:headEnd/>
            <a:tailEnd type="triangle" w="med" len="med"/>
          </a:ln>
          <a:effectLst/>
        </p:spPr>
        <p:txBody>
          <a:bodyPr/>
          <a:lstStyle/>
          <a:p>
            <a:endParaRPr lang="en-US"/>
          </a:p>
        </p:txBody>
      </p:sp>
      <p:sp>
        <p:nvSpPr>
          <p:cNvPr id="23603" name="Line 51"/>
          <p:cNvSpPr>
            <a:spLocks noChangeShapeType="1"/>
          </p:cNvSpPr>
          <p:nvPr/>
        </p:nvSpPr>
        <p:spPr bwMode="auto">
          <a:xfrm>
            <a:off x="4114800" y="4114800"/>
            <a:ext cx="0" cy="228600"/>
          </a:xfrm>
          <a:prstGeom prst="line">
            <a:avLst/>
          </a:prstGeom>
          <a:noFill/>
          <a:ln w="9525">
            <a:solidFill>
              <a:schemeClr val="tx1"/>
            </a:solidFill>
            <a:round/>
            <a:headEnd/>
            <a:tailEnd/>
          </a:ln>
          <a:effectLst/>
        </p:spPr>
        <p:txBody>
          <a:bodyPr/>
          <a:lstStyle/>
          <a:p>
            <a:endParaRPr lang="en-US"/>
          </a:p>
        </p:txBody>
      </p:sp>
      <p:sp>
        <p:nvSpPr>
          <p:cNvPr id="23604" name="Line 52"/>
          <p:cNvSpPr>
            <a:spLocks noChangeShapeType="1"/>
          </p:cNvSpPr>
          <p:nvPr/>
        </p:nvSpPr>
        <p:spPr bwMode="auto">
          <a:xfrm flipH="1">
            <a:off x="4114800" y="3352800"/>
            <a:ext cx="1905000" cy="0"/>
          </a:xfrm>
          <a:prstGeom prst="line">
            <a:avLst/>
          </a:prstGeom>
          <a:noFill/>
          <a:ln w="9525">
            <a:solidFill>
              <a:schemeClr val="tx1"/>
            </a:solidFill>
            <a:round/>
            <a:headEnd/>
            <a:tailEnd/>
          </a:ln>
          <a:effectLst/>
        </p:spPr>
        <p:txBody>
          <a:bodyPr/>
          <a:lstStyle/>
          <a:p>
            <a:endParaRPr lang="en-US"/>
          </a:p>
        </p:txBody>
      </p:sp>
      <p:sp>
        <p:nvSpPr>
          <p:cNvPr id="23605" name="Line 53"/>
          <p:cNvSpPr>
            <a:spLocks noChangeShapeType="1"/>
          </p:cNvSpPr>
          <p:nvPr/>
        </p:nvSpPr>
        <p:spPr bwMode="auto">
          <a:xfrm>
            <a:off x="4114800" y="3429000"/>
            <a:ext cx="0" cy="228600"/>
          </a:xfrm>
          <a:prstGeom prst="line">
            <a:avLst/>
          </a:prstGeom>
          <a:noFill/>
          <a:ln w="9525">
            <a:solidFill>
              <a:schemeClr val="tx1"/>
            </a:solidFill>
            <a:round/>
            <a:headEnd/>
            <a:tailEnd type="triangle" w="med" len="med"/>
          </a:ln>
          <a:effectLst/>
        </p:spPr>
        <p:txBody>
          <a:bodyPr/>
          <a:lstStyle/>
          <a:p>
            <a:endParaRPr lang="en-US"/>
          </a:p>
        </p:txBody>
      </p:sp>
      <p:sp>
        <p:nvSpPr>
          <p:cNvPr id="2" name="Date Placeholder 1"/>
          <p:cNvSpPr>
            <a:spLocks noGrp="1"/>
          </p:cNvSpPr>
          <p:nvPr>
            <p:ph type="dt" sz="half" idx="10"/>
          </p:nvPr>
        </p:nvSpPr>
        <p:spPr/>
        <p:txBody>
          <a:bodyPr/>
          <a:lstStyle/>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944562"/>
          </a:xfrm>
        </p:spPr>
        <p:txBody>
          <a:bodyPr>
            <a:normAutofit/>
          </a:bodyPr>
          <a:lstStyle/>
          <a:p>
            <a:r>
              <a:rPr lang="en-US" sz="4000" b="1" dirty="0">
                <a:solidFill>
                  <a:schemeClr val="tx2"/>
                </a:solidFill>
              </a:rPr>
              <a:t>Example code for video Input</a:t>
            </a:r>
          </a:p>
        </p:txBody>
      </p:sp>
      <p:sp>
        <p:nvSpPr>
          <p:cNvPr id="35843" name="Rectangle 3"/>
          <p:cNvSpPr>
            <a:spLocks noGrp="1" noChangeArrowheads="1"/>
          </p:cNvSpPr>
          <p:nvPr>
            <p:ph type="body" idx="1"/>
          </p:nvPr>
        </p:nvSpPr>
        <p:spPr>
          <a:xfrm>
            <a:off x="457200" y="1371600"/>
            <a:ext cx="8229600" cy="4754563"/>
          </a:xfrm>
        </p:spPr>
        <p:txBody>
          <a:bodyPr/>
          <a:lstStyle/>
          <a:p>
            <a:pPr>
              <a:buFont typeface="Wingdings" pitchFamily="2" charset="2"/>
              <a:buNone/>
            </a:pPr>
            <a:r>
              <a:rPr lang="en-US" sz="2600" dirty="0"/>
              <a:t>//Configure the Interrupt service routine </a:t>
            </a:r>
          </a:p>
          <a:p>
            <a:pPr>
              <a:buFont typeface="Wingdings" pitchFamily="2" charset="2"/>
              <a:buNone/>
            </a:pPr>
            <a:r>
              <a:rPr lang="en-US" sz="2600" dirty="0"/>
              <a:t>	CALL BF533_EZ_KIT_ISR_Config;</a:t>
            </a:r>
          </a:p>
          <a:p>
            <a:pPr>
              <a:buFont typeface="Wingdings" pitchFamily="2" charset="2"/>
              <a:buNone/>
            </a:pPr>
            <a:r>
              <a:rPr lang="en-US" sz="2600" dirty="0"/>
              <a:t>//Configure the SDRAM</a:t>
            </a:r>
          </a:p>
          <a:p>
            <a:pPr>
              <a:buFont typeface="Wingdings" pitchFamily="2" charset="2"/>
              <a:buNone/>
            </a:pPr>
            <a:r>
              <a:rPr lang="en-US" sz="2600" dirty="0"/>
              <a:t>	CALL BF533_EZ_KIT_SDRAM_Config;</a:t>
            </a:r>
          </a:p>
          <a:p>
            <a:pPr>
              <a:buFont typeface="Wingdings" pitchFamily="2" charset="2"/>
              <a:buNone/>
            </a:pPr>
            <a:r>
              <a:rPr lang="en-US" sz="2600" dirty="0"/>
              <a:t>//Configure the DMA in Stop Mode</a:t>
            </a:r>
          </a:p>
          <a:p>
            <a:pPr>
              <a:buFont typeface="Wingdings" pitchFamily="2" charset="2"/>
              <a:buNone/>
            </a:pPr>
            <a:r>
              <a:rPr lang="en-US" sz="2600" dirty="0"/>
              <a:t>  CALL BF533_EZ_KIT_DMA_Config;</a:t>
            </a:r>
          </a:p>
          <a:p>
            <a:pPr>
              <a:buFont typeface="Wingdings" pitchFamily="2" charset="2"/>
              <a:buNone/>
            </a:pPr>
            <a:r>
              <a:rPr lang="en-US" sz="2600" dirty="0"/>
              <a:t>//Configure the PPI 8bit, ITU-656 mode, Input Mode, Active Field Only......</a:t>
            </a:r>
          </a:p>
          <a:p>
            <a:pPr>
              <a:buFont typeface="Wingdings" pitchFamily="2" charset="2"/>
              <a:buNone/>
            </a:pPr>
            <a:r>
              <a:rPr lang="en-US" sz="2600" dirty="0"/>
              <a:t>  CALL BF533_EZ_KIT_PPI_Config;	</a:t>
            </a:r>
          </a:p>
          <a:p>
            <a:endParaRPr lang="en-US" sz="2600" dirty="0"/>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868362"/>
          </a:xfrm>
        </p:spPr>
        <p:txBody>
          <a:bodyPr/>
          <a:lstStyle/>
          <a:p>
            <a:r>
              <a:rPr lang="en-US" b="1" dirty="0">
                <a:solidFill>
                  <a:srgbClr val="002060"/>
                </a:solidFill>
              </a:rPr>
              <a:t>Computer System with DMA</a:t>
            </a:r>
          </a:p>
        </p:txBody>
      </p:sp>
      <p:graphicFrame>
        <p:nvGraphicFramePr>
          <p:cNvPr id="22531" name="Object 3"/>
          <p:cNvGraphicFramePr>
            <a:graphicFrameLocks noGrp="1" noChangeAspect="1"/>
          </p:cNvGraphicFramePr>
          <p:nvPr>
            <p:ph type="body" idx="1"/>
            <p:extLst>
              <p:ext uri="{D42A27DB-BD31-4B8C-83A1-F6EECF244321}">
                <p14:modId xmlns:p14="http://schemas.microsoft.com/office/powerpoint/2010/main" val="1634907467"/>
              </p:ext>
            </p:extLst>
          </p:nvPr>
        </p:nvGraphicFramePr>
        <p:xfrm>
          <a:off x="1281113" y="1447800"/>
          <a:ext cx="6581775" cy="4648200"/>
        </p:xfrm>
        <a:graphic>
          <a:graphicData uri="http://schemas.openxmlformats.org/presentationml/2006/ole">
            <mc:AlternateContent xmlns:mc="http://schemas.openxmlformats.org/markup-compatibility/2006">
              <mc:Choice xmlns:v="urn:schemas-microsoft-com:vml" Requires="v">
                <p:oleObj spid="_x0000_s2082" name="Bitmap Image" r:id="rId3" imgW="5742857" imgH="3591426" progId="Paint.Picture">
                  <p:embed/>
                </p:oleObj>
              </mc:Choice>
              <mc:Fallback>
                <p:oleObj name="Bitmap Image" r:id="rId3" imgW="5742857" imgH="3591426"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1447800"/>
                        <a:ext cx="6581775" cy="4648200"/>
                      </a:xfrm>
                      <a:prstGeom prst="rect">
                        <a:avLst/>
                      </a:prstGeom>
                      <a:noFill/>
                    </p:spPr>
                  </p:pic>
                </p:oleObj>
              </mc:Fallback>
            </mc:AlternateContent>
          </a:graphicData>
        </a:graphic>
      </p:graphicFrame>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sz="4000" b="1" dirty="0">
                <a:solidFill>
                  <a:schemeClr val="tx2"/>
                </a:solidFill>
              </a:rPr>
              <a:t>Implementing DMA in a </a:t>
            </a:r>
            <a:r>
              <a:rPr lang="en-US" sz="4000" b="1" dirty="0" smtClean="0">
                <a:solidFill>
                  <a:schemeClr val="tx2"/>
                </a:solidFill>
              </a:rPr>
              <a:t>Computer</a:t>
            </a:r>
            <a:endParaRPr lang="en-US" sz="4000" b="1" dirty="0">
              <a:solidFill>
                <a:schemeClr val="tx2"/>
              </a:solidFill>
            </a:endParaRPr>
          </a:p>
        </p:txBody>
      </p:sp>
      <p:sp>
        <p:nvSpPr>
          <p:cNvPr id="5123" name="Rectangle 3"/>
          <p:cNvSpPr>
            <a:spLocks noGrp="1" noChangeArrowheads="1"/>
          </p:cNvSpPr>
          <p:nvPr>
            <p:ph type="body" idx="1"/>
          </p:nvPr>
        </p:nvSpPr>
        <p:spPr/>
        <p:txBody>
          <a:bodyPr/>
          <a:lstStyle/>
          <a:p>
            <a:pPr>
              <a:lnSpc>
                <a:spcPct val="90000"/>
              </a:lnSpc>
            </a:pPr>
            <a:r>
              <a:rPr lang="en-US" sz="2800" dirty="0"/>
              <a:t>A DMA controller implements </a:t>
            </a:r>
            <a:r>
              <a:rPr lang="en-US" sz="2800" dirty="0" smtClean="0"/>
              <a:t>DMA in </a:t>
            </a:r>
            <a:r>
              <a:rPr lang="en-US" sz="2800" dirty="0"/>
              <a:t>a computer system.</a:t>
            </a:r>
          </a:p>
          <a:p>
            <a:pPr>
              <a:lnSpc>
                <a:spcPct val="90000"/>
              </a:lnSpc>
            </a:pPr>
            <a:r>
              <a:rPr lang="en-US" sz="2800" dirty="0"/>
              <a:t>It </a:t>
            </a:r>
            <a:r>
              <a:rPr lang="en-US" sz="2800" dirty="0">
                <a:solidFill>
                  <a:srgbClr val="C00000"/>
                </a:solidFill>
              </a:rPr>
              <a:t>connects directly to the I/O device at </a:t>
            </a:r>
            <a:r>
              <a:rPr lang="en-US" sz="2800" dirty="0"/>
              <a:t>one end and to the system buses at the other end. It also </a:t>
            </a:r>
            <a:r>
              <a:rPr lang="en-US" sz="2800" dirty="0">
                <a:solidFill>
                  <a:srgbClr val="C00000"/>
                </a:solidFill>
              </a:rPr>
              <a:t>interacts with the CPU</a:t>
            </a:r>
            <a:r>
              <a:rPr lang="en-US" sz="2800" dirty="0"/>
              <a:t>, both via the system buses and two new direct connections</a:t>
            </a:r>
            <a:r>
              <a:rPr lang="en-US" sz="2800" dirty="0" smtClean="0"/>
              <a:t>.</a:t>
            </a:r>
            <a:endParaRPr lang="en-US" sz="2800" dirty="0"/>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60770" name="Rectangle 2"/>
          <p:cNvSpPr>
            <a:spLocks noGrp="1" noChangeArrowheads="1"/>
          </p:cNvSpPr>
          <p:nvPr>
            <p:ph type="title"/>
          </p:nvPr>
        </p:nvSpPr>
        <p:spPr/>
        <p:txBody>
          <a:bodyPr/>
          <a:lstStyle/>
          <a:p>
            <a:r>
              <a:rPr lang="en-US" b="1" dirty="0" smtClean="0">
                <a:solidFill>
                  <a:srgbClr val="002060"/>
                </a:solidFill>
              </a:rPr>
              <a:t>Basic </a:t>
            </a:r>
            <a:r>
              <a:rPr lang="en-US" b="1" dirty="0">
                <a:solidFill>
                  <a:srgbClr val="002060"/>
                </a:solidFill>
              </a:rPr>
              <a:t>DMA </a:t>
            </a:r>
            <a:r>
              <a:rPr lang="en-US" b="1" dirty="0" smtClean="0">
                <a:solidFill>
                  <a:srgbClr val="002060"/>
                </a:solidFill>
              </a:rPr>
              <a:t>Terminology</a:t>
            </a:r>
            <a:endParaRPr lang="el-GR" b="1" dirty="0">
              <a:solidFill>
                <a:srgbClr val="002060"/>
              </a:solidFill>
            </a:endParaRPr>
          </a:p>
        </p:txBody>
      </p:sp>
      <p:sp>
        <p:nvSpPr>
          <p:cNvPr id="160771" name="Rectangle 3"/>
          <p:cNvSpPr>
            <a:spLocks noGrp="1" noChangeArrowheads="1"/>
          </p:cNvSpPr>
          <p:nvPr>
            <p:ph type="body" idx="1"/>
          </p:nvPr>
        </p:nvSpPr>
        <p:spPr/>
        <p:txBody>
          <a:bodyPr>
            <a:normAutofit/>
          </a:bodyPr>
          <a:lstStyle/>
          <a:p>
            <a:r>
              <a:rPr lang="en-US" dirty="0">
                <a:solidFill>
                  <a:srgbClr val="00B050"/>
                </a:solidFill>
              </a:rPr>
              <a:t>DMA channel: </a:t>
            </a:r>
            <a:r>
              <a:rPr lang="el-GR" dirty="0"/>
              <a:t>system pathway used by </a:t>
            </a:r>
            <a:r>
              <a:rPr lang="en-US" dirty="0"/>
              <a:t>a</a:t>
            </a:r>
            <a:r>
              <a:rPr lang="el-GR" dirty="0"/>
              <a:t> device to </a:t>
            </a:r>
            <a:r>
              <a:rPr lang="el-GR" dirty="0">
                <a:solidFill>
                  <a:srgbClr val="C00000"/>
                </a:solidFill>
              </a:rPr>
              <a:t>transfer information </a:t>
            </a:r>
            <a:r>
              <a:rPr lang="el-GR" dirty="0"/>
              <a:t>directly to and from memory</a:t>
            </a:r>
            <a:r>
              <a:rPr lang="en-US" dirty="0"/>
              <a:t>. There are usually 8 in a computer system</a:t>
            </a:r>
          </a:p>
          <a:p>
            <a:r>
              <a:rPr lang="en-US" dirty="0">
                <a:solidFill>
                  <a:srgbClr val="00B050"/>
                </a:solidFill>
              </a:rPr>
              <a:t>DMA controller: </a:t>
            </a:r>
            <a:r>
              <a:rPr lang="en-US" dirty="0"/>
              <a:t>dedicated hardware used for controlling the DMA operation</a:t>
            </a:r>
          </a:p>
          <a:p>
            <a:endParaRPr lang="el-G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4000" b="1" dirty="0">
                <a:solidFill>
                  <a:srgbClr val="002060"/>
                </a:solidFill>
              </a:rPr>
              <a:t>Data Transfer using DMA Controller</a:t>
            </a:r>
          </a:p>
        </p:txBody>
      </p:sp>
      <p:sp>
        <p:nvSpPr>
          <p:cNvPr id="6147" name="Rectangle 3"/>
          <p:cNvSpPr>
            <a:spLocks noGrp="1" noChangeArrowheads="1"/>
          </p:cNvSpPr>
          <p:nvPr>
            <p:ph type="body" idx="1"/>
          </p:nvPr>
        </p:nvSpPr>
        <p:spPr/>
        <p:txBody>
          <a:bodyPr/>
          <a:lstStyle/>
          <a:p>
            <a:pPr>
              <a:lnSpc>
                <a:spcPct val="90000"/>
              </a:lnSpc>
            </a:pPr>
            <a:r>
              <a:rPr lang="en-US" sz="2800" dirty="0"/>
              <a:t>To </a:t>
            </a:r>
            <a:r>
              <a:rPr lang="en-US" sz="2800" dirty="0">
                <a:solidFill>
                  <a:srgbClr val="C00000"/>
                </a:solidFill>
              </a:rPr>
              <a:t>transfer data from an I/O device to memory</a:t>
            </a:r>
            <a:r>
              <a:rPr lang="en-US" sz="2800" dirty="0"/>
              <a:t>, the DMA controller first sends a Bus </a:t>
            </a:r>
            <a:r>
              <a:rPr lang="en-US" sz="2800" dirty="0" smtClean="0"/>
              <a:t>Request (BR) </a:t>
            </a:r>
            <a:r>
              <a:rPr lang="en-US" sz="2800" dirty="0"/>
              <a:t>to the CPU by setting </a:t>
            </a:r>
            <a:r>
              <a:rPr lang="en-US" sz="2800" dirty="0">
                <a:solidFill>
                  <a:srgbClr val="C00000"/>
                </a:solidFill>
              </a:rPr>
              <a:t>BR to 1</a:t>
            </a:r>
            <a:r>
              <a:rPr lang="en-US" sz="2800" dirty="0"/>
              <a:t>. When it is ready to grant this request, the CPU sets it’s </a:t>
            </a:r>
            <a:r>
              <a:rPr lang="en-US" sz="2800" dirty="0">
                <a:solidFill>
                  <a:srgbClr val="C00000"/>
                </a:solidFill>
              </a:rPr>
              <a:t>Bus G</a:t>
            </a:r>
            <a:r>
              <a:rPr lang="en-US" sz="2800" dirty="0" smtClean="0">
                <a:solidFill>
                  <a:srgbClr val="C00000"/>
                </a:solidFill>
              </a:rPr>
              <a:t>rant </a:t>
            </a:r>
            <a:r>
              <a:rPr lang="en-US" sz="2800" dirty="0" smtClean="0"/>
              <a:t>(BG) signal to </a:t>
            </a:r>
            <a:r>
              <a:rPr lang="en-US" sz="2800" dirty="0"/>
              <a:t>1.</a:t>
            </a:r>
          </a:p>
          <a:p>
            <a:pPr>
              <a:lnSpc>
                <a:spcPct val="90000"/>
              </a:lnSpc>
            </a:pPr>
            <a:r>
              <a:rPr lang="en-US" sz="2800" dirty="0"/>
              <a:t>The CPU also tri-states it’s </a:t>
            </a:r>
            <a:r>
              <a:rPr lang="en-US" sz="2800" dirty="0" err="1"/>
              <a:t>address,data</a:t>
            </a:r>
            <a:r>
              <a:rPr lang="en-US" sz="2800" dirty="0"/>
              <a:t>, and control lines thus truly </a:t>
            </a:r>
            <a:r>
              <a:rPr lang="en-US" sz="2800" dirty="0">
                <a:solidFill>
                  <a:srgbClr val="C00000"/>
                </a:solidFill>
              </a:rPr>
              <a:t>granting control of the system buses </a:t>
            </a:r>
            <a:r>
              <a:rPr lang="en-US" sz="2800" dirty="0"/>
              <a:t>to the DMA controller.</a:t>
            </a:r>
          </a:p>
          <a:p>
            <a:pPr marL="0" indent="0">
              <a:lnSpc>
                <a:spcPct val="90000"/>
              </a:lnSpc>
              <a:buNone/>
            </a:pPr>
            <a:r>
              <a:rPr lang="en-US" sz="2800" dirty="0"/>
              <a:t>							</a:t>
            </a:r>
          </a:p>
          <a:p>
            <a:pPr>
              <a:lnSpc>
                <a:spcPct val="90000"/>
              </a:lnSpc>
            </a:pPr>
            <a:endParaRPr lang="en-US" sz="2800" dirty="0"/>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28600"/>
            <a:ext cx="7772400" cy="685800"/>
          </a:xfrm>
        </p:spPr>
        <p:txBody>
          <a:bodyPr>
            <a:normAutofit fontScale="90000"/>
          </a:bodyPr>
          <a:lstStyle/>
          <a:p>
            <a:r>
              <a:rPr lang="en-US" b="1" dirty="0"/>
              <a:t>         Internal Configuration</a:t>
            </a:r>
          </a:p>
        </p:txBody>
      </p:sp>
      <p:sp>
        <p:nvSpPr>
          <p:cNvPr id="7171" name="Rectangle 3"/>
          <p:cNvSpPr>
            <a:spLocks noGrp="1" noChangeArrowheads="1"/>
          </p:cNvSpPr>
          <p:nvPr>
            <p:ph type="body" idx="1"/>
          </p:nvPr>
        </p:nvSpPr>
        <p:spPr>
          <a:xfrm>
            <a:off x="457200" y="1143000"/>
            <a:ext cx="8458200" cy="4648200"/>
          </a:xfrm>
        </p:spPr>
        <p:txBody>
          <a:bodyPr>
            <a:normAutofit/>
          </a:bodyPr>
          <a:lstStyle/>
          <a:p>
            <a:pPr marL="590550" indent="-533400">
              <a:lnSpc>
                <a:spcPct val="90000"/>
              </a:lnSpc>
              <a:buFontTx/>
              <a:buChar char="•"/>
            </a:pPr>
            <a:r>
              <a:rPr lang="en-US" sz="3000" dirty="0" smtClean="0">
                <a:solidFill>
                  <a:srgbClr val="C00000"/>
                </a:solidFill>
              </a:rPr>
              <a:t>DMA </a:t>
            </a:r>
            <a:r>
              <a:rPr lang="en-US" sz="3000" dirty="0">
                <a:solidFill>
                  <a:srgbClr val="C00000"/>
                </a:solidFill>
              </a:rPr>
              <a:t>Address Register </a:t>
            </a:r>
            <a:r>
              <a:rPr lang="en-US" sz="3000" dirty="0"/>
              <a:t>contains the memory address to be used in the data transfer. </a:t>
            </a:r>
            <a:endParaRPr lang="en-US" sz="3000" dirty="0" smtClean="0"/>
          </a:p>
          <a:p>
            <a:pPr marL="590550" indent="-533400">
              <a:lnSpc>
                <a:spcPct val="90000"/>
              </a:lnSpc>
              <a:buFontTx/>
              <a:buChar char="•"/>
            </a:pPr>
            <a:r>
              <a:rPr lang="en-US" sz="3000" dirty="0" smtClean="0">
                <a:solidFill>
                  <a:srgbClr val="C00000"/>
                </a:solidFill>
              </a:rPr>
              <a:t>DMA </a:t>
            </a:r>
            <a:r>
              <a:rPr lang="en-US" sz="3000" dirty="0">
                <a:solidFill>
                  <a:srgbClr val="C00000"/>
                </a:solidFill>
              </a:rPr>
              <a:t>Count Register</a:t>
            </a:r>
            <a:r>
              <a:rPr lang="en-US" sz="3000" dirty="0"/>
              <a:t>, also called Word Count Register, contains the no. of bytes of data to be transferred. </a:t>
            </a:r>
            <a:endParaRPr lang="en-US" sz="3000" dirty="0" smtClean="0"/>
          </a:p>
          <a:p>
            <a:pPr marL="590550" indent="-533400">
              <a:lnSpc>
                <a:spcPct val="90000"/>
              </a:lnSpc>
              <a:buFontTx/>
              <a:buChar char="•"/>
            </a:pPr>
            <a:r>
              <a:rPr lang="en-US" sz="3000" dirty="0" smtClean="0">
                <a:solidFill>
                  <a:srgbClr val="C00000"/>
                </a:solidFill>
              </a:rPr>
              <a:t>DMA </a:t>
            </a:r>
            <a:r>
              <a:rPr lang="en-US" sz="3000" dirty="0">
                <a:solidFill>
                  <a:srgbClr val="C00000"/>
                </a:solidFill>
              </a:rPr>
              <a:t>Control Register </a:t>
            </a:r>
            <a:r>
              <a:rPr lang="en-US" sz="3000" dirty="0"/>
              <a:t>accepts commands from the CPU. It is also treated as an O/P port by the CPU</a:t>
            </a:r>
            <a:r>
              <a:rPr lang="en-US" sz="3000" dirty="0" smtClean="0"/>
              <a:t>.</a:t>
            </a:r>
          </a:p>
          <a:p>
            <a:pPr marL="590550" indent="-533400">
              <a:lnSpc>
                <a:spcPct val="90000"/>
              </a:lnSpc>
              <a:buFontTx/>
              <a:buChar char="•"/>
            </a:pPr>
            <a:r>
              <a:rPr lang="en-US" sz="2800" dirty="0"/>
              <a:t>Status Register</a:t>
            </a:r>
            <a:endParaRPr lang="en-US" sz="3000" dirty="0"/>
          </a:p>
          <a:p>
            <a:pPr marL="990600" lvl="1" indent="-533400">
              <a:lnSpc>
                <a:spcPct val="90000"/>
              </a:lnSpc>
              <a:buFontTx/>
              <a:buNone/>
            </a:pPr>
            <a:r>
              <a:rPr lang="en-US" sz="3000" dirty="0"/>
              <a:t>				</a:t>
            </a:r>
            <a:r>
              <a:rPr lang="en-US" sz="2400" dirty="0"/>
              <a:t>		</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458200" cy="715962"/>
          </a:xfrm>
        </p:spPr>
        <p:txBody>
          <a:bodyPr>
            <a:noAutofit/>
          </a:bodyPr>
          <a:lstStyle/>
          <a:p>
            <a:r>
              <a:rPr lang="en-US" sz="3500" b="1" dirty="0">
                <a:solidFill>
                  <a:srgbClr val="002060"/>
                </a:solidFill>
              </a:rPr>
              <a:t>Internal Configuration of DMA </a:t>
            </a:r>
            <a:r>
              <a:rPr lang="en-US" sz="3500" b="1" dirty="0" smtClean="0">
                <a:solidFill>
                  <a:srgbClr val="002060"/>
                </a:solidFill>
              </a:rPr>
              <a:t>Controller</a:t>
            </a:r>
            <a:endParaRPr lang="en-US" sz="3500" b="1" dirty="0">
              <a:solidFill>
                <a:srgbClr val="002060"/>
              </a:solidFill>
            </a:endParaRPr>
          </a:p>
        </p:txBody>
      </p:sp>
      <p:graphicFrame>
        <p:nvGraphicFramePr>
          <p:cNvPr id="11267" name="Object 3"/>
          <p:cNvGraphicFramePr>
            <a:graphicFrameLocks noGrp="1" noChangeAspect="1"/>
          </p:cNvGraphicFramePr>
          <p:nvPr>
            <p:ph type="body" idx="1"/>
            <p:extLst>
              <p:ext uri="{D42A27DB-BD31-4B8C-83A1-F6EECF244321}">
                <p14:modId xmlns:p14="http://schemas.microsoft.com/office/powerpoint/2010/main" val="1178209879"/>
              </p:ext>
            </p:extLst>
          </p:nvPr>
        </p:nvGraphicFramePr>
        <p:xfrm>
          <a:off x="1236663" y="1371600"/>
          <a:ext cx="6670675" cy="4724400"/>
        </p:xfrm>
        <a:graphic>
          <a:graphicData uri="http://schemas.openxmlformats.org/presentationml/2006/ole">
            <mc:AlternateContent xmlns:mc="http://schemas.openxmlformats.org/markup-compatibility/2006">
              <mc:Choice xmlns:v="urn:schemas-microsoft-com:vml" Requires="v">
                <p:oleObj spid="_x0000_s3106" name="Bitmap Image" r:id="rId3" imgW="9295238" imgH="5733333" progId="Paint.Picture">
                  <p:embed/>
                </p:oleObj>
              </mc:Choice>
              <mc:Fallback>
                <p:oleObj name="Bitmap Image" r:id="rId3" imgW="9295238" imgH="5733333"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663" y="1371600"/>
                        <a:ext cx="6670675" cy="4724400"/>
                      </a:xfrm>
                      <a:prstGeom prst="rect">
                        <a:avLst/>
                      </a:prstGeom>
                      <a:noFill/>
                    </p:spPr>
                  </p:pic>
                </p:oleObj>
              </mc:Fallback>
            </mc:AlternateContent>
          </a:graphicData>
        </a:graphic>
      </p:graphicFrame>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533400"/>
            <a:ext cx="7772400" cy="608012"/>
          </a:xfrm>
        </p:spPr>
        <p:txBody>
          <a:bodyPr>
            <a:normAutofit fontScale="90000"/>
          </a:bodyPr>
          <a:lstStyle/>
          <a:p>
            <a:r>
              <a:rPr lang="en-US" dirty="0"/>
              <a:t>     </a:t>
            </a:r>
            <a:r>
              <a:rPr lang="en-US" b="1" dirty="0">
                <a:solidFill>
                  <a:srgbClr val="002060"/>
                </a:solidFill>
              </a:rPr>
              <a:t>Process of DMA Transfer</a:t>
            </a:r>
          </a:p>
        </p:txBody>
      </p:sp>
      <p:sp>
        <p:nvSpPr>
          <p:cNvPr id="9219" name="Rectangle 3"/>
          <p:cNvSpPr>
            <a:spLocks noGrp="1" noChangeArrowheads="1"/>
          </p:cNvSpPr>
          <p:nvPr>
            <p:ph type="body" idx="1"/>
          </p:nvPr>
        </p:nvSpPr>
        <p:spPr>
          <a:xfrm>
            <a:off x="457200" y="1371600"/>
            <a:ext cx="8229600" cy="4525963"/>
          </a:xfrm>
        </p:spPr>
        <p:txBody>
          <a:bodyPr/>
          <a:lstStyle/>
          <a:p>
            <a:pPr>
              <a:lnSpc>
                <a:spcPct val="90000"/>
              </a:lnSpc>
            </a:pPr>
            <a:r>
              <a:rPr lang="en-US" sz="2800" dirty="0" smtClean="0"/>
              <a:t>CPU </a:t>
            </a:r>
            <a:r>
              <a:rPr lang="en-US" sz="2800" dirty="0">
                <a:solidFill>
                  <a:srgbClr val="C00000"/>
                </a:solidFill>
              </a:rPr>
              <a:t>loads the address of the first memory location </a:t>
            </a:r>
            <a:r>
              <a:rPr lang="en-US" sz="2800" dirty="0"/>
              <a:t>of the memory block </a:t>
            </a:r>
            <a:r>
              <a:rPr lang="en-US" sz="2800" dirty="0" smtClean="0"/>
              <a:t>into </a:t>
            </a:r>
            <a:r>
              <a:rPr lang="en-US" sz="2800" dirty="0"/>
              <a:t>the DMA address register. It does </a:t>
            </a:r>
            <a:r>
              <a:rPr lang="en-US" sz="2800" dirty="0" smtClean="0"/>
              <a:t>this </a:t>
            </a:r>
            <a:r>
              <a:rPr lang="en-US" sz="2800" dirty="0"/>
              <a:t>via an I/O output </a:t>
            </a:r>
            <a:r>
              <a:rPr lang="en-US" sz="2800" dirty="0" smtClean="0"/>
              <a:t>instruction.</a:t>
            </a:r>
          </a:p>
          <a:p>
            <a:pPr>
              <a:lnSpc>
                <a:spcPct val="90000"/>
              </a:lnSpc>
            </a:pPr>
            <a:r>
              <a:rPr lang="en-US" sz="2800" dirty="0" smtClean="0"/>
              <a:t>It </a:t>
            </a:r>
            <a:r>
              <a:rPr lang="en-US" sz="2800" dirty="0"/>
              <a:t>then </a:t>
            </a:r>
            <a:r>
              <a:rPr lang="en-US" sz="2800" dirty="0">
                <a:solidFill>
                  <a:srgbClr val="C00000"/>
                </a:solidFill>
              </a:rPr>
              <a:t>writes the no. of bytes to be transferred </a:t>
            </a:r>
            <a:r>
              <a:rPr lang="en-US" sz="2800" dirty="0"/>
              <a:t>into the DMA count register in the sane manner.</a:t>
            </a:r>
          </a:p>
          <a:p>
            <a:pPr>
              <a:lnSpc>
                <a:spcPct val="90000"/>
              </a:lnSpc>
            </a:pPr>
            <a:r>
              <a:rPr lang="en-US" sz="2800" dirty="0"/>
              <a:t>Finally, it </a:t>
            </a:r>
            <a:r>
              <a:rPr lang="en-US" sz="2800" dirty="0">
                <a:solidFill>
                  <a:srgbClr val="C00000"/>
                </a:solidFill>
              </a:rPr>
              <a:t>writes one or more commands</a:t>
            </a:r>
            <a:r>
              <a:rPr lang="en-US" sz="2800" dirty="0"/>
              <a:t> to the DMA control register.                               							</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992188"/>
            <a:ext cx="7772400" cy="608012"/>
          </a:xfrm>
        </p:spPr>
        <p:txBody>
          <a:bodyPr>
            <a:normAutofit fontScale="90000"/>
          </a:bodyPr>
          <a:lstStyle/>
          <a:p>
            <a:endParaRPr lang="en-US"/>
          </a:p>
        </p:txBody>
      </p:sp>
      <p:sp>
        <p:nvSpPr>
          <p:cNvPr id="10243" name="Rectangle 3"/>
          <p:cNvSpPr>
            <a:spLocks noGrp="1" noChangeArrowheads="1"/>
          </p:cNvSpPr>
          <p:nvPr>
            <p:ph type="body" idx="1"/>
          </p:nvPr>
        </p:nvSpPr>
        <p:spPr/>
        <p:txBody>
          <a:bodyPr/>
          <a:lstStyle/>
          <a:p>
            <a:r>
              <a:rPr lang="en-US" sz="2800" dirty="0" smtClean="0"/>
              <a:t>The </a:t>
            </a:r>
            <a:r>
              <a:rPr lang="en-US" sz="2800" dirty="0"/>
              <a:t>last command causes the DMA controller to </a:t>
            </a:r>
            <a:r>
              <a:rPr lang="en-US" sz="2800" dirty="0">
                <a:solidFill>
                  <a:srgbClr val="C00000"/>
                </a:solidFill>
              </a:rPr>
              <a:t>initiate the transfer</a:t>
            </a:r>
            <a:r>
              <a:rPr lang="en-US" sz="2800" dirty="0"/>
              <a:t>. The controller then sets </a:t>
            </a:r>
            <a:r>
              <a:rPr lang="en-US" sz="2800" dirty="0">
                <a:solidFill>
                  <a:srgbClr val="C00000"/>
                </a:solidFill>
              </a:rPr>
              <a:t>BR to 1 </a:t>
            </a:r>
            <a:r>
              <a:rPr lang="en-US" sz="2800" dirty="0"/>
              <a:t>and, once </a:t>
            </a:r>
            <a:r>
              <a:rPr lang="en-US" sz="2800" dirty="0">
                <a:solidFill>
                  <a:srgbClr val="C00000"/>
                </a:solidFill>
              </a:rPr>
              <a:t>BG becomes 1 </a:t>
            </a:r>
            <a:r>
              <a:rPr lang="en-US" sz="2800" dirty="0"/>
              <a:t>, seizes control of the system buses.</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382000" cy="822325"/>
          </a:xfrm>
        </p:spPr>
        <p:txBody>
          <a:bodyPr/>
          <a:lstStyle/>
          <a:p>
            <a:r>
              <a:rPr lang="en-US" dirty="0"/>
              <a:t>         </a:t>
            </a:r>
            <a:r>
              <a:rPr lang="en-US" b="1" dirty="0">
                <a:solidFill>
                  <a:srgbClr val="002060"/>
                </a:solidFill>
              </a:rPr>
              <a:t>DMA Transfer Modes</a:t>
            </a:r>
          </a:p>
        </p:txBody>
      </p:sp>
      <p:sp>
        <p:nvSpPr>
          <p:cNvPr id="12291" name="Rectangle 3"/>
          <p:cNvSpPr>
            <a:spLocks noGrp="1" noChangeArrowheads="1"/>
          </p:cNvSpPr>
          <p:nvPr>
            <p:ph type="body" idx="1"/>
          </p:nvPr>
        </p:nvSpPr>
        <p:spPr>
          <a:xfrm>
            <a:off x="533400" y="1219200"/>
            <a:ext cx="8458200" cy="4648200"/>
          </a:xfrm>
        </p:spPr>
        <p:txBody>
          <a:bodyPr>
            <a:normAutofit fontScale="92500"/>
          </a:bodyPr>
          <a:lstStyle/>
          <a:p>
            <a:pPr>
              <a:lnSpc>
                <a:spcPct val="90000"/>
              </a:lnSpc>
              <a:buFont typeface="Wingdings" pitchFamily="2" charset="2"/>
              <a:buNone/>
            </a:pPr>
            <a:r>
              <a:rPr lang="en-US" sz="2800" dirty="0" smtClean="0"/>
              <a:t>Modes </a:t>
            </a:r>
            <a:r>
              <a:rPr lang="en-US" sz="2800" dirty="0"/>
              <a:t>vary by how the DMA </a:t>
            </a:r>
            <a:r>
              <a:rPr lang="en-US" sz="2800" dirty="0" smtClean="0"/>
              <a:t>controller determines </a:t>
            </a:r>
          </a:p>
          <a:p>
            <a:pPr>
              <a:lnSpc>
                <a:spcPct val="90000"/>
              </a:lnSpc>
              <a:buFont typeface="Wingdings" pitchFamily="2" charset="2"/>
              <a:buNone/>
            </a:pPr>
            <a:r>
              <a:rPr lang="en-US" sz="2800" dirty="0" smtClean="0"/>
              <a:t>when </a:t>
            </a:r>
            <a:r>
              <a:rPr lang="en-US" sz="2800" dirty="0"/>
              <a:t>to transfer data, but </a:t>
            </a:r>
            <a:r>
              <a:rPr lang="en-US" sz="2800" dirty="0" smtClean="0"/>
              <a:t>the actual </a:t>
            </a:r>
            <a:r>
              <a:rPr lang="en-US" sz="2800" dirty="0"/>
              <a:t>data transfer </a:t>
            </a:r>
            <a:endParaRPr lang="en-US" sz="2800" dirty="0" smtClean="0"/>
          </a:p>
          <a:p>
            <a:pPr>
              <a:lnSpc>
                <a:spcPct val="90000"/>
              </a:lnSpc>
              <a:buFont typeface="Wingdings" pitchFamily="2" charset="2"/>
              <a:buNone/>
            </a:pPr>
            <a:r>
              <a:rPr lang="en-US" sz="2800" dirty="0" smtClean="0"/>
              <a:t>process </a:t>
            </a:r>
            <a:r>
              <a:rPr lang="en-US" sz="2800" dirty="0"/>
              <a:t>is the same for </a:t>
            </a:r>
            <a:r>
              <a:rPr lang="en-US" sz="2800" dirty="0" smtClean="0"/>
              <a:t>all the </a:t>
            </a:r>
            <a:r>
              <a:rPr lang="en-US" sz="2800" dirty="0"/>
              <a:t>modes. </a:t>
            </a:r>
          </a:p>
          <a:p>
            <a:pPr>
              <a:lnSpc>
                <a:spcPct val="90000"/>
              </a:lnSpc>
            </a:pPr>
            <a:r>
              <a:rPr lang="en-US" sz="2400" dirty="0">
                <a:solidFill>
                  <a:srgbClr val="C00000"/>
                </a:solidFill>
              </a:rPr>
              <a:t>BURST mode</a:t>
            </a:r>
          </a:p>
          <a:p>
            <a:pPr lvl="1">
              <a:lnSpc>
                <a:spcPct val="90000"/>
              </a:lnSpc>
            </a:pPr>
            <a:r>
              <a:rPr lang="en-US" sz="2400" dirty="0"/>
              <a:t>Sometimes called </a:t>
            </a:r>
            <a:r>
              <a:rPr lang="en-US" sz="2400" dirty="0">
                <a:solidFill>
                  <a:srgbClr val="C00000"/>
                </a:solidFill>
              </a:rPr>
              <a:t>Block Transfer Mode</a:t>
            </a:r>
            <a:r>
              <a:rPr lang="en-US" sz="2400" dirty="0"/>
              <a:t>.</a:t>
            </a:r>
          </a:p>
          <a:p>
            <a:pPr lvl="1">
              <a:lnSpc>
                <a:spcPct val="90000"/>
              </a:lnSpc>
            </a:pPr>
            <a:r>
              <a:rPr lang="en-US" sz="2400" dirty="0"/>
              <a:t>An entire block of data is transferred in one contiguous sequence. Once the DMA controller is granted access to the system buses by the CPU, it transfers all bytes of data in the data block before releasing control of the system buses back to the CPU.</a:t>
            </a:r>
          </a:p>
          <a:p>
            <a:pPr lvl="1">
              <a:lnSpc>
                <a:spcPct val="90000"/>
              </a:lnSpc>
            </a:pPr>
            <a:r>
              <a:rPr lang="en-US" sz="2400" dirty="0"/>
              <a:t>This mode is useful for </a:t>
            </a:r>
            <a:r>
              <a:rPr lang="en-US" sz="2400" dirty="0">
                <a:solidFill>
                  <a:srgbClr val="C00000"/>
                </a:solidFill>
              </a:rPr>
              <a:t>loading programs or data files into memory</a:t>
            </a:r>
            <a:r>
              <a:rPr lang="en-US" sz="2400" dirty="0"/>
              <a:t>, but it does render the CPU inactive for relatively long periods of time.                                                                </a:t>
            </a:r>
            <a:r>
              <a:rPr lang="en-US" sz="2000" dirty="0"/>
              <a:t>							</a:t>
            </a:r>
            <a:r>
              <a:rPr lang="en-US" sz="2000" dirty="0" smtClean="0"/>
              <a:t> </a:t>
            </a:r>
            <a:endParaRPr lang="en-US" sz="20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190500"/>
            <a:ext cx="7772400" cy="762000"/>
          </a:xfrm>
        </p:spPr>
        <p:txBody>
          <a:bodyPr/>
          <a:lstStyle/>
          <a:p>
            <a:endParaRPr lang="en-US"/>
          </a:p>
        </p:txBody>
      </p:sp>
      <p:sp>
        <p:nvSpPr>
          <p:cNvPr id="13315" name="Rectangle 3"/>
          <p:cNvSpPr>
            <a:spLocks noGrp="1" noChangeArrowheads="1"/>
          </p:cNvSpPr>
          <p:nvPr>
            <p:ph type="body" idx="1"/>
          </p:nvPr>
        </p:nvSpPr>
        <p:spPr>
          <a:xfrm>
            <a:off x="685800" y="685800"/>
            <a:ext cx="8153400" cy="4953000"/>
          </a:xfrm>
        </p:spPr>
        <p:txBody>
          <a:bodyPr>
            <a:normAutofit/>
          </a:bodyPr>
          <a:lstStyle/>
          <a:p>
            <a:pPr marL="0" indent="0">
              <a:lnSpc>
                <a:spcPct val="90000"/>
              </a:lnSpc>
              <a:buNone/>
            </a:pPr>
            <a:r>
              <a:rPr lang="en-US" sz="2800" b="1" dirty="0" smtClean="0">
                <a:solidFill>
                  <a:srgbClr val="C00000"/>
                </a:solidFill>
              </a:rPr>
              <a:t>CYCLE </a:t>
            </a:r>
            <a:r>
              <a:rPr lang="en-US" sz="2800" b="1" dirty="0">
                <a:solidFill>
                  <a:srgbClr val="C00000"/>
                </a:solidFill>
              </a:rPr>
              <a:t>STEALING Mode</a:t>
            </a:r>
          </a:p>
          <a:p>
            <a:pPr>
              <a:lnSpc>
                <a:spcPct val="90000"/>
              </a:lnSpc>
            </a:pPr>
            <a:r>
              <a:rPr lang="en-US" dirty="0"/>
              <a:t>Viable alternative for systems in which the </a:t>
            </a:r>
            <a:r>
              <a:rPr lang="en-US" dirty="0">
                <a:solidFill>
                  <a:srgbClr val="C00000"/>
                </a:solidFill>
              </a:rPr>
              <a:t>CPU should not be disabled for the length of time </a:t>
            </a:r>
            <a:r>
              <a:rPr lang="en-US" dirty="0"/>
              <a:t>needed for Burst transfer modes.</a:t>
            </a:r>
          </a:p>
          <a:p>
            <a:pPr>
              <a:lnSpc>
                <a:spcPct val="90000"/>
              </a:lnSpc>
            </a:pPr>
            <a:r>
              <a:rPr lang="en-US" dirty="0"/>
              <a:t> DMA controller obtains access to the system buses as in burst mode, using </a:t>
            </a:r>
            <a:r>
              <a:rPr lang="en-US" dirty="0">
                <a:solidFill>
                  <a:srgbClr val="C00000"/>
                </a:solidFill>
              </a:rPr>
              <a:t>BR &amp; BG signals</a:t>
            </a:r>
            <a:r>
              <a:rPr lang="en-US" dirty="0"/>
              <a:t>. However, it transfers one byte of data and then </a:t>
            </a:r>
            <a:r>
              <a:rPr lang="en-US" dirty="0" err="1"/>
              <a:t>deasserts</a:t>
            </a:r>
            <a:r>
              <a:rPr lang="en-US" dirty="0"/>
              <a:t> BR, returning control of the system buses to the CPU. </a:t>
            </a:r>
            <a:endParaRPr lang="en-US" sz="2400" dirty="0"/>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381000"/>
            <a:ext cx="7772400" cy="762000"/>
          </a:xfrm>
        </p:spPr>
        <p:txBody>
          <a:bodyPr/>
          <a:lstStyle/>
          <a:p>
            <a:endParaRPr lang="en-US"/>
          </a:p>
        </p:txBody>
      </p:sp>
      <p:sp>
        <p:nvSpPr>
          <p:cNvPr id="14339" name="Rectangle 3"/>
          <p:cNvSpPr>
            <a:spLocks noGrp="1" noChangeArrowheads="1"/>
          </p:cNvSpPr>
          <p:nvPr>
            <p:ph type="body" idx="1"/>
          </p:nvPr>
        </p:nvSpPr>
        <p:spPr>
          <a:xfrm>
            <a:off x="457200" y="1295400"/>
            <a:ext cx="8153400" cy="4800600"/>
          </a:xfrm>
        </p:spPr>
        <p:txBody>
          <a:bodyPr>
            <a:normAutofit/>
          </a:bodyPr>
          <a:lstStyle/>
          <a:p>
            <a:pPr>
              <a:lnSpc>
                <a:spcPct val="90000"/>
              </a:lnSpc>
            </a:pPr>
            <a:r>
              <a:rPr lang="en-US" sz="2800" dirty="0"/>
              <a:t>By continually obtaining and releasing control of the system buses, the </a:t>
            </a:r>
            <a:r>
              <a:rPr lang="en-US" sz="2800" dirty="0">
                <a:solidFill>
                  <a:srgbClr val="C00000"/>
                </a:solidFill>
              </a:rPr>
              <a:t>DMA controller essentially interleaves instruction &amp; data transfers. </a:t>
            </a:r>
            <a:r>
              <a:rPr lang="en-US" sz="2800" dirty="0"/>
              <a:t>The CPU processes an instruction, then the DMA controller transfers a data value, and so on.</a:t>
            </a:r>
          </a:p>
          <a:p>
            <a:pPr>
              <a:lnSpc>
                <a:spcPct val="90000"/>
              </a:lnSpc>
            </a:pPr>
            <a:r>
              <a:rPr lang="en-US" sz="2800" dirty="0"/>
              <a:t>The data block is not transferred as quickly as in burst mode, but the CPU is not idled for as long as in that mode.</a:t>
            </a:r>
          </a:p>
          <a:p>
            <a:pPr>
              <a:lnSpc>
                <a:spcPct val="90000"/>
              </a:lnSpc>
            </a:pPr>
            <a:r>
              <a:rPr lang="en-US" sz="2800" dirty="0"/>
              <a:t>Useful for controllers </a:t>
            </a:r>
            <a:r>
              <a:rPr lang="en-US" sz="2800" dirty="0">
                <a:solidFill>
                  <a:srgbClr val="C00000"/>
                </a:solidFill>
              </a:rPr>
              <a:t>monitoring data in real time</a:t>
            </a:r>
            <a:r>
              <a:rPr lang="en-US" sz="2800" dirty="0"/>
              <a:t>. </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8305800" cy="533400"/>
          </a:xfrm>
        </p:spPr>
        <p:txBody>
          <a:bodyPr>
            <a:normAutofit fontScale="90000"/>
          </a:bodyPr>
          <a:lstStyle/>
          <a:p>
            <a:endParaRPr lang="en-US" dirty="0"/>
          </a:p>
        </p:txBody>
      </p:sp>
      <p:sp>
        <p:nvSpPr>
          <p:cNvPr id="15363" name="Rectangle 3"/>
          <p:cNvSpPr>
            <a:spLocks noGrp="1" noChangeArrowheads="1"/>
          </p:cNvSpPr>
          <p:nvPr>
            <p:ph type="body" idx="1"/>
          </p:nvPr>
        </p:nvSpPr>
        <p:spPr>
          <a:xfrm>
            <a:off x="609600" y="1143000"/>
            <a:ext cx="8229600" cy="4800600"/>
          </a:xfrm>
        </p:spPr>
        <p:txBody>
          <a:bodyPr>
            <a:normAutofit fontScale="92500" lnSpcReduction="20000"/>
          </a:bodyPr>
          <a:lstStyle/>
          <a:p>
            <a:pPr>
              <a:lnSpc>
                <a:spcPct val="90000"/>
              </a:lnSpc>
            </a:pPr>
            <a:r>
              <a:rPr lang="en-US" sz="2800" dirty="0">
                <a:solidFill>
                  <a:srgbClr val="C00000"/>
                </a:solidFill>
              </a:rPr>
              <a:t>TRANSPARENT Mode</a:t>
            </a:r>
          </a:p>
          <a:p>
            <a:pPr lvl="1">
              <a:lnSpc>
                <a:spcPct val="90000"/>
              </a:lnSpc>
            </a:pPr>
            <a:r>
              <a:rPr lang="en-US" dirty="0"/>
              <a:t>This </a:t>
            </a:r>
            <a:r>
              <a:rPr lang="en-US" dirty="0">
                <a:solidFill>
                  <a:srgbClr val="C00000"/>
                </a:solidFill>
              </a:rPr>
              <a:t>requires the most time to transfer a block of data</a:t>
            </a:r>
            <a:r>
              <a:rPr lang="en-US" dirty="0"/>
              <a:t>, yet it is also the most efficient in terms of overall system performance.</a:t>
            </a:r>
          </a:p>
          <a:p>
            <a:pPr lvl="1">
              <a:lnSpc>
                <a:spcPct val="90000"/>
              </a:lnSpc>
            </a:pPr>
            <a:r>
              <a:rPr lang="en-US" dirty="0"/>
              <a:t>The DMA controller only </a:t>
            </a:r>
            <a:r>
              <a:rPr lang="en-US" dirty="0">
                <a:solidFill>
                  <a:srgbClr val="C00000"/>
                </a:solidFill>
              </a:rPr>
              <a:t>transfers data when the CPU is performing </a:t>
            </a:r>
            <a:r>
              <a:rPr lang="en-US" dirty="0" smtClean="0">
                <a:solidFill>
                  <a:srgbClr val="C00000"/>
                </a:solidFill>
              </a:rPr>
              <a:t>operations</a:t>
            </a:r>
            <a:r>
              <a:rPr lang="en-US" dirty="0" smtClean="0"/>
              <a:t>.</a:t>
            </a:r>
            <a:endParaRPr lang="en-US" dirty="0"/>
          </a:p>
          <a:p>
            <a:pPr lvl="1">
              <a:lnSpc>
                <a:spcPct val="90000"/>
              </a:lnSpc>
            </a:pPr>
            <a:r>
              <a:rPr lang="en-US" dirty="0"/>
              <a:t>For example, the Relatively simple CPU has several states that move or process data solely within the CPU:</a:t>
            </a:r>
          </a:p>
          <a:p>
            <a:pPr lvl="1">
              <a:lnSpc>
                <a:spcPct val="90000"/>
              </a:lnSpc>
              <a:buFont typeface="Wingdings" pitchFamily="2" charset="2"/>
              <a:buNone/>
            </a:pPr>
            <a:r>
              <a:rPr lang="en-US" dirty="0"/>
              <a:t>    NOP1:     (No operation)</a:t>
            </a:r>
          </a:p>
          <a:p>
            <a:pPr lvl="1">
              <a:lnSpc>
                <a:spcPct val="90000"/>
              </a:lnSpc>
              <a:buFont typeface="Wingdings" pitchFamily="2" charset="2"/>
              <a:buNone/>
            </a:pPr>
            <a:r>
              <a:rPr lang="en-US" dirty="0"/>
              <a:t>    LDAC5:  AC</a:t>
            </a:r>
            <a:r>
              <a:rPr lang="en-US" dirty="0">
                <a:sym typeface="Wingdings" pitchFamily="2" charset="2"/>
              </a:rPr>
              <a:t>DR                                         </a:t>
            </a:r>
            <a:r>
              <a:rPr lang="en-US" sz="2400" dirty="0">
                <a:sym typeface="Wingdings" pitchFamily="2" charset="2"/>
              </a:rPr>
              <a:t>								</a:t>
            </a:r>
          </a:p>
          <a:p>
            <a:pPr lvl="1">
              <a:lnSpc>
                <a:spcPct val="90000"/>
              </a:lnSpc>
              <a:buFont typeface="Wingdings" pitchFamily="2" charset="2"/>
              <a:buNone/>
            </a:pPr>
            <a:endParaRPr lang="en-US" sz="2400" dirty="0"/>
          </a:p>
          <a:p>
            <a:pPr lvl="1">
              <a:lnSpc>
                <a:spcPct val="90000"/>
              </a:lnSpc>
              <a:buFont typeface="Wingdings" pitchFamily="2" charset="2"/>
              <a:buNone/>
            </a:pPr>
            <a:r>
              <a:rPr lang="en-US" sz="2400" dirty="0"/>
              <a:t> </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685800"/>
            <a:ext cx="8229600" cy="5440363"/>
          </a:xfrm>
        </p:spPr>
        <p:txBody>
          <a:bodyPr>
            <a:normAutofit lnSpcReduction="10000"/>
          </a:bodyPr>
          <a:lstStyle/>
          <a:p>
            <a:pPr>
              <a:buFont typeface="Wingdings" pitchFamily="2" charset="2"/>
              <a:buNone/>
            </a:pPr>
            <a:r>
              <a:rPr lang="en-US" sz="2400" dirty="0"/>
              <a:t>            </a:t>
            </a:r>
            <a:r>
              <a:rPr lang="en-US" sz="2800" dirty="0"/>
              <a:t>JUMP3:    PC</a:t>
            </a:r>
            <a:r>
              <a:rPr lang="en-US" sz="2800" dirty="0">
                <a:sym typeface="Wingdings" pitchFamily="2" charset="2"/>
              </a:rPr>
              <a:t>DR,TR</a:t>
            </a:r>
          </a:p>
          <a:p>
            <a:pPr>
              <a:buFont typeface="Wingdings" pitchFamily="2" charset="2"/>
              <a:buNone/>
            </a:pPr>
            <a:r>
              <a:rPr lang="en-US" sz="2800" dirty="0">
                <a:sym typeface="Wingdings" pitchFamily="2" charset="2"/>
              </a:rPr>
              <a:t>           </a:t>
            </a:r>
            <a:r>
              <a:rPr lang="en-US" sz="2800" dirty="0" smtClean="0">
                <a:sym typeface="Wingdings" pitchFamily="2" charset="2"/>
              </a:rPr>
              <a:t>CLAC1</a:t>
            </a:r>
            <a:r>
              <a:rPr lang="en-US" sz="2800" dirty="0">
                <a:sym typeface="Wingdings" pitchFamily="2" charset="2"/>
              </a:rPr>
              <a:t>:    AC0, Z1</a:t>
            </a:r>
          </a:p>
          <a:p>
            <a:r>
              <a:rPr lang="en-US" dirty="0">
                <a:sym typeface="Wingdings" pitchFamily="2" charset="2"/>
              </a:rPr>
              <a:t>Primary advantage is that </a:t>
            </a:r>
            <a:r>
              <a:rPr lang="en-US" dirty="0">
                <a:solidFill>
                  <a:srgbClr val="C00000"/>
                </a:solidFill>
                <a:sym typeface="Wingdings" pitchFamily="2" charset="2"/>
              </a:rPr>
              <a:t>CPU never stops executing its programs</a:t>
            </a:r>
            <a:r>
              <a:rPr lang="en-US" dirty="0">
                <a:sym typeface="Wingdings" pitchFamily="2" charset="2"/>
              </a:rPr>
              <a:t> and DMA transfer is free in terms of time.</a:t>
            </a:r>
          </a:p>
          <a:p>
            <a:r>
              <a:rPr lang="en-US" dirty="0">
                <a:sym typeface="Wingdings" pitchFamily="2" charset="2"/>
              </a:rPr>
              <a:t>Disadvantage is that the </a:t>
            </a:r>
            <a:r>
              <a:rPr lang="en-US" dirty="0">
                <a:solidFill>
                  <a:srgbClr val="C00000"/>
                </a:solidFill>
                <a:sym typeface="Wingdings" pitchFamily="2" charset="2"/>
              </a:rPr>
              <a:t>hardware</a:t>
            </a:r>
            <a:r>
              <a:rPr lang="en-US" dirty="0">
                <a:sym typeface="Wingdings" pitchFamily="2" charset="2"/>
              </a:rPr>
              <a:t> needed to determine when the CPU is not using the system buses can be </a:t>
            </a:r>
            <a:r>
              <a:rPr lang="en-US" dirty="0">
                <a:solidFill>
                  <a:srgbClr val="C00000"/>
                </a:solidFill>
                <a:sym typeface="Wingdings" pitchFamily="2" charset="2"/>
              </a:rPr>
              <a:t>quite complex and relatively expensive</a:t>
            </a:r>
            <a:r>
              <a:rPr lang="en-US" dirty="0">
                <a:sym typeface="Wingdings" pitchFamily="2" charset="2"/>
              </a:rPr>
              <a:t>.</a:t>
            </a:r>
          </a:p>
          <a:p>
            <a:pPr lvl="1">
              <a:buFont typeface="Wingdings" pitchFamily="2" charset="2"/>
              <a:buNone/>
            </a:pPr>
            <a:endParaRPr lang="en-US" sz="2000" dirty="0">
              <a:sym typeface="Wingdings" pitchFamily="2" charset="2"/>
            </a:endParaRPr>
          </a:p>
          <a:p>
            <a:pPr>
              <a:buFont typeface="Wingdings" pitchFamily="2" charset="2"/>
              <a:buNone/>
            </a:pPr>
            <a:r>
              <a:rPr lang="en-US" dirty="0"/>
              <a:t>      </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00B050"/>
                </a:solidFill>
              </a:rPr>
              <a:t>Single-cycle mode: </a:t>
            </a:r>
            <a:r>
              <a:rPr lang="en-US" dirty="0" smtClean="0"/>
              <a:t>DMA data transfer is done </a:t>
            </a:r>
            <a:r>
              <a:rPr lang="en-US" dirty="0" smtClean="0">
                <a:solidFill>
                  <a:srgbClr val="C00000"/>
                </a:solidFill>
              </a:rPr>
              <a:t>one byte at a time</a:t>
            </a:r>
          </a:p>
          <a:p>
            <a:r>
              <a:rPr lang="en-US" dirty="0" smtClean="0">
                <a:solidFill>
                  <a:srgbClr val="00B050"/>
                </a:solidFill>
              </a:rPr>
              <a:t>Burst-mode:</a:t>
            </a:r>
            <a:r>
              <a:rPr lang="en-US" dirty="0" smtClean="0"/>
              <a:t> DMA transfer is finished when all data has been moved</a:t>
            </a:r>
          </a:p>
          <a:p>
            <a:endParaRPr lang="en-US" dirty="0"/>
          </a:p>
        </p:txBody>
      </p:sp>
      <p:sp>
        <p:nvSpPr>
          <p:cNvPr id="4" name="Date Placeholder 3"/>
          <p:cNvSpPr>
            <a:spLocks noGrp="1"/>
          </p:cNvSpPr>
          <p:nvPr>
            <p:ph type="dt" sz="half" idx="10"/>
          </p:nvPr>
        </p:nvSpPr>
        <p:spPr/>
        <p:txBody>
          <a:bodyPr/>
          <a:lstStyle/>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685800"/>
            <a:ext cx="7772400" cy="838200"/>
          </a:xfrm>
        </p:spPr>
        <p:txBody>
          <a:bodyPr>
            <a:normAutofit/>
          </a:bodyPr>
          <a:lstStyle/>
          <a:p>
            <a:r>
              <a:rPr lang="en-US" b="1" dirty="0" smtClean="0">
                <a:solidFill>
                  <a:srgbClr val="002060"/>
                </a:solidFill>
              </a:rPr>
              <a:t>Hardware </a:t>
            </a:r>
            <a:r>
              <a:rPr lang="en-US" b="1" dirty="0">
                <a:solidFill>
                  <a:srgbClr val="002060"/>
                </a:solidFill>
              </a:rPr>
              <a:t>Implementation of BG</a:t>
            </a:r>
          </a:p>
        </p:txBody>
      </p:sp>
      <p:graphicFrame>
        <p:nvGraphicFramePr>
          <p:cNvPr id="27651" name="Object 3"/>
          <p:cNvGraphicFramePr>
            <a:graphicFrameLocks noGrp="1" noChangeAspect="1"/>
          </p:cNvGraphicFramePr>
          <p:nvPr>
            <p:ph type="body" idx="1"/>
          </p:nvPr>
        </p:nvGraphicFramePr>
        <p:xfrm>
          <a:off x="685800" y="2084388"/>
          <a:ext cx="7772400" cy="3906837"/>
        </p:xfrm>
        <a:graphic>
          <a:graphicData uri="http://schemas.openxmlformats.org/presentationml/2006/ole">
            <mc:AlternateContent xmlns:mc="http://schemas.openxmlformats.org/markup-compatibility/2006">
              <mc:Choice xmlns:v="urn:schemas-microsoft-com:vml" Requires="v">
                <p:oleObj spid="_x0000_s4130" name="Bitmap Image" r:id="rId3" imgW="5191850" imgH="2610214" progId="Paint.Picture">
                  <p:embed/>
                </p:oleObj>
              </mc:Choice>
              <mc:Fallback>
                <p:oleObj name="Bitmap Image" r:id="rId3" imgW="5191850" imgH="2610214"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84388"/>
                        <a:ext cx="7772400" cy="390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533401"/>
            <a:ext cx="8382000" cy="1219200"/>
          </a:xfrm>
        </p:spPr>
        <p:txBody>
          <a:bodyPr>
            <a:normAutofit fontScale="90000"/>
          </a:bodyPr>
          <a:lstStyle/>
          <a:p>
            <a:r>
              <a:rPr lang="en-US" dirty="0"/>
              <a:t>Modified State Diagram To Accommodate BR and BG</a:t>
            </a:r>
          </a:p>
        </p:txBody>
      </p:sp>
      <p:graphicFrame>
        <p:nvGraphicFramePr>
          <p:cNvPr id="28675" name="Object 3"/>
          <p:cNvGraphicFramePr>
            <a:graphicFrameLocks noGrp="1" noChangeAspect="1"/>
          </p:cNvGraphicFramePr>
          <p:nvPr>
            <p:ph type="body" idx="1"/>
            <p:extLst>
              <p:ext uri="{D42A27DB-BD31-4B8C-83A1-F6EECF244321}">
                <p14:modId xmlns:p14="http://schemas.microsoft.com/office/powerpoint/2010/main" val="3306045029"/>
              </p:ext>
            </p:extLst>
          </p:nvPr>
        </p:nvGraphicFramePr>
        <p:xfrm>
          <a:off x="609600" y="2286000"/>
          <a:ext cx="7772400" cy="1905000"/>
        </p:xfrm>
        <a:graphic>
          <a:graphicData uri="http://schemas.openxmlformats.org/presentationml/2006/ole">
            <mc:AlternateContent xmlns:mc="http://schemas.openxmlformats.org/markup-compatibility/2006">
              <mc:Choice xmlns:v="urn:schemas-microsoft-com:vml" Requires="v">
                <p:oleObj spid="_x0000_s5154" name="Bitmap Image" r:id="rId3" imgW="9476190" imgH="1295238" progId="Paint.Picture">
                  <p:embed/>
                </p:oleObj>
              </mc:Choice>
              <mc:Fallback>
                <p:oleObj name="Bitmap Image" r:id="rId3" imgW="9476190" imgH="1295238" progId="Paint.Pictur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772400" cy="1905000"/>
                      </a:xfrm>
                      <a:prstGeom prst="rect">
                        <a:avLst/>
                      </a:prstGeom>
                      <a:noFill/>
                      <a:extLst/>
                    </p:spPr>
                  </p:pic>
                </p:oleObj>
              </mc:Fallback>
            </mc:AlternateContent>
          </a:graphicData>
        </a:graphic>
      </p:graphicFrame>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r>
              <a:rPr lang="en-US" b="1" dirty="0">
                <a:solidFill>
                  <a:srgbClr val="002060"/>
                </a:solidFill>
              </a:rPr>
              <a:t>Advantages of DMA</a:t>
            </a:r>
          </a:p>
        </p:txBody>
      </p:sp>
      <p:sp>
        <p:nvSpPr>
          <p:cNvPr id="21507" name="Rectangle 3"/>
          <p:cNvSpPr>
            <a:spLocks noGrp="1" noChangeArrowheads="1"/>
          </p:cNvSpPr>
          <p:nvPr>
            <p:ph type="body" idx="1"/>
          </p:nvPr>
        </p:nvSpPr>
        <p:spPr/>
        <p:txBody>
          <a:bodyPr>
            <a:normAutofit/>
          </a:bodyPr>
          <a:lstStyle/>
          <a:p>
            <a:r>
              <a:rPr lang="en-US" sz="2800" dirty="0">
                <a:cs typeface="Times New Roman" pitchFamily="18" charset="0"/>
              </a:rPr>
              <a:t>Fast memory transfer of data</a:t>
            </a:r>
          </a:p>
          <a:p>
            <a:r>
              <a:rPr lang="en-US" sz="2800" dirty="0">
                <a:solidFill>
                  <a:srgbClr val="C00000"/>
                </a:solidFill>
                <a:cs typeface="Times New Roman" pitchFamily="18" charset="0"/>
              </a:rPr>
              <a:t>CPU and DMA run concurrently </a:t>
            </a:r>
            <a:r>
              <a:rPr lang="en-US" sz="2800" dirty="0">
                <a:cs typeface="Times New Roman" pitchFamily="18" charset="0"/>
              </a:rPr>
              <a:t>under cache mode</a:t>
            </a:r>
          </a:p>
          <a:p>
            <a:r>
              <a:rPr lang="en-US" sz="2800" dirty="0">
                <a:solidFill>
                  <a:srgbClr val="C00000"/>
                </a:solidFill>
                <a:cs typeface="Times New Roman" pitchFamily="18" charset="0"/>
              </a:rPr>
              <a:t>DMA can trigger an interrupt</a:t>
            </a:r>
            <a:r>
              <a:rPr lang="en-US" sz="2800" dirty="0">
                <a:cs typeface="Times New Roman" pitchFamily="18" charset="0"/>
              </a:rPr>
              <a:t>, which frees the CPU from polling the channel</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17525" y="457200"/>
            <a:ext cx="7772400" cy="838200"/>
          </a:xfrm>
          <a:ln/>
        </p:spPr>
        <p:txBody>
          <a:bodyPr/>
          <a:lstStyle/>
          <a:p>
            <a:r>
              <a:rPr lang="en-US" b="1" dirty="0">
                <a:solidFill>
                  <a:srgbClr val="002060"/>
                </a:solidFill>
              </a:rPr>
              <a:t>DMA Hardware</a:t>
            </a:r>
          </a:p>
        </p:txBody>
      </p:sp>
      <p:sp>
        <p:nvSpPr>
          <p:cNvPr id="22531" name="Rectangle 3"/>
          <p:cNvSpPr>
            <a:spLocks noChangeArrowheads="1"/>
          </p:cNvSpPr>
          <p:nvPr/>
        </p:nvSpPr>
        <p:spPr bwMode="auto">
          <a:xfrm>
            <a:off x="4403725" y="3276600"/>
            <a:ext cx="184150" cy="762000"/>
          </a:xfrm>
          <a:prstGeom prst="rect">
            <a:avLst/>
          </a:prstGeom>
          <a:noFill/>
          <a:ln w="9525">
            <a:noFill/>
            <a:miter lim="800000"/>
            <a:headEnd/>
            <a:tailEnd/>
          </a:ln>
          <a:effectLst/>
        </p:spPr>
        <p:txBody>
          <a:bodyPr wrap="none">
            <a:spAutoFit/>
          </a:bodyPr>
          <a:lstStyle/>
          <a:p>
            <a:endParaRPr lang="en-US" sz="4400">
              <a:solidFill>
                <a:schemeClr val="tx2"/>
              </a:solidFill>
            </a:endParaRPr>
          </a:p>
        </p:txBody>
      </p:sp>
      <p:sp>
        <p:nvSpPr>
          <p:cNvPr id="22532" name="Text Box 4"/>
          <p:cNvSpPr txBox="1">
            <a:spLocks noChangeArrowheads="1"/>
          </p:cNvSpPr>
          <p:nvPr/>
        </p:nvSpPr>
        <p:spPr bwMode="auto">
          <a:xfrm>
            <a:off x="2286000" y="2209800"/>
            <a:ext cx="4533900" cy="2171700"/>
          </a:xfrm>
          <a:prstGeom prst="rect">
            <a:avLst/>
          </a:prstGeom>
          <a:solidFill>
            <a:srgbClr val="99CCFF"/>
          </a:solidFill>
          <a:ln w="9525">
            <a:solidFill>
              <a:srgbClr val="000000"/>
            </a:solidFill>
            <a:miter lim="800000"/>
            <a:headEnd/>
            <a:tailEnd/>
          </a:ln>
        </p:spPr>
        <p:txBody>
          <a:bodyPr/>
          <a:lstStyle/>
          <a:p>
            <a:pPr eaLnBrk="0" hangingPunct="0"/>
            <a:endParaRPr lang="en-US" sz="1200"/>
          </a:p>
          <a:p>
            <a:pPr eaLnBrk="0" hangingPunct="0"/>
            <a:endParaRPr lang="en-US" sz="1200"/>
          </a:p>
          <a:p>
            <a:pPr eaLnBrk="0" hangingPunct="0"/>
            <a:r>
              <a:rPr lang="en-US" sz="1200"/>
              <a:t>NET+ARM</a:t>
            </a:r>
          </a:p>
        </p:txBody>
      </p:sp>
      <p:sp>
        <p:nvSpPr>
          <p:cNvPr id="22533" name="Text Box 5"/>
          <p:cNvSpPr txBox="1">
            <a:spLocks noChangeArrowheads="1"/>
          </p:cNvSpPr>
          <p:nvPr/>
        </p:nvSpPr>
        <p:spPr bwMode="auto">
          <a:xfrm>
            <a:off x="2705100" y="3322638"/>
            <a:ext cx="3886200" cy="893762"/>
          </a:xfrm>
          <a:prstGeom prst="rect">
            <a:avLst/>
          </a:prstGeom>
          <a:solidFill>
            <a:srgbClr val="FFFFFF"/>
          </a:solidFill>
          <a:ln w="9525">
            <a:solidFill>
              <a:srgbClr val="000000"/>
            </a:solidFill>
            <a:miter lim="800000"/>
            <a:headEnd/>
            <a:tailEnd/>
          </a:ln>
          <a:effectLst/>
        </p:spPr>
        <p:txBody>
          <a:bodyPr/>
          <a:lstStyle/>
          <a:p>
            <a:pPr eaLnBrk="0" hangingPunct="0"/>
            <a:r>
              <a:rPr lang="en-US" sz="900"/>
              <a:t>DMA</a:t>
            </a:r>
          </a:p>
        </p:txBody>
      </p:sp>
      <p:sp>
        <p:nvSpPr>
          <p:cNvPr id="22534" name="Text Box 6"/>
          <p:cNvSpPr txBox="1">
            <a:spLocks noChangeArrowheads="1"/>
          </p:cNvSpPr>
          <p:nvPr/>
        </p:nvSpPr>
        <p:spPr bwMode="auto">
          <a:xfrm>
            <a:off x="2933700" y="3713163"/>
            <a:ext cx="1485900" cy="255587"/>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lang="en-US" sz="1000"/>
              <a:t>Receive Channel</a:t>
            </a:r>
          </a:p>
        </p:txBody>
      </p:sp>
      <p:sp>
        <p:nvSpPr>
          <p:cNvPr id="22535" name="Text Box 7"/>
          <p:cNvSpPr txBox="1">
            <a:spLocks noChangeArrowheads="1"/>
          </p:cNvSpPr>
          <p:nvPr/>
        </p:nvSpPr>
        <p:spPr bwMode="auto">
          <a:xfrm>
            <a:off x="3505200" y="2324100"/>
            <a:ext cx="2057400" cy="25558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lang="en-US" sz="1000" dirty="0"/>
              <a:t>Peripheral</a:t>
            </a:r>
          </a:p>
        </p:txBody>
      </p:sp>
      <p:sp>
        <p:nvSpPr>
          <p:cNvPr id="22536" name="Line 8"/>
          <p:cNvSpPr>
            <a:spLocks noChangeShapeType="1"/>
          </p:cNvSpPr>
          <p:nvPr/>
        </p:nvSpPr>
        <p:spPr bwMode="auto">
          <a:xfrm>
            <a:off x="3848100" y="2625725"/>
            <a:ext cx="0" cy="727075"/>
          </a:xfrm>
          <a:prstGeom prst="line">
            <a:avLst/>
          </a:prstGeom>
          <a:noFill/>
          <a:ln w="9525">
            <a:solidFill>
              <a:srgbClr val="000000"/>
            </a:solidFill>
            <a:round/>
            <a:headEnd/>
            <a:tailEnd type="triangle" w="sm" len="lg"/>
          </a:ln>
        </p:spPr>
        <p:txBody>
          <a:bodyPr/>
          <a:lstStyle/>
          <a:p>
            <a:endParaRPr lang="en-US"/>
          </a:p>
        </p:txBody>
      </p:sp>
      <p:sp>
        <p:nvSpPr>
          <p:cNvPr id="22537" name="Line 9"/>
          <p:cNvSpPr>
            <a:spLocks noChangeShapeType="1"/>
          </p:cNvSpPr>
          <p:nvPr/>
        </p:nvSpPr>
        <p:spPr bwMode="auto">
          <a:xfrm flipV="1">
            <a:off x="5334000" y="2625725"/>
            <a:ext cx="0" cy="727075"/>
          </a:xfrm>
          <a:prstGeom prst="line">
            <a:avLst/>
          </a:prstGeom>
          <a:noFill/>
          <a:ln w="9525">
            <a:solidFill>
              <a:srgbClr val="000000"/>
            </a:solidFill>
            <a:round/>
            <a:headEnd/>
            <a:tailEnd type="triangle" w="sm" len="lg"/>
          </a:ln>
        </p:spPr>
        <p:txBody>
          <a:bodyPr/>
          <a:lstStyle/>
          <a:p>
            <a:endParaRPr lang="en-US"/>
          </a:p>
        </p:txBody>
      </p:sp>
      <p:sp>
        <p:nvSpPr>
          <p:cNvPr id="22538" name="Text Box 10"/>
          <p:cNvSpPr txBox="1">
            <a:spLocks noChangeArrowheads="1"/>
          </p:cNvSpPr>
          <p:nvPr/>
        </p:nvSpPr>
        <p:spPr bwMode="auto">
          <a:xfrm>
            <a:off x="4762500" y="3713163"/>
            <a:ext cx="1485900" cy="255587"/>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lang="en-US" sz="1000"/>
              <a:t>Transmit Channel</a:t>
            </a:r>
          </a:p>
        </p:txBody>
      </p:sp>
      <p:sp>
        <p:nvSpPr>
          <p:cNvPr id="22539" name="Text Box 11"/>
          <p:cNvSpPr txBox="1">
            <a:spLocks noChangeArrowheads="1"/>
          </p:cNvSpPr>
          <p:nvPr/>
        </p:nvSpPr>
        <p:spPr bwMode="auto">
          <a:xfrm>
            <a:off x="3505200" y="5067300"/>
            <a:ext cx="2171700" cy="384175"/>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r>
              <a:rPr lang="en-US" sz="1100"/>
              <a:t>RAM</a:t>
            </a:r>
          </a:p>
        </p:txBody>
      </p:sp>
      <p:sp>
        <p:nvSpPr>
          <p:cNvPr id="22540" name="Line 12"/>
          <p:cNvSpPr>
            <a:spLocks noChangeShapeType="1"/>
          </p:cNvSpPr>
          <p:nvPr/>
        </p:nvSpPr>
        <p:spPr bwMode="auto">
          <a:xfrm>
            <a:off x="3848100" y="4381500"/>
            <a:ext cx="0" cy="685800"/>
          </a:xfrm>
          <a:prstGeom prst="line">
            <a:avLst/>
          </a:prstGeom>
          <a:noFill/>
          <a:ln w="9525">
            <a:solidFill>
              <a:srgbClr val="000000"/>
            </a:solidFill>
            <a:round/>
            <a:headEnd/>
            <a:tailEnd type="triangle" w="sm" len="lg"/>
          </a:ln>
        </p:spPr>
        <p:txBody>
          <a:bodyPr/>
          <a:lstStyle/>
          <a:p>
            <a:endParaRPr lang="en-US"/>
          </a:p>
        </p:txBody>
      </p:sp>
      <p:sp>
        <p:nvSpPr>
          <p:cNvPr id="22541" name="Line 13"/>
          <p:cNvSpPr>
            <a:spLocks noChangeShapeType="1"/>
          </p:cNvSpPr>
          <p:nvPr/>
        </p:nvSpPr>
        <p:spPr bwMode="auto">
          <a:xfrm flipV="1">
            <a:off x="5334000" y="4381500"/>
            <a:ext cx="0" cy="685800"/>
          </a:xfrm>
          <a:prstGeom prst="line">
            <a:avLst/>
          </a:prstGeom>
          <a:noFill/>
          <a:ln w="9525">
            <a:solidFill>
              <a:srgbClr val="000000"/>
            </a:solidFill>
            <a:round/>
            <a:headEnd/>
            <a:tailEnd type="triangle" w="sm" len="lg"/>
          </a:ln>
        </p:spPr>
        <p:txBody>
          <a:bodyPr/>
          <a:lstStyle/>
          <a:p>
            <a:endParaRPr lang="en-US"/>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533400"/>
            <a:ext cx="8229600" cy="884238"/>
          </a:xfrm>
          <a:ln/>
        </p:spPr>
        <p:txBody>
          <a:bodyPr>
            <a:normAutofit/>
          </a:bodyPr>
          <a:lstStyle/>
          <a:p>
            <a:r>
              <a:rPr lang="en-US" b="1" dirty="0" smtClean="0">
                <a:solidFill>
                  <a:srgbClr val="002060"/>
                </a:solidFill>
              </a:rPr>
              <a:t>DMA in Brief</a:t>
            </a:r>
            <a:endParaRPr lang="en-US" b="1" dirty="0">
              <a:solidFill>
                <a:srgbClr val="002060"/>
              </a:solidFill>
            </a:endParaRPr>
          </a:p>
        </p:txBody>
      </p:sp>
      <p:sp>
        <p:nvSpPr>
          <p:cNvPr id="3075" name="Rectangle 3"/>
          <p:cNvSpPr>
            <a:spLocks noGrp="1" noChangeArrowheads="1"/>
          </p:cNvSpPr>
          <p:nvPr>
            <p:ph type="body" idx="1"/>
          </p:nvPr>
        </p:nvSpPr>
        <p:spPr/>
        <p:txBody>
          <a:bodyPr>
            <a:normAutofit/>
          </a:bodyPr>
          <a:lstStyle/>
          <a:p>
            <a:r>
              <a:rPr lang="en-US" sz="2800" dirty="0">
                <a:solidFill>
                  <a:srgbClr val="C00000"/>
                </a:solidFill>
              </a:rPr>
              <a:t>10 Channels </a:t>
            </a:r>
            <a:r>
              <a:rPr lang="en-US" sz="2800" dirty="0"/>
              <a:t>total</a:t>
            </a:r>
          </a:p>
          <a:p>
            <a:pPr lvl="1"/>
            <a:r>
              <a:rPr lang="en-US" dirty="0"/>
              <a:t>8 channels wired into NET+ARM modules</a:t>
            </a:r>
          </a:p>
          <a:p>
            <a:pPr lvl="2"/>
            <a:r>
              <a:rPr lang="en-US" sz="2800" dirty="0"/>
              <a:t>Ethernet, Serial, Parallel / ENI</a:t>
            </a:r>
          </a:p>
          <a:p>
            <a:pPr lvl="1"/>
            <a:r>
              <a:rPr lang="en-US" dirty="0"/>
              <a:t>2 Channels available for external Memory moves</a:t>
            </a:r>
          </a:p>
          <a:p>
            <a:pPr lvl="2"/>
            <a:r>
              <a:rPr lang="en-US" sz="2800" dirty="0"/>
              <a:t>Handshaking signals </a:t>
            </a:r>
            <a:r>
              <a:rPr lang="en-US" sz="2800" dirty="0" err="1"/>
              <a:t>muxed</a:t>
            </a:r>
            <a:r>
              <a:rPr lang="en-US" sz="2800" dirty="0"/>
              <a:t> into GPIO lines</a:t>
            </a:r>
          </a:p>
          <a:p>
            <a:r>
              <a:rPr lang="en-US" sz="2800" dirty="0"/>
              <a:t>Can </a:t>
            </a:r>
            <a:r>
              <a:rPr lang="en-US" sz="2800" dirty="0">
                <a:solidFill>
                  <a:srgbClr val="C00000"/>
                </a:solidFill>
              </a:rPr>
              <a:t>move data </a:t>
            </a:r>
            <a:r>
              <a:rPr lang="en-US" sz="2800" dirty="0"/>
              <a:t>while ARM executes from Cache</a:t>
            </a:r>
          </a:p>
          <a:p>
            <a:r>
              <a:rPr lang="en-US" sz="2800" dirty="0"/>
              <a:t>Simple Implementation</a:t>
            </a:r>
          </a:p>
          <a:p>
            <a:pPr lvl="1"/>
            <a:r>
              <a:rPr lang="en-US" dirty="0">
                <a:solidFill>
                  <a:srgbClr val="C00000"/>
                </a:solidFill>
              </a:rPr>
              <a:t>Good for repetitive data movement</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ln/>
        </p:spPr>
        <p:txBody>
          <a:bodyPr/>
          <a:lstStyle/>
          <a:p>
            <a:r>
              <a:rPr lang="en-US" b="1" dirty="0">
                <a:solidFill>
                  <a:srgbClr val="002060"/>
                </a:solidFill>
              </a:rPr>
              <a:t>Modes of Operation</a:t>
            </a:r>
          </a:p>
        </p:txBody>
      </p:sp>
      <p:sp>
        <p:nvSpPr>
          <p:cNvPr id="16387" name="Rectangle 3"/>
          <p:cNvSpPr>
            <a:spLocks noGrp="1" noChangeArrowheads="1"/>
          </p:cNvSpPr>
          <p:nvPr>
            <p:ph type="body" idx="1"/>
          </p:nvPr>
        </p:nvSpPr>
        <p:spPr>
          <a:xfrm>
            <a:off x="457200" y="1524000"/>
            <a:ext cx="8305800" cy="4267200"/>
          </a:xfrm>
        </p:spPr>
        <p:txBody>
          <a:bodyPr>
            <a:normAutofit lnSpcReduction="10000"/>
          </a:bodyPr>
          <a:lstStyle/>
          <a:p>
            <a:r>
              <a:rPr lang="en-US" sz="2800" dirty="0">
                <a:cs typeface="Times New Roman" pitchFamily="18" charset="0"/>
              </a:rPr>
              <a:t>Fly-by</a:t>
            </a:r>
          </a:p>
          <a:p>
            <a:pPr lvl="1"/>
            <a:r>
              <a:rPr lang="en-US" dirty="0"/>
              <a:t>Data is directly transferred between </a:t>
            </a:r>
            <a:r>
              <a:rPr lang="en-US" dirty="0">
                <a:solidFill>
                  <a:srgbClr val="C00000"/>
                </a:solidFill>
              </a:rPr>
              <a:t>memory and the peripheral </a:t>
            </a:r>
          </a:p>
          <a:p>
            <a:r>
              <a:rPr lang="en-US" sz="2800" dirty="0">
                <a:cs typeface="Times New Roman" pitchFamily="18" charset="0"/>
              </a:rPr>
              <a:t>Memory to Memory</a:t>
            </a:r>
          </a:p>
          <a:p>
            <a:pPr lvl="1"/>
            <a:r>
              <a:rPr lang="en-US" dirty="0"/>
              <a:t>Data is not directly transferred, but buffered in between transfers</a:t>
            </a:r>
          </a:p>
          <a:p>
            <a:pPr lvl="1"/>
            <a:r>
              <a:rPr lang="en-US" dirty="0"/>
              <a:t>Data is copied from the source location into a temporary area in the DMA channel, and then written into the destination location.</a:t>
            </a:r>
          </a:p>
          <a:p>
            <a:pPr lvl="1"/>
            <a:endParaRPr lang="en-US" sz="2400" dirty="0"/>
          </a:p>
          <a:p>
            <a:pPr>
              <a:buFontTx/>
              <a:buNone/>
            </a:pPr>
            <a:endParaRPr lang="en-US" sz="2400" dirty="0">
              <a:solidFill>
                <a:srgbClr val="6600FF"/>
              </a:solidFill>
            </a:endParaRP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84225" y="1584325"/>
            <a:ext cx="3086100" cy="2336800"/>
          </a:xfrm>
          <a:prstGeom prst="rect">
            <a:avLst/>
          </a:prstGeom>
          <a:gradFill rotWithShape="0">
            <a:gsLst>
              <a:gs pos="0">
                <a:schemeClr val="bg2"/>
              </a:gs>
              <a:gs pos="50000">
                <a:schemeClr val="folHlink"/>
              </a:gs>
              <a:gs pos="100000">
                <a:schemeClr val="bg2"/>
              </a:gs>
            </a:gsLst>
            <a:lin ang="2700000" scaled="1"/>
          </a:gradFill>
          <a:ln w="9525">
            <a:noFill/>
            <a:miter lim="800000"/>
            <a:headEnd/>
            <a:tailEnd/>
          </a:ln>
          <a:effectLst/>
        </p:spPr>
        <p:txBody>
          <a:bodyPr wrap="none" anchor="ctr"/>
          <a:lstStyle/>
          <a:p>
            <a:endParaRPr lang="en-US"/>
          </a:p>
        </p:txBody>
      </p:sp>
      <p:sp>
        <p:nvSpPr>
          <p:cNvPr id="4099" name="Rectangle 3"/>
          <p:cNvSpPr>
            <a:spLocks noGrp="1" noChangeArrowheads="1"/>
          </p:cNvSpPr>
          <p:nvPr>
            <p:ph type="title"/>
          </p:nvPr>
        </p:nvSpPr>
        <p:spPr>
          <a:ln/>
        </p:spPr>
        <p:txBody>
          <a:bodyPr/>
          <a:lstStyle/>
          <a:p>
            <a:r>
              <a:rPr lang="en-US" b="1" dirty="0">
                <a:solidFill>
                  <a:srgbClr val="002060"/>
                </a:solidFill>
              </a:rPr>
              <a:t>External DMA – Fly By</a:t>
            </a:r>
          </a:p>
        </p:txBody>
      </p:sp>
      <p:sp>
        <p:nvSpPr>
          <p:cNvPr id="4100" name="AutoShape 4"/>
          <p:cNvSpPr>
            <a:spLocks noChangeArrowheads="1"/>
          </p:cNvSpPr>
          <p:nvPr/>
        </p:nvSpPr>
        <p:spPr bwMode="auto">
          <a:xfrm>
            <a:off x="1069975" y="4478338"/>
            <a:ext cx="2184400" cy="2173287"/>
          </a:xfrm>
          <a:prstGeom prst="cube">
            <a:avLst>
              <a:gd name="adj" fmla="val 10463"/>
            </a:avLst>
          </a:prstGeom>
          <a:solidFill>
            <a:srgbClr val="333333"/>
          </a:solidFill>
          <a:ln w="12700" cap="sq">
            <a:solidFill>
              <a:schemeClr val="tx1"/>
            </a:solidFill>
            <a:miter lim="800000"/>
            <a:headEnd/>
            <a:tailEnd/>
          </a:ln>
          <a:effectLst/>
        </p:spPr>
        <p:txBody>
          <a:bodyPr wrap="none" anchor="ctr"/>
          <a:lstStyle/>
          <a:p>
            <a:pPr algn="ctr" eaLnBrk="0" hangingPunct="0"/>
            <a:r>
              <a:rPr lang="en-US" sz="3200">
                <a:solidFill>
                  <a:srgbClr val="FFFFFF"/>
                </a:solidFill>
                <a:latin typeface="Arial" charset="0"/>
              </a:rPr>
              <a:t>Memory</a:t>
            </a:r>
          </a:p>
        </p:txBody>
      </p:sp>
      <p:sp>
        <p:nvSpPr>
          <p:cNvPr id="4101" name="AutoShape 5"/>
          <p:cNvSpPr>
            <a:spLocks noChangeArrowheads="1"/>
          </p:cNvSpPr>
          <p:nvPr/>
        </p:nvSpPr>
        <p:spPr bwMode="auto">
          <a:xfrm>
            <a:off x="1800225" y="2384425"/>
            <a:ext cx="1803400" cy="1079500"/>
          </a:xfrm>
          <a:prstGeom prst="cube">
            <a:avLst>
              <a:gd name="adj" fmla="val 8847"/>
            </a:avLst>
          </a:prstGeom>
          <a:solidFill>
            <a:srgbClr val="666699"/>
          </a:solidFill>
          <a:ln w="12700" cap="sq">
            <a:solidFill>
              <a:schemeClr val="tx1"/>
            </a:solidFill>
            <a:miter lim="800000"/>
            <a:headEnd/>
            <a:tailEnd/>
          </a:ln>
          <a:effectLst/>
        </p:spPr>
        <p:txBody>
          <a:bodyPr wrap="none" anchor="ctr"/>
          <a:lstStyle/>
          <a:p>
            <a:pPr algn="ctr" eaLnBrk="0" hangingPunct="0"/>
            <a:r>
              <a:rPr lang="en-US" b="1">
                <a:latin typeface="Arial" charset="0"/>
              </a:rPr>
              <a:t>DMA</a:t>
            </a:r>
          </a:p>
          <a:p>
            <a:pPr algn="ctr" eaLnBrk="0" hangingPunct="0"/>
            <a:r>
              <a:rPr lang="en-US" b="1">
                <a:latin typeface="Arial" charset="0"/>
              </a:rPr>
              <a:t>Controller</a:t>
            </a:r>
          </a:p>
        </p:txBody>
      </p:sp>
      <p:sp>
        <p:nvSpPr>
          <p:cNvPr id="4102" name="AutoShape 6"/>
          <p:cNvSpPr>
            <a:spLocks noChangeArrowheads="1"/>
          </p:cNvSpPr>
          <p:nvPr/>
        </p:nvSpPr>
        <p:spPr bwMode="auto">
          <a:xfrm>
            <a:off x="5856288" y="1751013"/>
            <a:ext cx="1816100" cy="1651000"/>
          </a:xfrm>
          <a:prstGeom prst="cube">
            <a:avLst>
              <a:gd name="adj" fmla="val 8847"/>
            </a:avLst>
          </a:prstGeom>
          <a:solidFill>
            <a:srgbClr val="808080"/>
          </a:solidFill>
          <a:ln w="12700" cap="sq">
            <a:solidFill>
              <a:schemeClr val="tx1"/>
            </a:solidFill>
            <a:miter lim="800000"/>
            <a:headEnd/>
            <a:tailEnd/>
          </a:ln>
          <a:effectLst/>
        </p:spPr>
        <p:txBody>
          <a:bodyPr wrap="none" anchor="ctr"/>
          <a:lstStyle/>
          <a:p>
            <a:pPr algn="ctr" eaLnBrk="0" hangingPunct="0"/>
            <a:r>
              <a:rPr lang="en-US" b="1">
                <a:latin typeface="Arial" charset="0"/>
              </a:rPr>
              <a:t>Peripheral</a:t>
            </a:r>
          </a:p>
        </p:txBody>
      </p:sp>
      <p:sp>
        <p:nvSpPr>
          <p:cNvPr id="4103" name="Text Box 7"/>
          <p:cNvSpPr txBox="1">
            <a:spLocks noChangeArrowheads="1"/>
          </p:cNvSpPr>
          <p:nvPr/>
        </p:nvSpPr>
        <p:spPr bwMode="auto">
          <a:xfrm>
            <a:off x="1327150" y="1701800"/>
            <a:ext cx="1957388" cy="579438"/>
          </a:xfrm>
          <a:prstGeom prst="rect">
            <a:avLst/>
          </a:prstGeom>
          <a:noFill/>
          <a:ln w="12700" cap="sq">
            <a:noFill/>
            <a:miter lim="800000"/>
            <a:headEnd/>
            <a:tailEnd/>
          </a:ln>
          <a:effectLst/>
        </p:spPr>
        <p:txBody>
          <a:bodyPr wrap="none">
            <a:spAutoFit/>
          </a:bodyPr>
          <a:lstStyle/>
          <a:p>
            <a:pPr eaLnBrk="0" hangingPunct="0"/>
            <a:r>
              <a:rPr lang="en-US" sz="3200" i="1">
                <a:latin typeface="Arial" charset="0"/>
              </a:rPr>
              <a:t>Net+ARM</a:t>
            </a:r>
          </a:p>
        </p:txBody>
      </p:sp>
      <p:sp>
        <p:nvSpPr>
          <p:cNvPr id="4104" name="AutoShape 8"/>
          <p:cNvSpPr>
            <a:spLocks noChangeArrowheads="1"/>
          </p:cNvSpPr>
          <p:nvPr/>
        </p:nvSpPr>
        <p:spPr bwMode="auto">
          <a:xfrm rot="-5400000">
            <a:off x="1944688" y="3795713"/>
            <a:ext cx="1028700" cy="355600"/>
          </a:xfrm>
          <a:prstGeom prst="leftRightArrow">
            <a:avLst>
              <a:gd name="adj1" fmla="val 50000"/>
              <a:gd name="adj2" fmla="val 57857"/>
            </a:avLst>
          </a:prstGeom>
          <a:solidFill>
            <a:srgbClr val="FB1B03"/>
          </a:solidFill>
          <a:ln w="12700" cap="sq">
            <a:solidFill>
              <a:schemeClr val="tx1"/>
            </a:solidFill>
            <a:miter lim="800000"/>
            <a:headEnd/>
            <a:tailEnd/>
          </a:ln>
          <a:effectLst/>
        </p:spPr>
        <p:txBody>
          <a:bodyPr wrap="none" anchor="ctr"/>
          <a:lstStyle/>
          <a:p>
            <a:pPr algn="ctr" eaLnBrk="0" hangingPunct="0"/>
            <a:r>
              <a:rPr lang="en-US" sz="1000" b="1">
                <a:latin typeface="Arial" charset="0"/>
              </a:rPr>
              <a:t>Add</a:t>
            </a:r>
          </a:p>
        </p:txBody>
      </p:sp>
      <p:sp>
        <p:nvSpPr>
          <p:cNvPr id="4105" name="AutoShape 9"/>
          <p:cNvSpPr>
            <a:spLocks noChangeArrowheads="1"/>
          </p:cNvSpPr>
          <p:nvPr/>
        </p:nvSpPr>
        <p:spPr bwMode="auto">
          <a:xfrm rot="5400000">
            <a:off x="4569619" y="2001044"/>
            <a:ext cx="304800" cy="2338388"/>
          </a:xfrm>
          <a:prstGeom prst="upArrow">
            <a:avLst>
              <a:gd name="adj1" fmla="val 51046"/>
              <a:gd name="adj2" fmla="val 145446"/>
            </a:avLst>
          </a:prstGeom>
          <a:solidFill>
            <a:srgbClr val="FFFF00"/>
          </a:solidFill>
          <a:ln w="12700" cap="sq">
            <a:solidFill>
              <a:schemeClr val="tx1"/>
            </a:solidFill>
            <a:miter lim="800000"/>
            <a:headEnd/>
            <a:tailEnd/>
          </a:ln>
          <a:effectLst/>
        </p:spPr>
        <p:txBody>
          <a:bodyPr wrap="none" anchor="ctr"/>
          <a:lstStyle/>
          <a:p>
            <a:endParaRPr lang="en-US"/>
          </a:p>
        </p:txBody>
      </p:sp>
      <p:sp>
        <p:nvSpPr>
          <p:cNvPr id="4106" name="Text Box 10"/>
          <p:cNvSpPr txBox="1">
            <a:spLocks noChangeArrowheads="1"/>
          </p:cNvSpPr>
          <p:nvPr/>
        </p:nvSpPr>
        <p:spPr bwMode="auto">
          <a:xfrm>
            <a:off x="4572000" y="1719263"/>
            <a:ext cx="1130300" cy="701675"/>
          </a:xfrm>
          <a:prstGeom prst="rect">
            <a:avLst/>
          </a:prstGeom>
          <a:noFill/>
          <a:ln w="12700" cap="sq">
            <a:noFill/>
            <a:miter lim="800000"/>
            <a:headEnd/>
            <a:tailEnd/>
          </a:ln>
          <a:effectLst/>
        </p:spPr>
        <p:txBody>
          <a:bodyPr wrap="none">
            <a:spAutoFit/>
          </a:bodyPr>
          <a:lstStyle/>
          <a:p>
            <a:pPr eaLnBrk="0" hangingPunct="0"/>
            <a:r>
              <a:rPr lang="en-US" sz="2000">
                <a:latin typeface="Arial" charset="0"/>
              </a:rPr>
              <a:t>DMA</a:t>
            </a:r>
          </a:p>
          <a:p>
            <a:pPr eaLnBrk="0" hangingPunct="0"/>
            <a:r>
              <a:rPr lang="en-US" sz="2000">
                <a:latin typeface="Arial" charset="0"/>
              </a:rPr>
              <a:t>Request</a:t>
            </a:r>
          </a:p>
        </p:txBody>
      </p:sp>
      <p:sp>
        <p:nvSpPr>
          <p:cNvPr id="4107" name="Text Box 11"/>
          <p:cNvSpPr txBox="1">
            <a:spLocks noChangeArrowheads="1"/>
          </p:cNvSpPr>
          <p:nvPr/>
        </p:nvSpPr>
        <p:spPr bwMode="auto">
          <a:xfrm>
            <a:off x="4727575" y="3305175"/>
            <a:ext cx="817563" cy="701675"/>
          </a:xfrm>
          <a:prstGeom prst="rect">
            <a:avLst/>
          </a:prstGeom>
          <a:noFill/>
          <a:ln w="12700" cap="sq">
            <a:noFill/>
            <a:miter lim="800000"/>
            <a:headEnd/>
            <a:tailEnd/>
          </a:ln>
          <a:effectLst/>
        </p:spPr>
        <p:txBody>
          <a:bodyPr wrap="none">
            <a:spAutoFit/>
          </a:bodyPr>
          <a:lstStyle/>
          <a:p>
            <a:pPr eaLnBrk="0" hangingPunct="0"/>
            <a:r>
              <a:rPr lang="en-US" sz="2000">
                <a:latin typeface="Arial" charset="0"/>
              </a:rPr>
              <a:t>DMA</a:t>
            </a:r>
          </a:p>
          <a:p>
            <a:pPr eaLnBrk="0" hangingPunct="0"/>
            <a:r>
              <a:rPr lang="en-US" sz="2000">
                <a:latin typeface="Arial" charset="0"/>
              </a:rPr>
              <a:t>Grant</a:t>
            </a:r>
          </a:p>
        </p:txBody>
      </p:sp>
      <p:sp>
        <p:nvSpPr>
          <p:cNvPr id="4108" name="AutoShape 12"/>
          <p:cNvSpPr>
            <a:spLocks noChangeArrowheads="1"/>
          </p:cNvSpPr>
          <p:nvPr/>
        </p:nvSpPr>
        <p:spPr bwMode="auto">
          <a:xfrm flipH="1" flipV="1">
            <a:off x="3249613" y="5327650"/>
            <a:ext cx="3586162" cy="476250"/>
          </a:xfrm>
          <a:prstGeom prst="rightArrow">
            <a:avLst>
              <a:gd name="adj1" fmla="val 50000"/>
              <a:gd name="adj2" fmla="val 100644"/>
            </a:avLst>
          </a:prstGeom>
          <a:solidFill>
            <a:srgbClr val="00FF00"/>
          </a:solidFill>
          <a:ln w="12700" cap="sq">
            <a:solidFill>
              <a:schemeClr val="tx1"/>
            </a:solidFill>
            <a:miter lim="800000"/>
            <a:headEnd/>
            <a:tailEnd/>
          </a:ln>
          <a:effectLst/>
        </p:spPr>
        <p:txBody>
          <a:bodyPr rot="10800000" wrap="none" anchor="ctr"/>
          <a:lstStyle/>
          <a:p>
            <a:pPr algn="ctr" eaLnBrk="0" hangingPunct="0"/>
            <a:r>
              <a:rPr lang="en-US" sz="2000" b="1">
                <a:latin typeface="Arial" charset="0"/>
              </a:rPr>
              <a:t>DATA</a:t>
            </a:r>
          </a:p>
        </p:txBody>
      </p:sp>
      <p:sp>
        <p:nvSpPr>
          <p:cNvPr id="4109" name="AutoShape 13"/>
          <p:cNvSpPr>
            <a:spLocks noChangeArrowheads="1"/>
          </p:cNvSpPr>
          <p:nvPr/>
        </p:nvSpPr>
        <p:spPr bwMode="auto">
          <a:xfrm rot="5400000" flipH="1" flipV="1">
            <a:off x="5636419" y="4306094"/>
            <a:ext cx="2278062" cy="476250"/>
          </a:xfrm>
          <a:prstGeom prst="rightArrow">
            <a:avLst>
              <a:gd name="adj1" fmla="val 50000"/>
              <a:gd name="adj2" fmla="val 63933"/>
            </a:avLst>
          </a:prstGeom>
          <a:solidFill>
            <a:srgbClr val="00FF00"/>
          </a:solidFill>
          <a:ln w="12700" cap="sq">
            <a:solidFill>
              <a:schemeClr val="tx1"/>
            </a:solidFill>
            <a:miter lim="800000"/>
            <a:headEnd/>
            <a:tailEnd/>
          </a:ln>
          <a:effectLst/>
        </p:spPr>
        <p:txBody>
          <a:bodyPr wrap="none" anchor="ctr"/>
          <a:lstStyle/>
          <a:p>
            <a:endParaRPr lang="en-US"/>
          </a:p>
        </p:txBody>
      </p:sp>
      <p:sp>
        <p:nvSpPr>
          <p:cNvPr id="4110" name="AutoShape 14"/>
          <p:cNvSpPr>
            <a:spLocks noChangeArrowheads="1"/>
          </p:cNvSpPr>
          <p:nvPr/>
        </p:nvSpPr>
        <p:spPr bwMode="auto">
          <a:xfrm rot="5400000" flipH="1" flipV="1">
            <a:off x="4561682" y="1370806"/>
            <a:ext cx="304800" cy="2278063"/>
          </a:xfrm>
          <a:prstGeom prst="upArrow">
            <a:avLst>
              <a:gd name="adj1" fmla="val 51046"/>
              <a:gd name="adj2" fmla="val 141694"/>
            </a:avLst>
          </a:prstGeom>
          <a:solidFill>
            <a:srgbClr val="3366FF"/>
          </a:solidFill>
          <a:ln w="12700" cap="sq">
            <a:solidFill>
              <a:schemeClr val="tx1"/>
            </a:solidFill>
            <a:miter lim="800000"/>
            <a:headEnd/>
            <a:tailEnd/>
          </a:ln>
          <a:effectLst/>
        </p:spPr>
        <p:txBody>
          <a:bodyPr wrap="none" anchor="ctr"/>
          <a:lstStyle/>
          <a:p>
            <a:endParaRPr lang="en-US"/>
          </a:p>
        </p:txBody>
      </p:sp>
      <p:sp>
        <p:nvSpPr>
          <p:cNvPr id="4111" name="Rectangle 15"/>
          <p:cNvSpPr>
            <a:spLocks noChangeArrowheads="1"/>
          </p:cNvSpPr>
          <p:nvPr/>
        </p:nvSpPr>
        <p:spPr bwMode="auto">
          <a:xfrm>
            <a:off x="6594475" y="5457825"/>
            <a:ext cx="117475" cy="212725"/>
          </a:xfrm>
          <a:prstGeom prst="rect">
            <a:avLst/>
          </a:prstGeom>
          <a:solidFill>
            <a:srgbClr val="00FF00"/>
          </a:solidFill>
          <a:ln w="12700" cap="sq">
            <a:solidFill>
              <a:srgbClr val="00FF00"/>
            </a:solidFill>
            <a:miter lim="800000"/>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ln/>
        </p:spPr>
        <p:txBody>
          <a:bodyPr/>
          <a:lstStyle/>
          <a:p>
            <a:r>
              <a:rPr lang="en-US" b="1" dirty="0">
                <a:solidFill>
                  <a:srgbClr val="002060"/>
                </a:solidFill>
              </a:rPr>
              <a:t>Closer look at Fly-By Signaling</a:t>
            </a:r>
          </a:p>
        </p:txBody>
      </p:sp>
      <p:sp>
        <p:nvSpPr>
          <p:cNvPr id="5123" name="Text Box 3"/>
          <p:cNvSpPr txBox="1">
            <a:spLocks noChangeArrowheads="1"/>
          </p:cNvSpPr>
          <p:nvPr/>
        </p:nvSpPr>
        <p:spPr bwMode="auto">
          <a:xfrm>
            <a:off x="939800" y="1624013"/>
            <a:ext cx="1790700" cy="2670175"/>
          </a:xfrm>
          <a:prstGeom prst="rect">
            <a:avLst/>
          </a:prstGeom>
          <a:noFill/>
          <a:ln w="12700" cap="sq">
            <a:solidFill>
              <a:schemeClr val="tx1"/>
            </a:solidFill>
            <a:miter lim="800000"/>
            <a:headEnd/>
            <a:tailEnd/>
          </a:ln>
          <a:effectLst/>
        </p:spPr>
        <p:txBody>
          <a:bodyPr wrap="none">
            <a:spAutoFit/>
          </a:bodyPr>
          <a:lstStyle/>
          <a:p>
            <a:pPr algn="r" eaLnBrk="0" hangingPunct="0"/>
            <a:r>
              <a:rPr lang="en-US" sz="2800" b="1">
                <a:latin typeface="Arial" charset="0"/>
              </a:rPr>
              <a:t>Net+ARM</a:t>
            </a:r>
          </a:p>
          <a:p>
            <a:pPr algn="r" eaLnBrk="0" hangingPunct="0"/>
            <a:endParaRPr lang="en-US" sz="2800" b="1">
              <a:latin typeface="Arial" charset="0"/>
            </a:endParaRPr>
          </a:p>
          <a:p>
            <a:pPr algn="r" eaLnBrk="0" hangingPunct="0"/>
            <a:r>
              <a:rPr lang="en-US" sz="1600" b="1">
                <a:latin typeface="Arial" charset="0"/>
              </a:rPr>
              <a:t>DRQ*</a:t>
            </a:r>
          </a:p>
          <a:p>
            <a:pPr algn="r" eaLnBrk="0" hangingPunct="0"/>
            <a:r>
              <a:rPr lang="en-US" sz="1600" b="1">
                <a:latin typeface="Arial" charset="0"/>
              </a:rPr>
              <a:t>DACK*</a:t>
            </a:r>
          </a:p>
          <a:p>
            <a:pPr algn="r" eaLnBrk="0" hangingPunct="0"/>
            <a:r>
              <a:rPr lang="en-US" sz="1600" b="1">
                <a:latin typeface="Arial" charset="0"/>
              </a:rPr>
              <a:t>DONE*</a:t>
            </a:r>
          </a:p>
          <a:p>
            <a:pPr algn="r" eaLnBrk="0" hangingPunct="0"/>
            <a:r>
              <a:rPr lang="en-US" sz="1600" b="1">
                <a:latin typeface="Arial" charset="0"/>
              </a:rPr>
              <a:t>R / W*</a:t>
            </a:r>
          </a:p>
          <a:p>
            <a:pPr algn="r" eaLnBrk="0" hangingPunct="0"/>
            <a:r>
              <a:rPr lang="en-US" sz="1600" b="1">
                <a:latin typeface="Arial" charset="0"/>
              </a:rPr>
              <a:t>DATA[31:0]</a:t>
            </a:r>
          </a:p>
          <a:p>
            <a:pPr algn="r" eaLnBrk="0" hangingPunct="0"/>
            <a:r>
              <a:rPr lang="en-US" sz="1600" b="1">
                <a:latin typeface="Arial" charset="0"/>
              </a:rPr>
              <a:t>ADDR[27:0]</a:t>
            </a:r>
          </a:p>
          <a:p>
            <a:pPr algn="r" eaLnBrk="0" hangingPunct="0"/>
            <a:r>
              <a:rPr lang="en-US" sz="1600" b="1">
                <a:latin typeface="Arial" charset="0"/>
              </a:rPr>
              <a:t>CSx*</a:t>
            </a:r>
          </a:p>
        </p:txBody>
      </p:sp>
      <p:sp>
        <p:nvSpPr>
          <p:cNvPr id="5124" name="Text Box 4"/>
          <p:cNvSpPr txBox="1">
            <a:spLocks noChangeArrowheads="1"/>
          </p:cNvSpPr>
          <p:nvPr/>
        </p:nvSpPr>
        <p:spPr bwMode="auto">
          <a:xfrm>
            <a:off x="1173163" y="4475163"/>
            <a:ext cx="1562100" cy="1874837"/>
          </a:xfrm>
          <a:prstGeom prst="rect">
            <a:avLst/>
          </a:prstGeom>
          <a:noFill/>
          <a:ln w="12700" cap="sq">
            <a:solidFill>
              <a:schemeClr val="tx1"/>
            </a:solidFill>
            <a:miter lim="800000"/>
            <a:headEnd/>
            <a:tailEnd/>
          </a:ln>
          <a:effectLst/>
        </p:spPr>
        <p:txBody>
          <a:bodyPr wrap="none">
            <a:spAutoFit/>
          </a:bodyPr>
          <a:lstStyle/>
          <a:p>
            <a:pPr algn="r" eaLnBrk="0" hangingPunct="0"/>
            <a:r>
              <a:rPr lang="en-US" sz="2800" b="1">
                <a:latin typeface="Arial" charset="0"/>
              </a:rPr>
              <a:t>Memory</a:t>
            </a:r>
          </a:p>
          <a:p>
            <a:pPr algn="r" eaLnBrk="0" hangingPunct="0"/>
            <a:endParaRPr lang="en-US" b="1">
              <a:latin typeface="Arial" charset="0"/>
            </a:endParaRPr>
          </a:p>
          <a:p>
            <a:pPr algn="r" eaLnBrk="0" hangingPunct="0"/>
            <a:r>
              <a:rPr lang="en-US" sz="1600" b="1">
                <a:latin typeface="Arial" charset="0"/>
              </a:rPr>
              <a:t>CS*</a:t>
            </a:r>
          </a:p>
          <a:p>
            <a:pPr algn="r" eaLnBrk="0" hangingPunct="0"/>
            <a:r>
              <a:rPr lang="en-US" sz="1600" b="1">
                <a:latin typeface="Arial" charset="0"/>
              </a:rPr>
              <a:t>ADDR[X:0]</a:t>
            </a:r>
          </a:p>
          <a:p>
            <a:pPr algn="r" eaLnBrk="0" hangingPunct="0"/>
            <a:r>
              <a:rPr lang="en-US" sz="1600" b="1">
                <a:latin typeface="Arial" charset="0"/>
              </a:rPr>
              <a:t>DATA[31:0]</a:t>
            </a:r>
          </a:p>
          <a:p>
            <a:pPr algn="r" eaLnBrk="0" hangingPunct="0"/>
            <a:r>
              <a:rPr lang="en-US" sz="1600" b="1">
                <a:latin typeface="Arial" charset="0"/>
              </a:rPr>
              <a:t>R / W*</a:t>
            </a:r>
          </a:p>
        </p:txBody>
      </p:sp>
      <p:sp>
        <p:nvSpPr>
          <p:cNvPr id="5125" name="Text Box 5"/>
          <p:cNvSpPr txBox="1">
            <a:spLocks noChangeArrowheads="1"/>
          </p:cNvSpPr>
          <p:nvPr/>
        </p:nvSpPr>
        <p:spPr bwMode="auto">
          <a:xfrm>
            <a:off x="5243513" y="1624013"/>
            <a:ext cx="2849562" cy="2181225"/>
          </a:xfrm>
          <a:prstGeom prst="rect">
            <a:avLst/>
          </a:prstGeom>
          <a:noFill/>
          <a:ln w="12700" cap="sq">
            <a:solidFill>
              <a:schemeClr val="tx1"/>
            </a:solidFill>
            <a:miter lim="800000"/>
            <a:headEnd/>
            <a:tailEnd/>
          </a:ln>
          <a:effectLst/>
        </p:spPr>
        <p:txBody>
          <a:bodyPr wrap="none">
            <a:spAutoFit/>
          </a:bodyPr>
          <a:lstStyle/>
          <a:p>
            <a:pPr eaLnBrk="0" hangingPunct="0"/>
            <a:r>
              <a:rPr lang="en-US" sz="2800" b="1">
                <a:latin typeface="Arial" charset="0"/>
              </a:rPr>
              <a:t>External Device</a:t>
            </a:r>
          </a:p>
          <a:p>
            <a:pPr eaLnBrk="0" hangingPunct="0"/>
            <a:endParaRPr lang="en-US" sz="2800" b="1">
              <a:latin typeface="Arial" charset="0"/>
            </a:endParaRPr>
          </a:p>
          <a:p>
            <a:pPr eaLnBrk="0" hangingPunct="0"/>
            <a:r>
              <a:rPr lang="en-US" sz="1600" b="1">
                <a:latin typeface="Arial" charset="0"/>
              </a:rPr>
              <a:t>DRQ*</a:t>
            </a:r>
          </a:p>
          <a:p>
            <a:pPr eaLnBrk="0" hangingPunct="0"/>
            <a:r>
              <a:rPr lang="en-US" sz="1600" b="1">
                <a:latin typeface="Arial" charset="0"/>
              </a:rPr>
              <a:t>Enable</a:t>
            </a:r>
          </a:p>
          <a:p>
            <a:pPr eaLnBrk="0" hangingPunct="0"/>
            <a:r>
              <a:rPr lang="en-US" sz="1600" b="1">
                <a:latin typeface="Arial" charset="0"/>
              </a:rPr>
              <a:t>Done</a:t>
            </a:r>
          </a:p>
          <a:p>
            <a:pPr eaLnBrk="0" hangingPunct="0"/>
            <a:r>
              <a:rPr lang="en-US" sz="1600" b="1">
                <a:latin typeface="Arial" charset="0"/>
              </a:rPr>
              <a:t>Direction</a:t>
            </a:r>
          </a:p>
          <a:p>
            <a:pPr eaLnBrk="0" hangingPunct="0"/>
            <a:r>
              <a:rPr lang="en-US" sz="1600" b="1">
                <a:latin typeface="Arial" charset="0"/>
              </a:rPr>
              <a:t>DATA[31:0]</a:t>
            </a:r>
          </a:p>
        </p:txBody>
      </p:sp>
      <p:sp>
        <p:nvSpPr>
          <p:cNvPr id="5126" name="Line 6"/>
          <p:cNvSpPr>
            <a:spLocks noChangeShapeType="1"/>
          </p:cNvSpPr>
          <p:nvPr/>
        </p:nvSpPr>
        <p:spPr bwMode="auto">
          <a:xfrm flipH="1">
            <a:off x="2732088" y="2646363"/>
            <a:ext cx="2511425" cy="0"/>
          </a:xfrm>
          <a:prstGeom prst="line">
            <a:avLst/>
          </a:prstGeom>
          <a:noFill/>
          <a:ln w="19050" cap="sq">
            <a:solidFill>
              <a:schemeClr val="tx1"/>
            </a:solidFill>
            <a:round/>
            <a:headEnd/>
            <a:tailEnd type="triangle" w="med" len="med"/>
          </a:ln>
          <a:effectLst/>
        </p:spPr>
        <p:txBody>
          <a:bodyPr wrap="none" anchor="ctr"/>
          <a:lstStyle/>
          <a:p>
            <a:endParaRPr lang="en-US"/>
          </a:p>
        </p:txBody>
      </p:sp>
      <p:sp>
        <p:nvSpPr>
          <p:cNvPr id="5127" name="Line 7"/>
          <p:cNvSpPr>
            <a:spLocks noChangeShapeType="1"/>
          </p:cNvSpPr>
          <p:nvPr/>
        </p:nvSpPr>
        <p:spPr bwMode="auto">
          <a:xfrm flipH="1">
            <a:off x="2733675" y="2871788"/>
            <a:ext cx="2511425"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5128" name="Line 8"/>
          <p:cNvSpPr>
            <a:spLocks noChangeShapeType="1"/>
          </p:cNvSpPr>
          <p:nvPr/>
        </p:nvSpPr>
        <p:spPr bwMode="auto">
          <a:xfrm flipH="1">
            <a:off x="2732088" y="3146425"/>
            <a:ext cx="2511425" cy="0"/>
          </a:xfrm>
          <a:prstGeom prst="line">
            <a:avLst/>
          </a:prstGeom>
          <a:noFill/>
          <a:ln w="19050" cap="sq">
            <a:solidFill>
              <a:schemeClr val="tx1"/>
            </a:solidFill>
            <a:round/>
            <a:headEnd type="triangle" w="med" len="med"/>
            <a:tailEnd type="triangle" w="med" len="med"/>
          </a:ln>
          <a:effectLst/>
        </p:spPr>
        <p:txBody>
          <a:bodyPr wrap="none" anchor="ctr"/>
          <a:lstStyle/>
          <a:p>
            <a:endParaRPr lang="en-US"/>
          </a:p>
        </p:txBody>
      </p:sp>
      <p:sp>
        <p:nvSpPr>
          <p:cNvPr id="5129" name="Line 9"/>
          <p:cNvSpPr>
            <a:spLocks noChangeShapeType="1"/>
          </p:cNvSpPr>
          <p:nvPr/>
        </p:nvSpPr>
        <p:spPr bwMode="auto">
          <a:xfrm flipH="1">
            <a:off x="2732088" y="3389313"/>
            <a:ext cx="2511425"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5130" name="Line 10"/>
          <p:cNvSpPr>
            <a:spLocks noChangeShapeType="1"/>
          </p:cNvSpPr>
          <p:nvPr/>
        </p:nvSpPr>
        <p:spPr bwMode="auto">
          <a:xfrm flipH="1">
            <a:off x="2732088" y="3616325"/>
            <a:ext cx="2511425" cy="0"/>
          </a:xfrm>
          <a:prstGeom prst="line">
            <a:avLst/>
          </a:prstGeom>
          <a:noFill/>
          <a:ln w="19050" cap="sq">
            <a:solidFill>
              <a:schemeClr val="tx1"/>
            </a:solidFill>
            <a:round/>
            <a:headEnd type="triangle" w="med" len="med"/>
            <a:tailEnd type="triangle" w="med" len="med"/>
          </a:ln>
          <a:effectLst/>
        </p:spPr>
        <p:txBody>
          <a:bodyPr wrap="none" anchor="ctr"/>
          <a:lstStyle/>
          <a:p>
            <a:endParaRPr lang="en-US"/>
          </a:p>
        </p:txBody>
      </p:sp>
      <p:sp>
        <p:nvSpPr>
          <p:cNvPr id="5131" name="Line 11"/>
          <p:cNvSpPr>
            <a:spLocks noChangeShapeType="1"/>
          </p:cNvSpPr>
          <p:nvPr/>
        </p:nvSpPr>
        <p:spPr bwMode="auto">
          <a:xfrm rot="16200000" flipH="1">
            <a:off x="2887662" y="4779963"/>
            <a:ext cx="2803525" cy="0"/>
          </a:xfrm>
          <a:prstGeom prst="line">
            <a:avLst/>
          </a:prstGeom>
          <a:noFill/>
          <a:ln w="19050" cap="sq">
            <a:solidFill>
              <a:schemeClr val="tx1"/>
            </a:solidFill>
            <a:round/>
            <a:headEnd type="oval" w="med" len="med"/>
            <a:tailEnd/>
          </a:ln>
          <a:effectLst/>
        </p:spPr>
        <p:txBody>
          <a:bodyPr wrap="none" anchor="ctr"/>
          <a:lstStyle/>
          <a:p>
            <a:endParaRPr lang="en-US"/>
          </a:p>
        </p:txBody>
      </p:sp>
      <p:sp>
        <p:nvSpPr>
          <p:cNvPr id="5132" name="Line 12"/>
          <p:cNvSpPr>
            <a:spLocks noChangeShapeType="1"/>
          </p:cNvSpPr>
          <p:nvPr/>
        </p:nvSpPr>
        <p:spPr bwMode="auto">
          <a:xfrm flipH="1">
            <a:off x="2730500" y="6184900"/>
            <a:ext cx="1547813" cy="0"/>
          </a:xfrm>
          <a:prstGeom prst="line">
            <a:avLst/>
          </a:prstGeom>
          <a:noFill/>
          <a:ln w="19050" cap="sq">
            <a:solidFill>
              <a:schemeClr val="tx1"/>
            </a:solidFill>
            <a:round/>
            <a:headEnd/>
            <a:tailEnd type="triangle" w="med" len="med"/>
          </a:ln>
          <a:effectLst/>
        </p:spPr>
        <p:txBody>
          <a:bodyPr wrap="none" anchor="ctr"/>
          <a:lstStyle/>
          <a:p>
            <a:endParaRPr lang="en-US"/>
          </a:p>
        </p:txBody>
      </p:sp>
      <p:sp>
        <p:nvSpPr>
          <p:cNvPr id="5133" name="Line 13"/>
          <p:cNvSpPr>
            <a:spLocks noChangeShapeType="1"/>
          </p:cNvSpPr>
          <p:nvPr/>
        </p:nvSpPr>
        <p:spPr bwMode="auto">
          <a:xfrm flipH="1">
            <a:off x="2725738" y="5910263"/>
            <a:ext cx="1316037" cy="0"/>
          </a:xfrm>
          <a:prstGeom prst="line">
            <a:avLst/>
          </a:prstGeom>
          <a:noFill/>
          <a:ln w="19050" cap="sq">
            <a:solidFill>
              <a:schemeClr val="tx1"/>
            </a:solidFill>
            <a:round/>
            <a:headEnd/>
            <a:tailEnd type="triangle" w="med" len="med"/>
          </a:ln>
          <a:effectLst/>
        </p:spPr>
        <p:txBody>
          <a:bodyPr wrap="none" anchor="ctr"/>
          <a:lstStyle/>
          <a:p>
            <a:endParaRPr lang="en-US"/>
          </a:p>
        </p:txBody>
      </p:sp>
      <p:sp>
        <p:nvSpPr>
          <p:cNvPr id="5134" name="Line 14"/>
          <p:cNvSpPr>
            <a:spLocks noChangeShapeType="1"/>
          </p:cNvSpPr>
          <p:nvPr/>
        </p:nvSpPr>
        <p:spPr bwMode="auto">
          <a:xfrm rot="16200000" flipH="1">
            <a:off x="2893218" y="4749007"/>
            <a:ext cx="2316163"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5135" name="Line 15"/>
          <p:cNvSpPr>
            <a:spLocks noChangeShapeType="1"/>
          </p:cNvSpPr>
          <p:nvPr/>
        </p:nvSpPr>
        <p:spPr bwMode="auto">
          <a:xfrm flipH="1">
            <a:off x="2732088" y="5683250"/>
            <a:ext cx="1060450" cy="0"/>
          </a:xfrm>
          <a:prstGeom prst="line">
            <a:avLst/>
          </a:prstGeom>
          <a:noFill/>
          <a:ln w="19050" cap="sq">
            <a:solidFill>
              <a:schemeClr val="tx1"/>
            </a:solidFill>
            <a:round/>
            <a:headEnd/>
            <a:tailEnd type="triangle" w="med" len="med"/>
          </a:ln>
          <a:effectLst/>
        </p:spPr>
        <p:txBody>
          <a:bodyPr wrap="none" anchor="ctr"/>
          <a:lstStyle/>
          <a:p>
            <a:endParaRPr lang="en-US"/>
          </a:p>
        </p:txBody>
      </p:sp>
      <p:sp>
        <p:nvSpPr>
          <p:cNvPr id="5136" name="Line 16"/>
          <p:cNvSpPr>
            <a:spLocks noChangeShapeType="1"/>
          </p:cNvSpPr>
          <p:nvPr/>
        </p:nvSpPr>
        <p:spPr bwMode="auto">
          <a:xfrm flipH="1">
            <a:off x="2736850" y="3871913"/>
            <a:ext cx="1060450" cy="0"/>
          </a:xfrm>
          <a:prstGeom prst="line">
            <a:avLst/>
          </a:prstGeom>
          <a:noFill/>
          <a:ln w="19050" cap="sq">
            <a:solidFill>
              <a:schemeClr val="tx1"/>
            </a:solidFill>
            <a:round/>
            <a:headEnd/>
            <a:tailEnd/>
          </a:ln>
          <a:effectLst/>
        </p:spPr>
        <p:txBody>
          <a:bodyPr wrap="none" anchor="ctr"/>
          <a:lstStyle/>
          <a:p>
            <a:endParaRPr lang="en-US"/>
          </a:p>
        </p:txBody>
      </p:sp>
      <p:sp>
        <p:nvSpPr>
          <p:cNvPr id="5137" name="Line 17"/>
          <p:cNvSpPr>
            <a:spLocks noChangeShapeType="1"/>
          </p:cNvSpPr>
          <p:nvPr/>
        </p:nvSpPr>
        <p:spPr bwMode="auto">
          <a:xfrm rot="16200000" flipH="1">
            <a:off x="2905125" y="4786313"/>
            <a:ext cx="1768475" cy="0"/>
          </a:xfrm>
          <a:prstGeom prst="line">
            <a:avLst/>
          </a:prstGeom>
          <a:noFill/>
          <a:ln w="19050" cap="sq">
            <a:solidFill>
              <a:schemeClr val="tx1"/>
            </a:solidFill>
            <a:round/>
            <a:headEnd/>
            <a:tailEnd/>
          </a:ln>
          <a:effectLst/>
        </p:spPr>
        <p:txBody>
          <a:bodyPr wrap="none" anchor="ctr"/>
          <a:lstStyle/>
          <a:p>
            <a:endParaRPr lang="en-US"/>
          </a:p>
        </p:txBody>
      </p:sp>
      <p:sp>
        <p:nvSpPr>
          <p:cNvPr id="5138" name="Line 18"/>
          <p:cNvSpPr>
            <a:spLocks noChangeShapeType="1"/>
          </p:cNvSpPr>
          <p:nvPr/>
        </p:nvSpPr>
        <p:spPr bwMode="auto">
          <a:xfrm flipH="1">
            <a:off x="2749550" y="4138613"/>
            <a:ext cx="706438" cy="0"/>
          </a:xfrm>
          <a:prstGeom prst="line">
            <a:avLst/>
          </a:prstGeom>
          <a:noFill/>
          <a:ln w="19050" cap="sq">
            <a:solidFill>
              <a:schemeClr val="tx1"/>
            </a:solidFill>
            <a:round/>
            <a:headEnd/>
            <a:tailEnd/>
          </a:ln>
          <a:effectLst/>
        </p:spPr>
        <p:txBody>
          <a:bodyPr wrap="none" anchor="ctr"/>
          <a:lstStyle/>
          <a:p>
            <a:endParaRPr lang="en-US"/>
          </a:p>
        </p:txBody>
      </p:sp>
      <p:sp>
        <p:nvSpPr>
          <p:cNvPr id="5139" name="Line 19"/>
          <p:cNvSpPr>
            <a:spLocks noChangeShapeType="1"/>
          </p:cNvSpPr>
          <p:nvPr/>
        </p:nvSpPr>
        <p:spPr bwMode="auto">
          <a:xfrm rot="10800000" flipH="1">
            <a:off x="2743200" y="5453063"/>
            <a:ext cx="708025"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5140" name="Line 20"/>
          <p:cNvSpPr>
            <a:spLocks noChangeShapeType="1"/>
          </p:cNvSpPr>
          <p:nvPr/>
        </p:nvSpPr>
        <p:spPr bwMode="auto">
          <a:xfrm rot="16200000" flipH="1">
            <a:off x="2821781" y="4796632"/>
            <a:ext cx="1312863" cy="0"/>
          </a:xfrm>
          <a:prstGeom prst="line">
            <a:avLst/>
          </a:prstGeom>
          <a:noFill/>
          <a:ln w="19050" cap="sq">
            <a:solidFill>
              <a:schemeClr val="tx1"/>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ln/>
        </p:spPr>
        <p:txBody>
          <a:bodyPr/>
          <a:lstStyle/>
          <a:p>
            <a:r>
              <a:rPr lang="en-US" b="1" dirty="0">
                <a:solidFill>
                  <a:srgbClr val="002060"/>
                </a:solidFill>
              </a:rPr>
              <a:t>External DMA – </a:t>
            </a:r>
            <a:r>
              <a:rPr lang="en-US" b="1" dirty="0" err="1">
                <a:solidFill>
                  <a:srgbClr val="002060"/>
                </a:solidFill>
              </a:rPr>
              <a:t>Mem</a:t>
            </a:r>
            <a:r>
              <a:rPr lang="en-US" b="1" dirty="0">
                <a:solidFill>
                  <a:srgbClr val="002060"/>
                </a:solidFill>
              </a:rPr>
              <a:t> To </a:t>
            </a:r>
            <a:r>
              <a:rPr lang="en-US" b="1" dirty="0" err="1">
                <a:solidFill>
                  <a:srgbClr val="002060"/>
                </a:solidFill>
              </a:rPr>
              <a:t>Mem</a:t>
            </a:r>
            <a:endParaRPr lang="en-US" b="1" dirty="0">
              <a:solidFill>
                <a:srgbClr val="002060"/>
              </a:solidFill>
            </a:endParaRPr>
          </a:p>
        </p:txBody>
      </p:sp>
      <p:sp>
        <p:nvSpPr>
          <p:cNvPr id="6147" name="Rectangle 3"/>
          <p:cNvSpPr>
            <a:spLocks noChangeArrowheads="1"/>
          </p:cNvSpPr>
          <p:nvPr/>
        </p:nvSpPr>
        <p:spPr bwMode="auto">
          <a:xfrm>
            <a:off x="784225" y="1584325"/>
            <a:ext cx="3086100" cy="2336800"/>
          </a:xfrm>
          <a:prstGeom prst="rect">
            <a:avLst/>
          </a:prstGeom>
          <a:gradFill rotWithShape="0">
            <a:gsLst>
              <a:gs pos="0">
                <a:schemeClr val="bg2"/>
              </a:gs>
              <a:gs pos="50000">
                <a:schemeClr val="folHlink"/>
              </a:gs>
              <a:gs pos="100000">
                <a:schemeClr val="bg2"/>
              </a:gs>
            </a:gsLst>
            <a:lin ang="2700000" scaled="1"/>
          </a:gradFill>
          <a:ln w="9525">
            <a:noFill/>
            <a:miter lim="800000"/>
            <a:headEnd/>
            <a:tailEnd/>
          </a:ln>
          <a:effectLst/>
        </p:spPr>
        <p:txBody>
          <a:bodyPr wrap="none" anchor="ctr"/>
          <a:lstStyle/>
          <a:p>
            <a:endParaRPr lang="en-US"/>
          </a:p>
        </p:txBody>
      </p:sp>
      <p:sp>
        <p:nvSpPr>
          <p:cNvPr id="6148" name="AutoShape 4"/>
          <p:cNvSpPr>
            <a:spLocks noChangeArrowheads="1"/>
          </p:cNvSpPr>
          <p:nvPr/>
        </p:nvSpPr>
        <p:spPr bwMode="auto">
          <a:xfrm>
            <a:off x="1069975" y="4478338"/>
            <a:ext cx="2184400" cy="2173287"/>
          </a:xfrm>
          <a:prstGeom prst="cube">
            <a:avLst>
              <a:gd name="adj" fmla="val 10463"/>
            </a:avLst>
          </a:prstGeom>
          <a:solidFill>
            <a:srgbClr val="333333"/>
          </a:solidFill>
          <a:ln w="12700" cap="sq">
            <a:solidFill>
              <a:schemeClr val="tx1"/>
            </a:solidFill>
            <a:miter lim="800000"/>
            <a:headEnd/>
            <a:tailEnd/>
          </a:ln>
          <a:effectLst/>
        </p:spPr>
        <p:txBody>
          <a:bodyPr wrap="none" anchor="ctr"/>
          <a:lstStyle/>
          <a:p>
            <a:pPr algn="ctr" eaLnBrk="0" hangingPunct="0"/>
            <a:r>
              <a:rPr lang="en-US" sz="3200">
                <a:solidFill>
                  <a:srgbClr val="FFFFFF"/>
                </a:solidFill>
                <a:latin typeface="Arial" charset="0"/>
              </a:rPr>
              <a:t>Memory</a:t>
            </a:r>
          </a:p>
        </p:txBody>
      </p:sp>
      <p:sp>
        <p:nvSpPr>
          <p:cNvPr id="6149" name="AutoShape 5"/>
          <p:cNvSpPr>
            <a:spLocks noChangeArrowheads="1"/>
          </p:cNvSpPr>
          <p:nvPr/>
        </p:nvSpPr>
        <p:spPr bwMode="auto">
          <a:xfrm>
            <a:off x="1800225" y="2041525"/>
            <a:ext cx="1803400" cy="1593850"/>
          </a:xfrm>
          <a:prstGeom prst="cube">
            <a:avLst>
              <a:gd name="adj" fmla="val 8847"/>
            </a:avLst>
          </a:prstGeom>
          <a:solidFill>
            <a:srgbClr val="666699"/>
          </a:solidFill>
          <a:ln w="12700" cap="sq">
            <a:solidFill>
              <a:schemeClr val="tx1"/>
            </a:solidFill>
            <a:miter lim="800000"/>
            <a:headEnd/>
            <a:tailEnd/>
          </a:ln>
          <a:effectLst/>
        </p:spPr>
        <p:txBody>
          <a:bodyPr wrap="none" anchor="ctr"/>
          <a:lstStyle/>
          <a:p>
            <a:pPr algn="ctr" eaLnBrk="0" hangingPunct="0"/>
            <a:r>
              <a:rPr lang="en-US" b="1">
                <a:latin typeface="Arial" charset="0"/>
              </a:rPr>
              <a:t>DMA</a:t>
            </a:r>
          </a:p>
          <a:p>
            <a:pPr algn="ctr" eaLnBrk="0" hangingPunct="0"/>
            <a:r>
              <a:rPr lang="en-US" b="1">
                <a:latin typeface="Arial" charset="0"/>
              </a:rPr>
              <a:t>Controller</a:t>
            </a:r>
          </a:p>
        </p:txBody>
      </p:sp>
      <p:sp>
        <p:nvSpPr>
          <p:cNvPr id="6150" name="AutoShape 6"/>
          <p:cNvSpPr>
            <a:spLocks noChangeArrowheads="1"/>
          </p:cNvSpPr>
          <p:nvPr/>
        </p:nvSpPr>
        <p:spPr bwMode="auto">
          <a:xfrm>
            <a:off x="5856288" y="1751013"/>
            <a:ext cx="1816100" cy="2541587"/>
          </a:xfrm>
          <a:prstGeom prst="cube">
            <a:avLst>
              <a:gd name="adj" fmla="val 8847"/>
            </a:avLst>
          </a:prstGeom>
          <a:solidFill>
            <a:srgbClr val="808080"/>
          </a:solidFill>
          <a:ln w="12700" cap="sq">
            <a:solidFill>
              <a:schemeClr val="tx1"/>
            </a:solidFill>
            <a:miter lim="800000"/>
            <a:headEnd/>
            <a:tailEnd/>
          </a:ln>
          <a:effectLst/>
        </p:spPr>
        <p:txBody>
          <a:bodyPr wrap="none" anchor="ctr"/>
          <a:lstStyle/>
          <a:p>
            <a:pPr algn="ctr" eaLnBrk="0" hangingPunct="0"/>
            <a:r>
              <a:rPr lang="en-US" b="1">
                <a:latin typeface="Arial" charset="0"/>
              </a:rPr>
              <a:t>Peripheral</a:t>
            </a:r>
          </a:p>
        </p:txBody>
      </p:sp>
      <p:sp>
        <p:nvSpPr>
          <p:cNvPr id="6151" name="Text Box 7"/>
          <p:cNvSpPr txBox="1">
            <a:spLocks noChangeArrowheads="1"/>
          </p:cNvSpPr>
          <p:nvPr/>
        </p:nvSpPr>
        <p:spPr bwMode="auto">
          <a:xfrm>
            <a:off x="1327150" y="1536700"/>
            <a:ext cx="1957388" cy="579438"/>
          </a:xfrm>
          <a:prstGeom prst="rect">
            <a:avLst/>
          </a:prstGeom>
          <a:noFill/>
          <a:ln w="12700" cap="sq">
            <a:noFill/>
            <a:miter lim="800000"/>
            <a:headEnd/>
            <a:tailEnd/>
          </a:ln>
          <a:effectLst/>
        </p:spPr>
        <p:txBody>
          <a:bodyPr wrap="none">
            <a:spAutoFit/>
          </a:bodyPr>
          <a:lstStyle/>
          <a:p>
            <a:pPr eaLnBrk="0" hangingPunct="0"/>
            <a:r>
              <a:rPr lang="en-US" sz="3200" i="1">
                <a:latin typeface="Arial" charset="0"/>
              </a:rPr>
              <a:t>Net+ARM</a:t>
            </a:r>
          </a:p>
        </p:txBody>
      </p:sp>
      <p:sp>
        <p:nvSpPr>
          <p:cNvPr id="6152" name="AutoShape 8"/>
          <p:cNvSpPr>
            <a:spLocks noChangeArrowheads="1"/>
          </p:cNvSpPr>
          <p:nvPr/>
        </p:nvSpPr>
        <p:spPr bwMode="auto">
          <a:xfrm rot="-5400000">
            <a:off x="2017713" y="3868738"/>
            <a:ext cx="882650" cy="355600"/>
          </a:xfrm>
          <a:prstGeom prst="leftRightArrow">
            <a:avLst>
              <a:gd name="adj1" fmla="val 50000"/>
              <a:gd name="adj2" fmla="val 49643"/>
            </a:avLst>
          </a:prstGeom>
          <a:solidFill>
            <a:srgbClr val="FB1B03"/>
          </a:solidFill>
          <a:ln w="12700" cap="sq">
            <a:solidFill>
              <a:schemeClr val="tx1"/>
            </a:solidFill>
            <a:miter lim="800000"/>
            <a:headEnd/>
            <a:tailEnd/>
          </a:ln>
          <a:effectLst/>
        </p:spPr>
        <p:txBody>
          <a:bodyPr wrap="none" anchor="ctr"/>
          <a:lstStyle/>
          <a:p>
            <a:pPr algn="ctr" eaLnBrk="0" hangingPunct="0"/>
            <a:r>
              <a:rPr lang="en-US" sz="1000" b="1">
                <a:latin typeface="Arial" charset="0"/>
              </a:rPr>
              <a:t>ADD</a:t>
            </a:r>
          </a:p>
        </p:txBody>
      </p:sp>
      <p:sp>
        <p:nvSpPr>
          <p:cNvPr id="6153" name="AutoShape 9"/>
          <p:cNvSpPr>
            <a:spLocks noChangeArrowheads="1"/>
          </p:cNvSpPr>
          <p:nvPr/>
        </p:nvSpPr>
        <p:spPr bwMode="auto">
          <a:xfrm rot="5400000">
            <a:off x="4569619" y="1302544"/>
            <a:ext cx="304800" cy="2338388"/>
          </a:xfrm>
          <a:prstGeom prst="upArrow">
            <a:avLst>
              <a:gd name="adj1" fmla="val 51046"/>
              <a:gd name="adj2" fmla="val 145446"/>
            </a:avLst>
          </a:prstGeom>
          <a:solidFill>
            <a:srgbClr val="FFFF00"/>
          </a:solidFill>
          <a:ln w="12700" cap="sq">
            <a:solidFill>
              <a:schemeClr val="tx1"/>
            </a:solidFill>
            <a:miter lim="800000"/>
            <a:headEnd/>
            <a:tailEnd/>
          </a:ln>
          <a:effectLst/>
        </p:spPr>
        <p:txBody>
          <a:bodyPr wrap="none" anchor="ctr"/>
          <a:lstStyle/>
          <a:p>
            <a:endParaRPr lang="en-US"/>
          </a:p>
        </p:txBody>
      </p:sp>
      <p:sp>
        <p:nvSpPr>
          <p:cNvPr id="6154" name="Text Box 10"/>
          <p:cNvSpPr txBox="1">
            <a:spLocks noChangeArrowheads="1"/>
          </p:cNvSpPr>
          <p:nvPr/>
        </p:nvSpPr>
        <p:spPr bwMode="auto">
          <a:xfrm>
            <a:off x="4572000" y="1452563"/>
            <a:ext cx="1130300" cy="701675"/>
          </a:xfrm>
          <a:prstGeom prst="rect">
            <a:avLst/>
          </a:prstGeom>
          <a:noFill/>
          <a:ln w="12700" cap="sq">
            <a:noFill/>
            <a:miter lim="800000"/>
            <a:headEnd/>
            <a:tailEnd/>
          </a:ln>
          <a:effectLst/>
        </p:spPr>
        <p:txBody>
          <a:bodyPr wrap="none">
            <a:spAutoFit/>
          </a:bodyPr>
          <a:lstStyle/>
          <a:p>
            <a:pPr eaLnBrk="0" hangingPunct="0"/>
            <a:r>
              <a:rPr lang="en-US" sz="2000">
                <a:latin typeface="Arial" charset="0"/>
              </a:rPr>
              <a:t>DMA</a:t>
            </a:r>
          </a:p>
          <a:p>
            <a:pPr eaLnBrk="0" hangingPunct="0"/>
            <a:r>
              <a:rPr lang="en-US" sz="2000">
                <a:latin typeface="Arial" charset="0"/>
              </a:rPr>
              <a:t>Request</a:t>
            </a:r>
          </a:p>
        </p:txBody>
      </p:sp>
      <p:sp>
        <p:nvSpPr>
          <p:cNvPr id="6155" name="Text Box 11"/>
          <p:cNvSpPr txBox="1">
            <a:spLocks noChangeArrowheads="1"/>
          </p:cNvSpPr>
          <p:nvPr/>
        </p:nvSpPr>
        <p:spPr bwMode="auto">
          <a:xfrm>
            <a:off x="4019550" y="2492375"/>
            <a:ext cx="1476375" cy="396875"/>
          </a:xfrm>
          <a:prstGeom prst="rect">
            <a:avLst/>
          </a:prstGeom>
          <a:noFill/>
          <a:ln w="12700" cap="sq">
            <a:noFill/>
            <a:miter lim="800000"/>
            <a:headEnd/>
            <a:tailEnd/>
          </a:ln>
          <a:effectLst/>
        </p:spPr>
        <p:txBody>
          <a:bodyPr>
            <a:spAutoFit/>
          </a:bodyPr>
          <a:lstStyle/>
          <a:p>
            <a:pPr eaLnBrk="0" hangingPunct="0"/>
            <a:r>
              <a:rPr lang="en-US" sz="2000">
                <a:latin typeface="Arial" charset="0"/>
              </a:rPr>
              <a:t>DMA Grant</a:t>
            </a:r>
          </a:p>
        </p:txBody>
      </p:sp>
      <p:sp>
        <p:nvSpPr>
          <p:cNvPr id="6156" name="AutoShape 12"/>
          <p:cNvSpPr>
            <a:spLocks noChangeArrowheads="1"/>
          </p:cNvSpPr>
          <p:nvPr/>
        </p:nvSpPr>
        <p:spPr bwMode="auto">
          <a:xfrm rot="5400000" flipH="1" flipV="1">
            <a:off x="4561682" y="1053306"/>
            <a:ext cx="304800" cy="2278063"/>
          </a:xfrm>
          <a:prstGeom prst="upArrow">
            <a:avLst>
              <a:gd name="adj1" fmla="val 51046"/>
              <a:gd name="adj2" fmla="val 141694"/>
            </a:avLst>
          </a:prstGeom>
          <a:solidFill>
            <a:srgbClr val="3366FF"/>
          </a:solidFill>
          <a:ln w="12700" cap="sq">
            <a:solidFill>
              <a:schemeClr val="tx1"/>
            </a:solidFill>
            <a:miter lim="800000"/>
            <a:headEnd/>
            <a:tailEnd/>
          </a:ln>
          <a:effectLst/>
        </p:spPr>
        <p:txBody>
          <a:bodyPr wrap="none" anchor="ctr"/>
          <a:lstStyle/>
          <a:p>
            <a:endParaRPr lang="en-US"/>
          </a:p>
        </p:txBody>
      </p:sp>
      <p:sp>
        <p:nvSpPr>
          <p:cNvPr id="6157" name="AutoShape 13"/>
          <p:cNvSpPr>
            <a:spLocks noChangeArrowheads="1"/>
          </p:cNvSpPr>
          <p:nvPr/>
        </p:nvSpPr>
        <p:spPr bwMode="auto">
          <a:xfrm rot="-5400000">
            <a:off x="2627313" y="3892550"/>
            <a:ext cx="844550" cy="355600"/>
          </a:xfrm>
          <a:prstGeom prst="leftRightArrow">
            <a:avLst>
              <a:gd name="adj1" fmla="val 50000"/>
              <a:gd name="adj2" fmla="val 47500"/>
            </a:avLst>
          </a:prstGeom>
          <a:solidFill>
            <a:srgbClr val="00FF00"/>
          </a:solidFill>
          <a:ln w="12700" cap="sq">
            <a:solidFill>
              <a:schemeClr val="tx1"/>
            </a:solidFill>
            <a:miter lim="800000"/>
            <a:headEnd/>
            <a:tailEnd/>
          </a:ln>
          <a:effectLst/>
        </p:spPr>
        <p:txBody>
          <a:bodyPr wrap="none" anchor="ctr"/>
          <a:lstStyle/>
          <a:p>
            <a:pPr algn="ctr" eaLnBrk="0" hangingPunct="0"/>
            <a:r>
              <a:rPr lang="en-US" sz="1000" b="1">
                <a:latin typeface="Arial" charset="0"/>
              </a:rPr>
              <a:t>DATA</a:t>
            </a:r>
          </a:p>
        </p:txBody>
      </p:sp>
      <p:sp>
        <p:nvSpPr>
          <p:cNvPr id="6158" name="AutoShape 14"/>
          <p:cNvSpPr>
            <a:spLocks noChangeArrowheads="1"/>
          </p:cNvSpPr>
          <p:nvPr/>
        </p:nvSpPr>
        <p:spPr bwMode="auto">
          <a:xfrm>
            <a:off x="3554413" y="3338513"/>
            <a:ext cx="2260600" cy="355600"/>
          </a:xfrm>
          <a:prstGeom prst="leftRightArrow">
            <a:avLst>
              <a:gd name="adj1" fmla="val 50000"/>
              <a:gd name="adj2" fmla="val 127143"/>
            </a:avLst>
          </a:prstGeom>
          <a:solidFill>
            <a:srgbClr val="00FF00"/>
          </a:solidFill>
          <a:ln w="12700" cap="sq">
            <a:solidFill>
              <a:schemeClr val="tx1"/>
            </a:solidFill>
            <a:miter lim="800000"/>
            <a:headEnd/>
            <a:tailEnd/>
          </a:ln>
          <a:effectLst/>
        </p:spPr>
        <p:txBody>
          <a:bodyPr wrap="none" anchor="ctr"/>
          <a:lstStyle/>
          <a:p>
            <a:pPr algn="ctr" eaLnBrk="0" hangingPunct="0"/>
            <a:r>
              <a:rPr lang="en-US" sz="1000" b="1">
                <a:latin typeface="Arial" charset="0"/>
              </a:rPr>
              <a:t>DATA</a:t>
            </a:r>
          </a:p>
        </p:txBody>
      </p:sp>
      <p:sp>
        <p:nvSpPr>
          <p:cNvPr id="6159" name="AutoShape 15"/>
          <p:cNvSpPr>
            <a:spLocks noChangeArrowheads="1"/>
          </p:cNvSpPr>
          <p:nvPr/>
        </p:nvSpPr>
        <p:spPr bwMode="auto">
          <a:xfrm>
            <a:off x="3584575" y="2865438"/>
            <a:ext cx="2236788" cy="355600"/>
          </a:xfrm>
          <a:prstGeom prst="leftRightArrow">
            <a:avLst>
              <a:gd name="adj1" fmla="val 50000"/>
              <a:gd name="adj2" fmla="val 125804"/>
            </a:avLst>
          </a:prstGeom>
          <a:solidFill>
            <a:srgbClr val="FB1B03"/>
          </a:solidFill>
          <a:ln w="12700" cap="sq">
            <a:solidFill>
              <a:schemeClr val="tx1"/>
            </a:solidFill>
            <a:miter lim="800000"/>
            <a:headEnd/>
            <a:tailEnd/>
          </a:ln>
          <a:effectLst/>
        </p:spPr>
        <p:txBody>
          <a:bodyPr wrap="none" anchor="ctr"/>
          <a:lstStyle/>
          <a:p>
            <a:pPr algn="ctr" eaLnBrk="0" hangingPunct="0"/>
            <a:r>
              <a:rPr lang="en-US" sz="1000" b="1">
                <a:latin typeface="Arial" charset="0"/>
              </a:rPr>
              <a:t>ADD</a:t>
            </a:r>
          </a:p>
        </p:txBody>
      </p:sp>
      <p:sp>
        <p:nvSpPr>
          <p:cNvPr id="6160" name="Rectangle 16"/>
          <p:cNvSpPr>
            <a:spLocks noChangeArrowheads="1"/>
          </p:cNvSpPr>
          <p:nvPr/>
        </p:nvSpPr>
        <p:spPr bwMode="auto">
          <a:xfrm>
            <a:off x="2011363" y="3290888"/>
            <a:ext cx="1303337" cy="231775"/>
          </a:xfrm>
          <a:prstGeom prst="rect">
            <a:avLst/>
          </a:prstGeom>
          <a:solidFill>
            <a:schemeClr val="accent1"/>
          </a:solidFill>
          <a:ln w="12700" cap="sq">
            <a:solidFill>
              <a:schemeClr val="tx1"/>
            </a:solidFill>
            <a:miter lim="800000"/>
            <a:headEnd/>
            <a:tailEnd/>
          </a:ln>
          <a:effectLst/>
        </p:spPr>
        <p:txBody>
          <a:bodyPr wrap="none" anchor="ctr"/>
          <a:lstStyle/>
          <a:p>
            <a:pPr algn="ctr" eaLnBrk="0" hangingPunct="0"/>
            <a:r>
              <a:rPr lang="en-US" sz="1200">
                <a:latin typeface="Arial" charset="0"/>
              </a:rPr>
              <a:t>Holding FIFO</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ln/>
        </p:spPr>
        <p:txBody>
          <a:bodyPr>
            <a:normAutofit fontScale="90000"/>
          </a:bodyPr>
          <a:lstStyle/>
          <a:p>
            <a:r>
              <a:rPr lang="en-US" b="1" dirty="0">
                <a:solidFill>
                  <a:srgbClr val="002060"/>
                </a:solidFill>
              </a:rPr>
              <a:t>Closer Look at </a:t>
            </a:r>
            <a:r>
              <a:rPr lang="en-US" b="1" dirty="0" err="1">
                <a:solidFill>
                  <a:srgbClr val="002060"/>
                </a:solidFill>
              </a:rPr>
              <a:t>Mem</a:t>
            </a:r>
            <a:r>
              <a:rPr lang="en-US" b="1" dirty="0">
                <a:solidFill>
                  <a:srgbClr val="002060"/>
                </a:solidFill>
              </a:rPr>
              <a:t> to </a:t>
            </a:r>
            <a:r>
              <a:rPr lang="en-US" b="1" dirty="0" err="1">
                <a:solidFill>
                  <a:srgbClr val="002060"/>
                </a:solidFill>
              </a:rPr>
              <a:t>Mem</a:t>
            </a:r>
            <a:r>
              <a:rPr lang="en-US" b="1" dirty="0">
                <a:solidFill>
                  <a:srgbClr val="002060"/>
                </a:solidFill>
              </a:rPr>
              <a:t> Signaling</a:t>
            </a:r>
          </a:p>
        </p:txBody>
      </p:sp>
      <p:sp>
        <p:nvSpPr>
          <p:cNvPr id="7171" name="Text Box 3"/>
          <p:cNvSpPr txBox="1">
            <a:spLocks noChangeArrowheads="1"/>
          </p:cNvSpPr>
          <p:nvPr/>
        </p:nvSpPr>
        <p:spPr bwMode="auto">
          <a:xfrm>
            <a:off x="939800" y="1624013"/>
            <a:ext cx="1790700" cy="2914650"/>
          </a:xfrm>
          <a:prstGeom prst="rect">
            <a:avLst/>
          </a:prstGeom>
          <a:noFill/>
          <a:ln w="12700" cap="sq">
            <a:solidFill>
              <a:schemeClr val="tx1"/>
            </a:solidFill>
            <a:miter lim="800000"/>
            <a:headEnd/>
            <a:tailEnd/>
          </a:ln>
          <a:effectLst/>
        </p:spPr>
        <p:txBody>
          <a:bodyPr wrap="none">
            <a:spAutoFit/>
          </a:bodyPr>
          <a:lstStyle/>
          <a:p>
            <a:pPr algn="r" eaLnBrk="0" hangingPunct="0"/>
            <a:r>
              <a:rPr lang="en-US" sz="2800" b="1">
                <a:latin typeface="Arial" charset="0"/>
              </a:rPr>
              <a:t>Net+ARM</a:t>
            </a:r>
          </a:p>
          <a:p>
            <a:pPr algn="r" eaLnBrk="0" hangingPunct="0"/>
            <a:endParaRPr lang="en-US" sz="2800" b="1">
              <a:latin typeface="Arial" charset="0"/>
            </a:endParaRPr>
          </a:p>
          <a:p>
            <a:pPr algn="r" eaLnBrk="0" hangingPunct="0"/>
            <a:r>
              <a:rPr lang="en-US" sz="1600" b="1">
                <a:latin typeface="Arial" charset="0"/>
              </a:rPr>
              <a:t>DRQ*</a:t>
            </a:r>
          </a:p>
          <a:p>
            <a:pPr algn="r" eaLnBrk="0" hangingPunct="0"/>
            <a:r>
              <a:rPr lang="en-US" sz="1600" b="1">
                <a:latin typeface="Arial" charset="0"/>
              </a:rPr>
              <a:t>DACK*</a:t>
            </a:r>
          </a:p>
          <a:p>
            <a:pPr algn="r" eaLnBrk="0" hangingPunct="0"/>
            <a:r>
              <a:rPr lang="en-US" sz="1600" b="1">
                <a:latin typeface="Arial" charset="0"/>
              </a:rPr>
              <a:t>DONE*</a:t>
            </a:r>
          </a:p>
          <a:p>
            <a:pPr algn="r" eaLnBrk="0" hangingPunct="0"/>
            <a:r>
              <a:rPr lang="en-US" sz="1600" b="1">
                <a:latin typeface="Arial" charset="0"/>
              </a:rPr>
              <a:t>R / W*</a:t>
            </a:r>
          </a:p>
          <a:p>
            <a:pPr algn="r" eaLnBrk="0" hangingPunct="0"/>
            <a:r>
              <a:rPr lang="en-US" sz="1600" b="1">
                <a:latin typeface="Arial" charset="0"/>
              </a:rPr>
              <a:t>DATA[31:0]</a:t>
            </a:r>
          </a:p>
          <a:p>
            <a:pPr algn="r" eaLnBrk="0" hangingPunct="0"/>
            <a:r>
              <a:rPr lang="en-US" sz="1600" b="1">
                <a:latin typeface="Arial" charset="0"/>
              </a:rPr>
              <a:t>ADDR[27:0]</a:t>
            </a:r>
          </a:p>
          <a:p>
            <a:pPr algn="r" eaLnBrk="0" hangingPunct="0"/>
            <a:r>
              <a:rPr lang="en-US" sz="1600" b="1">
                <a:latin typeface="Arial" charset="0"/>
              </a:rPr>
              <a:t>CSx*</a:t>
            </a:r>
          </a:p>
          <a:p>
            <a:pPr algn="r" eaLnBrk="0" hangingPunct="0"/>
            <a:r>
              <a:rPr lang="en-US" sz="1600" b="1">
                <a:latin typeface="Arial" charset="0"/>
              </a:rPr>
              <a:t>Csy*</a:t>
            </a:r>
          </a:p>
        </p:txBody>
      </p:sp>
      <p:sp>
        <p:nvSpPr>
          <p:cNvPr id="7172" name="Text Box 4"/>
          <p:cNvSpPr txBox="1">
            <a:spLocks noChangeArrowheads="1"/>
          </p:cNvSpPr>
          <p:nvPr/>
        </p:nvSpPr>
        <p:spPr bwMode="auto">
          <a:xfrm>
            <a:off x="1160463" y="4645025"/>
            <a:ext cx="1562100" cy="1874838"/>
          </a:xfrm>
          <a:prstGeom prst="rect">
            <a:avLst/>
          </a:prstGeom>
          <a:noFill/>
          <a:ln w="12700" cap="sq">
            <a:solidFill>
              <a:schemeClr val="tx1"/>
            </a:solidFill>
            <a:miter lim="800000"/>
            <a:headEnd/>
            <a:tailEnd/>
          </a:ln>
          <a:effectLst/>
        </p:spPr>
        <p:txBody>
          <a:bodyPr>
            <a:spAutoFit/>
          </a:bodyPr>
          <a:lstStyle/>
          <a:p>
            <a:pPr algn="r" eaLnBrk="0" hangingPunct="0"/>
            <a:r>
              <a:rPr lang="en-US" sz="2800" b="1">
                <a:latin typeface="Arial" charset="0"/>
              </a:rPr>
              <a:t>Memory</a:t>
            </a:r>
          </a:p>
          <a:p>
            <a:pPr algn="r" eaLnBrk="0" hangingPunct="0"/>
            <a:endParaRPr lang="en-US" b="1">
              <a:latin typeface="Arial" charset="0"/>
            </a:endParaRPr>
          </a:p>
          <a:p>
            <a:pPr algn="r" eaLnBrk="0" hangingPunct="0"/>
            <a:r>
              <a:rPr lang="en-US" sz="1600" b="1">
                <a:latin typeface="Arial" charset="0"/>
              </a:rPr>
              <a:t>CS*</a:t>
            </a:r>
          </a:p>
          <a:p>
            <a:pPr algn="r" eaLnBrk="0" hangingPunct="0"/>
            <a:r>
              <a:rPr lang="en-US" sz="1600" b="1">
                <a:latin typeface="Arial" charset="0"/>
              </a:rPr>
              <a:t>ADDR[X:0]</a:t>
            </a:r>
          </a:p>
          <a:p>
            <a:pPr algn="r" eaLnBrk="0" hangingPunct="0"/>
            <a:r>
              <a:rPr lang="en-US" sz="1600" b="1">
                <a:latin typeface="Arial" charset="0"/>
              </a:rPr>
              <a:t>DATA[31:0]</a:t>
            </a:r>
          </a:p>
          <a:p>
            <a:pPr algn="r" eaLnBrk="0" hangingPunct="0"/>
            <a:r>
              <a:rPr lang="en-US" sz="1600" b="1">
                <a:latin typeface="Arial" charset="0"/>
              </a:rPr>
              <a:t>R / W*</a:t>
            </a:r>
          </a:p>
        </p:txBody>
      </p:sp>
      <p:sp>
        <p:nvSpPr>
          <p:cNvPr id="7173" name="Text Box 5"/>
          <p:cNvSpPr txBox="1">
            <a:spLocks noChangeArrowheads="1"/>
          </p:cNvSpPr>
          <p:nvPr/>
        </p:nvSpPr>
        <p:spPr bwMode="auto">
          <a:xfrm>
            <a:off x="5243513" y="1624013"/>
            <a:ext cx="2849562" cy="2670175"/>
          </a:xfrm>
          <a:prstGeom prst="rect">
            <a:avLst/>
          </a:prstGeom>
          <a:noFill/>
          <a:ln w="12700" cap="sq">
            <a:solidFill>
              <a:schemeClr val="tx1"/>
            </a:solidFill>
            <a:miter lim="800000"/>
            <a:headEnd/>
            <a:tailEnd/>
          </a:ln>
          <a:effectLst/>
        </p:spPr>
        <p:txBody>
          <a:bodyPr>
            <a:spAutoFit/>
          </a:bodyPr>
          <a:lstStyle/>
          <a:p>
            <a:pPr eaLnBrk="0" hangingPunct="0"/>
            <a:r>
              <a:rPr lang="en-US" sz="2800" b="1">
                <a:latin typeface="Arial" charset="0"/>
              </a:rPr>
              <a:t>External Device</a:t>
            </a:r>
          </a:p>
          <a:p>
            <a:pPr eaLnBrk="0" hangingPunct="0"/>
            <a:endParaRPr lang="en-US" sz="2800" b="1">
              <a:latin typeface="Arial" charset="0"/>
            </a:endParaRPr>
          </a:p>
          <a:p>
            <a:pPr eaLnBrk="0" hangingPunct="0"/>
            <a:r>
              <a:rPr lang="en-US" sz="1600" b="1">
                <a:latin typeface="Arial" charset="0"/>
              </a:rPr>
              <a:t>DRQ*</a:t>
            </a:r>
          </a:p>
          <a:p>
            <a:pPr eaLnBrk="0" hangingPunct="0"/>
            <a:r>
              <a:rPr lang="en-US" sz="1600" b="1">
                <a:latin typeface="Arial" charset="0"/>
              </a:rPr>
              <a:t>Enable</a:t>
            </a:r>
          </a:p>
          <a:p>
            <a:pPr eaLnBrk="0" hangingPunct="0"/>
            <a:r>
              <a:rPr lang="en-US" sz="1600" b="1">
                <a:latin typeface="Arial" charset="0"/>
              </a:rPr>
              <a:t>Done</a:t>
            </a:r>
          </a:p>
          <a:p>
            <a:pPr eaLnBrk="0" hangingPunct="0"/>
            <a:r>
              <a:rPr lang="en-US" sz="1600" b="1">
                <a:latin typeface="Arial" charset="0"/>
              </a:rPr>
              <a:t>Direction</a:t>
            </a:r>
          </a:p>
          <a:p>
            <a:pPr eaLnBrk="0" hangingPunct="0"/>
            <a:r>
              <a:rPr lang="en-US" sz="1600" b="1">
                <a:latin typeface="Arial" charset="0"/>
              </a:rPr>
              <a:t>DATA[31:0]</a:t>
            </a:r>
          </a:p>
          <a:p>
            <a:pPr eaLnBrk="0" hangingPunct="0"/>
            <a:r>
              <a:rPr lang="en-US" sz="1600" b="1">
                <a:latin typeface="Arial" charset="0"/>
              </a:rPr>
              <a:t>ADDR[X:0]</a:t>
            </a:r>
          </a:p>
          <a:p>
            <a:pPr eaLnBrk="0" hangingPunct="0"/>
            <a:r>
              <a:rPr lang="en-US" sz="1600" b="1">
                <a:latin typeface="Arial" charset="0"/>
              </a:rPr>
              <a:t>CS*</a:t>
            </a:r>
          </a:p>
        </p:txBody>
      </p:sp>
      <p:sp>
        <p:nvSpPr>
          <p:cNvPr id="7174" name="Line 6"/>
          <p:cNvSpPr>
            <a:spLocks noChangeShapeType="1"/>
          </p:cNvSpPr>
          <p:nvPr/>
        </p:nvSpPr>
        <p:spPr bwMode="auto">
          <a:xfrm flipH="1">
            <a:off x="2732088" y="2646363"/>
            <a:ext cx="2511425" cy="0"/>
          </a:xfrm>
          <a:prstGeom prst="line">
            <a:avLst/>
          </a:prstGeom>
          <a:noFill/>
          <a:ln w="19050" cap="sq">
            <a:solidFill>
              <a:schemeClr val="tx1"/>
            </a:solidFill>
            <a:round/>
            <a:headEnd/>
            <a:tailEnd type="triangle" w="med" len="med"/>
          </a:ln>
          <a:effectLst/>
        </p:spPr>
        <p:txBody>
          <a:bodyPr wrap="none" anchor="ctr"/>
          <a:lstStyle/>
          <a:p>
            <a:endParaRPr lang="en-US"/>
          </a:p>
        </p:txBody>
      </p:sp>
      <p:sp>
        <p:nvSpPr>
          <p:cNvPr id="7175" name="Line 7"/>
          <p:cNvSpPr>
            <a:spLocks noChangeShapeType="1"/>
          </p:cNvSpPr>
          <p:nvPr/>
        </p:nvSpPr>
        <p:spPr bwMode="auto">
          <a:xfrm flipH="1">
            <a:off x="2733675" y="2871788"/>
            <a:ext cx="2511425"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7176" name="Line 8"/>
          <p:cNvSpPr>
            <a:spLocks noChangeShapeType="1"/>
          </p:cNvSpPr>
          <p:nvPr/>
        </p:nvSpPr>
        <p:spPr bwMode="auto">
          <a:xfrm flipH="1">
            <a:off x="2732088" y="3146425"/>
            <a:ext cx="2511425" cy="0"/>
          </a:xfrm>
          <a:prstGeom prst="line">
            <a:avLst/>
          </a:prstGeom>
          <a:noFill/>
          <a:ln w="19050" cap="sq">
            <a:solidFill>
              <a:schemeClr val="tx1"/>
            </a:solidFill>
            <a:round/>
            <a:headEnd type="triangle" w="med" len="med"/>
            <a:tailEnd type="triangle" w="med" len="med"/>
          </a:ln>
          <a:effectLst/>
        </p:spPr>
        <p:txBody>
          <a:bodyPr wrap="none" anchor="ctr"/>
          <a:lstStyle/>
          <a:p>
            <a:endParaRPr lang="en-US"/>
          </a:p>
        </p:txBody>
      </p:sp>
      <p:sp>
        <p:nvSpPr>
          <p:cNvPr id="7177" name="Line 9"/>
          <p:cNvSpPr>
            <a:spLocks noChangeShapeType="1"/>
          </p:cNvSpPr>
          <p:nvPr/>
        </p:nvSpPr>
        <p:spPr bwMode="auto">
          <a:xfrm flipH="1">
            <a:off x="2732088" y="3389313"/>
            <a:ext cx="2511425"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7178" name="Line 10"/>
          <p:cNvSpPr>
            <a:spLocks noChangeShapeType="1"/>
          </p:cNvSpPr>
          <p:nvPr/>
        </p:nvSpPr>
        <p:spPr bwMode="auto">
          <a:xfrm flipH="1">
            <a:off x="2732088" y="3616325"/>
            <a:ext cx="2511425" cy="0"/>
          </a:xfrm>
          <a:prstGeom prst="line">
            <a:avLst/>
          </a:prstGeom>
          <a:noFill/>
          <a:ln w="19050" cap="sq">
            <a:solidFill>
              <a:schemeClr val="tx1"/>
            </a:solidFill>
            <a:round/>
            <a:headEnd type="triangle" w="med" len="med"/>
            <a:tailEnd type="triangle" w="med" len="med"/>
          </a:ln>
          <a:effectLst/>
        </p:spPr>
        <p:txBody>
          <a:bodyPr wrap="none" anchor="ctr"/>
          <a:lstStyle/>
          <a:p>
            <a:endParaRPr lang="en-US"/>
          </a:p>
        </p:txBody>
      </p:sp>
      <p:sp>
        <p:nvSpPr>
          <p:cNvPr id="7179" name="Line 11"/>
          <p:cNvSpPr>
            <a:spLocks noChangeShapeType="1"/>
          </p:cNvSpPr>
          <p:nvPr/>
        </p:nvSpPr>
        <p:spPr bwMode="auto">
          <a:xfrm rot="16200000" flipH="1">
            <a:off x="2808287" y="4859338"/>
            <a:ext cx="2962275" cy="0"/>
          </a:xfrm>
          <a:prstGeom prst="line">
            <a:avLst/>
          </a:prstGeom>
          <a:noFill/>
          <a:ln w="19050" cap="sq">
            <a:solidFill>
              <a:schemeClr val="tx1"/>
            </a:solidFill>
            <a:round/>
            <a:headEnd type="oval" w="med" len="med"/>
            <a:tailEnd/>
          </a:ln>
          <a:effectLst/>
        </p:spPr>
        <p:txBody>
          <a:bodyPr wrap="none" anchor="ctr"/>
          <a:lstStyle/>
          <a:p>
            <a:endParaRPr lang="en-US"/>
          </a:p>
        </p:txBody>
      </p:sp>
      <p:sp>
        <p:nvSpPr>
          <p:cNvPr id="7180" name="Line 12"/>
          <p:cNvSpPr>
            <a:spLocks noChangeShapeType="1"/>
          </p:cNvSpPr>
          <p:nvPr/>
        </p:nvSpPr>
        <p:spPr bwMode="auto">
          <a:xfrm flipH="1">
            <a:off x="2730500" y="6337300"/>
            <a:ext cx="1547813" cy="0"/>
          </a:xfrm>
          <a:prstGeom prst="line">
            <a:avLst/>
          </a:prstGeom>
          <a:noFill/>
          <a:ln w="19050" cap="sq">
            <a:solidFill>
              <a:schemeClr val="tx1"/>
            </a:solidFill>
            <a:round/>
            <a:headEnd/>
            <a:tailEnd type="triangle" w="med" len="med"/>
          </a:ln>
          <a:effectLst/>
        </p:spPr>
        <p:txBody>
          <a:bodyPr wrap="none" anchor="ctr"/>
          <a:lstStyle/>
          <a:p>
            <a:endParaRPr lang="en-US"/>
          </a:p>
        </p:txBody>
      </p:sp>
      <p:sp>
        <p:nvSpPr>
          <p:cNvPr id="7181" name="Line 13"/>
          <p:cNvSpPr>
            <a:spLocks noChangeShapeType="1"/>
          </p:cNvSpPr>
          <p:nvPr/>
        </p:nvSpPr>
        <p:spPr bwMode="auto">
          <a:xfrm flipH="1">
            <a:off x="2725738" y="6100763"/>
            <a:ext cx="1316037" cy="0"/>
          </a:xfrm>
          <a:prstGeom prst="line">
            <a:avLst/>
          </a:prstGeom>
          <a:noFill/>
          <a:ln w="19050" cap="sq">
            <a:solidFill>
              <a:schemeClr val="tx1"/>
            </a:solidFill>
            <a:round/>
            <a:headEnd/>
            <a:tailEnd type="triangle" w="med" len="med"/>
          </a:ln>
          <a:effectLst/>
        </p:spPr>
        <p:txBody>
          <a:bodyPr wrap="none" anchor="ctr"/>
          <a:lstStyle/>
          <a:p>
            <a:endParaRPr lang="en-US"/>
          </a:p>
        </p:txBody>
      </p:sp>
      <p:sp>
        <p:nvSpPr>
          <p:cNvPr id="7182" name="Line 14"/>
          <p:cNvSpPr>
            <a:spLocks noChangeShapeType="1"/>
          </p:cNvSpPr>
          <p:nvPr/>
        </p:nvSpPr>
        <p:spPr bwMode="auto">
          <a:xfrm rot="16200000" flipH="1">
            <a:off x="2795587" y="4846638"/>
            <a:ext cx="2511425"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7183" name="Line 15"/>
          <p:cNvSpPr>
            <a:spLocks noChangeShapeType="1"/>
          </p:cNvSpPr>
          <p:nvPr/>
        </p:nvSpPr>
        <p:spPr bwMode="auto">
          <a:xfrm flipH="1">
            <a:off x="2732088" y="5848350"/>
            <a:ext cx="1060450" cy="0"/>
          </a:xfrm>
          <a:prstGeom prst="line">
            <a:avLst/>
          </a:prstGeom>
          <a:noFill/>
          <a:ln w="19050" cap="sq">
            <a:solidFill>
              <a:schemeClr val="tx1"/>
            </a:solidFill>
            <a:round/>
            <a:headEnd/>
            <a:tailEnd type="triangle" w="med" len="med"/>
          </a:ln>
          <a:effectLst/>
        </p:spPr>
        <p:txBody>
          <a:bodyPr wrap="none" anchor="ctr"/>
          <a:lstStyle/>
          <a:p>
            <a:endParaRPr lang="en-US"/>
          </a:p>
        </p:txBody>
      </p:sp>
      <p:sp>
        <p:nvSpPr>
          <p:cNvPr id="7184" name="Line 16"/>
          <p:cNvSpPr>
            <a:spLocks noChangeShapeType="1"/>
          </p:cNvSpPr>
          <p:nvPr/>
        </p:nvSpPr>
        <p:spPr bwMode="auto">
          <a:xfrm flipH="1">
            <a:off x="2736850" y="3871913"/>
            <a:ext cx="2497138"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7185" name="Line 17"/>
          <p:cNvSpPr>
            <a:spLocks noChangeShapeType="1"/>
          </p:cNvSpPr>
          <p:nvPr/>
        </p:nvSpPr>
        <p:spPr bwMode="auto">
          <a:xfrm rot="16200000" flipH="1">
            <a:off x="2814638" y="4852988"/>
            <a:ext cx="1949450" cy="0"/>
          </a:xfrm>
          <a:prstGeom prst="line">
            <a:avLst/>
          </a:prstGeom>
          <a:noFill/>
          <a:ln w="19050" cap="sq">
            <a:solidFill>
              <a:schemeClr val="tx1"/>
            </a:solidFill>
            <a:round/>
            <a:headEnd type="oval" w="med" len="med"/>
            <a:tailEnd/>
          </a:ln>
          <a:effectLst/>
        </p:spPr>
        <p:txBody>
          <a:bodyPr wrap="none" anchor="ctr"/>
          <a:lstStyle/>
          <a:p>
            <a:endParaRPr lang="en-US"/>
          </a:p>
        </p:txBody>
      </p:sp>
      <p:sp>
        <p:nvSpPr>
          <p:cNvPr id="7186" name="Line 18"/>
          <p:cNvSpPr>
            <a:spLocks noChangeShapeType="1"/>
          </p:cNvSpPr>
          <p:nvPr/>
        </p:nvSpPr>
        <p:spPr bwMode="auto">
          <a:xfrm flipH="1">
            <a:off x="2749550" y="4138613"/>
            <a:ext cx="2486025"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7187" name="Line 19"/>
          <p:cNvSpPr>
            <a:spLocks noChangeShapeType="1"/>
          </p:cNvSpPr>
          <p:nvPr/>
        </p:nvSpPr>
        <p:spPr bwMode="auto">
          <a:xfrm rot="10800000" flipH="1">
            <a:off x="2743200" y="5592763"/>
            <a:ext cx="708025" cy="0"/>
          </a:xfrm>
          <a:prstGeom prst="line">
            <a:avLst/>
          </a:prstGeom>
          <a:noFill/>
          <a:ln w="19050" cap="sq">
            <a:solidFill>
              <a:schemeClr val="tx1"/>
            </a:solidFill>
            <a:round/>
            <a:headEnd type="triangle" w="med" len="med"/>
            <a:tailEnd/>
          </a:ln>
          <a:effectLst/>
        </p:spPr>
        <p:txBody>
          <a:bodyPr wrap="none" anchor="ctr"/>
          <a:lstStyle/>
          <a:p>
            <a:endParaRPr lang="en-US"/>
          </a:p>
        </p:txBody>
      </p:sp>
      <p:sp>
        <p:nvSpPr>
          <p:cNvPr id="7188" name="Line 20"/>
          <p:cNvSpPr>
            <a:spLocks noChangeShapeType="1"/>
          </p:cNvSpPr>
          <p:nvPr/>
        </p:nvSpPr>
        <p:spPr bwMode="auto">
          <a:xfrm rot="16200000" flipH="1">
            <a:off x="2858294" y="4979194"/>
            <a:ext cx="1239838" cy="0"/>
          </a:xfrm>
          <a:prstGeom prst="line">
            <a:avLst/>
          </a:prstGeom>
          <a:noFill/>
          <a:ln w="19050" cap="sq">
            <a:solidFill>
              <a:schemeClr val="tx1"/>
            </a:solidFill>
            <a:round/>
            <a:headEnd/>
            <a:tailEnd/>
          </a:ln>
          <a:effectLst/>
        </p:spPr>
        <p:txBody>
          <a:bodyPr wrap="none" anchor="ctr"/>
          <a:lstStyle/>
          <a:p>
            <a:endParaRPr lang="en-US"/>
          </a:p>
        </p:txBody>
      </p:sp>
      <p:sp>
        <p:nvSpPr>
          <p:cNvPr id="7189" name="Line 21"/>
          <p:cNvSpPr>
            <a:spLocks noChangeShapeType="1"/>
          </p:cNvSpPr>
          <p:nvPr/>
        </p:nvSpPr>
        <p:spPr bwMode="auto">
          <a:xfrm rot="10800000" flipH="1">
            <a:off x="2751138" y="4349750"/>
            <a:ext cx="708025" cy="0"/>
          </a:xfrm>
          <a:prstGeom prst="line">
            <a:avLst/>
          </a:prstGeom>
          <a:noFill/>
          <a:ln w="19050" cap="sq">
            <a:solidFill>
              <a:schemeClr val="tx1"/>
            </a:solidFill>
            <a:round/>
            <a:headEnd/>
            <a:tailEnd/>
          </a:ln>
          <a:effectLst/>
        </p:spPr>
        <p:txBody>
          <a:bodyPr wrap="none" anchor="ctr"/>
          <a:lstStyle/>
          <a:p>
            <a:endParaRPr lang="en-US"/>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135170" name="Rectangle 2"/>
          <p:cNvSpPr>
            <a:spLocks noGrp="1" noChangeArrowheads="1"/>
          </p:cNvSpPr>
          <p:nvPr>
            <p:ph type="title"/>
          </p:nvPr>
        </p:nvSpPr>
        <p:spPr>
          <a:xfrm>
            <a:off x="152400" y="457200"/>
            <a:ext cx="8724766" cy="533400"/>
          </a:xfrm>
        </p:spPr>
        <p:txBody>
          <a:bodyPr>
            <a:normAutofit fontScale="90000"/>
          </a:bodyPr>
          <a:lstStyle/>
          <a:p>
            <a:r>
              <a:rPr lang="en-US" b="1" dirty="0">
                <a:solidFill>
                  <a:srgbClr val="002060"/>
                </a:solidFill>
              </a:rPr>
              <a:t>DMA </a:t>
            </a:r>
            <a:r>
              <a:rPr lang="en-US" b="1" dirty="0" smtClean="0">
                <a:solidFill>
                  <a:srgbClr val="002060"/>
                </a:solidFill>
              </a:rPr>
              <a:t>Pins </a:t>
            </a:r>
            <a:r>
              <a:rPr lang="en-US" b="1" dirty="0">
                <a:solidFill>
                  <a:srgbClr val="002060"/>
                </a:solidFill>
              </a:rPr>
              <a:t>and </a:t>
            </a:r>
            <a:r>
              <a:rPr lang="en-US" b="1" dirty="0" smtClean="0">
                <a:solidFill>
                  <a:srgbClr val="002060"/>
                </a:solidFill>
              </a:rPr>
              <a:t>Timing</a:t>
            </a:r>
            <a:endParaRPr lang="el-GR" b="1" dirty="0">
              <a:solidFill>
                <a:srgbClr val="002060"/>
              </a:solidFill>
            </a:endParaRPr>
          </a:p>
        </p:txBody>
      </p:sp>
      <p:sp>
        <p:nvSpPr>
          <p:cNvPr id="135171" name="Rectangle 3"/>
          <p:cNvSpPr>
            <a:spLocks noGrp="1" noChangeArrowheads="1"/>
          </p:cNvSpPr>
          <p:nvPr>
            <p:ph type="body" sz="half" idx="1"/>
          </p:nvPr>
        </p:nvSpPr>
        <p:spPr>
          <a:xfrm>
            <a:off x="211084" y="1295400"/>
            <a:ext cx="8482900" cy="5181600"/>
          </a:xfrm>
        </p:spPr>
        <p:txBody>
          <a:bodyPr/>
          <a:lstStyle/>
          <a:p>
            <a:r>
              <a:rPr lang="en-US" sz="2400" dirty="0"/>
              <a:t>x86 Interrupt Pins</a:t>
            </a:r>
          </a:p>
          <a:p>
            <a:pPr lvl="1">
              <a:lnSpc>
                <a:spcPct val="120000"/>
              </a:lnSpc>
            </a:pPr>
            <a:r>
              <a:rPr lang="en-GB" sz="2400" dirty="0"/>
              <a:t>HOLD: </a:t>
            </a:r>
            <a:r>
              <a:rPr lang="en-GB" sz="2400" dirty="0">
                <a:solidFill>
                  <a:srgbClr val="C00000"/>
                </a:solidFill>
              </a:rPr>
              <a:t>DMA </a:t>
            </a:r>
            <a:r>
              <a:rPr lang="en-GB" sz="2400" dirty="0" smtClean="0">
                <a:solidFill>
                  <a:srgbClr val="C00000"/>
                </a:solidFill>
              </a:rPr>
              <a:t>request</a:t>
            </a:r>
            <a:endParaRPr lang="en-GB" sz="2400" dirty="0">
              <a:solidFill>
                <a:srgbClr val="C00000"/>
              </a:solidFill>
            </a:endParaRPr>
          </a:p>
          <a:p>
            <a:pPr lvl="2">
              <a:lnSpc>
                <a:spcPct val="120000"/>
              </a:lnSpc>
            </a:pPr>
            <a:r>
              <a:rPr lang="en-GB" sz="2400" dirty="0"/>
              <a:t>Sampled in the middle of any clocking cycle</a:t>
            </a:r>
          </a:p>
          <a:p>
            <a:pPr lvl="1">
              <a:lnSpc>
                <a:spcPct val="120000"/>
              </a:lnSpc>
            </a:pPr>
            <a:r>
              <a:rPr lang="en-GB" sz="2400" dirty="0"/>
              <a:t>HLDA: </a:t>
            </a:r>
            <a:r>
              <a:rPr lang="en-GB" sz="2400" dirty="0">
                <a:solidFill>
                  <a:srgbClr val="C00000"/>
                </a:solidFill>
              </a:rPr>
              <a:t>DMA acknowledge signal</a:t>
            </a:r>
            <a:r>
              <a:rPr lang="en-GB" sz="2400" dirty="0"/>
              <a:t>.</a:t>
            </a:r>
          </a:p>
          <a:p>
            <a:pPr lvl="2">
              <a:lnSpc>
                <a:spcPct val="120000"/>
              </a:lnSpc>
            </a:pPr>
            <a:r>
              <a:rPr lang="en-GB" sz="2400" dirty="0"/>
              <a:t>The address, data and control buses are set to high-Z, so the I/O devices can control the system bus</a:t>
            </a:r>
          </a:p>
        </p:txBody>
      </p:sp>
      <p:graphicFrame>
        <p:nvGraphicFramePr>
          <p:cNvPr id="135178" name="Object 10"/>
          <p:cNvGraphicFramePr>
            <a:graphicFrameLocks noGrp="1" noChangeAspect="1"/>
          </p:cNvGraphicFramePr>
          <p:nvPr>
            <p:ph sz="half" idx="2"/>
            <p:extLst>
              <p:ext uri="{D42A27DB-BD31-4B8C-83A1-F6EECF244321}">
                <p14:modId xmlns:p14="http://schemas.microsoft.com/office/powerpoint/2010/main" val="200896096"/>
              </p:ext>
            </p:extLst>
          </p:nvPr>
        </p:nvGraphicFramePr>
        <p:xfrm>
          <a:off x="533400" y="4343400"/>
          <a:ext cx="8361234" cy="1944687"/>
        </p:xfrm>
        <a:graphic>
          <a:graphicData uri="http://schemas.openxmlformats.org/presentationml/2006/ole">
            <mc:AlternateContent xmlns:mc="http://schemas.openxmlformats.org/markup-compatibility/2006">
              <mc:Choice xmlns:v="urn:schemas-microsoft-com:vml" Requires="v">
                <p:oleObj spid="_x0000_s1058" name="Visio" r:id="rId3" imgW="6056838" imgH="1145589" progId="Visio.Drawing.11">
                  <p:embed/>
                </p:oleObj>
              </mc:Choice>
              <mc:Fallback>
                <p:oleObj name="Visio" r:id="rId3" imgW="6056838" imgH="114558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343400"/>
                        <a:ext cx="8361234"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ln/>
        </p:spPr>
        <p:txBody>
          <a:bodyPr/>
          <a:lstStyle/>
          <a:p>
            <a:r>
              <a:rPr lang="en-US" b="1" dirty="0">
                <a:solidFill>
                  <a:srgbClr val="002060"/>
                </a:solidFill>
              </a:rPr>
              <a:t>Port A Special Function - DMA</a:t>
            </a:r>
          </a:p>
        </p:txBody>
      </p:sp>
      <p:sp>
        <p:nvSpPr>
          <p:cNvPr id="8195" name="Line 3"/>
          <p:cNvSpPr>
            <a:spLocks noChangeShapeType="1"/>
          </p:cNvSpPr>
          <p:nvPr/>
        </p:nvSpPr>
        <p:spPr bwMode="auto">
          <a:xfrm>
            <a:off x="127000" y="4064000"/>
            <a:ext cx="2111375" cy="0"/>
          </a:xfrm>
          <a:prstGeom prst="line">
            <a:avLst/>
          </a:prstGeom>
          <a:noFill/>
          <a:ln w="12700" cap="sq">
            <a:solidFill>
              <a:schemeClr val="tx1"/>
            </a:solidFill>
            <a:round/>
            <a:headEnd/>
            <a:tailEnd/>
          </a:ln>
          <a:effectLst/>
        </p:spPr>
        <p:txBody>
          <a:bodyPr wrap="none" anchor="ctr"/>
          <a:lstStyle/>
          <a:p>
            <a:endParaRPr lang="en-US"/>
          </a:p>
        </p:txBody>
      </p:sp>
      <p:sp>
        <p:nvSpPr>
          <p:cNvPr id="8196" name="Line 4"/>
          <p:cNvSpPr>
            <a:spLocks noChangeShapeType="1"/>
          </p:cNvSpPr>
          <p:nvPr/>
        </p:nvSpPr>
        <p:spPr bwMode="auto">
          <a:xfrm flipV="1">
            <a:off x="2238375" y="1724025"/>
            <a:ext cx="0" cy="2336800"/>
          </a:xfrm>
          <a:prstGeom prst="line">
            <a:avLst/>
          </a:prstGeom>
          <a:noFill/>
          <a:ln w="12700" cap="sq">
            <a:solidFill>
              <a:schemeClr val="tx1"/>
            </a:solidFill>
            <a:round/>
            <a:headEnd/>
            <a:tailEnd/>
          </a:ln>
          <a:effectLst/>
        </p:spPr>
        <p:txBody>
          <a:bodyPr wrap="none" anchor="ctr"/>
          <a:lstStyle/>
          <a:p>
            <a:endParaRPr lang="en-US"/>
          </a:p>
        </p:txBody>
      </p:sp>
      <p:sp>
        <p:nvSpPr>
          <p:cNvPr id="8197" name="Line 5"/>
          <p:cNvSpPr>
            <a:spLocks noChangeShapeType="1"/>
          </p:cNvSpPr>
          <p:nvPr/>
        </p:nvSpPr>
        <p:spPr bwMode="auto">
          <a:xfrm flipH="1">
            <a:off x="2235200" y="2593975"/>
            <a:ext cx="655638" cy="0"/>
          </a:xfrm>
          <a:prstGeom prst="line">
            <a:avLst/>
          </a:prstGeom>
          <a:noFill/>
          <a:ln w="12700" cap="sq">
            <a:solidFill>
              <a:schemeClr val="tx1"/>
            </a:solidFill>
            <a:round/>
            <a:headEnd/>
            <a:tailEnd type="triangle" w="med" len="med"/>
          </a:ln>
          <a:effectLst/>
        </p:spPr>
        <p:txBody>
          <a:bodyPr wrap="none" anchor="ctr"/>
          <a:lstStyle/>
          <a:p>
            <a:endParaRPr lang="en-US"/>
          </a:p>
        </p:txBody>
      </p:sp>
      <p:sp>
        <p:nvSpPr>
          <p:cNvPr id="8198" name="Line 6"/>
          <p:cNvSpPr>
            <a:spLocks noChangeShapeType="1"/>
          </p:cNvSpPr>
          <p:nvPr/>
        </p:nvSpPr>
        <p:spPr bwMode="auto">
          <a:xfrm>
            <a:off x="2247900" y="3330575"/>
            <a:ext cx="655638" cy="0"/>
          </a:xfrm>
          <a:prstGeom prst="line">
            <a:avLst/>
          </a:prstGeom>
          <a:noFill/>
          <a:ln w="12700" cap="sq">
            <a:solidFill>
              <a:schemeClr val="tx1"/>
            </a:solidFill>
            <a:round/>
            <a:headEnd/>
            <a:tailEnd type="triangle" w="med" len="med"/>
          </a:ln>
          <a:effectLst/>
        </p:spPr>
        <p:txBody>
          <a:bodyPr wrap="none" anchor="ctr"/>
          <a:lstStyle/>
          <a:p>
            <a:endParaRPr lang="en-US"/>
          </a:p>
        </p:txBody>
      </p:sp>
      <p:sp>
        <p:nvSpPr>
          <p:cNvPr id="8199" name="Line 7"/>
          <p:cNvSpPr>
            <a:spLocks noChangeShapeType="1"/>
          </p:cNvSpPr>
          <p:nvPr/>
        </p:nvSpPr>
        <p:spPr bwMode="auto">
          <a:xfrm flipH="1">
            <a:off x="2235200" y="3700463"/>
            <a:ext cx="655638" cy="0"/>
          </a:xfrm>
          <a:prstGeom prst="line">
            <a:avLst/>
          </a:prstGeom>
          <a:noFill/>
          <a:ln w="12700" cap="sq">
            <a:solidFill>
              <a:schemeClr val="tx1"/>
            </a:solidFill>
            <a:round/>
            <a:headEnd type="triangle" w="med" len="med"/>
            <a:tailEnd/>
          </a:ln>
          <a:effectLst/>
        </p:spPr>
        <p:txBody>
          <a:bodyPr wrap="none" anchor="ctr"/>
          <a:lstStyle/>
          <a:p>
            <a:endParaRPr lang="en-US"/>
          </a:p>
        </p:txBody>
      </p:sp>
      <p:sp>
        <p:nvSpPr>
          <p:cNvPr id="8200" name="Text Box 8"/>
          <p:cNvSpPr txBox="1">
            <a:spLocks noChangeArrowheads="1"/>
          </p:cNvSpPr>
          <p:nvPr/>
        </p:nvSpPr>
        <p:spPr bwMode="auto">
          <a:xfrm>
            <a:off x="3709988" y="2187575"/>
            <a:ext cx="4511675" cy="1628775"/>
          </a:xfrm>
          <a:prstGeom prst="rect">
            <a:avLst/>
          </a:prstGeom>
          <a:noFill/>
          <a:ln w="12700" cap="sq">
            <a:solidFill>
              <a:schemeClr val="tx1"/>
            </a:solidFill>
            <a:miter lim="800000"/>
            <a:headEnd/>
            <a:tailEnd/>
          </a:ln>
          <a:effectLst/>
        </p:spPr>
        <p:txBody>
          <a:bodyPr>
            <a:spAutoFit/>
          </a:bodyPr>
          <a:lstStyle/>
          <a:p>
            <a:pPr eaLnBrk="0" hangingPunct="0"/>
            <a:r>
              <a:rPr lang="en-US" sz="2000">
                <a:latin typeface="Arial" charset="0"/>
              </a:rPr>
              <a:t>          Port A Configuration</a:t>
            </a:r>
          </a:p>
          <a:p>
            <a:pPr eaLnBrk="0" hangingPunct="0"/>
            <a:r>
              <a:rPr lang="en-US" sz="2000">
                <a:latin typeface="Arial" charset="0"/>
              </a:rPr>
              <a:t>Pin	MODE		DIR</a:t>
            </a:r>
          </a:p>
          <a:p>
            <a:pPr eaLnBrk="0" hangingPunct="0"/>
            <a:r>
              <a:rPr lang="en-US" sz="2000">
                <a:latin typeface="Arial" charset="0"/>
              </a:rPr>
              <a:t>A6	    1		  0</a:t>
            </a:r>
          </a:p>
          <a:p>
            <a:pPr eaLnBrk="0" hangingPunct="0"/>
            <a:r>
              <a:rPr lang="en-US" sz="2000">
                <a:latin typeface="Arial" charset="0"/>
              </a:rPr>
              <a:t>A2	    1		  1</a:t>
            </a:r>
          </a:p>
          <a:p>
            <a:pPr eaLnBrk="0" hangingPunct="0"/>
            <a:r>
              <a:rPr lang="en-US" sz="2000">
                <a:latin typeface="Arial" charset="0"/>
              </a:rPr>
              <a:t>A0	    1		  1</a:t>
            </a:r>
          </a:p>
        </p:txBody>
      </p:sp>
      <p:sp>
        <p:nvSpPr>
          <p:cNvPr id="8201" name="Line 9"/>
          <p:cNvSpPr>
            <a:spLocks noChangeShapeType="1"/>
          </p:cNvSpPr>
          <p:nvPr/>
        </p:nvSpPr>
        <p:spPr bwMode="auto">
          <a:xfrm>
            <a:off x="3783013" y="2546350"/>
            <a:ext cx="4340225" cy="0"/>
          </a:xfrm>
          <a:prstGeom prst="line">
            <a:avLst/>
          </a:prstGeom>
          <a:noFill/>
          <a:ln w="38100" cap="sq" cmpd="dbl">
            <a:solidFill>
              <a:schemeClr val="tx1"/>
            </a:solidFill>
            <a:round/>
            <a:headEnd/>
            <a:tailEnd/>
          </a:ln>
          <a:effectLst/>
        </p:spPr>
        <p:txBody>
          <a:bodyPr wrap="none" anchor="ctr"/>
          <a:lstStyle/>
          <a:p>
            <a:endParaRPr lang="en-US"/>
          </a:p>
        </p:txBody>
      </p:sp>
      <p:sp>
        <p:nvSpPr>
          <p:cNvPr id="8202" name="Line 10"/>
          <p:cNvSpPr>
            <a:spLocks noChangeShapeType="1"/>
          </p:cNvSpPr>
          <p:nvPr/>
        </p:nvSpPr>
        <p:spPr bwMode="auto">
          <a:xfrm>
            <a:off x="3770313" y="2851150"/>
            <a:ext cx="4352925" cy="0"/>
          </a:xfrm>
          <a:prstGeom prst="line">
            <a:avLst/>
          </a:prstGeom>
          <a:noFill/>
          <a:ln w="12700" cap="sq">
            <a:solidFill>
              <a:schemeClr val="tx1"/>
            </a:solidFill>
            <a:round/>
            <a:headEnd/>
            <a:tailEnd/>
          </a:ln>
          <a:effectLst/>
        </p:spPr>
        <p:txBody>
          <a:bodyPr wrap="none" anchor="ctr"/>
          <a:lstStyle/>
          <a:p>
            <a:endParaRPr lang="en-US"/>
          </a:p>
        </p:txBody>
      </p:sp>
      <p:sp>
        <p:nvSpPr>
          <p:cNvPr id="8203" name="Line 11"/>
          <p:cNvSpPr>
            <a:spLocks noChangeShapeType="1"/>
          </p:cNvSpPr>
          <p:nvPr/>
        </p:nvSpPr>
        <p:spPr bwMode="auto">
          <a:xfrm>
            <a:off x="4429125" y="2851150"/>
            <a:ext cx="0" cy="976313"/>
          </a:xfrm>
          <a:prstGeom prst="line">
            <a:avLst/>
          </a:prstGeom>
          <a:noFill/>
          <a:ln w="12700" cap="sq">
            <a:solidFill>
              <a:schemeClr val="tx1"/>
            </a:solidFill>
            <a:round/>
            <a:headEnd/>
            <a:tailEnd/>
          </a:ln>
          <a:effectLst/>
        </p:spPr>
        <p:txBody>
          <a:bodyPr wrap="none" anchor="ctr"/>
          <a:lstStyle/>
          <a:p>
            <a:endParaRPr lang="en-US"/>
          </a:p>
        </p:txBody>
      </p:sp>
      <p:sp>
        <p:nvSpPr>
          <p:cNvPr id="8204" name="Line 12"/>
          <p:cNvSpPr>
            <a:spLocks noChangeShapeType="1"/>
          </p:cNvSpPr>
          <p:nvPr/>
        </p:nvSpPr>
        <p:spPr bwMode="auto">
          <a:xfrm>
            <a:off x="5976938" y="2863850"/>
            <a:ext cx="0" cy="950913"/>
          </a:xfrm>
          <a:prstGeom prst="line">
            <a:avLst/>
          </a:prstGeom>
          <a:noFill/>
          <a:ln w="12700" cap="sq">
            <a:solidFill>
              <a:schemeClr val="tx1"/>
            </a:solidFill>
            <a:round/>
            <a:headEnd/>
            <a:tailEnd/>
          </a:ln>
          <a:effectLst/>
        </p:spPr>
        <p:txBody>
          <a:bodyPr wrap="none" anchor="ctr"/>
          <a:lstStyle/>
          <a:p>
            <a:endParaRPr lang="en-US"/>
          </a:p>
        </p:txBody>
      </p:sp>
      <p:sp>
        <p:nvSpPr>
          <p:cNvPr id="8205" name="Text Box 13"/>
          <p:cNvSpPr txBox="1">
            <a:spLocks noChangeArrowheads="1"/>
          </p:cNvSpPr>
          <p:nvPr/>
        </p:nvSpPr>
        <p:spPr bwMode="auto">
          <a:xfrm>
            <a:off x="112713" y="2301875"/>
            <a:ext cx="2122487" cy="1552575"/>
          </a:xfrm>
          <a:prstGeom prst="rect">
            <a:avLst/>
          </a:prstGeom>
          <a:noFill/>
          <a:ln w="12700" cap="sq">
            <a:noFill/>
            <a:miter lim="800000"/>
            <a:headEnd/>
            <a:tailEnd/>
          </a:ln>
          <a:effectLst/>
        </p:spPr>
        <p:txBody>
          <a:bodyPr wrap="none">
            <a:spAutoFit/>
          </a:bodyPr>
          <a:lstStyle/>
          <a:p>
            <a:pPr algn="r" eaLnBrk="0" hangingPunct="0"/>
            <a:r>
              <a:rPr lang="en-US" sz="1200">
                <a:latin typeface="Arial" charset="0"/>
              </a:rPr>
              <a:t>PORTA7 / TXDA</a:t>
            </a:r>
          </a:p>
          <a:p>
            <a:pPr algn="r" eaLnBrk="0" hangingPunct="0"/>
            <a:r>
              <a:rPr lang="en-US" sz="1200">
                <a:latin typeface="Arial" charset="0"/>
              </a:rPr>
              <a:t>PORTA6 / DTRA* / </a:t>
            </a:r>
            <a:r>
              <a:rPr lang="en-US" sz="1200" b="1">
                <a:latin typeface="Arial" charset="0"/>
              </a:rPr>
              <a:t>DRQ1*</a:t>
            </a:r>
          </a:p>
          <a:p>
            <a:pPr algn="r" eaLnBrk="0" hangingPunct="0"/>
            <a:r>
              <a:rPr lang="en-US" sz="1200">
                <a:latin typeface="Arial" charset="0"/>
              </a:rPr>
              <a:t>PORTA5 / RTSA*</a:t>
            </a:r>
          </a:p>
          <a:p>
            <a:pPr algn="r" eaLnBrk="0" hangingPunct="0"/>
            <a:r>
              <a:rPr lang="en-US" sz="1200">
                <a:latin typeface="Arial" charset="0"/>
              </a:rPr>
              <a:t>PORTA4 / OUT1A* / RXCA</a:t>
            </a:r>
          </a:p>
          <a:p>
            <a:pPr algn="r" eaLnBrk="0" hangingPunct="0"/>
            <a:r>
              <a:rPr lang="en-US" sz="1200">
                <a:latin typeface="Arial" charset="0"/>
              </a:rPr>
              <a:t>PORTA3 / RXDA</a:t>
            </a:r>
          </a:p>
          <a:p>
            <a:pPr algn="r" eaLnBrk="0" hangingPunct="0"/>
            <a:r>
              <a:rPr lang="en-US" sz="1200">
                <a:latin typeface="Arial" charset="0"/>
              </a:rPr>
              <a:t>PORTA2 / DSRA* / </a:t>
            </a:r>
            <a:r>
              <a:rPr lang="en-US" sz="1200" b="1">
                <a:latin typeface="Arial" charset="0"/>
              </a:rPr>
              <a:t>DACK1*</a:t>
            </a:r>
          </a:p>
          <a:p>
            <a:pPr algn="r" eaLnBrk="0" hangingPunct="0"/>
            <a:r>
              <a:rPr lang="en-US" sz="1200">
                <a:latin typeface="Arial" charset="0"/>
              </a:rPr>
              <a:t>PORTA1 / CTSA*</a:t>
            </a:r>
          </a:p>
          <a:p>
            <a:pPr algn="r" eaLnBrk="0" hangingPunct="0"/>
            <a:r>
              <a:rPr lang="en-US" sz="1200">
                <a:latin typeface="Arial" charset="0"/>
              </a:rPr>
              <a:t>PORTA0 / DCDA* / </a:t>
            </a:r>
            <a:r>
              <a:rPr lang="en-US" sz="1200" b="1">
                <a:latin typeface="Arial" charset="0"/>
              </a:rPr>
              <a:t>DONE1*</a:t>
            </a:r>
          </a:p>
        </p:txBody>
      </p:sp>
      <p:sp>
        <p:nvSpPr>
          <p:cNvPr id="8206" name="Line 14"/>
          <p:cNvSpPr>
            <a:spLocks noChangeShapeType="1"/>
          </p:cNvSpPr>
          <p:nvPr/>
        </p:nvSpPr>
        <p:spPr bwMode="auto">
          <a:xfrm flipV="1">
            <a:off x="307975" y="2536825"/>
            <a:ext cx="647700" cy="147638"/>
          </a:xfrm>
          <a:prstGeom prst="line">
            <a:avLst/>
          </a:prstGeom>
          <a:noFill/>
          <a:ln w="19050" cap="sq">
            <a:solidFill>
              <a:srgbClr val="FF0000"/>
            </a:solidFill>
            <a:round/>
            <a:headEnd/>
            <a:tailEnd/>
          </a:ln>
          <a:effectLst/>
        </p:spPr>
        <p:txBody>
          <a:bodyPr wrap="none" anchor="ctr"/>
          <a:lstStyle/>
          <a:p>
            <a:endParaRPr lang="en-US"/>
          </a:p>
        </p:txBody>
      </p:sp>
      <p:sp>
        <p:nvSpPr>
          <p:cNvPr id="8207" name="Line 15"/>
          <p:cNvSpPr>
            <a:spLocks noChangeShapeType="1"/>
          </p:cNvSpPr>
          <p:nvPr/>
        </p:nvSpPr>
        <p:spPr bwMode="auto">
          <a:xfrm flipV="1">
            <a:off x="996950" y="2536825"/>
            <a:ext cx="647700" cy="147638"/>
          </a:xfrm>
          <a:prstGeom prst="line">
            <a:avLst/>
          </a:prstGeom>
          <a:noFill/>
          <a:ln w="19050" cap="sq">
            <a:solidFill>
              <a:srgbClr val="FF0000"/>
            </a:solidFill>
            <a:round/>
            <a:headEnd/>
            <a:tailEnd/>
          </a:ln>
          <a:effectLst/>
        </p:spPr>
        <p:txBody>
          <a:bodyPr wrap="none" anchor="ctr"/>
          <a:lstStyle/>
          <a:p>
            <a:endParaRPr lang="en-US"/>
          </a:p>
        </p:txBody>
      </p:sp>
      <p:sp>
        <p:nvSpPr>
          <p:cNvPr id="8208" name="Line 16"/>
          <p:cNvSpPr>
            <a:spLocks noChangeShapeType="1"/>
          </p:cNvSpPr>
          <p:nvPr/>
        </p:nvSpPr>
        <p:spPr bwMode="auto">
          <a:xfrm flipV="1">
            <a:off x="915988" y="3260725"/>
            <a:ext cx="647700" cy="147638"/>
          </a:xfrm>
          <a:prstGeom prst="line">
            <a:avLst/>
          </a:prstGeom>
          <a:noFill/>
          <a:ln w="19050" cap="sq">
            <a:solidFill>
              <a:srgbClr val="FF0000"/>
            </a:solidFill>
            <a:round/>
            <a:headEnd/>
            <a:tailEnd/>
          </a:ln>
          <a:effectLst/>
        </p:spPr>
        <p:txBody>
          <a:bodyPr wrap="none" anchor="ctr"/>
          <a:lstStyle/>
          <a:p>
            <a:endParaRPr lang="en-US"/>
          </a:p>
        </p:txBody>
      </p:sp>
      <p:sp>
        <p:nvSpPr>
          <p:cNvPr id="8209" name="Line 17"/>
          <p:cNvSpPr>
            <a:spLocks noChangeShapeType="1"/>
          </p:cNvSpPr>
          <p:nvPr/>
        </p:nvSpPr>
        <p:spPr bwMode="auto">
          <a:xfrm flipV="1">
            <a:off x="247650" y="3248025"/>
            <a:ext cx="647700" cy="147638"/>
          </a:xfrm>
          <a:prstGeom prst="line">
            <a:avLst/>
          </a:prstGeom>
          <a:noFill/>
          <a:ln w="19050" cap="sq">
            <a:solidFill>
              <a:srgbClr val="FF0000"/>
            </a:solidFill>
            <a:round/>
            <a:headEnd/>
            <a:tailEnd/>
          </a:ln>
          <a:effectLst/>
        </p:spPr>
        <p:txBody>
          <a:bodyPr wrap="none" anchor="ctr"/>
          <a:lstStyle/>
          <a:p>
            <a:endParaRPr lang="en-US"/>
          </a:p>
        </p:txBody>
      </p:sp>
      <p:sp>
        <p:nvSpPr>
          <p:cNvPr id="8210" name="Line 18"/>
          <p:cNvSpPr>
            <a:spLocks noChangeShapeType="1"/>
          </p:cNvSpPr>
          <p:nvPr/>
        </p:nvSpPr>
        <p:spPr bwMode="auto">
          <a:xfrm flipV="1">
            <a:off x="215900" y="3632200"/>
            <a:ext cx="647700" cy="147638"/>
          </a:xfrm>
          <a:prstGeom prst="line">
            <a:avLst/>
          </a:prstGeom>
          <a:noFill/>
          <a:ln w="19050" cap="sq">
            <a:solidFill>
              <a:srgbClr val="FF0000"/>
            </a:solidFill>
            <a:round/>
            <a:headEnd/>
            <a:tailEnd/>
          </a:ln>
          <a:effectLst/>
        </p:spPr>
        <p:txBody>
          <a:bodyPr wrap="none" anchor="ctr"/>
          <a:lstStyle/>
          <a:p>
            <a:endParaRPr lang="en-US"/>
          </a:p>
        </p:txBody>
      </p:sp>
      <p:sp>
        <p:nvSpPr>
          <p:cNvPr id="8211" name="Line 19"/>
          <p:cNvSpPr>
            <a:spLocks noChangeShapeType="1"/>
          </p:cNvSpPr>
          <p:nvPr/>
        </p:nvSpPr>
        <p:spPr bwMode="auto">
          <a:xfrm flipV="1">
            <a:off x="917575" y="3614738"/>
            <a:ext cx="647700" cy="147637"/>
          </a:xfrm>
          <a:prstGeom prst="line">
            <a:avLst/>
          </a:prstGeom>
          <a:noFill/>
          <a:ln w="19050" cap="sq">
            <a:solidFill>
              <a:srgbClr val="FF0000"/>
            </a:solidFill>
            <a:round/>
            <a:headEnd/>
            <a:tailEnd/>
          </a:ln>
          <a:effectLst/>
        </p:spPr>
        <p:txBody>
          <a:bodyPr wrap="none" anchor="ctr"/>
          <a:lstStyle/>
          <a:p>
            <a:endParaRPr lang="en-US"/>
          </a:p>
        </p:txBody>
      </p:sp>
      <p:sp>
        <p:nvSpPr>
          <p:cNvPr id="8212" name="Line 20"/>
          <p:cNvSpPr>
            <a:spLocks noChangeShapeType="1"/>
          </p:cNvSpPr>
          <p:nvPr/>
        </p:nvSpPr>
        <p:spPr bwMode="auto">
          <a:xfrm>
            <a:off x="903288" y="4743450"/>
            <a:ext cx="695325" cy="0"/>
          </a:xfrm>
          <a:prstGeom prst="line">
            <a:avLst/>
          </a:prstGeom>
          <a:noFill/>
          <a:ln w="12700" cap="sq">
            <a:solidFill>
              <a:schemeClr val="tx1"/>
            </a:solidFill>
            <a:round/>
            <a:headEnd/>
            <a:tailEnd/>
          </a:ln>
          <a:effectLst/>
        </p:spPr>
        <p:txBody>
          <a:bodyPr wrap="none" anchor="ctr"/>
          <a:lstStyle/>
          <a:p>
            <a:endParaRPr lang="en-US"/>
          </a:p>
        </p:txBody>
      </p:sp>
      <p:sp>
        <p:nvSpPr>
          <p:cNvPr id="8213" name="Line 21"/>
          <p:cNvSpPr>
            <a:spLocks noChangeShapeType="1"/>
          </p:cNvSpPr>
          <p:nvPr/>
        </p:nvSpPr>
        <p:spPr bwMode="auto">
          <a:xfrm>
            <a:off x="1598613" y="4741863"/>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14" name="Line 22"/>
          <p:cNvSpPr>
            <a:spLocks noChangeShapeType="1"/>
          </p:cNvSpPr>
          <p:nvPr/>
        </p:nvSpPr>
        <p:spPr bwMode="auto">
          <a:xfrm>
            <a:off x="1830388" y="4973638"/>
            <a:ext cx="6327775" cy="0"/>
          </a:xfrm>
          <a:prstGeom prst="line">
            <a:avLst/>
          </a:prstGeom>
          <a:noFill/>
          <a:ln w="12700" cap="sq">
            <a:solidFill>
              <a:schemeClr val="tx1"/>
            </a:solidFill>
            <a:round/>
            <a:headEnd/>
            <a:tailEnd/>
          </a:ln>
          <a:effectLst/>
        </p:spPr>
        <p:txBody>
          <a:bodyPr wrap="none" anchor="ctr"/>
          <a:lstStyle/>
          <a:p>
            <a:endParaRPr lang="en-US"/>
          </a:p>
        </p:txBody>
      </p:sp>
      <p:sp>
        <p:nvSpPr>
          <p:cNvPr id="8215" name="Line 23"/>
          <p:cNvSpPr>
            <a:spLocks noChangeShapeType="1"/>
          </p:cNvSpPr>
          <p:nvPr/>
        </p:nvSpPr>
        <p:spPr bwMode="auto">
          <a:xfrm flipH="1">
            <a:off x="8172450" y="4749800"/>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16" name="Line 24"/>
          <p:cNvSpPr>
            <a:spLocks noChangeShapeType="1"/>
          </p:cNvSpPr>
          <p:nvPr/>
        </p:nvSpPr>
        <p:spPr bwMode="auto">
          <a:xfrm>
            <a:off x="8394700" y="4760913"/>
            <a:ext cx="500063" cy="0"/>
          </a:xfrm>
          <a:prstGeom prst="line">
            <a:avLst/>
          </a:prstGeom>
          <a:noFill/>
          <a:ln w="12700" cap="sq">
            <a:solidFill>
              <a:schemeClr val="tx1"/>
            </a:solidFill>
            <a:round/>
            <a:headEnd/>
            <a:tailEnd/>
          </a:ln>
          <a:effectLst/>
        </p:spPr>
        <p:txBody>
          <a:bodyPr wrap="none" anchor="ctr"/>
          <a:lstStyle/>
          <a:p>
            <a:endParaRPr lang="en-US"/>
          </a:p>
        </p:txBody>
      </p:sp>
      <p:sp>
        <p:nvSpPr>
          <p:cNvPr id="8217" name="Line 25"/>
          <p:cNvSpPr>
            <a:spLocks noChangeShapeType="1"/>
          </p:cNvSpPr>
          <p:nvPr/>
        </p:nvSpPr>
        <p:spPr bwMode="auto">
          <a:xfrm>
            <a:off x="901700" y="5226050"/>
            <a:ext cx="2170113" cy="0"/>
          </a:xfrm>
          <a:prstGeom prst="line">
            <a:avLst/>
          </a:prstGeom>
          <a:noFill/>
          <a:ln w="12700" cap="sq">
            <a:solidFill>
              <a:schemeClr val="tx1"/>
            </a:solidFill>
            <a:round/>
            <a:headEnd/>
            <a:tailEnd/>
          </a:ln>
          <a:effectLst/>
        </p:spPr>
        <p:txBody>
          <a:bodyPr wrap="none" anchor="ctr"/>
          <a:lstStyle/>
          <a:p>
            <a:endParaRPr lang="en-US"/>
          </a:p>
        </p:txBody>
      </p:sp>
      <p:sp>
        <p:nvSpPr>
          <p:cNvPr id="8218" name="Line 26"/>
          <p:cNvSpPr>
            <a:spLocks noChangeShapeType="1"/>
          </p:cNvSpPr>
          <p:nvPr/>
        </p:nvSpPr>
        <p:spPr bwMode="auto">
          <a:xfrm>
            <a:off x="3071813" y="5224463"/>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19" name="Line 27"/>
          <p:cNvSpPr>
            <a:spLocks noChangeShapeType="1"/>
          </p:cNvSpPr>
          <p:nvPr/>
        </p:nvSpPr>
        <p:spPr bwMode="auto">
          <a:xfrm>
            <a:off x="3290888" y="5441950"/>
            <a:ext cx="695325" cy="0"/>
          </a:xfrm>
          <a:prstGeom prst="line">
            <a:avLst/>
          </a:prstGeom>
          <a:noFill/>
          <a:ln w="12700" cap="sq">
            <a:solidFill>
              <a:schemeClr val="tx1"/>
            </a:solidFill>
            <a:round/>
            <a:headEnd/>
            <a:tailEnd/>
          </a:ln>
          <a:effectLst/>
        </p:spPr>
        <p:txBody>
          <a:bodyPr wrap="none" anchor="ctr"/>
          <a:lstStyle/>
          <a:p>
            <a:endParaRPr lang="en-US"/>
          </a:p>
        </p:txBody>
      </p:sp>
      <p:sp>
        <p:nvSpPr>
          <p:cNvPr id="8220" name="Line 28"/>
          <p:cNvSpPr>
            <a:spLocks noChangeShapeType="1"/>
          </p:cNvSpPr>
          <p:nvPr/>
        </p:nvSpPr>
        <p:spPr bwMode="auto">
          <a:xfrm flipH="1">
            <a:off x="4000500" y="5224463"/>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21" name="Line 29"/>
          <p:cNvSpPr>
            <a:spLocks noChangeShapeType="1"/>
          </p:cNvSpPr>
          <p:nvPr/>
        </p:nvSpPr>
        <p:spPr bwMode="auto">
          <a:xfrm>
            <a:off x="4224338" y="5221288"/>
            <a:ext cx="695325" cy="0"/>
          </a:xfrm>
          <a:prstGeom prst="line">
            <a:avLst/>
          </a:prstGeom>
          <a:noFill/>
          <a:ln w="12700" cap="sq">
            <a:solidFill>
              <a:schemeClr val="tx1"/>
            </a:solidFill>
            <a:round/>
            <a:headEnd/>
            <a:tailEnd/>
          </a:ln>
          <a:effectLst/>
        </p:spPr>
        <p:txBody>
          <a:bodyPr wrap="none" anchor="ctr"/>
          <a:lstStyle/>
          <a:p>
            <a:endParaRPr lang="en-US"/>
          </a:p>
        </p:txBody>
      </p:sp>
      <p:sp>
        <p:nvSpPr>
          <p:cNvPr id="8222" name="Line 30"/>
          <p:cNvSpPr>
            <a:spLocks noChangeShapeType="1"/>
          </p:cNvSpPr>
          <p:nvPr/>
        </p:nvSpPr>
        <p:spPr bwMode="auto">
          <a:xfrm>
            <a:off x="4919663" y="5219700"/>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23" name="Line 31"/>
          <p:cNvSpPr>
            <a:spLocks noChangeShapeType="1"/>
          </p:cNvSpPr>
          <p:nvPr/>
        </p:nvSpPr>
        <p:spPr bwMode="auto">
          <a:xfrm>
            <a:off x="5149850" y="5448300"/>
            <a:ext cx="695325" cy="0"/>
          </a:xfrm>
          <a:prstGeom prst="line">
            <a:avLst/>
          </a:prstGeom>
          <a:noFill/>
          <a:ln w="12700" cap="sq">
            <a:solidFill>
              <a:schemeClr val="tx1"/>
            </a:solidFill>
            <a:round/>
            <a:headEnd/>
            <a:tailEnd/>
          </a:ln>
          <a:effectLst/>
        </p:spPr>
        <p:txBody>
          <a:bodyPr wrap="none" anchor="ctr"/>
          <a:lstStyle/>
          <a:p>
            <a:endParaRPr lang="en-US"/>
          </a:p>
        </p:txBody>
      </p:sp>
      <p:sp>
        <p:nvSpPr>
          <p:cNvPr id="8224" name="Line 32"/>
          <p:cNvSpPr>
            <a:spLocks noChangeShapeType="1"/>
          </p:cNvSpPr>
          <p:nvPr/>
        </p:nvSpPr>
        <p:spPr bwMode="auto">
          <a:xfrm flipH="1">
            <a:off x="5859463" y="5230813"/>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25" name="Line 33"/>
          <p:cNvSpPr>
            <a:spLocks noChangeShapeType="1"/>
          </p:cNvSpPr>
          <p:nvPr/>
        </p:nvSpPr>
        <p:spPr bwMode="auto">
          <a:xfrm>
            <a:off x="6100763" y="5232400"/>
            <a:ext cx="695325" cy="0"/>
          </a:xfrm>
          <a:prstGeom prst="line">
            <a:avLst/>
          </a:prstGeom>
          <a:noFill/>
          <a:ln w="12700" cap="sq">
            <a:solidFill>
              <a:schemeClr val="tx1"/>
            </a:solidFill>
            <a:round/>
            <a:headEnd/>
            <a:tailEnd/>
          </a:ln>
          <a:effectLst/>
        </p:spPr>
        <p:txBody>
          <a:bodyPr wrap="none" anchor="ctr"/>
          <a:lstStyle/>
          <a:p>
            <a:endParaRPr lang="en-US"/>
          </a:p>
        </p:txBody>
      </p:sp>
      <p:sp>
        <p:nvSpPr>
          <p:cNvPr id="8226" name="Line 34"/>
          <p:cNvSpPr>
            <a:spLocks noChangeShapeType="1"/>
          </p:cNvSpPr>
          <p:nvPr/>
        </p:nvSpPr>
        <p:spPr bwMode="auto">
          <a:xfrm>
            <a:off x="6796088" y="5230813"/>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27" name="Line 35"/>
          <p:cNvSpPr>
            <a:spLocks noChangeShapeType="1"/>
          </p:cNvSpPr>
          <p:nvPr/>
        </p:nvSpPr>
        <p:spPr bwMode="auto">
          <a:xfrm>
            <a:off x="7015163" y="5448300"/>
            <a:ext cx="695325" cy="0"/>
          </a:xfrm>
          <a:prstGeom prst="line">
            <a:avLst/>
          </a:prstGeom>
          <a:noFill/>
          <a:ln w="12700" cap="sq">
            <a:solidFill>
              <a:schemeClr val="tx1"/>
            </a:solidFill>
            <a:round/>
            <a:headEnd/>
            <a:tailEnd/>
          </a:ln>
          <a:effectLst/>
        </p:spPr>
        <p:txBody>
          <a:bodyPr wrap="none" anchor="ctr"/>
          <a:lstStyle/>
          <a:p>
            <a:endParaRPr lang="en-US"/>
          </a:p>
        </p:txBody>
      </p:sp>
      <p:sp>
        <p:nvSpPr>
          <p:cNvPr id="8228" name="Line 36"/>
          <p:cNvSpPr>
            <a:spLocks noChangeShapeType="1"/>
          </p:cNvSpPr>
          <p:nvPr/>
        </p:nvSpPr>
        <p:spPr bwMode="auto">
          <a:xfrm flipH="1">
            <a:off x="7724775" y="5230813"/>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29" name="Line 37"/>
          <p:cNvSpPr>
            <a:spLocks noChangeShapeType="1"/>
          </p:cNvSpPr>
          <p:nvPr/>
        </p:nvSpPr>
        <p:spPr bwMode="auto">
          <a:xfrm>
            <a:off x="7948613" y="5227638"/>
            <a:ext cx="963612" cy="0"/>
          </a:xfrm>
          <a:prstGeom prst="line">
            <a:avLst/>
          </a:prstGeom>
          <a:noFill/>
          <a:ln w="12700" cap="sq">
            <a:solidFill>
              <a:schemeClr val="tx1"/>
            </a:solidFill>
            <a:round/>
            <a:headEnd/>
            <a:tailEnd/>
          </a:ln>
          <a:effectLst/>
        </p:spPr>
        <p:txBody>
          <a:bodyPr wrap="none" anchor="ctr"/>
          <a:lstStyle/>
          <a:p>
            <a:endParaRPr lang="en-US"/>
          </a:p>
        </p:txBody>
      </p:sp>
      <p:sp>
        <p:nvSpPr>
          <p:cNvPr id="8230" name="Line 38"/>
          <p:cNvSpPr>
            <a:spLocks noChangeShapeType="1"/>
          </p:cNvSpPr>
          <p:nvPr/>
        </p:nvSpPr>
        <p:spPr bwMode="auto">
          <a:xfrm>
            <a:off x="901700" y="5707063"/>
            <a:ext cx="5889625" cy="0"/>
          </a:xfrm>
          <a:prstGeom prst="line">
            <a:avLst/>
          </a:prstGeom>
          <a:noFill/>
          <a:ln w="12700" cap="sq">
            <a:solidFill>
              <a:schemeClr val="tx1"/>
            </a:solidFill>
            <a:round/>
            <a:headEnd/>
            <a:tailEnd/>
          </a:ln>
          <a:effectLst/>
        </p:spPr>
        <p:txBody>
          <a:bodyPr wrap="none" anchor="ctr"/>
          <a:lstStyle/>
          <a:p>
            <a:endParaRPr lang="en-US"/>
          </a:p>
        </p:txBody>
      </p:sp>
      <p:sp>
        <p:nvSpPr>
          <p:cNvPr id="8231" name="Line 39"/>
          <p:cNvSpPr>
            <a:spLocks noChangeShapeType="1"/>
          </p:cNvSpPr>
          <p:nvPr/>
        </p:nvSpPr>
        <p:spPr bwMode="auto">
          <a:xfrm>
            <a:off x="6802438" y="5708650"/>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32" name="Line 40"/>
          <p:cNvSpPr>
            <a:spLocks noChangeShapeType="1"/>
          </p:cNvSpPr>
          <p:nvPr/>
        </p:nvSpPr>
        <p:spPr bwMode="auto">
          <a:xfrm>
            <a:off x="7021513" y="5926138"/>
            <a:ext cx="695325" cy="0"/>
          </a:xfrm>
          <a:prstGeom prst="line">
            <a:avLst/>
          </a:prstGeom>
          <a:noFill/>
          <a:ln w="12700" cap="sq">
            <a:solidFill>
              <a:schemeClr val="tx1"/>
            </a:solidFill>
            <a:round/>
            <a:headEnd/>
            <a:tailEnd/>
          </a:ln>
          <a:effectLst/>
        </p:spPr>
        <p:txBody>
          <a:bodyPr wrap="none" anchor="ctr"/>
          <a:lstStyle/>
          <a:p>
            <a:endParaRPr lang="en-US"/>
          </a:p>
        </p:txBody>
      </p:sp>
      <p:sp>
        <p:nvSpPr>
          <p:cNvPr id="8233" name="Line 41"/>
          <p:cNvSpPr>
            <a:spLocks noChangeShapeType="1"/>
          </p:cNvSpPr>
          <p:nvPr/>
        </p:nvSpPr>
        <p:spPr bwMode="auto">
          <a:xfrm flipH="1">
            <a:off x="7731125" y="5708650"/>
            <a:ext cx="219075" cy="219075"/>
          </a:xfrm>
          <a:prstGeom prst="line">
            <a:avLst/>
          </a:prstGeom>
          <a:noFill/>
          <a:ln w="12700" cap="sq">
            <a:solidFill>
              <a:schemeClr val="tx1"/>
            </a:solidFill>
            <a:round/>
            <a:headEnd/>
            <a:tailEnd/>
          </a:ln>
          <a:effectLst/>
        </p:spPr>
        <p:txBody>
          <a:bodyPr wrap="none" anchor="ctr"/>
          <a:lstStyle/>
          <a:p>
            <a:endParaRPr lang="en-US"/>
          </a:p>
        </p:txBody>
      </p:sp>
      <p:sp>
        <p:nvSpPr>
          <p:cNvPr id="8234" name="Line 42"/>
          <p:cNvSpPr>
            <a:spLocks noChangeShapeType="1"/>
          </p:cNvSpPr>
          <p:nvPr/>
        </p:nvSpPr>
        <p:spPr bwMode="auto">
          <a:xfrm>
            <a:off x="7954963" y="5705475"/>
            <a:ext cx="939800" cy="0"/>
          </a:xfrm>
          <a:prstGeom prst="line">
            <a:avLst/>
          </a:prstGeom>
          <a:noFill/>
          <a:ln w="12700" cap="sq">
            <a:solidFill>
              <a:schemeClr val="tx1"/>
            </a:solidFill>
            <a:round/>
            <a:headEnd/>
            <a:tailEnd/>
          </a:ln>
          <a:effectLst/>
        </p:spPr>
        <p:txBody>
          <a:bodyPr wrap="none" anchor="ctr"/>
          <a:lstStyle/>
          <a:p>
            <a:endParaRPr lang="en-US"/>
          </a:p>
        </p:txBody>
      </p:sp>
      <p:sp>
        <p:nvSpPr>
          <p:cNvPr id="8235" name="Text Box 43"/>
          <p:cNvSpPr txBox="1">
            <a:spLocks noChangeArrowheads="1"/>
          </p:cNvSpPr>
          <p:nvPr/>
        </p:nvSpPr>
        <p:spPr bwMode="auto">
          <a:xfrm>
            <a:off x="150813" y="4741863"/>
            <a:ext cx="827087" cy="336550"/>
          </a:xfrm>
          <a:prstGeom prst="rect">
            <a:avLst/>
          </a:prstGeom>
          <a:noFill/>
          <a:ln w="12700" cap="sq">
            <a:noFill/>
            <a:miter lim="800000"/>
            <a:headEnd/>
            <a:tailEnd/>
          </a:ln>
          <a:effectLst/>
        </p:spPr>
        <p:txBody>
          <a:bodyPr wrap="none">
            <a:spAutoFit/>
          </a:bodyPr>
          <a:lstStyle/>
          <a:p>
            <a:pPr eaLnBrk="0" hangingPunct="0"/>
            <a:r>
              <a:rPr lang="en-US" sz="1600" b="1">
                <a:latin typeface="Arial" charset="0"/>
              </a:rPr>
              <a:t>DRQ1*</a:t>
            </a:r>
          </a:p>
        </p:txBody>
      </p:sp>
      <p:sp>
        <p:nvSpPr>
          <p:cNvPr id="8236" name="Text Box 44"/>
          <p:cNvSpPr txBox="1">
            <a:spLocks noChangeArrowheads="1"/>
          </p:cNvSpPr>
          <p:nvPr/>
        </p:nvSpPr>
        <p:spPr bwMode="auto">
          <a:xfrm>
            <a:off x="150813" y="5235575"/>
            <a:ext cx="960437" cy="336550"/>
          </a:xfrm>
          <a:prstGeom prst="rect">
            <a:avLst/>
          </a:prstGeom>
          <a:noFill/>
          <a:ln w="12700" cap="sq">
            <a:noFill/>
            <a:miter lim="800000"/>
            <a:headEnd/>
            <a:tailEnd/>
          </a:ln>
          <a:effectLst/>
        </p:spPr>
        <p:txBody>
          <a:bodyPr wrap="none">
            <a:spAutoFit/>
          </a:bodyPr>
          <a:lstStyle/>
          <a:p>
            <a:pPr eaLnBrk="0" hangingPunct="0"/>
            <a:r>
              <a:rPr lang="en-US" sz="1600" b="1">
                <a:latin typeface="Arial" charset="0"/>
              </a:rPr>
              <a:t>DACK1*</a:t>
            </a:r>
          </a:p>
        </p:txBody>
      </p:sp>
      <p:sp>
        <p:nvSpPr>
          <p:cNvPr id="8237" name="Text Box 45"/>
          <p:cNvSpPr txBox="1">
            <a:spLocks noChangeArrowheads="1"/>
          </p:cNvSpPr>
          <p:nvPr/>
        </p:nvSpPr>
        <p:spPr bwMode="auto">
          <a:xfrm>
            <a:off x="149225" y="5729288"/>
            <a:ext cx="962025" cy="336550"/>
          </a:xfrm>
          <a:prstGeom prst="rect">
            <a:avLst/>
          </a:prstGeom>
          <a:noFill/>
          <a:ln w="12700" cap="sq">
            <a:noFill/>
            <a:miter lim="800000"/>
            <a:headEnd/>
            <a:tailEnd/>
          </a:ln>
          <a:effectLst/>
        </p:spPr>
        <p:txBody>
          <a:bodyPr wrap="none">
            <a:spAutoFit/>
          </a:bodyPr>
          <a:lstStyle/>
          <a:p>
            <a:pPr eaLnBrk="0" hangingPunct="0"/>
            <a:r>
              <a:rPr lang="en-US" sz="1600" b="1">
                <a:latin typeface="Arial" charset="0"/>
              </a:rPr>
              <a:t>DONE1*</a:t>
            </a:r>
          </a:p>
        </p:txBody>
      </p:sp>
      <p:sp>
        <p:nvSpPr>
          <p:cNvPr id="8238" name="Text Box 46"/>
          <p:cNvSpPr txBox="1">
            <a:spLocks noChangeArrowheads="1"/>
          </p:cNvSpPr>
          <p:nvPr/>
        </p:nvSpPr>
        <p:spPr bwMode="auto">
          <a:xfrm>
            <a:off x="3225800" y="5173663"/>
            <a:ext cx="835025" cy="304800"/>
          </a:xfrm>
          <a:prstGeom prst="rect">
            <a:avLst/>
          </a:prstGeom>
          <a:noFill/>
          <a:ln w="12700" cap="sq">
            <a:noFill/>
            <a:miter lim="800000"/>
            <a:headEnd/>
            <a:tailEnd/>
          </a:ln>
          <a:effectLst/>
        </p:spPr>
        <p:txBody>
          <a:bodyPr wrap="none">
            <a:spAutoFit/>
          </a:bodyPr>
          <a:lstStyle/>
          <a:p>
            <a:pPr eaLnBrk="0" hangingPunct="0"/>
            <a:r>
              <a:rPr lang="en-US" sz="1400" b="1">
                <a:latin typeface="Arial" charset="0"/>
              </a:rPr>
              <a:t>1st Xfer</a:t>
            </a:r>
          </a:p>
        </p:txBody>
      </p:sp>
      <p:sp>
        <p:nvSpPr>
          <p:cNvPr id="8239" name="Text Box 47"/>
          <p:cNvSpPr txBox="1">
            <a:spLocks noChangeArrowheads="1"/>
          </p:cNvSpPr>
          <p:nvPr/>
        </p:nvSpPr>
        <p:spPr bwMode="auto">
          <a:xfrm>
            <a:off x="5084763" y="5186363"/>
            <a:ext cx="893762" cy="304800"/>
          </a:xfrm>
          <a:prstGeom prst="rect">
            <a:avLst/>
          </a:prstGeom>
          <a:noFill/>
          <a:ln w="12700" cap="sq">
            <a:noFill/>
            <a:miter lim="800000"/>
            <a:headEnd/>
            <a:tailEnd/>
          </a:ln>
          <a:effectLst/>
        </p:spPr>
        <p:txBody>
          <a:bodyPr wrap="none">
            <a:spAutoFit/>
          </a:bodyPr>
          <a:lstStyle/>
          <a:p>
            <a:pPr eaLnBrk="0" hangingPunct="0"/>
            <a:r>
              <a:rPr lang="en-US" sz="1400" b="1">
                <a:latin typeface="Arial" charset="0"/>
              </a:rPr>
              <a:t>2nd Xfer</a:t>
            </a:r>
          </a:p>
        </p:txBody>
      </p:sp>
      <p:sp>
        <p:nvSpPr>
          <p:cNvPr id="8240" name="Text Box 48"/>
          <p:cNvSpPr txBox="1">
            <a:spLocks noChangeArrowheads="1"/>
          </p:cNvSpPr>
          <p:nvPr/>
        </p:nvSpPr>
        <p:spPr bwMode="auto">
          <a:xfrm>
            <a:off x="6945313" y="5186363"/>
            <a:ext cx="942975" cy="304800"/>
          </a:xfrm>
          <a:prstGeom prst="rect">
            <a:avLst/>
          </a:prstGeom>
          <a:noFill/>
          <a:ln w="12700" cap="sq">
            <a:noFill/>
            <a:miter lim="800000"/>
            <a:headEnd/>
            <a:tailEnd/>
          </a:ln>
          <a:effectLst/>
        </p:spPr>
        <p:txBody>
          <a:bodyPr wrap="none">
            <a:spAutoFit/>
          </a:bodyPr>
          <a:lstStyle/>
          <a:p>
            <a:pPr eaLnBrk="0" hangingPunct="0"/>
            <a:r>
              <a:rPr lang="en-US" sz="1400" b="1">
                <a:latin typeface="Arial" charset="0"/>
              </a:rPr>
              <a:t>Last Xfer</a:t>
            </a:r>
          </a:p>
        </p:txBody>
      </p:sp>
      <p:sp>
        <p:nvSpPr>
          <p:cNvPr id="8241" name="Text Box 49"/>
          <p:cNvSpPr txBox="1">
            <a:spLocks noChangeArrowheads="1"/>
          </p:cNvSpPr>
          <p:nvPr/>
        </p:nvSpPr>
        <p:spPr bwMode="auto">
          <a:xfrm>
            <a:off x="2216150" y="5926138"/>
            <a:ext cx="3849688" cy="519112"/>
          </a:xfrm>
          <a:prstGeom prst="rect">
            <a:avLst/>
          </a:prstGeom>
          <a:noFill/>
          <a:ln w="12700" cap="sq">
            <a:noFill/>
            <a:miter lim="800000"/>
            <a:headEnd/>
            <a:tailEnd/>
          </a:ln>
          <a:effectLst/>
        </p:spPr>
        <p:txBody>
          <a:bodyPr wrap="none">
            <a:spAutoFit/>
          </a:bodyPr>
          <a:lstStyle/>
          <a:p>
            <a:pPr eaLnBrk="0" hangingPunct="0"/>
            <a:r>
              <a:rPr lang="en-US" sz="2800">
                <a:latin typeface="Arial" charset="0"/>
              </a:rPr>
              <a:t>Rough Timing Diagram</a:t>
            </a:r>
          </a:p>
        </p:txBody>
      </p:sp>
      <p:sp>
        <p:nvSpPr>
          <p:cNvPr id="2" name="Date Placeholder 1"/>
          <p:cNvSpPr>
            <a:spLocks noGrp="1"/>
          </p:cNvSpPr>
          <p:nvPr>
            <p:ph type="dt" sz="half" idx="10"/>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158722" name="Rectangle 2"/>
          <p:cNvSpPr>
            <a:spLocks noGrp="1" noChangeArrowheads="1"/>
          </p:cNvSpPr>
          <p:nvPr>
            <p:ph type="title"/>
          </p:nvPr>
        </p:nvSpPr>
        <p:spPr/>
        <p:txBody>
          <a:bodyPr/>
          <a:lstStyle/>
          <a:p>
            <a:r>
              <a:rPr lang="en-GB" b="1" dirty="0">
                <a:solidFill>
                  <a:schemeClr val="tx2"/>
                </a:solidFill>
              </a:rPr>
              <a:t>DMA on the 8086 Microprocessor</a:t>
            </a:r>
            <a:endParaRPr lang="el-GR" b="1" dirty="0">
              <a:solidFill>
                <a:schemeClr val="tx2"/>
              </a:solidFill>
            </a:endParaRPr>
          </a:p>
        </p:txBody>
      </p:sp>
      <p:sp>
        <p:nvSpPr>
          <p:cNvPr id="158723" name="Rectangle 3"/>
          <p:cNvSpPr>
            <a:spLocks noGrp="1" noChangeArrowheads="1"/>
          </p:cNvSpPr>
          <p:nvPr>
            <p:ph type="body" idx="1"/>
          </p:nvPr>
        </p:nvSpPr>
        <p:spPr/>
        <p:txBody>
          <a:bodyPr>
            <a:normAutofit/>
          </a:bodyPr>
          <a:lstStyle/>
          <a:p>
            <a:pPr>
              <a:lnSpc>
                <a:spcPct val="80000"/>
              </a:lnSpc>
            </a:pPr>
            <a:r>
              <a:rPr lang="en-US" sz="2800" dirty="0"/>
              <a:t>The I/O device</a:t>
            </a:r>
            <a:r>
              <a:rPr lang="el-GR" sz="2800" dirty="0"/>
              <a:t> </a:t>
            </a:r>
            <a:r>
              <a:rPr lang="en-US" sz="2800" dirty="0"/>
              <a:t>asserts</a:t>
            </a:r>
            <a:r>
              <a:rPr lang="el-GR" sz="2800" dirty="0"/>
              <a:t> the</a:t>
            </a:r>
            <a:r>
              <a:rPr lang="en-US" sz="2800" dirty="0"/>
              <a:t> </a:t>
            </a:r>
            <a:r>
              <a:rPr lang="en-US" sz="2800" dirty="0">
                <a:solidFill>
                  <a:srgbClr val="C00000"/>
                </a:solidFill>
              </a:rPr>
              <a:t>appropriate</a:t>
            </a:r>
            <a:r>
              <a:rPr lang="el-GR" sz="2800" dirty="0">
                <a:solidFill>
                  <a:srgbClr val="C00000"/>
                </a:solidFill>
              </a:rPr>
              <a:t> </a:t>
            </a:r>
            <a:r>
              <a:rPr lang="el-GR" sz="2800" dirty="0" smtClean="0">
                <a:solidFill>
                  <a:srgbClr val="C00000"/>
                </a:solidFill>
              </a:rPr>
              <a:t>signal </a:t>
            </a:r>
            <a:r>
              <a:rPr lang="en-US" sz="2800" dirty="0"/>
              <a:t>for the channel</a:t>
            </a:r>
            <a:r>
              <a:rPr lang="el-GR" sz="2800" dirty="0"/>
              <a:t>.</a:t>
            </a:r>
          </a:p>
          <a:p>
            <a:pPr>
              <a:lnSpc>
                <a:spcPct val="80000"/>
              </a:lnSpc>
            </a:pPr>
            <a:r>
              <a:rPr lang="el-GR" sz="2800" dirty="0"/>
              <a:t>The DMA controller will </a:t>
            </a:r>
            <a:r>
              <a:rPr lang="en-US" sz="2800" dirty="0"/>
              <a:t>enable appropriate channel, and </a:t>
            </a:r>
            <a:r>
              <a:rPr lang="el-GR" sz="2800" dirty="0"/>
              <a:t>ask the CPU to </a:t>
            </a:r>
            <a:r>
              <a:rPr lang="el-GR" sz="2800" dirty="0">
                <a:solidFill>
                  <a:srgbClr val="C00000"/>
                </a:solidFill>
              </a:rPr>
              <a:t>release the </a:t>
            </a:r>
            <a:r>
              <a:rPr lang="el-GR" sz="2800" dirty="0"/>
              <a:t>bus so that the DMA may use the bus. The DMA requests the bus by asserting the </a:t>
            </a:r>
            <a:r>
              <a:rPr lang="el-GR" sz="2800" dirty="0">
                <a:solidFill>
                  <a:srgbClr val="C00000"/>
                </a:solidFill>
              </a:rPr>
              <a:t>H</a:t>
            </a:r>
            <a:r>
              <a:rPr lang="en-US" sz="2800" dirty="0">
                <a:solidFill>
                  <a:srgbClr val="C00000"/>
                </a:solidFill>
              </a:rPr>
              <a:t>OLD</a:t>
            </a:r>
            <a:r>
              <a:rPr lang="el-GR" sz="2800" dirty="0">
                <a:solidFill>
                  <a:srgbClr val="C00000"/>
                </a:solidFill>
              </a:rPr>
              <a:t> signal </a:t>
            </a:r>
            <a:r>
              <a:rPr lang="el-GR" sz="2800" dirty="0"/>
              <a:t>which goes to the CPU</a:t>
            </a:r>
            <a:r>
              <a:rPr lang="el-GR" sz="2800" dirty="0" smtClean="0"/>
              <a:t>.</a:t>
            </a:r>
            <a:endParaRPr lang="el-GR"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pPr>
            <a:r>
              <a:rPr lang="el-GR" sz="2800" dirty="0"/>
              <a:t>The CPU detects the H</a:t>
            </a:r>
            <a:r>
              <a:rPr lang="en-US" sz="2800" dirty="0"/>
              <a:t>OLD</a:t>
            </a:r>
            <a:r>
              <a:rPr lang="el-GR" sz="2800" dirty="0"/>
              <a:t> signal, and will complete </a:t>
            </a:r>
            <a:r>
              <a:rPr lang="el-GR" sz="2800" dirty="0">
                <a:solidFill>
                  <a:srgbClr val="C00000"/>
                </a:solidFill>
              </a:rPr>
              <a:t>executing the current instruction</a:t>
            </a:r>
            <a:r>
              <a:rPr lang="el-GR" sz="2800" dirty="0"/>
              <a:t>. Now all of the signals normally generated by the CPU are placed in a </a:t>
            </a:r>
            <a:r>
              <a:rPr lang="el-GR" sz="2800" dirty="0">
                <a:solidFill>
                  <a:srgbClr val="C00000"/>
                </a:solidFill>
              </a:rPr>
              <a:t>tri-stated condition </a:t>
            </a:r>
            <a:r>
              <a:rPr lang="el-GR" sz="2800" dirty="0"/>
              <a:t>(neither high or low) and then the CPU asserts the HLDA signal which tells the DMA controller that it is now in charge of the bus. </a:t>
            </a:r>
          </a:p>
          <a:p>
            <a:pPr>
              <a:lnSpc>
                <a:spcPct val="80000"/>
              </a:lnSpc>
            </a:pPr>
            <a:endParaRPr lang="el-GR" sz="1800" b="1" dirty="0"/>
          </a:p>
          <a:p>
            <a:endParaRPr lang="en-US" dirty="0"/>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351985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80000"/>
              </a:lnSpc>
            </a:pPr>
            <a:r>
              <a:rPr lang="en-US" sz="2800" dirty="0"/>
              <a:t>The CPU may have to </a:t>
            </a:r>
            <a:r>
              <a:rPr lang="en-US" sz="2800" dirty="0">
                <a:solidFill>
                  <a:srgbClr val="C00000"/>
                </a:solidFill>
              </a:rPr>
              <a:t>wait</a:t>
            </a:r>
            <a:r>
              <a:rPr lang="en-US" sz="2800" dirty="0"/>
              <a:t> (hold cycles)</a:t>
            </a:r>
            <a:r>
              <a:rPr lang="el-GR" sz="2800" dirty="0"/>
              <a:t>.</a:t>
            </a:r>
          </a:p>
          <a:p>
            <a:pPr>
              <a:lnSpc>
                <a:spcPct val="80000"/>
              </a:lnSpc>
            </a:pPr>
            <a:r>
              <a:rPr lang="el-GR" sz="2800" dirty="0"/>
              <a:t>DMA </a:t>
            </a:r>
            <a:r>
              <a:rPr lang="el-GR" sz="2800" dirty="0">
                <a:solidFill>
                  <a:srgbClr val="C00000"/>
                </a:solidFill>
              </a:rPr>
              <a:t>activates its </a:t>
            </a:r>
            <a:r>
              <a:rPr lang="el-GR" sz="2800" dirty="0" smtClean="0">
                <a:solidFill>
                  <a:srgbClr val="C00000"/>
                </a:solidFill>
              </a:rPr>
              <a:t>MEMR</a:t>
            </a:r>
            <a:r>
              <a:rPr lang="el-GR" sz="2800" dirty="0">
                <a:solidFill>
                  <a:srgbClr val="C00000"/>
                </a:solidFill>
              </a:rPr>
              <a:t>, </a:t>
            </a:r>
            <a:r>
              <a:rPr lang="el-GR" sz="2800" dirty="0" smtClean="0">
                <a:solidFill>
                  <a:srgbClr val="C00000"/>
                </a:solidFill>
              </a:rPr>
              <a:t>MEMW</a:t>
            </a:r>
            <a:r>
              <a:rPr lang="el-GR" sz="2800" dirty="0">
                <a:solidFill>
                  <a:srgbClr val="C00000"/>
                </a:solidFill>
              </a:rPr>
              <a:t>, </a:t>
            </a:r>
            <a:r>
              <a:rPr lang="el-GR" sz="2800" dirty="0" smtClean="0">
                <a:solidFill>
                  <a:srgbClr val="C00000"/>
                </a:solidFill>
              </a:rPr>
              <a:t>IOR</a:t>
            </a:r>
            <a:r>
              <a:rPr lang="el-GR" sz="2800" dirty="0">
                <a:solidFill>
                  <a:srgbClr val="C00000"/>
                </a:solidFill>
              </a:rPr>
              <a:t>, </a:t>
            </a:r>
            <a:r>
              <a:rPr lang="el-GR" sz="2800" dirty="0" smtClean="0">
                <a:solidFill>
                  <a:srgbClr val="C00000"/>
                </a:solidFill>
              </a:rPr>
              <a:t>IOW </a:t>
            </a:r>
            <a:r>
              <a:rPr lang="el-GR" sz="2800" dirty="0"/>
              <a:t>output signals, and the address outputs from the DMA are set to </a:t>
            </a:r>
            <a:r>
              <a:rPr lang="en-US" sz="2800" dirty="0"/>
              <a:t>the target address</a:t>
            </a:r>
            <a:r>
              <a:rPr lang="el-GR" sz="2800" dirty="0"/>
              <a:t>, which will be used to direct the byte that is about to transferred to a specific memory location</a:t>
            </a:r>
            <a:r>
              <a:rPr lang="el-GR" sz="2800" dirty="0" smtClean="0"/>
              <a:t>.</a:t>
            </a:r>
            <a:endParaRPr lang="en-US" sz="2800" dirty="0" smtClean="0"/>
          </a:p>
          <a:p>
            <a:pPr>
              <a:lnSpc>
                <a:spcPct val="80000"/>
              </a:lnSpc>
            </a:pPr>
            <a:endParaRPr lang="el-GR" sz="2800" dirty="0"/>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351808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2697</Words>
  <Application>Microsoft Office PowerPoint</Application>
  <PresentationFormat>On-screen Show (4:3)</PresentationFormat>
  <Paragraphs>395</Paragraphs>
  <Slides>60</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3" baseType="lpstr">
      <vt:lpstr>Office Theme</vt:lpstr>
      <vt:lpstr>Visio</vt:lpstr>
      <vt:lpstr>Bitmap Image</vt:lpstr>
      <vt:lpstr>PowerPoint Presentation</vt:lpstr>
      <vt:lpstr>Basic DMA concept</vt:lpstr>
      <vt:lpstr>PowerPoint Presentation</vt:lpstr>
      <vt:lpstr>Basic DMA Terminology</vt:lpstr>
      <vt:lpstr>PowerPoint Presentation</vt:lpstr>
      <vt:lpstr>DMA Pins and Timing</vt:lpstr>
      <vt:lpstr>DMA on the 8086 Microprocessor</vt:lpstr>
      <vt:lpstr>PowerPoint Presentation</vt:lpstr>
      <vt:lpstr>PowerPoint Presentation</vt:lpstr>
      <vt:lpstr>PowerPoint Presentation</vt:lpstr>
      <vt:lpstr>PowerPoint Presentation</vt:lpstr>
      <vt:lpstr>PowerPoint Presentation</vt:lpstr>
      <vt:lpstr>8237 DMA Controller</vt:lpstr>
      <vt:lpstr>PowerPoint Presentation</vt:lpstr>
      <vt:lpstr>8237 pins</vt:lpstr>
      <vt:lpstr>8237 DMA Application</vt:lpstr>
      <vt:lpstr>8237 registers</vt:lpstr>
      <vt:lpstr>PowerPoint Presentation</vt:lpstr>
      <vt:lpstr>PowerPoint Presentation</vt:lpstr>
      <vt:lpstr>8237 Software commands</vt:lpstr>
      <vt:lpstr>8237 Software commands</vt:lpstr>
      <vt:lpstr>8237 CHANNEL I/O PORT ADDRESSES</vt:lpstr>
      <vt:lpstr>8237 Block Diagram</vt:lpstr>
      <vt:lpstr>Initiating a DMA Transaction</vt:lpstr>
      <vt:lpstr>Programming the 8237</vt:lpstr>
      <vt:lpstr>Example</vt:lpstr>
      <vt:lpstr>PowerPoint Presentation</vt:lpstr>
      <vt:lpstr>PowerPoint Presentation</vt:lpstr>
      <vt:lpstr>Direct Memory Channel Improvement</vt:lpstr>
      <vt:lpstr>DMA Block Diagram</vt:lpstr>
      <vt:lpstr>Sharing of the op-code cycles</vt:lpstr>
      <vt:lpstr>DMA Controller in BF533</vt:lpstr>
      <vt:lpstr>Descriptor-based DMA</vt:lpstr>
      <vt:lpstr>Register-based DMA</vt:lpstr>
      <vt:lpstr>DMA Registers</vt:lpstr>
      <vt:lpstr>Video Interface </vt:lpstr>
      <vt:lpstr>Example code for video Input</vt:lpstr>
      <vt:lpstr>Computer System with DMA</vt:lpstr>
      <vt:lpstr>Implementing DMA in a Computer</vt:lpstr>
      <vt:lpstr>Data Transfer using DMA Controller</vt:lpstr>
      <vt:lpstr>         Internal Configuration</vt:lpstr>
      <vt:lpstr>Internal Configuration of DMA Controller</vt:lpstr>
      <vt:lpstr>     Process of DMA Transfer</vt:lpstr>
      <vt:lpstr>PowerPoint Presentation</vt:lpstr>
      <vt:lpstr>         DMA Transfer Modes</vt:lpstr>
      <vt:lpstr>PowerPoint Presentation</vt:lpstr>
      <vt:lpstr>PowerPoint Presentation</vt:lpstr>
      <vt:lpstr>PowerPoint Presentation</vt:lpstr>
      <vt:lpstr>PowerPoint Presentation</vt:lpstr>
      <vt:lpstr>Hardware Implementation of BG</vt:lpstr>
      <vt:lpstr>Modified State Diagram To Accommodate BR and BG</vt:lpstr>
      <vt:lpstr>Advantages of DMA</vt:lpstr>
      <vt:lpstr>DMA Hardware</vt:lpstr>
      <vt:lpstr>DMA in Brief</vt:lpstr>
      <vt:lpstr>Modes of Operation</vt:lpstr>
      <vt:lpstr>External DMA – Fly By</vt:lpstr>
      <vt:lpstr>Closer look at Fly-By Signaling</vt:lpstr>
      <vt:lpstr>External DMA – Mem To Mem</vt:lpstr>
      <vt:lpstr>Closer Look at Mem to Mem Signaling</vt:lpstr>
      <vt:lpstr>Port A Special Function - DMA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Gajendra</dc:creator>
  <cp:lastModifiedBy>Gajendra</cp:lastModifiedBy>
  <cp:revision>202</cp:revision>
  <dcterms:created xsi:type="dcterms:W3CDTF">2006-08-16T00:00:00Z</dcterms:created>
  <dcterms:modified xsi:type="dcterms:W3CDTF">2015-07-04T22:57:48Z</dcterms:modified>
</cp:coreProperties>
</file>