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1" r:id="rId17"/>
    <p:sldId id="275" r:id="rId18"/>
    <p:sldId id="278" r:id="rId19"/>
    <p:sldId id="276" r:id="rId20"/>
    <p:sldId id="274" r:id="rId21"/>
    <p:sldId id="277" r:id="rId22"/>
    <p:sldId id="279" r:id="rId23"/>
    <p:sldId id="280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포트폴리오(4)_무명기사단 전투시스템" id="{226C3C02-E147-445B-B3C7-D33C7064473C}">
          <p14:sldIdLst>
            <p14:sldId id="256"/>
            <p14:sldId id="259"/>
            <p14:sldId id="257"/>
            <p14:sldId id="258"/>
            <p14:sldId id="260"/>
            <p14:sldId id="263"/>
            <p14:sldId id="264"/>
            <p14:sldId id="261"/>
            <p14:sldId id="265"/>
            <p14:sldId id="266"/>
            <p14:sldId id="267"/>
            <p14:sldId id="269"/>
            <p14:sldId id="270"/>
            <p14:sldId id="272"/>
            <p14:sldId id="273"/>
            <p14:sldId id="271"/>
            <p14:sldId id="275"/>
            <p14:sldId id="278"/>
            <p14:sldId id="276"/>
            <p14:sldId id="274"/>
            <p14:sldId id="277"/>
            <p14:sldId id="279"/>
            <p14:sldId id="280"/>
          </p14:sldIdLst>
        </p14:section>
        <p14:section name="포트폴리오(3)_ToDoList" id="{AB54047C-ECDA-4829-A0AB-036F5FF54EAA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016F-5D5B-43A6-B97B-51DFF72B69F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E1175-2E68-4142-8126-2C7193BF8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E1175-2E68-4142-8126-2C7193BF8C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8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E1175-2E68-4142-8126-2C7193BF8C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8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B5BE-A2AF-A920-C445-8A0A11BF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3D106-DA3E-965B-8897-77B3EE69F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B5AB0-8CEC-9401-0CAB-0DB0E8F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BD21-08E9-1CD2-8019-0E59ADA2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652B-8A4A-04FF-80C3-CB2C48E0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6644-5FF1-F2BE-F244-8125C98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2F723-618D-CD97-8830-4DFA39ED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65BB8-BC0B-213E-7E52-1C5DC132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F765-008C-2DB7-71E1-9EFEA2A8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20540-2AF1-DDAD-B6CF-19A878ED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713A5-6A1F-9277-C655-2DB7822D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62B66-D716-F09F-21B3-8B5FBC262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13B30-E03A-3737-3098-3C3127B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ECE3-3658-D61F-A585-303D0798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763AC-B326-7498-5939-E274CBC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E3CAF-F2EB-540B-7F10-686E9D12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341C-18D6-5E95-803E-556061D9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CBB6-F363-0FBA-FF03-B50F7F8C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37A29-894C-BC6B-5BEB-826D914D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4B25C-7D41-474F-3AB5-8220FC8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D0A7-CC9B-7D61-A022-92F38153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92617-4AE7-141F-8BB8-25E8238B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34E1-A09D-DDAD-9616-4FD50B45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E737E-ECE8-7F68-4805-246CC20A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0A0EE-C0EE-50B3-AD91-010FDEC8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BD123-395B-D76A-2C54-24B1CAB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3CAB8-DA05-B32E-5C80-1797D8316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CA781-D8CC-EAAA-9D91-CA8084008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98F17-7D36-0C55-A023-E8B984A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0CCBD-5C0A-A983-FD2A-8B17031F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2709C-5354-DD69-4E64-59A44F6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2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E0D31-85F2-6FBB-B4E9-8156537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C4F3C-BB7A-F03F-7E56-1CEF54B7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17E30-581C-03D2-36D1-3CA3B8FE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0760E-4DD3-2B7A-8572-91807B71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908F6-66EE-532F-56CF-C4C77DC41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3E450-1EA0-BA16-77F7-738590CA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F5833-71CA-F7E5-BE3D-1D3019C4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3FF195-04B0-40D3-3BA3-D005EBE6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E7385-A0D7-C9BE-92F6-ECC37EB7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61270-4365-1A70-41F0-B3EF817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2B1246-A5EB-E3FA-0AF4-F1BED718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B631B-784C-C5DD-4255-7472AC5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6A512-4449-D072-29CF-2115CFB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FD81B-300F-6AED-BBA0-3FEF997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08B48-2220-4E4E-4EFD-3DE5BE4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731AC-F07E-D1CB-5A49-EC669D43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C454-8DA8-759E-6C5C-F09CAC6A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17C89-9757-2945-3830-531C23469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5870A-5CCA-AA00-1B7A-50171A37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09A0D-EF27-89D3-F2FE-F663C1C6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7DD31-D4AF-D9EF-0F37-519BE979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3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1D2AF-3772-BE5B-9B13-4F626888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5042D-E92F-E71F-B3AE-F719506E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849A1-5E27-C188-2881-0AAE88F6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B8A40-45D0-AE95-7F9B-4399868A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5CE82-3494-2FDA-03A9-95FE60B2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C8A98-019D-15B8-246B-D89F237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39A5AA-B594-D97C-AA05-FF1F3749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58066-C099-909F-AD2B-70EA5002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D2FA2-04E7-78B9-5865-4D3E0EDF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68A6-7FF6-4812-9EDF-FE334EA968CD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CED05-4186-A72F-A10B-DA2837DE6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4E16F-13B9-F0A5-7180-3F5083F0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76DE-BDCA-4481-9D08-E7BD3B39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DA15-9352-34D3-8A04-8C3A922C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447" y="1122363"/>
            <a:ext cx="9991106" cy="2387600"/>
          </a:xfrm>
        </p:spPr>
        <p:txBody>
          <a:bodyPr/>
          <a:lstStyle/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무명기사단 전투시스템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구현</a:t>
            </a:r>
            <a:b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ko-KR" altLang="en-US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7A0D9-563B-621C-EED4-651418D58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스테이지 시스템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(Json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및 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 Pattern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캐릭터 행동 및 전투 시스템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(FSM 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54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B1A50-1A08-4264-69B1-AED2739023CA}"/>
              </a:ext>
            </a:extLst>
          </p:cNvPr>
          <p:cNvSpPr/>
          <p:nvPr/>
        </p:nvSpPr>
        <p:spPr>
          <a:xfrm>
            <a:off x="8390088" y="3707606"/>
            <a:ext cx="3801912" cy="3150395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E6FCB-7DAC-4DBC-25E2-1236BF9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89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2BB962-8337-1D25-A7D9-09A773FA0F43}"/>
              </a:ext>
            </a:extLst>
          </p:cNvPr>
          <p:cNvSpPr/>
          <p:nvPr/>
        </p:nvSpPr>
        <p:spPr>
          <a:xfrm>
            <a:off x="8257206" y="0"/>
            <a:ext cx="3934794" cy="3707606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현재의 단계에서는 코드 최적화보다는 구현성에 집중한 부분입니다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chapter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정보를 읽고 저장된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혹은 저장할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stage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JsonManager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통해 정상적으로 읽기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쓰기가 작동함을 확인하였습니다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2F3BD5-63D2-3C74-0886-2839A13DA1CB}"/>
              </a:ext>
            </a:extLst>
          </p:cNvPr>
          <p:cNvSpPr/>
          <p:nvPr/>
        </p:nvSpPr>
        <p:spPr>
          <a:xfrm>
            <a:off x="839938" y="2159001"/>
            <a:ext cx="2674787" cy="177799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44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Load</a:t>
            </a:r>
            <a:r>
              <a:rPr lang="ko-KR" altLang="en-US" dirty="0"/>
              <a:t>된 </a:t>
            </a:r>
            <a:r>
              <a:rPr lang="en-US" altLang="ko-KR" dirty="0"/>
              <a:t>stage </a:t>
            </a:r>
            <a:r>
              <a:rPr lang="ko-KR" altLang="en-US" dirty="0"/>
              <a:t>정보를 기반으로 동작하는</a:t>
            </a:r>
            <a:br>
              <a:rPr lang="en-US" altLang="ko-KR" dirty="0"/>
            </a:br>
            <a:r>
              <a:rPr lang="en-US" altLang="ko-KR" dirty="0" err="1"/>
              <a:t>SpawnManager</a:t>
            </a:r>
            <a:r>
              <a:rPr lang="en-US" altLang="ko-KR" dirty="0"/>
              <a:t> </a:t>
            </a:r>
            <a:r>
              <a:rPr lang="ko-KR" altLang="en-US" dirty="0"/>
              <a:t>객체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A2A21E-36D2-3D08-FC11-74E4C1EF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91" y="346375"/>
            <a:ext cx="4570018" cy="21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5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3AAD55-A39C-6E14-A892-B6069D0B60AE}"/>
              </a:ext>
            </a:extLst>
          </p:cNvPr>
          <p:cNvSpPr/>
          <p:nvPr/>
        </p:nvSpPr>
        <p:spPr>
          <a:xfrm>
            <a:off x="-1" y="0"/>
            <a:ext cx="8257205" cy="110898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8513A7-30C4-338C-68CD-DE33ED29EB2B}"/>
              </a:ext>
            </a:extLst>
          </p:cNvPr>
          <p:cNvSpPr/>
          <p:nvPr/>
        </p:nvSpPr>
        <p:spPr>
          <a:xfrm>
            <a:off x="0" y="5749019"/>
            <a:ext cx="8257205" cy="1108982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9CFBCB-3A28-7932-EA09-080F8594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" y="1098438"/>
            <a:ext cx="8260673" cy="46505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FB4337-FBD1-6C2E-C2EB-B56FB68C9AA5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ChapterManager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읽어온 데이터의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EnemyMetrix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부분을 가져옵니다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이를 바탕으로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인스펙터에서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cachedMobList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caching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mob prefab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instantiate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차원 배열을 사용하고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O(n²)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시간이 걸리는 알고리즘을 사용하지만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시간복잡도가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충분히 낮은 수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(n=3)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이므로 사용에 문제가 없다고 생각하였습니다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부분에서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objects pooling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기술을 사용하여 조금 더 복잡한 상황과 조건에서 최적화할 수 있다고 생각합니다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6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Entity</a:t>
            </a:r>
            <a:r>
              <a:rPr lang="ko-KR" altLang="en-US" dirty="0"/>
              <a:t>의 </a:t>
            </a:r>
            <a:r>
              <a:rPr lang="en-US" altLang="ko-KR" dirty="0"/>
              <a:t>Base</a:t>
            </a:r>
            <a:r>
              <a:rPr lang="ko-KR" altLang="en-US" dirty="0"/>
              <a:t>코드 구조</a:t>
            </a:r>
          </a:p>
        </p:txBody>
      </p:sp>
    </p:spTree>
    <p:extLst>
      <p:ext uri="{BB962C8B-B14F-4D97-AF65-F5344CB8AC3E}">
        <p14:creationId xmlns:p14="http://schemas.microsoft.com/office/powerpoint/2010/main" val="2183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348CBB-FF3C-400C-9F64-971032F05044}"/>
              </a:ext>
            </a:extLst>
          </p:cNvPr>
          <p:cNvSpPr/>
          <p:nvPr/>
        </p:nvSpPr>
        <p:spPr>
          <a:xfrm>
            <a:off x="4791544" y="0"/>
            <a:ext cx="3465661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9C406-A011-8081-2F40-38BCE3D4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6604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DB4AEF-FE59-086E-6FAA-FA2ABB00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91"/>
          <a:stretch/>
        </p:blipFill>
        <p:spPr>
          <a:xfrm>
            <a:off x="5230038" y="-1"/>
            <a:ext cx="3027167" cy="1007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8217F-688A-EE4C-B240-51F731590B4A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Entity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다형성을 위해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코드를 만들어두고 이를 상속하는 방식으로 체계화하였습니다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damage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관련된 기능을 인터페이스로 추출하여 다형성의 대비와 코드 유지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보수성을 높였습니다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 상태를 나타내는 열거형 변수를 두어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 상태에 맞는 행동을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Dictionary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맵핑하여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작동하도록 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BaseEntity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FSM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이라는 클래스를 가지며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이를 통해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StateDict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상호작용하며 상태 변화와 행동을 결정합니다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ScriptableObjects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활용한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BaseStatData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가집니다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Entity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target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해당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객체의 적을 구분하는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LayerMask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가져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targe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구분합니다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618C31-0343-1B2F-8A5D-F8E4A594B6E5}"/>
              </a:ext>
            </a:extLst>
          </p:cNvPr>
          <p:cNvSpPr/>
          <p:nvPr/>
        </p:nvSpPr>
        <p:spPr>
          <a:xfrm>
            <a:off x="1092530" y="1276597"/>
            <a:ext cx="4488873" cy="3028208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5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348CBB-FF3C-400C-9F64-971032F05044}"/>
              </a:ext>
            </a:extLst>
          </p:cNvPr>
          <p:cNvSpPr/>
          <p:nvPr/>
        </p:nvSpPr>
        <p:spPr>
          <a:xfrm>
            <a:off x="4791544" y="0"/>
            <a:ext cx="3465661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9C406-A011-8081-2F40-38BCE3D4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6604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DB4AEF-FE59-086E-6FAA-FA2ABB00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91"/>
          <a:stretch/>
        </p:blipFill>
        <p:spPr>
          <a:xfrm>
            <a:off x="5230038" y="-1"/>
            <a:ext cx="3027167" cy="1007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8217F-688A-EE4C-B240-51F731590B4A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번째 메소드는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StateDict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멤버 변수에 적절한 열거형 키에 상태를 값으로 저장하는 과정을 구현하도록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추상화하였습니다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Coroutine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활용하여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FSM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지속적으로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하는 메소드를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추상메소드로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포함시켰습니다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코루틴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변화를 감지하면 상태를 변경하는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ChangeState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메소드도 구현하도록 강제하였습니다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BaseEntity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IDamagable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상속하므로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인터페이스가 가지는 메소드들을 구현해야 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35E634-08C0-E97C-1274-E3A9AC9037EF}"/>
              </a:ext>
            </a:extLst>
          </p:cNvPr>
          <p:cNvSpPr/>
          <p:nvPr/>
        </p:nvSpPr>
        <p:spPr>
          <a:xfrm>
            <a:off x="1092530" y="4411682"/>
            <a:ext cx="4488873" cy="211974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7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BaseState</a:t>
            </a:r>
            <a:r>
              <a:rPr lang="ko-KR" altLang="en-US" dirty="0"/>
              <a:t>와 </a:t>
            </a:r>
            <a:r>
              <a:rPr lang="en-US" altLang="ko-KR" dirty="0" err="1"/>
              <a:t>ISatable</a:t>
            </a:r>
            <a:r>
              <a:rPr lang="ko-KR" altLang="en-US" dirty="0"/>
              <a:t>의 코드 구조</a:t>
            </a:r>
          </a:p>
        </p:txBody>
      </p:sp>
    </p:spTree>
    <p:extLst>
      <p:ext uri="{BB962C8B-B14F-4D97-AF65-F5344CB8AC3E}">
        <p14:creationId xmlns:p14="http://schemas.microsoft.com/office/powerpoint/2010/main" val="298542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4BD3613-24F0-AA7B-0EEB-0E1ABCDBF1A8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EC4833-8F36-C817-86B9-8A282E2D6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"/>
          <a:stretch/>
        </p:blipFill>
        <p:spPr>
          <a:xfrm>
            <a:off x="0" y="1567542"/>
            <a:ext cx="4896533" cy="37762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05BB1B-0C93-6A3E-5C25-F46F0E4E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22" y="434949"/>
            <a:ext cx="1886213" cy="1705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880E1-5371-8BEA-8E4D-2EBC89E4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22" y="2658605"/>
            <a:ext cx="2379562" cy="15407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32F613-2F4F-E01E-BA3E-41CD50673FC4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BaseState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ISatable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인터페이스를 상속하며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이는 상태 진입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갱신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탈출에 관한 작업을 수행하는 메소드를 포함합니다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GetEntity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현재 미사용 중이지만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개발단계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),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형식매개변수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다형성을 통해 조건적으로 받고 대상 객체를 반환합니다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51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89E92E-CEED-8427-00E7-47A140A81F2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AC8C3-6A9C-07F5-3AEC-18BC969D328C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BaseState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클래스는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왼쪽과 같이 상속하여 사용되었습니다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80DAF3-9BF6-5D44-0814-263AFE0D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5357"/>
            <a:ext cx="4906060" cy="57158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3FC9D9-CAF7-EF8A-645D-435AD533BE0C}"/>
              </a:ext>
            </a:extLst>
          </p:cNvPr>
          <p:cNvGrpSpPr/>
          <p:nvPr/>
        </p:nvGrpSpPr>
        <p:grpSpPr>
          <a:xfrm>
            <a:off x="0" y="2915584"/>
            <a:ext cx="4906060" cy="552527"/>
            <a:chOff x="0" y="2809836"/>
            <a:chExt cx="4906060" cy="5525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2A4C4FA-90C3-9060-A43C-7DEBC30F5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09836"/>
              <a:ext cx="4706007" cy="55252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C0F889-39B8-6F4D-9589-B5ADC62A4D83}"/>
                </a:ext>
              </a:extLst>
            </p:cNvPr>
            <p:cNvSpPr/>
            <p:nvPr/>
          </p:nvSpPr>
          <p:spPr>
            <a:xfrm>
              <a:off x="4706007" y="2809836"/>
              <a:ext cx="200053" cy="552527"/>
            </a:xfrm>
            <a:prstGeom prst="rect">
              <a:avLst/>
            </a:prstGeom>
            <a:solidFill>
              <a:srgbClr val="1E1E1E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F8CA8A-A573-B299-79F7-6351717F7B9A}"/>
              </a:ext>
            </a:extLst>
          </p:cNvPr>
          <p:cNvGrpSpPr/>
          <p:nvPr/>
        </p:nvGrpSpPr>
        <p:grpSpPr>
          <a:xfrm>
            <a:off x="0" y="1607705"/>
            <a:ext cx="4906061" cy="590632"/>
            <a:chOff x="0" y="1607705"/>
            <a:chExt cx="4906061" cy="5906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61DCB2-4E50-0760-18DF-6D8B2380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7705"/>
              <a:ext cx="4744112" cy="59063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95C401-8C43-5F51-9067-856FBD3B9CD0}"/>
                </a:ext>
              </a:extLst>
            </p:cNvPr>
            <p:cNvSpPr/>
            <p:nvPr/>
          </p:nvSpPr>
          <p:spPr>
            <a:xfrm>
              <a:off x="4744113" y="1607705"/>
              <a:ext cx="161948" cy="590632"/>
            </a:xfrm>
            <a:prstGeom prst="rect">
              <a:avLst/>
            </a:prstGeom>
            <a:solidFill>
              <a:srgbClr val="1E1E1E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55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89E92E-CEED-8427-00E7-47A140A81F2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AC8C3-6A9C-07F5-3AEC-18BC969D328C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partial class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구조로 코드를 설계하여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관련된 기능들과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unity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상의 기능들을 구현하고 있는 코드를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구분 및 분리하였습니다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9870E4-1F50-3114-2CD6-734DF807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6" y="908528"/>
            <a:ext cx="3329314" cy="17697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11C5D0-086C-C05E-FD47-3AFCE898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6" y="3340578"/>
            <a:ext cx="3829489" cy="20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abstract singleton</a:t>
            </a:r>
            <a:r>
              <a:rPr lang="ko-KR" altLang="en-US" dirty="0"/>
              <a:t>을 활용한</a:t>
            </a:r>
            <a:br>
              <a:rPr lang="en-US" altLang="ko-KR" dirty="0"/>
            </a:br>
            <a:r>
              <a:rPr lang="en-US" altLang="ko-KR" dirty="0"/>
              <a:t>Manager </a:t>
            </a:r>
            <a:r>
              <a:rPr lang="ko-KR" altLang="en-US" dirty="0"/>
              <a:t>객체 코드 베이스</a:t>
            </a:r>
          </a:p>
        </p:txBody>
      </p:sp>
    </p:spTree>
    <p:extLst>
      <p:ext uri="{BB962C8B-B14F-4D97-AF65-F5344CB8AC3E}">
        <p14:creationId xmlns:p14="http://schemas.microsoft.com/office/powerpoint/2010/main" val="324958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BaseState</a:t>
            </a:r>
            <a:r>
              <a:rPr lang="ko-KR" altLang="en-US" dirty="0"/>
              <a:t> 기반의 </a:t>
            </a:r>
            <a:r>
              <a:rPr lang="en-US" altLang="ko-KR" dirty="0"/>
              <a:t>FSM</a:t>
            </a:r>
            <a:r>
              <a:rPr lang="ko-KR" altLang="en-US" dirty="0"/>
              <a:t>의 코드 구조</a:t>
            </a:r>
          </a:p>
        </p:txBody>
      </p:sp>
    </p:spTree>
    <p:extLst>
      <p:ext uri="{BB962C8B-B14F-4D97-AF65-F5344CB8AC3E}">
        <p14:creationId xmlns:p14="http://schemas.microsoft.com/office/powerpoint/2010/main" val="380905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BEC36E-F67B-D3B7-615C-E40B4B3843F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0EFED5-D67E-EA44-DA82-F4A872184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"/>
          <a:stretch/>
        </p:blipFill>
        <p:spPr>
          <a:xfrm>
            <a:off x="0" y="1268"/>
            <a:ext cx="4337050" cy="68567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52E10F-2964-B2F6-130B-F146E889A70E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FSM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클래스의  주된 기능은 현재 상태를 수시로 확인 하며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상태를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StateDict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value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도출된 값을 매개변수로 받아 상태를 체크하고 후처리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(Exit)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전처리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(Enter)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하도록 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BDF5E0-A195-D652-2509-C0E6AA11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40" y="0"/>
            <a:ext cx="493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BEC36E-F67B-D3B7-615C-E40B4B3843F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2E10F-2964-B2F6-130B-F146E889A70E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FSM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코드는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BaseEnity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추상화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메소드들에서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사용됩니다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partia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분리된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관련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Entity(Mob1)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클래스에서 해당 코드를 작성하였습니다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UpdateFSM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메소드에는 각 상태마다 실행하는 행동을 정의해놓고 이를 실행하게 만들었습니다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BDF5E0-A195-D652-2509-C0E6AA11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BEC36E-F67B-D3B7-615C-E40B4B3843FA}"/>
              </a:ext>
            </a:extLst>
          </p:cNvPr>
          <p:cNvSpPr/>
          <p:nvPr/>
        </p:nvSpPr>
        <p:spPr>
          <a:xfrm>
            <a:off x="0" y="520700"/>
            <a:ext cx="12192000" cy="63373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2E10F-2964-B2F6-130B-F146E889A70E}"/>
              </a:ext>
            </a:extLst>
          </p:cNvPr>
          <p:cNvSpPr/>
          <p:nvPr/>
        </p:nvSpPr>
        <p:spPr>
          <a:xfrm>
            <a:off x="0" y="0"/>
            <a:ext cx="12192000" cy="5207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간소화된 순서도로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FSM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흐름을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도식화하면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다음과 같습니다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F282318-86F3-ED0E-AF57-0B9ACD19EF06}"/>
              </a:ext>
            </a:extLst>
          </p:cNvPr>
          <p:cNvGrpSpPr/>
          <p:nvPr/>
        </p:nvGrpSpPr>
        <p:grpSpPr>
          <a:xfrm>
            <a:off x="994240" y="1332984"/>
            <a:ext cx="10203520" cy="4712733"/>
            <a:chOff x="592791" y="1045136"/>
            <a:chExt cx="10203520" cy="4712733"/>
          </a:xfrm>
        </p:grpSpPr>
        <p:sp>
          <p:nvSpPr>
            <p:cNvPr id="3" name="순서도: 수행의 시작/종료 2">
              <a:extLst>
                <a:ext uri="{FF2B5EF4-FFF2-40B4-BE49-F238E27FC236}">
                  <a16:creationId xmlns:a16="http://schemas.microsoft.com/office/drawing/2014/main" id="{F061DB70-9918-688C-5D53-1A63231700E5}"/>
                </a:ext>
              </a:extLst>
            </p:cNvPr>
            <p:cNvSpPr/>
            <p:nvPr/>
          </p:nvSpPr>
          <p:spPr>
            <a:xfrm>
              <a:off x="592791" y="1414468"/>
              <a:ext cx="895350" cy="520700"/>
            </a:xfrm>
            <a:prstGeom prst="flowChartTerminator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시작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98BD950-D80D-78B9-5E26-A7A9D9AB8C02}"/>
                </a:ext>
              </a:extLst>
            </p:cNvPr>
            <p:cNvCxnSpPr>
              <a:cxnSpLocks/>
              <a:stCxn id="3" idx="3"/>
              <a:endCxn id="13" idx="2"/>
            </p:cNvCxnSpPr>
            <p:nvPr/>
          </p:nvCxnSpPr>
          <p:spPr>
            <a:xfrm>
              <a:off x="1488141" y="1674818"/>
              <a:ext cx="506287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>
              <a:extLst>
                <a:ext uri="{FF2B5EF4-FFF2-40B4-BE49-F238E27FC236}">
                  <a16:creationId xmlns:a16="http://schemas.microsoft.com/office/drawing/2014/main" id="{91A302D1-FBAB-18E2-7480-99332988ABA2}"/>
                </a:ext>
              </a:extLst>
            </p:cNvPr>
            <p:cNvSpPr/>
            <p:nvPr/>
          </p:nvSpPr>
          <p:spPr>
            <a:xfrm>
              <a:off x="1847855" y="1414468"/>
              <a:ext cx="1465728" cy="520699"/>
            </a:xfrm>
            <a:prstGeom prst="flowChartInputOutput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Idle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9BD8F723-141E-57ED-288A-1E816020B615}"/>
                </a:ext>
              </a:extLst>
            </p:cNvPr>
            <p:cNvSpPr/>
            <p:nvPr/>
          </p:nvSpPr>
          <p:spPr>
            <a:xfrm>
              <a:off x="3673297" y="1414468"/>
              <a:ext cx="5734050" cy="4343401"/>
            </a:xfrm>
            <a:prstGeom prst="flowChartProcess">
              <a:avLst/>
            </a:prstGeom>
            <a:solidFill>
              <a:schemeClr val="accent4">
                <a:alpha val="2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EBCBFC-C96C-E491-FD4A-1E3A6397E949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167010" y="1674818"/>
              <a:ext cx="506287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941C02-79D6-9F77-36A2-0C71DA25769E}"/>
                </a:ext>
              </a:extLst>
            </p:cNvPr>
            <p:cNvSpPr txBox="1"/>
            <p:nvPr/>
          </p:nvSpPr>
          <p:spPr>
            <a:xfrm>
              <a:off x="5757031" y="1045136"/>
              <a:ext cx="156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UpdateFSM</a:t>
              </a:r>
              <a:endParaRPr lang="ko-KR" altLang="en-US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8" name="순서도: 데이터 27">
              <a:extLst>
                <a:ext uri="{FF2B5EF4-FFF2-40B4-BE49-F238E27FC236}">
                  <a16:creationId xmlns:a16="http://schemas.microsoft.com/office/drawing/2014/main" id="{A2CBD757-3883-5110-ECAE-3430F2064BA0}"/>
                </a:ext>
              </a:extLst>
            </p:cNvPr>
            <p:cNvSpPr/>
            <p:nvPr/>
          </p:nvSpPr>
          <p:spPr>
            <a:xfrm>
              <a:off x="3868276" y="1620657"/>
              <a:ext cx="1465728" cy="520699"/>
            </a:xfrm>
            <a:prstGeom prst="flowChartInputOutput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Idle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9" name="순서도: 데이터 28">
              <a:extLst>
                <a:ext uri="{FF2B5EF4-FFF2-40B4-BE49-F238E27FC236}">
                  <a16:creationId xmlns:a16="http://schemas.microsoft.com/office/drawing/2014/main" id="{9E0AD274-24C4-B5CD-A5E6-92900A8689D1}"/>
                </a:ext>
              </a:extLst>
            </p:cNvPr>
            <p:cNvSpPr/>
            <p:nvPr/>
          </p:nvSpPr>
          <p:spPr>
            <a:xfrm>
              <a:off x="3868276" y="2250338"/>
              <a:ext cx="1465728" cy="520699"/>
            </a:xfrm>
            <a:prstGeom prst="flowChartInputOutput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Move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0" name="순서도: 데이터 29">
              <a:extLst>
                <a:ext uri="{FF2B5EF4-FFF2-40B4-BE49-F238E27FC236}">
                  <a16:creationId xmlns:a16="http://schemas.microsoft.com/office/drawing/2014/main" id="{5020CDF5-3313-61B5-9B59-D4ADDE370251}"/>
                </a:ext>
              </a:extLst>
            </p:cNvPr>
            <p:cNvSpPr/>
            <p:nvPr/>
          </p:nvSpPr>
          <p:spPr>
            <a:xfrm>
              <a:off x="3868276" y="2880019"/>
              <a:ext cx="1465728" cy="520699"/>
            </a:xfrm>
            <a:prstGeom prst="flowChartInputOutput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Attack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1" name="순서도: 데이터 30">
              <a:extLst>
                <a:ext uri="{FF2B5EF4-FFF2-40B4-BE49-F238E27FC236}">
                  <a16:creationId xmlns:a16="http://schemas.microsoft.com/office/drawing/2014/main" id="{DF52A887-BA8D-10DA-D390-E519CCCA0D81}"/>
                </a:ext>
              </a:extLst>
            </p:cNvPr>
            <p:cNvSpPr/>
            <p:nvPr/>
          </p:nvSpPr>
          <p:spPr>
            <a:xfrm>
              <a:off x="3868276" y="3509700"/>
              <a:ext cx="1465728" cy="520699"/>
            </a:xfrm>
            <a:prstGeom prst="flowChartInputOutput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Skill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id="{0EA3B83D-0967-E132-1FC2-8C638B953292}"/>
                </a:ext>
              </a:extLst>
            </p:cNvPr>
            <p:cNvSpPr/>
            <p:nvPr/>
          </p:nvSpPr>
          <p:spPr>
            <a:xfrm>
              <a:off x="5804093" y="1503801"/>
              <a:ext cx="1566582" cy="754410"/>
            </a:xfrm>
            <a:prstGeom prst="flowChartProcess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ChangeState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9EE69282-F670-06D9-07CF-3980EAB00A9E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 flipV="1">
              <a:off x="5187431" y="1881006"/>
              <a:ext cx="616662" cy="1889044"/>
            </a:xfrm>
            <a:prstGeom prst="bent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AB69C6A4-D1FE-2E3E-9423-4AACB721FAA5}"/>
                </a:ext>
              </a:extLst>
            </p:cNvPr>
            <p:cNvCxnSpPr>
              <a:cxnSpLocks/>
              <a:stCxn id="29" idx="5"/>
              <a:endCxn id="37" idx="1"/>
            </p:cNvCxnSpPr>
            <p:nvPr/>
          </p:nvCxnSpPr>
          <p:spPr>
            <a:xfrm flipV="1">
              <a:off x="5187431" y="1881006"/>
              <a:ext cx="616662" cy="629682"/>
            </a:xfrm>
            <a:prstGeom prst="bent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541FC974-9447-CEAE-DEA9-56A78EB433CA}"/>
                </a:ext>
              </a:extLst>
            </p:cNvPr>
            <p:cNvCxnSpPr>
              <a:cxnSpLocks/>
              <a:stCxn id="30" idx="5"/>
              <a:endCxn id="37" idx="1"/>
            </p:cNvCxnSpPr>
            <p:nvPr/>
          </p:nvCxnSpPr>
          <p:spPr>
            <a:xfrm flipV="1">
              <a:off x="5187431" y="1881006"/>
              <a:ext cx="616662" cy="1259363"/>
            </a:xfrm>
            <a:prstGeom prst="bent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21CC8C78-104A-3539-4586-2E6D118F26B5}"/>
                </a:ext>
              </a:extLst>
            </p:cNvPr>
            <p:cNvCxnSpPr>
              <a:cxnSpLocks/>
              <a:stCxn id="28" idx="5"/>
              <a:endCxn id="37" idx="1"/>
            </p:cNvCxnSpPr>
            <p:nvPr/>
          </p:nvCxnSpPr>
          <p:spPr>
            <a:xfrm flipV="1">
              <a:off x="5187431" y="1881006"/>
              <a:ext cx="616662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B2BCB88-E314-80F5-D963-AAA807A5B981}"/>
                </a:ext>
              </a:extLst>
            </p:cNvPr>
            <p:cNvCxnSpPr>
              <a:cxnSpLocks/>
              <a:stCxn id="37" idx="2"/>
              <a:endCxn id="76" idx="0"/>
            </p:cNvCxnSpPr>
            <p:nvPr/>
          </p:nvCxnSpPr>
          <p:spPr>
            <a:xfrm>
              <a:off x="6587384" y="2258211"/>
              <a:ext cx="0" cy="24460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id="{383F7A4F-9D1D-559A-1B4E-3A556627C515}"/>
                </a:ext>
              </a:extLst>
            </p:cNvPr>
            <p:cNvSpPr/>
            <p:nvPr/>
          </p:nvSpPr>
          <p:spPr>
            <a:xfrm>
              <a:off x="5804093" y="2502814"/>
              <a:ext cx="1566582" cy="754410"/>
            </a:xfrm>
            <a:prstGeom prst="flowChartProcess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FSM.</a:t>
              </a:r>
              <a:b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</a:br>
              <a:r>
                <a:rPr lang="en-US" altLang="ko-KR" sz="16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ChangeState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8D63952-1FCD-9F36-FA0E-42B6CA6E1705}"/>
                </a:ext>
              </a:extLst>
            </p:cNvPr>
            <p:cNvCxnSpPr>
              <a:cxnSpLocks/>
              <a:stCxn id="76" idx="2"/>
              <a:endCxn id="84" idx="0"/>
            </p:cNvCxnSpPr>
            <p:nvPr/>
          </p:nvCxnSpPr>
          <p:spPr>
            <a:xfrm>
              <a:off x="6587384" y="3257224"/>
              <a:ext cx="0" cy="24460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순서도: 처리 83">
              <a:extLst>
                <a:ext uri="{FF2B5EF4-FFF2-40B4-BE49-F238E27FC236}">
                  <a16:creationId xmlns:a16="http://schemas.microsoft.com/office/drawing/2014/main" id="{609AFB21-59BC-75EF-E0BE-B2B0189B211E}"/>
                </a:ext>
              </a:extLst>
            </p:cNvPr>
            <p:cNvSpPr/>
            <p:nvPr/>
          </p:nvSpPr>
          <p:spPr>
            <a:xfrm>
              <a:off x="5856541" y="3501827"/>
              <a:ext cx="1461686" cy="268223"/>
            </a:xfrm>
            <a:prstGeom prst="flowChartProcess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OnStateExit</a:t>
              </a:r>
              <a:endPara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C4ED8D9-4ACD-27C4-CDBC-CDFBC0FAC991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6587384" y="3767031"/>
              <a:ext cx="0" cy="24460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순서도: 처리 89">
              <a:extLst>
                <a:ext uri="{FF2B5EF4-FFF2-40B4-BE49-F238E27FC236}">
                  <a16:creationId xmlns:a16="http://schemas.microsoft.com/office/drawing/2014/main" id="{FE0CC3EE-394A-EB98-18E5-309734DF6F47}"/>
                </a:ext>
              </a:extLst>
            </p:cNvPr>
            <p:cNvSpPr/>
            <p:nvPr/>
          </p:nvSpPr>
          <p:spPr>
            <a:xfrm>
              <a:off x="5856541" y="4011634"/>
              <a:ext cx="1461686" cy="268223"/>
            </a:xfrm>
            <a:prstGeom prst="flowChartProcess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OnStateEnter</a:t>
              </a:r>
              <a:endPara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4A71FC3-C708-9CE1-2D57-EB6569A0854F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6587384" y="4281365"/>
              <a:ext cx="0" cy="24460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처리 91">
              <a:extLst>
                <a:ext uri="{FF2B5EF4-FFF2-40B4-BE49-F238E27FC236}">
                  <a16:creationId xmlns:a16="http://schemas.microsoft.com/office/drawing/2014/main" id="{0DE7F1B6-43FC-BB09-D3F8-DC46E5FCE680}"/>
                </a:ext>
              </a:extLst>
            </p:cNvPr>
            <p:cNvSpPr/>
            <p:nvPr/>
          </p:nvSpPr>
          <p:spPr>
            <a:xfrm>
              <a:off x="5856541" y="4525968"/>
              <a:ext cx="1461686" cy="268223"/>
            </a:xfrm>
            <a:prstGeom prst="flowChartProcess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OnStateUpdate</a:t>
              </a:r>
              <a:endPara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D4F5EB41-86BE-98B3-B71B-6BB77FABBD11}"/>
                </a:ext>
              </a:extLst>
            </p:cNvPr>
            <p:cNvCxnSpPr>
              <a:stCxn id="92" idx="2"/>
              <a:endCxn id="13" idx="4"/>
            </p:cNvCxnSpPr>
            <p:nvPr/>
          </p:nvCxnSpPr>
          <p:spPr>
            <a:xfrm rot="5400000" flipH="1">
              <a:off x="3154540" y="1361347"/>
              <a:ext cx="2859024" cy="4006665"/>
            </a:xfrm>
            <a:prstGeom prst="bentConnector3">
              <a:avLst>
                <a:gd name="adj1" fmla="val -79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순서도: 데이터 105">
              <a:extLst>
                <a:ext uri="{FF2B5EF4-FFF2-40B4-BE49-F238E27FC236}">
                  <a16:creationId xmlns:a16="http://schemas.microsoft.com/office/drawing/2014/main" id="{6C8ED953-EFEC-31EE-E1BE-D5B67A0470F4}"/>
                </a:ext>
              </a:extLst>
            </p:cNvPr>
            <p:cNvSpPr/>
            <p:nvPr/>
          </p:nvSpPr>
          <p:spPr>
            <a:xfrm>
              <a:off x="3868276" y="4143097"/>
              <a:ext cx="1465728" cy="520699"/>
            </a:xfrm>
            <a:prstGeom prst="flowChartInputOutput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Die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0" name="순서도: 수행의 시작/종료 109">
              <a:extLst>
                <a:ext uri="{FF2B5EF4-FFF2-40B4-BE49-F238E27FC236}">
                  <a16:creationId xmlns:a16="http://schemas.microsoft.com/office/drawing/2014/main" id="{0ED2B77C-D892-7979-DF8B-C522CCBEDA64}"/>
                </a:ext>
              </a:extLst>
            </p:cNvPr>
            <p:cNvSpPr/>
            <p:nvPr/>
          </p:nvSpPr>
          <p:spPr>
            <a:xfrm>
              <a:off x="9900961" y="5237169"/>
              <a:ext cx="895350" cy="520700"/>
            </a:xfrm>
            <a:prstGeom prst="flowChartTerminator">
              <a:avLst/>
            </a:prstGeom>
            <a:solidFill>
              <a:srgbClr val="1E1E1E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끝</a:t>
              </a:r>
            </a:p>
          </p:txBody>
        </p: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755DB6B5-E594-02B3-0527-90E6AB8050F5}"/>
                </a:ext>
              </a:extLst>
            </p:cNvPr>
            <p:cNvCxnSpPr>
              <a:stCxn id="106" idx="5"/>
              <a:endCxn id="37" idx="1"/>
            </p:cNvCxnSpPr>
            <p:nvPr/>
          </p:nvCxnSpPr>
          <p:spPr>
            <a:xfrm flipV="1">
              <a:off x="5187431" y="1881006"/>
              <a:ext cx="616662" cy="2522441"/>
            </a:xfrm>
            <a:prstGeom prst="bent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F376DACE-A171-9355-66A6-C8030984AD1D}"/>
                </a:ext>
              </a:extLst>
            </p:cNvPr>
            <p:cNvCxnSpPr>
              <a:cxnSpLocks/>
              <a:stCxn id="90" idx="3"/>
              <a:endCxn id="110" idx="1"/>
            </p:cNvCxnSpPr>
            <p:nvPr/>
          </p:nvCxnSpPr>
          <p:spPr>
            <a:xfrm>
              <a:off x="7318227" y="4145746"/>
              <a:ext cx="2582734" cy="1351773"/>
            </a:xfrm>
            <a:prstGeom prst="bentConnector3">
              <a:avLst>
                <a:gd name="adj1" fmla="val 4609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순서도: 판단 116">
            <a:extLst>
              <a:ext uri="{FF2B5EF4-FFF2-40B4-BE49-F238E27FC236}">
                <a16:creationId xmlns:a16="http://schemas.microsoft.com/office/drawing/2014/main" id="{F6C1A8F9-25EF-4B59-0D0A-3E5D799676F8}"/>
              </a:ext>
            </a:extLst>
          </p:cNvPr>
          <p:cNvSpPr/>
          <p:nvPr/>
        </p:nvSpPr>
        <p:spPr>
          <a:xfrm>
            <a:off x="8192709" y="4075189"/>
            <a:ext cx="1437137" cy="703328"/>
          </a:xfrm>
          <a:prstGeom prst="flowChartDecision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If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Die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802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DA15-9352-34D3-8A04-8C3A922C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447" y="1122363"/>
            <a:ext cx="9991106" cy="2387600"/>
          </a:xfrm>
        </p:spPr>
        <p:txBody>
          <a:bodyPr anchor="ctr"/>
          <a:lstStyle/>
          <a:p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To-Do List</a:t>
            </a:r>
            <a:b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(made by unity)</a:t>
            </a:r>
            <a:endParaRPr lang="ko-KR" altLang="en-US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7A0D9-563B-621C-EED4-651418D58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Observer Pattern</a:t>
            </a: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활용</a:t>
            </a:r>
            <a:endParaRPr lang="en-US" altLang="ko-KR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46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abstract singleton</a:t>
            </a:r>
            <a:r>
              <a:rPr lang="ko-KR" altLang="en-US" dirty="0"/>
              <a:t>을 활용한</a:t>
            </a:r>
            <a:br>
              <a:rPr lang="en-US" altLang="ko-KR" dirty="0"/>
            </a:br>
            <a:r>
              <a:rPr lang="en-US" altLang="ko-KR" dirty="0"/>
              <a:t>Manager </a:t>
            </a:r>
            <a:r>
              <a:rPr lang="ko-KR" altLang="en-US" dirty="0"/>
              <a:t>객체 코드 베이스</a:t>
            </a:r>
          </a:p>
        </p:txBody>
      </p:sp>
    </p:spTree>
    <p:extLst>
      <p:ext uri="{BB962C8B-B14F-4D97-AF65-F5344CB8AC3E}">
        <p14:creationId xmlns:p14="http://schemas.microsoft.com/office/powerpoint/2010/main" val="29530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190A4A-BE3C-E886-7988-D311C599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0850" cy="68622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685584-9210-4865-F5EE-B980538C797F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namespace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클래스를 카테고리화 하여 가독성 향상 및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using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선언에서 어떤 기능을 현재 클래스에서 사용하는지 확인할 수 있도록 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abstract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활용하여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적용하는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Manager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코드 중복을 방지하고 유지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보수성을 높였습니다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Generic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where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사용하여 타입 매개변수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설정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이는 상속하는 타입이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MonoBehaviour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상속하도록 강제하고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T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타입으로 객체를 생성하기 위해서 사용하였습니다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static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멤버 변수와 프로퍼티를 사용하여 단일한 객체 사용을 의도하였습니다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객체를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때 해당 객체가 없으면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번째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if)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객체를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찾고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그럼에도 없으면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번째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if)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해당 객체를 새로 생성해서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instance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변수에 할당하는 방식으로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null-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예외를 처리하였습니다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190A4A-BE3C-E886-7988-D311C599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0850" cy="68622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685584-9210-4865-F5EE-B980538C797F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namespace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클래스를 카테고리화 하여 가독성 향상 및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using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선언에서 어떤 기능을 현재 클래스에서 사용하는지 확인할 수 있도록 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abstract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활용하여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적용하는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Manager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코드 중복을 방지하고 유지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보수성을 높였습니다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Generic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where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사용하여 타입 매개변수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설정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이는 상속하는 타입이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MonoBehaviour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상속하도록 강제하고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T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타입으로 객체를 생성하기 위해서 사용하였습니다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static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멤버 변수와 프로퍼티를 사용하여 단일한 객체 사용을 의도하였습니다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singleton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객체를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때 해당 객체가 없으면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번째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if)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객체를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찾고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그럼에도 없으면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번째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if)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해당 객체를 새로 생성해서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instance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변수에 할당하는 방식으로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null-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예외를 처리하였습니다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4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96DB1-EF94-912D-FCB5-353DF59FB15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85584-9210-4865-F5EE-B980538C797F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abstract singleton class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왼쪽과 같은 형태로 사용되었습니다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2D1717-D98B-E93A-C2A0-C3CA772FDA2A}"/>
              </a:ext>
            </a:extLst>
          </p:cNvPr>
          <p:cNvGrpSpPr/>
          <p:nvPr/>
        </p:nvGrpSpPr>
        <p:grpSpPr>
          <a:xfrm>
            <a:off x="-1" y="1194207"/>
            <a:ext cx="6800851" cy="4469587"/>
            <a:chOff x="-1" y="1651813"/>
            <a:chExt cx="6800851" cy="44695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7038BB-81A1-E200-EC29-67878D6BE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51813"/>
              <a:ext cx="6800850" cy="84775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0A36B4-1566-EFE1-E7B1-4186BEAF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92527"/>
              <a:ext cx="6800850" cy="94133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A74327-D93D-C1E5-9136-2BB4FD4EA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5226819"/>
              <a:ext cx="6800851" cy="89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21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serialize/deserialize</a:t>
            </a:r>
            <a:br>
              <a:rPr lang="en-US" altLang="ko-KR" dirty="0"/>
            </a:br>
            <a:r>
              <a:rPr lang="en-US" altLang="ko-KR" dirty="0" err="1"/>
              <a:t>JsonManager</a:t>
            </a:r>
            <a:r>
              <a:rPr lang="en-US" altLang="ko-KR" dirty="0"/>
              <a:t> </a:t>
            </a:r>
            <a:r>
              <a:rPr lang="ko-KR" altLang="en-US" dirty="0"/>
              <a:t>객체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1287A-DEF8-9048-E26A-F7570FC7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923828"/>
            <a:ext cx="569674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881433-2D5C-EB10-162A-DA4E8254D623}"/>
              </a:ext>
            </a:extLst>
          </p:cNvPr>
          <p:cNvSpPr/>
          <p:nvPr/>
        </p:nvSpPr>
        <p:spPr>
          <a:xfrm>
            <a:off x="5716855" y="0"/>
            <a:ext cx="1083995" cy="6858000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2DDCC9-2006-3F41-6B4A-FD4A64075B89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자주 사용되는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JsonDirectoryPath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프로퍼티에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path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caching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하여 반복적 객체 생성을 줄여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부담을 덜었습니다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“Code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Json“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변환의 경우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항상 해당 경로의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directory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있는 지 검사하고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없다면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jsonDirectoryPath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해당되는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directory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새롭게 만들어 예외를 처리했습니다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Newtonsoft.Json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라이브러리의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JsonConvert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클래스를 사용하여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csharpCode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내용은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 formatted string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형태로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jsonData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저장합니다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그리고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System.IO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라이브러리에서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클래스를 사용하여 올바른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path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jsonData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읽기 및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쓰기합니다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“Json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Code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변환의 경우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형식매개변수를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받아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구조에 따른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의도된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적절한 자료구조를 가지도록 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이렇게 만들어진 자료구조를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Deserialize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하여 객체를 받아 리턴 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2073A-D02F-120E-01E0-0E6450DF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6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76833BF-2F71-4A3B-0323-3E22DF9B1776}"/>
              </a:ext>
            </a:extLst>
          </p:cNvPr>
          <p:cNvSpPr/>
          <p:nvPr/>
        </p:nvSpPr>
        <p:spPr>
          <a:xfrm>
            <a:off x="5716855" y="0"/>
            <a:ext cx="1083995" cy="6858000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049A8-1D1D-C2A5-6E78-D5622716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6855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2DDCC9-2006-3F41-6B4A-FD4A64075B89}"/>
              </a:ext>
            </a:extLst>
          </p:cNvPr>
          <p:cNvSpPr/>
          <p:nvPr/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Question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generic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하게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형식매개변수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사용하였나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Answer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물론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형을 사용하여 좀 더 간단하고 유연하게 작성할 수 있는 코드입니다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하지만 그럴 경우에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boxing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및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unboxing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우려되며 이는 곧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부담을 주고 나아가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성능에 영향을 끼치기 때문에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형을 사용하지 않고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generic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 변환하는 메소드에서 이미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형으로 매개변수를 받기 때문에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작동은 중복되면 될수록 악영향을 미치므로 최소한으로 하고 싶었기 때문입니다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66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D484-9484-28AF-FF14-695F232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Json</a:t>
            </a:r>
            <a:r>
              <a:rPr lang="ko-KR" altLang="en-US" dirty="0"/>
              <a:t>을 활용한 </a:t>
            </a:r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br>
              <a:rPr lang="en-US" altLang="ko-KR" dirty="0"/>
            </a:br>
            <a:r>
              <a:rPr lang="en-US" altLang="ko-KR" dirty="0" err="1"/>
              <a:t>ChapterManager</a:t>
            </a:r>
            <a:r>
              <a:rPr lang="en-US" altLang="ko-KR" dirty="0"/>
              <a:t> </a:t>
            </a:r>
            <a:r>
              <a:rPr lang="ko-KR" altLang="en-US" dirty="0"/>
              <a:t>객체 코드</a:t>
            </a:r>
          </a:p>
        </p:txBody>
      </p:sp>
    </p:spTree>
    <p:extLst>
      <p:ext uri="{BB962C8B-B14F-4D97-AF65-F5344CB8AC3E}">
        <p14:creationId xmlns:p14="http://schemas.microsoft.com/office/powerpoint/2010/main" val="425268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B1A50-1A08-4264-69B1-AED2739023CA}"/>
              </a:ext>
            </a:extLst>
          </p:cNvPr>
          <p:cNvSpPr/>
          <p:nvPr/>
        </p:nvSpPr>
        <p:spPr>
          <a:xfrm>
            <a:off x="4455294" y="0"/>
            <a:ext cx="3801912" cy="2008409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0A898-5A1C-6EFF-3205-CEF7E8CE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55294" cy="3769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6E6B47-66B5-0414-C554-A57BBE29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373" y="1854200"/>
            <a:ext cx="4137833" cy="19156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2BBF3B-4799-9D5D-F388-57AF1AA9B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27" y="3769866"/>
            <a:ext cx="2871788" cy="30868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53FE04-40CE-55B0-8EE2-B8E1FC5A6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616" y="3769864"/>
            <a:ext cx="2829590" cy="30868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2BB962-8337-1D25-A7D9-09A773FA0F43}"/>
              </a:ext>
            </a:extLst>
          </p:cNvPr>
          <p:cNvSpPr/>
          <p:nvPr/>
        </p:nvSpPr>
        <p:spPr>
          <a:xfrm>
            <a:off x="8257206" y="0"/>
            <a:ext cx="3934794" cy="6858000"/>
          </a:xfrm>
          <a:prstGeom prst="rect">
            <a:avLst/>
          </a:prstGeom>
          <a:solidFill>
            <a:srgbClr val="1E1E1E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파일은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chapter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stage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정보를 담고 있으며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stage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mob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개수와 해당 스테이지의 클리어 유무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mob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배치 정보 등을 담고 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왼쪽과 같은 자료구조를 임시로 채택하여 </a:t>
            </a:r>
            <a:r>
              <a:rPr lang="en-US" altLang="ko-KR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json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파일로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serialize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하여 저장합니다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chapter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stage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클래스에는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Base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클래스를 두어 다형성을 활용할 수 있도록 하였습니다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D98D24-1506-6E78-46CF-44429FD2751D}"/>
              </a:ext>
            </a:extLst>
          </p:cNvPr>
          <p:cNvSpPr/>
          <p:nvPr/>
        </p:nvSpPr>
        <p:spPr>
          <a:xfrm>
            <a:off x="0" y="3769863"/>
            <a:ext cx="2576927" cy="3086826"/>
          </a:xfrm>
          <a:prstGeom prst="rect">
            <a:avLst/>
          </a:prstGeom>
          <a:solidFill>
            <a:srgbClr val="1E1E1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E1E1E"/>
        </a:solidFill>
        <a:ln w="19050">
          <a:solidFill>
            <a:schemeClr val="accent6"/>
          </a:solidFill>
        </a:ln>
      </a:spPr>
      <a:bodyPr rtlCol="0" anchor="ctr"/>
      <a:lstStyle>
        <a:defPPr algn="ctr">
          <a:defRPr sz="1600" dirty="0" smtClean="0">
            <a:latin typeface="나눔스퀘어 네오 Regular" panose="00000500000000000000" pitchFamily="2" charset="-127"/>
            <a:ea typeface="나눔스퀘어 네오 Regular" panose="00000500000000000000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1010</Words>
  <Application>Microsoft Office PowerPoint</Application>
  <PresentationFormat>와이드스크린</PresentationFormat>
  <Paragraphs>89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나눔스퀘어 네오 Regular</vt:lpstr>
      <vt:lpstr>맑은 고딕</vt:lpstr>
      <vt:lpstr>Arial</vt:lpstr>
      <vt:lpstr>Office 테마</vt:lpstr>
      <vt:lpstr>무명기사단 전투시스템 구현 </vt:lpstr>
      <vt:lpstr>abstract singleton을 활용한 Manager 객체 코드 베이스</vt:lpstr>
      <vt:lpstr>PowerPoint 프레젠테이션</vt:lpstr>
      <vt:lpstr>PowerPoint 프레젠테이션</vt:lpstr>
      <vt:lpstr>serialize/deserialize JsonManager 객체 코드</vt:lpstr>
      <vt:lpstr>PowerPoint 프레젠테이션</vt:lpstr>
      <vt:lpstr>PowerPoint 프레젠테이션</vt:lpstr>
      <vt:lpstr>Json을 활용한 stage Load ChapterManager 객체 코드</vt:lpstr>
      <vt:lpstr>PowerPoint 프레젠테이션</vt:lpstr>
      <vt:lpstr>PowerPoint 프레젠테이션</vt:lpstr>
      <vt:lpstr>Load된 stage 정보를 기반으로 동작하는 SpawnManager 객체 코드</vt:lpstr>
      <vt:lpstr>PowerPoint 프레젠테이션</vt:lpstr>
      <vt:lpstr>Entity의 Base코드 구조</vt:lpstr>
      <vt:lpstr>PowerPoint 프레젠테이션</vt:lpstr>
      <vt:lpstr>PowerPoint 프레젠테이션</vt:lpstr>
      <vt:lpstr>BaseState와 ISatable의 코드 구조</vt:lpstr>
      <vt:lpstr>PowerPoint 프레젠테이션</vt:lpstr>
      <vt:lpstr>PowerPoint 프레젠테이션</vt:lpstr>
      <vt:lpstr>PowerPoint 프레젠테이션</vt:lpstr>
      <vt:lpstr>BaseState 기반의 FSM의 코드 구조</vt:lpstr>
      <vt:lpstr>PowerPoint 프레젠테이션</vt:lpstr>
      <vt:lpstr>PowerPoint 프레젠테이션</vt:lpstr>
      <vt:lpstr>PowerPoint 프레젠테이션</vt:lpstr>
      <vt:lpstr>To-Do List (made by unity)</vt:lpstr>
      <vt:lpstr>abstract singleton을 활용한 Manager 객체 코드 베이스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/_학생_게임전공 이윤석</dc:creator>
  <cp:lastModifiedBy>이윤석</cp:lastModifiedBy>
  <cp:revision>20</cp:revision>
  <dcterms:created xsi:type="dcterms:W3CDTF">2024-03-30T02:57:12Z</dcterms:created>
  <dcterms:modified xsi:type="dcterms:W3CDTF">2024-04-11T08:51:36Z</dcterms:modified>
</cp:coreProperties>
</file>