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1" r:id="rId3"/>
    <p:sldId id="264" r:id="rId4"/>
    <p:sldId id="267" r:id="rId5"/>
    <p:sldId id="266" r:id="rId6"/>
    <p:sldId id="263" r:id="rId7"/>
    <p:sldId id="259" r:id="rId8"/>
    <p:sldId id="269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3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6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1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7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5967" y="3075057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/>
              <a:t>GeoStrike</a:t>
            </a:r>
            <a:endParaRPr lang="ko-KR" altLang="en-US" sz="40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829695" y="3711633"/>
            <a:ext cx="25326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7818" y="5744094"/>
            <a:ext cx="427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팀명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GeoStrike</a:t>
            </a:r>
            <a:endParaRPr lang="en-US" altLang="ko-KR" dirty="0" smtClean="0"/>
          </a:p>
          <a:p>
            <a:r>
              <a:rPr lang="ko-KR" altLang="en-US" dirty="0" smtClean="0"/>
              <a:t>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1,2 : </a:t>
            </a:r>
            <a:r>
              <a:rPr lang="ko-KR" altLang="en-US" dirty="0" smtClean="0"/>
              <a:t>이윤석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이현직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최신형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02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2706" y="3044280"/>
            <a:ext cx="3406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Main Game</a:t>
            </a:r>
          </a:p>
        </p:txBody>
      </p:sp>
    </p:spTree>
    <p:extLst>
      <p:ext uri="{BB962C8B-B14F-4D97-AF65-F5344CB8AC3E}">
        <p14:creationId xmlns:p14="http://schemas.microsoft.com/office/powerpoint/2010/main" val="33749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66875"/>
            <a:ext cx="12191999" cy="3524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77624" y="0"/>
            <a:ext cx="714375" cy="1666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자원건물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5191125"/>
            <a:ext cx="676274" cy="16668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자원건물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3466272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방어탑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356065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넥서스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305254" y="274897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방어탑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415462" y="279082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넥서스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6276" y="5191125"/>
            <a:ext cx="4152899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유닛 건물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62825" y="0"/>
            <a:ext cx="4152899" cy="1666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유닛 건물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6687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진영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86596" y="62732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진영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96964" y="460635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4551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55967" y="119271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시스템 기획 </a:t>
            </a:r>
            <a:r>
              <a:rPr lang="en-US" altLang="ko-KR" sz="4000" b="1" dirty="0"/>
              <a:t>- </a:t>
            </a:r>
            <a:r>
              <a:rPr lang="ko-KR" altLang="en-US" sz="4000" b="1" dirty="0"/>
              <a:t>건물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755967" y="755847"/>
            <a:ext cx="46800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649008" y="1637212"/>
            <a:ext cx="585788" cy="2343150"/>
            <a:chOff x="6268399" y="819755"/>
            <a:chExt cx="585788" cy="2343150"/>
          </a:xfrm>
        </p:grpSpPr>
        <p:sp>
          <p:nvSpPr>
            <p:cNvPr id="45" name="팔각형 44"/>
            <p:cNvSpPr/>
            <p:nvPr/>
          </p:nvSpPr>
          <p:spPr>
            <a:xfrm>
              <a:off x="6268399" y="819755"/>
              <a:ext cx="585788" cy="2343150"/>
            </a:xfrm>
            <a:prstGeom prst="octagon">
              <a:avLst>
                <a:gd name="adj" fmla="val 12622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99692" y="1348117"/>
              <a:ext cx="123202" cy="1286427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328623" y="883218"/>
              <a:ext cx="465340" cy="465340"/>
              <a:chOff x="3096188" y="2262185"/>
              <a:chExt cx="465340" cy="465340"/>
            </a:xfrm>
          </p:grpSpPr>
          <p:sp>
            <p:nvSpPr>
              <p:cNvPr id="57" name="팔각형 5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팔각형 5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328623" y="2634985"/>
              <a:ext cx="465340" cy="465340"/>
              <a:chOff x="3096188" y="2262185"/>
              <a:chExt cx="465340" cy="465340"/>
            </a:xfrm>
          </p:grpSpPr>
          <p:sp>
            <p:nvSpPr>
              <p:cNvPr id="55" name="팔각형 5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팔각형 5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328623" y="1467140"/>
              <a:ext cx="465340" cy="465340"/>
              <a:chOff x="3096188" y="2262185"/>
              <a:chExt cx="465340" cy="465340"/>
            </a:xfrm>
          </p:grpSpPr>
          <p:sp>
            <p:nvSpPr>
              <p:cNvPr id="53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도넛 53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328623" y="2051062"/>
              <a:ext cx="465340" cy="465340"/>
              <a:chOff x="3096188" y="2262185"/>
              <a:chExt cx="465340" cy="465340"/>
            </a:xfrm>
          </p:grpSpPr>
          <p:sp>
            <p:nvSpPr>
              <p:cNvPr id="51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도넛 51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500962" y="4380388"/>
            <a:ext cx="1176747" cy="1861789"/>
            <a:chOff x="4626818" y="819755"/>
            <a:chExt cx="1176747" cy="1861789"/>
          </a:xfrm>
        </p:grpSpPr>
        <p:sp>
          <p:nvSpPr>
            <p:cNvPr id="60" name="양쪽 모서리가 잘린 사각형 59"/>
            <p:cNvSpPr/>
            <p:nvPr/>
          </p:nvSpPr>
          <p:spPr>
            <a:xfrm>
              <a:off x="4626818" y="819755"/>
              <a:ext cx="585788" cy="11736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 rot="10800000">
              <a:off x="5217777" y="1507944"/>
              <a:ext cx="585788" cy="1173600"/>
              <a:chOff x="5519051" y="1946796"/>
              <a:chExt cx="585788" cy="1173600"/>
            </a:xfrm>
          </p:grpSpPr>
          <p:sp>
            <p:nvSpPr>
              <p:cNvPr id="73" name="양쪽 모서리가 잘린 사각형 72"/>
              <p:cNvSpPr/>
              <p:nvPr/>
            </p:nvSpPr>
            <p:spPr>
              <a:xfrm>
                <a:off x="5519051" y="1946796"/>
                <a:ext cx="585788" cy="1173600"/>
              </a:xfrm>
              <a:prstGeom prst="snip2SameRect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5579275" y="2022700"/>
                <a:ext cx="465340" cy="465340"/>
                <a:chOff x="3096188" y="2262185"/>
                <a:chExt cx="465340" cy="465340"/>
              </a:xfrm>
            </p:grpSpPr>
            <p:sp>
              <p:nvSpPr>
                <p:cNvPr id="75" name="팔각형 74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팔각형 75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2" name="직사각형 61"/>
            <p:cNvSpPr/>
            <p:nvPr/>
          </p:nvSpPr>
          <p:spPr>
            <a:xfrm>
              <a:off x="4866391" y="1364702"/>
              <a:ext cx="106642" cy="434113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52179" y="1713204"/>
              <a:ext cx="106642" cy="42709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62909" y="1526292"/>
              <a:ext cx="95250" cy="448161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 rot="5400000">
              <a:off x="5183730" y="1509505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5400000">
              <a:off x="5181602" y="1319524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양쪽 모서리가 잘린 사각형 66"/>
            <p:cNvSpPr/>
            <p:nvPr/>
          </p:nvSpPr>
          <p:spPr>
            <a:xfrm>
              <a:off x="5261487" y="1629566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양쪽 모서리가 잘린 사각형 67"/>
            <p:cNvSpPr/>
            <p:nvPr/>
          </p:nvSpPr>
          <p:spPr>
            <a:xfrm>
              <a:off x="4669248" y="1629565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4687042" y="895659"/>
              <a:ext cx="465340" cy="465340"/>
              <a:chOff x="3096188" y="2262185"/>
              <a:chExt cx="465340" cy="465340"/>
            </a:xfrm>
          </p:grpSpPr>
          <p:sp>
            <p:nvSpPr>
              <p:cNvPr id="71" name="팔각형 70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팔각형 71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양쪽 모서리가 잘린 사각형 69"/>
            <p:cNvSpPr/>
            <p:nvPr/>
          </p:nvSpPr>
          <p:spPr>
            <a:xfrm>
              <a:off x="4790970" y="1692116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90247" y="3036699"/>
            <a:ext cx="1757364" cy="1177418"/>
            <a:chOff x="3067332" y="2194464"/>
            <a:chExt cx="1757364" cy="1177418"/>
          </a:xfrm>
        </p:grpSpPr>
        <p:sp>
          <p:nvSpPr>
            <p:cNvPr id="78" name="양쪽 모서리가 잘린 사각형 77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양쪽 모서리가 잘린 사각형 79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99" name="팔각형 98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팔각형 99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97" name="팔각형 9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팔각형 9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95" name="팔각형 9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팔각형 9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086327" y="2747876"/>
              <a:ext cx="547200" cy="110529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양쪽 모서리가 잘린 사각형 92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양쪽 모서리가 잘린 사각형 93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536788" y="4382239"/>
            <a:ext cx="1174130" cy="1861789"/>
            <a:chOff x="6486886" y="3545068"/>
            <a:chExt cx="1174130" cy="1861789"/>
          </a:xfrm>
        </p:grpSpPr>
        <p:grpSp>
          <p:nvGrpSpPr>
            <p:cNvPr id="102" name="그룹 101"/>
            <p:cNvGrpSpPr/>
            <p:nvPr/>
          </p:nvGrpSpPr>
          <p:grpSpPr>
            <a:xfrm>
              <a:off x="7075228" y="3545068"/>
              <a:ext cx="585788" cy="1173600"/>
              <a:chOff x="6486164" y="3545068"/>
              <a:chExt cx="585788" cy="1173600"/>
            </a:xfrm>
          </p:grpSpPr>
          <p:sp>
            <p:nvSpPr>
              <p:cNvPr id="116" name="양쪽 모서리가 잘린 사각형 115"/>
              <p:cNvSpPr/>
              <p:nvPr/>
            </p:nvSpPr>
            <p:spPr>
              <a:xfrm>
                <a:off x="6486164" y="3545068"/>
                <a:ext cx="585788" cy="1173600"/>
              </a:xfrm>
              <a:prstGeom prst="snip2SameRect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732744" y="4090015"/>
                <a:ext cx="92628" cy="434113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/>
              <p:cNvGrpSpPr/>
              <p:nvPr/>
            </p:nvGrpSpPr>
            <p:grpSpPr>
              <a:xfrm>
                <a:off x="6546388" y="3620972"/>
                <a:ext cx="465340" cy="465340"/>
                <a:chOff x="3096188" y="2262185"/>
                <a:chExt cx="465340" cy="465340"/>
              </a:xfrm>
            </p:grpSpPr>
            <p:sp>
              <p:nvSpPr>
                <p:cNvPr id="119" name="팔각형 118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팔각형 119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3" name="그룹 102"/>
            <p:cNvGrpSpPr/>
            <p:nvPr/>
          </p:nvGrpSpPr>
          <p:grpSpPr>
            <a:xfrm>
              <a:off x="6486886" y="4233257"/>
              <a:ext cx="585788" cy="1173600"/>
              <a:chOff x="7077123" y="4233257"/>
              <a:chExt cx="585788" cy="1173600"/>
            </a:xfrm>
          </p:grpSpPr>
          <p:grpSp>
            <p:nvGrpSpPr>
              <p:cNvPr id="110" name="그룹 109"/>
              <p:cNvGrpSpPr/>
              <p:nvPr/>
            </p:nvGrpSpPr>
            <p:grpSpPr>
              <a:xfrm rot="10800000">
                <a:off x="7077123" y="4233257"/>
                <a:ext cx="585788" cy="1173600"/>
                <a:chOff x="5519051" y="1946796"/>
                <a:chExt cx="585788" cy="1173600"/>
              </a:xfrm>
            </p:grpSpPr>
            <p:sp>
              <p:nvSpPr>
                <p:cNvPr id="112" name="양쪽 모서리가 잘린 사각형 111"/>
                <p:cNvSpPr/>
                <p:nvPr/>
              </p:nvSpPr>
              <p:spPr>
                <a:xfrm>
                  <a:off x="5519051" y="1946796"/>
                  <a:ext cx="585788" cy="1173600"/>
                </a:xfrm>
                <a:prstGeom prst="snip2SameRect">
                  <a:avLst/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/>
                <p:cNvGrpSpPr/>
                <p:nvPr/>
              </p:nvGrpSpPr>
              <p:grpSpPr>
                <a:xfrm>
                  <a:off x="5579275" y="2022700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114" name="팔각형 113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팔각형 114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6E323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1" name="직사각형 110"/>
              <p:cNvSpPr/>
              <p:nvPr/>
            </p:nvSpPr>
            <p:spPr>
              <a:xfrm>
                <a:off x="7318532" y="4438517"/>
                <a:ext cx="92628" cy="427096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4" name="직사각형 103"/>
            <p:cNvSpPr/>
            <p:nvPr/>
          </p:nvSpPr>
          <p:spPr>
            <a:xfrm>
              <a:off x="7022255" y="4251605"/>
              <a:ext cx="95250" cy="448161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 rot="5400000">
              <a:off x="7043076" y="4234818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5400000">
              <a:off x="7040948" y="4044837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양쪽 모서리가 잘린 사각형 106"/>
            <p:cNvSpPr/>
            <p:nvPr/>
          </p:nvSpPr>
          <p:spPr>
            <a:xfrm>
              <a:off x="7120833" y="4354879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양쪽 모서리가 잘린 사각형 107"/>
            <p:cNvSpPr/>
            <p:nvPr/>
          </p:nvSpPr>
          <p:spPr>
            <a:xfrm>
              <a:off x="6528594" y="435487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양쪽 모서리가 잘린 사각형 108"/>
            <p:cNvSpPr/>
            <p:nvPr/>
          </p:nvSpPr>
          <p:spPr>
            <a:xfrm>
              <a:off x="6650316" y="4417429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 rot="10800000">
            <a:off x="3636193" y="2936699"/>
            <a:ext cx="1757364" cy="1176973"/>
            <a:chOff x="6583546" y="1470061"/>
            <a:chExt cx="1757364" cy="1176973"/>
          </a:xfrm>
        </p:grpSpPr>
        <p:sp>
          <p:nvSpPr>
            <p:cNvPr id="122" name="양쪽 모서리가 잘린 사각형 121"/>
            <p:cNvSpPr/>
            <p:nvPr/>
          </p:nvSpPr>
          <p:spPr>
            <a:xfrm rot="5400000">
              <a:off x="7169334" y="884273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9379" y="1797124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7197571" y="1524212"/>
              <a:ext cx="465340" cy="477485"/>
              <a:chOff x="3096188" y="2262185"/>
              <a:chExt cx="465340" cy="465340"/>
            </a:xfrm>
          </p:grpSpPr>
          <p:sp>
            <p:nvSpPr>
              <p:cNvPr id="145" name="팔각형 14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팔각형 14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7805256" y="1524212"/>
              <a:ext cx="465340" cy="477485"/>
              <a:chOff x="3096188" y="2262185"/>
              <a:chExt cx="465340" cy="465340"/>
            </a:xfrm>
          </p:grpSpPr>
          <p:sp>
            <p:nvSpPr>
              <p:cNvPr id="143" name="팔각형 142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팔각형 143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8270596" y="1708954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666906" y="1636331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577186" y="1708954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558172" y="1725318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999379" y="16432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585771" y="1797124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585771" y="16432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3" name="그룹 132"/>
            <p:cNvGrpSpPr/>
            <p:nvPr/>
          </p:nvGrpSpPr>
          <p:grpSpPr>
            <a:xfrm rot="10800000">
              <a:off x="6583547" y="1882208"/>
              <a:ext cx="585788" cy="764826"/>
              <a:chOff x="6583547" y="878431"/>
              <a:chExt cx="585788" cy="764826"/>
            </a:xfrm>
          </p:grpSpPr>
          <p:grpSp>
            <p:nvGrpSpPr>
              <p:cNvPr id="136" name="그룹 135"/>
              <p:cNvGrpSpPr/>
              <p:nvPr/>
            </p:nvGrpSpPr>
            <p:grpSpPr>
              <a:xfrm>
                <a:off x="6583547" y="878431"/>
                <a:ext cx="585788" cy="663941"/>
                <a:chOff x="6583547" y="878431"/>
                <a:chExt cx="585788" cy="663941"/>
              </a:xfrm>
            </p:grpSpPr>
            <p:sp>
              <p:nvSpPr>
                <p:cNvPr id="138" name="양쪽 모서리가 잘린 사각형 137"/>
                <p:cNvSpPr/>
                <p:nvPr/>
              </p:nvSpPr>
              <p:spPr>
                <a:xfrm>
                  <a:off x="6583547" y="878431"/>
                  <a:ext cx="585788" cy="591628"/>
                </a:xfrm>
                <a:prstGeom prst="snip2SameRect">
                  <a:avLst/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9" name="그룹 138"/>
                <p:cNvGrpSpPr/>
                <p:nvPr/>
              </p:nvGrpSpPr>
              <p:grpSpPr>
                <a:xfrm>
                  <a:off x="6643771" y="939337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141" name="팔각형 140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팔각형 141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6E323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0" name="직사각형 139"/>
                <p:cNvSpPr/>
                <p:nvPr/>
              </p:nvSpPr>
              <p:spPr>
                <a:xfrm>
                  <a:off x="6602541" y="1431843"/>
                  <a:ext cx="547200" cy="110529"/>
                </a:xfrm>
                <a:prstGeom prst="rect">
                  <a:avLst/>
                </a:prstGeom>
                <a:solidFill>
                  <a:srgbClr val="6E323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직사각형 136"/>
              <p:cNvSpPr/>
              <p:nvPr/>
            </p:nvSpPr>
            <p:spPr>
              <a:xfrm>
                <a:off x="6800776" y="1420962"/>
                <a:ext cx="153554" cy="222295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양쪽 모서리가 잘린 사각형 133"/>
            <p:cNvSpPr/>
            <p:nvPr/>
          </p:nvSpPr>
          <p:spPr>
            <a:xfrm rot="16200000">
              <a:off x="6625979" y="164001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양쪽 모서리가 잘린 사각형 134"/>
            <p:cNvSpPr/>
            <p:nvPr/>
          </p:nvSpPr>
          <p:spPr>
            <a:xfrm rot="16200000">
              <a:off x="6751046" y="1701343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2061598" y="4427175"/>
            <a:ext cx="1174820" cy="1756800"/>
            <a:chOff x="4601759" y="3609718"/>
            <a:chExt cx="1174820" cy="1756800"/>
          </a:xfrm>
        </p:grpSpPr>
        <p:sp>
          <p:nvSpPr>
            <p:cNvPr id="169" name="양쪽 모서리가 잘린 사각형 168"/>
            <p:cNvSpPr/>
            <p:nvPr/>
          </p:nvSpPr>
          <p:spPr>
            <a:xfrm>
              <a:off x="5190789" y="3609718"/>
              <a:ext cx="585788" cy="1756800"/>
            </a:xfrm>
            <a:prstGeom prst="snip2SameRect">
              <a:avLst>
                <a:gd name="adj1" fmla="val 16667"/>
                <a:gd name="adj2" fmla="val 16259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양쪽 모서리가 잘린 사각형 169"/>
            <p:cNvSpPr/>
            <p:nvPr/>
          </p:nvSpPr>
          <p:spPr>
            <a:xfrm rot="16200000">
              <a:off x="4602265" y="4194718"/>
              <a:ext cx="585788" cy="5868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166286" y="4216377"/>
              <a:ext cx="60402" cy="547200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팔각형 171"/>
            <p:cNvSpPr/>
            <p:nvPr/>
          </p:nvSpPr>
          <p:spPr>
            <a:xfrm rot="16200000">
              <a:off x="4675404" y="4267294"/>
              <a:ext cx="444270" cy="445038"/>
            </a:xfrm>
            <a:prstGeom prst="octagon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다이아몬드 172"/>
            <p:cNvSpPr/>
            <p:nvPr/>
          </p:nvSpPr>
          <p:spPr>
            <a:xfrm rot="16200000">
              <a:off x="4695059" y="4285151"/>
              <a:ext cx="408618" cy="409324"/>
            </a:xfrm>
            <a:prstGeom prst="diamon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5252705" y="3685570"/>
              <a:ext cx="465340" cy="1613219"/>
              <a:chOff x="7930342" y="1172873"/>
              <a:chExt cx="465340" cy="1613219"/>
            </a:xfrm>
          </p:grpSpPr>
          <p:grpSp>
            <p:nvGrpSpPr>
              <p:cNvPr id="184" name="그룹 183"/>
              <p:cNvGrpSpPr/>
              <p:nvPr/>
            </p:nvGrpSpPr>
            <p:grpSpPr>
              <a:xfrm>
                <a:off x="7930342" y="1172873"/>
                <a:ext cx="465340" cy="465340"/>
                <a:chOff x="3096188" y="2262185"/>
                <a:chExt cx="465340" cy="465340"/>
              </a:xfrm>
            </p:grpSpPr>
            <p:sp>
              <p:nvSpPr>
                <p:cNvPr id="188" name="팔각형 187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팔각형 188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5" name="그룹 184"/>
              <p:cNvGrpSpPr/>
              <p:nvPr/>
            </p:nvGrpSpPr>
            <p:grpSpPr>
              <a:xfrm>
                <a:off x="7930342" y="2320752"/>
                <a:ext cx="465340" cy="465340"/>
                <a:chOff x="3096188" y="2262185"/>
                <a:chExt cx="465340" cy="465340"/>
              </a:xfrm>
            </p:grpSpPr>
            <p:sp>
              <p:nvSpPr>
                <p:cNvPr id="186" name="팔각형 185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팔각형 186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75" name="1/2 액자 174"/>
            <p:cNvSpPr/>
            <p:nvPr/>
          </p:nvSpPr>
          <p:spPr>
            <a:xfrm>
              <a:off x="5251328" y="4258592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1/2 액자 175"/>
            <p:cNvSpPr/>
            <p:nvPr/>
          </p:nvSpPr>
          <p:spPr>
            <a:xfrm rot="16200000">
              <a:off x="5251328" y="4475964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77" name="그룹 176"/>
            <p:cNvGrpSpPr/>
            <p:nvPr/>
          </p:nvGrpSpPr>
          <p:grpSpPr>
            <a:xfrm rot="10800000">
              <a:off x="5471752" y="4258592"/>
              <a:ext cx="254692" cy="472064"/>
              <a:chOff x="8011553" y="1745895"/>
              <a:chExt cx="254692" cy="472064"/>
            </a:xfrm>
          </p:grpSpPr>
          <p:sp>
            <p:nvSpPr>
              <p:cNvPr id="182" name="1/2 액자 181"/>
              <p:cNvSpPr/>
              <p:nvPr/>
            </p:nvSpPr>
            <p:spPr>
              <a:xfrm>
                <a:off x="8011553" y="1745895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1/2 액자 182"/>
              <p:cNvSpPr/>
              <p:nvPr/>
            </p:nvSpPr>
            <p:spPr>
              <a:xfrm rot="16200000">
                <a:off x="8011553" y="1963267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5120062" y="4150910"/>
              <a:ext cx="656517" cy="682539"/>
              <a:chOff x="7797699" y="1638213"/>
              <a:chExt cx="656517" cy="682539"/>
            </a:xfrm>
          </p:grpSpPr>
          <p:sp>
            <p:nvSpPr>
              <p:cNvPr id="180" name="직사각형 179"/>
              <p:cNvSpPr/>
              <p:nvPr/>
            </p:nvSpPr>
            <p:spPr>
              <a:xfrm rot="16200000">
                <a:off x="8072637" y="1651224"/>
                <a:ext cx="106642" cy="656517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8113359" y="1638213"/>
                <a:ext cx="106642" cy="682539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9" name="타원 178"/>
            <p:cNvSpPr/>
            <p:nvPr/>
          </p:nvSpPr>
          <p:spPr>
            <a:xfrm>
              <a:off x="5390272" y="4390454"/>
              <a:ext cx="203450" cy="203450"/>
            </a:xfrm>
            <a:prstGeom prst="ellipse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354855" y="1550225"/>
            <a:ext cx="1459646" cy="1459646"/>
            <a:chOff x="6030452" y="-3133"/>
            <a:chExt cx="1459646" cy="1459646"/>
          </a:xfrm>
        </p:grpSpPr>
        <p:sp>
          <p:nvSpPr>
            <p:cNvPr id="191" name="팔각형 190"/>
            <p:cNvSpPr/>
            <p:nvPr/>
          </p:nvSpPr>
          <p:spPr>
            <a:xfrm>
              <a:off x="6174509" y="141563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도넛 191"/>
            <p:cNvSpPr/>
            <p:nvPr/>
          </p:nvSpPr>
          <p:spPr>
            <a:xfrm>
              <a:off x="6274235" y="236215"/>
              <a:ext cx="976844" cy="976844"/>
            </a:xfrm>
            <a:prstGeom prst="donut">
              <a:avLst>
                <a:gd name="adj" fmla="val 9142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677964" y="140241"/>
              <a:ext cx="153554" cy="1172894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 rot="5400000">
              <a:off x="6683517" y="140902"/>
              <a:ext cx="153554" cy="1171572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2700000">
              <a:off x="6683498" y="-3115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8100000">
              <a:off x="6685880" y="-3133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6451772" y="418826"/>
              <a:ext cx="617046" cy="617046"/>
              <a:chOff x="6451772" y="418826"/>
              <a:chExt cx="617046" cy="617046"/>
            </a:xfrm>
          </p:grpSpPr>
          <p:sp>
            <p:nvSpPr>
              <p:cNvPr id="198" name="팔각형 197"/>
              <p:cNvSpPr/>
              <p:nvPr/>
            </p:nvSpPr>
            <p:spPr>
              <a:xfrm>
                <a:off x="6451772" y="418826"/>
                <a:ext cx="617046" cy="617046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522888" y="489942"/>
                <a:ext cx="474814" cy="474814"/>
              </a:xfrm>
              <a:prstGeom prst="ellipse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>
                <a:off x="6641102" y="608156"/>
                <a:ext cx="238386" cy="238386"/>
              </a:xfrm>
              <a:prstGeom prst="ellips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1" name="그룹 200"/>
          <p:cNvGrpSpPr/>
          <p:nvPr/>
        </p:nvGrpSpPr>
        <p:grpSpPr>
          <a:xfrm>
            <a:off x="8844535" y="1637212"/>
            <a:ext cx="585788" cy="2343150"/>
            <a:chOff x="6268399" y="819755"/>
            <a:chExt cx="585788" cy="2343150"/>
          </a:xfrm>
        </p:grpSpPr>
        <p:sp>
          <p:nvSpPr>
            <p:cNvPr id="202" name="팔각형 201"/>
            <p:cNvSpPr/>
            <p:nvPr/>
          </p:nvSpPr>
          <p:spPr>
            <a:xfrm>
              <a:off x="6268399" y="819755"/>
              <a:ext cx="585788" cy="2343150"/>
            </a:xfrm>
            <a:prstGeom prst="octagon">
              <a:avLst>
                <a:gd name="adj" fmla="val 12622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499692" y="1348117"/>
              <a:ext cx="123202" cy="1286427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6328623" y="883218"/>
              <a:ext cx="465340" cy="465340"/>
              <a:chOff x="3096188" y="2262185"/>
              <a:chExt cx="465340" cy="465340"/>
            </a:xfrm>
          </p:grpSpPr>
          <p:sp>
            <p:nvSpPr>
              <p:cNvPr id="214" name="팔각형 21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팔각형 21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6328623" y="2634985"/>
              <a:ext cx="465340" cy="465340"/>
              <a:chOff x="3096188" y="2262185"/>
              <a:chExt cx="465340" cy="465340"/>
            </a:xfrm>
          </p:grpSpPr>
          <p:sp>
            <p:nvSpPr>
              <p:cNvPr id="212" name="팔각형 211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팔각형 212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6328623" y="1467140"/>
              <a:ext cx="465340" cy="465340"/>
              <a:chOff x="3096188" y="2262185"/>
              <a:chExt cx="465340" cy="465340"/>
            </a:xfrm>
          </p:grpSpPr>
          <p:sp>
            <p:nvSpPr>
              <p:cNvPr id="210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도넛 210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/>
          </p:nvGrpSpPr>
          <p:grpSpPr>
            <a:xfrm>
              <a:off x="6328623" y="2051062"/>
              <a:ext cx="465340" cy="465340"/>
              <a:chOff x="3096188" y="2262185"/>
              <a:chExt cx="465340" cy="465340"/>
            </a:xfrm>
          </p:grpSpPr>
          <p:sp>
            <p:nvSpPr>
              <p:cNvPr id="208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도넛 208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6" name="그룹 215"/>
          <p:cNvGrpSpPr/>
          <p:nvPr/>
        </p:nvGrpSpPr>
        <p:grpSpPr>
          <a:xfrm>
            <a:off x="6696489" y="4380388"/>
            <a:ext cx="1176747" cy="1861789"/>
            <a:chOff x="4626818" y="819755"/>
            <a:chExt cx="1176747" cy="1861789"/>
          </a:xfrm>
        </p:grpSpPr>
        <p:sp>
          <p:nvSpPr>
            <p:cNvPr id="217" name="양쪽 모서리가 잘린 사각형 216"/>
            <p:cNvSpPr/>
            <p:nvPr/>
          </p:nvSpPr>
          <p:spPr>
            <a:xfrm>
              <a:off x="4626818" y="819755"/>
              <a:ext cx="585788" cy="1173600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8" name="그룹 217"/>
            <p:cNvGrpSpPr/>
            <p:nvPr/>
          </p:nvGrpSpPr>
          <p:grpSpPr>
            <a:xfrm rot="10800000">
              <a:off x="5217777" y="1507944"/>
              <a:ext cx="585788" cy="1173600"/>
              <a:chOff x="5519051" y="1946796"/>
              <a:chExt cx="585788" cy="1173600"/>
            </a:xfrm>
          </p:grpSpPr>
          <p:sp>
            <p:nvSpPr>
              <p:cNvPr id="230" name="양쪽 모서리가 잘린 사각형 229"/>
              <p:cNvSpPr/>
              <p:nvPr/>
            </p:nvSpPr>
            <p:spPr>
              <a:xfrm>
                <a:off x="5519051" y="1946796"/>
                <a:ext cx="585788" cy="1173600"/>
              </a:xfrm>
              <a:prstGeom prst="snip2SameRect">
                <a:avLst/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1" name="그룹 230"/>
              <p:cNvGrpSpPr/>
              <p:nvPr/>
            </p:nvGrpSpPr>
            <p:grpSpPr>
              <a:xfrm>
                <a:off x="5579275" y="2022700"/>
                <a:ext cx="465340" cy="465340"/>
                <a:chOff x="3096188" y="2262185"/>
                <a:chExt cx="465340" cy="465340"/>
              </a:xfrm>
            </p:grpSpPr>
            <p:sp>
              <p:nvSpPr>
                <p:cNvPr id="232" name="팔각형 231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팔각형 232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19" name="직사각형 218"/>
            <p:cNvSpPr/>
            <p:nvPr/>
          </p:nvSpPr>
          <p:spPr>
            <a:xfrm>
              <a:off x="4866391" y="1364702"/>
              <a:ext cx="106642" cy="434113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5452179" y="1713204"/>
              <a:ext cx="106642" cy="42709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5162909" y="1526292"/>
              <a:ext cx="95250" cy="448161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5400000">
              <a:off x="5183730" y="1509505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5400000">
              <a:off x="5181602" y="1319524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양쪽 모서리가 잘린 사각형 223"/>
            <p:cNvSpPr/>
            <p:nvPr/>
          </p:nvSpPr>
          <p:spPr>
            <a:xfrm>
              <a:off x="5261487" y="1629566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양쪽 모서리가 잘린 사각형 224"/>
            <p:cNvSpPr/>
            <p:nvPr/>
          </p:nvSpPr>
          <p:spPr>
            <a:xfrm>
              <a:off x="4669248" y="1629565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6" name="그룹 225"/>
            <p:cNvGrpSpPr/>
            <p:nvPr/>
          </p:nvGrpSpPr>
          <p:grpSpPr>
            <a:xfrm>
              <a:off x="4687042" y="895659"/>
              <a:ext cx="465340" cy="465340"/>
              <a:chOff x="3096188" y="2262185"/>
              <a:chExt cx="465340" cy="465340"/>
            </a:xfrm>
          </p:grpSpPr>
          <p:sp>
            <p:nvSpPr>
              <p:cNvPr id="228" name="팔각형 227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팔각형 228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7" name="양쪽 모서리가 잘린 사각형 226"/>
            <p:cNvSpPr/>
            <p:nvPr/>
          </p:nvSpPr>
          <p:spPr>
            <a:xfrm>
              <a:off x="4790970" y="1692116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6685774" y="3036699"/>
            <a:ext cx="1757364" cy="1177418"/>
            <a:chOff x="3067332" y="2194464"/>
            <a:chExt cx="1757364" cy="1177418"/>
          </a:xfrm>
        </p:grpSpPr>
        <p:sp>
          <p:nvSpPr>
            <p:cNvPr id="235" name="양쪽 모서리가 잘린 사각형 234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양쪽 모서리가 잘린 사각형 236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8" name="그룹 237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256" name="팔각형 255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팔각형 256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254" name="팔각형 25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팔각형 25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252" name="팔각형 251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팔각형 252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1" name="직사각형 240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3086327" y="2747876"/>
              <a:ext cx="547200" cy="110529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양쪽 모서리가 잘린 사각형 249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양쪽 모서리가 잘린 사각형 250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9732315" y="4382239"/>
            <a:ext cx="1174130" cy="1861789"/>
            <a:chOff x="6486886" y="3545068"/>
            <a:chExt cx="1174130" cy="1861789"/>
          </a:xfrm>
        </p:grpSpPr>
        <p:grpSp>
          <p:nvGrpSpPr>
            <p:cNvPr id="259" name="그룹 258"/>
            <p:cNvGrpSpPr/>
            <p:nvPr/>
          </p:nvGrpSpPr>
          <p:grpSpPr>
            <a:xfrm>
              <a:off x="7075228" y="3545068"/>
              <a:ext cx="585788" cy="1173600"/>
              <a:chOff x="6486164" y="3545068"/>
              <a:chExt cx="585788" cy="1173600"/>
            </a:xfrm>
          </p:grpSpPr>
          <p:sp>
            <p:nvSpPr>
              <p:cNvPr id="273" name="양쪽 모서리가 잘린 사각형 272"/>
              <p:cNvSpPr/>
              <p:nvPr/>
            </p:nvSpPr>
            <p:spPr>
              <a:xfrm>
                <a:off x="6486164" y="3545068"/>
                <a:ext cx="585788" cy="1173600"/>
              </a:xfrm>
              <a:prstGeom prst="snip2SameRect">
                <a:avLst/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6732744" y="4090015"/>
                <a:ext cx="92628" cy="434113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5" name="그룹 274"/>
              <p:cNvGrpSpPr/>
              <p:nvPr/>
            </p:nvGrpSpPr>
            <p:grpSpPr>
              <a:xfrm>
                <a:off x="6546388" y="3620972"/>
                <a:ext cx="465340" cy="465340"/>
                <a:chOff x="3096188" y="2262185"/>
                <a:chExt cx="465340" cy="465340"/>
              </a:xfrm>
            </p:grpSpPr>
            <p:sp>
              <p:nvSpPr>
                <p:cNvPr id="276" name="팔각형 275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팔각형 276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0" name="그룹 259"/>
            <p:cNvGrpSpPr/>
            <p:nvPr/>
          </p:nvGrpSpPr>
          <p:grpSpPr>
            <a:xfrm>
              <a:off x="6486886" y="4233257"/>
              <a:ext cx="585788" cy="1173600"/>
              <a:chOff x="7077123" y="4233257"/>
              <a:chExt cx="585788" cy="1173600"/>
            </a:xfrm>
          </p:grpSpPr>
          <p:grpSp>
            <p:nvGrpSpPr>
              <p:cNvPr id="267" name="그룹 266"/>
              <p:cNvGrpSpPr/>
              <p:nvPr/>
            </p:nvGrpSpPr>
            <p:grpSpPr>
              <a:xfrm rot="10800000">
                <a:off x="7077123" y="4233257"/>
                <a:ext cx="585788" cy="1173600"/>
                <a:chOff x="5519051" y="1946796"/>
                <a:chExt cx="585788" cy="1173600"/>
              </a:xfrm>
            </p:grpSpPr>
            <p:sp>
              <p:nvSpPr>
                <p:cNvPr id="269" name="양쪽 모서리가 잘린 사각형 268"/>
                <p:cNvSpPr/>
                <p:nvPr/>
              </p:nvSpPr>
              <p:spPr>
                <a:xfrm>
                  <a:off x="5519051" y="1946796"/>
                  <a:ext cx="585788" cy="1173600"/>
                </a:xfrm>
                <a:prstGeom prst="snip2SameRect">
                  <a:avLst/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70" name="그룹 269"/>
                <p:cNvGrpSpPr/>
                <p:nvPr/>
              </p:nvGrpSpPr>
              <p:grpSpPr>
                <a:xfrm>
                  <a:off x="5579275" y="2022700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271" name="팔각형 270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2" name="팔각형 271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32506E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68" name="직사각형 267"/>
              <p:cNvSpPr/>
              <p:nvPr/>
            </p:nvSpPr>
            <p:spPr>
              <a:xfrm>
                <a:off x="7318532" y="4438517"/>
                <a:ext cx="92628" cy="427096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1" name="직사각형 260"/>
            <p:cNvSpPr/>
            <p:nvPr/>
          </p:nvSpPr>
          <p:spPr>
            <a:xfrm>
              <a:off x="7022255" y="4251605"/>
              <a:ext cx="95250" cy="448161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 rot="5400000">
              <a:off x="7043076" y="4234818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/>
            <p:cNvSpPr/>
            <p:nvPr/>
          </p:nvSpPr>
          <p:spPr>
            <a:xfrm rot="5400000">
              <a:off x="7040948" y="4044837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양쪽 모서리가 잘린 사각형 263"/>
            <p:cNvSpPr/>
            <p:nvPr/>
          </p:nvSpPr>
          <p:spPr>
            <a:xfrm>
              <a:off x="7120833" y="4354879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양쪽 모서리가 잘린 사각형 264"/>
            <p:cNvSpPr/>
            <p:nvPr/>
          </p:nvSpPr>
          <p:spPr>
            <a:xfrm>
              <a:off x="6528594" y="435487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양쪽 모서리가 잘린 사각형 265"/>
            <p:cNvSpPr/>
            <p:nvPr/>
          </p:nvSpPr>
          <p:spPr>
            <a:xfrm>
              <a:off x="6650316" y="4417429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8" name="그룹 277"/>
          <p:cNvGrpSpPr/>
          <p:nvPr/>
        </p:nvGrpSpPr>
        <p:grpSpPr>
          <a:xfrm rot="10800000">
            <a:off x="9831720" y="2936699"/>
            <a:ext cx="1757364" cy="1176973"/>
            <a:chOff x="6583546" y="1470061"/>
            <a:chExt cx="1757364" cy="1176973"/>
          </a:xfrm>
        </p:grpSpPr>
        <p:sp>
          <p:nvSpPr>
            <p:cNvPr id="279" name="양쪽 모서리가 잘린 사각형 278"/>
            <p:cNvSpPr/>
            <p:nvPr/>
          </p:nvSpPr>
          <p:spPr>
            <a:xfrm rot="5400000">
              <a:off x="7169334" y="884273"/>
              <a:ext cx="585788" cy="1757363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6999379" y="1797124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7197571" y="1524212"/>
              <a:ext cx="465340" cy="477485"/>
              <a:chOff x="3096188" y="2262185"/>
              <a:chExt cx="465340" cy="465340"/>
            </a:xfrm>
          </p:grpSpPr>
          <p:sp>
            <p:nvSpPr>
              <p:cNvPr id="302" name="팔각형 301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팔각형 302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2" name="그룹 281"/>
            <p:cNvGrpSpPr/>
            <p:nvPr/>
          </p:nvGrpSpPr>
          <p:grpSpPr>
            <a:xfrm>
              <a:off x="7805256" y="1524212"/>
              <a:ext cx="465340" cy="477485"/>
              <a:chOff x="3096188" y="2262185"/>
              <a:chExt cx="465340" cy="465340"/>
            </a:xfrm>
          </p:grpSpPr>
          <p:sp>
            <p:nvSpPr>
              <p:cNvPr id="300" name="팔각형 299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팔각형 300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3" name="직사각형 282"/>
            <p:cNvSpPr/>
            <p:nvPr/>
          </p:nvSpPr>
          <p:spPr>
            <a:xfrm>
              <a:off x="8270596" y="1708954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7666906" y="1636331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7577186" y="1708954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7558172" y="1725318"/>
              <a:ext cx="352425" cy="75272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6999379" y="16432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6585771" y="1797124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6585771" y="16432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0" name="그룹 289"/>
            <p:cNvGrpSpPr/>
            <p:nvPr/>
          </p:nvGrpSpPr>
          <p:grpSpPr>
            <a:xfrm rot="10800000">
              <a:off x="6583547" y="1882208"/>
              <a:ext cx="585788" cy="764826"/>
              <a:chOff x="6583547" y="878431"/>
              <a:chExt cx="585788" cy="764826"/>
            </a:xfrm>
          </p:grpSpPr>
          <p:grpSp>
            <p:nvGrpSpPr>
              <p:cNvPr id="293" name="그룹 292"/>
              <p:cNvGrpSpPr/>
              <p:nvPr/>
            </p:nvGrpSpPr>
            <p:grpSpPr>
              <a:xfrm>
                <a:off x="6583547" y="878431"/>
                <a:ext cx="585788" cy="663941"/>
                <a:chOff x="6583547" y="878431"/>
                <a:chExt cx="585788" cy="663941"/>
              </a:xfrm>
            </p:grpSpPr>
            <p:sp>
              <p:nvSpPr>
                <p:cNvPr id="295" name="양쪽 모서리가 잘린 사각형 294"/>
                <p:cNvSpPr/>
                <p:nvPr/>
              </p:nvSpPr>
              <p:spPr>
                <a:xfrm>
                  <a:off x="6583547" y="878431"/>
                  <a:ext cx="585788" cy="591628"/>
                </a:xfrm>
                <a:prstGeom prst="snip2SameRect">
                  <a:avLst/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6" name="그룹 295"/>
                <p:cNvGrpSpPr/>
                <p:nvPr/>
              </p:nvGrpSpPr>
              <p:grpSpPr>
                <a:xfrm>
                  <a:off x="6643771" y="939337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298" name="팔각형 297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팔각형 298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32506E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97" name="직사각형 296"/>
                <p:cNvSpPr/>
                <p:nvPr/>
              </p:nvSpPr>
              <p:spPr>
                <a:xfrm>
                  <a:off x="6602541" y="1431843"/>
                  <a:ext cx="547200" cy="110529"/>
                </a:xfrm>
                <a:prstGeom prst="rect">
                  <a:avLst/>
                </a:prstGeom>
                <a:solidFill>
                  <a:srgbClr val="32506E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4" name="직사각형 293"/>
              <p:cNvSpPr/>
              <p:nvPr/>
            </p:nvSpPr>
            <p:spPr>
              <a:xfrm>
                <a:off x="6800776" y="1420962"/>
                <a:ext cx="153554" cy="222295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1" name="양쪽 모서리가 잘린 사각형 290"/>
            <p:cNvSpPr/>
            <p:nvPr/>
          </p:nvSpPr>
          <p:spPr>
            <a:xfrm rot="16200000">
              <a:off x="6625979" y="164001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양쪽 모서리가 잘린 사각형 291"/>
            <p:cNvSpPr/>
            <p:nvPr/>
          </p:nvSpPr>
          <p:spPr>
            <a:xfrm rot="16200000">
              <a:off x="6751046" y="1701343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8257125" y="4427175"/>
            <a:ext cx="1174820" cy="1756800"/>
            <a:chOff x="4601759" y="3609718"/>
            <a:chExt cx="1174820" cy="1756800"/>
          </a:xfrm>
        </p:grpSpPr>
        <p:sp>
          <p:nvSpPr>
            <p:cNvPr id="305" name="양쪽 모서리가 잘린 사각형 304"/>
            <p:cNvSpPr/>
            <p:nvPr/>
          </p:nvSpPr>
          <p:spPr>
            <a:xfrm>
              <a:off x="5190789" y="3609718"/>
              <a:ext cx="585788" cy="1756800"/>
            </a:xfrm>
            <a:prstGeom prst="snip2SameRect">
              <a:avLst>
                <a:gd name="adj1" fmla="val 16667"/>
                <a:gd name="adj2" fmla="val 16259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양쪽 모서리가 잘린 사각형 305"/>
            <p:cNvSpPr/>
            <p:nvPr/>
          </p:nvSpPr>
          <p:spPr>
            <a:xfrm rot="16200000">
              <a:off x="4602265" y="4194718"/>
              <a:ext cx="585788" cy="586800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5166286" y="4216377"/>
              <a:ext cx="60402" cy="547200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8" name="팔각형 307"/>
            <p:cNvSpPr/>
            <p:nvPr/>
          </p:nvSpPr>
          <p:spPr>
            <a:xfrm rot="16200000">
              <a:off x="4675404" y="4267294"/>
              <a:ext cx="444270" cy="445038"/>
            </a:xfrm>
            <a:prstGeom prst="octagon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다이아몬드 308"/>
            <p:cNvSpPr/>
            <p:nvPr/>
          </p:nvSpPr>
          <p:spPr>
            <a:xfrm rot="16200000">
              <a:off x="4695059" y="4285151"/>
              <a:ext cx="408618" cy="409324"/>
            </a:xfrm>
            <a:prstGeom prst="diamon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0" name="그룹 309"/>
            <p:cNvGrpSpPr/>
            <p:nvPr/>
          </p:nvGrpSpPr>
          <p:grpSpPr>
            <a:xfrm>
              <a:off x="5252705" y="3685570"/>
              <a:ext cx="465340" cy="1613219"/>
              <a:chOff x="7930342" y="1172873"/>
              <a:chExt cx="465340" cy="1613219"/>
            </a:xfrm>
          </p:grpSpPr>
          <p:grpSp>
            <p:nvGrpSpPr>
              <p:cNvPr id="320" name="그룹 319"/>
              <p:cNvGrpSpPr/>
              <p:nvPr/>
            </p:nvGrpSpPr>
            <p:grpSpPr>
              <a:xfrm>
                <a:off x="7930342" y="1172873"/>
                <a:ext cx="465340" cy="465340"/>
                <a:chOff x="3096188" y="2262185"/>
                <a:chExt cx="465340" cy="465340"/>
              </a:xfrm>
            </p:grpSpPr>
            <p:sp>
              <p:nvSpPr>
                <p:cNvPr id="324" name="팔각형 323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팔각형 324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1" name="그룹 320"/>
              <p:cNvGrpSpPr/>
              <p:nvPr/>
            </p:nvGrpSpPr>
            <p:grpSpPr>
              <a:xfrm>
                <a:off x="7930342" y="2320752"/>
                <a:ext cx="465340" cy="465340"/>
                <a:chOff x="3096188" y="2262185"/>
                <a:chExt cx="465340" cy="465340"/>
              </a:xfrm>
            </p:grpSpPr>
            <p:sp>
              <p:nvSpPr>
                <p:cNvPr id="322" name="팔각형 321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팔각형 322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11" name="1/2 액자 310"/>
            <p:cNvSpPr/>
            <p:nvPr/>
          </p:nvSpPr>
          <p:spPr>
            <a:xfrm>
              <a:off x="5251328" y="4258592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2" name="1/2 액자 311"/>
            <p:cNvSpPr/>
            <p:nvPr/>
          </p:nvSpPr>
          <p:spPr>
            <a:xfrm rot="16200000">
              <a:off x="5251328" y="4475964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13" name="그룹 312"/>
            <p:cNvGrpSpPr/>
            <p:nvPr/>
          </p:nvGrpSpPr>
          <p:grpSpPr>
            <a:xfrm rot="10800000">
              <a:off x="5471752" y="4258592"/>
              <a:ext cx="254692" cy="472064"/>
              <a:chOff x="8011553" y="1745895"/>
              <a:chExt cx="254692" cy="472064"/>
            </a:xfrm>
          </p:grpSpPr>
          <p:sp>
            <p:nvSpPr>
              <p:cNvPr id="318" name="1/2 액자 317"/>
              <p:cNvSpPr/>
              <p:nvPr/>
            </p:nvSpPr>
            <p:spPr>
              <a:xfrm>
                <a:off x="8011553" y="1745895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1/2 액자 318"/>
              <p:cNvSpPr/>
              <p:nvPr/>
            </p:nvSpPr>
            <p:spPr>
              <a:xfrm rot="16200000">
                <a:off x="8011553" y="1963267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4" name="그룹 313"/>
            <p:cNvGrpSpPr/>
            <p:nvPr/>
          </p:nvGrpSpPr>
          <p:grpSpPr>
            <a:xfrm>
              <a:off x="5120062" y="4150910"/>
              <a:ext cx="656517" cy="682539"/>
              <a:chOff x="7797699" y="1638213"/>
              <a:chExt cx="656517" cy="682539"/>
            </a:xfrm>
          </p:grpSpPr>
          <p:sp>
            <p:nvSpPr>
              <p:cNvPr id="316" name="직사각형 315"/>
              <p:cNvSpPr/>
              <p:nvPr/>
            </p:nvSpPr>
            <p:spPr>
              <a:xfrm rot="16200000">
                <a:off x="8072637" y="1651224"/>
                <a:ext cx="106642" cy="656517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>
                <a:off x="8113359" y="1638213"/>
                <a:ext cx="106642" cy="682539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5" name="타원 314"/>
            <p:cNvSpPr/>
            <p:nvPr/>
          </p:nvSpPr>
          <p:spPr>
            <a:xfrm>
              <a:off x="5390272" y="4390454"/>
              <a:ext cx="203450" cy="203450"/>
            </a:xfrm>
            <a:prstGeom prst="ellipse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6" name="그룹 325"/>
          <p:cNvGrpSpPr/>
          <p:nvPr/>
        </p:nvGrpSpPr>
        <p:grpSpPr>
          <a:xfrm>
            <a:off x="6550382" y="1550225"/>
            <a:ext cx="1459646" cy="1459646"/>
            <a:chOff x="6030452" y="-3133"/>
            <a:chExt cx="1459646" cy="1459646"/>
          </a:xfrm>
        </p:grpSpPr>
        <p:sp>
          <p:nvSpPr>
            <p:cNvPr id="327" name="팔각형 326"/>
            <p:cNvSpPr/>
            <p:nvPr/>
          </p:nvSpPr>
          <p:spPr>
            <a:xfrm>
              <a:off x="6174509" y="141563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도넛 327"/>
            <p:cNvSpPr/>
            <p:nvPr/>
          </p:nvSpPr>
          <p:spPr>
            <a:xfrm>
              <a:off x="6274235" y="236215"/>
              <a:ext cx="976844" cy="976844"/>
            </a:xfrm>
            <a:prstGeom prst="donut">
              <a:avLst>
                <a:gd name="adj" fmla="val 9142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6677964" y="140241"/>
              <a:ext cx="153554" cy="1172894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/>
            <p:cNvSpPr/>
            <p:nvPr/>
          </p:nvSpPr>
          <p:spPr>
            <a:xfrm rot="5400000">
              <a:off x="6683517" y="140902"/>
              <a:ext cx="153554" cy="1171572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직사각형 330"/>
            <p:cNvSpPr/>
            <p:nvPr/>
          </p:nvSpPr>
          <p:spPr>
            <a:xfrm rot="2700000">
              <a:off x="6683498" y="-3115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직사각형 331"/>
            <p:cNvSpPr/>
            <p:nvPr/>
          </p:nvSpPr>
          <p:spPr>
            <a:xfrm rot="8100000">
              <a:off x="6685880" y="-3133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3" name="그룹 332"/>
            <p:cNvGrpSpPr/>
            <p:nvPr/>
          </p:nvGrpSpPr>
          <p:grpSpPr>
            <a:xfrm>
              <a:off x="6451772" y="418826"/>
              <a:ext cx="617046" cy="617046"/>
              <a:chOff x="6451772" y="418826"/>
              <a:chExt cx="617046" cy="617046"/>
            </a:xfrm>
          </p:grpSpPr>
          <p:sp>
            <p:nvSpPr>
              <p:cNvPr id="334" name="팔각형 333"/>
              <p:cNvSpPr/>
              <p:nvPr/>
            </p:nvSpPr>
            <p:spPr>
              <a:xfrm>
                <a:off x="6451772" y="418826"/>
                <a:ext cx="617046" cy="617046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522888" y="489942"/>
                <a:ext cx="474814" cy="474814"/>
              </a:xfrm>
              <a:prstGeom prst="ellipse">
                <a:avLst/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641102" y="608156"/>
                <a:ext cx="238386" cy="238386"/>
              </a:xfrm>
              <a:prstGeom prst="ellips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80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79715" y="1066501"/>
            <a:ext cx="5400000" cy="54000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8395" y="4347626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758084" y="3800052"/>
            <a:ext cx="540000" cy="2160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L 도형 23"/>
          <p:cNvSpPr/>
          <p:nvPr/>
        </p:nvSpPr>
        <p:spPr>
          <a:xfrm>
            <a:off x="2298870" y="3800052"/>
            <a:ext cx="1080000" cy="1620000"/>
          </a:xfrm>
          <a:prstGeom prst="corner">
            <a:avLst>
              <a:gd name="adj1" fmla="val 50000"/>
              <a:gd name="adj2" fmla="val 492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L 도형 25"/>
          <p:cNvSpPr/>
          <p:nvPr/>
        </p:nvSpPr>
        <p:spPr>
          <a:xfrm>
            <a:off x="688395" y="2720052"/>
            <a:ext cx="1080000" cy="1620000"/>
          </a:xfrm>
          <a:prstGeom prst="corner">
            <a:avLst>
              <a:gd name="adj1" fmla="val 50000"/>
              <a:gd name="adj2" fmla="val 492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L 도형 26"/>
          <p:cNvSpPr/>
          <p:nvPr/>
        </p:nvSpPr>
        <p:spPr>
          <a:xfrm rot="16200000">
            <a:off x="4711856" y="4077626"/>
            <a:ext cx="1080000" cy="1620000"/>
          </a:xfrm>
          <a:prstGeom prst="corner">
            <a:avLst>
              <a:gd name="adj1" fmla="val 50000"/>
              <a:gd name="adj2" fmla="val 492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5000334" y="3279986"/>
            <a:ext cx="1067640" cy="1620000"/>
            <a:chOff x="8471615" y="1908902"/>
            <a:chExt cx="1067640" cy="1620000"/>
          </a:xfrm>
        </p:grpSpPr>
        <p:sp>
          <p:nvSpPr>
            <p:cNvPr id="41" name="직사각형 40"/>
            <p:cNvSpPr/>
            <p:nvPr/>
          </p:nvSpPr>
          <p:spPr>
            <a:xfrm>
              <a:off x="8999255" y="2448587"/>
              <a:ext cx="540000" cy="54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471615" y="1908902"/>
              <a:ext cx="540000" cy="54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471615" y="2448902"/>
              <a:ext cx="540000" cy="54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471615" y="2988902"/>
              <a:ext cx="540000" cy="54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471615" y="2420917"/>
              <a:ext cx="5400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71615" y="2983219"/>
              <a:ext cx="5400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8754949" y="2706570"/>
              <a:ext cx="5400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918713" y="3819986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922390" y="504825"/>
            <a:ext cx="2914650" cy="561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Player </a:t>
            </a:r>
            <a:r>
              <a:rPr lang="ko-KR" altLang="en-US" dirty="0" smtClean="0">
                <a:solidFill>
                  <a:schemeClr val="tx1"/>
                </a:solidFill>
              </a:rPr>
              <a:t>거점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53968" y="4100513"/>
            <a:ext cx="3276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줄 완성 시 고정 자원 획득 </a:t>
            </a:r>
            <a:r>
              <a:rPr lang="en-US" altLang="ko-KR" dirty="0" smtClean="0"/>
              <a:t>(ex : + 10 </a:t>
            </a:r>
            <a:r>
              <a:rPr lang="ko-KR" altLang="en-US" dirty="0" smtClean="0"/>
              <a:t>자원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 rot="10800000">
            <a:off x="2300465" y="2721007"/>
            <a:ext cx="1076971" cy="1620000"/>
            <a:chOff x="8462284" y="1908902"/>
            <a:chExt cx="1076971" cy="1620000"/>
          </a:xfrm>
        </p:grpSpPr>
        <p:sp>
          <p:nvSpPr>
            <p:cNvPr id="56" name="직사각형 55"/>
            <p:cNvSpPr/>
            <p:nvPr/>
          </p:nvSpPr>
          <p:spPr>
            <a:xfrm>
              <a:off x="8999255" y="2448587"/>
              <a:ext cx="540000" cy="54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471615" y="1908902"/>
              <a:ext cx="540000" cy="54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471615" y="2448902"/>
              <a:ext cx="540000" cy="54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471615" y="2988902"/>
              <a:ext cx="540000" cy="54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471615" y="2420917"/>
              <a:ext cx="5400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462284" y="2943678"/>
              <a:ext cx="524521" cy="4958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8758324" y="2693671"/>
              <a:ext cx="533251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953968" y="5892188"/>
            <a:ext cx="291160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빈 공간이 생긴 줄은 자원 보너스를 받지 못함</a:t>
            </a:r>
            <a:endParaRPr lang="ko-KR" altLang="en-US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6506522" y="4384317"/>
            <a:ext cx="1020639" cy="10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213903" y="271200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0" name="그룹 119"/>
          <p:cNvGrpSpPr/>
          <p:nvPr/>
        </p:nvGrpSpPr>
        <p:grpSpPr>
          <a:xfrm rot="5400000">
            <a:off x="3105167" y="3020773"/>
            <a:ext cx="1620000" cy="1081314"/>
            <a:chOff x="2801615" y="4977563"/>
            <a:chExt cx="1620000" cy="1081314"/>
          </a:xfrm>
        </p:grpSpPr>
        <p:sp>
          <p:nvSpPr>
            <p:cNvPr id="121" name="직사각형 120"/>
            <p:cNvSpPr/>
            <p:nvPr/>
          </p:nvSpPr>
          <p:spPr>
            <a:xfrm>
              <a:off x="3341615" y="4977563"/>
              <a:ext cx="540000" cy="54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341615" y="5518877"/>
              <a:ext cx="540000" cy="54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881615" y="5518877"/>
              <a:ext cx="540000" cy="54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801615" y="4977563"/>
              <a:ext cx="540000" cy="54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325060" y="4987088"/>
              <a:ext cx="57150" cy="5429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853040" y="5515952"/>
              <a:ext cx="57150" cy="5429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3378025" y="5493092"/>
              <a:ext cx="48285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L 도형 127"/>
          <p:cNvSpPr/>
          <p:nvPr/>
        </p:nvSpPr>
        <p:spPr>
          <a:xfrm rot="10800000">
            <a:off x="2840271" y="4337046"/>
            <a:ext cx="1080000" cy="1620000"/>
          </a:xfrm>
          <a:prstGeom prst="corner">
            <a:avLst>
              <a:gd name="adj1" fmla="val 50000"/>
              <a:gd name="adj2" fmla="val 492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/>
          <p:cNvGrpSpPr/>
          <p:nvPr/>
        </p:nvGrpSpPr>
        <p:grpSpPr>
          <a:xfrm>
            <a:off x="3922853" y="4879839"/>
            <a:ext cx="1067640" cy="1589465"/>
            <a:chOff x="8471615" y="1908902"/>
            <a:chExt cx="1067640" cy="1587165"/>
          </a:xfrm>
        </p:grpSpPr>
        <p:sp>
          <p:nvSpPr>
            <p:cNvPr id="139" name="직사각형 138"/>
            <p:cNvSpPr/>
            <p:nvPr/>
          </p:nvSpPr>
          <p:spPr>
            <a:xfrm>
              <a:off x="8999255" y="2448587"/>
              <a:ext cx="540000" cy="54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8471615" y="1908902"/>
              <a:ext cx="540000" cy="54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8471615" y="2448902"/>
              <a:ext cx="540000" cy="54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8471615" y="2988902"/>
              <a:ext cx="540000" cy="507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8471615" y="2420917"/>
              <a:ext cx="5400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8471615" y="2983219"/>
              <a:ext cx="5400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 rot="5400000">
              <a:off x="8754949" y="2706570"/>
              <a:ext cx="5400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7" name="직사각형 146"/>
          <p:cNvSpPr/>
          <p:nvPr/>
        </p:nvSpPr>
        <p:spPr>
          <a:xfrm>
            <a:off x="4977538" y="5417098"/>
            <a:ext cx="1080000" cy="103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79715" y="3803031"/>
            <a:ext cx="5399686" cy="1081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474513" y="5964296"/>
            <a:ext cx="489682" cy="5100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011635" y="6215354"/>
            <a:ext cx="26679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582634" y="1067401"/>
            <a:ext cx="5199791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플레이 중 주의 점 </a:t>
            </a:r>
            <a:r>
              <a:rPr lang="en-US" altLang="ko-KR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각 블록이 가진 고유 유닛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기능과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유닛의 상성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조합을 고려하여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건물을 배치하되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배치를 잘 못하게 되면 생산 가능한 유닛 및 자원에서 손해를 보게 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96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13" y="1676206"/>
            <a:ext cx="12191999" cy="3524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77624" y="0"/>
            <a:ext cx="714375" cy="1666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자원건물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5191125"/>
            <a:ext cx="676274" cy="16668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자원건물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3597794" y="2799483"/>
            <a:ext cx="917258" cy="891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방어탑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866969" y="2799483"/>
            <a:ext cx="917258" cy="891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넥서스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10310108" y="2799484"/>
            <a:ext cx="917258" cy="8917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넥서스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676796" y="5191124"/>
            <a:ext cx="3079171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유닛 건물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36033" y="0"/>
            <a:ext cx="3079691" cy="1666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유닛 건물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3150" y="3113004"/>
            <a:ext cx="10663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/>
              <a:t>유닛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55967" y="119271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시스템 기획 </a:t>
            </a:r>
            <a:r>
              <a:rPr lang="en-US" altLang="ko-KR" sz="4000" b="1" dirty="0" smtClean="0"/>
              <a:t>- </a:t>
            </a:r>
            <a:r>
              <a:rPr lang="ko-KR" altLang="en-US" sz="4000" b="1" dirty="0" smtClean="0"/>
              <a:t>유닛</a:t>
            </a:r>
            <a:endParaRPr lang="ko-KR" altLang="en-US" sz="40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829695" y="755847"/>
            <a:ext cx="25326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64602" y="2330849"/>
            <a:ext cx="1452816" cy="202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블루 팀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유닛 </a:t>
            </a:r>
            <a:r>
              <a:rPr lang="ko-KR" altLang="en-US" dirty="0" err="1" smtClean="0">
                <a:solidFill>
                  <a:srgbClr val="0070C0"/>
                </a:solidFill>
              </a:rPr>
              <a:t>스폰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737516" y="2769607"/>
            <a:ext cx="917258" cy="8917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방어탑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735250" y="2330850"/>
            <a:ext cx="1452816" cy="202683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레드 팀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유닛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스폰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99463" y="1726211"/>
            <a:ext cx="7209698" cy="567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유닛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이동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적 유닛 발견 시 전투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적 방어탑 파괴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적 넥서스 파괴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승리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43150" y="5346440"/>
            <a:ext cx="6232083" cy="1082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유닛 컨트롤 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배틀 필드로 소환되기 전 대기시간 동안 유닛의 배치를 바꿀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소환 된 이후는 </a:t>
            </a:r>
            <a:r>
              <a:rPr lang="en-US" altLang="ko-KR" sz="1400" dirty="0" smtClean="0">
                <a:solidFill>
                  <a:schemeClr val="tx1"/>
                </a:solidFill>
              </a:rPr>
              <a:t>AI</a:t>
            </a:r>
            <a:r>
              <a:rPr lang="ko-KR" altLang="en-US" sz="1400" dirty="0" smtClean="0">
                <a:solidFill>
                  <a:schemeClr val="tx1"/>
                </a:solidFill>
              </a:rPr>
              <a:t>모드로 유닛을 조종 할 수 없다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4080" y="3044280"/>
            <a:ext cx="823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336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38256" y="0"/>
            <a:ext cx="275151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특수능력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24444" y="4272744"/>
            <a:ext cx="2177934" cy="236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미니맵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02379" y="4272743"/>
            <a:ext cx="7423266" cy="236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정보창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25645" y="4272744"/>
            <a:ext cx="2177934" cy="2369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생산창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9754" y="66501"/>
            <a:ext cx="747971" cy="71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전체메뉴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852699" y="66501"/>
            <a:ext cx="122872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62161" y="3791988"/>
            <a:ext cx="1104900" cy="4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BF0C0-0C52-4A7F-9E0C-6DBB19F8CD32}"/>
              </a:ext>
            </a:extLst>
          </p:cNvPr>
          <p:cNvSpPr txBox="1"/>
          <p:nvPr/>
        </p:nvSpPr>
        <p:spPr>
          <a:xfrm>
            <a:off x="562692" y="5473655"/>
            <a:ext cx="15762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미니맵</a:t>
            </a:r>
            <a:r>
              <a:rPr lang="ko-KR" altLang="en-US" sz="1400" dirty="0"/>
              <a:t> 클릭으로 카메라 이동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54669-7C38-429F-93A1-CB6E17AC4D5C}"/>
              </a:ext>
            </a:extLst>
          </p:cNvPr>
          <p:cNvSpPr txBox="1"/>
          <p:nvPr/>
        </p:nvSpPr>
        <p:spPr>
          <a:xfrm>
            <a:off x="4907279" y="5473655"/>
            <a:ext cx="245225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유닛 및 건물의 상태</a:t>
            </a:r>
            <a:r>
              <a:rPr lang="en-US" altLang="ko-KR" sz="1400" dirty="0"/>
              <a:t>, </a:t>
            </a:r>
            <a:r>
              <a:rPr lang="ko-KR" altLang="en-US" sz="1400" dirty="0"/>
              <a:t>정보를</a:t>
            </a:r>
            <a:endParaRPr lang="en-US" altLang="ko-KR" sz="1400" dirty="0"/>
          </a:p>
          <a:p>
            <a:r>
              <a:rPr lang="ko-KR" altLang="en-US" sz="1400" dirty="0"/>
              <a:t>확인 할 수 있는 창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A95A0-0B4B-4A51-A8A0-FAA6337B3FE6}"/>
              </a:ext>
            </a:extLst>
          </p:cNvPr>
          <p:cNvSpPr txBox="1"/>
          <p:nvPr/>
        </p:nvSpPr>
        <p:spPr>
          <a:xfrm>
            <a:off x="9936480" y="5473655"/>
            <a:ext cx="20310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건물 생산 버튼 창</a:t>
            </a:r>
            <a:endParaRPr lang="en-US" altLang="ko-KR" sz="1400" dirty="0"/>
          </a:p>
          <a:p>
            <a:r>
              <a:rPr lang="ko-KR" altLang="en-US" sz="1400" dirty="0"/>
              <a:t>→ 단축키 활용 가능</a:t>
            </a:r>
          </a:p>
        </p:txBody>
      </p:sp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1FC45C55-B9D8-4CD5-BC58-B5C281A585D5}"/>
              </a:ext>
            </a:extLst>
          </p:cNvPr>
          <p:cNvSpPr/>
          <p:nvPr/>
        </p:nvSpPr>
        <p:spPr>
          <a:xfrm flipH="1">
            <a:off x="8307977" y="3188623"/>
            <a:ext cx="1853884" cy="480754"/>
          </a:xfrm>
          <a:prstGeom prst="borderCallout1">
            <a:avLst>
              <a:gd name="adj1" fmla="val 67659"/>
              <a:gd name="adj2" fmla="val -12561"/>
              <a:gd name="adj3" fmla="val 112500"/>
              <a:gd name="adj4" fmla="val -38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월드 시간 및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유닛 소환 대기 시간</a:t>
            </a:r>
          </a:p>
        </p:txBody>
      </p:sp>
      <p:sp>
        <p:nvSpPr>
          <p:cNvPr id="18" name="설명선: 선 17">
            <a:extLst>
              <a:ext uri="{FF2B5EF4-FFF2-40B4-BE49-F238E27FC236}">
                <a16:creationId xmlns:a16="http://schemas.microsoft.com/office/drawing/2014/main" id="{855BCF0A-FBE3-4312-BFE3-FD978CAB8414}"/>
              </a:ext>
            </a:extLst>
          </p:cNvPr>
          <p:cNvSpPr/>
          <p:nvPr/>
        </p:nvSpPr>
        <p:spPr>
          <a:xfrm flipH="1">
            <a:off x="8082266" y="206191"/>
            <a:ext cx="2177934" cy="480754"/>
          </a:xfrm>
          <a:prstGeom prst="borderCallout1">
            <a:avLst>
              <a:gd name="adj1" fmla="val 65847"/>
              <a:gd name="adj2" fmla="val -5763"/>
              <a:gd name="adj3" fmla="val 29174"/>
              <a:gd name="adj4" fmla="val -239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Player </a:t>
            </a:r>
            <a:r>
              <a:rPr lang="ko-KR" altLang="en-US" sz="1400" dirty="0">
                <a:solidFill>
                  <a:schemeClr val="tx1"/>
                </a:solidFill>
              </a:rPr>
              <a:t>현재 자원 보유량 </a:t>
            </a:r>
          </a:p>
        </p:txBody>
      </p:sp>
      <p:sp>
        <p:nvSpPr>
          <p:cNvPr id="19" name="설명선: 선 18">
            <a:extLst>
              <a:ext uri="{FF2B5EF4-FFF2-40B4-BE49-F238E27FC236}">
                <a16:creationId xmlns:a16="http://schemas.microsoft.com/office/drawing/2014/main" id="{74B81D8E-86D2-437D-B57D-873BBE58F077}"/>
              </a:ext>
            </a:extLst>
          </p:cNvPr>
          <p:cNvSpPr/>
          <p:nvPr/>
        </p:nvSpPr>
        <p:spPr>
          <a:xfrm flipH="1">
            <a:off x="1940987" y="335676"/>
            <a:ext cx="2177934" cy="480754"/>
          </a:xfrm>
          <a:prstGeom prst="borderCallout1">
            <a:avLst>
              <a:gd name="adj1" fmla="val 65847"/>
              <a:gd name="adj2" fmla="val -5763"/>
              <a:gd name="adj3" fmla="val 29174"/>
              <a:gd name="adj4" fmla="val -239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각 </a:t>
            </a:r>
            <a:r>
              <a:rPr lang="en-US" altLang="ko-KR" sz="1400" dirty="0">
                <a:solidFill>
                  <a:schemeClr val="tx1"/>
                </a:solidFill>
              </a:rPr>
              <a:t>Player </a:t>
            </a:r>
            <a:r>
              <a:rPr lang="ko-KR" altLang="en-US" sz="1400" dirty="0">
                <a:solidFill>
                  <a:schemeClr val="tx1"/>
                </a:solidFill>
              </a:rPr>
              <a:t>고유 능력</a:t>
            </a:r>
          </a:p>
        </p:txBody>
      </p:sp>
    </p:spTree>
    <p:extLst>
      <p:ext uri="{BB962C8B-B14F-4D97-AF65-F5344CB8AC3E}">
        <p14:creationId xmlns:p14="http://schemas.microsoft.com/office/powerpoint/2010/main" val="20482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755967" y="119271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컨텐츠 기획</a:t>
            </a:r>
            <a:endParaRPr lang="en-US" altLang="ko-KR" sz="40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754880" y="851646"/>
            <a:ext cx="2693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2B7A50-C3B0-4BC5-B159-74BD5187E2E8}"/>
              </a:ext>
            </a:extLst>
          </p:cNvPr>
          <p:cNvSpPr txBox="1"/>
          <p:nvPr/>
        </p:nvSpPr>
        <p:spPr>
          <a:xfrm>
            <a:off x="6096000" y="1629442"/>
            <a:ext cx="4859381" cy="314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▼ 건물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▽ 각 건물 마다 고유 모양과 추가 효가 주어진다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- </a:t>
            </a:r>
            <a:r>
              <a:rPr lang="ko-KR" altLang="en-US" sz="1400" dirty="0"/>
              <a:t>건물 모양은 </a:t>
            </a:r>
            <a:r>
              <a:rPr lang="ko-KR" altLang="en-US" sz="1400" dirty="0" err="1"/>
              <a:t>테트리스</a:t>
            </a:r>
            <a:r>
              <a:rPr lang="ko-KR" altLang="en-US" sz="1400" dirty="0"/>
              <a:t> 모형을 따른다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- </a:t>
            </a:r>
            <a:r>
              <a:rPr lang="ko-KR" altLang="en-US" sz="1400" dirty="0"/>
              <a:t>추가 효과는 </a:t>
            </a:r>
            <a:r>
              <a:rPr lang="ko-KR" altLang="en-US" sz="1400" dirty="0" err="1"/>
              <a:t>테트리스</a:t>
            </a:r>
            <a:r>
              <a:rPr lang="ko-KR" altLang="en-US" sz="1400" dirty="0"/>
              <a:t> 한 줄 완성 시 활성화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</a:t>
            </a:r>
            <a:r>
              <a:rPr lang="ko-KR" altLang="en-US" sz="1400" dirty="0"/>
              <a:t>→ 자원 </a:t>
            </a:r>
            <a:r>
              <a:rPr lang="ko-KR" altLang="en-US" sz="1400" dirty="0" err="1"/>
              <a:t>증가량</a:t>
            </a:r>
            <a:r>
              <a:rPr lang="ko-KR" altLang="en-US" sz="1400" dirty="0"/>
              <a:t> 강화</a:t>
            </a:r>
            <a:r>
              <a:rPr lang="en-US" altLang="ko-KR" sz="1400" dirty="0"/>
              <a:t>, </a:t>
            </a:r>
            <a:r>
              <a:rPr lang="ko-KR" altLang="en-US" sz="1400" dirty="0"/>
              <a:t>유닛 강화 등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▽</a:t>
            </a:r>
            <a:r>
              <a:rPr lang="en-US" altLang="ko-KR" sz="1400" dirty="0"/>
              <a:t> </a:t>
            </a:r>
            <a:r>
              <a:rPr lang="ko-KR" altLang="en-US" sz="1400" dirty="0"/>
              <a:t>각 건물은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티어</a:t>
            </a:r>
            <a:r>
              <a:rPr lang="ko-KR" altLang="en-US" sz="1400" dirty="0"/>
              <a:t> →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티어</a:t>
            </a:r>
            <a:r>
              <a:rPr lang="ko-KR" altLang="en-US" sz="1400" dirty="0"/>
              <a:t> 강화가 가능하다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- </a:t>
            </a:r>
            <a:r>
              <a:rPr lang="ko-KR" altLang="en-US" sz="1400" dirty="0" err="1"/>
              <a:t>티어</a:t>
            </a:r>
            <a:r>
              <a:rPr lang="ko-KR" altLang="en-US" sz="1400" dirty="0"/>
              <a:t> 강화 소모 값 →</a:t>
            </a:r>
            <a:r>
              <a:rPr lang="en-US" altLang="ko-KR" sz="1400" dirty="0"/>
              <a:t> </a:t>
            </a:r>
            <a:r>
              <a:rPr lang="ko-KR" altLang="en-US" sz="1400" dirty="0"/>
              <a:t>자원</a:t>
            </a:r>
            <a:r>
              <a:rPr lang="en-US" altLang="ko-KR" sz="1400" dirty="0"/>
              <a:t> </a:t>
            </a:r>
            <a:r>
              <a:rPr lang="ko-KR" altLang="en-US" sz="1400" dirty="0"/>
              <a:t>소모</a:t>
            </a:r>
            <a:r>
              <a:rPr lang="en-US" altLang="ko-KR" sz="1400" dirty="0"/>
              <a:t>, </a:t>
            </a:r>
            <a:r>
              <a:rPr lang="ko-KR" altLang="en-US" sz="1400" dirty="0"/>
              <a:t>생성 시간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- 1</a:t>
            </a:r>
            <a:r>
              <a:rPr lang="ko-KR" altLang="en-US" sz="1400" dirty="0"/>
              <a:t>유닛</a:t>
            </a:r>
            <a:r>
              <a:rPr lang="en-US" altLang="ko-KR" sz="1400" dirty="0"/>
              <a:t>/1</a:t>
            </a:r>
            <a:r>
              <a:rPr lang="ko-KR" altLang="en-US" sz="1400" dirty="0"/>
              <a:t>건물 생산을 원칙으로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-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티어는</a:t>
            </a:r>
            <a:r>
              <a:rPr lang="ko-KR" altLang="en-US" sz="1400" dirty="0"/>
              <a:t> 유닛의 생산량</a:t>
            </a:r>
            <a:r>
              <a:rPr lang="en-US" altLang="ko-KR" sz="1400" dirty="0"/>
              <a:t>, </a:t>
            </a:r>
            <a:r>
              <a:rPr lang="ko-KR" altLang="en-US" sz="1400" dirty="0"/>
              <a:t>공방 강화가 가능하다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8B6D1-8592-438A-A8B8-6CCB721E576C}"/>
              </a:ext>
            </a:extLst>
          </p:cNvPr>
          <p:cNvSpPr txBox="1"/>
          <p:nvPr/>
        </p:nvSpPr>
        <p:spPr>
          <a:xfrm>
            <a:off x="1341118" y="1716528"/>
            <a:ext cx="3744687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▼특수 능력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▽ 게임 시작 전 각 플레이어는 특수능력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한 가지를 선택 할 시간이 주어진다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→ 범위 데미지</a:t>
            </a:r>
            <a:r>
              <a:rPr lang="en-US" altLang="ko-KR" sz="1400" dirty="0"/>
              <a:t>, </a:t>
            </a:r>
            <a:r>
              <a:rPr lang="ko-KR" altLang="en-US" sz="1400" dirty="0"/>
              <a:t>범위 힐</a:t>
            </a:r>
            <a:r>
              <a:rPr lang="en-US" altLang="ko-KR" sz="1400" dirty="0"/>
              <a:t>, </a:t>
            </a:r>
            <a:r>
              <a:rPr lang="ko-KR" altLang="en-US" sz="1400" dirty="0"/>
              <a:t>버프 등</a:t>
            </a:r>
            <a:r>
              <a:rPr lang="en-US" altLang="ko-KR" sz="1400" dirty="0"/>
              <a:t>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24E8D8-8F93-4872-9A31-22CF2713FF35}"/>
              </a:ext>
            </a:extLst>
          </p:cNvPr>
          <p:cNvSpPr txBox="1"/>
          <p:nvPr/>
        </p:nvSpPr>
        <p:spPr>
          <a:xfrm>
            <a:off x="1341118" y="3705759"/>
            <a:ext cx="3257006" cy="175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▼ 유닛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▽  지상</a:t>
            </a:r>
            <a:r>
              <a:rPr lang="en-US" altLang="ko-KR" sz="1400" dirty="0"/>
              <a:t> </a:t>
            </a:r>
            <a:r>
              <a:rPr lang="ko-KR" altLang="en-US" sz="1400" dirty="0"/>
              <a:t>유닛</a:t>
            </a:r>
            <a:r>
              <a:rPr lang="en-US" altLang="ko-KR" sz="1400" dirty="0"/>
              <a:t> (</a:t>
            </a:r>
            <a:r>
              <a:rPr lang="ko-KR" altLang="en-US" sz="1400" dirty="0"/>
              <a:t>공격 타입</a:t>
            </a:r>
            <a:r>
              <a:rPr lang="en-US" altLang="ko-KR" sz="1400" dirty="0"/>
              <a:t>) 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- </a:t>
            </a:r>
            <a:r>
              <a:rPr lang="ko-KR" altLang="en-US" sz="1400" dirty="0"/>
              <a:t>근접</a:t>
            </a:r>
            <a:r>
              <a:rPr lang="en-US" altLang="ko-KR" sz="1400" dirty="0"/>
              <a:t>, </a:t>
            </a:r>
            <a:r>
              <a:rPr lang="ko-KR" altLang="en-US" sz="1400" dirty="0"/>
              <a:t>원거리</a:t>
            </a:r>
            <a:r>
              <a:rPr lang="en-US" altLang="ko-KR" sz="1400" dirty="0"/>
              <a:t>, </a:t>
            </a:r>
            <a:r>
              <a:rPr lang="ko-KR" altLang="en-US" sz="1400" dirty="0"/>
              <a:t>대공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▽  공중 유닛 </a:t>
            </a:r>
            <a:r>
              <a:rPr lang="en-US" altLang="ko-KR" sz="1400" dirty="0"/>
              <a:t>(</a:t>
            </a:r>
            <a:r>
              <a:rPr lang="ko-KR" altLang="en-US" sz="1400" dirty="0"/>
              <a:t>공격 타입</a:t>
            </a:r>
            <a:r>
              <a:rPr lang="en-US" altLang="ko-KR" sz="1400" dirty="0"/>
              <a:t>) 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- </a:t>
            </a:r>
            <a:r>
              <a:rPr lang="ko-KR" altLang="en-US" sz="1400" dirty="0"/>
              <a:t>지상</a:t>
            </a:r>
            <a:r>
              <a:rPr lang="en-US" altLang="ko-KR" sz="1400" dirty="0"/>
              <a:t>, </a:t>
            </a:r>
            <a:r>
              <a:rPr lang="ko-KR" altLang="en-US" sz="1400" dirty="0"/>
              <a:t>공중</a:t>
            </a:r>
            <a:r>
              <a:rPr lang="en-US" altLang="ko-KR" sz="1400" dirty="0"/>
              <a:t>, </a:t>
            </a:r>
            <a:r>
              <a:rPr lang="ko-KR" altLang="en-US" sz="1400" dirty="0"/>
              <a:t>혼합</a:t>
            </a:r>
          </a:p>
        </p:txBody>
      </p:sp>
    </p:spTree>
    <p:extLst>
      <p:ext uri="{BB962C8B-B14F-4D97-AF65-F5344CB8AC3E}">
        <p14:creationId xmlns:p14="http://schemas.microsoft.com/office/powerpoint/2010/main" val="20602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357</Words>
  <Application>Microsoft Office PowerPoint</Application>
  <PresentationFormat>와이드스크린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2022-01-14T11:37:11Z</dcterms:created>
  <dcterms:modified xsi:type="dcterms:W3CDTF">2022-01-19T10:59:53Z</dcterms:modified>
</cp:coreProperties>
</file>