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74" r:id="rId6"/>
    <p:sldId id="268" r:id="rId7"/>
    <p:sldId id="271" r:id="rId8"/>
    <p:sldId id="273" r:id="rId9"/>
    <p:sldId id="269" r:id="rId10"/>
    <p:sldId id="275" r:id="rId11"/>
    <p:sldId id="277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G마켓 산스 TTF Medium" panose="02000000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7F7F7F"/>
    <a:srgbClr val="000000"/>
    <a:srgbClr val="FA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7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DF17-84AE-41BD-8D4D-6F0F738813B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56C5-6F39-4F46-AAE2-B405CF21A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</p:pic>
        <p:sp>
          <p:nvSpPr>
            <p:cNvPr id="2" name="직사각형 1"/>
            <p:cNvSpPr/>
            <p:nvPr/>
          </p:nvSpPr>
          <p:spPr>
            <a:xfrm>
              <a:off x="11444288" y="6727031"/>
              <a:ext cx="747712" cy="130969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58718" y="319816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8718" y="4143047"/>
            <a:ext cx="2954339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:</a:t>
            </a:r>
            <a:endParaRPr lang="ko-KR" altLang="en-US" sz="2400" b="1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353" y="2264062"/>
            <a:ext cx="6253022" cy="461665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3232"/>
                </a:solidFill>
              </a:rPr>
              <a:t>Developer Name :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이윤석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smtClean="0">
                <a:solidFill>
                  <a:srgbClr val="323232"/>
                </a:solidFill>
              </a:rPr>
              <a:t>최신형</a:t>
            </a:r>
            <a:r>
              <a:rPr lang="en-US" altLang="ko-KR" sz="2400" b="1" dirty="0" smtClean="0">
                <a:solidFill>
                  <a:srgbClr val="323232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323232"/>
                </a:solidFill>
              </a:rPr>
              <a:t>이현직</a:t>
            </a:r>
            <a:endParaRPr lang="ko-KR" altLang="en-US" sz="2400" b="1" dirty="0">
              <a:solidFill>
                <a:srgbClr val="32323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593" y="4189213"/>
            <a:ext cx="30792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leeyj6457@naver.com</a:t>
            </a:r>
            <a:endParaRPr lang="ko-KR" altLang="en-US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7593" y="3228944"/>
            <a:ext cx="307927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010-4154-0352</a:t>
            </a:r>
            <a:endParaRPr lang="ko-KR" altLang="en-US" sz="2000" b="1" dirty="0">
              <a:solidFill>
                <a:srgbClr val="323232"/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6845" t="15112" r="26845" b="70052"/>
          <a:stretch/>
        </p:blipFill>
        <p:spPr>
          <a:xfrm>
            <a:off x="3272971" y="1021629"/>
            <a:ext cx="5646058" cy="101745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929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315068" y="2548724"/>
            <a:ext cx="7624800" cy="38124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 </a:t>
              </a:r>
              <a:r>
                <a:rPr lang="en-US" altLang="ko-KR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03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1546629" y="1511168"/>
            <a:ext cx="0" cy="5080132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140163" y="6141182"/>
            <a:ext cx="10086637" cy="0"/>
          </a:xfrm>
          <a:prstGeom prst="straightConnector1">
            <a:avLst/>
          </a:prstGeom>
          <a:ln w="57150">
            <a:solidFill>
              <a:srgbClr val="3232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𝑖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79" y="1402531"/>
                <a:ext cx="30956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𝑥</m:t>
                      </m:r>
                    </m:oMath>
                  </m:oMathPara>
                </a14:m>
                <a:endParaRPr lang="ko-KR" altLang="en-US" sz="32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236" y="6057984"/>
                <a:ext cx="3095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(0</m:t>
                      </m:r>
                      <m:r>
                        <a:rPr lang="en-US" altLang="ko-KR" sz="1400" b="0" i="0" dirty="0" smtClean="0"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, 0)</m:t>
                      </m:r>
                    </m:oMath>
                  </m:oMathPara>
                </a14:m>
                <a:endParaRPr lang="ko-KR" altLang="en-US" sz="1400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4" y="6315073"/>
                <a:ext cx="537375" cy="307777"/>
              </a:xfrm>
              <a:prstGeom prst="rect">
                <a:avLst/>
              </a:prstGeom>
              <a:blipFill>
                <a:blip r:embed="rId5"/>
                <a:stretch>
                  <a:fillRect r="-7955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1806238" y="3993357"/>
            <a:ext cx="918956" cy="13754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19761" r="19762" b="19628"/>
          <a:stretch/>
        </p:blipFill>
        <p:spPr>
          <a:xfrm>
            <a:off x="9489643" y="1732522"/>
            <a:ext cx="918956" cy="1375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148" y="2301823"/>
                <a:ext cx="381131" cy="230832"/>
              </a:xfrm>
              <a:prstGeom prst="rect">
                <a:avLst/>
              </a:prstGeom>
              <a:blipFill>
                <a:blip r:embed="rId7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1, 0)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184" y="2301823"/>
                <a:ext cx="381131" cy="230832"/>
              </a:xfrm>
              <a:prstGeom prst="rect">
                <a:avLst/>
              </a:prstGeom>
              <a:blipFill>
                <a:blip r:embed="rId8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1, −1)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846" y="2744736"/>
                <a:ext cx="381131" cy="230832"/>
              </a:xfrm>
              <a:prstGeom prst="rect">
                <a:avLst/>
              </a:prstGeom>
              <a:blipFill>
                <a:blip r:embed="rId9"/>
                <a:stretch>
                  <a:fillRect r="-30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(</m:t>
                      </m:r>
                      <m:r>
                        <a:rPr lang="en-US" altLang="ko-KR" sz="9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G마켓 산스 TTF Medium" panose="02000000000000000000" pitchFamily="2" charset="-127"/>
                        </a:rPr>
                        <m:t>0, 1)</m:t>
                      </m:r>
                    </m:oMath>
                  </m:oMathPara>
                </a14:m>
                <a:endParaRPr lang="ko-KR" altLang="en-US" sz="900" dirty="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2" y="1848348"/>
                <a:ext cx="381131" cy="230832"/>
              </a:xfrm>
              <a:prstGeom prst="rect">
                <a:avLst/>
              </a:prstGeom>
              <a:blipFill>
                <a:blip r:embed="rId10"/>
                <a:stretch>
                  <a:fillRect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8191" y="2711573"/>
            <a:ext cx="6564874" cy="27122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29404" y="1440245"/>
            <a:ext cx="293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플로우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차트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FSM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딜 메커니즘</a:t>
            </a:r>
          </a:p>
        </p:txBody>
      </p:sp>
    </p:spTree>
    <p:extLst>
      <p:ext uri="{BB962C8B-B14F-4D97-AF65-F5344CB8AC3E}">
        <p14:creationId xmlns:p14="http://schemas.microsoft.com/office/powerpoint/2010/main" val="12142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2905659" y="10870"/>
            <a:ext cx="126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rPr>
              <a:t>04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G마켓 산스 TTF Medium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44" name="이등변 삼각형 43"/>
          <p:cNvSpPr/>
          <p:nvPr/>
        </p:nvSpPr>
        <p:spPr>
          <a:xfrm>
            <a:off x="12323509" y="684201"/>
            <a:ext cx="1717227" cy="279559"/>
          </a:xfrm>
          <a:prstGeom prst="triangle">
            <a:avLst>
              <a:gd name="adj" fmla="val 10000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1092870" y="2978035"/>
            <a:ext cx="1373966" cy="901930"/>
            <a:chOff x="1213659" y="3997574"/>
            <a:chExt cx="1373966" cy="901930"/>
          </a:xfrm>
        </p:grpSpPr>
        <p:sp>
          <p:nvSpPr>
            <p:cNvPr id="3" name="직사각형 2"/>
            <p:cNvSpPr/>
            <p:nvPr/>
          </p:nvSpPr>
          <p:spPr>
            <a:xfrm>
              <a:off x="1213659" y="3997574"/>
              <a:ext cx="133004" cy="901930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46663" y="3997574"/>
              <a:ext cx="799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목차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46663" y="4437839"/>
              <a:ext cx="1240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INDEX</a:t>
              </a:r>
              <a:endPara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436969" y="1752516"/>
            <a:ext cx="6412006" cy="3352969"/>
            <a:chOff x="3540918" y="2781745"/>
            <a:chExt cx="6412006" cy="3352969"/>
          </a:xfrm>
        </p:grpSpPr>
        <p:grpSp>
          <p:nvGrpSpPr>
            <p:cNvPr id="70" name="그룹 69"/>
            <p:cNvGrpSpPr/>
            <p:nvPr/>
          </p:nvGrpSpPr>
          <p:grpSpPr>
            <a:xfrm>
              <a:off x="3540919" y="2781745"/>
              <a:ext cx="897731" cy="570621"/>
              <a:chOff x="3540919" y="2781745"/>
              <a:chExt cx="897731" cy="5706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4382" y="2781745"/>
                <a:ext cx="807541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807541" h="552121">
                    <a:moveTo>
                      <a:pt x="755749" y="0"/>
                    </a:moveTo>
                    <a:lnTo>
                      <a:pt x="807541" y="0"/>
                    </a:lnTo>
                    <a:lnTo>
                      <a:pt x="807541" y="426522"/>
                    </a:lnTo>
                    <a:lnTo>
                      <a:pt x="727174" y="439606"/>
                    </a:lnTo>
                    <a:lnTo>
                      <a:pt x="727174" y="145108"/>
                    </a:lnTo>
                    <a:cubicBezTo>
                      <a:pt x="707826" y="163562"/>
                      <a:pt x="682451" y="182017"/>
                      <a:pt x="651049" y="200472"/>
                    </a:cubicBezTo>
                    <a:cubicBezTo>
                      <a:pt x="619646" y="218926"/>
                      <a:pt x="591443" y="232767"/>
                      <a:pt x="566440" y="241995"/>
                    </a:cubicBezTo>
                    <a:lnTo>
                      <a:pt x="566440" y="164306"/>
                    </a:lnTo>
                    <a:cubicBezTo>
                      <a:pt x="611386" y="143173"/>
                      <a:pt x="650676" y="117574"/>
                      <a:pt x="684312" y="87511"/>
                    </a:cubicBezTo>
                    <a:cubicBezTo>
                      <a:pt x="717947" y="57448"/>
                      <a:pt x="741759" y="28277"/>
                      <a:pt x="755749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flipV="1">
                <a:off x="3540919" y="320472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3540919" y="4902200"/>
              <a:ext cx="992983" cy="564272"/>
              <a:chOff x="3540919" y="4902200"/>
              <a:chExt cx="992983" cy="564272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574382" y="4902200"/>
                <a:ext cx="926057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057" h="552121">
                    <a:moveTo>
                      <a:pt x="710208" y="0"/>
                    </a:moveTo>
                    <a:cubicBezTo>
                      <a:pt x="745926" y="0"/>
                      <a:pt x="778817" y="7665"/>
                      <a:pt x="808880" y="22994"/>
                    </a:cubicBezTo>
                    <a:cubicBezTo>
                      <a:pt x="838944" y="38323"/>
                      <a:pt x="861938" y="59234"/>
                      <a:pt x="877862" y="85725"/>
                    </a:cubicBezTo>
                    <a:cubicBezTo>
                      <a:pt x="893787" y="112217"/>
                      <a:pt x="901749" y="140345"/>
                      <a:pt x="901749" y="170111"/>
                    </a:cubicBezTo>
                    <a:cubicBezTo>
                      <a:pt x="901749" y="198388"/>
                      <a:pt x="894159" y="224135"/>
                      <a:pt x="878979" y="247352"/>
                    </a:cubicBezTo>
                    <a:cubicBezTo>
                      <a:pt x="863798" y="270570"/>
                      <a:pt x="841325" y="289024"/>
                      <a:pt x="811559" y="302717"/>
                    </a:cubicBezTo>
                    <a:cubicBezTo>
                      <a:pt x="850255" y="311646"/>
                      <a:pt x="880318" y="330175"/>
                      <a:pt x="901749" y="358304"/>
                    </a:cubicBezTo>
                    <a:cubicBezTo>
                      <a:pt x="912464" y="372368"/>
                      <a:pt x="920501" y="388200"/>
                      <a:pt x="925859" y="405799"/>
                    </a:cubicBezTo>
                    <a:lnTo>
                      <a:pt x="926057" y="407228"/>
                    </a:lnTo>
                    <a:lnTo>
                      <a:pt x="840643" y="421134"/>
                    </a:lnTo>
                    <a:lnTo>
                      <a:pt x="839577" y="415175"/>
                    </a:lnTo>
                    <a:cubicBezTo>
                      <a:pt x="833549" y="399957"/>
                      <a:pt x="824508" y="386358"/>
                      <a:pt x="812452" y="374377"/>
                    </a:cubicBezTo>
                    <a:cubicBezTo>
                      <a:pt x="788342" y="350416"/>
                      <a:pt x="757684" y="338435"/>
                      <a:pt x="720477" y="338435"/>
                    </a:cubicBezTo>
                    <a:cubicBezTo>
                      <a:pt x="705296" y="338435"/>
                      <a:pt x="686395" y="341412"/>
                      <a:pt x="663773" y="347365"/>
                    </a:cubicBezTo>
                    <a:lnTo>
                      <a:pt x="672703" y="276820"/>
                    </a:lnTo>
                    <a:cubicBezTo>
                      <a:pt x="678061" y="277416"/>
                      <a:pt x="682377" y="277713"/>
                      <a:pt x="685651" y="277713"/>
                    </a:cubicBezTo>
                    <a:cubicBezTo>
                      <a:pt x="719881" y="277713"/>
                      <a:pt x="750689" y="268784"/>
                      <a:pt x="778073" y="250924"/>
                    </a:cubicBezTo>
                    <a:cubicBezTo>
                      <a:pt x="805458" y="233065"/>
                      <a:pt x="819150" y="205532"/>
                      <a:pt x="819150" y="168325"/>
                    </a:cubicBezTo>
                    <a:cubicBezTo>
                      <a:pt x="819150" y="138857"/>
                      <a:pt x="809178" y="114449"/>
                      <a:pt x="789235" y="95101"/>
                    </a:cubicBezTo>
                    <a:cubicBezTo>
                      <a:pt x="769292" y="75754"/>
                      <a:pt x="743545" y="66080"/>
                      <a:pt x="711993" y="66080"/>
                    </a:cubicBezTo>
                    <a:cubicBezTo>
                      <a:pt x="680740" y="66080"/>
                      <a:pt x="654695" y="75902"/>
                      <a:pt x="633859" y="95548"/>
                    </a:cubicBezTo>
                    <a:cubicBezTo>
                      <a:pt x="613023" y="115193"/>
                      <a:pt x="599628" y="144661"/>
                      <a:pt x="593675" y="183952"/>
                    </a:cubicBezTo>
                    <a:lnTo>
                      <a:pt x="513308" y="169664"/>
                    </a:lnTo>
                    <a:cubicBezTo>
                      <a:pt x="523130" y="115788"/>
                      <a:pt x="545455" y="74042"/>
                      <a:pt x="580280" y="44425"/>
                    </a:cubicBezTo>
                    <a:cubicBezTo>
                      <a:pt x="615106" y="14809"/>
                      <a:pt x="658415" y="0"/>
                      <a:pt x="710208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7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2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2" y="113407"/>
                    </a:cubicBezTo>
                    <a:cubicBezTo>
                      <a:pt x="96440" y="153293"/>
                      <a:pt x="82599" y="226963"/>
                      <a:pt x="82599" y="334417"/>
                    </a:cubicBezTo>
                    <a:cubicBezTo>
                      <a:pt x="82599" y="415007"/>
                      <a:pt x="89673" y="475380"/>
                      <a:pt x="103821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0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3540919" y="5303167"/>
                <a:ext cx="992983" cy="163305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7683582" y="2781745"/>
              <a:ext cx="968747" cy="565341"/>
              <a:chOff x="7683582" y="2781745"/>
              <a:chExt cx="968747" cy="56534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726023" y="2781745"/>
                <a:ext cx="926306" cy="552121"/>
              </a:xfrm>
              <a:custGeom>
                <a:avLst/>
                <a:gdLst/>
                <a:ahLst/>
                <a:cxnLst/>
                <a:rect l="l" t="t" r="r" b="b"/>
                <a:pathLst>
                  <a:path w="926306" h="552121">
                    <a:moveTo>
                      <a:pt x="722263" y="0"/>
                    </a:moveTo>
                    <a:cubicBezTo>
                      <a:pt x="785068" y="0"/>
                      <a:pt x="834777" y="17413"/>
                      <a:pt x="871389" y="52239"/>
                    </a:cubicBezTo>
                    <a:cubicBezTo>
                      <a:pt x="908000" y="87065"/>
                      <a:pt x="926306" y="130225"/>
                      <a:pt x="926306" y="181719"/>
                    </a:cubicBezTo>
                    <a:cubicBezTo>
                      <a:pt x="926306" y="207913"/>
                      <a:pt x="920948" y="233660"/>
                      <a:pt x="910233" y="258961"/>
                    </a:cubicBezTo>
                    <a:cubicBezTo>
                      <a:pt x="899517" y="284262"/>
                      <a:pt x="881732" y="310902"/>
                      <a:pt x="856878" y="338882"/>
                    </a:cubicBezTo>
                    <a:cubicBezTo>
                      <a:pt x="844451" y="352872"/>
                      <a:pt x="827912" y="369466"/>
                      <a:pt x="807262" y="388665"/>
                    </a:cubicBezTo>
                    <a:lnTo>
                      <a:pt x="754453" y="435165"/>
                    </a:lnTo>
                    <a:lnTo>
                      <a:pt x="617124" y="457522"/>
                    </a:lnTo>
                    <a:lnTo>
                      <a:pt x="661987" y="415231"/>
                    </a:lnTo>
                    <a:cubicBezTo>
                      <a:pt x="733127" y="356890"/>
                      <a:pt x="781199" y="310679"/>
                      <a:pt x="806202" y="276597"/>
                    </a:cubicBezTo>
                    <a:cubicBezTo>
                      <a:pt x="831205" y="242516"/>
                      <a:pt x="843707" y="210294"/>
                      <a:pt x="843707" y="179933"/>
                    </a:cubicBezTo>
                    <a:cubicBezTo>
                      <a:pt x="843707" y="148084"/>
                      <a:pt x="832321" y="121221"/>
                      <a:pt x="809550" y="99343"/>
                    </a:cubicBezTo>
                    <a:cubicBezTo>
                      <a:pt x="786780" y="77465"/>
                      <a:pt x="757089" y="66526"/>
                      <a:pt x="720477" y="66526"/>
                    </a:cubicBezTo>
                    <a:cubicBezTo>
                      <a:pt x="681782" y="66526"/>
                      <a:pt x="650825" y="78135"/>
                      <a:pt x="627608" y="101352"/>
                    </a:cubicBezTo>
                    <a:cubicBezTo>
                      <a:pt x="604391" y="124569"/>
                      <a:pt x="592633" y="156716"/>
                      <a:pt x="592336" y="197793"/>
                    </a:cubicBezTo>
                    <a:lnTo>
                      <a:pt x="509736" y="189310"/>
                    </a:lnTo>
                    <a:cubicBezTo>
                      <a:pt x="515392" y="127695"/>
                      <a:pt x="536674" y="80739"/>
                      <a:pt x="573583" y="48444"/>
                    </a:cubicBezTo>
                    <a:cubicBezTo>
                      <a:pt x="610493" y="16148"/>
                      <a:pt x="660053" y="0"/>
                      <a:pt x="722263" y="0"/>
                    </a:cubicBezTo>
                    <a:close/>
                    <a:moveTo>
                      <a:pt x="213419" y="0"/>
                    </a:moveTo>
                    <a:cubicBezTo>
                      <a:pt x="248543" y="0"/>
                      <a:pt x="279350" y="7069"/>
                      <a:pt x="305842" y="21208"/>
                    </a:cubicBezTo>
                    <a:cubicBezTo>
                      <a:pt x="332333" y="35347"/>
                      <a:pt x="354211" y="55736"/>
                      <a:pt x="371475" y="82377"/>
                    </a:cubicBezTo>
                    <a:cubicBezTo>
                      <a:pt x="388739" y="109017"/>
                      <a:pt x="402282" y="141461"/>
                      <a:pt x="412105" y="179710"/>
                    </a:cubicBezTo>
                    <a:cubicBezTo>
                      <a:pt x="421928" y="217959"/>
                      <a:pt x="426839" y="269528"/>
                      <a:pt x="426839" y="334417"/>
                    </a:cubicBezTo>
                    <a:cubicBezTo>
                      <a:pt x="426839" y="372815"/>
                      <a:pt x="424867" y="407510"/>
                      <a:pt x="420923" y="438504"/>
                    </a:cubicBezTo>
                    <a:lnTo>
                      <a:pt x="409473" y="491327"/>
                    </a:lnTo>
                    <a:lnTo>
                      <a:pt x="325598" y="504981"/>
                    </a:lnTo>
                    <a:lnTo>
                      <a:pt x="334807" y="468362"/>
                    </a:lnTo>
                    <a:cubicBezTo>
                      <a:pt x="341095" y="432643"/>
                      <a:pt x="344239" y="387995"/>
                      <a:pt x="344239" y="334417"/>
                    </a:cubicBezTo>
                    <a:cubicBezTo>
                      <a:pt x="344239" y="226665"/>
                      <a:pt x="331663" y="155079"/>
                      <a:pt x="306511" y="119658"/>
                    </a:cubicBezTo>
                    <a:cubicBezTo>
                      <a:pt x="281359" y="84237"/>
                      <a:pt x="250031" y="66526"/>
                      <a:pt x="212526" y="66526"/>
                    </a:cubicBezTo>
                    <a:cubicBezTo>
                      <a:pt x="175617" y="66526"/>
                      <a:pt x="146149" y="82153"/>
                      <a:pt x="124123" y="113407"/>
                    </a:cubicBezTo>
                    <a:cubicBezTo>
                      <a:pt x="96441" y="153293"/>
                      <a:pt x="82600" y="226963"/>
                      <a:pt x="82600" y="334417"/>
                    </a:cubicBezTo>
                    <a:cubicBezTo>
                      <a:pt x="82600" y="415007"/>
                      <a:pt x="89674" y="475380"/>
                      <a:pt x="103822" y="515536"/>
                    </a:cubicBezTo>
                    <a:lnTo>
                      <a:pt x="115502" y="539184"/>
                    </a:lnTo>
                    <a:lnTo>
                      <a:pt x="36036" y="552121"/>
                    </a:lnTo>
                    <a:lnTo>
                      <a:pt x="16185" y="493142"/>
                    </a:lnTo>
                    <a:cubicBezTo>
                      <a:pt x="5395" y="448791"/>
                      <a:pt x="0" y="395883"/>
                      <a:pt x="0" y="334417"/>
                    </a:cubicBezTo>
                    <a:cubicBezTo>
                      <a:pt x="0" y="257026"/>
                      <a:pt x="7962" y="194742"/>
                      <a:pt x="23887" y="147563"/>
                    </a:cubicBezTo>
                    <a:cubicBezTo>
                      <a:pt x="39811" y="100385"/>
                      <a:pt x="63475" y="63996"/>
                      <a:pt x="94878" y="38398"/>
                    </a:cubicBezTo>
                    <a:cubicBezTo>
                      <a:pt x="126281" y="12799"/>
                      <a:pt x="165794" y="0"/>
                      <a:pt x="21341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직선 연결선 55"/>
              <p:cNvCxnSpPr/>
              <p:nvPr/>
            </p:nvCxnSpPr>
            <p:spPr>
              <a:xfrm flipV="1">
                <a:off x="7683582" y="3199447"/>
                <a:ext cx="897731" cy="147639"/>
              </a:xfrm>
              <a:prstGeom prst="line">
                <a:avLst/>
              </a:prstGeom>
              <a:ln w="19050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3540919" y="3352366"/>
              <a:ext cx="127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0918" y="3677906"/>
              <a:ext cx="1823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89665" y="3352366"/>
              <a:ext cx="1510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89665" y="3677906"/>
              <a:ext cx="226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40919" y="5470620"/>
              <a:ext cx="148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도식화</a:t>
              </a:r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40919" y="5796160"/>
              <a:ext cx="2385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코드 분석과 해설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4" name="오른쪽 대괄호 73"/>
          <p:cNvSpPr/>
          <p:nvPr/>
        </p:nvSpPr>
        <p:spPr>
          <a:xfrm>
            <a:off x="2573397" y="1752517"/>
            <a:ext cx="161925" cy="3352968"/>
          </a:xfrm>
          <a:prstGeom prst="rightBracket">
            <a:avLst>
              <a:gd name="adj" fmla="val 43627"/>
            </a:avLst>
          </a:prstGeom>
          <a:ln w="19050"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0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31" y="1460487"/>
            <a:ext cx="8915400" cy="501491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7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9268748" cy="1015663"/>
            <a:chOff x="0" y="-62796"/>
            <a:chExt cx="926874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4" y="113884"/>
              <a:ext cx="83134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</a:t>
              </a:r>
              <a:r>
                <a:rPr lang="ko-KR" altLang="en-US" sz="4800" dirty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소개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게임 소개 및 개요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01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07333" y="1446595"/>
            <a:ext cx="42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이름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400" dirty="0" err="1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GeoStrike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7333" y="2127335"/>
            <a:ext cx="54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Auto Battler, RTS, PVP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7332" y="2808075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 및 툴</a:t>
            </a:r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        Unity Engine,            Photon Engine </a:t>
            </a:r>
            <a:endParaRPr lang="ko-KR" altLang="en-US" sz="2400" dirty="0">
              <a:solidFill>
                <a:srgbClr val="32323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7" name="Picture 2" descr="Photon Engine - YouTub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26" y="26789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79" y="2678907"/>
            <a:ext cx="720000" cy="720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07332" y="3488814"/>
            <a:ext cx="1088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400" dirty="0">
                <a:solidFill>
                  <a:srgbClr val="32323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특징 및 개요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6238" y="3950366"/>
            <a:ext cx="103857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해당 프로젝트는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명으로 구성된 팀이 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Unity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Photon Engine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활용하여 만든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Starcraft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유즈맵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하나인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“Desert Strike”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게임에서 착안하여 만든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인용</a:t>
            </a:r>
            <a:endParaRPr lang="en-US" altLang="ko-KR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PVP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Multiplayer Game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6238" y="5289194"/>
            <a:ext cx="967041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게임에서는 자원을 소모하여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형식의 건물을 제한된 구역에 적절히 배치하고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그에 따라 생성되는 유닛의 진영을 구성하는 등의 시스템을 가지고 있습니다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자원 관리 및 건물 배치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진영 구축 등의 시스템으로 전략적인 요소로 구성된 게임입니다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9" name="TextBox 38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3" name="TextBox 42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49" name="TextBox 48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02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534742" y="1790662"/>
            <a:ext cx="6131772" cy="3752065"/>
            <a:chOff x="885361" y="1790662"/>
            <a:chExt cx="6131772" cy="3752065"/>
          </a:xfrm>
        </p:grpSpPr>
        <p:pic>
          <p:nvPicPr>
            <p:cNvPr id="31" name="Picture 2" descr="Photon Engine - YouTub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1247" y="1790662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1949051" y="2887736"/>
              <a:ext cx="4004392" cy="381681"/>
              <a:chOff x="1587388" y="2855878"/>
              <a:chExt cx="400439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587388" y="2855878"/>
                <a:ext cx="4004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Photon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885361" y="3511402"/>
              <a:ext cx="61317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Photon Engine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활용하여 멀티 플레이 게임의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기반을 세팅 하였으며 각 클라이언트 간의 통신과 동기화를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및 제공되는 인터페이스를 사용하여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서버 접속 시 게임 내 시간이 다른 현상을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Master Client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기준으로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RPC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를 활용하여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최초 시간을 동기화하여 지연 보상을 구현하였습니다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4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69067" y="1775878"/>
            <a:ext cx="4957516" cy="3967582"/>
            <a:chOff x="1469067" y="1775878"/>
            <a:chExt cx="4957516" cy="3967582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825" y="1775878"/>
              <a:ext cx="1080000" cy="1080000"/>
            </a:xfrm>
            <a:prstGeom prst="rect">
              <a:avLst/>
            </a:prstGeom>
          </p:spPr>
        </p:pic>
        <p:grpSp>
          <p:nvGrpSpPr>
            <p:cNvPr id="39" name="그룹 38"/>
            <p:cNvGrpSpPr/>
            <p:nvPr/>
          </p:nvGrpSpPr>
          <p:grpSpPr>
            <a:xfrm>
              <a:off x="3119484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Singleton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1469067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제한적이지만 자주 참조되는 클래스의 경우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Singleton Design Pattern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사용하여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경제적으로 자원을 관리하였습니다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38902" y="4820130"/>
              <a:ext cx="28178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Game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Sound Manager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Network Manager</a:t>
              </a:r>
            </a:p>
          </p:txBody>
        </p:sp>
        <p:cxnSp>
          <p:nvCxnSpPr>
            <p:cNvPr id="10" name="직선 연결선 9"/>
            <p:cNvCxnSpPr>
              <a:stCxn id="49" idx="2"/>
              <a:endCxn id="8" idx="0"/>
            </p:cNvCxnSpPr>
            <p:nvPr/>
          </p:nvCxnSpPr>
          <p:spPr>
            <a:xfrm>
              <a:off x="3947825" y="4435102"/>
              <a:ext cx="0" cy="385028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774674" y="1775878"/>
            <a:ext cx="4957516" cy="3798292"/>
            <a:chOff x="6774674" y="1775878"/>
            <a:chExt cx="4957516" cy="379829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32" y="1775878"/>
              <a:ext cx="1080000" cy="1080000"/>
            </a:xfrm>
            <a:prstGeom prst="rect">
              <a:avLst/>
            </a:prstGeom>
          </p:spPr>
        </p:pic>
        <p:grpSp>
          <p:nvGrpSpPr>
            <p:cNvPr id="43" name="그룹 42"/>
            <p:cNvGrpSpPr/>
            <p:nvPr/>
          </p:nvGrpSpPr>
          <p:grpSpPr>
            <a:xfrm>
              <a:off x="8425091" y="2888106"/>
              <a:ext cx="1656682" cy="381681"/>
              <a:chOff x="2761243" y="2855878"/>
              <a:chExt cx="1656682" cy="381681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2761243" y="3237559"/>
                <a:ext cx="1656682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2761243" y="2855878"/>
                <a:ext cx="1656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smtClean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FSM</a:t>
                </a:r>
                <a:endParaRPr lang="ko-KR" altLang="en-US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6774674" y="3511772"/>
              <a:ext cx="4957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다양한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황에서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기법을 활용하여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</a:t>
              </a:r>
            </a:p>
            <a:p>
              <a:pPr algn="ctr"/>
              <a:r>
                <a:rPr lang="ko-KR" altLang="en-US" dirty="0" err="1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열거형으로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객체의 상태를 직관적으로 정의하고</a:t>
              </a:r>
              <a:endPara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그에 따라 행동하도록 설계 하였습니다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44509" y="4927839"/>
              <a:ext cx="2817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Unit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FSM</a:t>
              </a:r>
            </a:p>
            <a:p>
              <a:pPr algn="ctr"/>
              <a:r>
                <a:rPr lang="en-US" altLang="ko-KR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Build FSM</a:t>
              </a:r>
            </a:p>
          </p:txBody>
        </p:sp>
        <p:cxnSp>
          <p:nvCxnSpPr>
            <p:cNvPr id="66" name="직선 연결선 65"/>
            <p:cNvCxnSpPr>
              <a:stCxn id="53" idx="2"/>
              <a:endCxn id="65" idx="0"/>
            </p:cNvCxnSpPr>
            <p:nvPr/>
          </p:nvCxnSpPr>
          <p:spPr>
            <a:xfrm>
              <a:off x="9253432" y="4435102"/>
              <a:ext cx="0" cy="492737"/>
            </a:xfrm>
            <a:prstGeom prst="line">
              <a:avLst/>
            </a:prstGeom>
            <a:ln w="381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8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75877"/>
            <a:ext cx="1080000" cy="1080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NavMesh</a:t>
              </a:r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&amp; 3D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Z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축을 기준으로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90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회전하여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차원화하는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기법을 사용하였으며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NavMesh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사용할 수 있도록 하여</a:t>
            </a:r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유닛들의 움직임을 제어하였습니다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2D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형식을 유지하되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Project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장점을 가져와 사용할 수 있었습니다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Tetris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좌표평면을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차원 배열을 생성하고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블록이 가지는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좌표를 설정한 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마우스가 위치한 타일의 좌표와 </a:t>
            </a:r>
            <a:r>
              <a:rPr lang="ko-KR" altLang="en-US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테트리스의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좌표를 연산하여 해당 타일에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790662"/>
            <a:ext cx="1080000" cy="1080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4927839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타일 위에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Prefab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Instanciate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시각적으로 보여주었습니다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863451" y="2887736"/>
            <a:ext cx="2175592" cy="381681"/>
            <a:chOff x="2501788" y="2855878"/>
            <a:chExt cx="2175592" cy="381681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01788" y="2855878"/>
              <a:ext cx="217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Minimap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1472489" y="3511402"/>
            <a:ext cx="495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화면과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동일한 비율의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Sub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두어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화면의 클릭 위치와 동일한 좌표를 구해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이동시키는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방식으로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구현하였습니다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통해 플레이어가 </a:t>
            </a:r>
            <a:r>
              <a:rPr lang="en-US" altLang="ko-KR" dirty="0" err="1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Minimap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클릭하였을 때 원하는 지점으로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Camera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시키는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UI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제공하였습니다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35" name="TextBox 34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38" name="TextBox 37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46" name="TextBox 45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51" name="TextBox 5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425091" y="2888106"/>
            <a:ext cx="1656682" cy="381681"/>
            <a:chOff x="2761243" y="2855878"/>
            <a:chExt cx="1656682" cy="381681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761243" y="3237559"/>
              <a:ext cx="165668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761243" y="2855878"/>
              <a:ext cx="165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Animation</a:t>
              </a:r>
              <a:endPara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82342" y="3511772"/>
            <a:ext cx="53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여러 개의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Multiple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Slice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하여 </a:t>
            </a:r>
            <a:r>
              <a:rPr lang="en-US" altLang="ko-KR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Sprite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당 한 프레임의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애니메이션으로 만들었습니다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19595A-0324-442F-A7A5-16973F2373C4}"/>
              </a:ext>
            </a:extLst>
          </p:cNvPr>
          <p:cNvSpPr txBox="1"/>
          <p:nvPr/>
        </p:nvSpPr>
        <p:spPr>
          <a:xfrm>
            <a:off x="6507697" y="4927839"/>
            <a:ext cx="54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또한 유닛 무기의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Position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Rotation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값을</a:t>
            </a:r>
            <a:endParaRPr lang="en-US" altLang="ko-KR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Animator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수정하</a:t>
            </a:r>
            <a:r>
              <a: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며</a:t>
            </a:r>
            <a:r>
              <a:rPr lang="ko-KR" altLang="en-US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최소한의 움직임으로 자연스러운 모션을 취할 수 있게 하였습니다</a:t>
            </a:r>
            <a:r>
              <a:rPr lang="en-US" altLang="ko-KR" dirty="0" smtClean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 smtClean="0">
              <a:solidFill>
                <a:srgbClr val="7F7F7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247" y="1790662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432" y="18019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55254" y="1278000"/>
            <a:ext cx="54000" cy="5580000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6069002" y="-4845605"/>
            <a:ext cx="54000" cy="12192001"/>
          </a:xfrm>
          <a:prstGeom prst="rect">
            <a:avLst/>
          </a:prstGeom>
          <a:solidFill>
            <a:srgbClr val="32323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" y="51641"/>
            <a:ext cx="12191998" cy="1015663"/>
            <a:chOff x="0" y="-62796"/>
            <a:chExt cx="12191998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955253" y="113884"/>
              <a:ext cx="11236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. </a:t>
              </a:r>
              <a:r>
                <a:rPr lang="ko-KR" altLang="en-US" sz="4800" dirty="0" smtClean="0">
                  <a:solidFill>
                    <a:srgbClr val="32323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기술 및 기법 </a:t>
              </a:r>
              <a:r>
                <a:rPr lang="en-US" altLang="ko-KR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– </a:t>
              </a:r>
              <a:r>
                <a:rPr lang="ko-KR" altLang="en-US" sz="4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적용 기술 및 기법 구성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-62796"/>
              <a:ext cx="1263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rgbClr val="323232"/>
                  </a:solidFill>
                  <a:latin typeface="Arial" panose="020B0604020202020204" pitchFamily="34" charset="0"/>
                  <a:ea typeface="G마켓 산스 TTF Medium" panose="02000000000000000000" pitchFamily="2" charset="-127"/>
                  <a:cs typeface="Arial" panose="020B0604020202020204" pitchFamily="34" charset="0"/>
                </a:rPr>
                <a:t>02</a:t>
              </a:r>
              <a:endParaRPr lang="ko-KR" altLang="en-US" sz="6000" dirty="0">
                <a:solidFill>
                  <a:srgbClr val="323232"/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432082" y="2167462"/>
            <a:ext cx="8337092" cy="3600960"/>
            <a:chOff x="2471585" y="2167462"/>
            <a:chExt cx="8337092" cy="36009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9E89B21-222F-47AF-AB18-E5420955595E}"/>
                </a:ext>
              </a:extLst>
            </p:cNvPr>
            <p:cNvSpPr txBox="1"/>
            <p:nvPr/>
          </p:nvSpPr>
          <p:spPr>
            <a:xfrm>
              <a:off x="3647816" y="2167462"/>
              <a:ext cx="5984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또한 </a:t>
              </a:r>
              <a:r>
                <a:rPr lang="en-US" altLang="ko-KR" b="1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Garbage Collection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을 최적화하기 위해서</a:t>
              </a:r>
              <a:endPara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잦은 참조 형식의 인스턴스 생성을 최대한 지양하고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109C828-CB43-4D5D-A4F3-A3D9C0E3059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816" y="2813793"/>
              <a:ext cx="5984630" cy="0"/>
            </a:xfrm>
            <a:prstGeom prst="line">
              <a:avLst/>
            </a:prstGeom>
            <a:ln w="28575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19595A-0324-442F-A7A5-16973F2373C4}"/>
                </a:ext>
              </a:extLst>
            </p:cNvPr>
            <p:cNvSpPr txBox="1"/>
            <p:nvPr/>
          </p:nvSpPr>
          <p:spPr>
            <a:xfrm>
              <a:off x="2811554" y="3002133"/>
              <a:ext cx="7657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Ex)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필요 최소한으로 참조 형식의 인스턴스를 사용하였으며 필수불가결한 경우에 한하여 적은 빈도로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지역 변수로 </a:t>
              </a:r>
              <a:r>
                <a:rPr lang="ko-KR" altLang="en-US" dirty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인스턴스화 하여 </a:t>
              </a:r>
              <a:r>
                <a:rPr lang="ko-KR" altLang="en-US" dirty="0" smtClean="0">
                  <a:solidFill>
                    <a:srgbClr val="7F7F7F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</a:t>
              </a:r>
              <a:endParaRPr lang="ko-KR" altLang="en-US" dirty="0"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1C1DEEB-5699-4355-B057-B0CC577A8A87}"/>
                </a:ext>
              </a:extLst>
            </p:cNvPr>
            <p:cNvGrpSpPr/>
            <p:nvPr/>
          </p:nvGrpSpPr>
          <p:grpSpPr>
            <a:xfrm>
              <a:off x="2471585" y="4291354"/>
              <a:ext cx="8337092" cy="1477068"/>
              <a:chOff x="1927454" y="3644369"/>
              <a:chExt cx="8337092" cy="147706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1A61FD-0CEB-4C77-B984-9D5C5B7694D7}"/>
                  </a:ext>
                </a:extLst>
              </p:cNvPr>
              <p:cNvSpPr txBox="1"/>
              <p:nvPr/>
            </p:nvSpPr>
            <p:spPr>
              <a:xfrm>
                <a:off x="3103685" y="3644369"/>
                <a:ext cx="5984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CPU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와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Memory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등의 </a:t>
                </a:r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자원 소모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및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b="1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부하 최적화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를 고려하여 코드를 구성하였습니다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</a:t>
                </a:r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F4960874-9F75-4BDC-89F3-7D05880B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5058" y="4286766"/>
                <a:ext cx="5381884" cy="0"/>
              </a:xfrm>
              <a:prstGeom prst="line">
                <a:avLst/>
              </a:prstGeom>
              <a:ln w="28575">
                <a:solidFill>
                  <a:srgbClr val="3232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D1F1BB-29DD-4F90-865F-D65F8A99A2FF}"/>
                  </a:ext>
                </a:extLst>
              </p:cNvPr>
              <p:cNvSpPr txBox="1"/>
              <p:nvPr/>
            </p:nvSpPr>
            <p:spPr>
              <a:xfrm>
                <a:off x="1927454" y="4475106"/>
                <a:ext cx="8337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Ex) Find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계열의 메소드 사용을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Update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문에서 사용하는 것 대신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,</a:t>
                </a:r>
              </a:p>
              <a:p>
                <a:pPr algn="ctr"/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List&lt;&gt;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형식과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Awake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에서 </a:t>
                </a:r>
                <a:r>
                  <a:rPr lang="en-US" altLang="ko-KR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Add </a:t>
                </a:r>
                <a:r>
                  <a:rPr lang="ko-KR" altLang="en-US" dirty="0">
                    <a:solidFill>
                      <a:srgbClr val="7F7F7F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메소드를 통하여 동적 요소 관리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136262" y="1881932"/>
            <a:ext cx="682732" cy="433960"/>
            <a:chOff x="3540919" y="2781745"/>
            <a:chExt cx="897731" cy="570621"/>
          </a:xfrm>
        </p:grpSpPr>
        <p:sp>
          <p:nvSpPr>
            <p:cNvPr id="62" name="TextBox 61"/>
            <p:cNvSpPr txBox="1"/>
            <p:nvPr/>
          </p:nvSpPr>
          <p:spPr>
            <a:xfrm>
              <a:off x="3574382" y="2781745"/>
              <a:ext cx="807541" cy="552121"/>
            </a:xfrm>
            <a:custGeom>
              <a:avLst/>
              <a:gdLst/>
              <a:ahLst/>
              <a:cxnLst/>
              <a:rect l="l" t="t" r="r" b="b"/>
              <a:pathLst>
                <a:path w="807541" h="552121">
                  <a:moveTo>
                    <a:pt x="755749" y="0"/>
                  </a:moveTo>
                  <a:lnTo>
                    <a:pt x="807541" y="0"/>
                  </a:lnTo>
                  <a:lnTo>
                    <a:pt x="807541" y="426522"/>
                  </a:lnTo>
                  <a:lnTo>
                    <a:pt x="727174" y="439606"/>
                  </a:lnTo>
                  <a:lnTo>
                    <a:pt x="727174" y="145108"/>
                  </a:lnTo>
                  <a:cubicBezTo>
                    <a:pt x="707826" y="163562"/>
                    <a:pt x="682451" y="182017"/>
                    <a:pt x="651049" y="200472"/>
                  </a:cubicBezTo>
                  <a:cubicBezTo>
                    <a:pt x="619646" y="218926"/>
                    <a:pt x="591443" y="232767"/>
                    <a:pt x="566440" y="241995"/>
                  </a:cubicBezTo>
                  <a:lnTo>
                    <a:pt x="566440" y="164306"/>
                  </a:lnTo>
                  <a:cubicBezTo>
                    <a:pt x="611386" y="143173"/>
                    <a:pt x="650676" y="117574"/>
                    <a:pt x="684312" y="87511"/>
                  </a:cubicBezTo>
                  <a:cubicBezTo>
                    <a:pt x="717947" y="57448"/>
                    <a:pt x="741759" y="28277"/>
                    <a:pt x="755749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3540919" y="3204727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109258" y="3193325"/>
            <a:ext cx="736740" cy="437190"/>
            <a:chOff x="7683582" y="2781745"/>
            <a:chExt cx="968747" cy="574866"/>
          </a:xfrm>
        </p:grpSpPr>
        <p:sp>
          <p:nvSpPr>
            <p:cNvPr id="65" name="TextBox 64"/>
            <p:cNvSpPr txBox="1"/>
            <p:nvPr/>
          </p:nvSpPr>
          <p:spPr>
            <a:xfrm>
              <a:off x="7726023" y="2781745"/>
              <a:ext cx="926306" cy="552121"/>
            </a:xfrm>
            <a:custGeom>
              <a:avLst/>
              <a:gdLst/>
              <a:ahLst/>
              <a:cxnLst/>
              <a:rect l="l" t="t" r="r" b="b"/>
              <a:pathLst>
                <a:path w="926306" h="552121">
                  <a:moveTo>
                    <a:pt x="722263" y="0"/>
                  </a:moveTo>
                  <a:cubicBezTo>
                    <a:pt x="785068" y="0"/>
                    <a:pt x="834777" y="17413"/>
                    <a:pt x="871389" y="52239"/>
                  </a:cubicBezTo>
                  <a:cubicBezTo>
                    <a:pt x="908000" y="87065"/>
                    <a:pt x="926306" y="130225"/>
                    <a:pt x="926306" y="181719"/>
                  </a:cubicBezTo>
                  <a:cubicBezTo>
                    <a:pt x="926306" y="207913"/>
                    <a:pt x="920948" y="233660"/>
                    <a:pt x="910233" y="258961"/>
                  </a:cubicBezTo>
                  <a:cubicBezTo>
                    <a:pt x="899517" y="284262"/>
                    <a:pt x="881732" y="310902"/>
                    <a:pt x="856878" y="338882"/>
                  </a:cubicBezTo>
                  <a:cubicBezTo>
                    <a:pt x="844451" y="352872"/>
                    <a:pt x="827912" y="369466"/>
                    <a:pt x="807262" y="388665"/>
                  </a:cubicBezTo>
                  <a:lnTo>
                    <a:pt x="754453" y="435165"/>
                  </a:lnTo>
                  <a:lnTo>
                    <a:pt x="617124" y="457522"/>
                  </a:lnTo>
                  <a:lnTo>
                    <a:pt x="661987" y="415231"/>
                  </a:lnTo>
                  <a:cubicBezTo>
                    <a:pt x="733127" y="356890"/>
                    <a:pt x="781199" y="310679"/>
                    <a:pt x="806202" y="276597"/>
                  </a:cubicBezTo>
                  <a:cubicBezTo>
                    <a:pt x="831205" y="242516"/>
                    <a:pt x="843707" y="210294"/>
                    <a:pt x="843707" y="179933"/>
                  </a:cubicBezTo>
                  <a:cubicBezTo>
                    <a:pt x="843707" y="148084"/>
                    <a:pt x="832321" y="121221"/>
                    <a:pt x="809550" y="99343"/>
                  </a:cubicBezTo>
                  <a:cubicBezTo>
                    <a:pt x="786780" y="77465"/>
                    <a:pt x="757089" y="66526"/>
                    <a:pt x="720477" y="66526"/>
                  </a:cubicBezTo>
                  <a:cubicBezTo>
                    <a:pt x="681782" y="66526"/>
                    <a:pt x="650825" y="78135"/>
                    <a:pt x="627608" y="101352"/>
                  </a:cubicBezTo>
                  <a:cubicBezTo>
                    <a:pt x="604391" y="124569"/>
                    <a:pt x="592633" y="156716"/>
                    <a:pt x="592336" y="197793"/>
                  </a:cubicBezTo>
                  <a:lnTo>
                    <a:pt x="509736" y="189310"/>
                  </a:lnTo>
                  <a:cubicBezTo>
                    <a:pt x="515392" y="127695"/>
                    <a:pt x="536674" y="80739"/>
                    <a:pt x="573583" y="48444"/>
                  </a:cubicBezTo>
                  <a:cubicBezTo>
                    <a:pt x="610493" y="16148"/>
                    <a:pt x="660053" y="0"/>
                    <a:pt x="722263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8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3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3" y="113407"/>
                  </a:cubicBezTo>
                  <a:cubicBezTo>
                    <a:pt x="96441" y="153293"/>
                    <a:pt x="82600" y="226963"/>
                    <a:pt x="82600" y="334417"/>
                  </a:cubicBezTo>
                  <a:cubicBezTo>
                    <a:pt x="82600" y="415007"/>
                    <a:pt x="89674" y="475380"/>
                    <a:pt x="103822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1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7683582" y="3208972"/>
              <a:ext cx="897731" cy="147639"/>
            </a:xfrm>
            <a:prstGeom prst="line">
              <a:avLst/>
            </a:prstGeom>
            <a:ln w="1905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121262" y="4507948"/>
            <a:ext cx="755172" cy="436376"/>
            <a:chOff x="3540919" y="4902200"/>
            <a:chExt cx="992983" cy="573797"/>
          </a:xfrm>
        </p:grpSpPr>
        <p:sp>
          <p:nvSpPr>
            <p:cNvPr id="68" name="TextBox 67"/>
            <p:cNvSpPr txBox="1"/>
            <p:nvPr/>
          </p:nvSpPr>
          <p:spPr>
            <a:xfrm>
              <a:off x="3574382" y="4902200"/>
              <a:ext cx="926057" cy="552121"/>
            </a:xfrm>
            <a:custGeom>
              <a:avLst/>
              <a:gdLst/>
              <a:ahLst/>
              <a:cxnLst/>
              <a:rect l="l" t="t" r="r" b="b"/>
              <a:pathLst>
                <a:path w="926057" h="552121">
                  <a:moveTo>
                    <a:pt x="710208" y="0"/>
                  </a:moveTo>
                  <a:cubicBezTo>
                    <a:pt x="745926" y="0"/>
                    <a:pt x="778817" y="7665"/>
                    <a:pt x="808880" y="22994"/>
                  </a:cubicBezTo>
                  <a:cubicBezTo>
                    <a:pt x="838944" y="38323"/>
                    <a:pt x="861938" y="59234"/>
                    <a:pt x="877862" y="85725"/>
                  </a:cubicBezTo>
                  <a:cubicBezTo>
                    <a:pt x="893787" y="112217"/>
                    <a:pt x="901749" y="140345"/>
                    <a:pt x="901749" y="170111"/>
                  </a:cubicBezTo>
                  <a:cubicBezTo>
                    <a:pt x="901749" y="198388"/>
                    <a:pt x="894159" y="224135"/>
                    <a:pt x="878979" y="247352"/>
                  </a:cubicBezTo>
                  <a:cubicBezTo>
                    <a:pt x="863798" y="270570"/>
                    <a:pt x="841325" y="289024"/>
                    <a:pt x="811559" y="302717"/>
                  </a:cubicBezTo>
                  <a:cubicBezTo>
                    <a:pt x="850255" y="311646"/>
                    <a:pt x="880318" y="330175"/>
                    <a:pt x="901749" y="358304"/>
                  </a:cubicBezTo>
                  <a:cubicBezTo>
                    <a:pt x="912464" y="372368"/>
                    <a:pt x="920501" y="388200"/>
                    <a:pt x="925859" y="405799"/>
                  </a:cubicBezTo>
                  <a:lnTo>
                    <a:pt x="926057" y="407228"/>
                  </a:lnTo>
                  <a:lnTo>
                    <a:pt x="840643" y="421134"/>
                  </a:lnTo>
                  <a:lnTo>
                    <a:pt x="839577" y="415175"/>
                  </a:lnTo>
                  <a:cubicBezTo>
                    <a:pt x="833549" y="399957"/>
                    <a:pt x="824508" y="386358"/>
                    <a:pt x="812452" y="374377"/>
                  </a:cubicBezTo>
                  <a:cubicBezTo>
                    <a:pt x="788342" y="350416"/>
                    <a:pt x="757684" y="338435"/>
                    <a:pt x="720477" y="338435"/>
                  </a:cubicBezTo>
                  <a:cubicBezTo>
                    <a:pt x="705296" y="338435"/>
                    <a:pt x="686395" y="341412"/>
                    <a:pt x="663773" y="347365"/>
                  </a:cubicBezTo>
                  <a:lnTo>
                    <a:pt x="672703" y="276820"/>
                  </a:lnTo>
                  <a:cubicBezTo>
                    <a:pt x="678061" y="277416"/>
                    <a:pt x="682377" y="277713"/>
                    <a:pt x="685651" y="277713"/>
                  </a:cubicBezTo>
                  <a:cubicBezTo>
                    <a:pt x="719881" y="277713"/>
                    <a:pt x="750689" y="268784"/>
                    <a:pt x="778073" y="250924"/>
                  </a:cubicBezTo>
                  <a:cubicBezTo>
                    <a:pt x="805458" y="233065"/>
                    <a:pt x="819150" y="205532"/>
                    <a:pt x="819150" y="168325"/>
                  </a:cubicBezTo>
                  <a:cubicBezTo>
                    <a:pt x="819150" y="138857"/>
                    <a:pt x="809178" y="114449"/>
                    <a:pt x="789235" y="95101"/>
                  </a:cubicBezTo>
                  <a:cubicBezTo>
                    <a:pt x="769292" y="75754"/>
                    <a:pt x="743545" y="66080"/>
                    <a:pt x="711993" y="66080"/>
                  </a:cubicBezTo>
                  <a:cubicBezTo>
                    <a:pt x="680740" y="66080"/>
                    <a:pt x="654695" y="75902"/>
                    <a:pt x="633859" y="95548"/>
                  </a:cubicBezTo>
                  <a:cubicBezTo>
                    <a:pt x="613023" y="115193"/>
                    <a:pt x="599628" y="144661"/>
                    <a:pt x="593675" y="183952"/>
                  </a:cubicBezTo>
                  <a:lnTo>
                    <a:pt x="513308" y="169664"/>
                  </a:lnTo>
                  <a:cubicBezTo>
                    <a:pt x="523130" y="115788"/>
                    <a:pt x="545455" y="74042"/>
                    <a:pt x="580280" y="44425"/>
                  </a:cubicBezTo>
                  <a:cubicBezTo>
                    <a:pt x="615106" y="14809"/>
                    <a:pt x="658415" y="0"/>
                    <a:pt x="710208" y="0"/>
                  </a:cubicBez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2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3540919" y="5312692"/>
              <a:ext cx="992983" cy="163305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32888" y="5821757"/>
            <a:ext cx="682732" cy="431706"/>
            <a:chOff x="7719297" y="4899504"/>
            <a:chExt cx="897731" cy="567654"/>
          </a:xfrm>
        </p:grpSpPr>
        <p:sp>
          <p:nvSpPr>
            <p:cNvPr id="71" name="TextBox 70"/>
            <p:cNvSpPr txBox="1"/>
            <p:nvPr/>
          </p:nvSpPr>
          <p:spPr>
            <a:xfrm>
              <a:off x="7726023" y="4899504"/>
              <a:ext cx="842813" cy="552121"/>
            </a:xfrm>
            <a:custGeom>
              <a:avLst/>
              <a:gdLst/>
              <a:ahLst/>
              <a:cxnLst/>
              <a:rect l="l" t="t" r="r" b="b"/>
              <a:pathLst>
                <a:path w="842813" h="552121">
                  <a:moveTo>
                    <a:pt x="762446" y="131713"/>
                  </a:moveTo>
                  <a:lnTo>
                    <a:pt x="557510" y="426839"/>
                  </a:lnTo>
                  <a:lnTo>
                    <a:pt x="762446" y="426839"/>
                  </a:lnTo>
                  <a:close/>
                  <a:moveTo>
                    <a:pt x="777180" y="2679"/>
                  </a:moveTo>
                  <a:lnTo>
                    <a:pt x="842813" y="2679"/>
                  </a:lnTo>
                  <a:lnTo>
                    <a:pt x="842813" y="420780"/>
                  </a:lnTo>
                  <a:lnTo>
                    <a:pt x="478482" y="480092"/>
                  </a:lnTo>
                  <a:lnTo>
                    <a:pt x="478482" y="426839"/>
                  </a:lnTo>
                  <a:close/>
                  <a:moveTo>
                    <a:pt x="213419" y="0"/>
                  </a:moveTo>
                  <a:cubicBezTo>
                    <a:pt x="248543" y="0"/>
                    <a:pt x="279350" y="7069"/>
                    <a:pt x="305841" y="21208"/>
                  </a:cubicBezTo>
                  <a:cubicBezTo>
                    <a:pt x="332333" y="35347"/>
                    <a:pt x="354211" y="55736"/>
                    <a:pt x="371475" y="82377"/>
                  </a:cubicBezTo>
                  <a:cubicBezTo>
                    <a:pt x="388739" y="109017"/>
                    <a:pt x="402282" y="141461"/>
                    <a:pt x="412105" y="179710"/>
                  </a:cubicBezTo>
                  <a:cubicBezTo>
                    <a:pt x="421927" y="217959"/>
                    <a:pt x="426839" y="269528"/>
                    <a:pt x="426839" y="334417"/>
                  </a:cubicBezTo>
                  <a:cubicBezTo>
                    <a:pt x="426839" y="372815"/>
                    <a:pt x="424867" y="407510"/>
                    <a:pt x="420923" y="438504"/>
                  </a:cubicBezTo>
                  <a:lnTo>
                    <a:pt x="409472" y="491327"/>
                  </a:lnTo>
                  <a:lnTo>
                    <a:pt x="325598" y="504981"/>
                  </a:lnTo>
                  <a:lnTo>
                    <a:pt x="334807" y="468362"/>
                  </a:lnTo>
                  <a:cubicBezTo>
                    <a:pt x="341095" y="432643"/>
                    <a:pt x="344239" y="387995"/>
                    <a:pt x="344239" y="334417"/>
                  </a:cubicBezTo>
                  <a:cubicBezTo>
                    <a:pt x="344239" y="226665"/>
                    <a:pt x="331663" y="155079"/>
                    <a:pt x="306511" y="119658"/>
                  </a:cubicBezTo>
                  <a:cubicBezTo>
                    <a:pt x="281359" y="84237"/>
                    <a:pt x="250031" y="66526"/>
                    <a:pt x="212526" y="66526"/>
                  </a:cubicBezTo>
                  <a:cubicBezTo>
                    <a:pt x="175617" y="66526"/>
                    <a:pt x="146149" y="82153"/>
                    <a:pt x="124122" y="113407"/>
                  </a:cubicBezTo>
                  <a:cubicBezTo>
                    <a:pt x="96440" y="153293"/>
                    <a:pt x="82599" y="226963"/>
                    <a:pt x="82599" y="334417"/>
                  </a:cubicBezTo>
                  <a:cubicBezTo>
                    <a:pt x="82599" y="415007"/>
                    <a:pt x="89673" y="475380"/>
                    <a:pt x="103821" y="515536"/>
                  </a:cubicBezTo>
                  <a:lnTo>
                    <a:pt x="115502" y="539184"/>
                  </a:lnTo>
                  <a:lnTo>
                    <a:pt x="36036" y="552121"/>
                  </a:lnTo>
                  <a:lnTo>
                    <a:pt x="16185" y="493142"/>
                  </a:lnTo>
                  <a:cubicBezTo>
                    <a:pt x="5395" y="448791"/>
                    <a:pt x="0" y="395883"/>
                    <a:pt x="0" y="334417"/>
                  </a:cubicBezTo>
                  <a:cubicBezTo>
                    <a:pt x="0" y="257026"/>
                    <a:pt x="7962" y="194742"/>
                    <a:pt x="23887" y="147563"/>
                  </a:cubicBezTo>
                  <a:cubicBezTo>
                    <a:pt x="39811" y="100385"/>
                    <a:pt x="63475" y="63996"/>
                    <a:pt x="94878" y="38398"/>
                  </a:cubicBezTo>
                  <a:cubicBezTo>
                    <a:pt x="126280" y="12799"/>
                    <a:pt x="165794" y="0"/>
                    <a:pt x="21341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G마켓 산스 TTF Medium" panose="02000000000000000000" pitchFamily="2" charset="-127"/>
                <a:cs typeface="Arial" panose="020B0604020202020204" pitchFamily="34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flipV="1">
              <a:off x="7719297" y="5319519"/>
              <a:ext cx="897731" cy="147639"/>
            </a:xfrm>
            <a:prstGeom prst="line">
              <a:avLst/>
            </a:prstGeom>
            <a:ln w="19050">
              <a:solidFill>
                <a:srgbClr val="323232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G마켓 산스 TTF Medium" panose="02000000000000000000" pitchFamily="2" charset="-127"/>
            <a:ea typeface="G마켓 산스 TTF Medium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612</Words>
  <Application>Microsoft Office PowerPoint</Application>
  <PresentationFormat>와이드스크린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Cambria Math</vt:lpstr>
      <vt:lpstr>G마켓 산스 TTF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70</cp:revision>
  <dcterms:created xsi:type="dcterms:W3CDTF">2022-04-09T04:55:21Z</dcterms:created>
  <dcterms:modified xsi:type="dcterms:W3CDTF">2022-04-10T08:40:07Z</dcterms:modified>
</cp:coreProperties>
</file>