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4" r:id="rId6"/>
    <p:sldId id="268" r:id="rId7"/>
    <p:sldId id="271" r:id="rId8"/>
    <p:sldId id="273" r:id="rId9"/>
    <p:sldId id="269" r:id="rId10"/>
    <p:sldId id="275" r:id="rId11"/>
    <p:sldId id="277" r:id="rId12"/>
    <p:sldId id="272" r:id="rId13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14"/>
    </p:embeddedFont>
    <p:embeddedFont>
      <p:font typeface="Cambria Math" panose="02040503050406030204" pitchFamily="18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7F7F7F"/>
    <a:srgbClr val="000000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</p:pic>
        <p:sp>
          <p:nvSpPr>
            <p:cNvPr id="2" name="직사각형 1"/>
            <p:cNvSpPr/>
            <p:nvPr/>
          </p:nvSpPr>
          <p:spPr>
            <a:xfrm>
              <a:off x="11444288" y="6727031"/>
              <a:ext cx="747712" cy="13096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58718" y="319816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8718" y="414304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4353" y="2264062"/>
            <a:ext cx="6253022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3232"/>
                </a:solidFill>
              </a:rPr>
              <a:t>Developer Name : </a:t>
            </a:r>
            <a:r>
              <a:rPr lang="ko-KR" altLang="en-US" sz="2400" b="1" dirty="0" smtClean="0">
                <a:solidFill>
                  <a:srgbClr val="323232"/>
                </a:solidFill>
              </a:rPr>
              <a:t>이윤석</a:t>
            </a:r>
            <a:r>
              <a:rPr lang="en-US" altLang="ko-KR" sz="2400" b="1" dirty="0" smtClean="0">
                <a:solidFill>
                  <a:srgbClr val="323232"/>
                </a:solidFill>
              </a:rPr>
              <a:t>, </a:t>
            </a:r>
            <a:r>
              <a:rPr lang="ko-KR" altLang="en-US" sz="2400" b="1" dirty="0" smtClean="0">
                <a:solidFill>
                  <a:srgbClr val="323232"/>
                </a:solidFill>
              </a:rPr>
              <a:t>최신형</a:t>
            </a:r>
            <a:r>
              <a:rPr lang="en-US" altLang="ko-KR" sz="2400" b="1" dirty="0" smtClean="0">
                <a:solidFill>
                  <a:srgbClr val="323232"/>
                </a:solidFill>
              </a:rPr>
              <a:t>, </a:t>
            </a:r>
            <a:r>
              <a:rPr lang="ko-KR" altLang="en-US" sz="2400" b="1" dirty="0" err="1" smtClean="0">
                <a:solidFill>
                  <a:srgbClr val="323232"/>
                </a:solidFill>
              </a:rPr>
              <a:t>이현직</a:t>
            </a:r>
            <a:endParaRPr lang="ko-KR" altLang="en-US" sz="2400" b="1" dirty="0">
              <a:solidFill>
                <a:srgbClr val="3232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7593" y="4189213"/>
            <a:ext cx="30792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leeyj6457@naver.com</a:t>
            </a:r>
            <a:endParaRPr lang="ko-KR" altLang="en-US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7593" y="3228944"/>
            <a:ext cx="307927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010-4154-0352</a:t>
            </a:r>
            <a:endParaRPr lang="ko-KR" altLang="en-US" sz="2000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6845" t="15112" r="26845" b="70052"/>
          <a:stretch/>
        </p:blipFill>
        <p:spPr>
          <a:xfrm>
            <a:off x="3272971" y="1021629"/>
            <a:ext cx="5646058" cy="101745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929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15068" y="2548724"/>
            <a:ext cx="7624800" cy="38124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도식화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분석과 해설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009254" y="1277396"/>
            <a:ext cx="11182749" cy="5580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/>
          <p:nvPr/>
        </p:nvCxnSpPr>
        <p:spPr>
          <a:xfrm flipV="1">
            <a:off x="1546629" y="1511168"/>
            <a:ext cx="0" cy="5080132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140163" y="6141182"/>
            <a:ext cx="10086637" cy="0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𝑖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(0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, 0)</m:t>
                      </m:r>
                    </m:oMath>
                  </m:oMathPara>
                </a14:m>
                <a:endParaRPr lang="ko-KR" altLang="en-US" sz="1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blipFill>
                <a:blip r:embed="rId5"/>
                <a:stretch>
                  <a:fillRect r="-7955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1806238" y="3993357"/>
            <a:ext cx="918956" cy="13754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9489643" y="1732522"/>
            <a:ext cx="918956" cy="137541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blipFill>
                <a:blip r:embed="rId7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blipFill>
                <a:blip r:embed="rId8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−1)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blipFill>
                <a:blip r:embed="rId9"/>
                <a:stretch>
                  <a:fillRect r="-30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blipFill>
                <a:blip r:embed="rId10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8191" y="2711573"/>
            <a:ext cx="6564874" cy="27122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29404" y="1440245"/>
            <a:ext cx="293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플로우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차트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유닛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FSM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딜 메커니즘</a:t>
            </a:r>
            <a:endParaRPr lang="ko-KR" altLang="en-US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1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15068" y="2548724"/>
            <a:ext cx="7624800" cy="38124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도식화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분석과 해설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009254" y="1277396"/>
            <a:ext cx="11182749" cy="5580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/>
          <p:nvPr/>
        </p:nvCxnSpPr>
        <p:spPr>
          <a:xfrm flipV="1">
            <a:off x="1546629" y="1511168"/>
            <a:ext cx="0" cy="5080132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140163" y="6141182"/>
            <a:ext cx="10086637" cy="0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𝑖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(0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, 0)</m:t>
                      </m:r>
                    </m:oMath>
                  </m:oMathPara>
                </a14:m>
                <a:endParaRPr lang="ko-KR" altLang="en-US" sz="1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blipFill>
                <a:blip r:embed="rId5"/>
                <a:stretch>
                  <a:fillRect r="-7955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1806238" y="3993357"/>
            <a:ext cx="918956" cy="13754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9489643" y="1732522"/>
            <a:ext cx="918956" cy="137541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blipFill>
                <a:blip r:embed="rId7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blipFill>
                <a:blip r:embed="rId8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−1)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blipFill>
                <a:blip r:embed="rId9"/>
                <a:stretch>
                  <a:fillRect r="-30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blipFill>
                <a:blip r:embed="rId10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8191" y="2711573"/>
            <a:ext cx="6564874" cy="27122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29404" y="1440245"/>
            <a:ext cx="293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플로우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차트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유닛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FSM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딜 메커니즘</a:t>
            </a:r>
            <a:endParaRPr lang="ko-KR" altLang="en-US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2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일정</a:t>
              </a:r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그리고 열정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협업에서의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성실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04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009254" y="1277396"/>
            <a:ext cx="11182749" cy="5580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905659" y="10870"/>
            <a:ext cx="126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04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4" name="이등변 삼각형 43"/>
          <p:cNvSpPr/>
          <p:nvPr/>
        </p:nvSpPr>
        <p:spPr>
          <a:xfrm>
            <a:off x="12323509" y="684201"/>
            <a:ext cx="1717227" cy="279559"/>
          </a:xfrm>
          <a:prstGeom prst="triangle">
            <a:avLst>
              <a:gd name="adj" fmla="val 10000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092870" y="2978035"/>
            <a:ext cx="1373966" cy="901930"/>
            <a:chOff x="1213659" y="3997574"/>
            <a:chExt cx="1373966" cy="901930"/>
          </a:xfrm>
        </p:grpSpPr>
        <p:sp>
          <p:nvSpPr>
            <p:cNvPr id="3" name="직사각형 2"/>
            <p:cNvSpPr/>
            <p:nvPr/>
          </p:nvSpPr>
          <p:spPr>
            <a:xfrm>
              <a:off x="1213659" y="3997574"/>
              <a:ext cx="133004" cy="90193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46663" y="3997574"/>
              <a:ext cx="799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46663" y="4437839"/>
              <a:ext cx="124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INDEX</a:t>
              </a:r>
              <a:endPara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36969" y="1752516"/>
            <a:ext cx="6657129" cy="3352969"/>
            <a:chOff x="3540918" y="2781745"/>
            <a:chExt cx="6657129" cy="3352969"/>
          </a:xfrm>
        </p:grpSpPr>
        <p:grpSp>
          <p:nvGrpSpPr>
            <p:cNvPr id="70" name="그룹 69"/>
            <p:cNvGrpSpPr/>
            <p:nvPr/>
          </p:nvGrpSpPr>
          <p:grpSpPr>
            <a:xfrm>
              <a:off x="3540919" y="2781745"/>
              <a:ext cx="897731" cy="570621"/>
              <a:chOff x="3540919" y="2781745"/>
              <a:chExt cx="897731" cy="57062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4382" y="2781745"/>
                <a:ext cx="807541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07541" h="552121">
                    <a:moveTo>
                      <a:pt x="755749" y="0"/>
                    </a:moveTo>
                    <a:lnTo>
                      <a:pt x="807541" y="0"/>
                    </a:lnTo>
                    <a:lnTo>
                      <a:pt x="807541" y="426522"/>
                    </a:lnTo>
                    <a:lnTo>
                      <a:pt x="727174" y="439606"/>
                    </a:lnTo>
                    <a:lnTo>
                      <a:pt x="727174" y="145108"/>
                    </a:lnTo>
                    <a:cubicBezTo>
                      <a:pt x="707826" y="163562"/>
                      <a:pt x="682451" y="182017"/>
                      <a:pt x="651049" y="200472"/>
                    </a:cubicBezTo>
                    <a:cubicBezTo>
                      <a:pt x="619646" y="218926"/>
                      <a:pt x="591443" y="232767"/>
                      <a:pt x="566440" y="241995"/>
                    </a:cubicBezTo>
                    <a:lnTo>
                      <a:pt x="566440" y="164306"/>
                    </a:lnTo>
                    <a:cubicBezTo>
                      <a:pt x="611386" y="143173"/>
                      <a:pt x="650676" y="117574"/>
                      <a:pt x="684312" y="87511"/>
                    </a:cubicBezTo>
                    <a:cubicBezTo>
                      <a:pt x="717947" y="57448"/>
                      <a:pt x="741759" y="28277"/>
                      <a:pt x="755749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3540919" y="320472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3540919" y="4902200"/>
              <a:ext cx="992983" cy="564272"/>
              <a:chOff x="3540919" y="4902200"/>
              <a:chExt cx="992983" cy="56427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574382" y="4902200"/>
                <a:ext cx="926057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057" h="552121">
                    <a:moveTo>
                      <a:pt x="710208" y="0"/>
                    </a:moveTo>
                    <a:cubicBezTo>
                      <a:pt x="745926" y="0"/>
                      <a:pt x="778817" y="7665"/>
                      <a:pt x="808880" y="22994"/>
                    </a:cubicBezTo>
                    <a:cubicBezTo>
                      <a:pt x="838944" y="38323"/>
                      <a:pt x="861938" y="59234"/>
                      <a:pt x="877862" y="85725"/>
                    </a:cubicBezTo>
                    <a:cubicBezTo>
                      <a:pt x="893787" y="112217"/>
                      <a:pt x="901749" y="140345"/>
                      <a:pt x="901749" y="170111"/>
                    </a:cubicBezTo>
                    <a:cubicBezTo>
                      <a:pt x="901749" y="198388"/>
                      <a:pt x="894159" y="224135"/>
                      <a:pt x="878979" y="247352"/>
                    </a:cubicBezTo>
                    <a:cubicBezTo>
                      <a:pt x="863798" y="270570"/>
                      <a:pt x="841325" y="289024"/>
                      <a:pt x="811559" y="302717"/>
                    </a:cubicBezTo>
                    <a:cubicBezTo>
                      <a:pt x="850255" y="311646"/>
                      <a:pt x="880318" y="330175"/>
                      <a:pt x="901749" y="358304"/>
                    </a:cubicBezTo>
                    <a:cubicBezTo>
                      <a:pt x="912464" y="372368"/>
                      <a:pt x="920501" y="388200"/>
                      <a:pt x="925859" y="405799"/>
                    </a:cubicBezTo>
                    <a:lnTo>
                      <a:pt x="926057" y="407228"/>
                    </a:lnTo>
                    <a:lnTo>
                      <a:pt x="840643" y="421134"/>
                    </a:lnTo>
                    <a:lnTo>
                      <a:pt x="839577" y="415175"/>
                    </a:lnTo>
                    <a:cubicBezTo>
                      <a:pt x="833549" y="399957"/>
                      <a:pt x="824508" y="386358"/>
                      <a:pt x="812452" y="374377"/>
                    </a:cubicBezTo>
                    <a:cubicBezTo>
                      <a:pt x="788342" y="350416"/>
                      <a:pt x="757684" y="338435"/>
                      <a:pt x="720477" y="338435"/>
                    </a:cubicBezTo>
                    <a:cubicBezTo>
                      <a:pt x="705296" y="338435"/>
                      <a:pt x="686395" y="341412"/>
                      <a:pt x="663773" y="347365"/>
                    </a:cubicBezTo>
                    <a:lnTo>
                      <a:pt x="672703" y="276820"/>
                    </a:lnTo>
                    <a:cubicBezTo>
                      <a:pt x="678061" y="277416"/>
                      <a:pt x="682377" y="277713"/>
                      <a:pt x="685651" y="277713"/>
                    </a:cubicBezTo>
                    <a:cubicBezTo>
                      <a:pt x="719881" y="277713"/>
                      <a:pt x="750689" y="268784"/>
                      <a:pt x="778073" y="250924"/>
                    </a:cubicBezTo>
                    <a:cubicBezTo>
                      <a:pt x="805458" y="233065"/>
                      <a:pt x="819150" y="205532"/>
                      <a:pt x="819150" y="168325"/>
                    </a:cubicBezTo>
                    <a:cubicBezTo>
                      <a:pt x="819150" y="138857"/>
                      <a:pt x="809178" y="114449"/>
                      <a:pt x="789235" y="95101"/>
                    </a:cubicBezTo>
                    <a:cubicBezTo>
                      <a:pt x="769292" y="75754"/>
                      <a:pt x="743545" y="66080"/>
                      <a:pt x="711993" y="66080"/>
                    </a:cubicBezTo>
                    <a:cubicBezTo>
                      <a:pt x="680740" y="66080"/>
                      <a:pt x="654695" y="75902"/>
                      <a:pt x="633859" y="95548"/>
                    </a:cubicBezTo>
                    <a:cubicBezTo>
                      <a:pt x="613023" y="115193"/>
                      <a:pt x="599628" y="144661"/>
                      <a:pt x="593675" y="183952"/>
                    </a:cubicBezTo>
                    <a:lnTo>
                      <a:pt x="513308" y="169664"/>
                    </a:lnTo>
                    <a:cubicBezTo>
                      <a:pt x="523130" y="115788"/>
                      <a:pt x="545455" y="74042"/>
                      <a:pt x="580280" y="44425"/>
                    </a:cubicBezTo>
                    <a:cubicBezTo>
                      <a:pt x="615106" y="14809"/>
                      <a:pt x="658415" y="0"/>
                      <a:pt x="710208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3540919" y="5303167"/>
                <a:ext cx="992983" cy="163305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7683582" y="2781745"/>
              <a:ext cx="968747" cy="565341"/>
              <a:chOff x="7683582" y="2781745"/>
              <a:chExt cx="968747" cy="56534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726023" y="2781745"/>
                <a:ext cx="926306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306" h="552121">
                    <a:moveTo>
                      <a:pt x="722263" y="0"/>
                    </a:moveTo>
                    <a:cubicBezTo>
                      <a:pt x="785068" y="0"/>
                      <a:pt x="834777" y="17413"/>
                      <a:pt x="871389" y="52239"/>
                    </a:cubicBezTo>
                    <a:cubicBezTo>
                      <a:pt x="908000" y="87065"/>
                      <a:pt x="926306" y="130225"/>
                      <a:pt x="926306" y="181719"/>
                    </a:cubicBezTo>
                    <a:cubicBezTo>
                      <a:pt x="926306" y="207913"/>
                      <a:pt x="920948" y="233660"/>
                      <a:pt x="910233" y="258961"/>
                    </a:cubicBezTo>
                    <a:cubicBezTo>
                      <a:pt x="899517" y="284262"/>
                      <a:pt x="881732" y="310902"/>
                      <a:pt x="856878" y="338882"/>
                    </a:cubicBezTo>
                    <a:cubicBezTo>
                      <a:pt x="844451" y="352872"/>
                      <a:pt x="827912" y="369466"/>
                      <a:pt x="807262" y="388665"/>
                    </a:cubicBezTo>
                    <a:lnTo>
                      <a:pt x="754453" y="435165"/>
                    </a:lnTo>
                    <a:lnTo>
                      <a:pt x="617124" y="457522"/>
                    </a:lnTo>
                    <a:lnTo>
                      <a:pt x="661987" y="415231"/>
                    </a:lnTo>
                    <a:cubicBezTo>
                      <a:pt x="733127" y="356890"/>
                      <a:pt x="781199" y="310679"/>
                      <a:pt x="806202" y="276597"/>
                    </a:cubicBezTo>
                    <a:cubicBezTo>
                      <a:pt x="831205" y="242516"/>
                      <a:pt x="843707" y="210294"/>
                      <a:pt x="843707" y="179933"/>
                    </a:cubicBezTo>
                    <a:cubicBezTo>
                      <a:pt x="843707" y="148084"/>
                      <a:pt x="832321" y="121221"/>
                      <a:pt x="809550" y="99343"/>
                    </a:cubicBezTo>
                    <a:cubicBezTo>
                      <a:pt x="786780" y="77465"/>
                      <a:pt x="757089" y="66526"/>
                      <a:pt x="720477" y="66526"/>
                    </a:cubicBezTo>
                    <a:cubicBezTo>
                      <a:pt x="681782" y="66526"/>
                      <a:pt x="650825" y="78135"/>
                      <a:pt x="627608" y="101352"/>
                    </a:cubicBezTo>
                    <a:cubicBezTo>
                      <a:pt x="604391" y="124569"/>
                      <a:pt x="592633" y="156716"/>
                      <a:pt x="592336" y="197793"/>
                    </a:cubicBezTo>
                    <a:lnTo>
                      <a:pt x="509736" y="189310"/>
                    </a:lnTo>
                    <a:cubicBezTo>
                      <a:pt x="515392" y="127695"/>
                      <a:pt x="536674" y="80739"/>
                      <a:pt x="573583" y="48444"/>
                    </a:cubicBezTo>
                    <a:cubicBezTo>
                      <a:pt x="610493" y="16148"/>
                      <a:pt x="660053" y="0"/>
                      <a:pt x="722263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3" y="113407"/>
                    </a:cubicBezTo>
                    <a:cubicBezTo>
                      <a:pt x="96441" y="153293"/>
                      <a:pt x="82600" y="226963"/>
                      <a:pt x="82600" y="334417"/>
                    </a:cubicBezTo>
                    <a:cubicBezTo>
                      <a:pt x="82600" y="415007"/>
                      <a:pt x="89674" y="475380"/>
                      <a:pt x="103822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1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7683582" y="319944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7719297" y="4899504"/>
              <a:ext cx="897731" cy="558129"/>
              <a:chOff x="7719297" y="4899504"/>
              <a:chExt cx="897731" cy="55812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7726023" y="4899504"/>
                <a:ext cx="842813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42813" h="552121">
                    <a:moveTo>
                      <a:pt x="762446" y="131713"/>
                    </a:moveTo>
                    <a:lnTo>
                      <a:pt x="557510" y="426839"/>
                    </a:lnTo>
                    <a:lnTo>
                      <a:pt x="762446" y="426839"/>
                    </a:lnTo>
                    <a:close/>
                    <a:moveTo>
                      <a:pt x="777180" y="2679"/>
                    </a:moveTo>
                    <a:lnTo>
                      <a:pt x="842813" y="2679"/>
                    </a:lnTo>
                    <a:lnTo>
                      <a:pt x="842813" y="420780"/>
                    </a:lnTo>
                    <a:lnTo>
                      <a:pt x="478482" y="480092"/>
                    </a:lnTo>
                    <a:lnTo>
                      <a:pt x="478482" y="426839"/>
                    </a:ln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1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 flipV="1">
                <a:off x="7719297" y="5309994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540919" y="3352366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40918" y="3677906"/>
              <a:ext cx="1823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89665" y="3352366"/>
              <a:ext cx="1510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89665" y="3677906"/>
              <a:ext cx="226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9296" y="5463895"/>
              <a:ext cx="213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일정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그리고 열정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19297" y="5789435"/>
              <a:ext cx="24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협업에서의 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성실과 협력 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40919" y="5470620"/>
              <a:ext cx="148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40919" y="5796160"/>
              <a:ext cx="2385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분석과 해설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74" name="오른쪽 대괄호 73"/>
          <p:cNvSpPr/>
          <p:nvPr/>
        </p:nvSpPr>
        <p:spPr>
          <a:xfrm>
            <a:off x="2573397" y="1752517"/>
            <a:ext cx="161925" cy="3352968"/>
          </a:xfrm>
          <a:prstGeom prst="rightBracket">
            <a:avLst>
              <a:gd name="adj" fmla="val 43627"/>
            </a:avLst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1" y="1460487"/>
            <a:ext cx="8915400" cy="501491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7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07333" y="1446595"/>
            <a:ext cx="420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이름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400" dirty="0" err="1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GeoStrike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7333" y="2127335"/>
            <a:ext cx="544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Auto Battler, RTS, PVP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7332" y="2808075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 및 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         Unity Engine,            Photon Engine 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7" name="Picture 2" descr="Photon Engine - YouTub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26" y="26789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79" y="2678907"/>
            <a:ext cx="720000" cy="72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07332" y="3488814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특징 및 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06238" y="3950366"/>
            <a:ext cx="103857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프로젝트는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명으로 구성된 팀이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Unity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Photon 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활용하여 만든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Starcraft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유즈맵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하나인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“Desert Strike”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게임에서 착안하여 만든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인용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PVP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Multiplayer Game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6238" y="5289194"/>
            <a:ext cx="96704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게임에서는 자원을 소모하여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형식의 건물을 제한된 구역에 적절히 배치하고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그에 따라 생성되는 유닛의 진영을 구성하는 등의 시스템을 가지고 있습니다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자원 관리 및 건물 배치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진영 구축 등의 시스템으로 전략적인 요소로 구성된 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9" name="TextBox 38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3" name="TextBox 42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49" name="TextBox 48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2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34742" y="1790662"/>
            <a:ext cx="6131772" cy="3752065"/>
            <a:chOff x="885361" y="1790662"/>
            <a:chExt cx="6131772" cy="3752065"/>
          </a:xfrm>
        </p:grpSpPr>
        <p:pic>
          <p:nvPicPr>
            <p:cNvPr id="31" name="Picture 2" descr="Photon Engine - YouTub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247" y="179066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그룹 38"/>
            <p:cNvGrpSpPr/>
            <p:nvPr/>
          </p:nvGrpSpPr>
          <p:grpSpPr>
            <a:xfrm>
              <a:off x="1949051" y="2887736"/>
              <a:ext cx="4004392" cy="381681"/>
              <a:chOff x="1587388" y="2855878"/>
              <a:chExt cx="400439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587388" y="2855878"/>
                <a:ext cx="40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Photon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885361" y="3511402"/>
              <a:ext cx="61317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Photon Engine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활용하여 멀티 플레이 게임의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기반을 세팅 하였으며 각 클라이언트 간의 통신과 동기화를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및 제공되는 인터페이스를 사용하여 구현하였습니다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  <a:p>
              <a:pPr algn="ctr"/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서버 접속 시 게임 내 시간이 다른 현상을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Master Client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기준으로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활용하여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최초 시간을 동기화하여 지연 보상을 구현하였습니다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69067" y="1775878"/>
            <a:ext cx="4957516" cy="3967582"/>
            <a:chOff x="1469067" y="1775878"/>
            <a:chExt cx="4957516" cy="396758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825" y="1775878"/>
              <a:ext cx="1080000" cy="1080000"/>
            </a:xfrm>
            <a:prstGeom prst="rect">
              <a:avLst/>
            </a:prstGeom>
          </p:spPr>
        </p:pic>
        <p:grpSp>
          <p:nvGrpSpPr>
            <p:cNvPr id="39" name="그룹 38"/>
            <p:cNvGrpSpPr/>
            <p:nvPr/>
          </p:nvGrpSpPr>
          <p:grpSpPr>
            <a:xfrm>
              <a:off x="3119484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Singleton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1469067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제한적이지만 자주 참조되는 클래스의 경우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Singleton Design Pattern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기법을 사용하여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경제적으로 자원을 관리하였습니다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38902" y="4820130"/>
              <a:ext cx="28178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Game Manager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Sound Manager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Network Manager</a:t>
              </a:r>
            </a:p>
          </p:txBody>
        </p:sp>
        <p:cxnSp>
          <p:nvCxnSpPr>
            <p:cNvPr id="10" name="직선 연결선 9"/>
            <p:cNvCxnSpPr>
              <a:stCxn id="49" idx="2"/>
              <a:endCxn id="8" idx="0"/>
            </p:cNvCxnSpPr>
            <p:nvPr/>
          </p:nvCxnSpPr>
          <p:spPr>
            <a:xfrm>
              <a:off x="3947825" y="4435102"/>
              <a:ext cx="0" cy="385028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774674" y="1775878"/>
            <a:ext cx="4957516" cy="3798292"/>
            <a:chOff x="6774674" y="1775878"/>
            <a:chExt cx="4957516" cy="379829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432" y="1775878"/>
              <a:ext cx="1080000" cy="1080000"/>
            </a:xfrm>
            <a:prstGeom prst="rect">
              <a:avLst/>
            </a:prstGeom>
          </p:spPr>
        </p:pic>
        <p:grpSp>
          <p:nvGrpSpPr>
            <p:cNvPr id="43" name="그룹 42"/>
            <p:cNvGrpSpPr/>
            <p:nvPr/>
          </p:nvGrpSpPr>
          <p:grpSpPr>
            <a:xfrm>
              <a:off x="8425091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FSM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6774674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다양한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황에서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기법을 활용하여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</a:p>
            <a:p>
              <a:pPr algn="ctr"/>
              <a:r>
                <a:rPr lang="ko-KR" altLang="en-US" dirty="0" err="1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열거형으로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객체의 상태를 직관적으로 정의하고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그에 따라 행동하도록 설계 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44509" y="4927839"/>
              <a:ext cx="2817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Unit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Build FSM</a:t>
              </a:r>
            </a:p>
          </p:txBody>
        </p:sp>
        <p:cxnSp>
          <p:nvCxnSpPr>
            <p:cNvPr id="66" name="직선 연결선 65"/>
            <p:cNvCxnSpPr>
              <a:stCxn id="53" idx="2"/>
              <a:endCxn id="65" idx="0"/>
            </p:cNvCxnSpPr>
            <p:nvPr/>
          </p:nvCxnSpPr>
          <p:spPr>
            <a:xfrm>
              <a:off x="9253432" y="4435102"/>
              <a:ext cx="0" cy="492737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8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75877"/>
            <a:ext cx="1080000" cy="108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NavMesh</a:t>
              </a:r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&amp; 3D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Project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Z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축을 기준으로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회전하여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차원화하는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기법을 사용하였으며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NavMesh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사용할 수 있도록 하여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유닛들의 움직임을 제어하였습니다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형식을 유지하되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Project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장점을 가져와 사용할 수 있었습니다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Tetris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좌표평면을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가지는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 배열을 생성하고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블록이 가지는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좌표를 설정한 후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마우스가 위치한 타일의 좌표와 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테트리스의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좌표를 연산하여 해당 타일에 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790662"/>
            <a:ext cx="1080000" cy="1080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4927839"/>
            <a:ext cx="53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타일 위에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Prefab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Instanciate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시각적으로 보여주었습니다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1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Minimap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화면과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동일한 비율의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Sub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두어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화면의 클릭 위치와 동일한 좌표를 구해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이동시키는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방식으로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플레이어가 </a:t>
            </a:r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Minimap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클릭하였을 때 원하는 지점으로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 시키는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제공하였습니다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Animation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여러 개의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Slice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당 한 프레임의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애니메이션으로 만들었습니다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07697" y="4927839"/>
            <a:ext cx="54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또한 유닛 무기의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Position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Rotation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값을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Animator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각각 수정하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며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최소한의 움직임으로 자연스러운 모션을 취할 수 있게 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90662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8019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432082" y="2167462"/>
            <a:ext cx="8337092" cy="3600960"/>
            <a:chOff x="2471585" y="2167462"/>
            <a:chExt cx="8337092" cy="36009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E89B21-222F-47AF-AB18-E5420955595E}"/>
                </a:ext>
              </a:extLst>
            </p:cNvPr>
            <p:cNvSpPr txBox="1"/>
            <p:nvPr/>
          </p:nvSpPr>
          <p:spPr>
            <a:xfrm>
              <a:off x="3647816" y="2167462"/>
              <a:ext cx="5984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또한 </a:t>
              </a:r>
              <a:r>
                <a:rPr lang="en-US" altLang="ko-KR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Garbage Collection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최적화하기 위해서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잦은 참조 형식의 인스턴스 생성을 최대한 지양하고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109C828-CB43-4D5D-A4F3-A3D9C0E3059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816" y="2813793"/>
              <a:ext cx="5984630" cy="0"/>
            </a:xfrm>
            <a:prstGeom prst="line">
              <a:avLst/>
            </a:prstGeom>
            <a:ln w="28575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2811554" y="3002133"/>
              <a:ext cx="7657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Ex)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필요 최소한으로 참조 형식의 인스턴스를 사용하였으며 필수불가결한 경우에 한하여 적은 빈도로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지역 변수로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인스턴스화 하여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</a:t>
              </a:r>
              <a:endPara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1C1DEEB-5699-4355-B057-B0CC577A8A87}"/>
                </a:ext>
              </a:extLst>
            </p:cNvPr>
            <p:cNvGrpSpPr/>
            <p:nvPr/>
          </p:nvGrpSpPr>
          <p:grpSpPr>
            <a:xfrm>
              <a:off x="2471585" y="4291354"/>
              <a:ext cx="8337092" cy="1477068"/>
              <a:chOff x="1927454" y="3644369"/>
              <a:chExt cx="8337092" cy="147706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1A61FD-0CEB-4C77-B984-9D5C5B7694D7}"/>
                  </a:ext>
                </a:extLst>
              </p:cNvPr>
              <p:cNvSpPr txBox="1"/>
              <p:nvPr/>
            </p:nvSpPr>
            <p:spPr>
              <a:xfrm>
                <a:off x="3103685" y="3644369"/>
                <a:ext cx="5984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CPU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와 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Memory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등의 </a:t>
                </a:r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자원 소모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및</a:t>
                </a:r>
                <a:endPara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부하 최적화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를 고려하여 코드를 구성하였습니다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.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4960874-9F75-4BDC-89F3-7D05880B6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058" y="4286766"/>
                <a:ext cx="5381884" cy="0"/>
              </a:xfrm>
              <a:prstGeom prst="line">
                <a:avLst/>
              </a:prstGeom>
              <a:ln w="28575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DD1F1BB-29DD-4F90-865F-D65F8A99A2FF}"/>
                  </a:ext>
                </a:extLst>
              </p:cNvPr>
              <p:cNvSpPr txBox="1"/>
              <p:nvPr/>
            </p:nvSpPr>
            <p:spPr>
              <a:xfrm>
                <a:off x="1927454" y="4475106"/>
                <a:ext cx="8337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Ex) Find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계열의 메소드 사용을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Update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문에서 사용하는 것 대신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List&lt;&gt;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형식과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Awake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에서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Add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메소드를 통하여 동적 요소 관리</a:t>
                </a: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0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G마켓 산스 TTF Medium" panose="02000000000000000000" pitchFamily="2" charset="-127"/>
            <a:ea typeface="G마켓 산스 TTF Medium" panose="020000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635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G마켓 산스 TTF Medium</vt:lpstr>
      <vt:lpstr>Cambria Math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68</cp:revision>
  <dcterms:created xsi:type="dcterms:W3CDTF">2022-04-09T04:55:21Z</dcterms:created>
  <dcterms:modified xsi:type="dcterms:W3CDTF">2022-04-10T08:38:26Z</dcterms:modified>
</cp:coreProperties>
</file>