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Mon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Mono-bold.fntdata"/><Relationship Id="rId10" Type="http://schemas.openxmlformats.org/officeDocument/2006/relationships/font" Target="fonts/RobotoMono-regular.fntdata"/><Relationship Id="rId13" Type="http://schemas.openxmlformats.org/officeDocument/2006/relationships/font" Target="fonts/RobotoMono-boldItalic.fntdata"/><Relationship Id="rId12"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bb00e5c32d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1bb00e5c32d_2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234482f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234482f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bb00e5c32d_2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bb00e5c32d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234482f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234482f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de.visualstudio.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3600">
                <a:latin typeface="Courier New"/>
                <a:ea typeface="Courier New"/>
                <a:cs typeface="Courier New"/>
                <a:sym typeface="Courier New"/>
              </a:rPr>
              <a:t>Πως να ετοιμάσεις το περιβάλλον προγραμματισμού σου</a:t>
            </a:r>
            <a:endParaRPr sz="3600">
              <a:latin typeface="Courier New"/>
              <a:ea typeface="Courier New"/>
              <a:cs typeface="Courier New"/>
              <a:sym typeface="Courier New"/>
            </a:endParaRPr>
          </a:p>
        </p:txBody>
      </p:sp>
      <p:sp>
        <p:nvSpPr>
          <p:cNvPr id="55" name="Google Shape;55;p13"/>
          <p:cNvSpPr txBox="1"/>
          <p:nvPr>
            <p:ph idx="1" type="subTitle"/>
          </p:nvPr>
        </p:nvSpPr>
        <p:spPr>
          <a:xfrm>
            <a:off x="311708" y="2797175"/>
            <a:ext cx="8520600" cy="940353"/>
          </a:xfrm>
          <a:prstGeom prst="rect">
            <a:avLst/>
          </a:prstGeom>
          <a:noFill/>
          <a:ln>
            <a:noFill/>
          </a:ln>
        </p:spPr>
        <p:txBody>
          <a:bodyPr anchorCtr="0" anchor="t" bIns="91425" lIns="91425" spcFirstLastPara="1" rIns="91425" wrap="square" tIns="91425">
            <a:normAutofit lnSpcReduction="20000"/>
          </a:bodyPr>
          <a:lstStyle/>
          <a:p>
            <a:pPr indent="-342900" lvl="0" marL="457200" rtl="0" algn="ctr">
              <a:lnSpc>
                <a:spcPct val="100000"/>
              </a:lnSpc>
              <a:spcBef>
                <a:spcPts val="0"/>
              </a:spcBef>
              <a:spcAft>
                <a:spcPts val="0"/>
              </a:spcAft>
              <a:buSzPts val="3027"/>
              <a:buNone/>
            </a:pPr>
            <a:r>
              <a:rPr lang="en">
                <a:latin typeface="Courier New"/>
                <a:ea typeface="Courier New"/>
                <a:cs typeface="Courier New"/>
                <a:sym typeface="Courier New"/>
              </a:rPr>
              <a:t>Εγκατάσταση</a:t>
            </a:r>
            <a:endParaRPr>
              <a:latin typeface="Courier New"/>
              <a:ea typeface="Courier New"/>
              <a:cs typeface="Courier New"/>
              <a:sym typeface="Courier New"/>
            </a:endParaRPr>
          </a:p>
          <a:p>
            <a:pPr indent="-342900" lvl="0" marL="457200" rtl="0" algn="ctr">
              <a:lnSpc>
                <a:spcPct val="100000"/>
              </a:lnSpc>
              <a:spcBef>
                <a:spcPts val="0"/>
              </a:spcBef>
              <a:spcAft>
                <a:spcPts val="0"/>
              </a:spcAft>
              <a:buSzPts val="3027"/>
              <a:buNone/>
            </a:pPr>
            <a:r>
              <a:rPr lang="en">
                <a:latin typeface="Courier New"/>
                <a:ea typeface="Courier New"/>
                <a:cs typeface="Courier New"/>
                <a:sym typeface="Courier New"/>
              </a:rPr>
              <a:t>του Visual Studio Code</a:t>
            </a:r>
            <a:endParaRPr>
              <a:latin typeface="Courier New"/>
              <a:ea typeface="Courier New"/>
              <a:cs typeface="Courier New"/>
              <a:sym typeface="Courier New"/>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011100"/>
            <a:ext cx="85206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ΠΡΟΣΟΧΗ! Οι οδηγίες είναι </a:t>
            </a:r>
            <a:r>
              <a:rPr b="1" lang="en">
                <a:latin typeface="Roboto Mono"/>
                <a:ea typeface="Roboto Mono"/>
                <a:cs typeface="Roboto Mono"/>
                <a:sym typeface="Roboto Mono"/>
              </a:rPr>
              <a:t>αποκλειστικά</a:t>
            </a:r>
            <a:r>
              <a:rPr b="1" lang="en">
                <a:latin typeface="Roboto Mono"/>
                <a:ea typeface="Roboto Mono"/>
                <a:cs typeface="Roboto Mono"/>
                <a:sym typeface="Roboto Mono"/>
              </a:rPr>
              <a:t> </a:t>
            </a:r>
            <a:r>
              <a:rPr lang="en">
                <a:latin typeface="Roboto Mono"/>
                <a:ea typeface="Roboto Mono"/>
                <a:cs typeface="Roboto Mono"/>
                <a:sym typeface="Roboto Mono"/>
              </a:rPr>
              <a:t>για υπολογιστή</a:t>
            </a:r>
            <a:endParaRPr>
              <a:latin typeface="Roboto Mono"/>
              <a:ea typeface="Roboto Mono"/>
              <a:cs typeface="Roboto Mono"/>
              <a:sym typeface="Roboto Mono"/>
            </a:endParaRPr>
          </a:p>
        </p:txBody>
      </p:sp>
      <p:sp>
        <p:nvSpPr>
          <p:cNvPr id="61" name="Google Shape;61;p14"/>
          <p:cNvSpPr txBox="1"/>
          <p:nvPr>
            <p:ph idx="1" type="body"/>
          </p:nvPr>
        </p:nvSpPr>
        <p:spPr>
          <a:xfrm>
            <a:off x="311700" y="2057800"/>
            <a:ext cx="8520600" cy="141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Mono"/>
                <a:ea typeface="Roboto Mono"/>
                <a:cs typeface="Roboto Mono"/>
                <a:sym typeface="Roboto Mono"/>
              </a:rPr>
              <a:t>Ο οδηγός μας αναφέρετε μόνο σε υπολογιστή. Παρόλο που είναι </a:t>
            </a:r>
            <a:r>
              <a:rPr lang="en">
                <a:solidFill>
                  <a:schemeClr val="dk1"/>
                </a:solidFill>
                <a:latin typeface="Roboto Mono"/>
                <a:ea typeface="Roboto Mono"/>
                <a:cs typeface="Roboto Mono"/>
                <a:sym typeface="Roboto Mono"/>
              </a:rPr>
              <a:t>εφικτή</a:t>
            </a:r>
            <a:r>
              <a:rPr lang="en">
                <a:solidFill>
                  <a:schemeClr val="dk1"/>
                </a:solidFill>
                <a:latin typeface="Roboto Mono"/>
                <a:ea typeface="Roboto Mono"/>
                <a:cs typeface="Roboto Mono"/>
                <a:sym typeface="Roboto Mono"/>
              </a:rPr>
              <a:t> η χρήση κινητού ή tablet για </a:t>
            </a:r>
            <a:r>
              <a:rPr lang="en">
                <a:solidFill>
                  <a:schemeClr val="dk1"/>
                </a:solidFill>
                <a:latin typeface="Roboto Mono"/>
                <a:ea typeface="Roboto Mono"/>
                <a:cs typeface="Roboto Mono"/>
                <a:sym typeface="Roboto Mono"/>
              </a:rPr>
              <a:t>δημιουργία</a:t>
            </a:r>
            <a:r>
              <a:rPr lang="en">
                <a:solidFill>
                  <a:schemeClr val="dk1"/>
                </a:solidFill>
                <a:latin typeface="Roboto Mono"/>
                <a:ea typeface="Roboto Mono"/>
                <a:cs typeface="Roboto Mono"/>
                <a:sym typeface="Roboto Mono"/>
              </a:rPr>
              <a:t> ιστοσελίδας, είναι αρκετά δύσκολο. Γι’αυτό ο οδηγός αυτός θα </a:t>
            </a:r>
            <a:r>
              <a:rPr lang="en">
                <a:solidFill>
                  <a:schemeClr val="dk1"/>
                </a:solidFill>
                <a:latin typeface="Roboto Mono"/>
                <a:ea typeface="Roboto Mono"/>
                <a:cs typeface="Roboto Mono"/>
                <a:sym typeface="Roboto Mono"/>
              </a:rPr>
              <a:t>αναφέρεται</a:t>
            </a:r>
            <a:r>
              <a:rPr lang="en">
                <a:solidFill>
                  <a:schemeClr val="dk1"/>
                </a:solidFill>
                <a:latin typeface="Roboto Mono"/>
                <a:ea typeface="Roboto Mono"/>
                <a:cs typeface="Roboto Mono"/>
                <a:sym typeface="Roboto Mono"/>
              </a:rPr>
              <a:t> μόνο σε υπολογιστή Windows/Mac/Linux.</a:t>
            </a:r>
            <a:endParaRPr>
              <a:solidFill>
                <a:schemeClr val="dk1"/>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Courier New"/>
                <a:ea typeface="Courier New"/>
                <a:cs typeface="Courier New"/>
                <a:sym typeface="Courier New"/>
              </a:rPr>
              <a:t>1</a:t>
            </a:r>
            <a:r>
              <a:rPr lang="en">
                <a:latin typeface="Courier New"/>
                <a:ea typeface="Courier New"/>
                <a:cs typeface="Courier New"/>
                <a:sym typeface="Courier New"/>
              </a:rPr>
              <a:t>/2 Λήψη του Visual Studio Code</a:t>
            </a:r>
            <a:endParaRPr>
              <a:latin typeface="Courier New"/>
              <a:ea typeface="Courier New"/>
              <a:cs typeface="Courier New"/>
              <a:sym typeface="Courier New"/>
            </a:endParaRPr>
          </a:p>
        </p:txBody>
      </p:sp>
      <p:sp>
        <p:nvSpPr>
          <p:cNvPr id="67" name="Google Shape;67;p15"/>
          <p:cNvSpPr txBox="1"/>
          <p:nvPr>
            <p:ph idx="1" type="body"/>
          </p:nvPr>
        </p:nvSpPr>
        <p:spPr>
          <a:xfrm>
            <a:off x="311700" y="1152475"/>
            <a:ext cx="8520600" cy="31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1800"/>
              <a:buNone/>
            </a:pPr>
            <a:r>
              <a:rPr lang="en">
                <a:solidFill>
                  <a:schemeClr val="dk1"/>
                </a:solidFill>
                <a:latin typeface="Courier New"/>
                <a:ea typeface="Courier New"/>
                <a:cs typeface="Courier New"/>
                <a:sym typeface="Courier New"/>
              </a:rPr>
              <a:t>Το Visual Studio Code είναι το μέρος όπου θα σχεδιάζουμε τις ιστοσελίδες μας. Για να τον κατεβάσουμε πάμε στην επίσημη ιστοσελίδα και κατεβάσουμε το λογισμικό. Κατέβασε τον από εδώ:</a:t>
            </a:r>
            <a:endParaRPr>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en" u="sng">
                <a:solidFill>
                  <a:schemeClr val="hlink"/>
                </a:solidFill>
                <a:latin typeface="Courier New"/>
                <a:ea typeface="Courier New"/>
                <a:cs typeface="Courier New"/>
                <a:sym typeface="Courier New"/>
                <a:hlinkClick r:id="rId3"/>
              </a:rPr>
              <a:t>https://code.visualstudio.com/</a:t>
            </a:r>
            <a:endParaRPr>
              <a:solidFill>
                <a:schemeClr val="accent1"/>
              </a:solidFill>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en">
                <a:solidFill>
                  <a:schemeClr val="dk1"/>
                </a:solidFill>
                <a:latin typeface="Courier New"/>
                <a:ea typeface="Courier New"/>
                <a:cs typeface="Courier New"/>
                <a:sym typeface="Courier New"/>
              </a:rPr>
              <a:t>(Ανεξάρτητα το λειτουργικό σου σύστημα)</a:t>
            </a:r>
            <a:endParaRPr>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SzPts val="1800"/>
              <a:buNone/>
            </a:pPr>
            <a:r>
              <a:t/>
            </a:r>
            <a:endParaRPr>
              <a:solidFill>
                <a:schemeClr val="dk1"/>
              </a:solidFill>
              <a:highlight>
                <a:schemeClr val="lt1"/>
              </a:highlight>
              <a:latin typeface="Courier New"/>
              <a:ea typeface="Courier New"/>
              <a:cs typeface="Courier New"/>
              <a:sym typeface="Courier New"/>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2/2 </a:t>
            </a:r>
            <a:r>
              <a:rPr lang="en">
                <a:latin typeface="Roboto Mono"/>
                <a:ea typeface="Roboto Mono"/>
                <a:cs typeface="Roboto Mono"/>
                <a:sym typeface="Roboto Mono"/>
              </a:rPr>
              <a:t>Extension</a:t>
            </a:r>
            <a:r>
              <a:rPr lang="en">
                <a:latin typeface="Roboto Mono"/>
                <a:ea typeface="Roboto Mono"/>
                <a:cs typeface="Roboto Mono"/>
                <a:sym typeface="Roboto Mono"/>
              </a:rPr>
              <a:t> για προβολή </a:t>
            </a:r>
            <a:r>
              <a:rPr lang="en">
                <a:latin typeface="Roboto Mono"/>
                <a:ea typeface="Roboto Mono"/>
                <a:cs typeface="Roboto Mono"/>
                <a:sym typeface="Roboto Mono"/>
              </a:rPr>
              <a:t>ιστοσελίδων</a:t>
            </a:r>
            <a:r>
              <a:rPr lang="en">
                <a:latin typeface="Roboto Mono"/>
                <a:ea typeface="Roboto Mono"/>
                <a:cs typeface="Roboto Mono"/>
                <a:sym typeface="Roboto Mono"/>
              </a:rPr>
              <a:t> στον VSCode</a:t>
            </a:r>
            <a:endParaRPr>
              <a:latin typeface="Roboto Mono"/>
              <a:ea typeface="Roboto Mono"/>
              <a:cs typeface="Roboto Mono"/>
              <a:sym typeface="Roboto Mono"/>
            </a:endParaRPr>
          </a:p>
        </p:txBody>
      </p:sp>
      <p:sp>
        <p:nvSpPr>
          <p:cNvPr id="73" name="Google Shape;73;p16"/>
          <p:cNvSpPr txBox="1"/>
          <p:nvPr>
            <p:ph idx="1" type="body"/>
          </p:nvPr>
        </p:nvSpPr>
        <p:spPr>
          <a:xfrm>
            <a:off x="311700" y="1491725"/>
            <a:ext cx="8520600" cy="2692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Mono"/>
                <a:ea typeface="Roboto Mono"/>
                <a:cs typeface="Roboto Mono"/>
                <a:sym typeface="Roboto Mono"/>
              </a:rPr>
              <a:t>Τώρα πρέπει να κατεβάσουμε ένα extension στο Visual Studio Code (= VSCode) για να μπορούμε να βλέπουμε τις ιστοσελίδες μας μέσα στον VSCode. Για να το κάνουμε αυτό πρέπει να πάμε αρχικά στο extension tab. Μετά θα αναζητήσουμε για “Live Preview”. Θα πατήσουμε “Install” στο πρώτο αποτέλεσμα. Όταν τελειώσει θα μπορέσουμε να δούμε τα αρχεία μας html όταν κάνουμε δεξί κλικ και επιλέξουμε “Show on Live Preview”. Και τώρα είμαστε έτοιμοι!</a:t>
            </a:r>
            <a:endParaRPr>
              <a:solidFill>
                <a:schemeClr val="dk1"/>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