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66" r:id="rId2"/>
    <p:sldId id="257" r:id="rId3"/>
    <p:sldId id="258" r:id="rId4"/>
    <p:sldId id="259" r:id="rId5"/>
    <p:sldId id="260" r:id="rId6"/>
    <p:sldId id="261" r:id="rId7"/>
    <p:sldId id="265"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oboto Mono SemiBold"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618188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5c2c93710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5c2c93710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63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5c2c9371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5c2c937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38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5c2c93710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5c2c93710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71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c2c93710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c2c9371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87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5c2c93710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5c2c93710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62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a1970f53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a1970f53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45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a1970f53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a1970f53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34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lum/>
          </a:blip>
          <a:srcRect/>
          <a:stretch>
            <a:fillRect t="-39000" b="-39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deone.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hrome.google.com/webstore/detail/cloud9/nbdmccoknlfggadpfkmcpnamfnbkmkc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macos/"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SvF18uWxcvyVi6NgzX9ppVlFsV9ppezb/view"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normAutofit/>
          </a:bodyPr>
          <a:lstStyle/>
          <a:p>
            <a:r>
              <a:rPr lang="en" sz="3600" dirty="0">
                <a:latin typeface="Calibri" panose="020F0502020204030204" pitchFamily="34" charset="0"/>
                <a:ea typeface="Courier New"/>
                <a:cs typeface="Calibri" panose="020F0502020204030204" pitchFamily="34" charset="0"/>
                <a:sym typeface="Courier New"/>
              </a:rPr>
              <a:t>Πως να ετοιμάσεις το περιβάλλον προγραμματισμού σου</a:t>
            </a:r>
            <a:endParaRPr lang="en-US" sz="3600" dirty="0"/>
          </a:p>
        </p:txBody>
      </p:sp>
      <p:sp>
        <p:nvSpPr>
          <p:cNvPr id="3" name="Υπότιτλος 2"/>
          <p:cNvSpPr>
            <a:spLocks noGrp="1"/>
          </p:cNvSpPr>
          <p:nvPr>
            <p:ph type="subTitle" idx="1"/>
          </p:nvPr>
        </p:nvSpPr>
        <p:spPr>
          <a:xfrm>
            <a:off x="311708" y="2797175"/>
            <a:ext cx="8520600" cy="940353"/>
          </a:xfrm>
        </p:spPr>
        <p:txBody>
          <a:bodyPr>
            <a:normAutofit fontScale="92500" lnSpcReduction="10000"/>
          </a:bodyPr>
          <a:lstStyle/>
          <a:p>
            <a:r>
              <a:rPr lang="el-GR" dirty="0" smtClean="0"/>
              <a:t>Εγκατάσταση της </a:t>
            </a:r>
            <a:r>
              <a:rPr lang="en-US" dirty="0" smtClean="0"/>
              <a:t>Python </a:t>
            </a:r>
            <a:r>
              <a:rPr lang="el-GR" dirty="0" smtClean="0"/>
              <a:t>και </a:t>
            </a:r>
          </a:p>
          <a:p>
            <a:r>
              <a:rPr lang="el-GR" dirty="0" smtClean="0"/>
              <a:t>του </a:t>
            </a:r>
            <a:r>
              <a:rPr lang="en-US" dirty="0" smtClean="0"/>
              <a:t>Visual Studio Code</a:t>
            </a:r>
            <a:endParaRPr lang="en-US" dirty="0"/>
          </a:p>
        </p:txBody>
      </p:sp>
    </p:spTree>
    <p:extLst>
      <p:ext uri="{BB962C8B-B14F-4D97-AF65-F5344CB8AC3E}">
        <p14:creationId xmlns:p14="http://schemas.microsoft.com/office/powerpoint/2010/main" val="95147614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Calibri" panose="020F0502020204030204" pitchFamily="34" charset="0"/>
                <a:ea typeface="Courier New"/>
                <a:cs typeface="Calibri" panose="020F0502020204030204" pitchFamily="34" charset="0"/>
                <a:sym typeface="Courier New"/>
              </a:rPr>
              <a:t>Android/iOS</a:t>
            </a:r>
            <a:endParaRPr dirty="0">
              <a:latin typeface="Calibri" panose="020F0502020204030204" pitchFamily="34" charset="0"/>
              <a:ea typeface="Courier New"/>
              <a:cs typeface="Calibri" panose="020F0502020204030204" pitchFamily="34" charset="0"/>
              <a:sym typeface="Courier New"/>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alibri" panose="020F0502020204030204" pitchFamily="34" charset="0"/>
                <a:ea typeface="Courier New"/>
                <a:cs typeface="Calibri" panose="020F0502020204030204" pitchFamily="34" charset="0"/>
                <a:sym typeface="Courier New"/>
              </a:rPr>
              <a:t>Ideone (Android/iOS)</a:t>
            </a:r>
            <a:endParaRPr dirty="0">
              <a:latin typeface="Calibri" panose="020F0502020204030204" pitchFamily="34" charset="0"/>
              <a:ea typeface="Courier New"/>
              <a:cs typeface="Calibri" panose="020F0502020204030204" pitchFamily="34" charset="0"/>
              <a:sym typeface="Courier New"/>
            </a:endParaRPr>
          </a:p>
        </p:txBody>
      </p:sp>
      <p:sp>
        <p:nvSpPr>
          <p:cNvPr id="65" name="Google Shape;6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latin typeface="Calibri" panose="020F0502020204030204" pitchFamily="34" charset="0"/>
                <a:ea typeface="Courier New"/>
                <a:cs typeface="Calibri" panose="020F0502020204030204" pitchFamily="34" charset="0"/>
                <a:sym typeface="Courier New"/>
              </a:rPr>
              <a:t>Εάν είσαι από Android/iOS οι επόμενες διαφάνειες θα είναι αποκλειστικά για υπολογιστές. Για να κάνεις προγραμματισμό προτείνουμε να είσαι από tablet ή υπολογιστή. Για να κάνεις προγραμματισμό από Android/iOS απλά μπες στην ιστοσελίδα:</a:t>
            </a:r>
            <a:br>
              <a:rPr lang="en" dirty="0">
                <a:solidFill>
                  <a:schemeClr val="dk1"/>
                </a:solidFill>
                <a:latin typeface="Calibri" panose="020F0502020204030204" pitchFamily="34" charset="0"/>
                <a:ea typeface="Courier New"/>
                <a:cs typeface="Calibri" panose="020F0502020204030204" pitchFamily="34" charset="0"/>
                <a:sym typeface="Courier New"/>
              </a:rPr>
            </a:br>
            <a:r>
              <a:rPr lang="en" dirty="0">
                <a:solidFill>
                  <a:schemeClr val="dk1"/>
                </a:solidFill>
                <a:latin typeface="Calibri" panose="020F0502020204030204" pitchFamily="34" charset="0"/>
                <a:ea typeface="Courier New"/>
                <a:cs typeface="Calibri" panose="020F0502020204030204" pitchFamily="34" charset="0"/>
                <a:sym typeface="Courier New"/>
              </a:rPr>
              <a:t/>
            </a:r>
            <a:br>
              <a:rPr lang="en" dirty="0">
                <a:solidFill>
                  <a:schemeClr val="dk1"/>
                </a:solidFill>
                <a:latin typeface="Calibri" panose="020F0502020204030204" pitchFamily="34" charset="0"/>
                <a:ea typeface="Courier New"/>
                <a:cs typeface="Calibri" panose="020F0502020204030204" pitchFamily="34" charset="0"/>
                <a:sym typeface="Courier New"/>
              </a:rPr>
            </a:br>
            <a:r>
              <a:rPr lang="en" u="sng" dirty="0">
                <a:solidFill>
                  <a:schemeClr val="accent1"/>
                </a:solidFill>
                <a:latin typeface="Calibri" panose="020F0502020204030204" pitchFamily="34" charset="0"/>
                <a:ea typeface="Courier New"/>
                <a:cs typeface="Calibri" panose="020F0502020204030204" pitchFamily="34" charset="0"/>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https://ideone.com/</a:t>
            </a:r>
            <a:endParaRPr dirty="0">
              <a:solidFill>
                <a:schemeClr val="accent1"/>
              </a:solidFill>
              <a:latin typeface="Calibri" panose="020F0502020204030204" pitchFamily="34" charset="0"/>
              <a:ea typeface="Courier New"/>
              <a:cs typeface="Calibri" panose="020F0502020204030204" pitchFamily="34" charset="0"/>
              <a:sym typeface="Courier New"/>
            </a:endParaRPr>
          </a:p>
          <a:p>
            <a:pPr marL="0" lvl="0" indent="0" algn="l" rtl="0">
              <a:spcBef>
                <a:spcPts val="1200"/>
              </a:spcBef>
              <a:spcAft>
                <a:spcPts val="0"/>
              </a:spcAft>
              <a:buNone/>
            </a:pPr>
            <a:endParaRPr dirty="0">
              <a:solidFill>
                <a:schemeClr val="dk1"/>
              </a:solidFill>
              <a:latin typeface="Calibri" panose="020F0502020204030204" pitchFamily="34" charset="0"/>
              <a:ea typeface="Courier New"/>
              <a:cs typeface="Calibri" panose="020F0502020204030204" pitchFamily="34" charset="0"/>
              <a:sym typeface="Courier New"/>
            </a:endParaRPr>
          </a:p>
          <a:p>
            <a:pPr marL="0" lvl="0" indent="0" algn="l" rtl="0">
              <a:spcBef>
                <a:spcPts val="1200"/>
              </a:spcBef>
              <a:spcAft>
                <a:spcPts val="1200"/>
              </a:spcAft>
              <a:buNone/>
            </a:pPr>
            <a:r>
              <a:rPr lang="en" dirty="0">
                <a:solidFill>
                  <a:schemeClr val="dk1"/>
                </a:solidFill>
                <a:latin typeface="Calibri" panose="020F0502020204030204" pitchFamily="34" charset="0"/>
                <a:ea typeface="Courier New"/>
                <a:cs typeface="Calibri" panose="020F0502020204030204" pitchFamily="34" charset="0"/>
                <a:sym typeface="Courier New"/>
              </a:rPr>
              <a:t>Εμείς σου προτείνουμε να είσαι από υπολογιστή για την καλύτερη εμπειρία</a:t>
            </a:r>
            <a:endParaRPr dirty="0">
              <a:solidFill>
                <a:schemeClr val="dk1"/>
              </a:solidFill>
              <a:latin typeface="Calibri" panose="020F0502020204030204" pitchFamily="34" charset="0"/>
              <a:ea typeface="Courier New"/>
              <a:cs typeface="Calibri" panose="020F0502020204030204" pitchFamily="34" charset="0"/>
              <a:sym typeface="Courier New"/>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Calibri" panose="020F0502020204030204" pitchFamily="34" charset="0"/>
                <a:ea typeface="Courier New"/>
                <a:cs typeface="Calibri" panose="020F0502020204030204" pitchFamily="34" charset="0"/>
                <a:sym typeface="Courier New"/>
              </a:rPr>
              <a:t>Chrome OS</a:t>
            </a:r>
            <a:endParaRPr dirty="0">
              <a:latin typeface="Calibri" panose="020F0502020204030204" pitchFamily="34" charset="0"/>
              <a:ea typeface="Courier New"/>
              <a:cs typeface="Calibri" panose="020F0502020204030204" pitchFamily="34" charset="0"/>
              <a:sym typeface="Courier New"/>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alibri" panose="020F0502020204030204" pitchFamily="34" charset="0"/>
                <a:ea typeface="Courier New"/>
                <a:cs typeface="Calibri" panose="020F0502020204030204" pitchFamily="34" charset="0"/>
                <a:sym typeface="Courier New"/>
              </a:rPr>
              <a:t>Cloud9 (Chrome OS)</a:t>
            </a:r>
            <a:endParaRPr dirty="0">
              <a:latin typeface="Calibri" panose="020F0502020204030204" pitchFamily="34" charset="0"/>
              <a:ea typeface="Courier New"/>
              <a:cs typeface="Calibri" panose="020F0502020204030204" pitchFamily="34" charset="0"/>
              <a:sym typeface="Courier New"/>
            </a:endParaRPr>
          </a:p>
        </p:txBody>
      </p:sp>
      <p:sp>
        <p:nvSpPr>
          <p:cNvPr id="76" name="Google Shape;7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rgbClr val="000000"/>
                </a:solidFill>
                <a:latin typeface="Calibri" panose="020F0502020204030204" pitchFamily="34" charset="0"/>
                <a:ea typeface="Courier New"/>
                <a:cs typeface="Calibri" panose="020F0502020204030204" pitchFamily="34" charset="0"/>
                <a:sym typeface="Courier New"/>
              </a:rPr>
              <a:t>Αν είσαι από Chromebook ή συσκευή που έχει Chrome OS θα σου προτείναμε να χρησιμοποιήσεις υπολογιστή Windows/Mac/Linux. Αν αυτό δεν είναι εύκολο μπορείς να χρησιμοποιήσεις το Cloud9 στο Chromebook σου. </a:t>
            </a:r>
            <a:endParaRPr lang="el-GR" dirty="0" smtClean="0">
              <a:solidFill>
                <a:srgbClr val="000000"/>
              </a:solidFill>
              <a:latin typeface="Calibri" panose="020F0502020204030204" pitchFamily="34" charset="0"/>
              <a:ea typeface="Courier New"/>
              <a:cs typeface="Calibri" panose="020F0502020204030204" pitchFamily="34" charset="0"/>
              <a:sym typeface="Courier New"/>
            </a:endParaRPr>
          </a:p>
          <a:p>
            <a:pPr marL="0" lvl="0" indent="0" algn="l" rtl="0">
              <a:spcBef>
                <a:spcPts val="0"/>
              </a:spcBef>
              <a:spcAft>
                <a:spcPts val="1200"/>
              </a:spcAft>
              <a:buNone/>
            </a:pPr>
            <a:r>
              <a:rPr lang="en" dirty="0" smtClean="0">
                <a:solidFill>
                  <a:srgbClr val="000000"/>
                </a:solidFill>
                <a:latin typeface="Calibri" panose="020F0502020204030204" pitchFamily="34" charset="0"/>
                <a:ea typeface="Courier New"/>
                <a:cs typeface="Calibri" panose="020F0502020204030204" pitchFamily="34" charset="0"/>
                <a:sym typeface="Courier New"/>
              </a:rPr>
              <a:t>Κατέβασέ </a:t>
            </a:r>
            <a:r>
              <a:rPr lang="en" dirty="0">
                <a:solidFill>
                  <a:srgbClr val="000000"/>
                </a:solidFill>
                <a:latin typeface="Calibri" panose="020F0502020204030204" pitchFamily="34" charset="0"/>
                <a:ea typeface="Courier New"/>
                <a:cs typeface="Calibri" panose="020F0502020204030204" pitchFamily="34" charset="0"/>
                <a:sym typeface="Courier New"/>
              </a:rPr>
              <a:t>το από εδώ:</a:t>
            </a:r>
            <a:br>
              <a:rPr lang="en" dirty="0">
                <a:solidFill>
                  <a:srgbClr val="000000"/>
                </a:solidFill>
                <a:latin typeface="Calibri" panose="020F0502020204030204" pitchFamily="34" charset="0"/>
                <a:ea typeface="Courier New"/>
                <a:cs typeface="Calibri" panose="020F0502020204030204" pitchFamily="34" charset="0"/>
                <a:sym typeface="Courier New"/>
              </a:rPr>
            </a:br>
            <a:r>
              <a:rPr lang="en" dirty="0">
                <a:solidFill>
                  <a:srgbClr val="000000"/>
                </a:solidFill>
                <a:latin typeface="Calibri" panose="020F0502020204030204" pitchFamily="34" charset="0"/>
                <a:ea typeface="Courier New"/>
                <a:cs typeface="Calibri" panose="020F0502020204030204" pitchFamily="34" charset="0"/>
                <a:sym typeface="Courier New"/>
              </a:rPr>
              <a:t/>
            </a:r>
            <a:br>
              <a:rPr lang="en" dirty="0">
                <a:solidFill>
                  <a:srgbClr val="000000"/>
                </a:solidFill>
                <a:latin typeface="Calibri" panose="020F0502020204030204" pitchFamily="34" charset="0"/>
                <a:ea typeface="Courier New"/>
                <a:cs typeface="Calibri" panose="020F0502020204030204" pitchFamily="34" charset="0"/>
                <a:sym typeface="Courier New"/>
              </a:rPr>
            </a:br>
            <a:r>
              <a:rPr lang="en" u="sng" dirty="0">
                <a:solidFill>
                  <a:schemeClr val="accent1"/>
                </a:solidFill>
                <a:latin typeface="Calibri" panose="020F0502020204030204" pitchFamily="34" charset="0"/>
                <a:ea typeface="Courier New"/>
                <a:cs typeface="Calibri" panose="020F0502020204030204" pitchFamily="34" charset="0"/>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https://chrome.google.com/webstore/detail/cloud9/nbdmccoknlfggadpfkmcpnamfnbkmkcp/</a:t>
            </a:r>
            <a:endParaRPr u="sng" dirty="0">
              <a:solidFill>
                <a:schemeClr val="accent1"/>
              </a:solidFill>
              <a:latin typeface="Calibri" panose="020F0502020204030204" pitchFamily="34" charset="0"/>
              <a:ea typeface="Courier New"/>
              <a:cs typeface="Calibri" panose="020F0502020204030204" pitchFamily="34" charset="0"/>
              <a:sym typeface="Courier New"/>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Calibri" panose="020F0502020204030204" pitchFamily="34" charset="0"/>
                <a:ea typeface="Courier New"/>
                <a:cs typeface="Calibri" panose="020F0502020204030204" pitchFamily="34" charset="0"/>
                <a:sym typeface="Courier New"/>
              </a:rPr>
              <a:t>Windows/Mac OS/Linux</a:t>
            </a:r>
            <a:endParaRPr dirty="0">
              <a:latin typeface="Calibri" panose="020F0502020204030204" pitchFamily="34" charset="0"/>
              <a:ea typeface="Courier New"/>
              <a:cs typeface="Calibri" panose="020F0502020204030204" pitchFamily="34" charset="0"/>
              <a:sym typeface="Courier New"/>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n" dirty="0">
                <a:latin typeface="Calibri" panose="020F0502020204030204" pitchFamily="34" charset="0"/>
                <a:ea typeface="Courier New"/>
                <a:cs typeface="Calibri" panose="020F0502020204030204" pitchFamily="34" charset="0"/>
                <a:sym typeface="Courier New"/>
              </a:rPr>
              <a:t>1/3 Λήψη της Python </a:t>
            </a:r>
            <a:r>
              <a:rPr lang="en" dirty="0" smtClean="0">
                <a:latin typeface="Calibri" panose="020F0502020204030204" pitchFamily="34" charset="0"/>
                <a:ea typeface="Courier New"/>
                <a:cs typeface="Calibri" panose="020F0502020204030204" pitchFamily="34" charset="0"/>
                <a:sym typeface="Courier New"/>
              </a:rPr>
              <a:t>3.</a:t>
            </a:r>
            <a:r>
              <a:rPr lang="el-GR" dirty="0" smtClean="0">
                <a:latin typeface="Calibri" panose="020F0502020204030204" pitchFamily="34" charset="0"/>
                <a:ea typeface="Courier New"/>
                <a:cs typeface="Calibri" panose="020F0502020204030204" pitchFamily="34" charset="0"/>
                <a:sym typeface="Courier New"/>
              </a:rPr>
              <a:t>10.7</a:t>
            </a:r>
            <a:r>
              <a:rPr lang="en" dirty="0" smtClean="0">
                <a:latin typeface="Calibri" panose="020F0502020204030204" pitchFamily="34" charset="0"/>
                <a:ea typeface="Courier New"/>
                <a:cs typeface="Calibri" panose="020F0502020204030204" pitchFamily="34" charset="0"/>
                <a:sym typeface="Courier New"/>
              </a:rPr>
              <a:t> </a:t>
            </a:r>
            <a:r>
              <a:rPr lang="en" dirty="0">
                <a:latin typeface="Calibri" panose="020F0502020204030204" pitchFamily="34" charset="0"/>
                <a:ea typeface="Courier New"/>
                <a:cs typeface="Calibri" panose="020F0502020204030204" pitchFamily="34" charset="0"/>
                <a:sym typeface="Courier New"/>
              </a:rPr>
              <a:t>(νεότερη έκδοση </a:t>
            </a:r>
            <a:r>
              <a:rPr lang="el-GR" dirty="0">
                <a:latin typeface="Calibri" panose="020F0502020204030204" pitchFamily="34" charset="0"/>
                <a:ea typeface="Courier New"/>
                <a:cs typeface="Calibri" panose="020F0502020204030204" pitchFamily="34" charset="0"/>
                <a:sym typeface="Courier New"/>
              </a:rPr>
              <a:t>στις 1- 10-2022</a:t>
            </a:r>
            <a:r>
              <a:rPr lang="en" dirty="0" smtClean="0">
                <a:latin typeface="Calibri" panose="020F0502020204030204" pitchFamily="34" charset="0"/>
                <a:ea typeface="Courier New"/>
                <a:cs typeface="Calibri" panose="020F0502020204030204" pitchFamily="34" charset="0"/>
                <a:sym typeface="Courier New"/>
              </a:rPr>
              <a:t>)</a:t>
            </a:r>
            <a:r>
              <a:rPr lang="el-GR" dirty="0" smtClean="0">
                <a:latin typeface="Calibri" panose="020F0502020204030204" pitchFamily="34" charset="0"/>
                <a:ea typeface="Courier New"/>
                <a:cs typeface="Calibri" panose="020F0502020204030204" pitchFamily="34" charset="0"/>
                <a:sym typeface="Courier New"/>
              </a:rPr>
              <a:t/>
            </a:r>
            <a:br>
              <a:rPr lang="el-GR" dirty="0" smtClean="0">
                <a:latin typeface="Calibri" panose="020F0502020204030204" pitchFamily="34" charset="0"/>
                <a:ea typeface="Courier New"/>
                <a:cs typeface="Calibri" panose="020F0502020204030204" pitchFamily="34" charset="0"/>
                <a:sym typeface="Courier New"/>
              </a:rPr>
            </a:br>
            <a:r>
              <a:rPr lang="el-GR" dirty="0" smtClean="0">
                <a:latin typeface="Calibri" panose="020F0502020204030204" pitchFamily="34" charset="0"/>
                <a:ea typeface="Courier New"/>
                <a:cs typeface="Calibri" panose="020F0502020204030204" pitchFamily="34" charset="0"/>
                <a:sym typeface="Courier New"/>
              </a:rPr>
              <a:t>(Σε παρακαλώ μην το αλλάξεις φαίνεται καλύτερο)</a:t>
            </a:r>
            <a:endParaRPr lang="en-US" dirty="0"/>
          </a:p>
        </p:txBody>
      </p:sp>
      <p:sp>
        <p:nvSpPr>
          <p:cNvPr id="3" name="Θέση κειμένου 2"/>
          <p:cNvSpPr>
            <a:spLocks noGrp="1"/>
          </p:cNvSpPr>
          <p:nvPr>
            <p:ph type="body" idx="1"/>
          </p:nvPr>
        </p:nvSpPr>
        <p:spPr/>
        <p:txBody>
          <a:bodyPr>
            <a:normAutofit lnSpcReduction="10000"/>
          </a:bodyPr>
          <a:lstStyle/>
          <a:p>
            <a:pPr marL="0" lvl="0" indent="0">
              <a:buNone/>
            </a:pPr>
            <a:r>
              <a:rPr lang="el-GR" dirty="0">
                <a:solidFill>
                  <a:schemeClr val="dk1"/>
                </a:solidFill>
                <a:latin typeface="Calibri" panose="020F0502020204030204" pitchFamily="34" charset="0"/>
                <a:ea typeface="Courier New"/>
                <a:cs typeface="Calibri" panose="020F0502020204030204" pitchFamily="34" charset="0"/>
                <a:sym typeface="Courier New"/>
              </a:rPr>
              <a:t>Για να </a:t>
            </a:r>
            <a:r>
              <a:rPr lang="el-GR" dirty="0" smtClean="0">
                <a:solidFill>
                  <a:schemeClr val="dk1"/>
                </a:solidFill>
                <a:latin typeface="Calibri" panose="020F0502020204030204" pitchFamily="34" charset="0"/>
                <a:ea typeface="Courier New"/>
                <a:cs typeface="Calibri" panose="020F0502020204030204" pitchFamily="34" charset="0"/>
                <a:sym typeface="Courier New"/>
              </a:rPr>
              <a:t>αρχίσουμε </a:t>
            </a:r>
            <a:r>
              <a:rPr lang="el-GR" dirty="0">
                <a:solidFill>
                  <a:schemeClr val="dk1"/>
                </a:solidFill>
                <a:latin typeface="Calibri" panose="020F0502020204030204" pitchFamily="34" charset="0"/>
                <a:ea typeface="Courier New"/>
                <a:cs typeface="Calibri" panose="020F0502020204030204" pitchFamily="34" charset="0"/>
                <a:sym typeface="Courier New"/>
              </a:rPr>
              <a:t>τον προγραμματισμό, θα πρέπει αρχικά να κατεβάσουμε την </a:t>
            </a:r>
            <a:r>
              <a:rPr lang="el-GR" dirty="0" err="1">
                <a:solidFill>
                  <a:schemeClr val="dk1"/>
                </a:solidFill>
                <a:latin typeface="Calibri" panose="020F0502020204030204" pitchFamily="34" charset="0"/>
                <a:ea typeface="Courier New"/>
                <a:cs typeface="Calibri" panose="020F0502020204030204" pitchFamily="34" charset="0"/>
                <a:sym typeface="Courier New"/>
              </a:rPr>
              <a:t>Python</a:t>
            </a:r>
            <a:r>
              <a:rPr lang="el-GR" dirty="0">
                <a:solidFill>
                  <a:schemeClr val="dk1"/>
                </a:solidFill>
                <a:latin typeface="Calibri" panose="020F0502020204030204" pitchFamily="34" charset="0"/>
                <a:ea typeface="Courier New"/>
                <a:cs typeface="Calibri" panose="020F0502020204030204" pitchFamily="34" charset="0"/>
                <a:sym typeface="Courier New"/>
              </a:rPr>
              <a:t> στον υπολογιστή μας. Για να το κάνουμε αυτό, θα μπούμε στην επίσημη ιστοσελίδα της </a:t>
            </a:r>
            <a:r>
              <a:rPr lang="el-GR" dirty="0" err="1">
                <a:solidFill>
                  <a:schemeClr val="dk1"/>
                </a:solidFill>
                <a:latin typeface="Calibri" panose="020F0502020204030204" pitchFamily="34" charset="0"/>
                <a:ea typeface="Courier New"/>
                <a:cs typeface="Calibri" panose="020F0502020204030204" pitchFamily="34" charset="0"/>
                <a:sym typeface="Courier New"/>
              </a:rPr>
              <a:t>Python</a:t>
            </a:r>
            <a:r>
              <a:rPr lang="el-GR" dirty="0">
                <a:solidFill>
                  <a:schemeClr val="dk1"/>
                </a:solidFill>
                <a:latin typeface="Calibri" panose="020F0502020204030204" pitchFamily="34" charset="0"/>
                <a:ea typeface="Courier New"/>
                <a:cs typeface="Calibri" panose="020F0502020204030204" pitchFamily="34" charset="0"/>
                <a:sym typeface="Courier New"/>
              </a:rPr>
              <a:t> από εδώ:</a:t>
            </a:r>
            <a:br>
              <a:rPr lang="el-GR" dirty="0">
                <a:solidFill>
                  <a:schemeClr val="dk1"/>
                </a:solidFill>
                <a:latin typeface="Calibri" panose="020F0502020204030204" pitchFamily="34" charset="0"/>
                <a:ea typeface="Courier New"/>
                <a:cs typeface="Calibri" panose="020F0502020204030204" pitchFamily="34" charset="0"/>
                <a:sym typeface="Courier New"/>
              </a:rPr>
            </a:br>
            <a:r>
              <a:rPr lang="el-GR" dirty="0">
                <a:solidFill>
                  <a:schemeClr val="dk1"/>
                </a:solidFill>
                <a:latin typeface="Calibri" panose="020F0502020204030204" pitchFamily="34" charset="0"/>
                <a:ea typeface="Courier New"/>
                <a:cs typeface="Calibri" panose="020F0502020204030204" pitchFamily="34" charset="0"/>
                <a:sym typeface="Courier New"/>
              </a:rPr>
              <a:t/>
            </a:r>
            <a:br>
              <a:rPr lang="el-GR" dirty="0">
                <a:solidFill>
                  <a:schemeClr val="dk1"/>
                </a:solidFill>
                <a:latin typeface="Calibri" panose="020F0502020204030204" pitchFamily="34" charset="0"/>
                <a:ea typeface="Courier New"/>
                <a:cs typeface="Calibri" panose="020F0502020204030204" pitchFamily="34" charset="0"/>
                <a:sym typeface="Courier New"/>
              </a:rPr>
            </a:br>
            <a:r>
              <a:rPr lang="el-GR" dirty="0">
                <a:solidFill>
                  <a:schemeClr val="dk1"/>
                </a:solidFill>
                <a:latin typeface="Calibri" panose="020F0502020204030204" pitchFamily="34" charset="0"/>
                <a:ea typeface="Courier New"/>
                <a:cs typeface="Calibri" panose="020F0502020204030204" pitchFamily="34" charset="0"/>
                <a:sym typeface="Courier New"/>
              </a:rPr>
              <a:t>Windows: </a:t>
            </a:r>
            <a:r>
              <a:rPr lang="el-GR" u="sng" dirty="0">
                <a:solidFill>
                  <a:schemeClr val="accent1"/>
                </a:solidFill>
                <a:latin typeface="Calibri" panose="020F0502020204030204" pitchFamily="34" charset="0"/>
                <a:ea typeface="Courier New"/>
                <a:cs typeface="Calibri" panose="020F0502020204030204" pitchFamily="34" charset="0"/>
                <a:sym typeface="Courier New"/>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https://www.python.org/downloads/windows/</a:t>
            </a:r>
            <a:r>
              <a:rPr lang="el-GR" dirty="0">
                <a:solidFill>
                  <a:schemeClr val="dk1"/>
                </a:solidFill>
                <a:latin typeface="Calibri" panose="020F0502020204030204" pitchFamily="34" charset="0"/>
                <a:ea typeface="Courier New"/>
                <a:cs typeface="Calibri" panose="020F0502020204030204" pitchFamily="34" charset="0"/>
                <a:sym typeface="Courier New"/>
              </a:rPr>
              <a:t> (Διαλέγουμε την νεότερη έκδοση </a:t>
            </a:r>
            <a:r>
              <a:rPr lang="el-GR" dirty="0" err="1" smtClean="0">
                <a:solidFill>
                  <a:schemeClr val="dk1"/>
                </a:solidFill>
                <a:latin typeface="Calibri" panose="020F0502020204030204" pitchFamily="34" charset="0"/>
                <a:ea typeface="Courier New"/>
                <a:cs typeface="Calibri" panose="020F0502020204030204" pitchFamily="34" charset="0"/>
                <a:sym typeface="Courier New"/>
              </a:rPr>
              <a:t>Python</a:t>
            </a:r>
            <a:r>
              <a:rPr lang="el-GR" dirty="0" smtClean="0">
                <a:solidFill>
                  <a:schemeClr val="dk1"/>
                </a:solidFill>
                <a:latin typeface="Calibri" panose="020F0502020204030204" pitchFamily="34" charset="0"/>
                <a:ea typeface="Courier New"/>
                <a:cs typeface="Calibri" panose="020F0502020204030204" pitchFamily="34" charset="0"/>
                <a:sym typeface="Courier New"/>
              </a:rPr>
              <a:t>)</a:t>
            </a:r>
            <a:endParaRPr lang="el-GR" dirty="0">
              <a:solidFill>
                <a:schemeClr val="dk1"/>
              </a:solidFill>
              <a:latin typeface="Calibri" panose="020F0502020204030204" pitchFamily="34" charset="0"/>
              <a:ea typeface="Courier New"/>
              <a:cs typeface="Calibri" panose="020F0502020204030204" pitchFamily="34" charset="0"/>
              <a:sym typeface="Courier New"/>
            </a:endParaRPr>
          </a:p>
          <a:p>
            <a:pPr marL="0" lvl="0" indent="0">
              <a:spcBef>
                <a:spcPts val="1200"/>
              </a:spcBef>
              <a:buNone/>
            </a:pPr>
            <a:r>
              <a:rPr lang="el-GR" dirty="0" err="1">
                <a:solidFill>
                  <a:schemeClr val="dk1"/>
                </a:solidFill>
                <a:latin typeface="Calibri" panose="020F0502020204030204" pitchFamily="34" charset="0"/>
                <a:ea typeface="Courier New"/>
                <a:cs typeface="Calibri" panose="020F0502020204030204" pitchFamily="34" charset="0"/>
                <a:sym typeface="Courier New"/>
              </a:rPr>
              <a:t>MacOS</a:t>
            </a:r>
            <a:r>
              <a:rPr lang="el-GR" dirty="0">
                <a:solidFill>
                  <a:schemeClr val="dk1"/>
                </a:solidFill>
                <a:latin typeface="Calibri" panose="020F0502020204030204" pitchFamily="34" charset="0"/>
                <a:ea typeface="Courier New"/>
                <a:cs typeface="Calibri" panose="020F0502020204030204" pitchFamily="34" charset="0"/>
                <a:sym typeface="Courier New"/>
              </a:rPr>
              <a:t>: </a:t>
            </a:r>
            <a:r>
              <a:rPr lang="el-GR" u="sng" dirty="0">
                <a:solidFill>
                  <a:schemeClr val="accent1"/>
                </a:solidFill>
                <a:latin typeface="Calibri" panose="020F0502020204030204" pitchFamily="34" charset="0"/>
                <a:ea typeface="Courier New"/>
                <a:cs typeface="Calibri" panose="020F0502020204030204" pitchFamily="34" charset="0"/>
                <a:sym typeface="Courier New"/>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https://www.python.org/downloads/macos/</a:t>
            </a:r>
            <a:r>
              <a:rPr lang="el-GR" dirty="0">
                <a:solidFill>
                  <a:schemeClr val="dk1"/>
                </a:solidFill>
                <a:latin typeface="Calibri" panose="020F0502020204030204" pitchFamily="34" charset="0"/>
                <a:ea typeface="Courier New"/>
                <a:cs typeface="Calibri" panose="020F0502020204030204" pitchFamily="34" charset="0"/>
                <a:sym typeface="Courier New"/>
              </a:rPr>
              <a:t> (Διαλέγουμε την νεότερη έκδοση </a:t>
            </a:r>
            <a:r>
              <a:rPr lang="el-GR" dirty="0" err="1" smtClean="0">
                <a:solidFill>
                  <a:schemeClr val="dk1"/>
                </a:solidFill>
                <a:latin typeface="Calibri" panose="020F0502020204030204" pitchFamily="34" charset="0"/>
                <a:ea typeface="Courier New"/>
                <a:cs typeface="Calibri" panose="020F0502020204030204" pitchFamily="34" charset="0"/>
                <a:sym typeface="Courier New"/>
              </a:rPr>
              <a:t>Python</a:t>
            </a:r>
            <a:r>
              <a:rPr lang="el-GR" dirty="0" smtClean="0">
                <a:solidFill>
                  <a:schemeClr val="dk1"/>
                </a:solidFill>
                <a:latin typeface="Calibri" panose="020F0502020204030204" pitchFamily="34" charset="0"/>
                <a:ea typeface="Courier New"/>
                <a:cs typeface="Calibri" panose="020F0502020204030204" pitchFamily="34" charset="0"/>
                <a:sym typeface="Courier New"/>
              </a:rPr>
              <a:t>)</a:t>
            </a:r>
            <a:endParaRPr lang="el-GR" dirty="0">
              <a:solidFill>
                <a:schemeClr val="dk1"/>
              </a:solidFill>
              <a:latin typeface="Calibri" panose="020F0502020204030204" pitchFamily="34" charset="0"/>
              <a:ea typeface="Courier New"/>
              <a:cs typeface="Calibri" panose="020F0502020204030204" pitchFamily="34" charset="0"/>
              <a:sym typeface="Courier New"/>
            </a:endParaRPr>
          </a:p>
          <a:p>
            <a:pPr marL="0" lvl="0" indent="0">
              <a:spcBef>
                <a:spcPts val="1200"/>
              </a:spcBef>
              <a:spcAft>
                <a:spcPts val="1200"/>
              </a:spcAft>
              <a:buNone/>
            </a:pPr>
            <a:r>
              <a:rPr lang="el-GR" dirty="0" err="1">
                <a:solidFill>
                  <a:schemeClr val="dk1"/>
                </a:solidFill>
                <a:latin typeface="Calibri" panose="020F0502020204030204" pitchFamily="34" charset="0"/>
                <a:ea typeface="Courier New"/>
                <a:cs typeface="Calibri" panose="020F0502020204030204" pitchFamily="34" charset="0"/>
                <a:sym typeface="Courier New"/>
              </a:rPr>
              <a:t>Linux</a:t>
            </a:r>
            <a:r>
              <a:rPr lang="el-GR" dirty="0">
                <a:solidFill>
                  <a:schemeClr val="dk1"/>
                </a:solidFill>
                <a:latin typeface="Calibri" panose="020F0502020204030204" pitchFamily="34" charset="0"/>
                <a:ea typeface="Courier New"/>
                <a:cs typeface="Calibri" panose="020F0502020204030204" pitchFamily="34" charset="0"/>
                <a:sym typeface="Courier New"/>
              </a:rPr>
              <a:t> (</a:t>
            </a:r>
            <a:r>
              <a:rPr lang="el-GR" dirty="0" err="1">
                <a:solidFill>
                  <a:schemeClr val="dk1"/>
                </a:solidFill>
                <a:latin typeface="Calibri" panose="020F0502020204030204" pitchFamily="34" charset="0"/>
                <a:ea typeface="Courier New"/>
                <a:cs typeface="Calibri" panose="020F0502020204030204" pitchFamily="34" charset="0"/>
                <a:sym typeface="Courier New"/>
              </a:rPr>
              <a:t>Debian</a:t>
            </a:r>
            <a:r>
              <a:rPr lang="el-GR" dirty="0">
                <a:solidFill>
                  <a:schemeClr val="dk1"/>
                </a:solidFill>
                <a:latin typeface="Calibri" panose="020F0502020204030204" pitchFamily="34" charset="0"/>
                <a:ea typeface="Courier New"/>
                <a:cs typeface="Calibri" panose="020F0502020204030204" pitchFamily="34" charset="0"/>
                <a:sym typeface="Courier New"/>
              </a:rPr>
              <a:t>/</a:t>
            </a:r>
            <a:r>
              <a:rPr lang="el-GR" dirty="0" err="1">
                <a:solidFill>
                  <a:schemeClr val="dk1"/>
                </a:solidFill>
                <a:latin typeface="Calibri" panose="020F0502020204030204" pitchFamily="34" charset="0"/>
                <a:ea typeface="Courier New"/>
                <a:cs typeface="Calibri" panose="020F0502020204030204" pitchFamily="34" charset="0"/>
                <a:sym typeface="Courier New"/>
              </a:rPr>
              <a:t>Ubuntu</a:t>
            </a:r>
            <a:r>
              <a:rPr lang="el-GR" dirty="0">
                <a:solidFill>
                  <a:schemeClr val="dk1"/>
                </a:solidFill>
                <a:latin typeface="Calibri" panose="020F0502020204030204" pitchFamily="34" charset="0"/>
                <a:ea typeface="Courier New"/>
                <a:cs typeface="Calibri" panose="020F0502020204030204" pitchFamily="34" charset="0"/>
                <a:sym typeface="Courier New"/>
              </a:rPr>
              <a:t>/</a:t>
            </a:r>
            <a:r>
              <a:rPr lang="el-GR" dirty="0" err="1">
                <a:solidFill>
                  <a:schemeClr val="dk1"/>
                </a:solidFill>
                <a:latin typeface="Calibri" panose="020F0502020204030204" pitchFamily="34" charset="0"/>
                <a:ea typeface="Courier New"/>
                <a:cs typeface="Calibri" panose="020F0502020204030204" pitchFamily="34" charset="0"/>
                <a:sym typeface="Courier New"/>
              </a:rPr>
              <a:t>Mint</a:t>
            </a:r>
            <a:r>
              <a:rPr lang="el-GR" dirty="0">
                <a:solidFill>
                  <a:schemeClr val="dk1"/>
                </a:solidFill>
                <a:latin typeface="Calibri" panose="020F0502020204030204" pitchFamily="34" charset="0"/>
                <a:ea typeface="Courier New"/>
                <a:cs typeface="Calibri" panose="020F0502020204030204" pitchFamily="34" charset="0"/>
                <a:sym typeface="Courier New"/>
              </a:rPr>
              <a:t>): Τρέχουμε στο </a:t>
            </a:r>
            <a:r>
              <a:rPr lang="el-GR" dirty="0" err="1">
                <a:solidFill>
                  <a:schemeClr val="dk1"/>
                </a:solidFill>
                <a:latin typeface="Calibri" panose="020F0502020204030204" pitchFamily="34" charset="0"/>
                <a:ea typeface="Courier New"/>
                <a:cs typeface="Calibri" panose="020F0502020204030204" pitchFamily="34" charset="0"/>
                <a:sym typeface="Courier New"/>
              </a:rPr>
              <a:t>terminal</a:t>
            </a:r>
            <a:r>
              <a:rPr lang="el-GR" dirty="0">
                <a:solidFill>
                  <a:schemeClr val="dk1"/>
                </a:solidFill>
                <a:latin typeface="Calibri" panose="020F0502020204030204" pitchFamily="34" charset="0"/>
                <a:ea typeface="Courier New"/>
                <a:cs typeface="Calibri" panose="020F0502020204030204" pitchFamily="34" charset="0"/>
                <a:sym typeface="Courier New"/>
              </a:rPr>
              <a:t> </a:t>
            </a:r>
            <a:r>
              <a:rPr lang="el-GR" dirty="0">
                <a:solidFill>
                  <a:schemeClr val="accent4"/>
                </a:solidFill>
                <a:latin typeface="Calibri" panose="020F0502020204030204" pitchFamily="34" charset="0"/>
                <a:ea typeface="Roboto Mono SemiBold"/>
                <a:cs typeface="Calibri" panose="020F0502020204030204" pitchFamily="34" charset="0"/>
                <a:sym typeface="Roboto Mono SemiBold"/>
              </a:rPr>
              <a:t>$</a:t>
            </a:r>
            <a:r>
              <a:rPr lang="el-GR" dirty="0" err="1">
                <a:solidFill>
                  <a:schemeClr val="accent4"/>
                </a:solidFill>
                <a:latin typeface="Calibri" panose="020F0502020204030204" pitchFamily="34" charset="0"/>
                <a:ea typeface="Roboto Mono SemiBold"/>
                <a:cs typeface="Calibri" panose="020F0502020204030204" pitchFamily="34" charset="0"/>
                <a:sym typeface="Roboto Mono SemiBold"/>
              </a:rPr>
              <a:t>sudo</a:t>
            </a:r>
            <a:r>
              <a:rPr lang="el-GR" dirty="0">
                <a:solidFill>
                  <a:schemeClr val="accent4"/>
                </a:solidFill>
                <a:latin typeface="Calibri" panose="020F0502020204030204" pitchFamily="34" charset="0"/>
                <a:ea typeface="Roboto Mono SemiBold"/>
                <a:cs typeface="Calibri" panose="020F0502020204030204" pitchFamily="34" charset="0"/>
                <a:sym typeface="Roboto Mono SemiBold"/>
              </a:rPr>
              <a:t> </a:t>
            </a:r>
            <a:r>
              <a:rPr lang="el-GR" dirty="0" err="1">
                <a:solidFill>
                  <a:schemeClr val="accent4"/>
                </a:solidFill>
                <a:latin typeface="Calibri" panose="020F0502020204030204" pitchFamily="34" charset="0"/>
                <a:ea typeface="Roboto Mono SemiBold"/>
                <a:cs typeface="Calibri" panose="020F0502020204030204" pitchFamily="34" charset="0"/>
                <a:sym typeface="Roboto Mono SemiBold"/>
              </a:rPr>
              <a:t>apt</a:t>
            </a:r>
            <a:r>
              <a:rPr lang="el-GR" dirty="0">
                <a:solidFill>
                  <a:schemeClr val="accent4"/>
                </a:solidFill>
                <a:latin typeface="Calibri" panose="020F0502020204030204" pitchFamily="34" charset="0"/>
                <a:ea typeface="Roboto Mono SemiBold"/>
                <a:cs typeface="Calibri" panose="020F0502020204030204" pitchFamily="34" charset="0"/>
                <a:sym typeface="Roboto Mono SemiBold"/>
              </a:rPr>
              <a:t> </a:t>
            </a:r>
            <a:r>
              <a:rPr lang="el-GR" dirty="0" err="1">
                <a:solidFill>
                  <a:schemeClr val="accent4"/>
                </a:solidFill>
                <a:latin typeface="Calibri" panose="020F0502020204030204" pitchFamily="34" charset="0"/>
                <a:ea typeface="Roboto Mono SemiBold"/>
                <a:cs typeface="Calibri" panose="020F0502020204030204" pitchFamily="34" charset="0"/>
                <a:sym typeface="Roboto Mono SemiBold"/>
              </a:rPr>
              <a:t>install</a:t>
            </a:r>
            <a:r>
              <a:rPr lang="el-GR" dirty="0">
                <a:solidFill>
                  <a:schemeClr val="accent4"/>
                </a:solidFill>
                <a:latin typeface="Calibri" panose="020F0502020204030204" pitchFamily="34" charset="0"/>
                <a:ea typeface="Roboto Mono SemiBold"/>
                <a:cs typeface="Calibri" panose="020F0502020204030204" pitchFamily="34" charset="0"/>
                <a:sym typeface="Roboto Mono SemiBold"/>
              </a:rPr>
              <a:t> python3</a:t>
            </a:r>
          </a:p>
          <a:p>
            <a:endParaRPr lang="en-US" dirty="0"/>
          </a:p>
        </p:txBody>
      </p:sp>
    </p:spTree>
    <p:extLst>
      <p:ext uri="{BB962C8B-B14F-4D97-AF65-F5344CB8AC3E}">
        <p14:creationId xmlns:p14="http://schemas.microsoft.com/office/powerpoint/2010/main" val="4035182411"/>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 dirty="0">
                <a:latin typeface="Calibri" panose="020F0502020204030204" pitchFamily="34" charset="0"/>
                <a:ea typeface="Courier New"/>
                <a:cs typeface="Calibri" panose="020F0502020204030204" pitchFamily="34" charset="0"/>
                <a:sym typeface="Courier New"/>
              </a:rPr>
              <a:t>2/3 Λήψη του Visual Studio Code</a:t>
            </a:r>
            <a:endParaRPr dirty="0">
              <a:latin typeface="Courier New"/>
              <a:ea typeface="Courier New"/>
              <a:cs typeface="Courier New"/>
              <a:sym typeface="Courier New"/>
            </a:endParaRPr>
          </a:p>
        </p:txBody>
      </p:sp>
      <p:sp>
        <p:nvSpPr>
          <p:cNvPr id="93" name="Google Shape;9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Το </a:t>
            </a:r>
            <a:r>
              <a:rPr lang="el-GR" dirty="0" err="1">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Visual</a:t>
            </a:r>
            <a:r>
              <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 </a:t>
            </a:r>
            <a:r>
              <a:rPr lang="el-GR" dirty="0" err="1">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Studio</a:t>
            </a:r>
            <a:r>
              <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 </a:t>
            </a:r>
            <a:r>
              <a:rPr lang="el-GR" dirty="0" err="1">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Code</a:t>
            </a:r>
            <a:r>
              <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 είναι το μέρος όπου θα γράφουμε τον κώδικά μας στην </a:t>
            </a:r>
            <a:r>
              <a:rPr lang="el-GR" dirty="0" err="1">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Python</a:t>
            </a:r>
            <a:r>
              <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 Για να τον κατεβάσουμε πάμε στην επίσημη ιστοσελίδα και κατεβάσουμε το λογισμικό. Κατέβασε τον από εδώ</a:t>
            </a:r>
            <a:r>
              <a:rPr lang="el-GR" dirty="0" smtClean="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a:t>
            </a:r>
          </a:p>
          <a:p>
            <a:pPr marL="0" lvl="0" indent="0">
              <a:spcBef>
                <a:spcPts val="1200"/>
              </a:spcBef>
              <a:buNone/>
            </a:pPr>
            <a:r>
              <a:rPr lang="el-GR" u="sng" dirty="0">
                <a:solidFill>
                  <a:schemeClr val="accent1"/>
                </a:solidFill>
                <a:highlight>
                  <a:schemeClr val="lt1"/>
                </a:highlight>
                <a:latin typeface="Calibri" panose="020F0502020204030204" pitchFamily="34" charset="0"/>
                <a:ea typeface="Courier New"/>
                <a:cs typeface="Calibri" panose="020F0502020204030204" pitchFamily="34" charset="0"/>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val="tx"/>
                    </a:ext>
                  </a:extLst>
                </a:hlinkClick>
              </a:rPr>
              <a:t>https</a:t>
            </a:r>
            <a:r>
              <a:rPr lang="el-GR" u="sng" dirty="0">
                <a:solidFill>
                  <a:schemeClr val="accent1"/>
                </a:solidFill>
                <a:highlight>
                  <a:schemeClr val="lt1"/>
                </a:highlight>
                <a:latin typeface="Calibri" panose="020F0502020204030204" pitchFamily="34" charset="0"/>
                <a:ea typeface="Courier New"/>
                <a:cs typeface="Calibri" panose="020F0502020204030204" pitchFamily="34" charset="0"/>
                <a:sym typeface="Courier New"/>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val="tx"/>
                    </a:ext>
                  </a:extLst>
                </a:hlinkClick>
              </a:rPr>
              <a:t>://code.visualstudio.com/</a:t>
            </a:r>
            <a:endParaRPr lang="el-GR" dirty="0">
              <a:solidFill>
                <a:schemeClr val="accent1"/>
              </a:solidFill>
              <a:highlight>
                <a:schemeClr val="lt1"/>
              </a:highlight>
              <a:latin typeface="Calibri" panose="020F0502020204030204" pitchFamily="34" charset="0"/>
              <a:ea typeface="Courier New"/>
              <a:cs typeface="Calibri" panose="020F0502020204030204" pitchFamily="34" charset="0"/>
              <a:sym typeface="Courier New"/>
            </a:endParaRPr>
          </a:p>
          <a:p>
            <a:pPr marL="0" lvl="0" indent="0">
              <a:spcBef>
                <a:spcPts val="1200"/>
              </a:spcBef>
              <a:spcAft>
                <a:spcPts val="1200"/>
              </a:spcAft>
              <a:buNone/>
            </a:pPr>
            <a:r>
              <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rPr>
              <a:t>(Ανεξάρτητα το λειτουργικό σου σύστημα)</a:t>
            </a:r>
          </a:p>
          <a:p>
            <a:pPr marL="0" indent="0">
              <a:buNone/>
            </a:pPr>
            <a:endParaRPr lang="el-GR" dirty="0">
              <a:solidFill>
                <a:schemeClr val="dk1"/>
              </a:solidFill>
              <a:highlight>
                <a:schemeClr val="lt1"/>
              </a:highlight>
              <a:latin typeface="Calibri" panose="020F0502020204030204" pitchFamily="34" charset="0"/>
              <a:ea typeface="Courier New"/>
              <a:cs typeface="Calibri" panose="020F0502020204030204" pitchFamily="34" charset="0"/>
              <a:sym typeface="Courier New"/>
            </a:endParaRPr>
          </a:p>
          <a:p>
            <a:pPr marL="0" lvl="0" indent="0" algn="l" rtl="0">
              <a:spcBef>
                <a:spcPts val="0"/>
              </a:spcBef>
              <a:spcAft>
                <a:spcPts val="0"/>
              </a:spcAft>
              <a:buNone/>
            </a:pPr>
            <a:endParaRPr dirty="0">
              <a:solidFill>
                <a:schemeClr val="dk1"/>
              </a:solidFill>
              <a:highlight>
                <a:schemeClr val="lt1"/>
              </a:highlight>
              <a:latin typeface="Courier New"/>
              <a:ea typeface="Courier New"/>
              <a:cs typeface="Courier New"/>
              <a:sym typeface="Courier New"/>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311700" y="232825"/>
            <a:ext cx="8520600" cy="79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Calibri" panose="020F0502020204030204" pitchFamily="34" charset="0"/>
                <a:ea typeface="Courier New"/>
                <a:cs typeface="Calibri" panose="020F0502020204030204" pitchFamily="34" charset="0"/>
                <a:sym typeface="Courier New"/>
              </a:rPr>
              <a:t>3/3 Εγκατασταση της Python extension στον Visual Studio Code</a:t>
            </a:r>
            <a:endParaRPr dirty="0">
              <a:latin typeface="Calibri" panose="020F0502020204030204" pitchFamily="34" charset="0"/>
              <a:ea typeface="Courier New"/>
              <a:cs typeface="Calibri" panose="020F0502020204030204" pitchFamily="34" charset="0"/>
              <a:sym typeface="Courier New"/>
            </a:endParaRPr>
          </a:p>
        </p:txBody>
      </p:sp>
      <p:sp>
        <p:nvSpPr>
          <p:cNvPr id="99" name="Google Shape;99;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latin typeface="Calibri" panose="020F0502020204030204" pitchFamily="34" charset="0"/>
                <a:ea typeface="Courier New"/>
                <a:cs typeface="Calibri" panose="020F0502020204030204" pitchFamily="34" charset="0"/>
                <a:sym typeface="Courier New"/>
              </a:rPr>
              <a:t>Τώρα ήρθε η ώρα για να “παντρέψουμε” την Python με τον Visual Studio Code. Θα το κάνουμε αυτό μέσο των extension που μπορούμε να κατεβάσουμε μέσα στον Visual Studio Code. Για να το κάνουμε θα μπούμε στο extension tab και θα αναζητήσουμε για “Python”. Τέλος, επιλέγουμε το πρώτο αποτέλεσμα και κάνουμε install.</a:t>
            </a:r>
            <a:endParaRPr dirty="0">
              <a:solidFill>
                <a:schemeClr val="dk1"/>
              </a:solidFill>
              <a:latin typeface="Calibri" panose="020F0502020204030204" pitchFamily="34" charset="0"/>
              <a:ea typeface="Courier New"/>
              <a:cs typeface="Calibri" panose="020F0502020204030204" pitchFamily="34" charset="0"/>
              <a:sym typeface="Courier New"/>
            </a:endParaRPr>
          </a:p>
        </p:txBody>
      </p:sp>
      <p:sp>
        <p:nvSpPr>
          <p:cNvPr id="100" name="Google Shape;100;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1" name="Google Shape;101;p21" title="Screencast from 26-09-2022 09:52:33 ΜΜ.webm">
            <a:hlinkClick r:id="rId3"/>
          </p:cNvPr>
          <p:cNvPicPr preferRelativeResize="0"/>
          <p:nvPr/>
        </p:nvPicPr>
        <p:blipFill>
          <a:blip r:embed="rId4">
            <a:alphaModFix/>
          </a:blip>
          <a:stretch>
            <a:fillRect/>
          </a:stretch>
        </p:blipFill>
        <p:spPr>
          <a:xfrm>
            <a:off x="4832400" y="1146175"/>
            <a:ext cx="3999900" cy="3429000"/>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1500" fill="hold"/>
                                        <p:tgtEl>
                                          <p:spTgt spid="101"/>
                                        </p:tgtEl>
                                        <p:attrNameLst>
                                          <p:attrName>ppt_x</p:attrName>
                                        </p:attrNameLst>
                                      </p:cBhvr>
                                      <p:tavLst>
                                        <p:tav tm="0">
                                          <p:val>
                                            <p:strVal val="#ppt_x"/>
                                          </p:val>
                                        </p:tav>
                                        <p:tav tm="100000">
                                          <p:val>
                                            <p:strVal val="#ppt_x"/>
                                          </p:val>
                                        </p:tav>
                                      </p:tavLst>
                                    </p:anim>
                                    <p:anim calcmode="lin" valueType="num">
                                      <p:cBhvr additive="base">
                                        <p:cTn id="8" dur="1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268</Words>
  <Application>Microsoft Office PowerPoint</Application>
  <PresentationFormat>Προβολή στην οθόνη (16:9)</PresentationFormat>
  <Paragraphs>23</Paragraphs>
  <Slides>9</Slides>
  <Notes>7</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9</vt:i4>
      </vt:variant>
    </vt:vector>
  </HeadingPairs>
  <TitlesOfParts>
    <vt:vector size="14" baseType="lpstr">
      <vt:lpstr>Calibri</vt:lpstr>
      <vt:lpstr>Courier New</vt:lpstr>
      <vt:lpstr>Arial</vt:lpstr>
      <vt:lpstr>Roboto Mono SemiBold</vt:lpstr>
      <vt:lpstr>Simple Light</vt:lpstr>
      <vt:lpstr>Πως να ετοιμάσεις το περιβάλλον προγραμματισμού σου</vt:lpstr>
      <vt:lpstr>Android/iOS</vt:lpstr>
      <vt:lpstr>Ideone (Android/iOS)</vt:lpstr>
      <vt:lpstr>Chrome OS</vt:lpstr>
      <vt:lpstr>Cloud9 (Chrome OS)</vt:lpstr>
      <vt:lpstr>Windows/Mac OS/Linux</vt:lpstr>
      <vt:lpstr>1/3 Λήψη της Python 3.10.7 (νεότερη έκδοση στις 1- 10-2022) (Σε παρακαλώ μην το αλλάξεις φαίνεται καλύτερο)</vt:lpstr>
      <vt:lpstr>2/3 Λήψη του Visual Studio Code</vt:lpstr>
      <vt:lpstr>3/3 Εγκατασταση της Python extension στον Visual Studio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Πως να ετοιμάσεις το περιβάλλον προγραμματισμού σου</dc:title>
  <cp:lastModifiedBy>Chris</cp:lastModifiedBy>
  <cp:revision>2</cp:revision>
  <dcterms:modified xsi:type="dcterms:W3CDTF">2022-09-30T13:30:12Z</dcterms:modified>
</cp:coreProperties>
</file>