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93346-D925-43FB-93ED-65E1761E5F19}" type="datetimeFigureOut">
              <a:rPr lang="en-US" smtClean="0"/>
              <a:t>11/5/2022</a:t>
            </a:fld>
            <a:endParaRPr lang="en-US"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63BAD-3262-4596-932E-F174BE88DA6D}" type="slidenum">
              <a:rPr lang="en-US" smtClean="0"/>
              <a:t>‹#›</a:t>
            </a:fld>
            <a:endParaRPr lang="en-US" dirty="0"/>
          </a:p>
        </p:txBody>
      </p:sp>
    </p:spTree>
    <p:extLst>
      <p:ext uri="{BB962C8B-B14F-4D97-AF65-F5344CB8AC3E}">
        <p14:creationId xmlns:p14="http://schemas.microsoft.com/office/powerpoint/2010/main" val="395654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77263BAD-3262-4596-932E-F174BE88DA6D}" type="slidenum">
              <a:rPr lang="en-US" smtClean="0"/>
              <a:t>2</a:t>
            </a:fld>
            <a:endParaRPr lang="en-US" dirty="0"/>
          </a:p>
        </p:txBody>
      </p:sp>
    </p:spTree>
    <p:extLst>
      <p:ext uri="{BB962C8B-B14F-4D97-AF65-F5344CB8AC3E}">
        <p14:creationId xmlns:p14="http://schemas.microsoft.com/office/powerpoint/2010/main" val="256825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77263BAD-3262-4596-932E-F174BE88DA6D}" type="slidenum">
              <a:rPr lang="en-US" smtClean="0"/>
              <a:t>3</a:t>
            </a:fld>
            <a:endParaRPr lang="en-US" dirty="0"/>
          </a:p>
        </p:txBody>
      </p:sp>
    </p:spTree>
    <p:extLst>
      <p:ext uri="{BB962C8B-B14F-4D97-AF65-F5344CB8AC3E}">
        <p14:creationId xmlns:p14="http://schemas.microsoft.com/office/powerpoint/2010/main" val="157254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77263BAD-3262-4596-932E-F174BE88DA6D}" type="slidenum">
              <a:rPr lang="en-US" smtClean="0"/>
              <a:t>4</a:t>
            </a:fld>
            <a:endParaRPr lang="en-US" dirty="0"/>
          </a:p>
        </p:txBody>
      </p:sp>
    </p:spTree>
    <p:extLst>
      <p:ext uri="{BB962C8B-B14F-4D97-AF65-F5344CB8AC3E}">
        <p14:creationId xmlns:p14="http://schemas.microsoft.com/office/powerpoint/2010/main" val="25602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77263BAD-3262-4596-932E-F174BE88DA6D}" type="slidenum">
              <a:rPr lang="en-US" smtClean="0"/>
              <a:t>5</a:t>
            </a:fld>
            <a:endParaRPr lang="en-US" dirty="0"/>
          </a:p>
        </p:txBody>
      </p:sp>
    </p:spTree>
    <p:extLst>
      <p:ext uri="{BB962C8B-B14F-4D97-AF65-F5344CB8AC3E}">
        <p14:creationId xmlns:p14="http://schemas.microsoft.com/office/powerpoint/2010/main" val="261585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smtClean="0"/>
              <a:t>Στυλ κύριου τίτλου</a:t>
            </a:r>
            <a:endParaRPr lang="en-US"/>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Στυλ κύριου υπότιτλου</a:t>
            </a:r>
            <a:endParaRPr lang="en-US"/>
          </a:p>
        </p:txBody>
      </p:sp>
      <p:sp>
        <p:nvSpPr>
          <p:cNvPr id="4" name="Θέση ημερομηνίας 3"/>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5" name="Θέση υποσέλιδου 4"/>
          <p:cNvSpPr>
            <a:spLocks noGrp="1"/>
          </p:cNvSpPr>
          <p:nvPr>
            <p:ph type="ftr" sz="quarter" idx="11"/>
          </p:nvPr>
        </p:nvSpPr>
        <p:spPr/>
        <p:txBody>
          <a:bodyPr/>
          <a:lstStyle/>
          <a:p>
            <a:endParaRPr lang="en-US" dirty="0"/>
          </a:p>
        </p:txBody>
      </p:sp>
      <p:sp>
        <p:nvSpPr>
          <p:cNvPr id="6" name="Θέση αριθμού διαφάνειας 5"/>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154385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5" name="Θέση υποσέλιδου 4"/>
          <p:cNvSpPr>
            <a:spLocks noGrp="1"/>
          </p:cNvSpPr>
          <p:nvPr>
            <p:ph type="ftr" sz="quarter" idx="11"/>
          </p:nvPr>
        </p:nvSpPr>
        <p:spPr/>
        <p:txBody>
          <a:bodyPr/>
          <a:lstStyle/>
          <a:p>
            <a:endParaRPr lang="en-US" dirty="0"/>
          </a:p>
        </p:txBody>
      </p:sp>
      <p:sp>
        <p:nvSpPr>
          <p:cNvPr id="6" name="Θέση αριθμού διαφάνειας 5"/>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239249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5" name="Θέση υποσέλιδου 4"/>
          <p:cNvSpPr>
            <a:spLocks noGrp="1"/>
          </p:cNvSpPr>
          <p:nvPr>
            <p:ph type="ftr" sz="quarter" idx="11"/>
          </p:nvPr>
        </p:nvSpPr>
        <p:spPr/>
        <p:txBody>
          <a:bodyPr/>
          <a:lstStyle/>
          <a:p>
            <a:endParaRPr lang="en-US" dirty="0"/>
          </a:p>
        </p:txBody>
      </p:sp>
      <p:sp>
        <p:nvSpPr>
          <p:cNvPr id="6" name="Θέση αριθμού διαφάνειας 5"/>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162606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5" name="Θέση υποσέλιδου 4"/>
          <p:cNvSpPr>
            <a:spLocks noGrp="1"/>
          </p:cNvSpPr>
          <p:nvPr>
            <p:ph type="ftr" sz="quarter" idx="11"/>
          </p:nvPr>
        </p:nvSpPr>
        <p:spPr/>
        <p:txBody>
          <a:bodyPr/>
          <a:lstStyle/>
          <a:p>
            <a:endParaRPr lang="en-US" dirty="0"/>
          </a:p>
        </p:txBody>
      </p:sp>
      <p:sp>
        <p:nvSpPr>
          <p:cNvPr id="6" name="Θέση αριθμού διαφάνειας 5"/>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314991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smtClean="0"/>
              <a:t>Στυλ κύριου τίτλου</a:t>
            </a:r>
            <a:endParaRPr lang="en-US"/>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Στυλ υποδείγματος κειμένου</a:t>
            </a:r>
          </a:p>
        </p:txBody>
      </p:sp>
      <p:sp>
        <p:nvSpPr>
          <p:cNvPr id="4" name="Θέση ημερομηνίας 3"/>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5" name="Θέση υποσέλιδου 4"/>
          <p:cNvSpPr>
            <a:spLocks noGrp="1"/>
          </p:cNvSpPr>
          <p:nvPr>
            <p:ph type="ftr" sz="quarter" idx="11"/>
          </p:nvPr>
        </p:nvSpPr>
        <p:spPr/>
        <p:txBody>
          <a:bodyPr/>
          <a:lstStyle/>
          <a:p>
            <a:endParaRPr lang="en-US" dirty="0"/>
          </a:p>
        </p:txBody>
      </p:sp>
      <p:sp>
        <p:nvSpPr>
          <p:cNvPr id="6" name="Θέση αριθμού διαφάνειας 5"/>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331022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sz="half" idx="1"/>
          </p:nvPr>
        </p:nvSpPr>
        <p:spPr>
          <a:xfrm>
            <a:off x="838200" y="1825625"/>
            <a:ext cx="5181600" cy="435133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περιεχομένου 3"/>
          <p:cNvSpPr>
            <a:spLocks noGrp="1"/>
          </p:cNvSpPr>
          <p:nvPr>
            <p:ph sz="half" idx="2"/>
          </p:nvPr>
        </p:nvSpPr>
        <p:spPr>
          <a:xfrm>
            <a:off x="6172200" y="1825625"/>
            <a:ext cx="5181600" cy="435133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ημερομηνίας 4"/>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6" name="Θέση υποσέλιδου 5"/>
          <p:cNvSpPr>
            <a:spLocks noGrp="1"/>
          </p:cNvSpPr>
          <p:nvPr>
            <p:ph type="ftr" sz="quarter" idx="11"/>
          </p:nvPr>
        </p:nvSpPr>
        <p:spPr/>
        <p:txBody>
          <a:bodyPr/>
          <a:lstStyle/>
          <a:p>
            <a:endParaRPr lang="en-US" dirty="0"/>
          </a:p>
        </p:txBody>
      </p:sp>
      <p:sp>
        <p:nvSpPr>
          <p:cNvPr id="7" name="Θέση αριθμού διαφάνειας 6"/>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82692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smtClean="0"/>
              <a:t>Στυλ κύριου τίτλου</a:t>
            </a:r>
            <a:endParaRPr lang="en-US"/>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7" name="Θέση ημερομηνίας 6"/>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8" name="Θέση υποσέλιδου 7"/>
          <p:cNvSpPr>
            <a:spLocks noGrp="1"/>
          </p:cNvSpPr>
          <p:nvPr>
            <p:ph type="ftr" sz="quarter" idx="11"/>
          </p:nvPr>
        </p:nvSpPr>
        <p:spPr/>
        <p:txBody>
          <a:bodyPr/>
          <a:lstStyle/>
          <a:p>
            <a:endParaRPr lang="en-US" dirty="0"/>
          </a:p>
        </p:txBody>
      </p:sp>
      <p:sp>
        <p:nvSpPr>
          <p:cNvPr id="9" name="Θέση αριθμού διαφάνειας 8"/>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149309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ημερομηνίας 2"/>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4" name="Θέση υποσέλιδου 3"/>
          <p:cNvSpPr>
            <a:spLocks noGrp="1"/>
          </p:cNvSpPr>
          <p:nvPr>
            <p:ph type="ftr" sz="quarter" idx="11"/>
          </p:nvPr>
        </p:nvSpPr>
        <p:spPr/>
        <p:txBody>
          <a:bodyPr/>
          <a:lstStyle/>
          <a:p>
            <a:endParaRPr lang="en-US" dirty="0"/>
          </a:p>
        </p:txBody>
      </p:sp>
      <p:sp>
        <p:nvSpPr>
          <p:cNvPr id="5" name="Θέση αριθμού διαφάνειας 4"/>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125539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3" name="Θέση υποσέλιδου 2"/>
          <p:cNvSpPr>
            <a:spLocks noGrp="1"/>
          </p:cNvSpPr>
          <p:nvPr>
            <p:ph type="ftr" sz="quarter" idx="11"/>
          </p:nvPr>
        </p:nvSpPr>
        <p:spPr/>
        <p:txBody>
          <a:bodyPr/>
          <a:lstStyle/>
          <a:p>
            <a:endParaRPr lang="en-US" dirty="0"/>
          </a:p>
        </p:txBody>
      </p:sp>
      <p:sp>
        <p:nvSpPr>
          <p:cNvPr id="4" name="Θέση αριθμού διαφάνειας 3"/>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428658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6" name="Θέση υποσέλιδου 5"/>
          <p:cNvSpPr>
            <a:spLocks noGrp="1"/>
          </p:cNvSpPr>
          <p:nvPr>
            <p:ph type="ftr" sz="quarter" idx="11"/>
          </p:nvPr>
        </p:nvSpPr>
        <p:spPr/>
        <p:txBody>
          <a:bodyPr/>
          <a:lstStyle/>
          <a:p>
            <a:endParaRPr lang="en-US" dirty="0"/>
          </a:p>
        </p:txBody>
      </p:sp>
      <p:sp>
        <p:nvSpPr>
          <p:cNvPr id="7" name="Θέση αριθμού διαφάνειας 6"/>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339582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0A479AB9-56F4-413C-BEB2-738C057BF32B}" type="datetimeFigureOut">
              <a:rPr lang="en-US" smtClean="0"/>
              <a:t>11/5/2022</a:t>
            </a:fld>
            <a:endParaRPr lang="en-US" dirty="0"/>
          </a:p>
        </p:txBody>
      </p:sp>
      <p:sp>
        <p:nvSpPr>
          <p:cNvPr id="6" name="Θέση υποσέλιδου 5"/>
          <p:cNvSpPr>
            <a:spLocks noGrp="1"/>
          </p:cNvSpPr>
          <p:nvPr>
            <p:ph type="ftr" sz="quarter" idx="11"/>
          </p:nvPr>
        </p:nvSpPr>
        <p:spPr/>
        <p:txBody>
          <a:bodyPr/>
          <a:lstStyle/>
          <a:p>
            <a:endParaRPr lang="en-US" dirty="0"/>
          </a:p>
        </p:txBody>
      </p:sp>
      <p:sp>
        <p:nvSpPr>
          <p:cNvPr id="7" name="Θέση αριθμού διαφάνειας 6"/>
          <p:cNvSpPr>
            <a:spLocks noGrp="1"/>
          </p:cNvSpPr>
          <p:nvPr>
            <p:ph type="sldNum" sz="quarter" idx="12"/>
          </p:nvPr>
        </p:nvSpPr>
        <p:spPr/>
        <p:txBody>
          <a:bodyPr/>
          <a:lstStyle/>
          <a:p>
            <a:fld id="{E96A4E3E-E39C-4B9D-A288-59DBBD9193AD}" type="slidenum">
              <a:rPr lang="en-US" smtClean="0"/>
              <a:t>‹#›</a:t>
            </a:fld>
            <a:endParaRPr lang="en-US" dirty="0"/>
          </a:p>
        </p:txBody>
      </p:sp>
    </p:spTree>
    <p:extLst>
      <p:ext uri="{BB962C8B-B14F-4D97-AF65-F5344CB8AC3E}">
        <p14:creationId xmlns:p14="http://schemas.microsoft.com/office/powerpoint/2010/main" val="46617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smtClean="0"/>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79AB9-56F4-413C-BEB2-738C057BF32B}" type="datetimeFigureOut">
              <a:rPr lang="en-US" smtClean="0"/>
              <a:t>11/5/2022</a:t>
            </a:fld>
            <a:endParaRPr lang="en-US" dirty="0"/>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A4E3E-E39C-4B9D-A288-59DBBD9193AD}" type="slidenum">
              <a:rPr lang="en-US" smtClean="0"/>
              <a:t>‹#›</a:t>
            </a:fld>
            <a:endParaRPr lang="en-US" dirty="0"/>
          </a:p>
        </p:txBody>
      </p:sp>
    </p:spTree>
    <p:extLst>
      <p:ext uri="{BB962C8B-B14F-4D97-AF65-F5344CB8AC3E}">
        <p14:creationId xmlns:p14="http://schemas.microsoft.com/office/powerpoint/2010/main" val="3718352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n-US" dirty="0" smtClean="0"/>
              <a:t>Lesson 5</a:t>
            </a:r>
            <a:endParaRPr lang="en-US" dirty="0"/>
          </a:p>
        </p:txBody>
      </p:sp>
      <p:sp>
        <p:nvSpPr>
          <p:cNvPr id="3" name="Υπότιτλος 2"/>
          <p:cNvSpPr>
            <a:spLocks noGrp="1"/>
          </p:cNvSpPr>
          <p:nvPr>
            <p:ph type="subTitle" idx="1"/>
          </p:nvPr>
        </p:nvSpPr>
        <p:spPr/>
        <p:txBody>
          <a:bodyPr/>
          <a:lstStyle/>
          <a:p>
            <a:r>
              <a:rPr lang="en-US" dirty="0" smtClean="0"/>
              <a:t>While</a:t>
            </a:r>
          </a:p>
          <a:p>
            <a:r>
              <a:rPr lang="en-US" dirty="0" smtClean="0"/>
              <a:t>For </a:t>
            </a:r>
          </a:p>
          <a:p>
            <a:r>
              <a:rPr lang="en-US" dirty="0" smtClean="0"/>
              <a:t>Input</a:t>
            </a:r>
            <a:endParaRPr lang="en-US" dirty="0"/>
          </a:p>
        </p:txBody>
      </p:sp>
    </p:spTree>
    <p:extLst>
      <p:ext uri="{BB962C8B-B14F-4D97-AF65-F5344CB8AC3E}">
        <p14:creationId xmlns:p14="http://schemas.microsoft.com/office/powerpoint/2010/main" val="40938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Lesson 5: While</a:t>
            </a:r>
            <a:endParaRPr lang="en-US" dirty="0"/>
          </a:p>
        </p:txBody>
      </p:sp>
      <p:sp>
        <p:nvSpPr>
          <p:cNvPr id="4" name="Θέση κειμένου 3"/>
          <p:cNvSpPr>
            <a:spLocks noGrp="1"/>
          </p:cNvSpPr>
          <p:nvPr>
            <p:ph type="body" sz="half" idx="2"/>
          </p:nvPr>
        </p:nvSpPr>
        <p:spPr/>
        <p:txBody>
          <a:bodyPr>
            <a:normAutofit/>
          </a:bodyPr>
          <a:lstStyle/>
          <a:p>
            <a:r>
              <a:rPr lang="el-GR" sz="1800" dirty="0" smtClean="0"/>
              <a:t>Το while είναι ένα εργαλείο με το οποίο μπορείς να επαναλάβεις ένα κομμάτι κώδικα για όσο μια προϋπόθεση ισχύει.</a:t>
            </a:r>
            <a:endParaRPr lang="en-US" sz="1800" dirty="0" smtClean="0"/>
          </a:p>
          <a:p>
            <a:endParaRPr lang="el-GR" sz="1800" dirty="0" smtClean="0"/>
          </a:p>
          <a:p>
            <a:r>
              <a:rPr lang="el-GR" sz="1800" dirty="0" smtClean="0"/>
              <a:t>Σύνταξη:</a:t>
            </a:r>
          </a:p>
          <a:p>
            <a:endParaRPr lang="el-GR" sz="1800" dirty="0"/>
          </a:p>
          <a:p>
            <a:endParaRPr lang="el-GR" sz="1800" dirty="0" smtClean="0"/>
          </a:p>
          <a:p>
            <a:endParaRPr lang="el-GR" sz="1800" dirty="0"/>
          </a:p>
          <a:p>
            <a:r>
              <a:rPr lang="el-GR" sz="1800" dirty="0" smtClean="0"/>
              <a:t>Παράδειγμα:</a:t>
            </a:r>
            <a:endParaRPr lang="en-US" sz="1800" dirty="0"/>
          </a:p>
        </p:txBody>
      </p:sp>
      <p:sp>
        <p:nvSpPr>
          <p:cNvPr id="8" name="Ορθογώνιο 7"/>
          <p:cNvSpPr/>
          <p:nvPr/>
        </p:nvSpPr>
        <p:spPr>
          <a:xfrm>
            <a:off x="7877175" y="4124325"/>
            <a:ext cx="332581" cy="533400"/>
          </a:xfrm>
          <a:prstGeom prst="rect">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Εικόνα 13"/>
          <p:cNvPicPr>
            <a:picLocks noChangeAspect="1"/>
          </p:cNvPicPr>
          <p:nvPr/>
        </p:nvPicPr>
        <p:blipFill rotWithShape="1">
          <a:blip r:embed="rId3"/>
          <a:srcRect l="23903" t="12163" r="66089" b="79498"/>
          <a:stretch/>
        </p:blipFill>
        <p:spPr>
          <a:xfrm>
            <a:off x="6219825" y="73025"/>
            <a:ext cx="3979862" cy="1865298"/>
          </a:xfrm>
          <a:prstGeom prst="rect">
            <a:avLst/>
          </a:prstGeom>
        </p:spPr>
      </p:pic>
      <p:pic>
        <p:nvPicPr>
          <p:cNvPr id="15" name="Εικόνα 14"/>
          <p:cNvPicPr>
            <a:picLocks noChangeAspect="1"/>
          </p:cNvPicPr>
          <p:nvPr/>
        </p:nvPicPr>
        <p:blipFill rotWithShape="1">
          <a:blip r:embed="rId3"/>
          <a:srcRect l="23903" t="28465" r="65448" b="58464"/>
          <a:stretch/>
        </p:blipFill>
        <p:spPr>
          <a:xfrm>
            <a:off x="5230018" y="3316061"/>
            <a:ext cx="3886200" cy="2683327"/>
          </a:xfrm>
          <a:prstGeom prst="rect">
            <a:avLst/>
          </a:prstGeom>
        </p:spPr>
      </p:pic>
      <p:pic>
        <p:nvPicPr>
          <p:cNvPr id="16" name="Εικόνα 15"/>
          <p:cNvPicPr>
            <a:picLocks noChangeAspect="1"/>
          </p:cNvPicPr>
          <p:nvPr/>
        </p:nvPicPr>
        <p:blipFill rotWithShape="1">
          <a:blip r:embed="rId4">
            <a:duotone>
              <a:prstClr val="black"/>
              <a:srgbClr val="1E1E1E">
                <a:tint val="45000"/>
                <a:satMod val="400000"/>
              </a:srgbClr>
            </a:duotone>
          </a:blip>
          <a:srcRect l="63984" t="20592" r="34662" b="60704"/>
          <a:stretch/>
        </p:blipFill>
        <p:spPr>
          <a:xfrm>
            <a:off x="10648949" y="2437671"/>
            <a:ext cx="571501" cy="4440105"/>
          </a:xfrm>
          <a:prstGeom prst="rect">
            <a:avLst/>
          </a:prstGeom>
          <a:ln>
            <a:solidFill>
              <a:srgbClr val="1E1E1E"/>
            </a:solidFill>
          </a:ln>
        </p:spPr>
      </p:pic>
      <p:sp>
        <p:nvSpPr>
          <p:cNvPr id="17" name="Δεξιό βέλος 16"/>
          <p:cNvSpPr/>
          <p:nvPr/>
        </p:nvSpPr>
        <p:spPr>
          <a:xfrm>
            <a:off x="9180512" y="4333874"/>
            <a:ext cx="1257300" cy="571500"/>
          </a:xfrm>
          <a:prstGeom prst="rightArrow">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637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752476" y="457200"/>
            <a:ext cx="4019550" cy="1600200"/>
          </a:xfrm>
        </p:spPr>
        <p:txBody>
          <a:bodyPr/>
          <a:lstStyle/>
          <a:p>
            <a:r>
              <a:rPr lang="en-US" dirty="0" smtClean="0"/>
              <a:t>Lesson 5: While / Break</a:t>
            </a:r>
            <a:endParaRPr lang="en-US" dirty="0"/>
          </a:p>
        </p:txBody>
      </p:sp>
      <p:sp>
        <p:nvSpPr>
          <p:cNvPr id="4" name="Θέση κειμένου 3"/>
          <p:cNvSpPr>
            <a:spLocks noGrp="1"/>
          </p:cNvSpPr>
          <p:nvPr>
            <p:ph type="body" sz="half" idx="2"/>
          </p:nvPr>
        </p:nvSpPr>
        <p:spPr/>
        <p:txBody>
          <a:bodyPr>
            <a:normAutofit/>
          </a:bodyPr>
          <a:lstStyle/>
          <a:p>
            <a:r>
              <a:rPr lang="el-GR" sz="1800" dirty="0" smtClean="0"/>
              <a:t>Με το break μπορείς να σταματήσεις την while ή την for από το να συνεχίζουν τα ελέγχουν το εάν οι επόμενες προϋποθέσεις ισχύουν.</a:t>
            </a:r>
          </a:p>
          <a:p>
            <a:endParaRPr lang="en-US" sz="1800" dirty="0"/>
          </a:p>
          <a:p>
            <a:r>
              <a:rPr lang="el-GR" sz="1800" dirty="0" smtClean="0"/>
              <a:t>Παράδειγμα:</a:t>
            </a:r>
          </a:p>
        </p:txBody>
      </p:sp>
      <p:pic>
        <p:nvPicPr>
          <p:cNvPr id="11" name="Εικόνα 10"/>
          <p:cNvPicPr>
            <a:picLocks noChangeAspect="1"/>
          </p:cNvPicPr>
          <p:nvPr/>
        </p:nvPicPr>
        <p:blipFill rotWithShape="1">
          <a:blip r:embed="rId3"/>
          <a:srcRect l="63884" t="20496" r="35080" b="77276"/>
          <a:stretch/>
        </p:blipFill>
        <p:spPr>
          <a:xfrm>
            <a:off x="11100336" y="3386932"/>
            <a:ext cx="850391" cy="1028700"/>
          </a:xfrm>
          <a:prstGeom prst="rect">
            <a:avLst/>
          </a:prstGeom>
        </p:spPr>
      </p:pic>
      <p:pic>
        <p:nvPicPr>
          <p:cNvPr id="12" name="Εικόνα 11"/>
          <p:cNvPicPr>
            <a:picLocks noChangeAspect="1"/>
          </p:cNvPicPr>
          <p:nvPr/>
        </p:nvPicPr>
        <p:blipFill rotWithShape="1">
          <a:blip r:embed="rId4"/>
          <a:srcRect l="23989" t="9907" r="64096" b="70081"/>
          <a:stretch/>
        </p:blipFill>
        <p:spPr>
          <a:xfrm>
            <a:off x="4962525" y="2220119"/>
            <a:ext cx="3689886" cy="3486150"/>
          </a:xfrm>
          <a:prstGeom prst="rect">
            <a:avLst/>
          </a:prstGeom>
        </p:spPr>
      </p:pic>
      <p:sp>
        <p:nvSpPr>
          <p:cNvPr id="13" name="Δεξιό βέλος 12"/>
          <p:cNvSpPr/>
          <p:nvPr/>
        </p:nvSpPr>
        <p:spPr>
          <a:xfrm>
            <a:off x="8875454" y="3501232"/>
            <a:ext cx="1916113" cy="923924"/>
          </a:xfrm>
          <a:prstGeom prst="rightArrow">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697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5775" y="457200"/>
            <a:ext cx="4772025" cy="1600200"/>
          </a:xfrm>
        </p:spPr>
        <p:txBody>
          <a:bodyPr/>
          <a:lstStyle/>
          <a:p>
            <a:r>
              <a:rPr lang="en-US" dirty="0" smtClean="0"/>
              <a:t>Lesson 5</a:t>
            </a:r>
            <a:r>
              <a:rPr lang="el-GR" dirty="0" smtClean="0"/>
              <a:t>: </a:t>
            </a:r>
            <a:r>
              <a:rPr lang="en-US" dirty="0" smtClean="0"/>
              <a:t>While / while True</a:t>
            </a:r>
            <a:endParaRPr lang="en-US" dirty="0"/>
          </a:p>
        </p:txBody>
      </p:sp>
      <p:sp>
        <p:nvSpPr>
          <p:cNvPr id="4" name="Θέση κειμένου 3"/>
          <p:cNvSpPr>
            <a:spLocks noGrp="1"/>
          </p:cNvSpPr>
          <p:nvPr>
            <p:ph type="body" sz="half" idx="2"/>
          </p:nvPr>
        </p:nvSpPr>
        <p:spPr/>
        <p:txBody>
          <a:bodyPr>
            <a:normAutofit/>
          </a:bodyPr>
          <a:lstStyle/>
          <a:p>
            <a:r>
              <a:rPr lang="el-GR" sz="1800" dirty="0" smtClean="0"/>
              <a:t>Με το "while True:</a:t>
            </a:r>
            <a:r>
              <a:rPr lang="en-US" sz="1800" dirty="0" smtClean="0"/>
              <a:t> </a:t>
            </a:r>
            <a:r>
              <a:rPr lang="el-GR" sz="1800" dirty="0" smtClean="0"/>
              <a:t>" μπορούμε να κάνουμε τον κώδικα μέσα στο while να επαναλαμβάνετε για πάντα.</a:t>
            </a:r>
          </a:p>
          <a:p>
            <a:endParaRPr lang="el-GR" sz="1800" dirty="0"/>
          </a:p>
          <a:p>
            <a:r>
              <a:rPr lang="el-GR" sz="1800" dirty="0" smtClean="0"/>
              <a:t>Σύνταξη:</a:t>
            </a:r>
          </a:p>
          <a:p>
            <a:endParaRPr lang="el-GR" sz="1800" dirty="0"/>
          </a:p>
          <a:p>
            <a:endParaRPr lang="el-GR" sz="1800" dirty="0" smtClean="0"/>
          </a:p>
          <a:p>
            <a:r>
              <a:rPr lang="el-GR" sz="1800" dirty="0" smtClean="0"/>
              <a:t>Παράδειγμα:</a:t>
            </a:r>
          </a:p>
        </p:txBody>
      </p:sp>
      <p:pic>
        <p:nvPicPr>
          <p:cNvPr id="11" name="Εικόνα 10"/>
          <p:cNvPicPr>
            <a:picLocks noChangeAspect="1"/>
          </p:cNvPicPr>
          <p:nvPr/>
        </p:nvPicPr>
        <p:blipFill rotWithShape="1">
          <a:blip r:embed="rId3"/>
          <a:srcRect l="23628" t="9699" r="67326" b="81923"/>
          <a:stretch/>
        </p:blipFill>
        <p:spPr>
          <a:xfrm>
            <a:off x="6861061" y="335633"/>
            <a:ext cx="3305175" cy="1721767"/>
          </a:xfrm>
          <a:prstGeom prst="rect">
            <a:avLst/>
          </a:prstGeom>
        </p:spPr>
      </p:pic>
      <p:pic>
        <p:nvPicPr>
          <p:cNvPr id="12" name="Εικόνα 11"/>
          <p:cNvPicPr>
            <a:picLocks noChangeAspect="1"/>
          </p:cNvPicPr>
          <p:nvPr/>
        </p:nvPicPr>
        <p:blipFill rotWithShape="1">
          <a:blip r:embed="rId4"/>
          <a:srcRect l="24041" t="9936" r="65814" b="77247"/>
          <a:stretch/>
        </p:blipFill>
        <p:spPr>
          <a:xfrm>
            <a:off x="6323919" y="2820194"/>
            <a:ext cx="3216729" cy="2285999"/>
          </a:xfrm>
          <a:prstGeom prst="rect">
            <a:avLst/>
          </a:prstGeom>
        </p:spPr>
      </p:pic>
      <p:pic>
        <p:nvPicPr>
          <p:cNvPr id="13" name="Εικόνα 12"/>
          <p:cNvPicPr>
            <a:picLocks noChangeAspect="1"/>
          </p:cNvPicPr>
          <p:nvPr/>
        </p:nvPicPr>
        <p:blipFill rotWithShape="1">
          <a:blip r:embed="rId5"/>
          <a:srcRect l="63771" t="20657" r="34635" b="31181"/>
          <a:stretch/>
        </p:blipFill>
        <p:spPr>
          <a:xfrm>
            <a:off x="11283723" y="0"/>
            <a:ext cx="361950" cy="6153150"/>
          </a:xfrm>
          <a:prstGeom prst="rect">
            <a:avLst/>
          </a:prstGeom>
        </p:spPr>
      </p:pic>
      <p:pic>
        <p:nvPicPr>
          <p:cNvPr id="14" name="Εικόνα 13"/>
          <p:cNvPicPr>
            <a:picLocks noChangeAspect="1"/>
          </p:cNvPicPr>
          <p:nvPr/>
        </p:nvPicPr>
        <p:blipFill rotWithShape="1">
          <a:blip r:embed="rId6"/>
          <a:srcRect l="65121" t="21435" r="33153" b="77414"/>
          <a:stretch/>
        </p:blipFill>
        <p:spPr>
          <a:xfrm>
            <a:off x="11026548" y="6415087"/>
            <a:ext cx="876299" cy="328614"/>
          </a:xfrm>
          <a:prstGeom prst="rect">
            <a:avLst/>
          </a:prstGeom>
        </p:spPr>
      </p:pic>
      <p:sp>
        <p:nvSpPr>
          <p:cNvPr id="15" name="Δεξιό βέλος 14"/>
          <p:cNvSpPr/>
          <p:nvPr/>
        </p:nvSpPr>
        <p:spPr>
          <a:xfrm>
            <a:off x="9662204" y="3467099"/>
            <a:ext cx="1430338" cy="624681"/>
          </a:xfrm>
          <a:prstGeom prst="rightArrow">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640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Lesson 5</a:t>
            </a:r>
            <a:r>
              <a:rPr lang="el-GR" dirty="0" smtClean="0"/>
              <a:t>: </a:t>
            </a:r>
            <a:r>
              <a:rPr lang="en-US" dirty="0" smtClean="0"/>
              <a:t>For</a:t>
            </a:r>
            <a:endParaRPr lang="en-US" dirty="0"/>
          </a:p>
        </p:txBody>
      </p:sp>
      <p:sp>
        <p:nvSpPr>
          <p:cNvPr id="4" name="Θέση κειμένου 3"/>
          <p:cNvSpPr>
            <a:spLocks noGrp="1"/>
          </p:cNvSpPr>
          <p:nvPr>
            <p:ph type="body" sz="half" idx="2"/>
          </p:nvPr>
        </p:nvSpPr>
        <p:spPr/>
        <p:txBody>
          <a:bodyPr/>
          <a:lstStyle/>
          <a:p>
            <a:r>
              <a:rPr lang="el-GR" dirty="0" smtClean="0"/>
              <a:t>Το for είναι ένα ακόμα εργαλείο, αρκετά παρόμοιο με το while, στο οποίο δείξουμε μία ακολουθία (range, tuple, κτλ.) και αυτό για κάθε ένα στοιχείο το οποίο βρίσκεται σε αυτήν τρέχει μία συγκεκριμένη εντολή.</a:t>
            </a:r>
            <a:endParaRPr lang="en-US" dirty="0" smtClean="0"/>
          </a:p>
          <a:p>
            <a:endParaRPr lang="en-US" dirty="0"/>
          </a:p>
          <a:p>
            <a:r>
              <a:rPr lang="el-GR" dirty="0" smtClean="0"/>
              <a:t>Σύνταξη:</a:t>
            </a:r>
          </a:p>
          <a:p>
            <a:endParaRPr lang="el-GR" dirty="0"/>
          </a:p>
          <a:p>
            <a:endParaRPr lang="el-GR" dirty="0" smtClean="0"/>
          </a:p>
          <a:p>
            <a:r>
              <a:rPr lang="el-GR" dirty="0" smtClean="0"/>
              <a:t>Παράδειγμα:</a:t>
            </a:r>
            <a:endParaRPr lang="en-US" dirty="0"/>
          </a:p>
        </p:txBody>
      </p:sp>
      <p:pic>
        <p:nvPicPr>
          <p:cNvPr id="5" name="Εικόνα 4"/>
          <p:cNvPicPr>
            <a:picLocks noChangeAspect="1"/>
          </p:cNvPicPr>
          <p:nvPr/>
        </p:nvPicPr>
        <p:blipFill rotWithShape="1">
          <a:blip r:embed="rId3"/>
          <a:srcRect l="23740" t="13997" r="63820" b="75987"/>
          <a:stretch/>
        </p:blipFill>
        <p:spPr>
          <a:xfrm>
            <a:off x="5114924" y="3423553"/>
            <a:ext cx="3438526" cy="1557294"/>
          </a:xfrm>
          <a:prstGeom prst="rect">
            <a:avLst/>
          </a:prstGeom>
        </p:spPr>
      </p:pic>
      <p:pic>
        <p:nvPicPr>
          <p:cNvPr id="6" name="Εικόνα 5"/>
          <p:cNvPicPr>
            <a:picLocks noChangeAspect="1"/>
          </p:cNvPicPr>
          <p:nvPr/>
        </p:nvPicPr>
        <p:blipFill rotWithShape="1">
          <a:blip r:embed="rId4"/>
          <a:srcRect l="24015" t="9944" r="59896" b="80926"/>
          <a:stretch/>
        </p:blipFill>
        <p:spPr>
          <a:xfrm>
            <a:off x="6048374" y="218402"/>
            <a:ext cx="4448175" cy="1419898"/>
          </a:xfrm>
          <a:prstGeom prst="rect">
            <a:avLst/>
          </a:prstGeom>
        </p:spPr>
      </p:pic>
      <p:pic>
        <p:nvPicPr>
          <p:cNvPr id="7" name="Εικόνα 6"/>
          <p:cNvPicPr>
            <a:picLocks noChangeAspect="1"/>
          </p:cNvPicPr>
          <p:nvPr/>
        </p:nvPicPr>
        <p:blipFill rotWithShape="1">
          <a:blip r:embed="rId5"/>
          <a:srcRect l="63958" t="20773" r="35026" b="68285"/>
          <a:stretch/>
        </p:blipFill>
        <p:spPr>
          <a:xfrm>
            <a:off x="10496549" y="2042807"/>
            <a:ext cx="713456" cy="4318786"/>
          </a:xfrm>
          <a:prstGeom prst="rect">
            <a:avLst/>
          </a:prstGeom>
        </p:spPr>
      </p:pic>
      <p:sp>
        <p:nvSpPr>
          <p:cNvPr id="8" name="Δεξιό βέλος 7"/>
          <p:cNvSpPr/>
          <p:nvPr/>
        </p:nvSpPr>
        <p:spPr>
          <a:xfrm>
            <a:off x="8809830" y="3889859"/>
            <a:ext cx="1430338" cy="624681"/>
          </a:xfrm>
          <a:prstGeom prst="rightArrow">
            <a:avLst/>
          </a:prstGeom>
          <a:solidFill>
            <a:srgbClr val="1E1E1E"/>
          </a:solidFill>
          <a:ln>
            <a:solidFill>
              <a:srgbClr val="1E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624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Lesson 5: Input</a:t>
            </a:r>
            <a:endParaRPr lang="en-US" dirty="0"/>
          </a:p>
        </p:txBody>
      </p:sp>
      <p:pic>
        <p:nvPicPr>
          <p:cNvPr id="5" name="Θέση εικόνας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9" r="81"/>
          <a:stretch/>
        </p:blipFill>
        <p:spPr>
          <a:xfrm>
            <a:off x="6096000" y="477570"/>
            <a:ext cx="4064316" cy="2303038"/>
          </a:xfrm>
        </p:spPr>
      </p:pic>
      <p:sp>
        <p:nvSpPr>
          <p:cNvPr id="4" name="Θέση κειμένου 3"/>
          <p:cNvSpPr>
            <a:spLocks noGrp="1"/>
          </p:cNvSpPr>
          <p:nvPr>
            <p:ph type="body" sz="half" idx="2"/>
          </p:nvPr>
        </p:nvSpPr>
        <p:spPr/>
        <p:txBody>
          <a:bodyPr/>
          <a:lstStyle/>
          <a:p>
            <a:r>
              <a:rPr lang="el-GR" dirty="0"/>
              <a:t>Με το input μπορεί και ο χρήστης να εισάγει δεδομένα και έτσι να κάνουμε το πρόγραμμά μας πιο διαδραστικό κάνοντας ερωτήσεις (π.χ. Quiz κτλ.) και όχι μόνο (π.χ. εισαγωγή user name κτλ</a:t>
            </a:r>
            <a:r>
              <a:rPr lang="el-GR" dirty="0" smtClean="0"/>
              <a:t>.)</a:t>
            </a:r>
            <a:endParaRPr lang="en-US" dirty="0" smtClean="0"/>
          </a:p>
          <a:p>
            <a:endParaRPr lang="en-US" dirty="0" smtClean="0"/>
          </a:p>
          <a:p>
            <a:r>
              <a:rPr lang="el-GR" dirty="0" smtClean="0"/>
              <a:t>Σύνταξη:</a:t>
            </a:r>
          </a:p>
          <a:p>
            <a:endParaRPr lang="el-GR" dirty="0"/>
          </a:p>
          <a:p>
            <a:endParaRPr lang="el-GR" dirty="0" smtClean="0"/>
          </a:p>
          <a:p>
            <a:r>
              <a:rPr lang="el-GR" dirty="0" smtClean="0"/>
              <a:t>Παράδειγμα:</a:t>
            </a:r>
            <a:endParaRPr lang="en-US" dirty="0"/>
          </a:p>
        </p:txBody>
      </p:sp>
      <p:pic>
        <p:nvPicPr>
          <p:cNvPr id="6" name="Εικόνα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3963194"/>
            <a:ext cx="7104613" cy="1118103"/>
          </a:xfrm>
          <a:prstGeom prst="rect">
            <a:avLst/>
          </a:prstGeom>
        </p:spPr>
      </p:pic>
      <p:pic>
        <p:nvPicPr>
          <p:cNvPr id="7" name="Εικόνα 6"/>
          <p:cNvPicPr>
            <a:picLocks noChangeAspect="1"/>
          </p:cNvPicPr>
          <p:nvPr/>
        </p:nvPicPr>
        <p:blipFill>
          <a:blip r:embed="rId4"/>
          <a:stretch>
            <a:fillRect/>
          </a:stretch>
        </p:blipFill>
        <p:spPr>
          <a:xfrm rot="5400000">
            <a:off x="7600809" y="5279434"/>
            <a:ext cx="725486" cy="329212"/>
          </a:xfrm>
          <a:prstGeom prst="rect">
            <a:avLst/>
          </a:prstGeom>
        </p:spPr>
      </p:pic>
      <p:sp>
        <p:nvSpPr>
          <p:cNvPr id="8" name="TextBox 7"/>
          <p:cNvSpPr txBox="1"/>
          <p:nvPr/>
        </p:nvSpPr>
        <p:spPr>
          <a:xfrm>
            <a:off x="5188665" y="5806783"/>
            <a:ext cx="5549773" cy="461665"/>
          </a:xfrm>
          <a:prstGeom prst="rect">
            <a:avLst/>
          </a:prstGeom>
          <a:solidFill>
            <a:schemeClr val="accent5">
              <a:lumMod val="50000"/>
            </a:schemeClr>
          </a:solidFill>
        </p:spPr>
        <p:txBody>
          <a:bodyPr wrap="square" rtlCol="0">
            <a:spAutoFit/>
          </a:bodyPr>
          <a:lstStyle/>
          <a:p>
            <a:r>
              <a:rPr lang="el-GR" sz="2400" dirty="0" smtClean="0">
                <a:solidFill>
                  <a:schemeClr val="bg1"/>
                </a:solidFill>
              </a:rPr>
              <a:t>Εξαρτάτε από το τι έχει εισάγει ο χρήστης.</a:t>
            </a:r>
            <a:endParaRPr lang="en-US" sz="2400" dirty="0">
              <a:solidFill>
                <a:schemeClr val="bg1"/>
              </a:solidFill>
            </a:endParaRPr>
          </a:p>
        </p:txBody>
      </p:sp>
    </p:spTree>
    <p:extLst>
      <p:ext uri="{BB962C8B-B14F-4D97-AF65-F5344CB8AC3E}">
        <p14:creationId xmlns:p14="http://schemas.microsoft.com/office/powerpoint/2010/main" val="211901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p:cNvSpPr>
            <a:spLocks noGrp="1"/>
          </p:cNvSpPr>
          <p:nvPr>
            <p:ph type="title"/>
          </p:nvPr>
        </p:nvSpPr>
        <p:spPr/>
        <p:txBody>
          <a:bodyPr/>
          <a:lstStyle/>
          <a:p>
            <a:pPr algn="ctr"/>
            <a:r>
              <a:rPr lang="el-GR" dirty="0" smtClean="0"/>
              <a:t>Ευχαριστούμε για την παρακολούθηση</a:t>
            </a:r>
            <a:endParaRPr lang="en-US" dirty="0"/>
          </a:p>
        </p:txBody>
      </p:sp>
      <p:sp>
        <p:nvSpPr>
          <p:cNvPr id="6" name="Θέση κειμένου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60119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208</Words>
  <Application>Microsoft Office PowerPoint</Application>
  <PresentationFormat>Ευρεία οθόνη</PresentationFormat>
  <Paragraphs>43</Paragraphs>
  <Slides>7</Slides>
  <Notes>4</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7</vt:i4>
      </vt:variant>
    </vt:vector>
  </HeadingPairs>
  <TitlesOfParts>
    <vt:vector size="11" baseType="lpstr">
      <vt:lpstr>Arial</vt:lpstr>
      <vt:lpstr>Calibri</vt:lpstr>
      <vt:lpstr>Calibri Light</vt:lpstr>
      <vt:lpstr>Θέμα του Office</vt:lpstr>
      <vt:lpstr>Lesson 5</vt:lpstr>
      <vt:lpstr>Lesson 5: While</vt:lpstr>
      <vt:lpstr>Lesson 5: While / Break</vt:lpstr>
      <vt:lpstr>Lesson 5: While / while True</vt:lpstr>
      <vt:lpstr>Lesson 5: For</vt:lpstr>
      <vt:lpstr>Lesson 5: Input</vt:lpstr>
      <vt:lpstr>Ευχαριστούμε για την παρακολούθηση</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5</dc:title>
  <dc:creator>Chris</dc:creator>
  <cp:lastModifiedBy>Chris</cp:lastModifiedBy>
  <cp:revision>9</cp:revision>
  <dcterms:created xsi:type="dcterms:W3CDTF">2022-10-09T14:47:24Z</dcterms:created>
  <dcterms:modified xsi:type="dcterms:W3CDTF">2022-11-05T17:43:58Z</dcterms:modified>
</cp:coreProperties>
</file>