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im56Xxop5ZzshylzGd4B1fRsDg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type="objTx">
  <p:cSld name="OBJECT_WITH_CAPTION_TEXT">
    <p:spTree>
      <p:nvGrpSpPr>
        <p:cNvPr id="17" name="Shape 17"/>
        <p:cNvGrpSpPr/>
        <p:nvPr/>
      </p:nvGrpSpPr>
      <p:grpSpPr>
        <a:xfrm>
          <a:off x="0" y="0"/>
          <a:ext cx="0" cy="0"/>
          <a:chOff x="0" y="0"/>
          <a:chExt cx="0" cy="0"/>
        </a:xfrm>
      </p:grpSpPr>
      <p:sp>
        <p:nvSpPr>
          <p:cNvPr id="18" name="Google Shape;1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0" name="Google Shape;2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 name="Google Shape;2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type="secHead">
  <p:cSld name="SECTION_HEADER">
    <p:spTree>
      <p:nvGrpSpPr>
        <p:cNvPr id="30" name="Shape 30"/>
        <p:cNvGrpSpPr/>
        <p:nvPr/>
      </p:nvGrpSpPr>
      <p:grpSpPr>
        <a:xfrm>
          <a:off x="0" y="0"/>
          <a:ext cx="0" cy="0"/>
          <a:chOff x="0" y="0"/>
          <a:chExt cx="0" cy="0"/>
        </a:xfrm>
      </p:grpSpPr>
      <p:sp>
        <p:nvSpPr>
          <p:cNvPr id="31" name="Google Shape;3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36" name="Shape 36"/>
        <p:cNvGrpSpPr/>
        <p:nvPr/>
      </p:nvGrpSpPr>
      <p:grpSpPr>
        <a:xfrm>
          <a:off x="0" y="0"/>
          <a:ext cx="0" cy="0"/>
          <a:chOff x="0" y="0"/>
          <a:chExt cx="0" cy="0"/>
        </a:xfrm>
      </p:grpSpPr>
      <p:sp>
        <p:nvSpPr>
          <p:cNvPr id="37" name="Google Shape;3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43" name="Shape 43"/>
        <p:cNvGrpSpPr/>
        <p:nvPr/>
      </p:nvGrpSpPr>
      <p:grpSpPr>
        <a:xfrm>
          <a:off x="0" y="0"/>
          <a:ext cx="0" cy="0"/>
          <a:chOff x="0" y="0"/>
          <a:chExt cx="0" cy="0"/>
        </a:xfrm>
      </p:grpSpPr>
      <p:sp>
        <p:nvSpPr>
          <p:cNvPr id="44" name="Google Shape;44;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52" name="Shape 52"/>
        <p:cNvGrpSpPr/>
        <p:nvPr/>
      </p:nvGrpSpPr>
      <p:grpSpPr>
        <a:xfrm>
          <a:off x="0" y="0"/>
          <a:ext cx="0" cy="0"/>
          <a:chOff x="0" y="0"/>
          <a:chExt cx="0" cy="0"/>
        </a:xfrm>
      </p:grpSpPr>
      <p:sp>
        <p:nvSpPr>
          <p:cNvPr id="53" name="Google Shape;5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ή" type="blank">
  <p:cSld name="BLANK">
    <p:spTree>
      <p:nvGrpSpPr>
        <p:cNvPr id="57" name="Shape 57"/>
        <p:cNvGrpSpPr/>
        <p:nvPr/>
      </p:nvGrpSpPr>
      <p:grpSpPr>
        <a:xfrm>
          <a:off x="0" y="0"/>
          <a:ext cx="0" cy="0"/>
          <a:chOff x="0" y="0"/>
          <a:chExt cx="0" cy="0"/>
        </a:xfrm>
      </p:grpSpPr>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l-G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022100"/>
            <a:ext cx="9144000" cy="936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l-GR">
                <a:latin typeface="Courier New"/>
                <a:ea typeface="Courier New"/>
                <a:cs typeface="Courier New"/>
                <a:sym typeface="Courier New"/>
              </a:rPr>
              <a:t>Μάθημα</a:t>
            </a:r>
            <a:r>
              <a:rPr lang="el-GR">
                <a:latin typeface="Courier New"/>
                <a:ea typeface="Courier New"/>
                <a:cs typeface="Courier New"/>
                <a:sym typeface="Courier New"/>
              </a:rPr>
              <a:t> 4</a:t>
            </a:r>
            <a:endParaRPr>
              <a:latin typeface="Courier New"/>
              <a:ea typeface="Courier New"/>
              <a:cs typeface="Courier New"/>
              <a:sym typeface="Courier New"/>
            </a:endParaRPr>
          </a:p>
        </p:txBody>
      </p:sp>
      <p:sp>
        <p:nvSpPr>
          <p:cNvPr id="85" name="Google Shape;85;p1"/>
          <p:cNvSpPr txBox="1"/>
          <p:nvPr>
            <p:ph idx="1" type="subTitle"/>
          </p:nvPr>
        </p:nvSpPr>
        <p:spPr>
          <a:xfrm>
            <a:off x="1524000" y="3141087"/>
            <a:ext cx="9144000" cy="1839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l-GR">
                <a:latin typeface="Courier New"/>
                <a:ea typeface="Courier New"/>
                <a:cs typeface="Courier New"/>
                <a:sym typeface="Courier New"/>
              </a:rPr>
              <a:t>Πως συντάσσουμε,</a:t>
            </a:r>
            <a:endParaRPr>
              <a:latin typeface="Courier New"/>
              <a:ea typeface="Courier New"/>
              <a:cs typeface="Courier New"/>
              <a:sym typeface="Courier New"/>
            </a:endParaRPr>
          </a:p>
          <a:p>
            <a:pPr indent="0" lvl="0" marL="0" rtl="0" algn="ctr">
              <a:lnSpc>
                <a:spcPct val="90000"/>
              </a:lnSpc>
              <a:spcBef>
                <a:spcPts val="1000"/>
              </a:spcBef>
              <a:spcAft>
                <a:spcPts val="0"/>
              </a:spcAft>
              <a:buClr>
                <a:schemeClr val="dk1"/>
              </a:buClr>
              <a:buSzPts val="2400"/>
              <a:buNone/>
            </a:pPr>
            <a:r>
              <a:rPr lang="el-GR">
                <a:latin typeface="Courier New"/>
                <a:ea typeface="Courier New"/>
                <a:cs typeface="Courier New"/>
                <a:sym typeface="Courier New"/>
              </a:rPr>
              <a:t>τυπώνουμε και </a:t>
            </a:r>
            <a:endParaRPr>
              <a:latin typeface="Courier New"/>
              <a:ea typeface="Courier New"/>
              <a:cs typeface="Courier New"/>
              <a:sym typeface="Courier New"/>
            </a:endParaRPr>
          </a:p>
          <a:p>
            <a:pPr indent="0" lvl="0" marL="0" rtl="0" algn="ctr">
              <a:lnSpc>
                <a:spcPct val="90000"/>
              </a:lnSpc>
              <a:spcBef>
                <a:spcPts val="1000"/>
              </a:spcBef>
              <a:spcAft>
                <a:spcPts val="0"/>
              </a:spcAft>
              <a:buClr>
                <a:schemeClr val="dk1"/>
              </a:buClr>
              <a:buSzPts val="2400"/>
              <a:buNone/>
            </a:pPr>
            <a:r>
              <a:rPr lang="el-GR">
                <a:latin typeface="Courier New"/>
                <a:ea typeface="Courier New"/>
                <a:cs typeface="Courier New"/>
                <a:sym typeface="Courier New"/>
              </a:rPr>
              <a:t>αλλάζουμε μία λίστα.</a:t>
            </a:r>
            <a:endParaRPr>
              <a:latin typeface="Courier New"/>
              <a:ea typeface="Courier New"/>
              <a:cs typeface="Courier New"/>
              <a:sym typeface="Courier New"/>
            </a:endParaRPr>
          </a:p>
          <a:p>
            <a:pPr indent="0" lvl="0" marL="0" rtl="0" algn="ctr">
              <a:lnSpc>
                <a:spcPct val="90000"/>
              </a:lnSpc>
              <a:spcBef>
                <a:spcPts val="1000"/>
              </a:spcBef>
              <a:spcAft>
                <a:spcPts val="0"/>
              </a:spcAft>
              <a:buClr>
                <a:schemeClr val="dk1"/>
              </a:buClr>
              <a:buSzPts val="2400"/>
              <a:buNone/>
            </a:pPr>
            <a:r>
              <a:rPr lang="el-GR">
                <a:latin typeface="Courier New"/>
                <a:ea typeface="Courier New"/>
                <a:cs typeface="Courier New"/>
                <a:sym typeface="Courier New"/>
              </a:rPr>
              <a:t>Οι ιδιότητες </a:t>
            </a:r>
            <a:r>
              <a:rPr lang="el-GR">
                <a:latin typeface="Courier New"/>
                <a:ea typeface="Courier New"/>
                <a:cs typeface="Courier New"/>
                <a:sym typeface="Courier New"/>
              </a:rPr>
              <a:t>μιας</a:t>
            </a:r>
            <a:r>
              <a:rPr lang="el-GR">
                <a:latin typeface="Courier New"/>
                <a:ea typeface="Courier New"/>
                <a:cs typeface="Courier New"/>
                <a:sym typeface="Courier New"/>
              </a:rPr>
              <a:t> λίστας.</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539025" y="1326450"/>
            <a:ext cx="4533600" cy="731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lang="el-GR">
                <a:latin typeface="Courier New"/>
                <a:ea typeface="Courier New"/>
                <a:cs typeface="Courier New"/>
                <a:sym typeface="Courier New"/>
              </a:rPr>
              <a:t>Μάθημα</a:t>
            </a:r>
            <a:r>
              <a:rPr lang="el-GR">
                <a:latin typeface="Courier New"/>
                <a:ea typeface="Courier New"/>
                <a:cs typeface="Courier New"/>
                <a:sym typeface="Courier New"/>
              </a:rPr>
              <a:t> 4: Σύνταξη </a:t>
            </a:r>
            <a:endParaRPr>
              <a:latin typeface="Courier New"/>
              <a:ea typeface="Courier New"/>
              <a:cs typeface="Courier New"/>
              <a:sym typeface="Courier New"/>
            </a:endParaRPr>
          </a:p>
        </p:txBody>
      </p:sp>
      <p:pic>
        <p:nvPicPr>
          <p:cNvPr id="91" name="Google Shape;91;p2"/>
          <p:cNvPicPr preferRelativeResize="0"/>
          <p:nvPr>
            <p:ph idx="1" type="body"/>
          </p:nvPr>
        </p:nvPicPr>
        <p:blipFill rotWithShape="1">
          <a:blip r:embed="rId3">
            <a:alphaModFix/>
          </a:blip>
          <a:srcRect b="76320" l="23895" r="48782" t="15582"/>
          <a:stretch/>
        </p:blipFill>
        <p:spPr>
          <a:xfrm>
            <a:off x="5072537" y="1751425"/>
            <a:ext cx="6630300" cy="1054500"/>
          </a:xfrm>
          <a:prstGeom prst="rect">
            <a:avLst/>
          </a:prstGeom>
          <a:noFill/>
          <a:ln>
            <a:noFill/>
          </a:ln>
        </p:spPr>
      </p:pic>
      <p:sp>
        <p:nvSpPr>
          <p:cNvPr id="92" name="Google Shape;92;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rPr lang="el-GR" sz="1800">
                <a:latin typeface="Courier New"/>
                <a:ea typeface="Courier New"/>
                <a:cs typeface="Courier New"/>
                <a:sym typeface="Courier New"/>
              </a:rPr>
              <a:t>Λίστες είναι πιο σύνθετοι τύποι δεδομένων και περιέχουν μεταβλητές με συγκεκριμένη αρίθμηση.</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rPr lang="el-GR" sz="1800">
                <a:latin typeface="Courier New"/>
                <a:ea typeface="Courier New"/>
                <a:cs typeface="Courier New"/>
                <a:sym typeface="Courier New"/>
              </a:rPr>
              <a:t>Σύνταξη </a:t>
            </a:r>
            <a:r>
              <a:rPr lang="el-GR" sz="1800">
                <a:latin typeface="Courier New"/>
                <a:ea typeface="Courier New"/>
                <a:cs typeface="Courier New"/>
                <a:sym typeface="Courier New"/>
              </a:rPr>
              <a:t>μιας</a:t>
            </a:r>
            <a:r>
              <a:rPr lang="el-GR" sz="1800">
                <a:latin typeface="Courier New"/>
                <a:ea typeface="Courier New"/>
                <a:cs typeface="Courier New"/>
                <a:sym typeface="Courier New"/>
              </a:rPr>
              <a:t> λίστας: </a:t>
            </a:r>
            <a:endParaRPr sz="1800">
              <a:latin typeface="Courier New"/>
              <a:ea typeface="Courier New"/>
              <a:cs typeface="Courier New"/>
              <a:sym typeface="Courier New"/>
            </a:endParaRPr>
          </a:p>
        </p:txBody>
      </p:sp>
      <p:pic>
        <p:nvPicPr>
          <p:cNvPr id="93" name="Google Shape;93;p2"/>
          <p:cNvPicPr preferRelativeResize="0"/>
          <p:nvPr/>
        </p:nvPicPr>
        <p:blipFill rotWithShape="1">
          <a:blip r:embed="rId4">
            <a:alphaModFix/>
          </a:blip>
          <a:srcRect b="-1" l="109" r="0" t="62232"/>
          <a:stretch/>
        </p:blipFill>
        <p:spPr>
          <a:xfrm>
            <a:off x="5068675" y="3286125"/>
            <a:ext cx="6630300" cy="213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50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460600" y="921900"/>
            <a:ext cx="46905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l-GR">
                <a:latin typeface="Courier New"/>
                <a:ea typeface="Courier New"/>
                <a:cs typeface="Courier New"/>
                <a:sym typeface="Courier New"/>
              </a:rPr>
              <a:t>Μάθημα</a:t>
            </a:r>
            <a:r>
              <a:rPr lang="el-GR">
                <a:latin typeface="Courier New"/>
                <a:ea typeface="Courier New"/>
                <a:cs typeface="Courier New"/>
                <a:sym typeface="Courier New"/>
              </a:rPr>
              <a:t> 4: Ιδιότητες</a:t>
            </a:r>
            <a:endParaRPr>
              <a:latin typeface="Courier New"/>
              <a:ea typeface="Courier New"/>
              <a:cs typeface="Courier New"/>
              <a:sym typeface="Courier New"/>
            </a:endParaRPr>
          </a:p>
        </p:txBody>
      </p:sp>
      <p:sp>
        <p:nvSpPr>
          <p:cNvPr id="99" name="Google Shape;99;p3"/>
          <p:cNvSpPr txBox="1"/>
          <p:nvPr>
            <p:ph idx="2" type="body"/>
          </p:nvPr>
        </p:nvSpPr>
        <p:spPr>
          <a:xfrm>
            <a:off x="460600" y="2057400"/>
            <a:ext cx="3932100" cy="4311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None/>
            </a:pPr>
            <a:r>
              <a:rPr lang="el-GR" sz="1800">
                <a:latin typeface="Courier New"/>
                <a:ea typeface="Courier New"/>
                <a:cs typeface="Courier New"/>
                <a:sym typeface="Courier New"/>
              </a:rPr>
              <a:t>Η μεταβλητές στη λίστα ονομάζονται στοιχεία της λίστας και χωρίζονται μεταξύ τους με κόμματα. Η αρίθμηση των στοιχείων ξεκινάει από το 0.Μια λίστα μπορεί να λειτουργεί όπως κάθε μια μεταβλητή.</a:t>
            </a:r>
            <a:endParaRPr>
              <a:latin typeface="Courier New"/>
              <a:ea typeface="Courier New"/>
              <a:cs typeface="Courier New"/>
              <a:sym typeface="Courier New"/>
            </a:endParaRPr>
          </a:p>
          <a:p>
            <a:pPr indent="0" lvl="0" marL="0" rtl="0" algn="l">
              <a:lnSpc>
                <a:spcPct val="115000"/>
              </a:lnSpc>
              <a:spcBef>
                <a:spcPts val="1000"/>
              </a:spcBef>
              <a:spcAft>
                <a:spcPts val="0"/>
              </a:spcAft>
              <a:buNone/>
            </a:pPr>
            <a:r>
              <a:rPr lang="el-GR" sz="1800">
                <a:latin typeface="Courier New"/>
                <a:ea typeface="Courier New"/>
                <a:cs typeface="Courier New"/>
                <a:sym typeface="Courier New"/>
              </a:rPr>
              <a:t>Αυτή είναι η αρίθμηση που γίνεται από την Python.</a:t>
            </a:r>
            <a:endParaRPr sz="1800">
              <a:latin typeface="Courier New"/>
              <a:ea typeface="Courier New"/>
              <a:cs typeface="Courier New"/>
              <a:sym typeface="Courier New"/>
            </a:endParaRPr>
          </a:p>
          <a:p>
            <a:pPr indent="0" lvl="0" marL="0" rtl="0" algn="l">
              <a:lnSpc>
                <a:spcPct val="115000"/>
              </a:lnSpc>
              <a:spcBef>
                <a:spcPts val="1000"/>
              </a:spcBef>
              <a:spcAft>
                <a:spcPts val="0"/>
              </a:spcAft>
              <a:buNone/>
            </a:pPr>
            <a:r>
              <a:rPr b="1" lang="el-GR" sz="1800">
                <a:solidFill>
                  <a:srgbClr val="FF0000"/>
                </a:solidFill>
                <a:latin typeface="Courier New"/>
                <a:ea typeface="Courier New"/>
                <a:cs typeface="Courier New"/>
                <a:sym typeface="Courier New"/>
              </a:rPr>
              <a:t>Προσοχή!!</a:t>
            </a:r>
            <a:endParaRPr>
              <a:latin typeface="Courier New"/>
              <a:ea typeface="Courier New"/>
              <a:cs typeface="Courier New"/>
              <a:sym typeface="Courier New"/>
            </a:endParaRPr>
          </a:p>
          <a:p>
            <a:pPr indent="0" lvl="0" marL="0" rtl="0" algn="l">
              <a:lnSpc>
                <a:spcPct val="115000"/>
              </a:lnSpc>
              <a:spcBef>
                <a:spcPts val="1000"/>
              </a:spcBef>
              <a:spcAft>
                <a:spcPts val="0"/>
              </a:spcAft>
              <a:buNone/>
            </a:pPr>
            <a:r>
              <a:rPr lang="el-GR" sz="1800">
                <a:latin typeface="Courier New"/>
                <a:ea typeface="Courier New"/>
                <a:cs typeface="Courier New"/>
                <a:sym typeface="Courier New"/>
              </a:rPr>
              <a:t>Όταν μέσα σε μία λίστα υπάρχουν χαρακτήρες δεν σημαίνει ότι δεν θα πρέπει να μπουν μέσα σε εισαγωγικά.</a:t>
            </a:r>
            <a:endParaRPr sz="1800">
              <a:latin typeface="Courier New"/>
              <a:ea typeface="Courier New"/>
              <a:cs typeface="Courier New"/>
              <a:sym typeface="Courier New"/>
            </a:endParaRPr>
          </a:p>
        </p:txBody>
      </p:sp>
      <p:pic>
        <p:nvPicPr>
          <p:cNvPr id="100" name="Google Shape;100;p3"/>
          <p:cNvPicPr preferRelativeResize="0"/>
          <p:nvPr>
            <p:ph idx="1" type="body"/>
          </p:nvPr>
        </p:nvPicPr>
        <p:blipFill rotWithShape="1">
          <a:blip r:embed="rId3">
            <a:alphaModFix/>
          </a:blip>
          <a:srcRect b="0" l="0" r="0" t="0"/>
          <a:stretch/>
        </p:blipFill>
        <p:spPr>
          <a:xfrm>
            <a:off x="5151092" y="1830101"/>
            <a:ext cx="6072000" cy="154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552250" y="921950"/>
            <a:ext cx="4386600" cy="73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l-GR">
                <a:latin typeface="Courier New"/>
                <a:ea typeface="Courier New"/>
                <a:cs typeface="Courier New"/>
                <a:sym typeface="Courier New"/>
              </a:rPr>
              <a:t>Μάθημα</a:t>
            </a:r>
            <a:r>
              <a:rPr lang="el-GR">
                <a:latin typeface="Courier New"/>
                <a:ea typeface="Courier New"/>
                <a:cs typeface="Courier New"/>
                <a:sym typeface="Courier New"/>
              </a:rPr>
              <a:t> 4: Τύπωση </a:t>
            </a:r>
            <a:endParaRPr>
              <a:latin typeface="Courier New"/>
              <a:ea typeface="Courier New"/>
              <a:cs typeface="Courier New"/>
              <a:sym typeface="Courier New"/>
            </a:endParaRPr>
          </a:p>
        </p:txBody>
      </p:sp>
      <p:pic>
        <p:nvPicPr>
          <p:cNvPr id="106" name="Google Shape;106;p4"/>
          <p:cNvPicPr preferRelativeResize="0"/>
          <p:nvPr>
            <p:ph idx="1" type="body"/>
          </p:nvPr>
        </p:nvPicPr>
        <p:blipFill rotWithShape="1">
          <a:blip r:embed="rId3">
            <a:alphaModFix/>
          </a:blip>
          <a:srcRect b="73788" l="23833" r="59004" t="13435"/>
          <a:stretch/>
        </p:blipFill>
        <p:spPr>
          <a:xfrm>
            <a:off x="4985878" y="866381"/>
            <a:ext cx="6787800" cy="2842800"/>
          </a:xfrm>
          <a:prstGeom prst="rect">
            <a:avLst/>
          </a:prstGeom>
          <a:noFill/>
          <a:ln>
            <a:noFill/>
          </a:ln>
        </p:spPr>
      </p:pic>
      <p:sp>
        <p:nvSpPr>
          <p:cNvPr id="107" name="Google Shape;107;p4"/>
          <p:cNvSpPr txBox="1"/>
          <p:nvPr>
            <p:ph idx="2" type="body"/>
          </p:nvPr>
        </p:nvSpPr>
        <p:spPr>
          <a:xfrm>
            <a:off x="55223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p>
          <a:p>
            <a:pPr indent="0" lvl="0" marL="0" rtl="0" algn="l">
              <a:lnSpc>
                <a:spcPct val="90000"/>
              </a:lnSpc>
              <a:spcBef>
                <a:spcPts val="1000"/>
              </a:spcBef>
              <a:spcAft>
                <a:spcPts val="0"/>
              </a:spcAft>
              <a:buClr>
                <a:schemeClr val="dk1"/>
              </a:buClr>
              <a:buSzPts val="1800"/>
              <a:buNone/>
            </a:pPr>
            <a:r>
              <a:rPr lang="el-GR" sz="1800">
                <a:latin typeface="Courier New"/>
                <a:ea typeface="Courier New"/>
                <a:cs typeface="Courier New"/>
                <a:sym typeface="Courier New"/>
              </a:rPr>
              <a:t>Έτσι εκτυπώνουμε μία λίστα:</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800"/>
              <a:buNone/>
            </a:pPr>
            <a:r>
              <a:rPr lang="el-GR" sz="1800">
                <a:latin typeface="Courier New"/>
                <a:ea typeface="Courier New"/>
                <a:cs typeface="Courier New"/>
                <a:sym typeface="Courier New"/>
              </a:rPr>
              <a:t>Και αυτό είναι το αποτέλεσμα όταν τρέξουμε το πρόγραμμα:</a:t>
            </a:r>
            <a:endParaRPr>
              <a:latin typeface="Courier New"/>
              <a:ea typeface="Courier New"/>
              <a:cs typeface="Courier New"/>
              <a:sym typeface="Courier New"/>
            </a:endParaRPr>
          </a:p>
        </p:txBody>
      </p:sp>
      <p:pic>
        <p:nvPicPr>
          <p:cNvPr id="108" name="Google Shape;108;p4"/>
          <p:cNvPicPr preferRelativeResize="0"/>
          <p:nvPr/>
        </p:nvPicPr>
        <p:blipFill rotWithShape="1">
          <a:blip r:embed="rId4">
            <a:alphaModFix/>
          </a:blip>
          <a:srcRect b="71653" l="63825" r="22238" t="20491"/>
          <a:stretch/>
        </p:blipFill>
        <p:spPr>
          <a:xfrm>
            <a:off x="4985878" y="3896129"/>
            <a:ext cx="5006006" cy="15870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610400" y="1260600"/>
            <a:ext cx="4391100" cy="79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l-GR">
                <a:latin typeface="Courier New"/>
                <a:ea typeface="Courier New"/>
                <a:cs typeface="Courier New"/>
                <a:sym typeface="Courier New"/>
              </a:rPr>
              <a:t>Μάθημα</a:t>
            </a:r>
            <a:r>
              <a:rPr lang="el-GR">
                <a:latin typeface="Courier New"/>
                <a:ea typeface="Courier New"/>
                <a:cs typeface="Courier New"/>
                <a:sym typeface="Courier New"/>
              </a:rPr>
              <a:t> 4: Αλλαγή</a:t>
            </a:r>
            <a:endParaRPr>
              <a:latin typeface="Courier New"/>
              <a:ea typeface="Courier New"/>
              <a:cs typeface="Courier New"/>
              <a:sym typeface="Courier New"/>
            </a:endParaRPr>
          </a:p>
        </p:txBody>
      </p:sp>
      <p:pic>
        <p:nvPicPr>
          <p:cNvPr id="114" name="Google Shape;114;p5"/>
          <p:cNvPicPr preferRelativeResize="0"/>
          <p:nvPr>
            <p:ph idx="1" type="body"/>
          </p:nvPr>
        </p:nvPicPr>
        <p:blipFill rotWithShape="1">
          <a:blip r:embed="rId3">
            <a:alphaModFix/>
          </a:blip>
          <a:srcRect b="74005" l="23585" r="48636" t="16118"/>
          <a:stretch/>
        </p:blipFill>
        <p:spPr>
          <a:xfrm>
            <a:off x="5095872" y="809625"/>
            <a:ext cx="7096128" cy="1419225"/>
          </a:xfrm>
          <a:prstGeom prst="rect">
            <a:avLst/>
          </a:prstGeom>
          <a:noFill/>
          <a:ln>
            <a:noFill/>
          </a:ln>
        </p:spPr>
      </p:pic>
      <p:sp>
        <p:nvSpPr>
          <p:cNvPr id="115" name="Google Shape;115;p5"/>
          <p:cNvSpPr txBox="1"/>
          <p:nvPr>
            <p:ph idx="2" type="body"/>
          </p:nvPr>
        </p:nvSpPr>
        <p:spPr>
          <a:xfrm>
            <a:off x="839788" y="2057399"/>
            <a:ext cx="3932237" cy="4219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800"/>
              <a:buNone/>
            </a:pPr>
            <a:r>
              <a:rPr lang="el-GR" sz="1800">
                <a:latin typeface="Courier New"/>
                <a:ea typeface="Courier New"/>
                <a:cs typeface="Courier New"/>
                <a:sym typeface="Courier New"/>
              </a:rPr>
              <a:t>Ένα στοιχείο της λίστας μπορεί να αλλάξει όταν γράψουμε το στοιχείο (με βάση την αρίθμησή του) που θέλουμε να αλλάξει μέσα σε αγκύλες και μετά γράφουμε το στοιχείο με το οποίο θέλουμε αντικατασταθεί.</a:t>
            </a:r>
            <a:endParaRPr sz="1800">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1800"/>
              <a:buNone/>
            </a:pPr>
            <a:r>
              <a:rPr lang="el-GR" sz="1800">
                <a:latin typeface="Courier New"/>
                <a:ea typeface="Courier New"/>
                <a:cs typeface="Courier New"/>
                <a:sym typeface="Courier New"/>
              </a:rPr>
              <a:t>Σύνταξη εντολής αλλαγής λίστας (πάνω)</a:t>
            </a:r>
            <a:endParaRPr sz="1800">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lnSpc>
                <a:spcPct val="100000"/>
              </a:lnSpc>
              <a:spcBef>
                <a:spcPts val="1000"/>
              </a:spcBef>
              <a:spcAft>
                <a:spcPts val="0"/>
              </a:spcAft>
              <a:buClr>
                <a:schemeClr val="dk1"/>
              </a:buClr>
              <a:buSzPts val="1800"/>
              <a:buNone/>
            </a:pPr>
            <a:r>
              <a:rPr lang="el-GR" sz="1800">
                <a:latin typeface="Courier New"/>
                <a:ea typeface="Courier New"/>
                <a:cs typeface="Courier New"/>
                <a:sym typeface="Courier New"/>
              </a:rPr>
              <a:t>Και το παράδειγμα (κάτω)</a:t>
            </a:r>
            <a:endParaRPr sz="1800">
              <a:latin typeface="Courier New"/>
              <a:ea typeface="Courier New"/>
              <a:cs typeface="Courier New"/>
              <a:sym typeface="Courier New"/>
            </a:endParaRPr>
          </a:p>
        </p:txBody>
      </p:sp>
      <p:pic>
        <p:nvPicPr>
          <p:cNvPr id="116" name="Google Shape;116;p5"/>
          <p:cNvPicPr preferRelativeResize="0"/>
          <p:nvPr/>
        </p:nvPicPr>
        <p:blipFill rotWithShape="1">
          <a:blip r:embed="rId4">
            <a:alphaModFix/>
          </a:blip>
          <a:srcRect b="89688" l="0" r="0" t="0"/>
          <a:stretch/>
        </p:blipFill>
        <p:spPr>
          <a:xfrm>
            <a:off x="5362572" y="2265581"/>
            <a:ext cx="6356317" cy="600075"/>
          </a:xfrm>
          <a:prstGeom prst="rect">
            <a:avLst/>
          </a:prstGeom>
          <a:noFill/>
          <a:ln>
            <a:noFill/>
          </a:ln>
        </p:spPr>
      </p:pic>
      <p:pic>
        <p:nvPicPr>
          <p:cNvPr id="117" name="Google Shape;117;p5"/>
          <p:cNvPicPr preferRelativeResize="0"/>
          <p:nvPr/>
        </p:nvPicPr>
        <p:blipFill rotWithShape="1">
          <a:blip r:embed="rId5">
            <a:alphaModFix/>
          </a:blip>
          <a:srcRect b="44889" l="0" r="394" t="1"/>
          <a:stretch/>
        </p:blipFill>
        <p:spPr>
          <a:xfrm>
            <a:off x="6007930" y="2902387"/>
            <a:ext cx="4309988" cy="637901"/>
          </a:xfrm>
          <a:prstGeom prst="rect">
            <a:avLst/>
          </a:prstGeom>
          <a:noFill/>
          <a:ln>
            <a:noFill/>
          </a:ln>
        </p:spPr>
      </p:pic>
      <p:pic>
        <p:nvPicPr>
          <p:cNvPr id="118" name="Google Shape;118;p5"/>
          <p:cNvPicPr preferRelativeResize="0"/>
          <p:nvPr/>
        </p:nvPicPr>
        <p:blipFill rotWithShape="1">
          <a:blip r:embed="rId5">
            <a:alphaModFix/>
          </a:blip>
          <a:srcRect b="0" l="-1" r="-381" t="55653"/>
          <a:stretch/>
        </p:blipFill>
        <p:spPr>
          <a:xfrm>
            <a:off x="5913852" y="5739205"/>
            <a:ext cx="4498143" cy="537769"/>
          </a:xfrm>
          <a:prstGeom prst="rect">
            <a:avLst/>
          </a:prstGeom>
          <a:noFill/>
          <a:ln>
            <a:noFill/>
          </a:ln>
        </p:spPr>
      </p:pic>
      <p:pic>
        <p:nvPicPr>
          <p:cNvPr id="119" name="Google Shape;119;p5"/>
          <p:cNvPicPr preferRelativeResize="0"/>
          <p:nvPr/>
        </p:nvPicPr>
        <p:blipFill rotWithShape="1">
          <a:blip r:embed="rId6">
            <a:alphaModFix/>
          </a:blip>
          <a:srcRect b="0" l="0" r="0" t="0"/>
          <a:stretch/>
        </p:blipFill>
        <p:spPr>
          <a:xfrm>
            <a:off x="5362572" y="4071554"/>
            <a:ext cx="6352583" cy="15485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ctrTitle"/>
          </p:nvPr>
        </p:nvSpPr>
        <p:spPr>
          <a:xfrm>
            <a:off x="1524000" y="2487750"/>
            <a:ext cx="9144000" cy="1882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l-GR">
                <a:latin typeface="Courier New"/>
                <a:ea typeface="Courier New"/>
                <a:cs typeface="Courier New"/>
                <a:sym typeface="Courier New"/>
              </a:rPr>
              <a:t>Ευχαριστούμε για τη παρακολούθηση.</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2022-09-30T13:40:19Z</dcterms:created>
  <dc:creator>Chris</dc:creator>
</cp:coreProperties>
</file>