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lear Sans" panose="020B0604020202020204" charset="0"/>
      <p:regular r:id="rId24"/>
    </p:embeddedFont>
    <p:embeddedFont>
      <p:font typeface="Clear Sans Bold" panose="020B0604020202020204" charset="0"/>
      <p:regular r:id="rId25"/>
    </p:embeddedFont>
    <p:embeddedFont>
      <p:font typeface="Open Sans" panose="020B0606030504020204" pitchFamily="34" charset="0"/>
      <p:regular r:id="rId26"/>
    </p:embeddedFont>
    <p:embeddedFont>
      <p:font typeface="Open Sans Bold" panose="020B0806030504020204" charset="0"/>
      <p:regular r:id="rId27"/>
    </p:embeddedFont>
    <p:embeddedFont>
      <p:font typeface="Open Sans Bold Italics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258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image" Target="../media/image20.sv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6096000" y="1381193"/>
            <a:ext cx="1194327" cy="2586142"/>
          </a:xfrm>
          <a:custGeom>
            <a:avLst/>
            <a:gdLst/>
            <a:ahLst/>
            <a:cxnLst/>
            <a:rect l="l" t="t" r="r" b="b"/>
            <a:pathLst>
              <a:path w="1194327" h="2586142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676400" y="952500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22083" y="3967335"/>
            <a:ext cx="1894295" cy="4252500"/>
          </a:xfrm>
          <a:custGeom>
            <a:avLst/>
            <a:gdLst/>
            <a:ahLst/>
            <a:cxnLst/>
            <a:rect l="l" t="t" r="r" b="b"/>
            <a:pathLst>
              <a:path w="1894295" h="4252500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114800" y="5143500"/>
            <a:ext cx="3486358" cy="4114800"/>
          </a:xfrm>
          <a:custGeom>
            <a:avLst/>
            <a:gdLst/>
            <a:ahLst/>
            <a:cxnLst/>
            <a:rect l="l" t="t" r="r" b="b"/>
            <a:pathLst>
              <a:path w="3486358" h="4114800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144000" y="4274503"/>
            <a:ext cx="7188398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EFEFE"/>
                </a:solidFill>
                <a:latin typeface="Open Sans Bold"/>
              </a:rPr>
              <a:t>КАЛЕНДАРЬ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993586" y="7346028"/>
            <a:ext cx="9073003" cy="2344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667"/>
              </a:lnSpc>
            </a:pPr>
            <a:r>
              <a:rPr lang="en-US" sz="3333">
                <a:solidFill>
                  <a:srgbClr val="FEFEFE"/>
                </a:solidFill>
                <a:latin typeface="Clear Sans"/>
              </a:rPr>
              <a:t>Работу выполнили студенты 1 курса</a:t>
            </a:r>
          </a:p>
          <a:p>
            <a:pPr algn="r">
              <a:lnSpc>
                <a:spcPts val="4667"/>
              </a:lnSpc>
            </a:pPr>
            <a:r>
              <a:rPr lang="en-US" sz="3333">
                <a:solidFill>
                  <a:srgbClr val="FEFEFE"/>
                </a:solidFill>
                <a:latin typeface="Clear Sans"/>
              </a:rPr>
              <a:t>Григорьева Виктория</a:t>
            </a:r>
          </a:p>
          <a:p>
            <a:pPr algn="r">
              <a:lnSpc>
                <a:spcPts val="4667"/>
              </a:lnSpc>
            </a:pPr>
            <a:r>
              <a:rPr lang="en-US" sz="3333">
                <a:solidFill>
                  <a:srgbClr val="FEFEFE"/>
                </a:solidFill>
                <a:latin typeface="Clear Sans"/>
              </a:rPr>
              <a:t>Казакова Варвара</a:t>
            </a:r>
          </a:p>
          <a:p>
            <a:pPr algn="r">
              <a:lnSpc>
                <a:spcPts val="4667"/>
              </a:lnSpc>
              <a:spcBef>
                <a:spcPct val="0"/>
              </a:spcBef>
            </a:pPr>
            <a:r>
              <a:rPr lang="en-US" sz="3333">
                <a:solidFill>
                  <a:srgbClr val="FEFEFE"/>
                </a:solidFill>
                <a:latin typeface="Clear Sans"/>
              </a:rPr>
              <a:t>Мысливцев Алексей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46577" y="6150128"/>
            <a:ext cx="11594846" cy="2589298"/>
          </a:xfrm>
          <a:custGeom>
            <a:avLst/>
            <a:gdLst/>
            <a:ahLst/>
            <a:cxnLst/>
            <a:rect l="l" t="t" r="r" b="b"/>
            <a:pathLst>
              <a:path w="11594846" h="2589298">
                <a:moveTo>
                  <a:pt x="0" y="0"/>
                </a:moveTo>
                <a:lnTo>
                  <a:pt x="11594846" y="0"/>
                </a:lnTo>
                <a:lnTo>
                  <a:pt x="11594846" y="2589299"/>
                </a:lnTo>
                <a:lnTo>
                  <a:pt x="0" y="25892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2742" y="312401"/>
            <a:ext cx="17962516" cy="5190828"/>
            <a:chOff x="0" y="0"/>
            <a:chExt cx="23950022" cy="6921104"/>
          </a:xfrm>
        </p:grpSpPr>
        <p:sp>
          <p:nvSpPr>
            <p:cNvPr id="4" name="TextBox 4"/>
            <p:cNvSpPr txBox="1"/>
            <p:nvPr/>
          </p:nvSpPr>
          <p:spPr>
            <a:xfrm>
              <a:off x="0" y="85725"/>
              <a:ext cx="23950022" cy="1024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70"/>
                </a:lnSpc>
              </a:pPr>
              <a:r>
                <a:rPr lang="en-US" sz="5495">
                  <a:solidFill>
                    <a:srgbClr val="2B4B82"/>
                  </a:solidFill>
                  <a:latin typeface="Clear Sans Bold"/>
                </a:rPr>
                <a:t>Цикл while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657708"/>
              <a:ext cx="23950022" cy="5263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486"/>
                </a:lnSpc>
              </a:pPr>
              <a:r>
                <a:rPr lang="en-US" sz="2490">
                  <a:solidFill>
                    <a:srgbClr val="2B4B82"/>
                  </a:solidFill>
                  <a:latin typeface="Clear Sans"/>
                </a:rPr>
                <a:t>Цикл while в данной программе используется для создания интерактивного меню, которое ожидает ввода пользователя и выполняет соответствующие действия в зависимости от выбора.</a:t>
              </a:r>
            </a:p>
            <a:p>
              <a:pPr marL="537645" lvl="1" indent="-268823" algn="just">
                <a:lnSpc>
                  <a:spcPts val="3486"/>
                </a:lnSpc>
                <a:buFont typeface="Arial"/>
                <a:buChar char="•"/>
              </a:pPr>
              <a:r>
                <a:rPr lang="en-US" sz="2490">
                  <a:solidFill>
                    <a:srgbClr val="2B4B82"/>
                  </a:solidFill>
                  <a:latin typeface="Clear Sans"/>
                </a:rPr>
                <a:t>Цикл выполняется, пока значение переменной choice не равно 4, что соответствует выбору "4. Выйти" в меню.</a:t>
              </a:r>
            </a:p>
            <a:p>
              <a:pPr marL="537645" lvl="1" indent="-268823" algn="just">
                <a:lnSpc>
                  <a:spcPts val="3486"/>
                </a:lnSpc>
                <a:buFont typeface="Arial"/>
                <a:buChar char="•"/>
              </a:pPr>
              <a:r>
                <a:rPr lang="en-US" sz="2490">
                  <a:solidFill>
                    <a:srgbClr val="2B4B82"/>
                  </a:solidFill>
                  <a:latin typeface="Clear Sans"/>
                </a:rPr>
                <a:t>С помощью конструкции switch программа определяет, какое действие выполнить в зависимости от выбора пользователя.</a:t>
              </a:r>
            </a:p>
            <a:p>
              <a:pPr marL="537645" lvl="1" indent="-268823" algn="just">
                <a:lnSpc>
                  <a:spcPts val="3486"/>
                </a:lnSpc>
                <a:buFont typeface="Arial"/>
                <a:buChar char="•"/>
              </a:pPr>
              <a:r>
                <a:rPr lang="en-US" sz="2490">
                  <a:solidFill>
                    <a:srgbClr val="2B4B82"/>
                  </a:solidFill>
                  <a:latin typeface="Clear Sans"/>
                </a:rPr>
                <a:t>В случае некорректного ввода (не числа от 1 до 4), программа очищает экран и возвращает пользователя к меню, чтобы он мог внести корректный выбор.</a:t>
              </a:r>
            </a:p>
            <a:p>
              <a:pPr marL="537645" lvl="1" indent="-268823" algn="just">
                <a:lnSpc>
                  <a:spcPts val="3486"/>
                </a:lnSpc>
                <a:buFont typeface="Arial"/>
                <a:buChar char="•"/>
              </a:pPr>
              <a:r>
                <a:rPr lang="en-US" sz="2490">
                  <a:solidFill>
                    <a:srgbClr val="2B4B82"/>
                  </a:solidFill>
                  <a:latin typeface="Clear Sans"/>
                </a:rPr>
                <a:t> Если пользователь выбирает "4. Выйти", цикл завершается, и программа выходит из функции</a:t>
              </a:r>
            </a:p>
            <a:p>
              <a:pPr algn="just">
                <a:lnSpc>
                  <a:spcPts val="3486"/>
                </a:lnSpc>
              </a:pPr>
              <a:endParaRPr lang="en-US" sz="2490">
                <a:solidFill>
                  <a:srgbClr val="2B4B82"/>
                </a:solidFill>
                <a:latin typeface="Clear San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385202" y="241689"/>
            <a:ext cx="4862760" cy="5558783"/>
          </a:xfrm>
          <a:custGeom>
            <a:avLst/>
            <a:gdLst/>
            <a:ahLst/>
            <a:cxnLst/>
            <a:rect l="l" t="t" r="r" b="b"/>
            <a:pathLst>
              <a:path w="4862760" h="5558783">
                <a:moveTo>
                  <a:pt x="0" y="0"/>
                </a:moveTo>
                <a:lnTo>
                  <a:pt x="4862760" y="0"/>
                </a:lnTo>
                <a:lnTo>
                  <a:pt x="4862760" y="5558784"/>
                </a:lnTo>
                <a:lnTo>
                  <a:pt x="0" y="55587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49293" y="1249515"/>
            <a:ext cx="10210148" cy="7787970"/>
            <a:chOff x="0" y="0"/>
            <a:chExt cx="13613531" cy="10383959"/>
          </a:xfrm>
        </p:grpSpPr>
        <p:sp>
          <p:nvSpPr>
            <p:cNvPr id="4" name="TextBox 4"/>
            <p:cNvSpPr txBox="1"/>
            <p:nvPr/>
          </p:nvSpPr>
          <p:spPr>
            <a:xfrm>
              <a:off x="0" y="85725"/>
              <a:ext cx="13613531" cy="12071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19"/>
                </a:lnSpc>
              </a:pPr>
              <a:r>
                <a:rPr lang="en-US" sz="6399">
                  <a:solidFill>
                    <a:srgbClr val="2B4B82"/>
                  </a:solidFill>
                  <a:latin typeface="Clear Sans Bold"/>
                </a:rPr>
                <a:t>Функция </a:t>
              </a:r>
              <a:r>
                <a:rPr lang="en-US" sz="6399">
                  <a:solidFill>
                    <a:srgbClr val="2B4B82"/>
                  </a:solidFill>
                  <a:latin typeface="Clear Sans"/>
                </a:rPr>
                <a:t>furTree()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077774"/>
              <a:ext cx="13613531" cy="63061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2B4B82"/>
                  </a:solidFill>
                  <a:latin typeface="Clear Sans"/>
                </a:rPr>
                <a:t>furTree() выводит изображение елочки на экран, используя символы пробела и специального символа (в данном случае, символ с кодом 4). Каждая строчка представляет собой уровень елочки. Функция использует библиотеку &lt;iomanip&gt; для форматирования вывода.</a:t>
              </a:r>
            </a:p>
            <a:p>
              <a:pPr>
                <a:lnSpc>
                  <a:spcPts val="3779"/>
                </a:lnSpc>
              </a:pPr>
              <a:endParaRPr lang="en-US" sz="2699">
                <a:solidFill>
                  <a:srgbClr val="2B4B82"/>
                </a:solidFill>
                <a:latin typeface="Clear Sans"/>
              </a:endParaRPr>
            </a:p>
            <a:p>
              <a:pPr>
                <a:lnSpc>
                  <a:spcPts val="3779"/>
                </a:lnSpc>
              </a:pPr>
              <a:endParaRPr lang="en-US" sz="2699">
                <a:solidFill>
                  <a:srgbClr val="2B4B82"/>
                </a:solidFill>
                <a:latin typeface="Clear Sans"/>
              </a:endParaRPr>
            </a:p>
            <a:p>
              <a:pPr>
                <a:lnSpc>
                  <a:spcPts val="3779"/>
                </a:lnSpc>
              </a:pPr>
              <a:endParaRPr lang="en-US" sz="2699">
                <a:solidFill>
                  <a:srgbClr val="2B4B82"/>
                </a:solidFill>
                <a:latin typeface="Clear Sans"/>
              </a:endParaRPr>
            </a:p>
            <a:p>
              <a:pPr>
                <a:lnSpc>
                  <a:spcPts val="3779"/>
                </a:lnSpc>
              </a:pPr>
              <a:endParaRPr lang="en-US" sz="2699">
                <a:solidFill>
                  <a:srgbClr val="2B4B82"/>
                </a:solidFill>
                <a:latin typeface="Clear Sans"/>
              </a:endParaRPr>
            </a:p>
            <a:p>
              <a:pPr>
                <a:lnSpc>
                  <a:spcPts val="3779"/>
                </a:lnSpc>
              </a:pPr>
              <a:endParaRPr lang="en-US" sz="2699">
                <a:solidFill>
                  <a:srgbClr val="2B4B82"/>
                </a:solidFill>
                <a:latin typeface="Clear Sans"/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>
            <a:off x="11563696" y="6311088"/>
            <a:ext cx="4505773" cy="3677125"/>
          </a:xfrm>
          <a:custGeom>
            <a:avLst/>
            <a:gdLst/>
            <a:ahLst/>
            <a:cxnLst/>
            <a:rect l="l" t="t" r="r" b="b"/>
            <a:pathLst>
              <a:path w="4505773" h="3677125">
                <a:moveTo>
                  <a:pt x="0" y="0"/>
                </a:moveTo>
                <a:lnTo>
                  <a:pt x="4505773" y="0"/>
                </a:lnTo>
                <a:lnTo>
                  <a:pt x="4505773" y="3677125"/>
                </a:lnTo>
                <a:lnTo>
                  <a:pt x="0" y="36771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914775"/>
            <a:ext cx="9424723" cy="244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F7B4A7"/>
                </a:solidFill>
                <a:latin typeface="Clear Sans Bold"/>
              </a:rPr>
              <a:t>Демонстрация работы календаря </a:t>
            </a:r>
          </a:p>
        </p:txBody>
      </p:sp>
      <p:sp>
        <p:nvSpPr>
          <p:cNvPr id="3" name="Freeform 3"/>
          <p:cNvSpPr/>
          <p:nvPr/>
        </p:nvSpPr>
        <p:spPr>
          <a:xfrm>
            <a:off x="12387695" y="1693260"/>
            <a:ext cx="3489749" cy="2861594"/>
          </a:xfrm>
          <a:custGeom>
            <a:avLst/>
            <a:gdLst/>
            <a:ahLst/>
            <a:cxnLst/>
            <a:rect l="l" t="t" r="r" b="b"/>
            <a:pathLst>
              <a:path w="3489749" h="2861594">
                <a:moveTo>
                  <a:pt x="0" y="0"/>
                </a:moveTo>
                <a:lnTo>
                  <a:pt x="3489748" y="0"/>
                </a:lnTo>
                <a:lnTo>
                  <a:pt x="3489748" y="2861594"/>
                </a:lnTo>
                <a:lnTo>
                  <a:pt x="0" y="286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026725" y="4928234"/>
            <a:ext cx="4618653" cy="4114800"/>
          </a:xfrm>
          <a:custGeom>
            <a:avLst/>
            <a:gdLst/>
            <a:ahLst/>
            <a:cxnLst/>
            <a:rect l="l" t="t" r="r" b="b"/>
            <a:pathLst>
              <a:path w="4618653" h="4114800">
                <a:moveTo>
                  <a:pt x="0" y="0"/>
                </a:moveTo>
                <a:lnTo>
                  <a:pt x="4618653" y="0"/>
                </a:lnTo>
                <a:lnTo>
                  <a:pt x="461865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27073" y="2439980"/>
            <a:ext cx="9116869" cy="5407039"/>
          </a:xfrm>
          <a:custGeom>
            <a:avLst/>
            <a:gdLst/>
            <a:ahLst/>
            <a:cxnLst/>
            <a:rect l="l" t="t" r="r" b="b"/>
            <a:pathLst>
              <a:path w="9116869" h="5407039">
                <a:moveTo>
                  <a:pt x="0" y="0"/>
                </a:moveTo>
                <a:lnTo>
                  <a:pt x="9116869" y="0"/>
                </a:lnTo>
                <a:lnTo>
                  <a:pt x="9116869" y="5407040"/>
                </a:lnTo>
                <a:lnTo>
                  <a:pt x="0" y="54070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37156" y="3021288"/>
            <a:ext cx="7737141" cy="3544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7491" lvl="1" indent="-308745">
              <a:lnSpc>
                <a:spcPts val="4004"/>
              </a:lnSpc>
              <a:buFont typeface="Arial"/>
              <a:buChar char="•"/>
            </a:pPr>
            <a:r>
              <a:rPr lang="en-US" sz="2860">
                <a:solidFill>
                  <a:srgbClr val="FEFEFE"/>
                </a:solidFill>
                <a:latin typeface="Clear Sans"/>
              </a:rPr>
              <a:t>Запуск программы </a:t>
            </a:r>
          </a:p>
          <a:p>
            <a:pPr marL="617491" lvl="1" indent="-308745">
              <a:lnSpc>
                <a:spcPts val="4004"/>
              </a:lnSpc>
              <a:buFont typeface="Arial"/>
              <a:buChar char="•"/>
            </a:pPr>
            <a:r>
              <a:rPr lang="en-US" sz="2860">
                <a:solidFill>
                  <a:srgbClr val="FEFEFE"/>
                </a:solidFill>
                <a:latin typeface="Clear Sans"/>
              </a:rPr>
              <a:t>Ввод номера желаемой опции</a:t>
            </a:r>
          </a:p>
          <a:p>
            <a:pPr marL="617491" lvl="1" indent="-308745">
              <a:lnSpc>
                <a:spcPts val="4004"/>
              </a:lnSpc>
              <a:buFont typeface="Arial"/>
              <a:buChar char="•"/>
            </a:pPr>
            <a:r>
              <a:rPr lang="en-US" sz="2860">
                <a:solidFill>
                  <a:srgbClr val="FEFEFE"/>
                </a:solidFill>
                <a:latin typeface="Clear Sans"/>
              </a:rPr>
              <a:t>В зависимости от выбора пользователя, вызывается соответствующая функция: case1, case2, case3, или программа завершается (в случае выбора "4. Выйти")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669300" y="2368588"/>
            <a:ext cx="8044577" cy="5549825"/>
          </a:xfrm>
          <a:custGeom>
            <a:avLst/>
            <a:gdLst/>
            <a:ahLst/>
            <a:cxnLst/>
            <a:rect l="l" t="t" r="r" b="b"/>
            <a:pathLst>
              <a:path w="8044577" h="5549825">
                <a:moveTo>
                  <a:pt x="0" y="0"/>
                </a:moveTo>
                <a:lnTo>
                  <a:pt x="8044577" y="0"/>
                </a:lnTo>
                <a:lnTo>
                  <a:pt x="8044577" y="5549824"/>
                </a:lnTo>
                <a:lnTo>
                  <a:pt x="0" y="55498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39165" y="3837305"/>
            <a:ext cx="6141802" cy="2555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60"/>
              </a:lnSpc>
            </a:pPr>
            <a:r>
              <a:rPr lang="en-US" sz="2900">
                <a:solidFill>
                  <a:srgbClr val="FEFEFE"/>
                </a:solidFill>
                <a:latin typeface="Clear Sans"/>
              </a:rPr>
              <a:t> 4. В случае выбора первой функции в консоль выводится текущая дата с днем недели и порядковым номером дня в году.</a:t>
            </a:r>
          </a:p>
          <a:p>
            <a:pPr>
              <a:lnSpc>
                <a:spcPts val="4060"/>
              </a:lnSpc>
            </a:pPr>
            <a:endParaRPr lang="en-US" sz="2900">
              <a:solidFill>
                <a:srgbClr val="FEFEFE"/>
              </a:solidFill>
              <a:latin typeface="Clear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398755" y="1457805"/>
            <a:ext cx="5860545" cy="6881845"/>
          </a:xfrm>
          <a:custGeom>
            <a:avLst/>
            <a:gdLst/>
            <a:ahLst/>
            <a:cxnLst/>
            <a:rect l="l" t="t" r="r" b="b"/>
            <a:pathLst>
              <a:path w="5860545" h="6881845">
                <a:moveTo>
                  <a:pt x="0" y="0"/>
                </a:moveTo>
                <a:lnTo>
                  <a:pt x="5860545" y="0"/>
                </a:lnTo>
                <a:lnTo>
                  <a:pt x="5860545" y="6881845"/>
                </a:lnTo>
                <a:lnTo>
                  <a:pt x="0" y="68818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18245" y="4094480"/>
            <a:ext cx="6631347" cy="2040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60"/>
              </a:lnSpc>
            </a:pPr>
            <a:r>
              <a:rPr lang="en-US" sz="2900">
                <a:solidFill>
                  <a:srgbClr val="FEFEFE"/>
                </a:solidFill>
                <a:latin typeface="Clear Sans"/>
              </a:rPr>
              <a:t> 5. В случае выбора второй функции в консоли запускает обратный отсчет времени до Нового года.</a:t>
            </a:r>
          </a:p>
          <a:p>
            <a:pPr>
              <a:lnSpc>
                <a:spcPts val="4060"/>
              </a:lnSpc>
            </a:pPr>
            <a:endParaRPr lang="en-US" sz="2900">
              <a:solidFill>
                <a:srgbClr val="FEFEFE"/>
              </a:solidFill>
              <a:latin typeface="Clear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24192" y="2356227"/>
            <a:ext cx="8060845" cy="5574546"/>
          </a:xfrm>
          <a:custGeom>
            <a:avLst/>
            <a:gdLst/>
            <a:ahLst/>
            <a:cxnLst/>
            <a:rect l="l" t="t" r="r" b="b"/>
            <a:pathLst>
              <a:path w="8060845" h="5574546">
                <a:moveTo>
                  <a:pt x="0" y="0"/>
                </a:moveTo>
                <a:lnTo>
                  <a:pt x="8060845" y="0"/>
                </a:lnTo>
                <a:lnTo>
                  <a:pt x="8060845" y="5574546"/>
                </a:lnTo>
                <a:lnTo>
                  <a:pt x="0" y="55745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18245" y="3837305"/>
            <a:ext cx="6876119" cy="1526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60"/>
              </a:lnSpc>
            </a:pPr>
            <a:r>
              <a:rPr lang="en-US" sz="2900">
                <a:solidFill>
                  <a:srgbClr val="FEFEFE"/>
                </a:solidFill>
                <a:latin typeface="Clear Sans"/>
              </a:rPr>
              <a:t>6.  В случае выбора третьей функции в консоль выводит цитату для каждого из оставшихся дней до Нового Года.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41217" y="1265033"/>
            <a:ext cx="15605566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050A30"/>
                </a:solidFill>
                <a:latin typeface="Open Sans Bold"/>
              </a:rPr>
              <a:t>Применение и возможности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19322" y="2967066"/>
            <a:ext cx="7554379" cy="638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71"/>
              </a:lnSpc>
            </a:pPr>
            <a:r>
              <a:rPr lang="en-US" sz="4180">
                <a:solidFill>
                  <a:srgbClr val="050A30"/>
                </a:solidFill>
                <a:latin typeface="Open Sans Bold"/>
              </a:rPr>
              <a:t>Применение:</a:t>
            </a:r>
          </a:p>
          <a:p>
            <a:pPr marL="585334" lvl="1" indent="-292667" algn="just">
              <a:lnSpc>
                <a:spcPts val="4066"/>
              </a:lnSpc>
              <a:buFont typeface="Arial"/>
              <a:buChar char="•"/>
            </a:pPr>
            <a:r>
              <a:rPr lang="en-US" sz="2711">
                <a:solidFill>
                  <a:srgbClr val="050A30"/>
                </a:solidFill>
                <a:latin typeface="Open Sans Bold Italics"/>
              </a:rPr>
              <a:t>Пользовательские приложения:</a:t>
            </a:r>
            <a:r>
              <a:rPr lang="en-US" sz="2711">
                <a:solidFill>
                  <a:srgbClr val="050A30"/>
                </a:solidFill>
                <a:latin typeface="Open Sans"/>
              </a:rPr>
              <a:t> люди могут использовать это приложение для отслеживания оставшегося времени до наступления нового года для планирования праздников и мероприятий.</a:t>
            </a:r>
          </a:p>
          <a:p>
            <a:pPr marL="585334" lvl="1" indent="-292667" algn="just">
              <a:lnSpc>
                <a:spcPts val="4066"/>
              </a:lnSpc>
              <a:spcBef>
                <a:spcPct val="0"/>
              </a:spcBef>
              <a:buFont typeface="Arial"/>
              <a:buChar char="•"/>
            </a:pPr>
            <a:r>
              <a:rPr lang="en-US" sz="2711">
                <a:solidFill>
                  <a:srgbClr val="050A30"/>
                </a:solidFill>
                <a:latin typeface="Open Sans Bold Italics"/>
              </a:rPr>
              <a:t>Организация мероприятий:</a:t>
            </a:r>
            <a:r>
              <a:rPr lang="en-US" sz="2711">
                <a:solidFill>
                  <a:srgbClr val="050A30"/>
                </a:solidFill>
                <a:latin typeface="Open Sans"/>
              </a:rPr>
              <a:t> агентства могут использовать данный функционал для организации мероприятий, связанных с наступлением нового года, и для привлечения участников.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584835" y="3005166"/>
            <a:ext cx="8674465" cy="587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7"/>
              </a:lnSpc>
            </a:pPr>
            <a:r>
              <a:rPr lang="en-US" sz="4205">
                <a:solidFill>
                  <a:srgbClr val="050A30"/>
                </a:solidFill>
                <a:latin typeface="Open Sans Bold"/>
              </a:rPr>
              <a:t>Возможности:</a:t>
            </a:r>
          </a:p>
          <a:p>
            <a:pPr marL="654294" lvl="1" indent="-327147">
              <a:lnSpc>
                <a:spcPts val="4242"/>
              </a:lnSpc>
              <a:buFont typeface="Arial"/>
              <a:buChar char="•"/>
            </a:pPr>
            <a:r>
              <a:rPr lang="en-US" sz="3030">
                <a:solidFill>
                  <a:srgbClr val="050A30"/>
                </a:solidFill>
                <a:latin typeface="Open Sans Bold"/>
              </a:rPr>
              <a:t>Актуальность.</a:t>
            </a:r>
            <a:r>
              <a:rPr lang="en-US" sz="3030">
                <a:solidFill>
                  <a:srgbClr val="050A30"/>
                </a:solidFill>
                <a:latin typeface="Open Sans"/>
              </a:rPr>
              <a:t> Пользователь всегда получает  актуальную информацию о текущей дате и количестве оставшегося до Нового Года времени</a:t>
            </a:r>
          </a:p>
          <a:p>
            <a:pPr marL="654294" lvl="1" indent="-327147">
              <a:lnSpc>
                <a:spcPts val="4242"/>
              </a:lnSpc>
              <a:buFont typeface="Arial"/>
              <a:buChar char="•"/>
            </a:pPr>
            <a:r>
              <a:rPr lang="en-US" sz="3030">
                <a:solidFill>
                  <a:srgbClr val="050A30"/>
                </a:solidFill>
                <a:latin typeface="Open Sans Bold"/>
              </a:rPr>
              <a:t>Многократное использование:</a:t>
            </a:r>
            <a:r>
              <a:rPr lang="en-US" sz="3030">
                <a:solidFill>
                  <a:srgbClr val="050A30"/>
                </a:solidFill>
                <a:latin typeface="Open Sans"/>
              </a:rPr>
              <a:t> ежесекундный отсчет времени до Нового года без перезапуска приложения</a:t>
            </a:r>
          </a:p>
          <a:p>
            <a:pPr algn="ctr">
              <a:lnSpc>
                <a:spcPts val="5695"/>
              </a:lnSpc>
            </a:pPr>
            <a:endParaRPr lang="en-US" sz="3030">
              <a:solidFill>
                <a:srgbClr val="050A30"/>
              </a:solidFill>
              <a:latin typeface="Open Sans"/>
            </a:endParaRPr>
          </a:p>
          <a:p>
            <a:pPr algn="ctr">
              <a:lnSpc>
                <a:spcPts val="5695"/>
              </a:lnSpc>
            </a:pPr>
            <a:endParaRPr lang="en-US" sz="3030">
              <a:solidFill>
                <a:srgbClr val="050A3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69111"/>
            <a:ext cx="12598481" cy="1400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441"/>
              </a:lnSpc>
              <a:spcBef>
                <a:spcPct val="0"/>
              </a:spcBef>
            </a:pPr>
            <a:r>
              <a:rPr lang="en-US" sz="8172" u="none">
                <a:solidFill>
                  <a:srgbClr val="E9EAEC"/>
                </a:solidFill>
                <a:latin typeface="Open Sans Bold"/>
              </a:rPr>
              <a:t>Спасибо за внимание!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73544" y="1769290"/>
            <a:ext cx="14513382" cy="2113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63"/>
              </a:lnSpc>
            </a:pPr>
            <a:r>
              <a:rPr lang="en-US" sz="3045">
                <a:solidFill>
                  <a:srgbClr val="E9EAEC"/>
                </a:solidFill>
                <a:latin typeface="Open Sans Bold"/>
              </a:rPr>
              <a:t>Григорьевва Виктория</a:t>
            </a:r>
          </a:p>
          <a:p>
            <a:pPr marL="657453" lvl="1" indent="-328726">
              <a:lnSpc>
                <a:spcPts val="4263"/>
              </a:lnSpc>
              <a:buFont typeface="Arial"/>
              <a:buChar char="•"/>
            </a:pPr>
            <a:r>
              <a:rPr lang="en-US" sz="3045">
                <a:solidFill>
                  <a:srgbClr val="E9EAEC"/>
                </a:solidFill>
                <a:latin typeface="Open Sans"/>
              </a:rPr>
              <a:t>Ответственна за создание 2 модуля и главного файла</a:t>
            </a:r>
          </a:p>
          <a:p>
            <a:pPr marL="657453" lvl="1" indent="-328726">
              <a:lnSpc>
                <a:spcPts val="4263"/>
              </a:lnSpc>
              <a:buFont typeface="Arial"/>
              <a:buChar char="•"/>
            </a:pPr>
            <a:r>
              <a:rPr lang="en-US" sz="3045">
                <a:solidFill>
                  <a:srgbClr val="E9EAEC"/>
                </a:solidFill>
                <a:latin typeface="Open Sans"/>
              </a:rPr>
              <a:t> Занималась созданием презентации</a:t>
            </a:r>
          </a:p>
          <a:p>
            <a:pPr marL="657453" lvl="1" indent="-328726">
              <a:lnSpc>
                <a:spcPts val="4263"/>
              </a:lnSpc>
              <a:buFont typeface="Arial"/>
              <a:buChar char="•"/>
            </a:pPr>
            <a:r>
              <a:rPr lang="en-US" sz="3045">
                <a:solidFill>
                  <a:srgbClr val="E9EAEC"/>
                </a:solidFill>
                <a:latin typeface="Open Sans"/>
              </a:rPr>
              <a:t>Обеспечила удобство использования и визуальную привлекательность.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73544" y="4220764"/>
            <a:ext cx="12453637" cy="2641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21"/>
              </a:lnSpc>
            </a:pPr>
            <a:r>
              <a:rPr lang="en-US" sz="3015">
                <a:solidFill>
                  <a:srgbClr val="E9EAEC"/>
                </a:solidFill>
                <a:latin typeface="Open Sans Bold"/>
              </a:rPr>
              <a:t>Мысливцев Алексей</a:t>
            </a:r>
          </a:p>
          <a:p>
            <a:pPr marL="650948" lvl="1" indent="-325474">
              <a:lnSpc>
                <a:spcPts val="4221"/>
              </a:lnSpc>
              <a:buFont typeface="Arial"/>
              <a:buChar char="•"/>
            </a:pPr>
            <a:r>
              <a:rPr lang="en-US" sz="3015">
                <a:solidFill>
                  <a:srgbClr val="E9EAEC"/>
                </a:solidFill>
                <a:latin typeface="Open Sans"/>
              </a:rPr>
              <a:t>Ответственный за создание 1 и 3 модуля, а также главного файла</a:t>
            </a:r>
          </a:p>
          <a:p>
            <a:pPr marL="650948" lvl="1" indent="-325474">
              <a:lnSpc>
                <a:spcPts val="4221"/>
              </a:lnSpc>
              <a:buFont typeface="Arial"/>
              <a:buChar char="•"/>
            </a:pPr>
            <a:r>
              <a:rPr lang="en-US" sz="3015">
                <a:solidFill>
                  <a:srgbClr val="E9EAEC"/>
                </a:solidFill>
                <a:latin typeface="Open Sans"/>
              </a:rPr>
              <a:t>Обеспечил гибкость, надежность и эффективность программы.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73544" y="7285277"/>
            <a:ext cx="15061285" cy="2152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23"/>
              </a:lnSpc>
            </a:pPr>
            <a:r>
              <a:rPr lang="en-US" sz="3088">
                <a:solidFill>
                  <a:srgbClr val="E9EAEC"/>
                </a:solidFill>
                <a:latin typeface="Open Sans Bold"/>
              </a:rPr>
              <a:t>Казакова Варвара</a:t>
            </a:r>
          </a:p>
          <a:p>
            <a:pPr marL="666821" lvl="1" indent="-333410" algn="just">
              <a:lnSpc>
                <a:spcPts val="4323"/>
              </a:lnSpc>
              <a:buFont typeface="Arial"/>
              <a:buChar char="•"/>
            </a:pPr>
            <a:r>
              <a:rPr lang="en-US" sz="3088">
                <a:solidFill>
                  <a:srgbClr val="E9EAEC"/>
                </a:solidFill>
                <a:latin typeface="Open Sans"/>
              </a:rPr>
              <a:t>Ответственна за создание документации</a:t>
            </a:r>
          </a:p>
          <a:p>
            <a:pPr marL="666821" lvl="1" indent="-333410" algn="just">
              <a:lnSpc>
                <a:spcPts val="4323"/>
              </a:lnSpc>
              <a:buFont typeface="Arial"/>
              <a:buChar char="•"/>
            </a:pPr>
            <a:r>
              <a:rPr lang="en-US" sz="3088">
                <a:solidFill>
                  <a:srgbClr val="E9EAEC"/>
                </a:solidFill>
                <a:latin typeface="Open Sans"/>
              </a:rPr>
              <a:t>Обеспечила пользователям информацией и инструкциями для комфортного использования.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817226"/>
            <a:ext cx="6060519" cy="6652549"/>
            <a:chOff x="0" y="0"/>
            <a:chExt cx="8080692" cy="88700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66060" cy="6830128"/>
            </a:xfrm>
            <a:custGeom>
              <a:avLst/>
              <a:gdLst/>
              <a:ahLst/>
              <a:cxnLst/>
              <a:rect l="l" t="t" r="r" b="b"/>
              <a:pathLst>
                <a:path w="5166060" h="6830128">
                  <a:moveTo>
                    <a:pt x="0" y="0"/>
                  </a:moveTo>
                  <a:lnTo>
                    <a:pt x="5166060" y="0"/>
                  </a:lnTo>
                  <a:lnTo>
                    <a:pt x="5166060" y="6830128"/>
                  </a:lnTo>
                  <a:lnTo>
                    <a:pt x="0" y="68301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428290" y="1054304"/>
              <a:ext cx="5166060" cy="6830128"/>
            </a:xfrm>
            <a:custGeom>
              <a:avLst/>
              <a:gdLst/>
              <a:ahLst/>
              <a:cxnLst/>
              <a:rect l="l" t="t" r="r" b="b"/>
              <a:pathLst>
                <a:path w="5166060" h="6830128">
                  <a:moveTo>
                    <a:pt x="0" y="0"/>
                  </a:moveTo>
                  <a:lnTo>
                    <a:pt x="5166060" y="0"/>
                  </a:lnTo>
                  <a:lnTo>
                    <a:pt x="5166060" y="6830128"/>
                  </a:lnTo>
                  <a:lnTo>
                    <a:pt x="0" y="68301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2914631" y="2039937"/>
              <a:ext cx="5166060" cy="6830128"/>
            </a:xfrm>
            <a:custGeom>
              <a:avLst/>
              <a:gdLst/>
              <a:ahLst/>
              <a:cxnLst/>
              <a:rect l="l" t="t" r="r" b="b"/>
              <a:pathLst>
                <a:path w="5166060" h="6830128">
                  <a:moveTo>
                    <a:pt x="0" y="0"/>
                  </a:moveTo>
                  <a:lnTo>
                    <a:pt x="5166061" y="0"/>
                  </a:lnTo>
                  <a:lnTo>
                    <a:pt x="5166061" y="6830128"/>
                  </a:lnTo>
                  <a:lnTo>
                    <a:pt x="0" y="68301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7916270" y="1817226"/>
          <a:ext cx="9626055" cy="6521417"/>
        </p:xfrm>
        <a:graphic>
          <a:graphicData uri="http://schemas.openxmlformats.org/drawingml/2006/table">
            <a:tbl>
              <a:tblPr/>
              <a:tblGrid>
                <a:gridCol w="962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899">
                <a:tc>
                  <a:txBody>
                    <a:bodyPr/>
                    <a:lstStyle/>
                    <a:p>
                      <a:pPr algn="l">
                        <a:lnSpc>
                          <a:spcPts val="11340"/>
                        </a:lnSpc>
                        <a:defRPr/>
                      </a:pPr>
                      <a:r>
                        <a:rPr lang="en-US" sz="8100">
                          <a:solidFill>
                            <a:srgbClr val="F7B4A7"/>
                          </a:solidFill>
                          <a:latin typeface="Clear Sans"/>
                        </a:rPr>
                        <a:t>План презентации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3518">
                <a:tc>
                  <a:txBody>
                    <a:bodyPr/>
                    <a:lstStyle/>
                    <a:p>
                      <a:pPr marL="820416" lvl="1" indent="-410208" algn="l">
                        <a:lnSpc>
                          <a:spcPts val="531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799">
                          <a:solidFill>
                            <a:srgbClr val="FEFEFE"/>
                          </a:solidFill>
                          <a:latin typeface="Clear Sans"/>
                        </a:rPr>
                        <a:t> Введение</a:t>
                      </a:r>
                      <a:endParaRPr lang="en-US" sz="1100"/>
                    </a:p>
                    <a:p>
                      <a:pPr marL="820416" lvl="1" indent="-410208">
                        <a:lnSpc>
                          <a:spcPts val="5319"/>
                        </a:lnSpc>
                        <a:buFont typeface="Arial"/>
                        <a:buChar char="•"/>
                      </a:pPr>
                      <a:r>
                        <a:rPr lang="en-US" sz="3799">
                          <a:solidFill>
                            <a:srgbClr val="FEFEFE"/>
                          </a:solidFill>
                          <a:latin typeface="Clear Sans"/>
                        </a:rPr>
                        <a:t> Обзор кода</a:t>
                      </a:r>
                    </a:p>
                    <a:p>
                      <a:pPr marL="820416" lvl="1" indent="-410208">
                        <a:lnSpc>
                          <a:spcPts val="5319"/>
                        </a:lnSpc>
                        <a:buFont typeface="Arial"/>
                        <a:buChar char="•"/>
                      </a:pPr>
                      <a:r>
                        <a:rPr lang="en-US" sz="3799">
                          <a:solidFill>
                            <a:srgbClr val="FEFEFE"/>
                          </a:solidFill>
                          <a:latin typeface="Clear Sans"/>
                        </a:rPr>
                        <a:t> Демонстрация работы</a:t>
                      </a:r>
                    </a:p>
                    <a:p>
                      <a:pPr marL="820416" lvl="1" indent="-410208">
                        <a:lnSpc>
                          <a:spcPts val="5319"/>
                        </a:lnSpc>
                        <a:buFont typeface="Arial"/>
                        <a:buChar char="•"/>
                      </a:pPr>
                      <a:r>
                        <a:rPr lang="en-US" sz="3799">
                          <a:solidFill>
                            <a:srgbClr val="FEFEFE"/>
                          </a:solidFill>
                          <a:latin typeface="Clear Sans"/>
                        </a:rPr>
                        <a:t>Применение и возможности</a:t>
                      </a:r>
                    </a:p>
                  </a:txBody>
                  <a:tcPr marL="190500" marR="190500" marT="190500" marB="190500" anchor="ctr">
                    <a:lnL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580892" y="3086100"/>
            <a:ext cx="5131837" cy="4114800"/>
          </a:xfrm>
          <a:custGeom>
            <a:avLst/>
            <a:gdLst/>
            <a:ahLst/>
            <a:cxnLst/>
            <a:rect l="l" t="t" r="r" b="b"/>
            <a:pathLst>
              <a:path w="5131837" h="4114800">
                <a:moveTo>
                  <a:pt x="0" y="0"/>
                </a:moveTo>
                <a:lnTo>
                  <a:pt x="5131837" y="0"/>
                </a:lnTo>
                <a:lnTo>
                  <a:pt x="5131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85757" y="263330"/>
            <a:ext cx="15284053" cy="2228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60"/>
              </a:lnSpc>
            </a:pPr>
            <a:r>
              <a:rPr lang="en-US" sz="6400">
                <a:solidFill>
                  <a:srgbClr val="000000"/>
                </a:solidFill>
                <a:latin typeface="Open Sans Bold"/>
              </a:rPr>
              <a:t>Введение:</a:t>
            </a:r>
          </a:p>
          <a:p>
            <a:pPr>
              <a:lnSpc>
                <a:spcPts val="8960"/>
              </a:lnSpc>
            </a:pPr>
            <a:r>
              <a:rPr lang="en-US" sz="6400">
                <a:solidFill>
                  <a:srgbClr val="000000"/>
                </a:solidFill>
                <a:latin typeface="Open Sans Bold"/>
              </a:rPr>
              <a:t>представление и цель приложения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04292" y="3771900"/>
            <a:ext cx="10704610" cy="3059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67"/>
              </a:lnSpc>
            </a:pPr>
            <a:r>
              <a:rPr lang="en-US" sz="2905" dirty="0" err="1">
                <a:solidFill>
                  <a:srgbClr val="000000"/>
                </a:solidFill>
                <a:latin typeface="Open Sans"/>
              </a:rPr>
              <a:t>Приветствую</a:t>
            </a:r>
            <a:r>
              <a:rPr lang="en-US" sz="290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905" dirty="0" err="1">
                <a:solidFill>
                  <a:srgbClr val="000000"/>
                </a:solidFill>
                <a:latin typeface="Open Sans"/>
              </a:rPr>
              <a:t>вас</a:t>
            </a:r>
            <a:r>
              <a:rPr lang="en-US" sz="2905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en-US" sz="2905" dirty="0" err="1">
                <a:solidFill>
                  <a:srgbClr val="000000"/>
                </a:solidFill>
                <a:latin typeface="Open Sans"/>
              </a:rPr>
              <a:t>дорогие</a:t>
            </a:r>
            <a:r>
              <a:rPr lang="en-US" sz="290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905" dirty="0" err="1">
                <a:solidFill>
                  <a:srgbClr val="000000"/>
                </a:solidFill>
                <a:latin typeface="Open Sans"/>
              </a:rPr>
              <a:t>коллеги</a:t>
            </a:r>
            <a:r>
              <a:rPr lang="en-US" sz="2905" dirty="0">
                <a:solidFill>
                  <a:srgbClr val="000000"/>
                </a:solidFill>
                <a:latin typeface="Open Sans"/>
              </a:rPr>
              <a:t> и </a:t>
            </a:r>
            <a:r>
              <a:rPr lang="en-US" sz="2905" dirty="0" err="1">
                <a:solidFill>
                  <a:srgbClr val="000000"/>
                </a:solidFill>
                <a:latin typeface="Open Sans"/>
              </a:rPr>
              <a:t>участники</a:t>
            </a:r>
            <a:r>
              <a:rPr lang="en-US" sz="2905" dirty="0">
                <a:solidFill>
                  <a:srgbClr val="000000"/>
                </a:solidFill>
                <a:latin typeface="Open Sans"/>
              </a:rPr>
              <a:t>! </a:t>
            </a:r>
            <a:r>
              <a:rPr lang="en-US" sz="2905" dirty="0" err="1">
                <a:solidFill>
                  <a:srgbClr val="000000"/>
                </a:solidFill>
                <a:latin typeface="Open Sans"/>
              </a:rPr>
              <a:t>Сегодня</a:t>
            </a:r>
            <a:r>
              <a:rPr lang="en-US" sz="2905" dirty="0">
                <a:solidFill>
                  <a:srgbClr val="000000"/>
                </a:solidFill>
                <a:latin typeface="Open Sans"/>
              </a:rPr>
              <a:t> у </a:t>
            </a:r>
            <a:r>
              <a:rPr lang="en-US" sz="2905" dirty="0" err="1">
                <a:solidFill>
                  <a:srgbClr val="000000"/>
                </a:solidFill>
                <a:latin typeface="Open Sans"/>
              </a:rPr>
              <a:t>меня</a:t>
            </a:r>
            <a:r>
              <a:rPr lang="en-US" sz="290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905" dirty="0" err="1">
                <a:solidFill>
                  <a:srgbClr val="000000"/>
                </a:solidFill>
                <a:latin typeface="Open Sans"/>
              </a:rPr>
              <a:t>есть</a:t>
            </a:r>
            <a:r>
              <a:rPr lang="en-US" sz="290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905" dirty="0" err="1">
                <a:solidFill>
                  <a:srgbClr val="000000"/>
                </a:solidFill>
                <a:latin typeface="Open Sans"/>
              </a:rPr>
              <a:t>удовольствие</a:t>
            </a:r>
            <a:r>
              <a:rPr lang="en-US" sz="290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905" dirty="0" err="1">
                <a:solidFill>
                  <a:srgbClr val="000000"/>
                </a:solidFill>
                <a:latin typeface="Open Sans"/>
              </a:rPr>
              <a:t>представить</a:t>
            </a:r>
            <a:r>
              <a:rPr lang="en-US" sz="290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905" dirty="0" err="1">
                <a:solidFill>
                  <a:srgbClr val="000000"/>
                </a:solidFill>
                <a:latin typeface="Open Sans"/>
              </a:rPr>
              <a:t>вам</a:t>
            </a:r>
            <a:r>
              <a:rPr lang="en-US" sz="290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905" dirty="0" err="1">
                <a:solidFill>
                  <a:srgbClr val="000000"/>
                </a:solidFill>
                <a:latin typeface="Open Sans"/>
              </a:rPr>
              <a:t>наше</a:t>
            </a:r>
            <a:r>
              <a:rPr lang="en-US" sz="290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905" dirty="0" err="1">
                <a:solidFill>
                  <a:srgbClr val="000000"/>
                </a:solidFill>
                <a:latin typeface="Open Sans"/>
              </a:rPr>
              <a:t>новое</a:t>
            </a:r>
            <a:r>
              <a:rPr lang="en-US" sz="290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905" dirty="0" err="1">
                <a:solidFill>
                  <a:srgbClr val="000000"/>
                </a:solidFill>
                <a:latin typeface="Open Sans"/>
              </a:rPr>
              <a:t>приложение</a:t>
            </a:r>
            <a:r>
              <a:rPr lang="en-US" sz="290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905" dirty="0" err="1">
                <a:solidFill>
                  <a:srgbClr val="000000"/>
                </a:solidFill>
                <a:latin typeface="Open Sans"/>
              </a:rPr>
              <a:t>для</a:t>
            </a:r>
            <a:r>
              <a:rPr lang="en-US" sz="290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905" dirty="0" err="1">
                <a:solidFill>
                  <a:srgbClr val="000000"/>
                </a:solidFill>
                <a:latin typeface="Open Sans"/>
              </a:rPr>
              <a:t>командной</a:t>
            </a:r>
            <a:r>
              <a:rPr lang="en-US" sz="290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905" dirty="0" err="1">
                <a:solidFill>
                  <a:srgbClr val="000000"/>
                </a:solidFill>
                <a:latin typeface="Open Sans"/>
              </a:rPr>
              <a:t>строки</a:t>
            </a:r>
            <a:r>
              <a:rPr lang="en-US" sz="2905" dirty="0">
                <a:solidFill>
                  <a:srgbClr val="000000"/>
                </a:solidFill>
                <a:latin typeface="Open Sans"/>
              </a:rPr>
              <a:t> - </a:t>
            </a:r>
            <a:r>
              <a:rPr lang="en-US" sz="2905" dirty="0" err="1">
                <a:solidFill>
                  <a:srgbClr val="000000"/>
                </a:solidFill>
                <a:latin typeface="Open Sans"/>
              </a:rPr>
              <a:t>Консольный</a:t>
            </a:r>
            <a:r>
              <a:rPr lang="en-US" sz="290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905" dirty="0" err="1">
                <a:solidFill>
                  <a:srgbClr val="000000"/>
                </a:solidFill>
                <a:latin typeface="Open Sans"/>
              </a:rPr>
              <a:t>календарь</a:t>
            </a:r>
            <a:r>
              <a:rPr lang="en-US" sz="290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905" dirty="0" err="1">
                <a:solidFill>
                  <a:srgbClr val="000000"/>
                </a:solidFill>
                <a:latin typeface="Open Sans"/>
              </a:rPr>
              <a:t>на</a:t>
            </a:r>
            <a:r>
              <a:rPr lang="en-US" sz="2905" dirty="0">
                <a:solidFill>
                  <a:srgbClr val="000000"/>
                </a:solidFill>
                <a:latin typeface="Open Sans"/>
              </a:rPr>
              <a:t> C++. </a:t>
            </a:r>
            <a:r>
              <a:rPr lang="en-US" sz="2905" dirty="0" err="1">
                <a:solidFill>
                  <a:srgbClr val="000000"/>
                </a:solidFill>
                <a:latin typeface="Open Sans"/>
              </a:rPr>
              <a:t>Это</a:t>
            </a:r>
            <a:r>
              <a:rPr lang="en-US" sz="290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905" dirty="0" err="1">
                <a:solidFill>
                  <a:srgbClr val="000000"/>
                </a:solidFill>
                <a:latin typeface="Open Sans"/>
              </a:rPr>
              <a:t>компактное</a:t>
            </a:r>
            <a:r>
              <a:rPr lang="en-US" sz="2905" dirty="0">
                <a:solidFill>
                  <a:srgbClr val="000000"/>
                </a:solidFill>
                <a:latin typeface="Open Sans"/>
              </a:rPr>
              <a:t> и </a:t>
            </a:r>
            <a:r>
              <a:rPr lang="en-US" sz="2905" dirty="0" err="1">
                <a:solidFill>
                  <a:srgbClr val="000000"/>
                </a:solidFill>
                <a:latin typeface="Open Sans"/>
              </a:rPr>
              <a:t>увлекательное</a:t>
            </a:r>
            <a:r>
              <a:rPr lang="en-US" sz="290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905" dirty="0" err="1">
                <a:solidFill>
                  <a:srgbClr val="000000"/>
                </a:solidFill>
                <a:latin typeface="Open Sans"/>
              </a:rPr>
              <a:t>приложение</a:t>
            </a:r>
            <a:r>
              <a:rPr lang="en-US" sz="2905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en-US" sz="2905" dirty="0" err="1">
                <a:solidFill>
                  <a:srgbClr val="000000"/>
                </a:solidFill>
                <a:latin typeface="Open Sans"/>
              </a:rPr>
              <a:t>которое</a:t>
            </a:r>
            <a:r>
              <a:rPr lang="en-US" sz="290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905" dirty="0" err="1">
                <a:solidFill>
                  <a:srgbClr val="000000"/>
                </a:solidFill>
                <a:latin typeface="Open Sans"/>
              </a:rPr>
              <a:t>может</a:t>
            </a:r>
            <a:r>
              <a:rPr lang="en-US" sz="290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905" dirty="0" err="1">
                <a:solidFill>
                  <a:srgbClr val="000000"/>
                </a:solidFill>
                <a:latin typeface="Open Sans"/>
              </a:rPr>
              <a:t>оказаться</a:t>
            </a:r>
            <a:r>
              <a:rPr lang="en-US" sz="290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905" dirty="0" err="1">
                <a:solidFill>
                  <a:srgbClr val="000000"/>
                </a:solidFill>
                <a:latin typeface="Open Sans"/>
              </a:rPr>
              <a:t>полезным</a:t>
            </a:r>
            <a:r>
              <a:rPr lang="en-US" sz="2905" dirty="0">
                <a:solidFill>
                  <a:srgbClr val="000000"/>
                </a:solidFill>
                <a:latin typeface="Open Sans"/>
              </a:rPr>
              <a:t> в </a:t>
            </a:r>
            <a:r>
              <a:rPr lang="en-US" sz="2905" dirty="0" err="1">
                <a:solidFill>
                  <a:srgbClr val="000000"/>
                </a:solidFill>
                <a:latin typeface="Open Sans"/>
              </a:rPr>
              <a:t>различных</a:t>
            </a:r>
            <a:r>
              <a:rPr lang="en-US" sz="290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905" dirty="0" err="1">
                <a:solidFill>
                  <a:srgbClr val="000000"/>
                </a:solidFill>
                <a:latin typeface="Open Sans"/>
              </a:rPr>
              <a:t>сферах</a:t>
            </a:r>
            <a:r>
              <a:rPr lang="en-US" sz="290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905" dirty="0" err="1">
                <a:solidFill>
                  <a:srgbClr val="000000"/>
                </a:solidFill>
                <a:latin typeface="Open Sans"/>
              </a:rPr>
              <a:t>применения</a:t>
            </a:r>
            <a:r>
              <a:rPr lang="en-US" sz="2905" dirty="0">
                <a:solidFill>
                  <a:srgbClr val="000000"/>
                </a:solidFill>
                <a:latin typeface="Open Sans"/>
              </a:rPr>
              <a:t>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85757" y="7190519"/>
            <a:ext cx="12847404" cy="3096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49"/>
              </a:lnSpc>
            </a:pPr>
            <a:r>
              <a:rPr lang="en-US" sz="3535" dirty="0" err="1">
                <a:solidFill>
                  <a:srgbClr val="000000"/>
                </a:solidFill>
                <a:latin typeface="Open Sans Bold"/>
              </a:rPr>
              <a:t>Цель</a:t>
            </a:r>
            <a:r>
              <a:rPr lang="en-US" sz="3535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3535" dirty="0" err="1">
                <a:solidFill>
                  <a:srgbClr val="000000"/>
                </a:solidFill>
                <a:latin typeface="Open Sans Bold"/>
              </a:rPr>
              <a:t>приложения</a:t>
            </a:r>
            <a:r>
              <a:rPr lang="en-US" sz="3535" dirty="0">
                <a:solidFill>
                  <a:srgbClr val="000000"/>
                </a:solidFill>
                <a:latin typeface="Open Sans Bold"/>
              </a:rPr>
              <a:t>:</a:t>
            </a:r>
          </a:p>
          <a:p>
            <a:pPr>
              <a:lnSpc>
                <a:spcPts val="4949"/>
              </a:lnSpc>
            </a:pPr>
            <a:r>
              <a:rPr lang="en-US" sz="3535" dirty="0" err="1">
                <a:solidFill>
                  <a:srgbClr val="000000"/>
                </a:solidFill>
                <a:latin typeface="Open Sans"/>
              </a:rPr>
              <a:t>Цель</a:t>
            </a:r>
            <a:r>
              <a:rPr lang="en-US" sz="353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535" dirty="0" err="1">
                <a:solidFill>
                  <a:srgbClr val="000000"/>
                </a:solidFill>
                <a:latin typeface="Open Sans"/>
              </a:rPr>
              <a:t>приложения</a:t>
            </a:r>
            <a:r>
              <a:rPr lang="en-US" sz="3535" dirty="0">
                <a:solidFill>
                  <a:srgbClr val="000000"/>
                </a:solidFill>
                <a:latin typeface="Open Sans"/>
              </a:rPr>
              <a:t> “</a:t>
            </a:r>
            <a:r>
              <a:rPr lang="en-US" sz="3535" dirty="0" err="1">
                <a:solidFill>
                  <a:srgbClr val="000000"/>
                </a:solidFill>
                <a:latin typeface="Open Sans"/>
              </a:rPr>
              <a:t>Календарь</a:t>
            </a:r>
            <a:r>
              <a:rPr lang="en-US" sz="3535" dirty="0">
                <a:solidFill>
                  <a:srgbClr val="000000"/>
                </a:solidFill>
                <a:latin typeface="Open Sans"/>
              </a:rPr>
              <a:t>” - </a:t>
            </a:r>
            <a:r>
              <a:rPr lang="en-US" sz="3535" dirty="0" err="1">
                <a:solidFill>
                  <a:srgbClr val="000000"/>
                </a:solidFill>
                <a:latin typeface="Open Sans"/>
              </a:rPr>
              <a:t>предоставить</a:t>
            </a:r>
            <a:r>
              <a:rPr lang="en-US" sz="353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535" dirty="0" err="1">
                <a:solidFill>
                  <a:srgbClr val="000000"/>
                </a:solidFill>
                <a:latin typeface="Open Sans"/>
              </a:rPr>
              <a:t>простой</a:t>
            </a:r>
            <a:r>
              <a:rPr lang="en-US" sz="3535" dirty="0">
                <a:solidFill>
                  <a:srgbClr val="000000"/>
                </a:solidFill>
                <a:latin typeface="Open Sans"/>
              </a:rPr>
              <a:t> и </a:t>
            </a:r>
            <a:r>
              <a:rPr lang="en-US" sz="3535" dirty="0" err="1">
                <a:solidFill>
                  <a:srgbClr val="000000"/>
                </a:solidFill>
                <a:latin typeface="Open Sans"/>
              </a:rPr>
              <a:t>эффективный</a:t>
            </a:r>
            <a:r>
              <a:rPr lang="en-US" sz="353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535" dirty="0" err="1">
                <a:solidFill>
                  <a:srgbClr val="000000"/>
                </a:solidFill>
                <a:latin typeface="Open Sans"/>
              </a:rPr>
              <a:t>способ</a:t>
            </a:r>
            <a:r>
              <a:rPr lang="en-US" sz="353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535" dirty="0" err="1">
                <a:solidFill>
                  <a:srgbClr val="000000"/>
                </a:solidFill>
                <a:latin typeface="Open Sans"/>
              </a:rPr>
              <a:t>узнать</a:t>
            </a:r>
            <a:r>
              <a:rPr lang="en-US" sz="353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535" dirty="0" err="1">
                <a:solidFill>
                  <a:srgbClr val="000000"/>
                </a:solidFill>
                <a:latin typeface="Open Sans"/>
              </a:rPr>
              <a:t>сколько</a:t>
            </a:r>
            <a:r>
              <a:rPr lang="en-US" sz="353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535" dirty="0" err="1">
                <a:solidFill>
                  <a:srgbClr val="000000"/>
                </a:solidFill>
                <a:latin typeface="Open Sans"/>
              </a:rPr>
              <a:t>времени</a:t>
            </a:r>
            <a:r>
              <a:rPr lang="en-US" sz="353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535" dirty="0" err="1">
                <a:solidFill>
                  <a:srgbClr val="000000"/>
                </a:solidFill>
                <a:latin typeface="Open Sans"/>
              </a:rPr>
              <a:t>осталось</a:t>
            </a:r>
            <a:r>
              <a:rPr lang="en-US" sz="353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535" dirty="0" err="1">
                <a:solidFill>
                  <a:srgbClr val="000000"/>
                </a:solidFill>
                <a:latin typeface="Open Sans"/>
              </a:rPr>
              <a:t>до</a:t>
            </a:r>
            <a:r>
              <a:rPr lang="en-US" sz="353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535" dirty="0" err="1">
                <a:solidFill>
                  <a:srgbClr val="000000"/>
                </a:solidFill>
                <a:latin typeface="Open Sans"/>
              </a:rPr>
              <a:t>Нового</a:t>
            </a:r>
            <a:r>
              <a:rPr lang="en-US" sz="353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535" dirty="0" err="1">
                <a:solidFill>
                  <a:srgbClr val="000000"/>
                </a:solidFill>
                <a:latin typeface="Open Sans"/>
              </a:rPr>
              <a:t>Года</a:t>
            </a:r>
            <a:r>
              <a:rPr lang="en-US" sz="3535" dirty="0">
                <a:solidFill>
                  <a:srgbClr val="000000"/>
                </a:solidFill>
                <a:latin typeface="Open Sans"/>
              </a:rPr>
              <a:t>. </a:t>
            </a:r>
          </a:p>
          <a:p>
            <a:pPr algn="ctr">
              <a:lnSpc>
                <a:spcPts val="4949"/>
              </a:lnSpc>
            </a:pPr>
            <a:endParaRPr lang="en-US" sz="3535" dirty="0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55666" y="-963412"/>
            <a:ext cx="4597438" cy="2842053"/>
          </a:xfrm>
          <a:custGeom>
            <a:avLst/>
            <a:gdLst/>
            <a:ahLst/>
            <a:cxnLst/>
            <a:rect l="l" t="t" r="r" b="b"/>
            <a:pathLst>
              <a:path w="4597438" h="2842053">
                <a:moveTo>
                  <a:pt x="0" y="0"/>
                </a:moveTo>
                <a:lnTo>
                  <a:pt x="4597439" y="0"/>
                </a:lnTo>
                <a:lnTo>
                  <a:pt x="4597439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1207503" y="390596"/>
            <a:ext cx="2076668" cy="1276207"/>
          </a:xfrm>
          <a:custGeom>
            <a:avLst/>
            <a:gdLst/>
            <a:ahLst/>
            <a:cxnLst/>
            <a:rect l="l" t="t" r="r" b="b"/>
            <a:pathLst>
              <a:path w="2076668" h="1276207">
                <a:moveTo>
                  <a:pt x="2076669" y="0"/>
                </a:moveTo>
                <a:lnTo>
                  <a:pt x="0" y="0"/>
                </a:lnTo>
                <a:lnTo>
                  <a:pt x="0" y="1276208"/>
                </a:lnTo>
                <a:lnTo>
                  <a:pt x="2076669" y="1276208"/>
                </a:lnTo>
                <a:lnTo>
                  <a:pt x="207666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794348" y="-2447996"/>
            <a:ext cx="3837986" cy="4114800"/>
          </a:xfrm>
          <a:custGeom>
            <a:avLst/>
            <a:gdLst/>
            <a:ahLst/>
            <a:cxnLst/>
            <a:rect l="l" t="t" r="r" b="b"/>
            <a:pathLst>
              <a:path w="3837986" h="4114800">
                <a:moveTo>
                  <a:pt x="0" y="0"/>
                </a:moveTo>
                <a:lnTo>
                  <a:pt x="3837986" y="0"/>
                </a:lnTo>
                <a:lnTo>
                  <a:pt x="38379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649912" y="-3759204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0" y="0"/>
                </a:moveTo>
                <a:lnTo>
                  <a:pt x="5357753" y="0"/>
                </a:lnTo>
                <a:lnTo>
                  <a:pt x="5357753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0" y="2260814"/>
          <a:ext cx="11007664" cy="8524875"/>
        </p:xfrm>
        <a:graphic>
          <a:graphicData uri="http://schemas.openxmlformats.org/drawingml/2006/table">
            <a:tbl>
              <a:tblPr/>
              <a:tblGrid>
                <a:gridCol w="10452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9232">
                <a:tc>
                  <a:txBody>
                    <a:bodyPr/>
                    <a:lstStyle/>
                    <a:p>
                      <a:pPr algn="l">
                        <a:lnSpc>
                          <a:spcPts val="5640"/>
                        </a:lnSpc>
                        <a:defRPr/>
                      </a:pPr>
                      <a:r>
                        <a:rPr lang="en-US" sz="4700">
                          <a:solidFill>
                            <a:srgbClr val="2B4B82"/>
                          </a:solidFill>
                          <a:latin typeface="Clear Sans"/>
                        </a:rPr>
                        <a:t>Обзор кода (библиотеки, которые были использованы)</a:t>
                      </a:r>
                      <a:endParaRPr lang="en-US" sz="1100"/>
                    </a:p>
                  </a:txBody>
                  <a:tcPr marL="190500" marR="190500" marT="190500" marB="190500">
                    <a:lnL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67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>
                    <a:lnL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5643">
                <a:tc>
                  <a:txBody>
                    <a:bodyPr/>
                    <a:lstStyle/>
                    <a:p>
                      <a:pPr marL="518160" lvl="1" indent="-259080" algn="l">
                        <a:lnSpc>
                          <a:spcPts val="33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400">
                          <a:solidFill>
                            <a:srgbClr val="2B4B82"/>
                          </a:solidFill>
                          <a:latin typeface="Clear Sans"/>
                        </a:rPr>
                        <a:t>&lt;iostream&gt;: Используется для ввода и вывода в консоль.</a:t>
                      </a:r>
                      <a:endParaRPr lang="en-US" sz="1100"/>
                    </a:p>
                    <a:p>
                      <a:pPr marL="518160" lvl="1" indent="-259080">
                        <a:lnSpc>
                          <a:spcPts val="3359"/>
                        </a:lnSpc>
                        <a:buFont typeface="Arial"/>
                        <a:buChar char="•"/>
                      </a:pPr>
                      <a:r>
                        <a:rPr lang="en-US" sz="2400">
                          <a:solidFill>
                            <a:srgbClr val="2B4B82"/>
                          </a:solidFill>
                          <a:latin typeface="Clear Sans"/>
                        </a:rPr>
                        <a:t>&lt;chrono&gt;: Предоставляет возможности для работы со временем и измерения времени с использованием типов и функций, введенных в стандарте C++11.строками в C++. (Например, использованный нами класс std::chrono::system_clock предоставляет доступ к текущему времени в системных часах).</a:t>
                      </a:r>
                    </a:p>
                    <a:p>
                      <a:pPr marL="518160" lvl="1" indent="-259080">
                        <a:lnSpc>
                          <a:spcPts val="3359"/>
                        </a:lnSpc>
                        <a:buFont typeface="Arial"/>
                        <a:buChar char="•"/>
                      </a:pPr>
                      <a:r>
                        <a:rPr lang="en-US" sz="2400">
                          <a:solidFill>
                            <a:srgbClr val="2B4B82"/>
                          </a:solidFill>
                          <a:latin typeface="Clear Sans"/>
                        </a:rPr>
                        <a:t>&lt;iomanip&gt;: Предоставляет средства для управления форматированием вывода, используется для setw и setfill.</a:t>
                      </a:r>
                    </a:p>
                    <a:p>
                      <a:pPr marL="518160" lvl="1" indent="-259080">
                        <a:lnSpc>
                          <a:spcPts val="3359"/>
                        </a:lnSpc>
                        <a:buFont typeface="Arial"/>
                        <a:buChar char="•"/>
                      </a:pPr>
                      <a:r>
                        <a:rPr lang="en-US" sz="2400">
                          <a:solidFill>
                            <a:srgbClr val="2B4B82"/>
                          </a:solidFill>
                          <a:latin typeface="Clear Sans"/>
                        </a:rPr>
                        <a:t>&lt;thread&gt;: Предоставляет средства для работы с многозадачностью и создания многопоточных программ. Он включает несколько классов и функций для управления потоками в программе.</a:t>
                      </a:r>
                    </a:p>
                    <a:p>
                      <a:pPr>
                        <a:lnSpc>
                          <a:spcPts val="3359"/>
                        </a:lnSpc>
                      </a:pPr>
                      <a:endParaRPr lang="en-US" sz="2400">
                        <a:solidFill>
                          <a:srgbClr val="2B4B82"/>
                        </a:solidFill>
                        <a:latin typeface="Clear Sans"/>
                      </a:endParaRPr>
                    </a:p>
                    <a:p>
                      <a:pPr>
                        <a:lnSpc>
                          <a:spcPts val="3359"/>
                        </a:lnSpc>
                      </a:pPr>
                      <a:endParaRPr lang="en-US" sz="2400">
                        <a:solidFill>
                          <a:srgbClr val="2B4B82"/>
                        </a:solidFill>
                        <a:latin typeface="Clear Sans"/>
                      </a:endParaRPr>
                    </a:p>
                  </a:txBody>
                  <a:tcPr marL="190500" marR="190500" marT="190500" marB="190500">
                    <a:lnL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>
                    <a:lnL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Freeform 7"/>
          <p:cNvSpPr/>
          <p:nvPr/>
        </p:nvSpPr>
        <p:spPr>
          <a:xfrm>
            <a:off x="11418464" y="3844443"/>
            <a:ext cx="5840836" cy="2159315"/>
          </a:xfrm>
          <a:custGeom>
            <a:avLst/>
            <a:gdLst/>
            <a:ahLst/>
            <a:cxnLst/>
            <a:rect l="l" t="t" r="r" b="b"/>
            <a:pathLst>
              <a:path w="5840836" h="2159315">
                <a:moveTo>
                  <a:pt x="0" y="0"/>
                </a:moveTo>
                <a:lnTo>
                  <a:pt x="5840836" y="0"/>
                </a:lnTo>
                <a:lnTo>
                  <a:pt x="5840836" y="2159316"/>
                </a:lnTo>
                <a:lnTo>
                  <a:pt x="0" y="215931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28533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418464" y="6447815"/>
            <a:ext cx="5840836" cy="1863153"/>
          </a:xfrm>
          <a:custGeom>
            <a:avLst/>
            <a:gdLst/>
            <a:ahLst/>
            <a:cxnLst/>
            <a:rect l="l" t="t" r="r" b="b"/>
            <a:pathLst>
              <a:path w="5840836" h="1863153">
                <a:moveTo>
                  <a:pt x="0" y="0"/>
                </a:moveTo>
                <a:lnTo>
                  <a:pt x="5840836" y="0"/>
                </a:lnTo>
                <a:lnTo>
                  <a:pt x="5840836" y="1863153"/>
                </a:lnTo>
                <a:lnTo>
                  <a:pt x="0" y="186315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681674" y="4172420"/>
            <a:ext cx="8285508" cy="1942161"/>
          </a:xfrm>
          <a:custGeom>
            <a:avLst/>
            <a:gdLst/>
            <a:ahLst/>
            <a:cxnLst/>
            <a:rect l="l" t="t" r="r" b="b"/>
            <a:pathLst>
              <a:path w="8285508" h="1942161">
                <a:moveTo>
                  <a:pt x="0" y="0"/>
                </a:moveTo>
                <a:lnTo>
                  <a:pt x="8285508" y="0"/>
                </a:lnTo>
                <a:lnTo>
                  <a:pt x="8285508" y="1942160"/>
                </a:lnTo>
                <a:lnTo>
                  <a:pt x="0" y="19421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85171" y="1234757"/>
            <a:ext cx="11878136" cy="6830622"/>
            <a:chOff x="0" y="0"/>
            <a:chExt cx="15837515" cy="9107497"/>
          </a:xfrm>
        </p:grpSpPr>
        <p:sp>
          <p:nvSpPr>
            <p:cNvPr id="4" name="TextBox 4"/>
            <p:cNvSpPr txBox="1"/>
            <p:nvPr/>
          </p:nvSpPr>
          <p:spPr>
            <a:xfrm>
              <a:off x="0" y="85725"/>
              <a:ext cx="15837515" cy="23374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19"/>
                </a:lnSpc>
              </a:pPr>
              <a:r>
                <a:rPr lang="en-US" sz="6399">
                  <a:solidFill>
                    <a:srgbClr val="F7B4A7"/>
                  </a:solidFill>
                  <a:latin typeface="Clear Sans Bold"/>
                </a:rPr>
                <a:t>Настройка окна (system и setlocale)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913619"/>
              <a:ext cx="12608403" cy="51938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76" lvl="1" indent="-345438">
                <a:lnSpc>
                  <a:spcPts val="4479"/>
                </a:lnSpc>
                <a:buFont typeface="Arial"/>
                <a:buChar char="•"/>
              </a:pPr>
              <a:r>
                <a:rPr lang="en-US" sz="3199">
                  <a:solidFill>
                    <a:srgbClr val="FEFEFE"/>
                  </a:solidFill>
                  <a:latin typeface="Clear Sans"/>
                </a:rPr>
                <a:t>system("title Календарь"): устанавливает заголовок консольного окна.</a:t>
              </a:r>
            </a:p>
            <a:p>
              <a:pPr marL="690876" lvl="1" indent="-345438">
                <a:lnSpc>
                  <a:spcPts val="4479"/>
                </a:lnSpc>
                <a:buFont typeface="Arial"/>
                <a:buChar char="•"/>
              </a:pPr>
              <a:r>
                <a:rPr lang="en-US" sz="3199">
                  <a:solidFill>
                    <a:srgbClr val="FEFEFE"/>
                  </a:solidFill>
                  <a:latin typeface="Clear Sans"/>
                </a:rPr>
                <a:t>system("mode con cols=41 lines=25"): устанавливает размеры консольного окна.</a:t>
              </a:r>
            </a:p>
            <a:p>
              <a:pPr marL="690876" lvl="1" indent="-345438">
                <a:lnSpc>
                  <a:spcPts val="4479"/>
                </a:lnSpc>
                <a:buFont typeface="Arial"/>
                <a:buChar char="•"/>
              </a:pPr>
              <a:r>
                <a:rPr lang="en-US" sz="3199">
                  <a:solidFill>
                    <a:srgbClr val="FEFEFE"/>
                  </a:solidFill>
                  <a:latin typeface="Clear Sans"/>
                </a:rPr>
                <a:t>setlocale(LC_ALL, "Russian"): задает локализацию для корректного отображения русских символов в консоли.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30519" y="1028700"/>
            <a:ext cx="7521430" cy="8652544"/>
          </a:xfrm>
          <a:custGeom>
            <a:avLst/>
            <a:gdLst/>
            <a:ahLst/>
            <a:cxnLst/>
            <a:rect l="l" t="t" r="r" b="b"/>
            <a:pathLst>
              <a:path w="7521430" h="8652544">
                <a:moveTo>
                  <a:pt x="0" y="0"/>
                </a:moveTo>
                <a:lnTo>
                  <a:pt x="7521430" y="0"/>
                </a:lnTo>
                <a:lnTo>
                  <a:pt x="7521430" y="8652544"/>
                </a:lnTo>
                <a:lnTo>
                  <a:pt x="0" y="86525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90499" y="577980"/>
            <a:ext cx="9162237" cy="9131040"/>
            <a:chOff x="0" y="0"/>
            <a:chExt cx="12216316" cy="12174720"/>
          </a:xfrm>
        </p:grpSpPr>
        <p:sp>
          <p:nvSpPr>
            <p:cNvPr id="4" name="TextBox 4"/>
            <p:cNvSpPr txBox="1"/>
            <p:nvPr/>
          </p:nvSpPr>
          <p:spPr>
            <a:xfrm>
              <a:off x="0" y="85725"/>
              <a:ext cx="12216316" cy="12071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19"/>
                </a:lnSpc>
              </a:pPr>
              <a:r>
                <a:rPr lang="en-US" sz="6399">
                  <a:solidFill>
                    <a:srgbClr val="2B4B82"/>
                  </a:solidFill>
                  <a:latin typeface="Clear Sans Bold"/>
                </a:rPr>
                <a:t>Main() основная часть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928783"/>
              <a:ext cx="12216316" cy="102459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60"/>
                </a:lnSpc>
              </a:pPr>
              <a:r>
                <a:rPr lang="en-US" sz="2900">
                  <a:solidFill>
                    <a:srgbClr val="2B4B82"/>
                  </a:solidFill>
                  <a:latin typeface="Clear Sans"/>
                </a:rPr>
                <a:t>  Программа предоставляет текстовое меню с четырьмя опциями для пользователя. Она находится в бесконечном цикле while, который выполняется до тех пор, пока пользователь не выберет опцию "4. Выйти". </a:t>
              </a:r>
            </a:p>
            <a:p>
              <a:pPr>
                <a:lnSpc>
                  <a:spcPts val="4060"/>
                </a:lnSpc>
              </a:pPr>
              <a:r>
                <a:rPr lang="en-US" sz="2900">
                  <a:solidFill>
                    <a:srgbClr val="2B4B82"/>
                  </a:solidFill>
                  <a:latin typeface="Clear Sans"/>
                </a:rPr>
                <a:t>  В каждой итерации цикла программа выводит меню, принимает выбор пользователя и выполняет соответствующую операцию в зависимости от выбора. Опции меню включают вывод даты и порядкового номера дня в году, вывод количества дней до Нового года, вывод новогодней цитаты и выход из программы. Каждая опция вызывает соответствующую функцию (case1(), case2(), case3()), которая реализует соответствующую функциональность.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15599" y="4072723"/>
            <a:ext cx="11256802" cy="3994314"/>
          </a:xfrm>
          <a:custGeom>
            <a:avLst/>
            <a:gdLst/>
            <a:ahLst/>
            <a:cxnLst/>
            <a:rect l="l" t="t" r="r" b="b"/>
            <a:pathLst>
              <a:path w="11256802" h="3994314">
                <a:moveTo>
                  <a:pt x="0" y="0"/>
                </a:moveTo>
                <a:lnTo>
                  <a:pt x="11256802" y="0"/>
                </a:lnTo>
                <a:lnTo>
                  <a:pt x="11256802" y="3994314"/>
                </a:lnTo>
                <a:lnTo>
                  <a:pt x="0" y="39943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337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10753" y="667992"/>
            <a:ext cx="17316018" cy="2393148"/>
            <a:chOff x="0" y="85725"/>
            <a:chExt cx="23088024" cy="3190863"/>
          </a:xfrm>
        </p:grpSpPr>
        <p:sp>
          <p:nvSpPr>
            <p:cNvPr id="4" name="TextBox 4"/>
            <p:cNvSpPr txBox="1"/>
            <p:nvPr/>
          </p:nvSpPr>
          <p:spPr>
            <a:xfrm>
              <a:off x="0" y="85725"/>
              <a:ext cx="23088024" cy="12071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19"/>
                </a:lnSpc>
              </a:pPr>
              <a:r>
                <a:rPr lang="en-US" sz="6399">
                  <a:solidFill>
                    <a:srgbClr val="2B4B82"/>
                  </a:solidFill>
                  <a:latin typeface="Clear Sans Bold"/>
                </a:rPr>
                <a:t>case1(). Вывод даты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928783"/>
              <a:ext cx="23088024" cy="1347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060"/>
                </a:lnSpc>
              </a:pPr>
              <a:r>
                <a:rPr lang="en-US" sz="2900" dirty="0">
                  <a:solidFill>
                    <a:srgbClr val="2B4B82"/>
                  </a:solidFill>
                  <a:latin typeface="Clear Sans"/>
                </a:rPr>
                <a:t>case1() </a:t>
              </a:r>
              <a:r>
                <a:rPr lang="en-US" sz="2900" dirty="0" err="1">
                  <a:solidFill>
                    <a:srgbClr val="2B4B82"/>
                  </a:solidFill>
                  <a:latin typeface="Clear Sans"/>
                </a:rPr>
                <a:t>выводит</a:t>
              </a:r>
              <a:r>
                <a:rPr lang="en-US" sz="2900" dirty="0">
                  <a:solidFill>
                    <a:srgbClr val="2B4B82"/>
                  </a:solidFill>
                  <a:latin typeface="Clear Sans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Clear Sans"/>
                </a:rPr>
                <a:t>текущую</a:t>
              </a:r>
              <a:r>
                <a:rPr lang="en-US" sz="2900" dirty="0">
                  <a:solidFill>
                    <a:srgbClr val="2B4B82"/>
                  </a:solidFill>
                  <a:latin typeface="Clear Sans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Clear Sans"/>
                </a:rPr>
                <a:t>дату</a:t>
              </a:r>
              <a:r>
                <a:rPr lang="en-US" sz="2900" dirty="0">
                  <a:solidFill>
                    <a:srgbClr val="2B4B82"/>
                  </a:solidFill>
                  <a:latin typeface="Clear Sans"/>
                </a:rPr>
                <a:t>, </a:t>
              </a:r>
              <a:r>
                <a:rPr lang="en-US" sz="2900" dirty="0" err="1">
                  <a:solidFill>
                    <a:srgbClr val="2B4B82"/>
                  </a:solidFill>
                  <a:latin typeface="Clear Sans"/>
                </a:rPr>
                <a:t>день</a:t>
              </a:r>
              <a:r>
                <a:rPr lang="en-US" sz="2900" dirty="0">
                  <a:solidFill>
                    <a:srgbClr val="2B4B82"/>
                  </a:solidFill>
                  <a:latin typeface="Clear Sans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Clear Sans"/>
                </a:rPr>
                <a:t>недели</a:t>
              </a:r>
              <a:r>
                <a:rPr lang="en-US" sz="2900" dirty="0">
                  <a:solidFill>
                    <a:srgbClr val="2B4B82"/>
                  </a:solidFill>
                  <a:latin typeface="Clear Sans"/>
                </a:rPr>
                <a:t> и </a:t>
              </a:r>
              <a:r>
                <a:rPr lang="en-US" sz="2900" dirty="0" err="1">
                  <a:solidFill>
                    <a:srgbClr val="2B4B82"/>
                  </a:solidFill>
                  <a:latin typeface="Clear Sans"/>
                </a:rPr>
                <a:t>порядковый</a:t>
              </a:r>
              <a:r>
                <a:rPr lang="en-US" sz="2900" dirty="0">
                  <a:solidFill>
                    <a:srgbClr val="2B4B82"/>
                  </a:solidFill>
                  <a:latin typeface="Clear Sans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Clear Sans"/>
                </a:rPr>
                <a:t>номер</a:t>
              </a:r>
              <a:r>
                <a:rPr lang="en-US" sz="2900" dirty="0">
                  <a:solidFill>
                    <a:srgbClr val="2B4B82"/>
                  </a:solidFill>
                  <a:latin typeface="Clear Sans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Clear Sans"/>
                </a:rPr>
                <a:t>дня</a:t>
              </a:r>
              <a:r>
                <a:rPr lang="en-US" sz="2900" dirty="0">
                  <a:solidFill>
                    <a:srgbClr val="2B4B82"/>
                  </a:solidFill>
                  <a:latin typeface="Clear Sans"/>
                </a:rPr>
                <a:t> в </a:t>
              </a:r>
              <a:r>
                <a:rPr lang="en-US" sz="2900" dirty="0" err="1">
                  <a:solidFill>
                    <a:srgbClr val="2B4B82"/>
                  </a:solidFill>
                  <a:latin typeface="Clear Sans"/>
                </a:rPr>
                <a:t>году</a:t>
              </a:r>
              <a:r>
                <a:rPr lang="en-US" sz="2900" dirty="0">
                  <a:solidFill>
                    <a:srgbClr val="2B4B82"/>
                  </a:solidFill>
                  <a:latin typeface="Clear Sans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Clear Sans"/>
                </a:rPr>
                <a:t>на</a:t>
              </a:r>
              <a:r>
                <a:rPr lang="en-US" sz="2900" dirty="0">
                  <a:solidFill>
                    <a:srgbClr val="2B4B82"/>
                  </a:solidFill>
                  <a:latin typeface="Clear Sans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Clear Sans"/>
                </a:rPr>
                <a:t>русском</a:t>
              </a:r>
              <a:r>
                <a:rPr lang="en-US" sz="2900" dirty="0">
                  <a:solidFill>
                    <a:srgbClr val="2B4B82"/>
                  </a:solidFill>
                  <a:latin typeface="Clear Sans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Clear Sans"/>
                </a:rPr>
                <a:t>языке</a:t>
              </a:r>
              <a:r>
                <a:rPr lang="en-US" sz="2900" dirty="0">
                  <a:solidFill>
                    <a:srgbClr val="2B4B82"/>
                  </a:solidFill>
                  <a:latin typeface="Clear Sans"/>
                </a:rPr>
                <a:t>, </a:t>
              </a:r>
              <a:r>
                <a:rPr lang="en-US" sz="2900" dirty="0" err="1">
                  <a:solidFill>
                    <a:srgbClr val="2B4B82"/>
                  </a:solidFill>
                  <a:latin typeface="Clear Sans"/>
                </a:rPr>
                <a:t>используя</a:t>
              </a:r>
              <a:r>
                <a:rPr lang="en-US" sz="2900" dirty="0">
                  <a:solidFill>
                    <a:srgbClr val="2B4B82"/>
                  </a:solidFill>
                  <a:latin typeface="Clear Sans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Clear Sans"/>
                </a:rPr>
                <a:t>локальное</a:t>
              </a:r>
              <a:r>
                <a:rPr lang="en-US" sz="2900" dirty="0">
                  <a:solidFill>
                    <a:srgbClr val="2B4B82"/>
                  </a:solidFill>
                  <a:latin typeface="Clear Sans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Clear Sans"/>
                </a:rPr>
                <a:t>время</a:t>
              </a:r>
              <a:r>
                <a:rPr lang="en-US" sz="2900" dirty="0">
                  <a:solidFill>
                    <a:srgbClr val="2B4B82"/>
                  </a:solidFill>
                  <a:latin typeface="Clear Sans"/>
                </a:rPr>
                <a:t> и </a:t>
              </a:r>
              <a:r>
                <a:rPr lang="en-US" sz="2900" dirty="0" err="1">
                  <a:solidFill>
                    <a:srgbClr val="2B4B82"/>
                  </a:solidFill>
                  <a:latin typeface="Clear Sans"/>
                </a:rPr>
                <a:t>форматирование</a:t>
              </a:r>
              <a:r>
                <a:rPr lang="en-US" sz="2900" dirty="0">
                  <a:solidFill>
                    <a:srgbClr val="2B4B82"/>
                  </a:solidFill>
                  <a:latin typeface="Clear Sans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Clear Sans"/>
                </a:rPr>
                <a:t>времени</a:t>
              </a:r>
              <a:r>
                <a:rPr lang="en-US" sz="2900" dirty="0">
                  <a:solidFill>
                    <a:srgbClr val="2B4B82"/>
                  </a:solidFill>
                  <a:latin typeface="Clear Sans"/>
                </a:rPr>
                <a:t> в </a:t>
              </a:r>
              <a:r>
                <a:rPr lang="en-US" sz="2900" dirty="0" err="1">
                  <a:solidFill>
                    <a:srgbClr val="2B4B82"/>
                  </a:solidFill>
                  <a:latin typeface="Clear Sans"/>
                </a:rPr>
                <a:t>соответствии</a:t>
              </a:r>
              <a:r>
                <a:rPr lang="en-US" sz="2900" dirty="0">
                  <a:solidFill>
                    <a:srgbClr val="2B4B82"/>
                  </a:solidFill>
                  <a:latin typeface="Clear Sans"/>
                </a:rPr>
                <a:t> с </a:t>
              </a:r>
              <a:r>
                <a:rPr lang="en-US" sz="2900" dirty="0" err="1">
                  <a:solidFill>
                    <a:srgbClr val="2B4B82"/>
                  </a:solidFill>
                  <a:latin typeface="Clear Sans"/>
                </a:rPr>
                <a:t>указанным</a:t>
              </a:r>
              <a:r>
                <a:rPr lang="en-US" sz="2900" dirty="0">
                  <a:solidFill>
                    <a:srgbClr val="2B4B82"/>
                  </a:solidFill>
                  <a:latin typeface="Clear Sans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Clear Sans"/>
                </a:rPr>
                <a:t>шаблоном</a:t>
              </a:r>
              <a:r>
                <a:rPr lang="en-US" sz="2900" dirty="0">
                  <a:solidFill>
                    <a:srgbClr val="2B4B82"/>
                  </a:solidFill>
                  <a:latin typeface="Clear Sans"/>
                </a:rPr>
                <a:t>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243176" y="3967334"/>
            <a:ext cx="9801647" cy="5968645"/>
          </a:xfrm>
          <a:custGeom>
            <a:avLst/>
            <a:gdLst/>
            <a:ahLst/>
            <a:cxnLst/>
            <a:rect l="l" t="t" r="r" b="b"/>
            <a:pathLst>
              <a:path w="9801647" h="5968645">
                <a:moveTo>
                  <a:pt x="0" y="0"/>
                </a:moveTo>
                <a:lnTo>
                  <a:pt x="9801648" y="0"/>
                </a:lnTo>
                <a:lnTo>
                  <a:pt x="9801648" y="5968645"/>
                </a:lnTo>
                <a:lnTo>
                  <a:pt x="0" y="59686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00787" y="285171"/>
            <a:ext cx="17286426" cy="3311259"/>
            <a:chOff x="0" y="0"/>
            <a:chExt cx="23048569" cy="4415012"/>
          </a:xfrm>
        </p:grpSpPr>
        <p:sp>
          <p:nvSpPr>
            <p:cNvPr id="4" name="TextBox 4"/>
            <p:cNvSpPr txBox="1"/>
            <p:nvPr/>
          </p:nvSpPr>
          <p:spPr>
            <a:xfrm>
              <a:off x="0" y="76200"/>
              <a:ext cx="23048569" cy="11563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406"/>
                </a:lnSpc>
              </a:pPr>
              <a:r>
                <a:rPr lang="en-US" sz="6101">
                  <a:solidFill>
                    <a:srgbClr val="2B4B82"/>
                  </a:solidFill>
                  <a:latin typeface="Clear Sans Bold"/>
                </a:rPr>
                <a:t>case2(). Отсчет времени до Нового Года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836193"/>
              <a:ext cx="23048569" cy="25788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870"/>
                </a:lnSpc>
              </a:pPr>
              <a:r>
                <a:rPr lang="en-US" sz="2764">
                  <a:solidFill>
                    <a:srgbClr val="2B4B82"/>
                  </a:solidFill>
                  <a:latin typeface="Clear Sans"/>
                </a:rPr>
                <a:t>case2() выводит динамически обновляемый обратный отсчет времени до Нового года в виде дней, часов, минут и секунд, используя системные часы и локальное время. При этом происходит анимированное отображение времени, обновляющееся каждую секунду, с использованием символов управления консолью. После завершения обратного отсчета выводится поздравление с Новым Годом.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31540" y="4015867"/>
            <a:ext cx="6967386" cy="6007524"/>
          </a:xfrm>
          <a:custGeom>
            <a:avLst/>
            <a:gdLst/>
            <a:ahLst/>
            <a:cxnLst/>
            <a:rect l="l" t="t" r="r" b="b"/>
            <a:pathLst>
              <a:path w="6967386" h="6007524">
                <a:moveTo>
                  <a:pt x="0" y="0"/>
                </a:moveTo>
                <a:lnTo>
                  <a:pt x="6967386" y="0"/>
                </a:lnTo>
                <a:lnTo>
                  <a:pt x="6967386" y="6007524"/>
                </a:lnTo>
                <a:lnTo>
                  <a:pt x="0" y="60075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00787" y="285171"/>
            <a:ext cx="17286426" cy="3311259"/>
            <a:chOff x="0" y="0"/>
            <a:chExt cx="23048569" cy="4415012"/>
          </a:xfrm>
        </p:grpSpPr>
        <p:sp>
          <p:nvSpPr>
            <p:cNvPr id="4" name="TextBox 4"/>
            <p:cNvSpPr txBox="1"/>
            <p:nvPr/>
          </p:nvSpPr>
          <p:spPr>
            <a:xfrm>
              <a:off x="0" y="76200"/>
              <a:ext cx="23048569" cy="11563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406"/>
                </a:lnSpc>
              </a:pPr>
              <a:r>
                <a:rPr lang="en-US" sz="6101">
                  <a:solidFill>
                    <a:srgbClr val="2B4B82"/>
                  </a:solidFill>
                  <a:latin typeface="Clear Sans Bold"/>
                </a:rPr>
                <a:t>case3(). Вывод новогодней цитаты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836193"/>
              <a:ext cx="23048569" cy="25788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870"/>
                </a:lnSpc>
              </a:pPr>
              <a:r>
                <a:rPr lang="en-US" sz="2764">
                  <a:solidFill>
                    <a:srgbClr val="2B4B82"/>
                  </a:solidFill>
                  <a:latin typeface="Clear Sans"/>
                </a:rPr>
                <a:t>case3() выводит цитату для каждого из оставшихся дней до Нового года, используя заранее подготовленные строки-цитаты. Он вычисляет количество дней до Нового года, форматирует вывод в зависимости от этого количества, а затем выводит соответствующую цитату для данного дня. Цитаты сохранены в массиве строк newYearQuotes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907</Words>
  <Application>Microsoft Office PowerPoint</Application>
  <PresentationFormat>Произвольный</PresentationFormat>
  <Paragraphs>69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Open Sans</vt:lpstr>
      <vt:lpstr>Open Sans Bold Italics</vt:lpstr>
      <vt:lpstr>Clear Sans</vt:lpstr>
      <vt:lpstr>Clear Sans Bold</vt:lpstr>
      <vt:lpstr>Open Sans Bold</vt:lpstr>
      <vt:lpstr>Calibri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Добавить заголовок</dc:title>
  <cp:lastModifiedBy>Вика Григорьева</cp:lastModifiedBy>
  <cp:revision>2</cp:revision>
  <dcterms:created xsi:type="dcterms:W3CDTF">2006-08-16T00:00:00Z</dcterms:created>
  <dcterms:modified xsi:type="dcterms:W3CDTF">2024-01-12T03:05:02Z</dcterms:modified>
  <dc:identifier>DAF4VGPnT_o</dc:identifier>
</cp:coreProperties>
</file>