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7" r:id="rId3"/>
    <p:sldId id="268" r:id="rId4"/>
    <p:sldId id="269" r:id="rId5"/>
    <p:sldId id="270" r:id="rId6"/>
    <p:sldId id="271" r:id="rId7"/>
    <p:sldId id="272" r:id="rId8"/>
    <p:sldId id="273" r:id="rId9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王倩倩" initials="Wqq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课前复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30"/>
            </a:lvl1pPr>
          </a:lstStyle>
          <a:p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30"/>
            </a:lvl1pPr>
          </a:lstStyle>
          <a:p>
            <a:endParaRPr lang="zh-CN" altLang="en-US" dirty="0"/>
          </a:p>
        </p:txBody>
      </p:sp>
      <p:cxnSp>
        <p:nvCxnSpPr>
          <p:cNvPr id="4" name="直线连接符 3"/>
          <p:cNvCxnSpPr/>
          <p:nvPr userDrawn="1"/>
        </p:nvCxnSpPr>
        <p:spPr>
          <a:xfrm>
            <a:off x="534142" y="866506"/>
            <a:ext cx="10867383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矩形 1"/>
          <p:cNvSpPr/>
          <p:nvPr userDrawn="1"/>
        </p:nvSpPr>
        <p:spPr>
          <a:xfrm>
            <a:off x="20722" y="134308"/>
            <a:ext cx="2994948" cy="640674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-1" fmla="*/ 0 w 2422798"/>
              <a:gd name="connsiteY0-2" fmla="*/ 0 h 504056"/>
              <a:gd name="connsiteX1-3" fmla="*/ 2422798 w 2422798"/>
              <a:gd name="connsiteY1-4" fmla="*/ 0 h 504056"/>
              <a:gd name="connsiteX2-5" fmla="*/ 2123617 w 2422798"/>
              <a:gd name="connsiteY2-6" fmla="*/ 499842 h 504056"/>
              <a:gd name="connsiteX3-7" fmla="*/ 0 w 2422798"/>
              <a:gd name="connsiteY3-8" fmla="*/ 504056 h 504056"/>
              <a:gd name="connsiteX4-9" fmla="*/ 0 w 2422798"/>
              <a:gd name="connsiteY4-10" fmla="*/ 0 h 50405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DE8CF"/>
              </a:gs>
              <a:gs pos="100000">
                <a:srgbClr val="12A3E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40"/>
          </a:p>
        </p:txBody>
      </p:sp>
      <p:sp>
        <p:nvSpPr>
          <p:cNvPr id="2" name="矩形 1"/>
          <p:cNvSpPr/>
          <p:nvPr userDrawn="1"/>
        </p:nvSpPr>
        <p:spPr>
          <a:xfrm>
            <a:off x="501016" y="219928"/>
            <a:ext cx="1270000" cy="4203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14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课前复习</a:t>
            </a:r>
            <a:endParaRPr lang="zh-CN" altLang="en-US" sz="214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4142" y="420905"/>
            <a:ext cx="8043575" cy="617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85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第三次作业</a:t>
            </a:r>
            <a:endParaRPr kumimoji="1" lang="zh-CN" altLang="en-US" sz="285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534142" y="1033230"/>
            <a:ext cx="10867383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水印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635" y="459891"/>
            <a:ext cx="2308308" cy="53953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56335" y="1334770"/>
            <a:ext cx="1004062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作业内容：</a:t>
            </a:r>
            <a:r>
              <a:rPr lang="zh-CN" sz="2800"/>
              <a:t>以</a:t>
            </a:r>
            <a:r>
              <a:rPr lang="en-US" altLang="zh-CN" sz="2800"/>
              <a:t>JS</a:t>
            </a:r>
            <a:r>
              <a:rPr lang="zh-CN" altLang="en-US" sz="2800"/>
              <a:t>内置对象方法为主，制作计时器、倒计时或者</a:t>
            </a:r>
            <a:r>
              <a:rPr lang="en-US" altLang="zh-CN" sz="2800"/>
              <a:t>		</a:t>
            </a:r>
            <a:r>
              <a:rPr lang="zh-CN" altLang="en-US" sz="2800"/>
              <a:t>其他主题页面。</a:t>
            </a:r>
            <a:endParaRPr lang="zh-CN" altLang="en-US" sz="2800"/>
          </a:p>
        </p:txBody>
      </p:sp>
      <p:sp>
        <p:nvSpPr>
          <p:cNvPr id="7" name="文本框 6"/>
          <p:cNvSpPr txBox="1"/>
          <p:nvPr/>
        </p:nvSpPr>
        <p:spPr>
          <a:xfrm>
            <a:off x="1392555" y="2614930"/>
            <a:ext cx="88315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要求：</a:t>
            </a:r>
            <a:endParaRPr lang="zh-CN" altLang="en-US"/>
          </a:p>
          <a:p>
            <a:r>
              <a:rPr lang="en-US" altLang="zh-CN"/>
              <a:t>          1.</a:t>
            </a:r>
            <a:r>
              <a:rPr lang="zh-CN" altLang="en-US"/>
              <a:t>按照目录结构制作项目，代码编写规范清晰，需要注释的地方添加注释</a:t>
            </a:r>
            <a:r>
              <a:rPr lang="en-US" altLang="zh-CN"/>
              <a:t>;</a:t>
            </a:r>
            <a:endParaRPr lang="zh-CN" altLang="en-US"/>
          </a:p>
          <a:p>
            <a:r>
              <a:rPr lang="en-US" altLang="zh-CN"/>
              <a:t>          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949450" y="3640455"/>
            <a:ext cx="803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/>
              <a:t>页面</a:t>
            </a:r>
            <a:r>
              <a:rPr lang="en-US" altLang="zh-CN"/>
              <a:t>HTML</a:t>
            </a:r>
            <a:r>
              <a:rPr lang="zh-CN" altLang="en-US"/>
              <a:t>结构清晰，</a:t>
            </a:r>
            <a:r>
              <a:rPr lang="en-US" altLang="zh-CN"/>
              <a:t>CSS</a:t>
            </a:r>
            <a:r>
              <a:rPr lang="zh-CN" altLang="en-US"/>
              <a:t>布局合理；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949450" y="4237355"/>
            <a:ext cx="6343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</a:t>
            </a:r>
            <a:r>
              <a:rPr lang="zh-CN"/>
              <a:t>灵活运用</a:t>
            </a:r>
            <a:r>
              <a:rPr lang="en-US" altLang="zh-CN"/>
              <a:t>Array</a:t>
            </a:r>
            <a:r>
              <a:rPr lang="zh-CN" altLang="en-US"/>
              <a:t>、</a:t>
            </a:r>
            <a:r>
              <a:rPr lang="en-US" altLang="zh-CN"/>
              <a:t>String</a:t>
            </a:r>
            <a:r>
              <a:rPr lang="zh-CN" altLang="en-US"/>
              <a:t>、</a:t>
            </a:r>
            <a:r>
              <a:rPr lang="en-US" altLang="zh-CN"/>
              <a:t>Math</a:t>
            </a:r>
            <a:r>
              <a:rPr lang="zh-CN" altLang="en-US"/>
              <a:t>、</a:t>
            </a:r>
            <a:r>
              <a:rPr lang="en-US" altLang="zh-CN"/>
              <a:t>Date</a:t>
            </a:r>
            <a:r>
              <a:rPr lang="zh-CN" altLang="en-US"/>
              <a:t>等</a:t>
            </a:r>
            <a:r>
              <a:rPr lang="en-US" altLang="zh-CN">
                <a:sym typeface="+mn-ea"/>
              </a:rPr>
              <a:t>js</a:t>
            </a:r>
            <a:r>
              <a:rPr lang="zh-CN" altLang="en-US">
                <a:sym typeface="+mn-ea"/>
              </a:rPr>
              <a:t>内置对象方法</a:t>
            </a:r>
            <a:r>
              <a:rPr lang="en-US" altLang="zh-CN">
                <a:sym typeface="+mn-ea"/>
              </a:rPr>
              <a:t>;</a:t>
            </a:r>
            <a:endParaRPr lang="en-US" altLang="zh-CN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49450" y="6177915"/>
            <a:ext cx="6451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5.</a:t>
            </a:r>
            <a:r>
              <a:rPr lang="zh-CN" altLang="en-US">
                <a:sym typeface="+mn-ea"/>
              </a:rPr>
              <a:t>截止时间： </a:t>
            </a:r>
            <a:r>
              <a:rPr lang="en-US" altLang="zh-CN">
                <a:sym typeface="+mn-ea"/>
              </a:rPr>
              <a:t>2019-4-21  18:00:00</a:t>
            </a:r>
            <a:r>
              <a:rPr lang="zh-CN" altLang="en-US">
                <a:sym typeface="+mn-ea"/>
              </a:rPr>
              <a:t>（第八周周日）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1949450" y="4979035"/>
            <a:ext cx="94526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4.</a:t>
            </a:r>
            <a:r>
              <a:rPr lang="zh-CN" altLang="en-US">
                <a:sym typeface="+mn-ea"/>
              </a:rPr>
              <a:t>同学打包作业格式：</a:t>
            </a:r>
            <a:r>
              <a:rPr lang="en-US" altLang="zh-CN">
                <a:sym typeface="+mn-ea"/>
              </a:rPr>
              <a:t>16</a:t>
            </a:r>
            <a:r>
              <a:rPr lang="zh-CN" altLang="en-US">
                <a:sym typeface="+mn-ea"/>
              </a:rPr>
              <a:t>计本</a:t>
            </a:r>
            <a:r>
              <a:rPr lang="en-US" altLang="zh-CN">
                <a:sym typeface="+mn-ea"/>
              </a:rPr>
              <a:t>X</a:t>
            </a:r>
            <a:r>
              <a:rPr lang="zh-CN" altLang="en-US">
                <a:sym typeface="+mn-ea"/>
              </a:rPr>
              <a:t>班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学号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姓名     </a:t>
            </a:r>
            <a:r>
              <a:rPr lang="zh-CN" altLang="en-US">
                <a:sym typeface="+mn-ea"/>
              </a:rPr>
              <a:t>         如：</a:t>
            </a:r>
            <a:r>
              <a:rPr lang="en-US" altLang="zh-CN">
                <a:sym typeface="+mn-ea"/>
              </a:rPr>
              <a:t>16</a:t>
            </a:r>
            <a:r>
              <a:rPr lang="zh-CN" altLang="en-US">
                <a:sym typeface="+mn-ea"/>
              </a:rPr>
              <a:t>计本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班</a:t>
            </a:r>
            <a:r>
              <a:rPr lang="en-US" altLang="zh-CN">
                <a:sym typeface="+mn-ea"/>
              </a:rPr>
              <a:t>-1609101001-</a:t>
            </a:r>
            <a:r>
              <a:rPr lang="zh-CN" altLang="en-US">
                <a:sym typeface="+mn-ea"/>
              </a:rPr>
              <a:t>熊磊</a:t>
            </a:r>
            <a:endParaRPr lang="zh-CN" altLang="en-US"/>
          </a:p>
          <a:p>
            <a:r>
              <a:rPr lang="en-US" altLang="zh-CN">
                <a:sym typeface="+mn-ea"/>
              </a:rPr>
              <a:t>	</a:t>
            </a:r>
            <a:endParaRPr lang="zh-CN" altLang="en-US"/>
          </a:p>
          <a:p>
            <a:r>
              <a:rPr lang="zh-CN" altLang="en-US">
                <a:sym typeface="+mn-ea"/>
              </a:rPr>
              <a:t>   学委打包格式：</a:t>
            </a:r>
            <a:r>
              <a:rPr lang="en-US">
                <a:sym typeface="+mn-ea"/>
              </a:rPr>
              <a:t>web</a:t>
            </a:r>
            <a:r>
              <a:rPr lang="zh-CN" altLang="en-US">
                <a:sym typeface="+mn-ea"/>
              </a:rPr>
              <a:t>前端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第</a:t>
            </a:r>
            <a:r>
              <a:rPr lang="en-US" altLang="zh-CN">
                <a:sym typeface="+mn-ea"/>
              </a:rPr>
              <a:t>X</a:t>
            </a:r>
            <a:r>
              <a:rPr lang="zh-CN" altLang="en-US">
                <a:sym typeface="+mn-ea"/>
              </a:rPr>
              <a:t>次作业</a:t>
            </a:r>
            <a:r>
              <a:rPr lang="en-US" altLang="zh-CN">
                <a:sym typeface="+mn-ea"/>
              </a:rPr>
              <a:t>-16</a:t>
            </a:r>
            <a:r>
              <a:rPr lang="zh-CN" altLang="en-US">
                <a:sym typeface="+mn-ea"/>
              </a:rPr>
              <a:t>计本</a:t>
            </a:r>
            <a:r>
              <a:rPr lang="en-US" altLang="zh-CN">
                <a:sym typeface="+mn-ea"/>
              </a:rPr>
              <a:t>X</a:t>
            </a:r>
            <a:r>
              <a:rPr lang="zh-CN" altLang="en-US">
                <a:sym typeface="+mn-ea"/>
              </a:rPr>
              <a:t>班    如：</a:t>
            </a:r>
            <a:r>
              <a:rPr lang="en-US" altLang="zh-CN">
                <a:sym typeface="+mn-ea"/>
              </a:rPr>
              <a:t>web</a:t>
            </a:r>
            <a:r>
              <a:rPr lang="zh-CN" altLang="en-US">
                <a:sym typeface="+mn-ea"/>
              </a:rPr>
              <a:t>前端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第三次作业</a:t>
            </a:r>
            <a:r>
              <a:rPr lang="en-US" altLang="zh-CN">
                <a:sym typeface="+mn-ea"/>
              </a:rPr>
              <a:t>-16</a:t>
            </a:r>
            <a:r>
              <a:rPr lang="zh-CN" altLang="en-US">
                <a:sym typeface="+mn-ea"/>
              </a:rPr>
              <a:t>计本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班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4142" y="434240"/>
            <a:ext cx="8043575" cy="617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85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kumimoji="1" lang="zh-CN" altLang="en-US" sz="285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kumimoji="1" lang="en-US" altLang="zh-CN" sz="285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Array</a:t>
            </a:r>
            <a:r>
              <a:rPr kumimoji="1" lang="zh-CN" altLang="en-US" sz="285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</a:t>
            </a:r>
            <a:endParaRPr kumimoji="1" lang="en-US" sz="285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534142" y="1033230"/>
            <a:ext cx="10867383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水印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635" y="459891"/>
            <a:ext cx="2308308" cy="53953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93277" y="1306874"/>
            <a:ext cx="10951144" cy="347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r>
              <a:rPr lang="en-US" altLang="zh-CN" sz="2375" dirty="0" smtClean="0"/>
              <a:t>Array</a:t>
            </a:r>
            <a:r>
              <a:rPr lang="zh-CN" altLang="en-US" sz="2375" dirty="0" smtClean="0"/>
              <a:t>对象的常用方法：</a:t>
            </a:r>
            <a:endParaRPr lang="zh-CN" altLang="en-US" sz="2375" dirty="0" smtClean="0"/>
          </a:p>
          <a:p>
            <a:pPr lvl="1">
              <a:buClr>
                <a:srgbClr val="FF0000"/>
              </a:buClr>
            </a:pPr>
            <a:r>
              <a:rPr lang="en-US" altLang="zh-CN" sz="2375" dirty="0" smtClean="0">
                <a:solidFill>
                  <a:srgbClr val="000000"/>
                </a:solidFill>
              </a:rPr>
              <a:t>reverse()</a:t>
            </a:r>
            <a:r>
              <a:rPr lang="zh-CN" altLang="en-US" sz="2375" dirty="0" smtClean="0">
                <a:solidFill>
                  <a:srgbClr val="000000"/>
                </a:solidFill>
              </a:rPr>
              <a:t>：倒序数组对象； </a:t>
            </a:r>
            <a:endParaRPr lang="zh-CN" altLang="en-US" sz="2375" dirty="0" smtClean="0">
              <a:solidFill>
                <a:srgbClr val="000000"/>
              </a:solidFill>
            </a:endParaRPr>
          </a:p>
          <a:p>
            <a:pPr lvl="1">
              <a:buClr>
                <a:srgbClr val="FF0000"/>
              </a:buClr>
            </a:pPr>
            <a:r>
              <a:rPr lang="en-US" altLang="zh-CN" sz="2375" dirty="0" smtClean="0">
                <a:solidFill>
                  <a:srgbClr val="000000"/>
                </a:solidFill>
              </a:rPr>
              <a:t>sort()</a:t>
            </a:r>
            <a:r>
              <a:rPr lang="zh-CN" altLang="en-US" sz="2375" dirty="0" smtClean="0">
                <a:solidFill>
                  <a:srgbClr val="000000"/>
                </a:solidFill>
              </a:rPr>
              <a:t>：按</a:t>
            </a:r>
            <a:r>
              <a:rPr lang="zh-CN" altLang="en-US" sz="2375" dirty="0" smtClean="0">
                <a:solidFill>
                  <a:srgbClr val="FF0000"/>
                </a:solidFill>
              </a:rPr>
              <a:t>字典顺序</a:t>
            </a:r>
            <a:r>
              <a:rPr lang="en-US" altLang="zh-CN" sz="2375" dirty="0" smtClean="0">
                <a:solidFill>
                  <a:srgbClr val="FF0000"/>
                </a:solidFill>
              </a:rPr>
              <a:t>(</a:t>
            </a:r>
            <a:r>
              <a:rPr lang="zh-CN" altLang="en-US" sz="2375" dirty="0" smtClean="0">
                <a:solidFill>
                  <a:srgbClr val="FF0000"/>
                </a:solidFill>
              </a:rPr>
              <a:t>字母顺序</a:t>
            </a:r>
            <a:r>
              <a:rPr lang="en-US" altLang="zh-CN" sz="2375" dirty="0" smtClean="0">
                <a:solidFill>
                  <a:srgbClr val="FF0000"/>
                </a:solidFill>
              </a:rPr>
              <a:t>)</a:t>
            </a:r>
            <a:r>
              <a:rPr lang="zh-CN" altLang="en-US" sz="2375" dirty="0" smtClean="0">
                <a:solidFill>
                  <a:srgbClr val="000000"/>
                </a:solidFill>
              </a:rPr>
              <a:t>对数组元素重新排序</a:t>
            </a:r>
            <a:endParaRPr lang="zh-CN" altLang="en-US" sz="2375" dirty="0" smtClean="0">
              <a:solidFill>
                <a:srgbClr val="000000"/>
              </a:solidFill>
            </a:endParaRPr>
          </a:p>
          <a:p>
            <a:pPr lvl="1">
              <a:buClr>
                <a:srgbClr val="FF0000"/>
              </a:buClr>
            </a:pPr>
            <a:r>
              <a:rPr lang="zh-CN" altLang="en-US" sz="2375" dirty="0" smtClean="0">
                <a:solidFill>
                  <a:srgbClr val="000000"/>
                </a:solidFill>
              </a:rPr>
              <a:t> </a:t>
            </a:r>
            <a:r>
              <a:rPr lang="en-US" altLang="zh-CN" sz="2375" dirty="0" smtClean="0">
                <a:solidFill>
                  <a:srgbClr val="000000"/>
                </a:solidFill>
              </a:rPr>
              <a:t>join(</a:t>
            </a:r>
            <a:r>
              <a:rPr lang="zh-CN" altLang="en-US" sz="2375" dirty="0" smtClean="0">
                <a:solidFill>
                  <a:srgbClr val="000000"/>
                </a:solidFill>
              </a:rPr>
              <a:t>分隔字符</a:t>
            </a:r>
            <a:r>
              <a:rPr lang="en-US" altLang="zh-CN" sz="2375" dirty="0" smtClean="0">
                <a:solidFill>
                  <a:srgbClr val="000000"/>
                </a:solidFill>
              </a:rPr>
              <a:t>)</a:t>
            </a:r>
            <a:r>
              <a:rPr lang="zh-CN" altLang="en-US" sz="2375" dirty="0" smtClean="0">
                <a:solidFill>
                  <a:srgbClr val="000000"/>
                </a:solidFill>
              </a:rPr>
              <a:t>：将数组内各个元素</a:t>
            </a:r>
            <a:r>
              <a:rPr lang="zh-CN" altLang="en-US" sz="2375" dirty="0" smtClean="0">
                <a:solidFill>
                  <a:srgbClr val="FF0000"/>
                </a:solidFill>
              </a:rPr>
              <a:t>以分隔符连接</a:t>
            </a:r>
            <a:r>
              <a:rPr lang="zh-CN" altLang="en-US" sz="2375" dirty="0" smtClean="0">
                <a:solidFill>
                  <a:srgbClr val="000000"/>
                </a:solidFill>
              </a:rPr>
              <a:t>成一个字符串</a:t>
            </a:r>
            <a:endParaRPr lang="en-US" altLang="zh-CN" sz="2375" dirty="0" smtClean="0">
              <a:solidFill>
                <a:srgbClr val="000000"/>
              </a:solidFill>
            </a:endParaRPr>
          </a:p>
          <a:p>
            <a:pPr lvl="1">
              <a:buClr>
                <a:srgbClr val="FF0000"/>
              </a:buClr>
            </a:pPr>
            <a:r>
              <a:rPr lang="en-US" altLang="zh-CN" sz="2375" dirty="0" smtClean="0">
                <a:solidFill>
                  <a:srgbClr val="FF0000"/>
                </a:solidFill>
              </a:rPr>
              <a:t>push()</a:t>
            </a:r>
            <a:r>
              <a:rPr lang="zh-CN" altLang="en-US" sz="2375" dirty="0" smtClean="0">
                <a:solidFill>
                  <a:srgbClr val="000000"/>
                </a:solidFill>
              </a:rPr>
              <a:t>：在数组尾部添加数组元素</a:t>
            </a:r>
            <a:endParaRPr lang="en-US" altLang="zh-CN" sz="2375" dirty="0" smtClean="0">
              <a:solidFill>
                <a:srgbClr val="000000"/>
              </a:solidFill>
            </a:endParaRPr>
          </a:p>
          <a:p>
            <a:pPr lvl="1">
              <a:buClr>
                <a:srgbClr val="FF0000"/>
              </a:buClr>
            </a:pPr>
            <a:r>
              <a:rPr lang="en-US" altLang="zh-CN" sz="2375" dirty="0" smtClean="0">
                <a:solidFill>
                  <a:srgbClr val="000000"/>
                </a:solidFill>
              </a:rPr>
              <a:t>splice(</a:t>
            </a:r>
            <a:r>
              <a:rPr lang="en-US" altLang="zh-CN" sz="2375" dirty="0" err="1" smtClean="0">
                <a:solidFill>
                  <a:srgbClr val="000000"/>
                </a:solidFill>
              </a:rPr>
              <a:t>m,n</a:t>
            </a:r>
            <a:r>
              <a:rPr lang="en-US" altLang="zh-CN" sz="2375" dirty="0" smtClean="0">
                <a:solidFill>
                  <a:srgbClr val="000000"/>
                </a:solidFill>
              </a:rPr>
              <a:t>)</a:t>
            </a:r>
            <a:r>
              <a:rPr lang="zh-CN" altLang="en-US" sz="2375" dirty="0" smtClean="0">
                <a:solidFill>
                  <a:srgbClr val="000000"/>
                </a:solidFill>
              </a:rPr>
              <a:t>：删除在</a:t>
            </a:r>
            <a:r>
              <a:rPr lang="en-US" altLang="zh-CN" sz="2375" dirty="0" smtClean="0">
                <a:solidFill>
                  <a:srgbClr val="000000"/>
                </a:solidFill>
              </a:rPr>
              <a:t>m</a:t>
            </a:r>
            <a:r>
              <a:rPr lang="zh-CN" altLang="en-US" sz="2375" dirty="0" smtClean="0">
                <a:solidFill>
                  <a:srgbClr val="000000"/>
                </a:solidFill>
              </a:rPr>
              <a:t>位置的</a:t>
            </a:r>
            <a:r>
              <a:rPr lang="en-US" altLang="zh-CN" sz="2375" dirty="0" smtClean="0">
                <a:solidFill>
                  <a:srgbClr val="000000"/>
                </a:solidFill>
              </a:rPr>
              <a:t>n</a:t>
            </a:r>
            <a:r>
              <a:rPr lang="zh-CN" altLang="en-US" sz="2375" dirty="0" smtClean="0">
                <a:solidFill>
                  <a:srgbClr val="000000"/>
                </a:solidFill>
              </a:rPr>
              <a:t>个元素</a:t>
            </a:r>
            <a:endParaRPr lang="zh-CN" altLang="en-US" sz="2375" dirty="0" smtClean="0">
              <a:solidFill>
                <a:srgbClr val="000000"/>
              </a:solidFill>
            </a:endParaRPr>
          </a:p>
          <a:p>
            <a:pPr lvl="1">
              <a:buClr>
                <a:srgbClr val="FF0000"/>
              </a:buClr>
            </a:pPr>
            <a:r>
              <a:rPr lang="en-US" altLang="zh-CN" sz="2375" dirty="0" err="1" smtClean="0">
                <a:solidFill>
                  <a:srgbClr val="000000"/>
                </a:solidFill>
              </a:rPr>
              <a:t>concat</a:t>
            </a:r>
            <a:r>
              <a:rPr lang="en-US" altLang="zh-CN" sz="2375" dirty="0" smtClean="0">
                <a:solidFill>
                  <a:srgbClr val="000000"/>
                </a:solidFill>
              </a:rPr>
              <a:t>(</a:t>
            </a:r>
            <a:r>
              <a:rPr lang="zh-CN" altLang="en-US" sz="2375" dirty="0" smtClean="0">
                <a:solidFill>
                  <a:srgbClr val="000000"/>
                </a:solidFill>
              </a:rPr>
              <a:t>数组</a:t>
            </a:r>
            <a:r>
              <a:rPr lang="en-US" altLang="zh-CN" sz="2375" dirty="0" smtClean="0">
                <a:solidFill>
                  <a:srgbClr val="000000"/>
                </a:solidFill>
              </a:rPr>
              <a:t>2</a:t>
            </a:r>
            <a:r>
              <a:rPr lang="zh-CN" altLang="en-US" sz="2375" dirty="0" smtClean="0">
                <a:solidFill>
                  <a:srgbClr val="000000"/>
                </a:solidFill>
              </a:rPr>
              <a:t>，数组</a:t>
            </a:r>
            <a:r>
              <a:rPr lang="en-US" altLang="zh-CN" sz="2375" dirty="0" smtClean="0">
                <a:solidFill>
                  <a:srgbClr val="000000"/>
                </a:solidFill>
              </a:rPr>
              <a:t>3</a:t>
            </a:r>
            <a:r>
              <a:rPr lang="zh-CN" altLang="en-US" sz="2375" dirty="0" smtClean="0">
                <a:solidFill>
                  <a:srgbClr val="000000"/>
                </a:solidFill>
              </a:rPr>
              <a:t>，</a:t>
            </a:r>
            <a:r>
              <a:rPr lang="en-US" altLang="zh-CN" sz="2375" dirty="0" smtClean="0">
                <a:solidFill>
                  <a:srgbClr val="000000"/>
                </a:solidFill>
              </a:rPr>
              <a:t>···</a:t>
            </a:r>
            <a:r>
              <a:rPr lang="zh-CN" altLang="en-US" sz="2375" dirty="0" smtClean="0">
                <a:solidFill>
                  <a:srgbClr val="000000"/>
                </a:solidFill>
              </a:rPr>
              <a:t>）：将数组</a:t>
            </a:r>
            <a:r>
              <a:rPr lang="en-US" altLang="zh-CN" sz="2375" dirty="0" smtClean="0">
                <a:solidFill>
                  <a:srgbClr val="000000"/>
                </a:solidFill>
              </a:rPr>
              <a:t>2</a:t>
            </a:r>
            <a:r>
              <a:rPr lang="zh-CN" altLang="en-US" sz="2375" dirty="0" smtClean="0">
                <a:solidFill>
                  <a:srgbClr val="000000"/>
                </a:solidFill>
              </a:rPr>
              <a:t>，数组</a:t>
            </a:r>
            <a:r>
              <a:rPr lang="en-US" altLang="zh-CN" sz="2375" dirty="0" smtClean="0">
                <a:solidFill>
                  <a:srgbClr val="000000"/>
                </a:solidFill>
              </a:rPr>
              <a:t>3</a:t>
            </a:r>
            <a:r>
              <a:rPr lang="zh-CN" altLang="en-US" sz="2375" dirty="0" smtClean="0">
                <a:solidFill>
                  <a:srgbClr val="000000"/>
                </a:solidFill>
              </a:rPr>
              <a:t>等数组合并到数组对象中</a:t>
            </a:r>
            <a:endParaRPr lang="zh-CN" altLang="en-US" sz="2375" dirty="0" smtClean="0">
              <a:solidFill>
                <a:srgbClr val="000000"/>
              </a:solidFill>
            </a:endParaRPr>
          </a:p>
          <a:p>
            <a:pPr>
              <a:lnSpc>
                <a:spcPct val="95000"/>
              </a:lnSpc>
              <a:buClr>
                <a:srgbClr val="FF0000"/>
              </a:buClr>
            </a:pPr>
            <a:endParaRPr lang="zh-CN" altLang="en-US" sz="2850" dirty="0" smtClean="0"/>
          </a:p>
          <a:p>
            <a:pPr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375" dirty="0" smtClean="0">
                <a:solidFill>
                  <a:srgbClr val="000000"/>
                </a:solidFill>
              </a:rPr>
              <a:t> </a:t>
            </a:r>
            <a:endParaRPr lang="zh-CN" altLang="en-US" sz="2375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4142" y="434240"/>
            <a:ext cx="8043575" cy="617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85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处理字符串内容的方法</a:t>
            </a:r>
            <a:endParaRPr kumimoji="1" lang="en-US" sz="285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534142" y="1033230"/>
            <a:ext cx="10867383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水印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635" y="459891"/>
            <a:ext cx="2308308" cy="539536"/>
          </a:xfrm>
          <a:prstGeom prst="rect">
            <a:avLst/>
          </a:prstGeom>
        </p:spPr>
      </p:pic>
      <p:graphicFrame>
        <p:nvGraphicFramePr>
          <p:cNvPr id="8" name="内容占位符 837694"/>
          <p:cNvGraphicFramePr/>
          <p:nvPr/>
        </p:nvGraphicFramePr>
        <p:xfrm>
          <a:off x="747955" y="1221981"/>
          <a:ext cx="10866120" cy="5198110"/>
        </p:xfrm>
        <a:graphic>
          <a:graphicData uri="http://schemas.openxmlformats.org/drawingml/2006/table">
            <a:tbl>
              <a:tblPr/>
              <a:tblGrid>
                <a:gridCol w="4235450"/>
                <a:gridCol w="6630670"/>
              </a:tblGrid>
              <a:tr h="363220"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65" b="0" dirty="0">
                          <a:solidFill>
                            <a:srgbClr val="000000"/>
                          </a:solidFill>
                        </a:rPr>
                        <a:t>方 法</a:t>
                      </a:r>
                      <a:endParaRPr lang="zh-CN" altLang="en-US" sz="1665" b="0" dirty="0">
                        <a:solidFill>
                          <a:srgbClr val="000000"/>
                        </a:solidFill>
                      </a:endParaRPr>
                    </a:p>
                  </a:txBody>
                  <a:tcPr marL="108661" marR="108661" marT="54330" marB="54330">
                    <a:lnL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65" b="0" dirty="0">
                          <a:solidFill>
                            <a:srgbClr val="000000"/>
                          </a:solidFill>
                        </a:rPr>
                        <a:t>描 述</a:t>
                      </a:r>
                      <a:endParaRPr lang="zh-CN" altLang="en-US" sz="1665" b="0" dirty="0">
                        <a:solidFill>
                          <a:srgbClr val="000000"/>
                        </a:solidFill>
                      </a:endParaRPr>
                    </a:p>
                  </a:txBody>
                  <a:tcPr marL="108661" marR="108661" marT="54330" marB="54330">
                    <a:lnL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220"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65" b="0" err="1"/>
                        <a:t>charAt</a:t>
                      </a:r>
                      <a:r>
                        <a:rPr lang="en-US" altLang="zh-CN" sz="1665" b="0" dirty="0"/>
                        <a:t>(</a:t>
                      </a:r>
                      <a:r>
                        <a:rPr lang="zh-CN" altLang="en-US" sz="1665" b="0" dirty="0"/>
                        <a:t>位置）</a:t>
                      </a:r>
                      <a:endParaRPr lang="zh-CN" altLang="en-US" sz="1665" b="0" dirty="0"/>
                    </a:p>
                  </a:txBody>
                  <a:tcPr marL="108661" marR="108661" marT="54330" marB="54330">
                    <a:lnL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65" b="0" dirty="0"/>
                        <a:t>获取</a:t>
                      </a:r>
                      <a:r>
                        <a:rPr lang="en-US" altLang="en-US" sz="1665" b="0"/>
                        <a:t>String</a:t>
                      </a:r>
                      <a:r>
                        <a:rPr lang="zh-CN" altLang="en-US" sz="1665" b="0" dirty="0"/>
                        <a:t>对象在指定位置处的字符</a:t>
                      </a:r>
                      <a:endParaRPr lang="zh-CN" altLang="en-US" sz="1665" b="0"/>
                    </a:p>
                  </a:txBody>
                  <a:tcPr marL="108661" marR="108661" marT="54330" marB="54330">
                    <a:lnL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220"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65" b="0" err="1"/>
                        <a:t>indexOf</a:t>
                      </a:r>
                      <a:r>
                        <a:rPr lang="en-US" altLang="zh-CN" sz="1665" b="0" dirty="0"/>
                        <a:t>(</a:t>
                      </a:r>
                      <a:r>
                        <a:rPr lang="zh-CN" altLang="en-US" sz="1665" b="0" dirty="0"/>
                        <a:t>要查找的字符串</a:t>
                      </a:r>
                      <a:r>
                        <a:rPr lang="en-US" altLang="zh-CN" sz="1665" b="0"/>
                        <a:t>)</a:t>
                      </a:r>
                      <a:endParaRPr lang="zh-CN" altLang="en-US" sz="1665" b="0"/>
                    </a:p>
                  </a:txBody>
                  <a:tcPr marL="108661" marR="108661" marT="54330" marB="54330">
                    <a:lnL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65" b="0" dirty="0"/>
                        <a:t>获取要查找的字符串在</a:t>
                      </a:r>
                      <a:r>
                        <a:rPr lang="en-US" altLang="en-US" sz="1665" b="0"/>
                        <a:t>String</a:t>
                      </a:r>
                      <a:r>
                        <a:rPr lang="zh-CN" altLang="en-US" sz="1665" b="0" dirty="0"/>
                        <a:t>对象中</a:t>
                      </a:r>
                      <a:r>
                        <a:rPr lang="zh-CN" altLang="en-US" sz="1665" b="0" dirty="0">
                          <a:solidFill>
                            <a:srgbClr val="FF0000"/>
                          </a:solidFill>
                        </a:rPr>
                        <a:t>首次</a:t>
                      </a:r>
                      <a:r>
                        <a:rPr lang="zh-CN" altLang="en-US" sz="1665" b="0" dirty="0"/>
                        <a:t>出现的位置</a:t>
                      </a:r>
                      <a:endParaRPr lang="zh-CN" altLang="en-US" sz="1665" b="0" dirty="0"/>
                    </a:p>
                  </a:txBody>
                  <a:tcPr marL="108661" marR="108661" marT="54330" marB="54330">
                    <a:lnL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220"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65" b="0" err="1"/>
                        <a:t>lastIndexOf</a:t>
                      </a:r>
                      <a:r>
                        <a:rPr lang="en-US" altLang="zh-CN" sz="1665" b="0" dirty="0"/>
                        <a:t>(</a:t>
                      </a:r>
                      <a:r>
                        <a:rPr lang="zh-CN" altLang="en-US" sz="1665" b="0" dirty="0"/>
                        <a:t>要查找的字符串</a:t>
                      </a:r>
                      <a:r>
                        <a:rPr lang="en-US" altLang="zh-CN" sz="1665" b="0"/>
                        <a:t>)</a:t>
                      </a:r>
                      <a:endParaRPr lang="zh-CN" altLang="en-US" sz="1665" b="0"/>
                    </a:p>
                  </a:txBody>
                  <a:tcPr marL="108661" marR="108661" marT="54330" marB="54330">
                    <a:lnL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65" b="0" dirty="0"/>
                        <a:t>获取要查找的字串在</a:t>
                      </a:r>
                      <a:r>
                        <a:rPr lang="en-US" altLang="en-US" sz="1665" b="0"/>
                        <a:t>String</a:t>
                      </a:r>
                      <a:r>
                        <a:rPr lang="zh-CN" altLang="en-US" sz="1665" b="0" dirty="0"/>
                        <a:t>对象中的</a:t>
                      </a:r>
                      <a:r>
                        <a:rPr lang="en-US" altLang="en-US" sz="1665" b="0" err="1">
                          <a:solidFill>
                            <a:srgbClr val="FF0000"/>
                          </a:solidFill>
                        </a:rPr>
                        <a:t>最后一次</a:t>
                      </a:r>
                      <a:r>
                        <a:rPr lang="en-US" altLang="en-US" sz="1665" b="0" err="1"/>
                        <a:t>出现的位置</a:t>
                      </a:r>
                      <a:endParaRPr lang="zh-CN" altLang="en-US" sz="1665" b="0" dirty="0"/>
                    </a:p>
                  </a:txBody>
                  <a:tcPr marL="108661" marR="108661" marT="54330" marB="54330">
                    <a:lnL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7220"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65" b="0" err="1"/>
                        <a:t>substr</a:t>
                      </a:r>
                      <a:r>
                        <a:rPr lang="en-US" altLang="zh-CN" sz="1665" b="0" dirty="0"/>
                        <a:t>(</a:t>
                      </a:r>
                      <a:r>
                        <a:rPr lang="zh-CN" altLang="en-US" sz="1665" b="0" dirty="0"/>
                        <a:t>索引值</a:t>
                      </a:r>
                      <a:r>
                        <a:rPr lang="en-US" altLang="zh-CN" sz="1665" b="0" dirty="0"/>
                        <a:t>I[,</a:t>
                      </a:r>
                      <a:r>
                        <a:rPr lang="zh-CN" altLang="en-US" sz="1665" b="0" dirty="0"/>
                        <a:t>长度</a:t>
                      </a:r>
                      <a:r>
                        <a:rPr lang="en-US" altLang="zh-CN" sz="1665" b="0" dirty="0"/>
                        <a:t>]</a:t>
                      </a:r>
                      <a:r>
                        <a:rPr lang="zh-CN" altLang="en-US" sz="1665" b="0" dirty="0"/>
                        <a:t>）</a:t>
                      </a:r>
                      <a:endParaRPr lang="zh-CN" altLang="en-US" sz="1665" b="0" dirty="0"/>
                    </a:p>
                  </a:txBody>
                  <a:tcPr marL="108661" marR="108661" marT="54330" marB="54330">
                    <a:lnL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65" b="0" dirty="0"/>
                        <a:t>从</a:t>
                      </a:r>
                      <a:r>
                        <a:rPr lang="en-US" altLang="en-US" sz="1665" b="0" dirty="0"/>
                        <a:t>String</a:t>
                      </a:r>
                      <a:r>
                        <a:rPr lang="zh-CN" altLang="en-US" sz="1665" b="0" dirty="0"/>
                        <a:t>对象的索引值处开始截取</a:t>
                      </a:r>
                      <a:r>
                        <a:rPr lang="en-US" altLang="en-US" sz="1665" b="0" dirty="0"/>
                        <a:t>String</a:t>
                      </a:r>
                      <a:r>
                        <a:rPr lang="zh-CN" altLang="en-US" sz="1665" b="0" dirty="0"/>
                        <a:t>对象的所有字串或截取指定长度的字串</a:t>
                      </a:r>
                      <a:endParaRPr lang="zh-CN" altLang="en-US" sz="1665" b="0" dirty="0"/>
                    </a:p>
                  </a:txBody>
                  <a:tcPr marL="108661" marR="108661" marT="54330" marB="54330">
                    <a:lnL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220"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65" b="0" dirty="0"/>
                        <a:t>substring(</a:t>
                      </a:r>
                      <a:r>
                        <a:rPr lang="zh-CN" altLang="en-US" sz="1665" b="0" dirty="0"/>
                        <a:t>索引值</a:t>
                      </a:r>
                      <a:r>
                        <a:rPr lang="en-US" altLang="zh-CN" sz="1665" b="0" dirty="0"/>
                        <a:t>I [,</a:t>
                      </a:r>
                      <a:r>
                        <a:rPr lang="zh-CN" altLang="en-US" sz="1665" b="0" dirty="0"/>
                        <a:t>索引值</a:t>
                      </a:r>
                      <a:r>
                        <a:rPr lang="en-US" altLang="zh-CN" sz="1665" b="0"/>
                        <a:t>J])</a:t>
                      </a:r>
                      <a:endParaRPr lang="zh-CN" altLang="en-US" sz="1665" b="0"/>
                    </a:p>
                  </a:txBody>
                  <a:tcPr marL="108661" marR="108661" marT="54330" marB="54330">
                    <a:lnL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65" b="0" dirty="0"/>
                        <a:t>截取由索引值</a:t>
                      </a:r>
                      <a:r>
                        <a:rPr lang="en-US" altLang="zh-CN" sz="1665" b="0" dirty="0"/>
                        <a:t>i</a:t>
                      </a:r>
                      <a:r>
                        <a:rPr lang="zh-CN" altLang="en-US" sz="1665" b="0" dirty="0"/>
                        <a:t>到索引值</a:t>
                      </a:r>
                      <a:r>
                        <a:rPr lang="en-US" altLang="zh-CN" sz="1665" b="0">
                          <a:solidFill>
                            <a:srgbClr val="FF0000"/>
                          </a:solidFill>
                        </a:rPr>
                        <a:t>j-1</a:t>
                      </a:r>
                      <a:r>
                        <a:rPr lang="zh-CN" altLang="en-US" sz="1665" b="0" dirty="0"/>
                        <a:t>之间的字符串</a:t>
                      </a:r>
                      <a:endParaRPr lang="zh-CN" altLang="en-US" sz="1665" b="0" dirty="0"/>
                    </a:p>
                  </a:txBody>
                  <a:tcPr marL="108661" marR="108661" marT="54330" marB="54330">
                    <a:lnL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220"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65" b="0" dirty="0"/>
                        <a:t>split(</a:t>
                      </a:r>
                      <a:r>
                        <a:rPr lang="zh-CN" altLang="en-US" sz="1665" b="0" dirty="0"/>
                        <a:t>分隔符</a:t>
                      </a:r>
                      <a:r>
                        <a:rPr lang="en-US" altLang="zh-CN" sz="1665" b="0"/>
                        <a:t>)</a:t>
                      </a:r>
                      <a:endParaRPr lang="zh-CN" altLang="en-US" sz="1665" b="0"/>
                    </a:p>
                  </a:txBody>
                  <a:tcPr marL="108661" marR="108661" marT="54330" marB="54330">
                    <a:lnL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en-US" altLang="en-US" sz="1665" b="0"/>
                        <a:t>把 String</a:t>
                      </a:r>
                      <a:r>
                        <a:rPr lang="zh-CN" altLang="en-US" sz="1665" b="0" dirty="0"/>
                        <a:t>对象中的字符串按分隔符拆分成字符串数组</a:t>
                      </a:r>
                      <a:endParaRPr lang="zh-CN" altLang="en-US" sz="1665" b="0" dirty="0"/>
                    </a:p>
                  </a:txBody>
                  <a:tcPr marL="108661" marR="108661" marT="54330" marB="54330">
                    <a:lnL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220"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65" b="0" dirty="0"/>
                        <a:t>replace(</a:t>
                      </a:r>
                      <a:r>
                        <a:rPr lang="zh-CN" altLang="en-US" sz="1665" b="0" dirty="0"/>
                        <a:t>需替代的字串，新字串</a:t>
                      </a:r>
                      <a:r>
                        <a:rPr lang="en-US" altLang="zh-CN" sz="1665" b="0"/>
                        <a:t>)</a:t>
                      </a:r>
                      <a:endParaRPr lang="zh-CN" altLang="en-US" sz="1665" b="0"/>
                    </a:p>
                  </a:txBody>
                  <a:tcPr marL="108661" marR="108661" marT="54330" marB="54330">
                    <a:lnL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65" b="0" dirty="0"/>
                        <a:t>用新字串替换需替代的字串</a:t>
                      </a:r>
                      <a:endParaRPr lang="zh-CN" altLang="en-US" sz="1665" b="0" dirty="0"/>
                    </a:p>
                  </a:txBody>
                  <a:tcPr marL="108661" marR="108661" marT="54330" marB="54330">
                    <a:lnL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220"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65" b="0" err="1"/>
                        <a:t>toLowerCase</a:t>
                      </a:r>
                      <a:r>
                        <a:rPr lang="en-US" altLang="zh-CN" sz="1665" b="0"/>
                        <a:t>()</a:t>
                      </a:r>
                      <a:endParaRPr lang="zh-CN" altLang="en-US" sz="1665" b="0"/>
                    </a:p>
                  </a:txBody>
                  <a:tcPr marL="108661" marR="108661" marT="54330" marB="54330">
                    <a:lnL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en-US" altLang="en-US" sz="1665" b="0"/>
                        <a:t>把 String</a:t>
                      </a:r>
                      <a:r>
                        <a:rPr lang="zh-CN" altLang="en-US" sz="1665" b="0" dirty="0"/>
                        <a:t>对象中的字串转换成小写字母</a:t>
                      </a:r>
                      <a:endParaRPr lang="zh-CN" altLang="en-US" sz="1665" b="0" dirty="0"/>
                    </a:p>
                  </a:txBody>
                  <a:tcPr marL="108661" marR="108661" marT="54330" marB="54330">
                    <a:lnL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220"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65" b="0" err="1"/>
                        <a:t>toUpperCase</a:t>
                      </a:r>
                      <a:r>
                        <a:rPr lang="en-US" altLang="zh-CN" sz="1665" b="0"/>
                        <a:t>()</a:t>
                      </a:r>
                      <a:endParaRPr lang="zh-CN" altLang="en-US" sz="1665" b="0"/>
                    </a:p>
                  </a:txBody>
                  <a:tcPr marL="108661" marR="108661" marT="54330" marB="54330">
                    <a:lnL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en-US" altLang="en-US" sz="1665" b="0"/>
                        <a:t>把 String</a:t>
                      </a:r>
                      <a:r>
                        <a:rPr lang="zh-CN" altLang="en-US" sz="1665" b="0" dirty="0"/>
                        <a:t>对象中的字串转换成大写字母</a:t>
                      </a:r>
                      <a:endParaRPr lang="zh-CN" altLang="en-US" sz="1665" b="0" dirty="0"/>
                    </a:p>
                  </a:txBody>
                  <a:tcPr marL="108661" marR="108661" marT="54330" marB="54330">
                    <a:lnL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220"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Clr>
                          <a:schemeClr val="hlink"/>
                        </a:buClr>
                        <a:buSzPct val="120000"/>
                        <a:buNone/>
                      </a:pPr>
                      <a:r>
                        <a:rPr lang="en-US" altLang="zh-CN" sz="1665" b="0" err="1">
                          <a:latin typeface="Tahoma" panose="020B0604030504040204" pitchFamily="34" charset="0"/>
                        </a:rPr>
                        <a:t>toString</a:t>
                      </a:r>
                      <a:r>
                        <a:rPr lang="en-US" altLang="zh-CN" sz="1665" b="0">
                          <a:latin typeface="Tahoma" panose="020B0604030504040204" pitchFamily="34" charset="0"/>
                        </a:rPr>
                        <a:t>()</a:t>
                      </a:r>
                      <a:endParaRPr lang="zh-CN" altLang="en-US" sz="1665" b="0">
                        <a:latin typeface="Tahoma" panose="020B0604030504040204" pitchFamily="34" charset="0"/>
                      </a:endParaRPr>
                    </a:p>
                  </a:txBody>
                  <a:tcPr marL="108661" marR="108661" marT="54330" marB="54330">
                    <a:lnL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Clr>
                          <a:schemeClr val="hlink"/>
                        </a:buClr>
                        <a:buSzPct val="120000"/>
                        <a:buNone/>
                      </a:pPr>
                      <a:r>
                        <a:rPr lang="zh-CN" altLang="en-US" sz="1665" b="0" dirty="0">
                          <a:latin typeface="Tahoma" panose="020B0604030504040204" pitchFamily="34" charset="0"/>
                        </a:rPr>
                        <a:t>获取</a:t>
                      </a:r>
                      <a:r>
                        <a:rPr lang="en-US" altLang="zh-CN" sz="1665" b="0" dirty="0">
                          <a:latin typeface="Tahoma" panose="020B0604030504040204" pitchFamily="34" charset="0"/>
                        </a:rPr>
                        <a:t>String</a:t>
                      </a:r>
                      <a:r>
                        <a:rPr lang="zh-CN" altLang="en-US" sz="1665" b="0" dirty="0">
                          <a:latin typeface="Tahoma" panose="020B0604030504040204" pitchFamily="34" charset="0"/>
                        </a:rPr>
                        <a:t>对象的字符串值</a:t>
                      </a:r>
                      <a:endParaRPr lang="zh-CN" altLang="en-US" sz="1665" b="0" dirty="0">
                        <a:latin typeface="Tahoma" panose="020B0604030504040204" pitchFamily="34" charset="0"/>
                      </a:endParaRPr>
                    </a:p>
                  </a:txBody>
                  <a:tcPr marL="108661" marR="108661" marT="54330" marB="54330">
                    <a:lnL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220"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65" b="0" err="1"/>
                        <a:t>valueOf</a:t>
                      </a:r>
                      <a:r>
                        <a:rPr lang="en-US" altLang="zh-CN" sz="1665" b="0"/>
                        <a:t>()</a:t>
                      </a:r>
                      <a:endParaRPr lang="zh-CN" altLang="en-US" sz="1665" b="0"/>
                    </a:p>
                  </a:txBody>
                  <a:tcPr marL="108661" marR="108661" marT="54330" marB="54330">
                    <a:lnL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65" b="0" dirty="0"/>
                        <a:t>获取</a:t>
                      </a:r>
                      <a:r>
                        <a:rPr lang="en-US" altLang="zh-CN" sz="1665" b="0" dirty="0"/>
                        <a:t>String</a:t>
                      </a:r>
                      <a:r>
                        <a:rPr lang="zh-CN" altLang="en-US" sz="1665" b="0" dirty="0"/>
                        <a:t>对象的原始值</a:t>
                      </a:r>
                      <a:endParaRPr lang="zh-CN" altLang="en-US" sz="1665" b="0" dirty="0"/>
                    </a:p>
                  </a:txBody>
                  <a:tcPr marL="108661" marR="108661" marT="54330" marB="54330">
                    <a:lnL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470"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65" b="0" err="1"/>
                        <a:t>concat</a:t>
                      </a:r>
                      <a:r>
                        <a:rPr lang="en-US" altLang="zh-CN" sz="1665" b="0" dirty="0"/>
                        <a:t>(</a:t>
                      </a:r>
                      <a:r>
                        <a:rPr lang="zh-CN" altLang="en-US" sz="1665" b="0" dirty="0"/>
                        <a:t>字串</a:t>
                      </a:r>
                      <a:r>
                        <a:rPr lang="en-US" altLang="zh-CN" sz="1665" b="0" dirty="0"/>
                        <a:t>1</a:t>
                      </a:r>
                      <a:r>
                        <a:rPr lang="zh-CN" altLang="en-US" sz="1665" b="0" dirty="0"/>
                        <a:t>，字串</a:t>
                      </a:r>
                      <a:r>
                        <a:rPr lang="en-US" altLang="zh-CN" sz="1665" b="0" dirty="0"/>
                        <a:t>2</a:t>
                      </a:r>
                      <a:r>
                        <a:rPr lang="zh-CN" altLang="en-US" sz="1665" b="0" dirty="0"/>
                        <a:t>，</a:t>
                      </a:r>
                      <a:r>
                        <a:rPr lang="en-US" altLang="zh-CN" sz="1665" b="0"/>
                        <a:t>···)</a:t>
                      </a:r>
                      <a:endParaRPr lang="zh-CN" altLang="en-US" sz="1665" b="0"/>
                    </a:p>
                  </a:txBody>
                  <a:tcPr marL="108661" marR="108661" marT="54330" marB="54330">
                    <a:lnL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65" b="0" dirty="0"/>
                        <a:t>将参数中的各字符串与</a:t>
                      </a:r>
                      <a:r>
                        <a:rPr lang="en-US" altLang="zh-CN" sz="1665" b="0" dirty="0"/>
                        <a:t>String</a:t>
                      </a:r>
                      <a:r>
                        <a:rPr lang="zh-CN" altLang="en-US" sz="1665" b="0" dirty="0"/>
                        <a:t>对象中的字符串结合成一个字符串</a:t>
                      </a:r>
                      <a:endParaRPr lang="zh-CN" altLang="en-US" sz="1665" b="0" dirty="0"/>
                    </a:p>
                  </a:txBody>
                  <a:tcPr marL="108661" marR="108661" marT="54330" marB="54330">
                    <a:lnL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4142" y="434240"/>
            <a:ext cx="8043575" cy="617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85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处理字符串显示的方法</a:t>
            </a:r>
            <a:endParaRPr kumimoji="1" lang="en-US" sz="285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534142" y="1033230"/>
            <a:ext cx="10867383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水印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635" y="459891"/>
            <a:ext cx="2308308" cy="539536"/>
          </a:xfrm>
          <a:prstGeom prst="rect">
            <a:avLst/>
          </a:prstGeom>
        </p:spPr>
      </p:pic>
      <p:graphicFrame>
        <p:nvGraphicFramePr>
          <p:cNvPr id="7" name="内容占位符 838704"/>
          <p:cNvGraphicFramePr/>
          <p:nvPr/>
        </p:nvGraphicFramePr>
        <p:xfrm>
          <a:off x="578170" y="1383290"/>
          <a:ext cx="10866120" cy="4343400"/>
        </p:xfrm>
        <a:graphic>
          <a:graphicData uri="http://schemas.openxmlformats.org/drawingml/2006/table">
            <a:tbl>
              <a:tblPr/>
              <a:tblGrid>
                <a:gridCol w="3465830"/>
                <a:gridCol w="7400290"/>
              </a:tblGrid>
              <a:tr h="434340"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65" b="0" dirty="0">
                          <a:solidFill>
                            <a:srgbClr val="000000"/>
                          </a:solidFill>
                        </a:rPr>
                        <a:t>方 法</a:t>
                      </a:r>
                      <a:endParaRPr lang="zh-CN" altLang="en-US" sz="1665" b="0" dirty="0">
                        <a:solidFill>
                          <a:srgbClr val="000000"/>
                        </a:solidFill>
                      </a:endParaRPr>
                    </a:p>
                  </a:txBody>
                  <a:tcPr marL="108661" marR="108661" marT="54330" marB="54330">
                    <a:lnL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65" b="0" dirty="0">
                          <a:solidFill>
                            <a:srgbClr val="000000"/>
                          </a:solidFill>
                        </a:rPr>
                        <a:t>意 义</a:t>
                      </a:r>
                      <a:endParaRPr lang="zh-CN" altLang="en-US" sz="1665" b="0" dirty="0">
                        <a:solidFill>
                          <a:srgbClr val="000000"/>
                        </a:solidFill>
                      </a:endParaRPr>
                    </a:p>
                  </a:txBody>
                  <a:tcPr marL="108661" marR="108661" marT="54330" marB="54330">
                    <a:lnL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340"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65" b="0" err="1"/>
                        <a:t>fontcolor</a:t>
                      </a:r>
                      <a:r>
                        <a:rPr lang="en-US" altLang="zh-CN" sz="1665" b="0" dirty="0"/>
                        <a:t>(</a:t>
                      </a:r>
                      <a:r>
                        <a:rPr lang="zh-CN" altLang="en-US" sz="1665" b="0" dirty="0"/>
                        <a:t>颜色）</a:t>
                      </a:r>
                      <a:endParaRPr lang="zh-CN" altLang="en-US" sz="1665" b="0" dirty="0"/>
                    </a:p>
                  </a:txBody>
                  <a:tcPr marL="108661" marR="108661" marT="54330" marB="54330">
                    <a:lnL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65" b="0" dirty="0" err="1"/>
                        <a:t>设置</a:t>
                      </a:r>
                      <a:r>
                        <a:rPr lang="en-US" altLang="en-US" sz="1665" b="0"/>
                        <a:t>String</a:t>
                      </a:r>
                      <a:r>
                        <a:rPr lang="zh-CN" altLang="en-US" sz="1665" b="0" dirty="0"/>
                        <a:t>对象中字串的字体颜色</a:t>
                      </a:r>
                      <a:endParaRPr lang="zh-CN" altLang="en-US" sz="1665" b="0" dirty="0"/>
                    </a:p>
                  </a:txBody>
                  <a:tcPr marL="108661" marR="108661" marT="54330" marB="54330">
                    <a:lnL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340"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65" b="0" err="1"/>
                        <a:t>fontsize</a:t>
                      </a:r>
                      <a:r>
                        <a:rPr lang="en-US" altLang="zh-CN" sz="1665" b="0" dirty="0"/>
                        <a:t>(</a:t>
                      </a:r>
                      <a:r>
                        <a:rPr lang="zh-CN" altLang="en-US" sz="1665" b="0" dirty="0"/>
                        <a:t>大小）</a:t>
                      </a:r>
                      <a:endParaRPr lang="zh-CN" altLang="en-US" sz="1665" b="0" dirty="0"/>
                    </a:p>
                  </a:txBody>
                  <a:tcPr marL="108661" marR="108661" marT="54330" marB="54330">
                    <a:lnL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65" b="0" dirty="0" err="1"/>
                        <a:t>设置</a:t>
                      </a:r>
                      <a:r>
                        <a:rPr lang="en-US" altLang="en-US" sz="1665" b="0"/>
                        <a:t>String</a:t>
                      </a:r>
                      <a:r>
                        <a:rPr lang="zh-CN" altLang="en-US" sz="1665" b="0" dirty="0"/>
                        <a:t>对象中字串的字体大小</a:t>
                      </a:r>
                      <a:endParaRPr lang="zh-CN" altLang="en-US" sz="1665" b="0" dirty="0"/>
                    </a:p>
                  </a:txBody>
                  <a:tcPr marL="108661" marR="108661" marT="54330" marB="54330">
                    <a:lnL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340"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65" b="0"/>
                        <a:t>bold()</a:t>
                      </a:r>
                      <a:endParaRPr lang="zh-CN" altLang="en-US" sz="1665" b="0"/>
                    </a:p>
                  </a:txBody>
                  <a:tcPr marL="108661" marR="108661" marT="54330" marB="54330">
                    <a:lnL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65" b="0" dirty="0"/>
                        <a:t>使</a:t>
                      </a:r>
                      <a:r>
                        <a:rPr lang="en-US" altLang="en-US" sz="1665" b="0"/>
                        <a:t>String</a:t>
                      </a:r>
                      <a:r>
                        <a:rPr lang="zh-CN" altLang="en-US" sz="1665" b="0" dirty="0"/>
                        <a:t>对象中字串的字体加粗显示</a:t>
                      </a:r>
                      <a:endParaRPr lang="zh-CN" altLang="en-US" sz="1665" b="0" dirty="0"/>
                    </a:p>
                  </a:txBody>
                  <a:tcPr marL="108661" marR="108661" marT="54330" marB="54330">
                    <a:lnL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340"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65" b="0" dirty="0"/>
                        <a:t>italics(</a:t>
                      </a:r>
                      <a:r>
                        <a:rPr lang="zh-CN" altLang="en-US" sz="1665" b="0" dirty="0"/>
                        <a:t>）</a:t>
                      </a:r>
                      <a:endParaRPr lang="zh-CN" altLang="en-US" sz="1665" b="0" dirty="0"/>
                    </a:p>
                  </a:txBody>
                  <a:tcPr marL="108661" marR="108661" marT="54330" marB="54330">
                    <a:lnL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65" b="0" dirty="0" err="1"/>
                        <a:t>设置</a:t>
                      </a:r>
                      <a:r>
                        <a:rPr lang="en-US" altLang="en-US" sz="1665" b="0"/>
                        <a:t>String</a:t>
                      </a:r>
                      <a:r>
                        <a:rPr lang="zh-CN" altLang="en-US" sz="1665" b="0" dirty="0"/>
                        <a:t>对象中字串的字体格式为斜体</a:t>
                      </a:r>
                      <a:endParaRPr lang="zh-CN" altLang="en-US" sz="1665" b="0" dirty="0"/>
                    </a:p>
                  </a:txBody>
                  <a:tcPr marL="108661" marR="108661" marT="54330" marB="54330">
                    <a:lnL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340"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65" b="0" dirty="0"/>
                        <a:t>big(</a:t>
                      </a:r>
                      <a:r>
                        <a:rPr lang="zh-CN" altLang="en-US" sz="1665" b="0" dirty="0"/>
                        <a:t>）</a:t>
                      </a:r>
                      <a:endParaRPr lang="zh-CN" altLang="en-US" sz="1665" b="0" dirty="0"/>
                    </a:p>
                  </a:txBody>
                  <a:tcPr marL="108661" marR="108661" marT="54330" marB="54330">
                    <a:lnL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65" b="0" dirty="0" err="1"/>
                        <a:t>设置</a:t>
                      </a:r>
                      <a:r>
                        <a:rPr lang="en-US" altLang="en-US" sz="1665" b="0"/>
                        <a:t>String</a:t>
                      </a:r>
                      <a:r>
                        <a:rPr lang="zh-CN" altLang="en-US" sz="1665" b="0" dirty="0"/>
                        <a:t>对象中字串的字体为大字体</a:t>
                      </a:r>
                      <a:endParaRPr lang="zh-CN" altLang="en-US" sz="1665" b="0" dirty="0"/>
                    </a:p>
                  </a:txBody>
                  <a:tcPr marL="108661" marR="108661" marT="54330" marB="54330">
                    <a:lnL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340"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65" b="0"/>
                        <a:t>small()</a:t>
                      </a:r>
                      <a:endParaRPr lang="zh-CN" altLang="en-US" sz="1665" b="0"/>
                    </a:p>
                  </a:txBody>
                  <a:tcPr marL="108661" marR="108661" marT="54330" marB="54330">
                    <a:lnL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65" b="0" dirty="0" err="1"/>
                        <a:t>设置</a:t>
                      </a:r>
                      <a:r>
                        <a:rPr lang="en-US" altLang="en-US" sz="1665" b="0"/>
                        <a:t>String</a:t>
                      </a:r>
                      <a:r>
                        <a:rPr lang="zh-CN" altLang="en-US" sz="1665" b="0" dirty="0"/>
                        <a:t>对象中字串的字体为小字体</a:t>
                      </a:r>
                      <a:endParaRPr lang="zh-CN" altLang="en-US" sz="1665" b="0" dirty="0"/>
                    </a:p>
                  </a:txBody>
                  <a:tcPr marL="108661" marR="108661" marT="54330" marB="54330">
                    <a:lnL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340"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65" b="0"/>
                        <a:t>strike()</a:t>
                      </a:r>
                      <a:endParaRPr lang="zh-CN" altLang="en-US" sz="1665" b="0"/>
                    </a:p>
                  </a:txBody>
                  <a:tcPr marL="108661" marR="108661" marT="54330" marB="54330">
                    <a:lnL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65" b="0" dirty="0" err="1"/>
                        <a:t>设置</a:t>
                      </a:r>
                      <a:r>
                        <a:rPr lang="en-US" altLang="en-US" sz="1665" b="0"/>
                        <a:t>String</a:t>
                      </a:r>
                      <a:r>
                        <a:rPr lang="zh-CN" altLang="en-US" sz="1665" b="0" dirty="0"/>
                        <a:t>对象中的字串显示删除线</a:t>
                      </a:r>
                      <a:endParaRPr lang="zh-CN" altLang="en-US" sz="1665" b="0" dirty="0"/>
                    </a:p>
                  </a:txBody>
                  <a:tcPr marL="108661" marR="108661" marT="54330" marB="54330">
                    <a:lnL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340"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65" b="0"/>
                        <a:t>sub()</a:t>
                      </a:r>
                      <a:endParaRPr lang="zh-CN" altLang="en-US" sz="1665" b="0"/>
                    </a:p>
                  </a:txBody>
                  <a:tcPr marL="108661" marR="108661" marT="54330" marB="54330">
                    <a:lnL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65" b="0" dirty="0"/>
                        <a:t>设置</a:t>
                      </a:r>
                      <a:r>
                        <a:rPr lang="en-US" altLang="en-US" sz="1665" b="0"/>
                        <a:t>String</a:t>
                      </a:r>
                      <a:r>
                        <a:rPr lang="zh-CN" altLang="en-US" sz="1665" b="0" dirty="0"/>
                        <a:t>对象中的字串以下标显示</a:t>
                      </a:r>
                      <a:endParaRPr lang="zh-CN" altLang="en-US" sz="1665" b="0" dirty="0"/>
                    </a:p>
                  </a:txBody>
                  <a:tcPr marL="108661" marR="108661" marT="54330" marB="54330">
                    <a:lnL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340"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65" b="0"/>
                        <a:t>sup()</a:t>
                      </a:r>
                      <a:endParaRPr lang="zh-CN" altLang="en-US" sz="1665" b="0"/>
                    </a:p>
                  </a:txBody>
                  <a:tcPr marL="108661" marR="108661" marT="54330" marB="54330">
                    <a:lnL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65" b="0" dirty="0"/>
                        <a:t>设置</a:t>
                      </a:r>
                      <a:r>
                        <a:rPr lang="en-US" altLang="en-US" sz="1665" b="0"/>
                        <a:t>String</a:t>
                      </a:r>
                      <a:r>
                        <a:rPr lang="zh-CN" altLang="en-US" sz="1665" b="0" dirty="0"/>
                        <a:t>对象中的字串以上标显示</a:t>
                      </a:r>
                      <a:endParaRPr lang="zh-CN" altLang="en-US" sz="1665" b="0" dirty="0"/>
                    </a:p>
                  </a:txBody>
                  <a:tcPr marL="108661" marR="108661" marT="54330" marB="54330">
                    <a:lnL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4142" y="434240"/>
            <a:ext cx="8043575" cy="617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50" b="1" noProof="1" smtClean="0">
                <a:solidFill>
                  <a:srgbClr val="0070C0"/>
                </a:solidFill>
              </a:rPr>
              <a:t>Math</a:t>
            </a:r>
            <a:r>
              <a:rPr lang="zh-CN" altLang="en-US" sz="2850" b="1" noProof="1" smtClean="0">
                <a:solidFill>
                  <a:srgbClr val="0070C0"/>
                </a:solidFill>
              </a:rPr>
              <a:t>常用方法</a:t>
            </a:r>
            <a:endParaRPr kumimoji="1" lang="en-US" sz="285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534142" y="1033230"/>
            <a:ext cx="10867383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水印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635" y="459891"/>
            <a:ext cx="2308308" cy="539536"/>
          </a:xfrm>
          <a:prstGeom prst="rect">
            <a:avLst/>
          </a:prstGeom>
        </p:spPr>
      </p:pic>
      <p:graphicFrame>
        <p:nvGraphicFramePr>
          <p:cNvPr id="8" name="内容占位符 849970"/>
          <p:cNvGraphicFramePr/>
          <p:nvPr/>
        </p:nvGraphicFramePr>
        <p:xfrm>
          <a:off x="663062" y="1179551"/>
          <a:ext cx="9932035" cy="5229860"/>
        </p:xfrm>
        <a:graphic>
          <a:graphicData uri="http://schemas.openxmlformats.org/drawingml/2006/table">
            <a:tbl>
              <a:tblPr/>
              <a:tblGrid>
                <a:gridCol w="4497070"/>
                <a:gridCol w="5434965"/>
              </a:tblGrid>
              <a:tr h="363220"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65" b="0" dirty="0">
                          <a:solidFill>
                            <a:srgbClr val="000000"/>
                          </a:solidFill>
                        </a:rPr>
                        <a:t>方 法</a:t>
                      </a:r>
                      <a:endParaRPr lang="zh-CN" altLang="en-US" sz="1665" b="0" dirty="0">
                        <a:solidFill>
                          <a:srgbClr val="000000"/>
                        </a:solidFill>
                      </a:endParaRPr>
                    </a:p>
                  </a:txBody>
                  <a:tcPr marL="108661" marR="108661" marT="54330" marB="54330">
                    <a:lnL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65" b="0" dirty="0">
                          <a:solidFill>
                            <a:srgbClr val="000000"/>
                          </a:solidFill>
                        </a:rPr>
                        <a:t>意 义</a:t>
                      </a:r>
                      <a:endParaRPr lang="zh-CN" altLang="en-US" sz="1665" b="0" dirty="0">
                        <a:solidFill>
                          <a:srgbClr val="000000"/>
                        </a:solidFill>
                      </a:endParaRPr>
                    </a:p>
                  </a:txBody>
                  <a:tcPr marL="108661" marR="108661" marT="54330" marB="54330">
                    <a:lnL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220"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65" b="0" err="1"/>
                        <a:t>abs(num</a:t>
                      </a:r>
                      <a:r>
                        <a:rPr lang="en-US" altLang="zh-CN" sz="1665" b="0"/>
                        <a:t>)</a:t>
                      </a:r>
                      <a:endParaRPr lang="zh-CN" altLang="en-US" sz="1665" b="0"/>
                    </a:p>
                  </a:txBody>
                  <a:tcPr marL="108661" marR="108661" marT="54330" marB="54330">
                    <a:lnL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65" b="0" dirty="0"/>
                        <a:t>返回</a:t>
                      </a:r>
                      <a:r>
                        <a:rPr lang="en-US" altLang="zh-CN" sz="1665" b="0" dirty="0"/>
                        <a:t>num</a:t>
                      </a:r>
                      <a:r>
                        <a:rPr lang="zh-CN" altLang="en-US" sz="1665" b="0" dirty="0"/>
                        <a:t>的绝对值</a:t>
                      </a:r>
                      <a:endParaRPr lang="zh-CN" altLang="en-US" sz="1665" b="0"/>
                    </a:p>
                  </a:txBody>
                  <a:tcPr marL="108661" marR="108661" marT="54330" marB="54330">
                    <a:lnL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220"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65" b="0" err="1">
                          <a:solidFill>
                            <a:srgbClr val="FF0000"/>
                          </a:solidFill>
                        </a:rPr>
                        <a:t>ceil</a:t>
                      </a:r>
                      <a:r>
                        <a:rPr lang="en-US" altLang="zh-CN" sz="1665" b="0" err="1"/>
                        <a:t>(num</a:t>
                      </a:r>
                      <a:r>
                        <a:rPr lang="en-US" altLang="zh-CN" sz="1665" b="0"/>
                        <a:t>)</a:t>
                      </a:r>
                      <a:endParaRPr lang="zh-CN" altLang="en-US" sz="1665" b="0"/>
                    </a:p>
                  </a:txBody>
                  <a:tcPr marL="108661" marR="108661" marT="54330" marB="54330">
                    <a:lnL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65" b="0" dirty="0"/>
                        <a:t>返回大于等于</a:t>
                      </a:r>
                      <a:r>
                        <a:rPr lang="en-US" altLang="zh-CN" sz="1665" b="0" dirty="0"/>
                        <a:t>num</a:t>
                      </a:r>
                      <a:r>
                        <a:rPr lang="zh-CN" altLang="en-US" sz="1665" b="0" dirty="0"/>
                        <a:t>的最小整数</a:t>
                      </a:r>
                      <a:endParaRPr lang="zh-CN" altLang="en-US" sz="1665" b="0" dirty="0"/>
                    </a:p>
                  </a:txBody>
                  <a:tcPr marL="108661" marR="108661" marT="54330" marB="54330">
                    <a:lnL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220"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65" b="0" err="1">
                          <a:solidFill>
                            <a:srgbClr val="FF0000"/>
                          </a:solidFill>
                        </a:rPr>
                        <a:t>floor</a:t>
                      </a:r>
                      <a:r>
                        <a:rPr lang="en-US" altLang="zh-CN" sz="1665" b="0" err="1"/>
                        <a:t>(num</a:t>
                      </a:r>
                      <a:r>
                        <a:rPr lang="en-US" altLang="zh-CN" sz="1665" b="0"/>
                        <a:t>)</a:t>
                      </a:r>
                      <a:endParaRPr lang="zh-CN" altLang="en-US" sz="1665" b="0"/>
                    </a:p>
                  </a:txBody>
                  <a:tcPr marL="108661" marR="108661" marT="54330" marB="54330">
                    <a:lnL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65" b="0" dirty="0"/>
                        <a:t>返回小于等于</a:t>
                      </a:r>
                      <a:r>
                        <a:rPr lang="en-US" altLang="zh-CN" sz="1665" b="0" dirty="0"/>
                        <a:t>num</a:t>
                      </a:r>
                      <a:r>
                        <a:rPr lang="zh-CN" altLang="en-US" sz="1665" b="0" dirty="0"/>
                        <a:t>的最小整数</a:t>
                      </a:r>
                      <a:endParaRPr lang="zh-CN" altLang="en-US" sz="1665" b="0" dirty="0"/>
                    </a:p>
                  </a:txBody>
                  <a:tcPr marL="108661" marR="108661" marT="54330" marB="54330">
                    <a:lnL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220"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65" b="0"/>
                        <a:t>max(n1,n2)</a:t>
                      </a:r>
                      <a:endParaRPr lang="zh-CN" altLang="en-US" sz="1665" b="0"/>
                    </a:p>
                  </a:txBody>
                  <a:tcPr marL="108661" marR="108661" marT="54330" marB="54330">
                    <a:lnL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65" b="0" dirty="0"/>
                        <a:t>返回</a:t>
                      </a:r>
                      <a:r>
                        <a:rPr lang="en-US" altLang="zh-CN" sz="1665" b="0" dirty="0"/>
                        <a:t>n1</a:t>
                      </a:r>
                      <a:r>
                        <a:rPr lang="zh-CN" altLang="en-US" sz="1665" b="0" dirty="0"/>
                        <a:t>、</a:t>
                      </a:r>
                      <a:r>
                        <a:rPr lang="en-US" altLang="zh-CN" sz="1665" b="0" dirty="0"/>
                        <a:t>n2</a:t>
                      </a:r>
                      <a:r>
                        <a:rPr lang="zh-CN" altLang="en-US" sz="1665" b="0" dirty="0"/>
                        <a:t>中的最大值</a:t>
                      </a:r>
                      <a:endParaRPr lang="zh-CN" altLang="en-US" sz="1665" b="0"/>
                    </a:p>
                  </a:txBody>
                  <a:tcPr marL="108661" marR="108661" marT="54330" marB="54330">
                    <a:lnL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220"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65" b="0"/>
                        <a:t>min(n1,n2)</a:t>
                      </a:r>
                      <a:endParaRPr lang="zh-CN" altLang="en-US" sz="1665" b="0"/>
                    </a:p>
                  </a:txBody>
                  <a:tcPr marL="108661" marR="108661" marT="54330" marB="54330">
                    <a:lnL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65" b="0" dirty="0"/>
                        <a:t>返回</a:t>
                      </a:r>
                      <a:r>
                        <a:rPr lang="en-US" altLang="zh-CN" sz="1665" b="0" dirty="0"/>
                        <a:t>n1</a:t>
                      </a:r>
                      <a:r>
                        <a:rPr lang="zh-CN" altLang="en-US" sz="1665" b="0" dirty="0"/>
                        <a:t>、</a:t>
                      </a:r>
                      <a:r>
                        <a:rPr lang="en-US" altLang="zh-CN" sz="1665" b="0" dirty="0"/>
                        <a:t>n2</a:t>
                      </a:r>
                      <a:r>
                        <a:rPr lang="zh-CN" altLang="en-US" sz="1665" b="0" dirty="0"/>
                        <a:t>中的最小值</a:t>
                      </a:r>
                      <a:endParaRPr lang="zh-CN" altLang="en-US" sz="1665" b="0" dirty="0"/>
                    </a:p>
                  </a:txBody>
                  <a:tcPr marL="108661" marR="108661" marT="54330" marB="54330">
                    <a:lnL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220"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65" b="0"/>
                        <a:t>pow(n1,n2)</a:t>
                      </a:r>
                      <a:endParaRPr lang="zh-CN" altLang="en-US" sz="1665" b="0"/>
                    </a:p>
                  </a:txBody>
                  <a:tcPr marL="108661" marR="108661" marT="54330" marB="54330">
                    <a:lnL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65" b="0" dirty="0"/>
                        <a:t>返回</a:t>
                      </a:r>
                      <a:r>
                        <a:rPr lang="en-US" altLang="zh-CN" sz="1665" b="0" dirty="0"/>
                        <a:t>n1</a:t>
                      </a:r>
                      <a:r>
                        <a:rPr lang="zh-CN" altLang="en-US" sz="1665" b="0" dirty="0"/>
                        <a:t>的</a:t>
                      </a:r>
                      <a:r>
                        <a:rPr lang="en-US" altLang="zh-CN" sz="1665" b="0" dirty="0"/>
                        <a:t>n2</a:t>
                      </a:r>
                      <a:r>
                        <a:rPr lang="zh-CN" altLang="en-US" sz="1665" b="0" dirty="0"/>
                        <a:t>次方</a:t>
                      </a:r>
                      <a:endParaRPr lang="zh-CN" altLang="en-US" sz="1665" b="0" dirty="0"/>
                    </a:p>
                  </a:txBody>
                  <a:tcPr marL="108661" marR="108661" marT="54330" marB="54330">
                    <a:lnL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220"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65" b="0" err="1"/>
                        <a:t>sqrt(n</a:t>
                      </a:r>
                      <a:r>
                        <a:rPr lang="en-US" altLang="zh-CN" sz="1665" b="0"/>
                        <a:t>)</a:t>
                      </a:r>
                      <a:endParaRPr lang="zh-CN" altLang="en-US" sz="1665" b="0"/>
                    </a:p>
                  </a:txBody>
                  <a:tcPr marL="108661" marR="108661" marT="54330" marB="54330">
                    <a:lnL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65" b="0" dirty="0"/>
                        <a:t>返回</a:t>
                      </a:r>
                      <a:r>
                        <a:rPr lang="en-US" altLang="zh-CN" sz="1665" b="0" dirty="0"/>
                        <a:t>n</a:t>
                      </a:r>
                      <a:r>
                        <a:rPr lang="zh-CN" altLang="en-US" sz="1665" b="0" dirty="0"/>
                        <a:t>的平方根</a:t>
                      </a:r>
                      <a:endParaRPr lang="zh-CN" altLang="en-US" sz="1665" b="0" dirty="0"/>
                    </a:p>
                  </a:txBody>
                  <a:tcPr marL="108661" marR="108661" marT="54330" marB="54330">
                    <a:lnL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220"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65" b="0">
                          <a:solidFill>
                            <a:srgbClr val="FF0000"/>
                          </a:solidFill>
                        </a:rPr>
                        <a:t>random</a:t>
                      </a:r>
                      <a:r>
                        <a:rPr lang="en-US" altLang="zh-CN" sz="1665" b="0"/>
                        <a:t>()</a:t>
                      </a:r>
                      <a:endParaRPr lang="zh-CN" altLang="en-US" sz="1665" b="0"/>
                    </a:p>
                  </a:txBody>
                  <a:tcPr marL="108661" marR="108661" marT="54330" marB="54330">
                    <a:lnL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65" b="0" dirty="0"/>
                        <a:t>产生</a:t>
                      </a:r>
                      <a:r>
                        <a:rPr lang="en-US" altLang="zh-CN" sz="1665" b="0" dirty="0"/>
                        <a:t>0-1</a:t>
                      </a:r>
                      <a:r>
                        <a:rPr lang="zh-CN" altLang="en-US" sz="1665" b="0" dirty="0"/>
                        <a:t>之间的随机数</a:t>
                      </a:r>
                      <a:endParaRPr lang="zh-CN" altLang="en-US" sz="1665" b="0" dirty="0"/>
                    </a:p>
                  </a:txBody>
                  <a:tcPr marL="108661" marR="108661" marT="54330" marB="54330">
                    <a:lnL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220"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65" b="0" err="1"/>
                        <a:t>round(num</a:t>
                      </a:r>
                      <a:r>
                        <a:rPr lang="en-US" altLang="zh-CN" sz="1665" b="0"/>
                        <a:t>)</a:t>
                      </a:r>
                      <a:endParaRPr lang="zh-CN" altLang="en-US" sz="1665" b="0"/>
                    </a:p>
                  </a:txBody>
                  <a:tcPr marL="108661" marR="108661" marT="54330" marB="54330">
                    <a:lnL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65" b="0" dirty="0"/>
                        <a:t>返回</a:t>
                      </a:r>
                      <a:r>
                        <a:rPr lang="en-US" altLang="zh-CN" sz="1665" b="0" dirty="0"/>
                        <a:t>num</a:t>
                      </a:r>
                      <a:r>
                        <a:rPr lang="zh-CN" altLang="en-US" sz="1665" b="0" dirty="0"/>
                        <a:t>四舍五入后的整数</a:t>
                      </a:r>
                      <a:endParaRPr lang="zh-CN" altLang="en-US" sz="1665" b="0" dirty="0"/>
                    </a:p>
                  </a:txBody>
                  <a:tcPr marL="108661" marR="108661" marT="54330" marB="54330">
                    <a:lnL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220"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en-US" altLang="en-US" sz="1665" b="0" err="1"/>
                        <a:t>exp(</a:t>
                      </a:r>
                      <a:r>
                        <a:rPr lang="en-US" altLang="zh-CN" sz="1665" b="0" err="1"/>
                        <a:t>num</a:t>
                      </a:r>
                      <a:r>
                        <a:rPr lang="en-US" altLang="en-US" sz="1665" b="0"/>
                        <a:t>) </a:t>
                      </a:r>
                      <a:r>
                        <a:rPr lang="en-US" altLang="en-US" sz="1665" b="0" err="1"/>
                        <a:t>和log(</a:t>
                      </a:r>
                      <a:r>
                        <a:rPr lang="en-US" altLang="zh-CN" sz="1665" b="0" err="1"/>
                        <a:t>num</a:t>
                      </a:r>
                      <a:r>
                        <a:rPr lang="en-US" altLang="en-US" sz="1665" b="0"/>
                        <a:t>)</a:t>
                      </a:r>
                      <a:endParaRPr lang="zh-CN" altLang="en-US" sz="1665" b="0"/>
                    </a:p>
                  </a:txBody>
                  <a:tcPr marL="108661" marR="108661" marT="54330" marB="54330">
                    <a:lnL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65" b="0" dirty="0"/>
                        <a:t>返回以</a:t>
                      </a:r>
                      <a:r>
                        <a:rPr lang="en-US" altLang="en-US" sz="1665" b="0"/>
                        <a:t>e </a:t>
                      </a:r>
                      <a:r>
                        <a:rPr lang="en-US" altLang="en-US" sz="1665" b="0" err="1"/>
                        <a:t>为底</a:t>
                      </a:r>
                      <a:r>
                        <a:rPr lang="zh-CN" altLang="en-US" sz="1665" b="0" dirty="0"/>
                        <a:t>的</a:t>
                      </a:r>
                      <a:r>
                        <a:rPr lang="en-US" altLang="en-US" sz="1665" b="0" err="1"/>
                        <a:t>指数和自然对数值</a:t>
                      </a:r>
                      <a:endParaRPr lang="zh-CN" altLang="en-US" sz="1665" b="0" dirty="0"/>
                    </a:p>
                  </a:txBody>
                  <a:tcPr marL="108661" marR="108661" marT="54330" marB="54330">
                    <a:lnL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7220"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en-US" altLang="en-US" sz="1665" b="0" err="1"/>
                        <a:t>sin(radianVal</a:t>
                      </a:r>
                      <a:r>
                        <a:rPr lang="en-US" altLang="en-US" sz="1665" b="0"/>
                        <a:t>)</a:t>
                      </a:r>
                      <a:r>
                        <a:rPr lang="zh-CN" altLang="en-US" sz="1665" b="0" dirty="0" err="1"/>
                        <a:t>、</a:t>
                      </a:r>
                      <a:r>
                        <a:rPr lang="en-US" altLang="en-US" sz="1665" b="0" err="1"/>
                        <a:t>cos(radianVal</a:t>
                      </a:r>
                      <a:r>
                        <a:rPr lang="en-US" altLang="en-US" sz="1665" b="0"/>
                        <a:t>) </a:t>
                      </a:r>
                      <a:r>
                        <a:rPr lang="en-US" altLang="en-US" sz="1665" b="0" err="1"/>
                        <a:t>和tan(radianVal</a:t>
                      </a:r>
                      <a:r>
                        <a:rPr lang="en-US" altLang="en-US" sz="1665" b="0"/>
                        <a:t>)</a:t>
                      </a:r>
                      <a:endParaRPr lang="zh-CN" altLang="en-US" sz="1665" b="0"/>
                    </a:p>
                  </a:txBody>
                  <a:tcPr marL="108661" marR="108661" marT="54330" marB="54330">
                    <a:lnL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en-US" altLang="en-US" sz="1665" b="0" err="1"/>
                        <a:t>分别是返回一个角的正弦、余弦</a:t>
                      </a:r>
                      <a:r>
                        <a:rPr lang="zh-CN" altLang="en-US" sz="1665" b="0" dirty="0"/>
                        <a:t>和</a:t>
                      </a:r>
                      <a:r>
                        <a:rPr lang="en-US" altLang="en-US" sz="1665" b="0" err="1"/>
                        <a:t>正切值的三角函数</a:t>
                      </a:r>
                      <a:r>
                        <a:rPr lang="zh-CN" altLang="en-US" sz="1665" b="0" dirty="0"/>
                        <a:t>，</a:t>
                      </a:r>
                      <a:r>
                        <a:rPr lang="en-US" altLang="en-US" sz="1665" b="0" err="1"/>
                        <a:t>方法输入参数以弧度表示</a:t>
                      </a:r>
                      <a:endParaRPr lang="zh-CN" altLang="en-US" sz="1665" b="0" dirty="0"/>
                    </a:p>
                  </a:txBody>
                  <a:tcPr marL="108661" marR="108661" marT="54330" marB="54330">
                    <a:lnL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7220"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en-US" altLang="en-US" sz="1665" b="0" err="1"/>
                        <a:t>asin(</a:t>
                      </a:r>
                      <a:r>
                        <a:rPr lang="en-US" altLang="zh-CN" sz="1665" b="0" err="1"/>
                        <a:t>num</a:t>
                      </a:r>
                      <a:r>
                        <a:rPr lang="en-US" altLang="en-US" sz="1665" b="0" err="1"/>
                        <a:t>)、acos(</a:t>
                      </a:r>
                      <a:r>
                        <a:rPr lang="en-US" altLang="zh-CN" sz="1665" b="0" err="1"/>
                        <a:t>num</a:t>
                      </a:r>
                      <a:r>
                        <a:rPr lang="en-US" altLang="en-US" sz="1665" b="0"/>
                        <a:t>) </a:t>
                      </a:r>
                      <a:r>
                        <a:rPr lang="en-US" altLang="en-US" sz="1665" b="0" err="1"/>
                        <a:t>和atan(</a:t>
                      </a:r>
                      <a:r>
                        <a:rPr lang="en-US" altLang="zh-CN" sz="1665" b="0" err="1"/>
                        <a:t>num</a:t>
                      </a:r>
                      <a:r>
                        <a:rPr lang="en-US" altLang="en-US" sz="1665" b="0"/>
                        <a:t>)</a:t>
                      </a:r>
                      <a:endParaRPr lang="zh-CN" altLang="en-US" sz="1665" b="0"/>
                    </a:p>
                  </a:txBody>
                  <a:tcPr marL="108661" marR="108661" marT="54330" marB="54330">
                    <a:lnL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65" b="0" dirty="0"/>
                        <a:t>分别反正弦、反</a:t>
                      </a:r>
                      <a:r>
                        <a:rPr lang="en-US" altLang="en-US" sz="1665" b="0" err="1"/>
                        <a:t>余弦</a:t>
                      </a:r>
                      <a:r>
                        <a:rPr lang="zh-CN" altLang="en-US" sz="1665" b="0" dirty="0"/>
                        <a:t>和</a:t>
                      </a:r>
                      <a:r>
                        <a:rPr lang="en-US" altLang="en-US" sz="1665" b="0" err="1"/>
                        <a:t>正切</a:t>
                      </a:r>
                      <a:r>
                        <a:rPr lang="zh-CN" altLang="en-US" sz="1665" b="0" dirty="0"/>
                        <a:t>三角函数，</a:t>
                      </a:r>
                      <a:r>
                        <a:rPr lang="en-US" altLang="en-US" sz="1665" b="0" err="1"/>
                        <a:t>这些函数的返回值以弧度表示</a:t>
                      </a:r>
                      <a:endParaRPr lang="zh-CN" altLang="en-US" sz="1665" b="0" dirty="0"/>
                    </a:p>
                  </a:txBody>
                  <a:tcPr marL="108661" marR="108661" marT="54330" marB="54330">
                    <a:lnL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4142" y="434240"/>
            <a:ext cx="8043575" cy="617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50" smtClean="0">
                <a:solidFill>
                  <a:srgbClr val="0070C0"/>
                </a:solidFill>
              </a:rPr>
              <a:t>Date</a:t>
            </a:r>
            <a:r>
              <a:rPr lang="zh-CN" altLang="en-US" sz="2850" smtClean="0">
                <a:solidFill>
                  <a:srgbClr val="0070C0"/>
                </a:solidFill>
              </a:rPr>
              <a:t>对象常用方法（</a:t>
            </a:r>
            <a:r>
              <a:rPr lang="en-US" altLang="zh-CN" sz="2850" smtClean="0">
                <a:solidFill>
                  <a:srgbClr val="0070C0"/>
                </a:solidFill>
              </a:rPr>
              <a:t>1</a:t>
            </a:r>
            <a:r>
              <a:rPr lang="zh-CN" altLang="en-US" sz="2850" smtClean="0">
                <a:solidFill>
                  <a:srgbClr val="0070C0"/>
                </a:solidFill>
              </a:rPr>
              <a:t>）</a:t>
            </a:r>
            <a:endParaRPr kumimoji="1" lang="en-US" sz="285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534142" y="1033230"/>
            <a:ext cx="10867383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水印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635" y="459891"/>
            <a:ext cx="2308308" cy="539536"/>
          </a:xfrm>
          <a:prstGeom prst="rect">
            <a:avLst/>
          </a:prstGeom>
        </p:spPr>
      </p:pic>
      <p:graphicFrame>
        <p:nvGraphicFramePr>
          <p:cNvPr id="8" name="内容占位符 861225"/>
          <p:cNvGraphicFramePr/>
          <p:nvPr/>
        </p:nvGraphicFramePr>
        <p:xfrm>
          <a:off x="493277" y="1137088"/>
          <a:ext cx="10866120" cy="4963160"/>
        </p:xfrm>
        <a:graphic>
          <a:graphicData uri="http://schemas.openxmlformats.org/drawingml/2006/table">
            <a:tbl>
              <a:tblPr/>
              <a:tblGrid>
                <a:gridCol w="3806825"/>
                <a:gridCol w="7059295"/>
              </a:tblGrid>
              <a:tr h="367665"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65" b="0" dirty="0">
                          <a:solidFill>
                            <a:srgbClr val="000000"/>
                          </a:solidFill>
                        </a:rPr>
                        <a:t>方 法</a:t>
                      </a:r>
                      <a:endParaRPr lang="zh-CN" altLang="en-US" sz="1665" b="0" dirty="0">
                        <a:solidFill>
                          <a:srgbClr val="000000"/>
                        </a:solidFill>
                      </a:endParaRPr>
                    </a:p>
                  </a:txBody>
                  <a:tcPr marL="108661" marR="108661" marT="54330" marB="54330">
                    <a:lnL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65" b="0" dirty="0">
                          <a:solidFill>
                            <a:srgbClr val="000000"/>
                          </a:solidFill>
                        </a:rPr>
                        <a:t>意 义</a:t>
                      </a:r>
                      <a:endParaRPr lang="zh-CN" altLang="en-US" sz="1665" b="0" dirty="0">
                        <a:solidFill>
                          <a:srgbClr val="000000"/>
                        </a:solidFill>
                      </a:endParaRPr>
                    </a:p>
                  </a:txBody>
                  <a:tcPr marL="108661" marR="108661" marT="54330" marB="54330">
                    <a:lnL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65" b="0" err="1"/>
                        <a:t>getDate</a:t>
                      </a:r>
                      <a:r>
                        <a:rPr lang="en-US" altLang="zh-CN" sz="1665" b="0"/>
                        <a:t>()</a:t>
                      </a:r>
                      <a:endParaRPr lang="zh-CN" altLang="en-US" sz="1665" b="0"/>
                    </a:p>
                  </a:txBody>
                  <a:tcPr marL="108661" marR="108661" marT="54330" marB="54330">
                    <a:lnL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65" b="0" dirty="0"/>
                        <a:t>根据本地时间返回</a:t>
                      </a:r>
                      <a:r>
                        <a:rPr lang="en-US" altLang="zh-CN" sz="1665" b="0" dirty="0"/>
                        <a:t>Date</a:t>
                      </a:r>
                      <a:r>
                        <a:rPr lang="zh-CN" altLang="en-US" sz="1665" b="0" dirty="0"/>
                        <a:t>对象的日期</a:t>
                      </a:r>
                      <a:r>
                        <a:rPr lang="en-US" altLang="zh-CN" sz="1665" b="0">
                          <a:solidFill>
                            <a:srgbClr val="FF0000"/>
                          </a:solidFill>
                        </a:rPr>
                        <a:t>1~31</a:t>
                      </a:r>
                      <a:endParaRPr lang="zh-CN" altLang="en-US" sz="1665" b="0">
                        <a:solidFill>
                          <a:srgbClr val="FF0000"/>
                        </a:solidFill>
                      </a:endParaRPr>
                    </a:p>
                  </a:txBody>
                  <a:tcPr marL="108661" marR="108661" marT="54330" marB="54330">
                    <a:lnL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665"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65" b="0" err="1"/>
                        <a:t>getDay</a:t>
                      </a:r>
                      <a:r>
                        <a:rPr lang="en-US" altLang="zh-CN" sz="1665" b="0"/>
                        <a:t>()</a:t>
                      </a:r>
                      <a:endParaRPr lang="zh-CN" altLang="en-US" sz="1665" b="0"/>
                    </a:p>
                  </a:txBody>
                  <a:tcPr marL="108661" marR="108661" marT="54330" marB="54330">
                    <a:lnL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65" b="0" dirty="0"/>
                        <a:t>根据本地时间返回</a:t>
                      </a:r>
                      <a:r>
                        <a:rPr lang="en-US" altLang="zh-CN" sz="1665" b="0" dirty="0"/>
                        <a:t>Date</a:t>
                      </a:r>
                      <a:r>
                        <a:rPr lang="zh-CN" altLang="en-US" sz="1665" b="0" dirty="0"/>
                        <a:t>对象的星期数</a:t>
                      </a:r>
                      <a:r>
                        <a:rPr lang="en-US" altLang="zh-CN" sz="1665" b="0">
                          <a:solidFill>
                            <a:srgbClr val="FF0000"/>
                          </a:solidFill>
                        </a:rPr>
                        <a:t>0~6</a:t>
                      </a:r>
                      <a:endParaRPr lang="zh-CN" altLang="en-US" sz="1665" b="0">
                        <a:solidFill>
                          <a:srgbClr val="FF0000"/>
                        </a:solidFill>
                      </a:endParaRPr>
                    </a:p>
                  </a:txBody>
                  <a:tcPr marL="108661" marR="108661" marT="54330" marB="54330">
                    <a:lnL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65" b="0" dirty="0" err="1"/>
                        <a:t>getMonth</a:t>
                      </a:r>
                      <a:r>
                        <a:rPr lang="en-US" altLang="zh-CN" sz="1665" b="0" dirty="0"/>
                        <a:t>()</a:t>
                      </a:r>
                      <a:endParaRPr lang="zh-CN" altLang="en-US" sz="1665" b="0" dirty="0"/>
                    </a:p>
                  </a:txBody>
                  <a:tcPr marL="108661" marR="108661" marT="54330" marB="54330">
                    <a:lnL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65" b="0" dirty="0"/>
                        <a:t>根据本地时间返回</a:t>
                      </a:r>
                      <a:r>
                        <a:rPr lang="en-US" altLang="zh-CN" sz="1665" b="0" dirty="0"/>
                        <a:t>Date</a:t>
                      </a:r>
                      <a:r>
                        <a:rPr lang="zh-CN" altLang="en-US" sz="1665" b="0" dirty="0"/>
                        <a:t>对象的月份数</a:t>
                      </a:r>
                      <a:r>
                        <a:rPr lang="en-US" altLang="zh-CN" sz="1665" b="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zh-CN" altLang="en-US" sz="1665" b="0" dirty="0">
                          <a:solidFill>
                            <a:srgbClr val="FF0000"/>
                          </a:solidFill>
                        </a:rPr>
                        <a:t>～</a:t>
                      </a:r>
                      <a:r>
                        <a:rPr lang="en-US" altLang="zh-CN" sz="1665" b="0">
                          <a:solidFill>
                            <a:srgbClr val="FF0000"/>
                          </a:solidFill>
                        </a:rPr>
                        <a:t>11 </a:t>
                      </a:r>
                      <a:endParaRPr lang="zh-CN" altLang="en-US" sz="1665" b="0">
                        <a:solidFill>
                          <a:srgbClr val="FF0000"/>
                        </a:solidFill>
                      </a:endParaRPr>
                    </a:p>
                  </a:txBody>
                  <a:tcPr marL="108661" marR="108661" marT="54330" marB="54330">
                    <a:lnL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4840"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65" b="0" dirty="0" err="1"/>
                        <a:t>getYear</a:t>
                      </a:r>
                      <a:r>
                        <a:rPr lang="en-US" altLang="zh-CN" sz="1665" b="0" dirty="0"/>
                        <a:t>()</a:t>
                      </a:r>
                      <a:endParaRPr lang="zh-CN" altLang="en-US" sz="1665" b="0" dirty="0"/>
                    </a:p>
                  </a:txBody>
                  <a:tcPr marL="108661" marR="108661" marT="54330" marB="54330">
                    <a:lnL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65" b="0" dirty="0"/>
                        <a:t>根据本地时间，返回</a:t>
                      </a:r>
                      <a:r>
                        <a:rPr lang="en-US" altLang="zh-CN" sz="1665" b="0" dirty="0"/>
                        <a:t>Date</a:t>
                      </a:r>
                      <a:r>
                        <a:rPr lang="zh-CN" altLang="en-US" sz="1665" b="0" dirty="0"/>
                        <a:t>对象的年份数</a:t>
                      </a:r>
                      <a:r>
                        <a:rPr lang="en-US" altLang="zh-CN" sz="1665" b="0" dirty="0"/>
                        <a:t>(</a:t>
                      </a:r>
                      <a:r>
                        <a:rPr lang="zh-CN" altLang="en-US" sz="1665" b="0" dirty="0"/>
                        <a:t>在</a:t>
                      </a:r>
                      <a:r>
                        <a:rPr lang="en-US" altLang="zh-CN" sz="1665" b="0" dirty="0"/>
                        <a:t>2000</a:t>
                      </a:r>
                      <a:r>
                        <a:rPr lang="zh-CN" altLang="en-US" sz="1665" b="0" dirty="0"/>
                        <a:t>年以前返回年份数后两位，</a:t>
                      </a:r>
                      <a:r>
                        <a:rPr lang="en-US" altLang="zh-CN" sz="1665" b="0" dirty="0"/>
                        <a:t>2000</a:t>
                      </a:r>
                      <a:r>
                        <a:rPr lang="zh-CN" altLang="en-US" sz="1665" b="0" dirty="0"/>
                        <a:t>年以后返回</a:t>
                      </a:r>
                      <a:r>
                        <a:rPr lang="en-US" altLang="zh-CN" sz="1665" b="0" dirty="0"/>
                        <a:t>4</a:t>
                      </a:r>
                      <a:r>
                        <a:rPr lang="zh-CN" altLang="en-US" sz="1665" b="0" dirty="0"/>
                        <a:t>位</a:t>
                      </a:r>
                      <a:r>
                        <a:rPr lang="en-US" altLang="zh-CN" sz="1665" b="0"/>
                        <a:t>)</a:t>
                      </a:r>
                      <a:endParaRPr lang="zh-CN" altLang="en-US" sz="1665" b="0"/>
                    </a:p>
                  </a:txBody>
                  <a:tcPr marL="108661" marR="108661" marT="54330" marB="54330">
                    <a:lnL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445"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65" b="0" dirty="0" err="1"/>
                        <a:t>getFullYear</a:t>
                      </a:r>
                      <a:r>
                        <a:rPr lang="en-US" altLang="zh-CN" sz="1665" b="0" dirty="0"/>
                        <a:t>()</a:t>
                      </a:r>
                      <a:endParaRPr lang="zh-CN" altLang="en-US" sz="1665" b="0" dirty="0"/>
                    </a:p>
                  </a:txBody>
                  <a:tcPr marL="108661" marR="108661" marT="54330" marB="54330">
                    <a:lnL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65" b="0" dirty="0"/>
                        <a:t>根据本地时间，返回以</a:t>
                      </a:r>
                      <a:r>
                        <a:rPr lang="en-US" altLang="zh-CN" sz="1665" b="0" dirty="0"/>
                        <a:t>4</a:t>
                      </a:r>
                      <a:r>
                        <a:rPr lang="zh-CN" altLang="en-US" sz="1665" b="0" dirty="0"/>
                        <a:t>位整数表示的</a:t>
                      </a:r>
                      <a:r>
                        <a:rPr lang="en-US" altLang="zh-CN" sz="1665" b="0" dirty="0"/>
                        <a:t>Date</a:t>
                      </a:r>
                      <a:r>
                        <a:rPr lang="zh-CN" altLang="en-US" sz="1665" b="0" dirty="0"/>
                        <a:t>对象年份数</a:t>
                      </a:r>
                      <a:endParaRPr lang="zh-CN" altLang="en-US" sz="1665" b="0"/>
                    </a:p>
                  </a:txBody>
                  <a:tcPr marL="108661" marR="108661" marT="54330" marB="54330">
                    <a:lnL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665"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65" b="0" dirty="0" err="1"/>
                        <a:t>getHours</a:t>
                      </a:r>
                      <a:r>
                        <a:rPr lang="en-US" altLang="zh-CN" sz="1665" b="0" dirty="0"/>
                        <a:t>()</a:t>
                      </a:r>
                      <a:endParaRPr lang="zh-CN" altLang="en-US" sz="1665" b="0" dirty="0"/>
                    </a:p>
                  </a:txBody>
                  <a:tcPr marL="108661" marR="108661" marT="54330" marB="54330">
                    <a:lnL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65" b="0" dirty="0"/>
                        <a:t>根据当地时间返回</a:t>
                      </a:r>
                      <a:r>
                        <a:rPr lang="en-US" altLang="zh-CN" sz="1665" b="0" dirty="0"/>
                        <a:t>Date</a:t>
                      </a:r>
                      <a:r>
                        <a:rPr lang="zh-CN" altLang="en-US" sz="1665" b="0" dirty="0"/>
                        <a:t>对象的小时数，</a:t>
                      </a:r>
                      <a:r>
                        <a:rPr lang="en-US" altLang="zh-CN" sz="1665" b="0" dirty="0"/>
                        <a:t>24</a:t>
                      </a:r>
                      <a:r>
                        <a:rPr lang="zh-CN" altLang="en-US" sz="1665" b="0" dirty="0"/>
                        <a:t>小时制</a:t>
                      </a:r>
                      <a:endParaRPr lang="zh-CN" altLang="en-US" sz="1665" b="0" dirty="0"/>
                    </a:p>
                  </a:txBody>
                  <a:tcPr marL="108661" marR="108661" marT="54330" marB="54330">
                    <a:lnL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665"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65" b="0" dirty="0" err="1"/>
                        <a:t>getMinutes</a:t>
                      </a:r>
                      <a:r>
                        <a:rPr lang="en-US" altLang="zh-CN" sz="1665" b="0" dirty="0"/>
                        <a:t>()</a:t>
                      </a:r>
                      <a:endParaRPr lang="zh-CN" altLang="en-US" sz="1665" b="0" dirty="0"/>
                    </a:p>
                  </a:txBody>
                  <a:tcPr marL="108661" marR="108661" marT="54330" marB="54330">
                    <a:lnL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65" b="0" dirty="0"/>
                        <a:t>根据当地时间返回</a:t>
                      </a:r>
                      <a:r>
                        <a:rPr lang="en-US" altLang="zh-CN" sz="1665" b="0" dirty="0"/>
                        <a:t>Date</a:t>
                      </a:r>
                      <a:r>
                        <a:rPr lang="zh-CN" altLang="en-US" sz="1665" b="0" dirty="0"/>
                        <a:t>对象的分钟数</a:t>
                      </a:r>
                      <a:endParaRPr lang="zh-CN" altLang="en-US" sz="1665" b="0" dirty="0"/>
                    </a:p>
                  </a:txBody>
                  <a:tcPr marL="108661" marR="108661" marT="54330" marB="54330">
                    <a:lnL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65" b="0" dirty="0" err="1"/>
                        <a:t>getSeconds</a:t>
                      </a:r>
                      <a:r>
                        <a:rPr lang="en-US" altLang="zh-CN" sz="1665" b="0" dirty="0"/>
                        <a:t>()</a:t>
                      </a:r>
                      <a:endParaRPr lang="zh-CN" altLang="en-US" sz="1665" b="0" dirty="0"/>
                    </a:p>
                  </a:txBody>
                  <a:tcPr marL="108661" marR="108661" marT="54330" marB="54330">
                    <a:lnL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65" b="0" dirty="0"/>
                        <a:t>根据当地时间返回</a:t>
                      </a:r>
                      <a:r>
                        <a:rPr lang="en-US" altLang="zh-CN" sz="1665" b="0" dirty="0"/>
                        <a:t>Date</a:t>
                      </a:r>
                      <a:r>
                        <a:rPr lang="zh-CN" altLang="en-US" sz="1665" b="0" dirty="0"/>
                        <a:t>对象的秒数</a:t>
                      </a:r>
                      <a:endParaRPr lang="zh-CN" altLang="en-US" sz="1665" b="0" dirty="0"/>
                    </a:p>
                  </a:txBody>
                  <a:tcPr marL="108661" marR="108661" marT="54330" marB="54330">
                    <a:lnL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4840"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65" b="0" dirty="0" err="1"/>
                        <a:t>getTime</a:t>
                      </a:r>
                      <a:r>
                        <a:rPr lang="en-US" altLang="zh-CN" sz="1665" b="0" dirty="0"/>
                        <a:t>()</a:t>
                      </a:r>
                      <a:endParaRPr lang="zh-CN" altLang="en-US" sz="1665" b="0" dirty="0"/>
                    </a:p>
                  </a:txBody>
                  <a:tcPr marL="108661" marR="108661" marT="54330" marB="54330">
                    <a:lnL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65" b="0" dirty="0"/>
                        <a:t>根据当地时间返回自</a:t>
                      </a:r>
                      <a:r>
                        <a:rPr lang="en-US" altLang="zh-CN" sz="1665" b="0" dirty="0"/>
                        <a:t>1970</a:t>
                      </a:r>
                      <a:r>
                        <a:rPr lang="zh-CN" altLang="en-US" sz="1665" b="0" dirty="0"/>
                        <a:t>年</a:t>
                      </a:r>
                      <a:r>
                        <a:rPr lang="en-US" altLang="zh-CN" sz="1665" b="0" dirty="0"/>
                        <a:t>1</a:t>
                      </a:r>
                      <a:r>
                        <a:rPr lang="zh-CN" altLang="en-US" sz="1665" b="0" dirty="0"/>
                        <a:t>月</a:t>
                      </a:r>
                      <a:r>
                        <a:rPr lang="en-US" altLang="zh-CN" sz="1665" b="0" dirty="0"/>
                        <a:t>1</a:t>
                      </a:r>
                      <a:r>
                        <a:rPr lang="zh-CN" altLang="en-US" sz="1665" b="0" dirty="0"/>
                        <a:t>日</a:t>
                      </a:r>
                      <a:r>
                        <a:rPr lang="en-US" altLang="zh-CN" sz="1665" b="0" dirty="0"/>
                        <a:t>00</a:t>
                      </a:r>
                      <a:r>
                        <a:rPr lang="zh-CN" altLang="en-US" sz="1665" b="0" dirty="0"/>
                        <a:t>：</a:t>
                      </a:r>
                      <a:r>
                        <a:rPr lang="en-US" altLang="zh-CN" sz="1665" b="0" dirty="0"/>
                        <a:t>00</a:t>
                      </a:r>
                      <a:r>
                        <a:rPr lang="zh-CN" altLang="en-US" sz="1665" b="0" dirty="0"/>
                        <a:t>：</a:t>
                      </a:r>
                      <a:r>
                        <a:rPr lang="en-US" altLang="zh-CN" sz="1665" b="0" dirty="0"/>
                        <a:t>00</a:t>
                      </a:r>
                      <a:r>
                        <a:rPr lang="zh-CN" altLang="en-US" sz="1665" b="0" dirty="0"/>
                        <a:t>以来的毫秒数</a:t>
                      </a:r>
                      <a:endParaRPr lang="zh-CN" altLang="en-US" sz="1665" b="0"/>
                    </a:p>
                  </a:txBody>
                  <a:tcPr marL="108661" marR="108661" marT="54330" marB="54330">
                    <a:lnL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5475"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65" b="0" err="1">
                          <a:solidFill>
                            <a:srgbClr val="FF3300"/>
                          </a:solidFill>
                        </a:rPr>
                        <a:t>Date</a:t>
                      </a:r>
                      <a:r>
                        <a:rPr lang="en-US" altLang="zh-CN" sz="1665" b="0" err="1"/>
                        <a:t>.parse</a:t>
                      </a:r>
                      <a:r>
                        <a:rPr lang="en-US" altLang="zh-CN" sz="1665" b="0" dirty="0"/>
                        <a:t>(</a:t>
                      </a:r>
                      <a:r>
                        <a:rPr lang="zh-CN" altLang="en-US" sz="1665" b="0" dirty="0"/>
                        <a:t>日期字符串</a:t>
                      </a:r>
                      <a:r>
                        <a:rPr lang="en-US" altLang="zh-CN" sz="1665" b="0"/>
                        <a:t>)</a:t>
                      </a:r>
                      <a:endParaRPr lang="zh-CN" altLang="en-US" sz="1665" b="0"/>
                    </a:p>
                  </a:txBody>
                  <a:tcPr marL="108661" marR="108661" marT="54330" marB="54330">
                    <a:lnL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65" b="0" dirty="0"/>
                        <a:t>根据当地时间返回自</a:t>
                      </a:r>
                      <a:r>
                        <a:rPr lang="en-US" altLang="zh-CN" sz="1665" b="0" dirty="0"/>
                        <a:t>1970</a:t>
                      </a:r>
                      <a:r>
                        <a:rPr lang="zh-CN" altLang="en-US" sz="1665" b="0" dirty="0"/>
                        <a:t>年</a:t>
                      </a:r>
                      <a:r>
                        <a:rPr lang="en-US" altLang="zh-CN" sz="1665" b="0" dirty="0"/>
                        <a:t>1</a:t>
                      </a:r>
                      <a:r>
                        <a:rPr lang="zh-CN" altLang="en-US" sz="1665" b="0" dirty="0"/>
                        <a:t>月</a:t>
                      </a:r>
                      <a:r>
                        <a:rPr lang="en-US" altLang="zh-CN" sz="1665" b="0" dirty="0"/>
                        <a:t>1</a:t>
                      </a:r>
                      <a:r>
                        <a:rPr lang="zh-CN" altLang="en-US" sz="1665" b="0" dirty="0"/>
                        <a:t>日</a:t>
                      </a:r>
                      <a:r>
                        <a:rPr lang="en-US" altLang="zh-CN" sz="1665" b="0" dirty="0"/>
                        <a:t>00</a:t>
                      </a:r>
                      <a:r>
                        <a:rPr lang="zh-CN" altLang="en-US" sz="1665" b="0" dirty="0"/>
                        <a:t>：</a:t>
                      </a:r>
                      <a:r>
                        <a:rPr lang="en-US" altLang="zh-CN" sz="1665" b="0" dirty="0"/>
                        <a:t>00</a:t>
                      </a:r>
                      <a:r>
                        <a:rPr lang="zh-CN" altLang="en-US" sz="1665" b="0" dirty="0"/>
                        <a:t>：</a:t>
                      </a:r>
                      <a:r>
                        <a:rPr lang="en-US" altLang="zh-CN" sz="1665" b="0" dirty="0"/>
                        <a:t>00</a:t>
                      </a:r>
                      <a:r>
                        <a:rPr lang="zh-CN" altLang="en-US" sz="1665" b="0" dirty="0"/>
                        <a:t>以来的毫秒数</a:t>
                      </a:r>
                      <a:endParaRPr lang="zh-CN" altLang="en-US" sz="1665" b="0" dirty="0"/>
                    </a:p>
                  </a:txBody>
                  <a:tcPr marL="108661" marR="108661" marT="54330" marB="54330">
                    <a:lnL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4142" y="434240"/>
            <a:ext cx="8043575" cy="617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50" smtClean="0">
                <a:solidFill>
                  <a:srgbClr val="0070C0"/>
                </a:solidFill>
              </a:rPr>
              <a:t>Date</a:t>
            </a:r>
            <a:r>
              <a:rPr lang="zh-CN" altLang="en-US" sz="2850" smtClean="0">
                <a:solidFill>
                  <a:srgbClr val="0070C0"/>
                </a:solidFill>
              </a:rPr>
              <a:t>对象常用方法（</a:t>
            </a:r>
            <a:r>
              <a:rPr lang="en-US" altLang="zh-CN" sz="2850" smtClean="0">
                <a:solidFill>
                  <a:srgbClr val="0070C0"/>
                </a:solidFill>
              </a:rPr>
              <a:t>2</a:t>
            </a:r>
            <a:r>
              <a:rPr lang="zh-CN" altLang="en-US" sz="2850" smtClean="0">
                <a:solidFill>
                  <a:srgbClr val="0070C0"/>
                </a:solidFill>
              </a:rPr>
              <a:t>）</a:t>
            </a:r>
            <a:endParaRPr kumimoji="1" lang="en-US" sz="285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534142" y="1033230"/>
            <a:ext cx="10867383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水印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635" y="459891"/>
            <a:ext cx="2308308" cy="539536"/>
          </a:xfrm>
          <a:prstGeom prst="rect">
            <a:avLst/>
          </a:prstGeom>
        </p:spPr>
      </p:pic>
      <p:graphicFrame>
        <p:nvGraphicFramePr>
          <p:cNvPr id="7" name="内容占位符 862248"/>
          <p:cNvGraphicFramePr/>
          <p:nvPr/>
        </p:nvGraphicFramePr>
        <p:xfrm>
          <a:off x="663062" y="1221981"/>
          <a:ext cx="10824210" cy="4864735"/>
        </p:xfrm>
        <a:graphic>
          <a:graphicData uri="http://schemas.openxmlformats.org/drawingml/2006/table">
            <a:tbl>
              <a:tblPr/>
              <a:tblGrid>
                <a:gridCol w="4364990"/>
                <a:gridCol w="6459220"/>
              </a:tblGrid>
              <a:tr h="372745"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65" b="0" dirty="0">
                          <a:solidFill>
                            <a:srgbClr val="FF0000"/>
                          </a:solidFill>
                        </a:rPr>
                        <a:t>方 法</a:t>
                      </a:r>
                      <a:endParaRPr lang="zh-CN" altLang="en-US" sz="1665" b="0" dirty="0">
                        <a:solidFill>
                          <a:srgbClr val="FF0000"/>
                        </a:solidFill>
                      </a:endParaRPr>
                    </a:p>
                  </a:txBody>
                  <a:tcPr marL="108661" marR="108661" marT="54330" marB="54330">
                    <a:lnL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65" b="0" dirty="0">
                          <a:solidFill>
                            <a:srgbClr val="FF0000"/>
                          </a:solidFill>
                        </a:rPr>
                        <a:t>意 义</a:t>
                      </a:r>
                      <a:endParaRPr lang="zh-CN" altLang="en-US" sz="1665" b="0" dirty="0">
                        <a:solidFill>
                          <a:srgbClr val="FF0000"/>
                        </a:solidFill>
                      </a:endParaRPr>
                    </a:p>
                  </a:txBody>
                  <a:tcPr marL="108661" marR="108661" marT="54330" marB="54330">
                    <a:lnL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80"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65" b="0" err="1"/>
                        <a:t>setYear</a:t>
                      </a:r>
                      <a:r>
                        <a:rPr lang="en-US" altLang="zh-CN" sz="1665" b="0" dirty="0"/>
                        <a:t>(</a:t>
                      </a:r>
                      <a:r>
                        <a:rPr lang="zh-CN" altLang="en-US" sz="1665" b="0" dirty="0"/>
                        <a:t>年份数）</a:t>
                      </a:r>
                      <a:endParaRPr lang="zh-CN" altLang="en-US" sz="1665" b="0" dirty="0"/>
                    </a:p>
                  </a:txBody>
                  <a:tcPr marL="108661" marR="108661" marT="54330" marB="54330">
                    <a:lnL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65" b="0" dirty="0"/>
                        <a:t>根据本地时间设置</a:t>
                      </a:r>
                      <a:r>
                        <a:rPr lang="en-US" altLang="zh-CN" sz="1665" b="0" dirty="0"/>
                        <a:t>Date</a:t>
                      </a:r>
                      <a:r>
                        <a:rPr lang="zh-CN" altLang="en-US" sz="1665" b="0" dirty="0"/>
                        <a:t>对象的年份数</a:t>
                      </a:r>
                      <a:endParaRPr lang="zh-CN" altLang="en-US" sz="1665" b="0"/>
                    </a:p>
                  </a:txBody>
                  <a:tcPr marL="108661" marR="108661" marT="54330" marB="54330">
                    <a:lnL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3095"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65" b="0" err="1"/>
                        <a:t>setFullYear</a:t>
                      </a:r>
                      <a:r>
                        <a:rPr lang="en-US" altLang="zh-CN" sz="1665" b="0" dirty="0"/>
                        <a:t>(</a:t>
                      </a:r>
                      <a:r>
                        <a:rPr lang="zh-CN" altLang="en-US" sz="1665" b="0" dirty="0"/>
                        <a:t>年份数</a:t>
                      </a:r>
                      <a:r>
                        <a:rPr lang="en-US" altLang="zh-CN" sz="1665" b="0" dirty="0"/>
                        <a:t>[</a:t>
                      </a:r>
                      <a:r>
                        <a:rPr lang="zh-CN" altLang="en-US" sz="1665" b="0" dirty="0"/>
                        <a:t>，月份，日期数</a:t>
                      </a:r>
                      <a:r>
                        <a:rPr lang="en-US" altLang="zh-CN" sz="1665" b="0"/>
                        <a:t>])</a:t>
                      </a:r>
                      <a:endParaRPr lang="zh-CN" altLang="en-US" sz="1665" b="0"/>
                    </a:p>
                  </a:txBody>
                  <a:tcPr marL="108661" marR="108661" marT="54330" marB="54330">
                    <a:lnL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65" b="0" dirty="0"/>
                        <a:t>根据本地时间设置</a:t>
                      </a:r>
                      <a:r>
                        <a:rPr lang="en-US" altLang="zh-CN" sz="1665" b="0" dirty="0"/>
                        <a:t>Date</a:t>
                      </a:r>
                      <a:r>
                        <a:rPr lang="zh-CN" altLang="en-US" sz="1665" b="0" dirty="0"/>
                        <a:t>对象的年份数</a:t>
                      </a:r>
                      <a:endParaRPr lang="zh-CN" altLang="en-US" sz="1665" b="0"/>
                    </a:p>
                  </a:txBody>
                  <a:tcPr marL="108661" marR="108661" marT="54330" marB="54330">
                    <a:lnL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80"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65" b="0" err="1"/>
                        <a:t>setDate</a:t>
                      </a:r>
                      <a:r>
                        <a:rPr lang="en-US" altLang="zh-CN" sz="1665" b="0" dirty="0"/>
                        <a:t>(</a:t>
                      </a:r>
                      <a:r>
                        <a:rPr lang="zh-CN" altLang="en-US" sz="1665" b="0" dirty="0"/>
                        <a:t>日期数</a:t>
                      </a:r>
                      <a:r>
                        <a:rPr lang="en-US" altLang="zh-CN" sz="1665" b="0"/>
                        <a:t>)</a:t>
                      </a:r>
                      <a:endParaRPr lang="zh-CN" altLang="en-US" sz="1665" b="0"/>
                    </a:p>
                  </a:txBody>
                  <a:tcPr marL="108661" marR="108661" marT="54330" marB="54330">
                    <a:lnL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65" b="0" dirty="0"/>
                        <a:t>根据本地时间设置</a:t>
                      </a:r>
                      <a:r>
                        <a:rPr lang="en-US" altLang="zh-CN" sz="1665" b="0" dirty="0"/>
                        <a:t>Date</a:t>
                      </a:r>
                      <a:r>
                        <a:rPr lang="zh-CN" altLang="en-US" sz="1665" b="0" dirty="0"/>
                        <a:t>对象的当月号数</a:t>
                      </a:r>
                      <a:endParaRPr lang="zh-CN" altLang="en-US" sz="1665" b="0" dirty="0"/>
                    </a:p>
                  </a:txBody>
                  <a:tcPr marL="108661" marR="108661" marT="54330" marB="54330">
                    <a:lnL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745"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65" b="0" err="1"/>
                        <a:t>setMonth</a:t>
                      </a:r>
                      <a:r>
                        <a:rPr lang="en-US" altLang="zh-CN" sz="1665" b="0" dirty="0"/>
                        <a:t>(</a:t>
                      </a:r>
                      <a:r>
                        <a:rPr lang="zh-CN" altLang="en-US" sz="1665" b="0" dirty="0"/>
                        <a:t>月</a:t>
                      </a:r>
                      <a:r>
                        <a:rPr lang="en-US" altLang="zh-CN" sz="1665" b="0" dirty="0"/>
                        <a:t>[</a:t>
                      </a:r>
                      <a:r>
                        <a:rPr lang="zh-CN" altLang="en-US" sz="1665" b="0" dirty="0"/>
                        <a:t>，日</a:t>
                      </a:r>
                      <a:r>
                        <a:rPr lang="en-US" altLang="zh-CN" sz="1665" b="0"/>
                        <a:t>])</a:t>
                      </a:r>
                      <a:endParaRPr lang="zh-CN" altLang="en-US" sz="1665" b="0"/>
                    </a:p>
                  </a:txBody>
                  <a:tcPr marL="108661" marR="108661" marT="54330" marB="54330">
                    <a:lnL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65" b="0" dirty="0"/>
                        <a:t>根据本地时间设置</a:t>
                      </a:r>
                      <a:r>
                        <a:rPr lang="en-US" altLang="zh-CN" sz="1665" b="0" dirty="0"/>
                        <a:t>Date</a:t>
                      </a:r>
                      <a:r>
                        <a:rPr lang="zh-CN" altLang="en-US" sz="1665" b="0" dirty="0"/>
                        <a:t>对象的月份数</a:t>
                      </a:r>
                      <a:endParaRPr lang="zh-CN" altLang="en-US" sz="1665" b="0" dirty="0"/>
                    </a:p>
                  </a:txBody>
                  <a:tcPr marL="108661" marR="108661" marT="54330" marB="54330">
                    <a:lnL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395"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65" b="0" err="1"/>
                        <a:t>setHours</a:t>
                      </a:r>
                      <a:r>
                        <a:rPr lang="en-US" altLang="zh-CN" sz="1665" b="0" dirty="0"/>
                        <a:t>(</a:t>
                      </a:r>
                      <a:r>
                        <a:rPr lang="zh-CN" altLang="en-US" sz="1665" b="0" dirty="0"/>
                        <a:t>小时</a:t>
                      </a:r>
                      <a:r>
                        <a:rPr lang="en-US" altLang="zh-CN" sz="1665" b="0" dirty="0"/>
                        <a:t>[</a:t>
                      </a:r>
                      <a:r>
                        <a:rPr lang="zh-CN" altLang="en-US" sz="1665" b="0" dirty="0"/>
                        <a:t>，分，秒，毫秒</a:t>
                      </a:r>
                      <a:r>
                        <a:rPr lang="en-US" altLang="zh-CN" sz="1665" b="0"/>
                        <a:t>]) </a:t>
                      </a:r>
                      <a:endParaRPr lang="zh-CN" altLang="en-US" sz="1665" b="0"/>
                    </a:p>
                  </a:txBody>
                  <a:tcPr marL="108661" marR="108661" marT="54330" marB="54330">
                    <a:lnL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65" b="0" dirty="0"/>
                        <a:t>根据本地时间设置</a:t>
                      </a:r>
                      <a:r>
                        <a:rPr lang="en-US" altLang="zh-CN" sz="1665" b="0" dirty="0"/>
                        <a:t>Date</a:t>
                      </a:r>
                      <a:r>
                        <a:rPr lang="zh-CN" altLang="en-US" sz="1665" b="0" dirty="0"/>
                        <a:t>对象的小时数</a:t>
                      </a:r>
                      <a:endParaRPr lang="zh-CN" altLang="en-US" sz="1665" b="0"/>
                    </a:p>
                  </a:txBody>
                  <a:tcPr marL="108661" marR="108661" marT="54330" marB="54330">
                    <a:lnL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395"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65" b="0" err="1"/>
                        <a:t>setMinutes</a:t>
                      </a:r>
                      <a:r>
                        <a:rPr lang="en-US" altLang="zh-CN" sz="1665" b="0" dirty="0"/>
                        <a:t>(</a:t>
                      </a:r>
                      <a:r>
                        <a:rPr lang="zh-CN" altLang="en-US" sz="1665" b="0" dirty="0"/>
                        <a:t>分</a:t>
                      </a:r>
                      <a:r>
                        <a:rPr lang="en-US" altLang="zh-CN" sz="1665" b="0" dirty="0"/>
                        <a:t>[</a:t>
                      </a:r>
                      <a:r>
                        <a:rPr lang="zh-CN" altLang="en-US" sz="1665" b="0" dirty="0"/>
                        <a:t>，秒，毫秒</a:t>
                      </a:r>
                      <a:r>
                        <a:rPr lang="en-US" altLang="zh-CN" sz="1665" b="0"/>
                        <a:t>])</a:t>
                      </a:r>
                      <a:endParaRPr lang="zh-CN" altLang="en-US" sz="1665" b="0"/>
                    </a:p>
                  </a:txBody>
                  <a:tcPr marL="108661" marR="108661" marT="54330" marB="54330">
                    <a:lnL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65" b="0" dirty="0"/>
                        <a:t>根据本地时间设置</a:t>
                      </a:r>
                      <a:r>
                        <a:rPr lang="en-US" altLang="zh-CN" sz="1665" b="0" dirty="0"/>
                        <a:t>Date</a:t>
                      </a:r>
                      <a:r>
                        <a:rPr lang="zh-CN" altLang="en-US" sz="1665" b="0" dirty="0"/>
                        <a:t>对象的分钟数</a:t>
                      </a:r>
                      <a:endParaRPr lang="zh-CN" altLang="en-US" sz="1665" b="0"/>
                    </a:p>
                  </a:txBody>
                  <a:tcPr marL="108661" marR="108661" marT="54330" marB="54330">
                    <a:lnL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80"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65" b="0" err="1"/>
                        <a:t>setSeconds</a:t>
                      </a:r>
                      <a:r>
                        <a:rPr lang="en-US" altLang="zh-CN" sz="1665" b="0" dirty="0"/>
                        <a:t>(</a:t>
                      </a:r>
                      <a:r>
                        <a:rPr lang="zh-CN" altLang="en-US" sz="1665" b="0" dirty="0"/>
                        <a:t>秒</a:t>
                      </a:r>
                      <a:r>
                        <a:rPr lang="en-US" altLang="zh-CN" sz="1665" b="0" dirty="0"/>
                        <a:t>[</a:t>
                      </a:r>
                      <a:r>
                        <a:rPr lang="zh-CN" altLang="en-US" sz="1665" b="0" dirty="0"/>
                        <a:t>，毫秒</a:t>
                      </a:r>
                      <a:r>
                        <a:rPr lang="en-US" altLang="zh-CN" sz="1665" b="0"/>
                        <a:t>])</a:t>
                      </a:r>
                      <a:endParaRPr lang="zh-CN" altLang="en-US" sz="1665" b="0"/>
                    </a:p>
                  </a:txBody>
                  <a:tcPr marL="108661" marR="108661" marT="54330" marB="54330">
                    <a:lnL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65" b="0" dirty="0"/>
                        <a:t>根据本地时间设置</a:t>
                      </a:r>
                      <a:r>
                        <a:rPr lang="en-US" altLang="zh-CN" sz="1665" b="0" dirty="0"/>
                        <a:t>Date</a:t>
                      </a:r>
                      <a:r>
                        <a:rPr lang="zh-CN" altLang="en-US" sz="1665" b="0" dirty="0"/>
                        <a:t>对象的秒数</a:t>
                      </a:r>
                      <a:endParaRPr lang="zh-CN" altLang="en-US" sz="1665" b="0" dirty="0"/>
                    </a:p>
                  </a:txBody>
                  <a:tcPr marL="108661" marR="108661" marT="54330" marB="54330">
                    <a:lnL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745"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65" b="0" err="1"/>
                        <a:t>setMilliSeconds</a:t>
                      </a:r>
                      <a:r>
                        <a:rPr lang="en-US" altLang="zh-CN" sz="1665" b="0" dirty="0"/>
                        <a:t>(</a:t>
                      </a:r>
                      <a:r>
                        <a:rPr lang="zh-CN" altLang="en-US" sz="1665" b="0" dirty="0"/>
                        <a:t>毫秒</a:t>
                      </a:r>
                      <a:r>
                        <a:rPr lang="en-US" altLang="zh-CN" sz="1665" b="0"/>
                        <a:t>)</a:t>
                      </a:r>
                      <a:endParaRPr lang="zh-CN" altLang="en-US" sz="1665" b="0"/>
                    </a:p>
                  </a:txBody>
                  <a:tcPr marL="108661" marR="108661" marT="54330" marB="54330">
                    <a:lnL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65" b="0" dirty="0"/>
                        <a:t>根据本地时间设置</a:t>
                      </a:r>
                      <a:r>
                        <a:rPr lang="en-US" altLang="zh-CN" sz="1665" b="0" dirty="0"/>
                        <a:t>Date</a:t>
                      </a:r>
                      <a:r>
                        <a:rPr lang="zh-CN" altLang="en-US" sz="1665" b="0" dirty="0"/>
                        <a:t>对象的毫秒数</a:t>
                      </a:r>
                      <a:endParaRPr lang="zh-CN" altLang="en-US" sz="1665" b="0" dirty="0"/>
                    </a:p>
                  </a:txBody>
                  <a:tcPr marL="108661" marR="108661" marT="54330" marB="54330">
                    <a:lnL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3730"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65" b="0" err="1"/>
                        <a:t>setTime</a:t>
                      </a:r>
                      <a:r>
                        <a:rPr lang="en-US" altLang="zh-CN" sz="1665" b="0" dirty="0"/>
                        <a:t> (</a:t>
                      </a:r>
                      <a:r>
                        <a:rPr lang="zh-CN" altLang="en-US" sz="1665" b="0" dirty="0"/>
                        <a:t>总毫秒数</a:t>
                      </a:r>
                      <a:r>
                        <a:rPr lang="en-US" altLang="zh-CN" sz="1665" b="0"/>
                        <a:t>)</a:t>
                      </a:r>
                      <a:endParaRPr lang="zh-CN" altLang="en-US" sz="1665" b="0"/>
                    </a:p>
                  </a:txBody>
                  <a:tcPr marL="108661" marR="108661" marT="54330" marB="54330">
                    <a:lnL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65" b="0" dirty="0"/>
                        <a:t>根据本地时间设置</a:t>
                      </a:r>
                      <a:r>
                        <a:rPr lang="en-US" altLang="zh-CN" sz="1665" b="0" dirty="0"/>
                        <a:t>Date</a:t>
                      </a:r>
                      <a:r>
                        <a:rPr lang="zh-CN" altLang="en-US" sz="1665" b="0" dirty="0"/>
                        <a:t>对象自</a:t>
                      </a:r>
                      <a:r>
                        <a:rPr lang="en-US" altLang="zh-CN" sz="1665" b="0" dirty="0"/>
                        <a:t>1970</a:t>
                      </a:r>
                      <a:r>
                        <a:rPr lang="zh-CN" altLang="en-US" sz="1665" b="0" dirty="0"/>
                        <a:t>年</a:t>
                      </a:r>
                      <a:r>
                        <a:rPr lang="en-US" altLang="zh-CN" sz="1665" b="0" dirty="0"/>
                        <a:t>1</a:t>
                      </a:r>
                      <a:r>
                        <a:rPr lang="zh-CN" altLang="en-US" sz="1665" b="0" dirty="0"/>
                        <a:t>月</a:t>
                      </a:r>
                      <a:r>
                        <a:rPr lang="en-US" altLang="zh-CN" sz="1665" b="0" dirty="0"/>
                        <a:t>1</a:t>
                      </a:r>
                      <a:r>
                        <a:rPr lang="zh-CN" altLang="en-US" sz="1665" b="0" dirty="0"/>
                        <a:t>日</a:t>
                      </a:r>
                      <a:r>
                        <a:rPr lang="en-US" altLang="zh-CN" sz="1665" b="0" dirty="0"/>
                        <a:t>00</a:t>
                      </a:r>
                      <a:r>
                        <a:rPr lang="zh-CN" altLang="en-US" sz="1665" b="0" dirty="0"/>
                        <a:t>：</a:t>
                      </a:r>
                      <a:r>
                        <a:rPr lang="en-US" altLang="zh-CN" sz="1665" b="0" dirty="0"/>
                        <a:t>00</a:t>
                      </a:r>
                      <a:r>
                        <a:rPr lang="zh-CN" altLang="en-US" sz="1665" b="0" dirty="0"/>
                        <a:t>：</a:t>
                      </a:r>
                      <a:r>
                        <a:rPr lang="en-US" altLang="zh-CN" sz="1665" b="0" dirty="0"/>
                        <a:t>00</a:t>
                      </a:r>
                      <a:r>
                        <a:rPr lang="zh-CN" altLang="en-US" sz="1665" b="0" dirty="0"/>
                        <a:t>以来的毫秒数</a:t>
                      </a:r>
                      <a:endParaRPr lang="zh-CN" altLang="en-US" sz="1665" b="0" dirty="0"/>
                    </a:p>
                  </a:txBody>
                  <a:tcPr marL="108661" marR="108661" marT="54330" marB="54330">
                    <a:lnL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745"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65" b="0" err="1"/>
                        <a:t>toLocalString</a:t>
                      </a:r>
                      <a:r>
                        <a:rPr lang="en-US" altLang="zh-CN" sz="1665" b="0"/>
                        <a:t>()</a:t>
                      </a:r>
                      <a:endParaRPr lang="zh-CN" altLang="en-US" sz="1665" b="0"/>
                    </a:p>
                  </a:txBody>
                  <a:tcPr marL="108661" marR="108661" marT="54330" marB="54330">
                    <a:lnL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71945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71945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7194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5pPr>
                      <a:lvl6pPr marL="179895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6pPr>
                      <a:lvl7pPr marL="2158365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7pPr>
                      <a:lvl8pPr marL="251841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8pPr>
                      <a:lvl9pPr marL="2877820" algn="l" defTabSz="719455" rtl="0" eaLnBrk="1" latinLnBrk="0" hangingPunct="1">
                        <a:defRPr sz="1415" kern="1200">
                          <a:solidFill>
                            <a:schemeClr val="tx1"/>
                          </a:solidFill>
                          <a:latin typeface="Verdana" panose="020B060403050404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65" b="0" dirty="0"/>
                        <a:t>以</a:t>
                      </a:r>
                      <a:r>
                        <a:rPr lang="zh-CN" altLang="en-US" sz="1665" b="0" dirty="0">
                          <a:solidFill>
                            <a:srgbClr val="FF0000"/>
                          </a:solidFill>
                        </a:rPr>
                        <a:t>本地时区格式</a:t>
                      </a:r>
                      <a:r>
                        <a:rPr lang="zh-CN" altLang="en-US" sz="1665" b="0" dirty="0"/>
                        <a:t>显示，并以字符串表示</a:t>
                      </a:r>
                      <a:endParaRPr lang="zh-CN" altLang="en-US" sz="1665" b="0" dirty="0"/>
                    </a:p>
                  </a:txBody>
                  <a:tcPr marL="108661" marR="108661" marT="54330" marB="54330">
                    <a:lnL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66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DOC_GUID" val="{9d9bc50a-6014-4cc1-8677-018839e2887c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2366</Words>
  <Application>WPS 演示</Application>
  <PresentationFormat>宽屏</PresentationFormat>
  <Paragraphs>274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Courier New</vt:lpstr>
      <vt:lpstr>Oswald Regular</vt:lpstr>
      <vt:lpstr>Segoe Print</vt:lpstr>
      <vt:lpstr>Calibri</vt:lpstr>
      <vt:lpstr>Arial Unicode MS</vt:lpstr>
      <vt:lpstr>Verdana</vt:lpstr>
      <vt:lpstr>Verdana</vt:lpstr>
      <vt:lpstr>Tahoma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Harlem</dc:creator>
  <cp:lastModifiedBy>Harlem</cp:lastModifiedBy>
  <cp:revision>30</cp:revision>
  <dcterms:created xsi:type="dcterms:W3CDTF">2019-03-26T00:58:00Z</dcterms:created>
  <dcterms:modified xsi:type="dcterms:W3CDTF">2019-04-10T07:45:09Z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