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2" r:id="rId4"/>
    <p:sldId id="291" r:id="rId5"/>
    <p:sldId id="290" r:id="rId6"/>
    <p:sldId id="263" r:id="rId7"/>
    <p:sldId id="258" r:id="rId8"/>
    <p:sldId id="259" r:id="rId9"/>
    <p:sldId id="293" r:id="rId10"/>
    <p:sldId id="295" r:id="rId11"/>
    <p:sldId id="296" r:id="rId12"/>
    <p:sldId id="264" r:id="rId13"/>
    <p:sldId id="266" r:id="rId14"/>
    <p:sldId id="294" r:id="rId15"/>
    <p:sldId id="282" r:id="rId16"/>
    <p:sldId id="265" r:id="rId17"/>
    <p:sldId id="283" r:id="rId18"/>
    <p:sldId id="284" r:id="rId19"/>
    <p:sldId id="285" r:id="rId20"/>
    <p:sldId id="286" r:id="rId21"/>
    <p:sldId id="287" r:id="rId22"/>
    <p:sldId id="267" r:id="rId23"/>
    <p:sldId id="268" r:id="rId24"/>
    <p:sldId id="269" r:id="rId25"/>
    <p:sldId id="270" r:id="rId26"/>
    <p:sldId id="272" r:id="rId27"/>
    <p:sldId id="273" r:id="rId28"/>
    <p:sldId id="274" r:id="rId29"/>
    <p:sldId id="275" r:id="rId30"/>
    <p:sldId id="276" r:id="rId31"/>
    <p:sldId id="271" r:id="rId32"/>
    <p:sldId id="277" r:id="rId33"/>
    <p:sldId id="27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8E"/>
    <a:srgbClr val="F6F8FC"/>
    <a:srgbClr val="4F94BE"/>
    <a:srgbClr val="9EA809"/>
    <a:srgbClr val="00BED1"/>
    <a:srgbClr val="C7A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B3E9-23CA-4499-97FF-C70CB878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0B8F-CAEE-4CBB-AB3C-4498E23BC6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28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124" name="图片 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936" y="1280160"/>
            <a:ext cx="5112067" cy="511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矩形 25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矩形 27"/>
          <p:cNvSpPr>
            <a:spLocks noChangeArrowheads="1"/>
          </p:cNvSpPr>
          <p:nvPr/>
        </p:nvSpPr>
        <p:spPr bwMode="auto">
          <a:xfrm>
            <a:off x="929640" y="0"/>
            <a:ext cx="1798320" cy="68580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7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8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9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0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1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2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3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4" name="矩形 35"/>
          <p:cNvSpPr>
            <a:spLocks noChangeArrowheads="1"/>
          </p:cNvSpPr>
          <p:nvPr/>
        </p:nvSpPr>
        <p:spPr bwMode="auto">
          <a:xfrm>
            <a:off x="5798820" y="0"/>
            <a:ext cx="830580" cy="557784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5" name="矩形 36"/>
          <p:cNvSpPr>
            <a:spLocks noChangeArrowheads="1"/>
          </p:cNvSpPr>
          <p:nvPr/>
        </p:nvSpPr>
        <p:spPr bwMode="auto">
          <a:xfrm>
            <a:off x="6623686" y="0"/>
            <a:ext cx="830580" cy="557784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6" name="矩形 37"/>
          <p:cNvSpPr>
            <a:spLocks noChangeArrowheads="1"/>
          </p:cNvSpPr>
          <p:nvPr/>
        </p:nvSpPr>
        <p:spPr bwMode="auto">
          <a:xfrm>
            <a:off x="7450456" y="0"/>
            <a:ext cx="830580" cy="557784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7" name="矩形 38"/>
          <p:cNvSpPr>
            <a:spLocks noChangeArrowheads="1"/>
          </p:cNvSpPr>
          <p:nvPr/>
        </p:nvSpPr>
        <p:spPr bwMode="auto">
          <a:xfrm>
            <a:off x="8275320" y="0"/>
            <a:ext cx="830580" cy="557784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8" name="矩形 39"/>
          <p:cNvSpPr>
            <a:spLocks noChangeArrowheads="1"/>
          </p:cNvSpPr>
          <p:nvPr/>
        </p:nvSpPr>
        <p:spPr bwMode="auto">
          <a:xfrm>
            <a:off x="9100186" y="0"/>
            <a:ext cx="830580" cy="557784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9" name="矩形 40"/>
          <p:cNvSpPr>
            <a:spLocks noChangeArrowheads="1"/>
          </p:cNvSpPr>
          <p:nvPr/>
        </p:nvSpPr>
        <p:spPr bwMode="auto">
          <a:xfrm>
            <a:off x="9926956" y="0"/>
            <a:ext cx="830580" cy="557784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40" name="矩形 41"/>
          <p:cNvSpPr>
            <a:spLocks noChangeArrowheads="1"/>
          </p:cNvSpPr>
          <p:nvPr/>
        </p:nvSpPr>
        <p:spPr bwMode="auto">
          <a:xfrm>
            <a:off x="10751820" y="0"/>
            <a:ext cx="830580" cy="557784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41" name="任意多边形 44"/>
          <p:cNvSpPr>
            <a:spLocks noChangeArrowheads="1"/>
          </p:cNvSpPr>
          <p:nvPr/>
        </p:nvSpPr>
        <p:spPr bwMode="auto">
          <a:xfrm>
            <a:off x="2152650" y="5566410"/>
            <a:ext cx="5303520" cy="954406"/>
          </a:xfrm>
          <a:custGeom>
            <a:avLst/>
            <a:gdLst>
              <a:gd name="T0" fmla="*/ 3724273 w 4419600"/>
              <a:gd name="T1" fmla="*/ 0 h 795338"/>
              <a:gd name="T2" fmla="*/ 0 w 4419600"/>
              <a:gd name="T3" fmla="*/ 776288 h 795338"/>
              <a:gd name="T4" fmla="*/ 14288 w 4419600"/>
              <a:gd name="T5" fmla="*/ 795338 h 795338"/>
              <a:gd name="T6" fmla="*/ 19050 w 4419600"/>
              <a:gd name="T7" fmla="*/ 795338 h 795338"/>
              <a:gd name="T8" fmla="*/ 1319213 w 4419600"/>
              <a:gd name="T9" fmla="*/ 790575 h 795338"/>
              <a:gd name="T10" fmla="*/ 4419600 w 4419600"/>
              <a:gd name="T11" fmla="*/ 4763 h 795338"/>
              <a:gd name="T12" fmla="*/ 3724273 w 4419600"/>
              <a:gd name="T13" fmla="*/ 0 h 7953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19600"/>
              <a:gd name="T22" fmla="*/ 0 h 795338"/>
              <a:gd name="T23" fmla="*/ 4419600 w 4419600"/>
              <a:gd name="T24" fmla="*/ 795338 h 7953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19600" h="795338">
                <a:moveTo>
                  <a:pt x="3724275" y="0"/>
                </a:moveTo>
                <a:lnTo>
                  <a:pt x="0" y="776288"/>
                </a:lnTo>
                <a:lnTo>
                  <a:pt x="14288" y="795338"/>
                </a:lnTo>
                <a:lnTo>
                  <a:pt x="19050" y="795338"/>
                </a:lnTo>
                <a:lnTo>
                  <a:pt x="1319213" y="790575"/>
                </a:lnTo>
                <a:lnTo>
                  <a:pt x="4419600" y="4763"/>
                </a:lnTo>
                <a:lnTo>
                  <a:pt x="3724275" y="0"/>
                </a:lnTo>
                <a:close/>
              </a:path>
            </a:pathLst>
          </a:cu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160"/>
          </a:p>
        </p:txBody>
      </p:sp>
      <p:sp>
        <p:nvSpPr>
          <p:cNvPr id="5142" name="任意多边形 45"/>
          <p:cNvSpPr>
            <a:spLocks noChangeArrowheads="1"/>
          </p:cNvSpPr>
          <p:nvPr/>
        </p:nvSpPr>
        <p:spPr bwMode="auto">
          <a:xfrm>
            <a:off x="3729990" y="5566410"/>
            <a:ext cx="4549140" cy="954406"/>
          </a:xfrm>
          <a:custGeom>
            <a:avLst/>
            <a:gdLst>
              <a:gd name="T0" fmla="*/ 3095624 w 3790950"/>
              <a:gd name="T1" fmla="*/ 0 h 795338"/>
              <a:gd name="T2" fmla="*/ 0 w 3790950"/>
              <a:gd name="T3" fmla="*/ 790575 h 795338"/>
              <a:gd name="T4" fmla="*/ 1304925 w 3790950"/>
              <a:gd name="T5" fmla="*/ 795338 h 795338"/>
              <a:gd name="T6" fmla="*/ 3790950 w 3790950"/>
              <a:gd name="T7" fmla="*/ 9525 h 795338"/>
              <a:gd name="T8" fmla="*/ 3095624 w 3790950"/>
              <a:gd name="T9" fmla="*/ 0 h 795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90950"/>
              <a:gd name="T16" fmla="*/ 0 h 795338"/>
              <a:gd name="T17" fmla="*/ 3790950 w 3790950"/>
              <a:gd name="T18" fmla="*/ 795338 h 795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90950" h="795338">
                <a:moveTo>
                  <a:pt x="3095625" y="0"/>
                </a:moveTo>
                <a:lnTo>
                  <a:pt x="0" y="790575"/>
                </a:lnTo>
                <a:lnTo>
                  <a:pt x="1304925" y="795338"/>
                </a:lnTo>
                <a:lnTo>
                  <a:pt x="3790950" y="9525"/>
                </a:lnTo>
                <a:lnTo>
                  <a:pt x="3095625" y="0"/>
                </a:lnTo>
                <a:close/>
              </a:path>
            </a:pathLst>
          </a:cu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16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43" name="任意多边形 46"/>
          <p:cNvSpPr>
            <a:spLocks noChangeArrowheads="1"/>
          </p:cNvSpPr>
          <p:nvPr/>
        </p:nvSpPr>
        <p:spPr bwMode="auto">
          <a:xfrm>
            <a:off x="5290186" y="5566410"/>
            <a:ext cx="3823334" cy="960120"/>
          </a:xfrm>
          <a:custGeom>
            <a:avLst/>
            <a:gdLst>
              <a:gd name="T0" fmla="*/ 2481262 w 3186112"/>
              <a:gd name="T1" fmla="*/ 0 h 800100"/>
              <a:gd name="T2" fmla="*/ 0 w 3186112"/>
              <a:gd name="T3" fmla="*/ 800100 h 800100"/>
              <a:gd name="T4" fmla="*/ 1309687 w 3186112"/>
              <a:gd name="T5" fmla="*/ 795338 h 800100"/>
              <a:gd name="T6" fmla="*/ 3186112 w 3186112"/>
              <a:gd name="T7" fmla="*/ 4763 h 800100"/>
              <a:gd name="T8" fmla="*/ 2481262 w 3186112"/>
              <a:gd name="T9" fmla="*/ 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6112"/>
              <a:gd name="T16" fmla="*/ 0 h 800100"/>
              <a:gd name="T17" fmla="*/ 3186112 w 3186112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6112" h="800100">
                <a:moveTo>
                  <a:pt x="2481262" y="0"/>
                </a:moveTo>
                <a:lnTo>
                  <a:pt x="0" y="800100"/>
                </a:lnTo>
                <a:lnTo>
                  <a:pt x="1309687" y="795338"/>
                </a:lnTo>
                <a:lnTo>
                  <a:pt x="3186112" y="4763"/>
                </a:lnTo>
                <a:lnTo>
                  <a:pt x="2481262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160"/>
          </a:p>
        </p:txBody>
      </p:sp>
      <p:sp>
        <p:nvSpPr>
          <p:cNvPr id="5144" name="任意多边形 47"/>
          <p:cNvSpPr>
            <a:spLocks noChangeArrowheads="1"/>
          </p:cNvSpPr>
          <p:nvPr/>
        </p:nvSpPr>
        <p:spPr bwMode="auto">
          <a:xfrm>
            <a:off x="6850380" y="5560696"/>
            <a:ext cx="3080386" cy="954404"/>
          </a:xfrm>
          <a:custGeom>
            <a:avLst/>
            <a:gdLst>
              <a:gd name="T0" fmla="*/ 1876425 w 2566988"/>
              <a:gd name="T1" fmla="*/ 0 h 795337"/>
              <a:gd name="T2" fmla="*/ 0 w 2566988"/>
              <a:gd name="T3" fmla="*/ 795337 h 795337"/>
              <a:gd name="T4" fmla="*/ 1314450 w 2566988"/>
              <a:gd name="T5" fmla="*/ 795337 h 795337"/>
              <a:gd name="T6" fmla="*/ 2566988 w 2566988"/>
              <a:gd name="T7" fmla="*/ 4762 h 795337"/>
              <a:gd name="T8" fmla="*/ 1876425 w 2566988"/>
              <a:gd name="T9" fmla="*/ 0 h 795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6988"/>
              <a:gd name="T16" fmla="*/ 0 h 795337"/>
              <a:gd name="T17" fmla="*/ 2566988 w 2566988"/>
              <a:gd name="T18" fmla="*/ 795337 h 795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6988" h="795337">
                <a:moveTo>
                  <a:pt x="1876425" y="0"/>
                </a:moveTo>
                <a:lnTo>
                  <a:pt x="0" y="795337"/>
                </a:lnTo>
                <a:lnTo>
                  <a:pt x="1314450" y="795337"/>
                </a:lnTo>
                <a:lnTo>
                  <a:pt x="2566988" y="4762"/>
                </a:lnTo>
                <a:lnTo>
                  <a:pt x="1876425" y="0"/>
                </a:lnTo>
                <a:close/>
              </a:path>
            </a:pathLst>
          </a:cu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160"/>
          </a:p>
        </p:txBody>
      </p:sp>
      <p:sp>
        <p:nvSpPr>
          <p:cNvPr id="5145" name="任意多边形 48"/>
          <p:cNvSpPr>
            <a:spLocks noChangeArrowheads="1"/>
          </p:cNvSpPr>
          <p:nvPr/>
        </p:nvSpPr>
        <p:spPr bwMode="auto">
          <a:xfrm>
            <a:off x="8422006" y="5566410"/>
            <a:ext cx="2331720" cy="954406"/>
          </a:xfrm>
          <a:custGeom>
            <a:avLst/>
            <a:gdLst>
              <a:gd name="T0" fmla="*/ 0 w 1943100"/>
              <a:gd name="T1" fmla="*/ 790575 h 795338"/>
              <a:gd name="T2" fmla="*/ 1262062 w 1943100"/>
              <a:gd name="T3" fmla="*/ 0 h 795338"/>
              <a:gd name="T4" fmla="*/ 1943100 w 1943100"/>
              <a:gd name="T5" fmla="*/ 0 h 795338"/>
              <a:gd name="T6" fmla="*/ 1300162 w 1943100"/>
              <a:gd name="T7" fmla="*/ 795338 h 795338"/>
              <a:gd name="T8" fmla="*/ 0 w 1943100"/>
              <a:gd name="T9" fmla="*/ 790575 h 795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795338"/>
              <a:gd name="T17" fmla="*/ 1943100 w 1943100"/>
              <a:gd name="T18" fmla="*/ 795338 h 795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795338">
                <a:moveTo>
                  <a:pt x="0" y="790575"/>
                </a:moveTo>
                <a:lnTo>
                  <a:pt x="1262062" y="0"/>
                </a:lnTo>
                <a:lnTo>
                  <a:pt x="1943100" y="0"/>
                </a:lnTo>
                <a:lnTo>
                  <a:pt x="1300162" y="795338"/>
                </a:lnTo>
                <a:lnTo>
                  <a:pt x="0" y="790575"/>
                </a:lnTo>
                <a:close/>
              </a:path>
            </a:pathLst>
          </a:cu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160"/>
          </a:p>
        </p:txBody>
      </p:sp>
      <p:sp>
        <p:nvSpPr>
          <p:cNvPr id="5146" name="任意多边形 49"/>
          <p:cNvSpPr>
            <a:spLocks noChangeArrowheads="1"/>
          </p:cNvSpPr>
          <p:nvPr/>
        </p:nvSpPr>
        <p:spPr bwMode="auto">
          <a:xfrm>
            <a:off x="9976486" y="5560696"/>
            <a:ext cx="1617344" cy="971550"/>
          </a:xfrm>
          <a:custGeom>
            <a:avLst/>
            <a:gdLst>
              <a:gd name="T0" fmla="*/ 642937 w 1347787"/>
              <a:gd name="T1" fmla="*/ 0 h 809625"/>
              <a:gd name="T2" fmla="*/ 0 w 1347787"/>
              <a:gd name="T3" fmla="*/ 809625 h 809625"/>
              <a:gd name="T4" fmla="*/ 1347787 w 1347787"/>
              <a:gd name="T5" fmla="*/ 795337 h 809625"/>
              <a:gd name="T6" fmla="*/ 1347787 w 1347787"/>
              <a:gd name="T7" fmla="*/ 4762 h 809625"/>
              <a:gd name="T8" fmla="*/ 642937 w 1347787"/>
              <a:gd name="T9" fmla="*/ 0 h 809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7787"/>
              <a:gd name="T16" fmla="*/ 0 h 809625"/>
              <a:gd name="T17" fmla="*/ 1347787 w 1347787"/>
              <a:gd name="T18" fmla="*/ 809625 h 809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7787" h="809625">
                <a:moveTo>
                  <a:pt x="642937" y="0"/>
                </a:moveTo>
                <a:lnTo>
                  <a:pt x="0" y="809625"/>
                </a:lnTo>
                <a:lnTo>
                  <a:pt x="1347787" y="795337"/>
                </a:lnTo>
                <a:lnTo>
                  <a:pt x="1347787" y="4762"/>
                </a:lnTo>
                <a:lnTo>
                  <a:pt x="642937" y="0"/>
                </a:lnTo>
                <a:close/>
              </a:path>
            </a:pathLst>
          </a:cu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160"/>
          </a:p>
        </p:txBody>
      </p:sp>
      <p:sp>
        <p:nvSpPr>
          <p:cNvPr id="5147" name="任意多边形 50"/>
          <p:cNvSpPr>
            <a:spLocks noChangeArrowheads="1"/>
          </p:cNvSpPr>
          <p:nvPr/>
        </p:nvSpPr>
        <p:spPr bwMode="auto">
          <a:xfrm>
            <a:off x="603885" y="5562600"/>
            <a:ext cx="6025516" cy="952500"/>
          </a:xfrm>
          <a:custGeom>
            <a:avLst/>
            <a:gdLst>
              <a:gd name="T0" fmla="*/ 4327966 w 5022850"/>
              <a:gd name="T1" fmla="*/ 0 h 793750"/>
              <a:gd name="T2" fmla="*/ 5019677 w 5022850"/>
              <a:gd name="T3" fmla="*/ 6350 h 793750"/>
              <a:gd name="T4" fmla="*/ 1307275 w 5022850"/>
              <a:gd name="T5" fmla="*/ 793750 h 793750"/>
              <a:gd name="T6" fmla="*/ 0 w 5022850"/>
              <a:gd name="T7" fmla="*/ 787400 h 793750"/>
              <a:gd name="T8" fmla="*/ 4327966 w 5022850"/>
              <a:gd name="T9" fmla="*/ 0 h 793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22850"/>
              <a:gd name="T16" fmla="*/ 0 h 793750"/>
              <a:gd name="T17" fmla="*/ 5022850 w 5022850"/>
              <a:gd name="T18" fmla="*/ 793750 h 793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22850" h="793750">
                <a:moveTo>
                  <a:pt x="4330700" y="0"/>
                </a:moveTo>
                <a:lnTo>
                  <a:pt x="5022850" y="6350"/>
                </a:lnTo>
                <a:lnTo>
                  <a:pt x="1308100" y="793750"/>
                </a:lnTo>
                <a:lnTo>
                  <a:pt x="0" y="787400"/>
                </a:lnTo>
                <a:lnTo>
                  <a:pt x="4330700" y="0"/>
                </a:lnTo>
                <a:close/>
              </a:path>
            </a:pathLst>
          </a:cu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160"/>
          </a:p>
        </p:txBody>
      </p:sp>
      <p:pic>
        <p:nvPicPr>
          <p:cNvPr id="5148" name="图片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411" y="5168"/>
            <a:ext cx="2438865" cy="119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9" name="TextBox 31"/>
          <p:cNvSpPr txBox="1">
            <a:spLocks noChangeArrowheads="1"/>
          </p:cNvSpPr>
          <p:nvPr/>
        </p:nvSpPr>
        <p:spPr bwMode="auto">
          <a:xfrm>
            <a:off x="2829623" y="3637614"/>
            <a:ext cx="70732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2B2B2B"/>
                </a:solidFill>
                <a:latin typeface="方正大黑简体" pitchFamily="1" charset="-122"/>
                <a:ea typeface="方正大黑简体" pitchFamily="1" charset="-122"/>
              </a:rPr>
              <a:t>   </a:t>
            </a:r>
            <a:r>
              <a:rPr lang="zh-CN" altLang="en-US" sz="3200" dirty="0">
                <a:solidFill>
                  <a:srgbClr val="2B2B2B"/>
                </a:solidFill>
                <a:latin typeface="方正大黑简体" pitchFamily="1" charset="-122"/>
                <a:ea typeface="方正大黑简体" pitchFamily="1" charset="-122"/>
              </a:rPr>
              <a:t>一款</a:t>
            </a:r>
            <a:r>
              <a:rPr lang="en-US" altLang="zh-CN" sz="2800" dirty="0">
                <a:solidFill>
                  <a:srgbClr val="2B2B2B"/>
                </a:solidFill>
                <a:latin typeface="方正大黑简体" pitchFamily="1" charset="-122"/>
                <a:ea typeface="方正大黑简体" pitchFamily="1" charset="-122"/>
              </a:rPr>
              <a:t>M V </a:t>
            </a:r>
            <a:r>
              <a:rPr lang="en-US" altLang="zh-CN" sz="2800" dirty="0" err="1">
                <a:solidFill>
                  <a:srgbClr val="2B2B2B"/>
                </a:solidFill>
                <a:latin typeface="方正大黑简体" pitchFamily="1" charset="-122"/>
                <a:ea typeface="方正大黑简体" pitchFamily="1" charset="-122"/>
              </a:rPr>
              <a:t>V</a:t>
            </a:r>
            <a:r>
              <a:rPr lang="en-US" altLang="zh-CN" sz="2800" dirty="0">
                <a:solidFill>
                  <a:srgbClr val="2B2B2B"/>
                </a:solidFill>
                <a:latin typeface="方正大黑简体" pitchFamily="1" charset="-122"/>
                <a:ea typeface="方正大黑简体" pitchFamily="1" charset="-122"/>
              </a:rPr>
              <a:t> M </a:t>
            </a:r>
            <a:r>
              <a:rPr lang="zh-CN" altLang="en-US" sz="2800" dirty="0">
                <a:solidFill>
                  <a:srgbClr val="2B2B2B"/>
                </a:solidFill>
                <a:latin typeface="方正大黑简体" pitchFamily="1" charset="-122"/>
                <a:ea typeface="方正大黑简体" pitchFamily="1" charset="-122"/>
              </a:rPr>
              <a:t>框架</a:t>
            </a:r>
            <a:endParaRPr lang="zh-CN" altLang="en-US" sz="2800" dirty="0">
              <a:solidFill>
                <a:srgbClr val="2B2B2B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5150" name="TextBox 32" hidden="1"/>
          <p:cNvSpPr txBox="1">
            <a:spLocks noChangeArrowheads="1"/>
          </p:cNvSpPr>
          <p:nvPr/>
        </p:nvSpPr>
        <p:spPr bwMode="auto">
          <a:xfrm>
            <a:off x="855346" y="2004371"/>
            <a:ext cx="3680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V </a:t>
            </a:r>
            <a:r>
              <a:rPr lang="en-US" altLang="zh-CN" sz="2400" b="1" dirty="0" err="1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 </a:t>
            </a:r>
            <a:r>
              <a:rPr lang="zh-CN" altLang="en-US" sz="2400" b="1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zh-CN" altLang="en-US" sz="2400" b="1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51" name="图片 43" descr="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6" y="4194810"/>
            <a:ext cx="350520" cy="21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52" name="Group 32"/>
          <p:cNvGrpSpPr/>
          <p:nvPr/>
        </p:nvGrpSpPr>
        <p:grpSpPr bwMode="auto">
          <a:xfrm>
            <a:off x="609600" y="6052186"/>
            <a:ext cx="10972800" cy="421004"/>
            <a:chOff x="0" y="0"/>
            <a:chExt cx="9144000" cy="351012"/>
          </a:xfrm>
        </p:grpSpPr>
        <p:sp>
          <p:nvSpPr>
            <p:cNvPr id="14369" name="矩形 42"/>
            <p:cNvSpPr>
              <a:spLocks noChangeArrowheads="1"/>
            </p:cNvSpPr>
            <p:nvPr/>
          </p:nvSpPr>
          <p:spPr bwMode="auto">
            <a:xfrm>
              <a:off x="0" y="0"/>
              <a:ext cx="9144000" cy="351012"/>
            </a:xfrm>
            <a:prstGeom prst="rect">
              <a:avLst/>
            </a:prstGeom>
            <a:solidFill>
              <a:srgbClr val="595959">
                <a:alpha val="2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16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4370" name="图片 51" descr="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444" y="55071"/>
              <a:ext cx="286488" cy="243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1" name="TextBox 52"/>
            <p:cNvSpPr txBox="1">
              <a:spLocks noChangeArrowheads="1"/>
            </p:cNvSpPr>
            <p:nvPr/>
          </p:nvSpPr>
          <p:spPr bwMode="auto">
            <a:xfrm>
              <a:off x="7411062" y="58995"/>
              <a:ext cx="1725562" cy="23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solidFill>
                    <a:srgbClr val="757575"/>
                  </a:solidFill>
                  <a:latin typeface="Calibri" panose="020F0502020204030204" pitchFamily="34" charset="0"/>
                </a:rPr>
                <a:t> https://cn.vuejs.org/</a:t>
              </a:r>
              <a:endParaRPr lang="zh-CN" altLang="en-US" sz="1200" dirty="0">
                <a:solidFill>
                  <a:srgbClr val="757575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156" name="TextBox 30"/>
          <p:cNvSpPr txBox="1">
            <a:spLocks noChangeArrowheads="1"/>
          </p:cNvSpPr>
          <p:nvPr/>
        </p:nvSpPr>
        <p:spPr bwMode="auto">
          <a:xfrm>
            <a:off x="792480" y="2329816"/>
            <a:ext cx="543306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800" dirty="0">
                <a:solidFill>
                  <a:srgbClr val="00BED1"/>
                </a:solidFill>
                <a:latin typeface="方正大黑简体" pitchFamily="1" charset="-122"/>
                <a:ea typeface="方正大黑简体" pitchFamily="1" charset="-122"/>
              </a:rPr>
              <a:t>   V U E</a:t>
            </a:r>
            <a:endParaRPr lang="zh-CN" altLang="en-US" sz="8800" dirty="0">
              <a:solidFill>
                <a:srgbClr val="00BED1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3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xit" presetSubtype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3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xit" presetSubtype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3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xit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8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1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"/>
                            </p:stCondLst>
                            <p:childTnLst>
                              <p:par>
                                <p:cTn id="1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6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9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autoUpdateAnimBg="0"/>
      <p:bldP spid="5125" grpId="0" animBg="1" autoUpdateAnimBg="0"/>
      <p:bldP spid="5126" grpId="0" animBg="1" autoUpdateAnimBg="0"/>
      <p:bldP spid="5126" grpId="1" animBg="1" autoUpdateAnimBg="0"/>
      <p:bldP spid="5127" grpId="0" animBg="1" autoUpdateAnimBg="0"/>
      <p:bldP spid="5128" grpId="0" animBg="1" autoUpdateAnimBg="0"/>
      <p:bldP spid="5129" grpId="0" animBg="1" autoUpdateAnimBg="0"/>
      <p:bldP spid="5130" grpId="0" animBg="1" autoUpdateAnimBg="0"/>
      <p:bldP spid="5131" grpId="0" animBg="1" autoUpdateAnimBg="0"/>
      <p:bldP spid="5132" grpId="0" animBg="1" autoUpdateAnimBg="0"/>
      <p:bldP spid="5133" grpId="0" animBg="1" autoUpdateAnimBg="0"/>
      <p:bldP spid="5134" grpId="0" animBg="1" autoUpdateAnimBg="0"/>
      <p:bldP spid="5134" grpId="1" animBg="1" autoUpdateAnimBg="0"/>
      <p:bldP spid="5135" grpId="0" animBg="1" autoUpdateAnimBg="0"/>
      <p:bldP spid="5135" grpId="1" animBg="1" autoUpdateAnimBg="0"/>
      <p:bldP spid="5136" grpId="0" animBg="1" autoUpdateAnimBg="0"/>
      <p:bldP spid="5136" grpId="1" animBg="1" autoUpdateAnimBg="0"/>
      <p:bldP spid="5137" grpId="0" animBg="1" autoUpdateAnimBg="0"/>
      <p:bldP spid="5137" grpId="1" animBg="1" autoUpdateAnimBg="0"/>
      <p:bldP spid="5138" grpId="0" animBg="1" autoUpdateAnimBg="0"/>
      <p:bldP spid="5138" grpId="1" animBg="1" autoUpdateAnimBg="0"/>
      <p:bldP spid="5139" grpId="0" animBg="1" autoUpdateAnimBg="0"/>
      <p:bldP spid="5139" grpId="1" animBg="1" autoUpdateAnimBg="0"/>
      <p:bldP spid="5140" grpId="0" animBg="1" autoUpdateAnimBg="0"/>
      <p:bldP spid="5140" grpId="1" animBg="1" autoUpdateAnimBg="0"/>
      <p:bldP spid="5142" grpId="0" animBg="1" autoUpdateAnimBg="0"/>
      <p:bldP spid="5142" grpId="1" animBg="1" autoUpdateAnimBg="0"/>
      <p:bldP spid="5149" grpId="0" autoUpdateAnimBg="0"/>
      <p:bldP spid="5150" grpId="0" autoUpdateAnimBg="0"/>
      <p:bldP spid="515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0" y="293594"/>
            <a:ext cx="6558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设计模式的优势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98"/>
          <p:cNvSpPr txBox="1">
            <a:spLocks noChangeArrowheads="1"/>
          </p:cNvSpPr>
          <p:nvPr/>
        </p:nvSpPr>
        <p:spPr bwMode="auto">
          <a:xfrm>
            <a:off x="523875" y="1351241"/>
            <a:ext cx="10735945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6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低耦合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）可以独立于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变化和修改，一个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可以绑定到不同的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"View"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变化的时候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可以不变，当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变化的时候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也可以不变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6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可重用性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Model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复用到多个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中，同样的一份数据，用不同的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去做展示，对于版本迭代频繁的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改动，只要更换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层就行。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6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分工是非常明显的，由于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Model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之间是松散耦合的。一个是处理业务和数据，一个是专门的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处理。完全有两个人分工来做，一个做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）一个写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，效率更高。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6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可测试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测试是很方便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不管是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的单元测试还是业务逻辑的单元测试，都是低耦合的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1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2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3" name="TextBox 29"/>
          <p:cNvSpPr txBox="1">
            <a:spLocks noChangeArrowheads="1"/>
          </p:cNvSpPr>
          <p:nvPr/>
        </p:nvSpPr>
        <p:spPr bwMode="auto">
          <a:xfrm>
            <a:off x="7071360" y="259081"/>
            <a:ext cx="368046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8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8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44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Rectangle 13"/>
          <p:cNvSpPr>
            <a:spLocks noChangeArrowheads="1"/>
          </p:cNvSpPr>
          <p:nvPr/>
        </p:nvSpPr>
        <p:spPr bwMode="auto">
          <a:xfrm>
            <a:off x="4391026" y="5450687"/>
            <a:ext cx="34099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7" name="TextBox 40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2076451" y="2609850"/>
            <a:ext cx="8382000" cy="1771650"/>
          </a:xfrm>
          <a:custGeom>
            <a:avLst/>
            <a:gdLst>
              <a:gd name="connsiteX0" fmla="*/ 0 w 8153400"/>
              <a:gd name="connsiteY0" fmla="*/ 0 h 1428750"/>
              <a:gd name="connsiteX1" fmla="*/ 8153400 w 8153400"/>
              <a:gd name="connsiteY1" fmla="*/ 0 h 1428750"/>
              <a:gd name="connsiteX2" fmla="*/ 8153400 w 8153400"/>
              <a:gd name="connsiteY2" fmla="*/ 1428750 h 1428750"/>
              <a:gd name="connsiteX3" fmla="*/ 0 w 8153400"/>
              <a:gd name="connsiteY3" fmla="*/ 1428750 h 1428750"/>
              <a:gd name="connsiteX4" fmla="*/ 0 w 8153400"/>
              <a:gd name="connsiteY4" fmla="*/ 0 h 1428750"/>
              <a:gd name="connsiteX0-1" fmla="*/ 0 w 8382000"/>
              <a:gd name="connsiteY0-2" fmla="*/ 0 h 1771650"/>
              <a:gd name="connsiteX1-3" fmla="*/ 8153400 w 8382000"/>
              <a:gd name="connsiteY1-4" fmla="*/ 0 h 1771650"/>
              <a:gd name="connsiteX2-5" fmla="*/ 8382000 w 8382000"/>
              <a:gd name="connsiteY2-6" fmla="*/ 1771650 h 1771650"/>
              <a:gd name="connsiteX3-7" fmla="*/ 0 w 8382000"/>
              <a:gd name="connsiteY3-8" fmla="*/ 1428750 h 1771650"/>
              <a:gd name="connsiteX4-9" fmla="*/ 0 w 8382000"/>
              <a:gd name="connsiteY4-10" fmla="*/ 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82000" h="1771650">
                <a:moveTo>
                  <a:pt x="0" y="0"/>
                </a:moveTo>
                <a:lnTo>
                  <a:pt x="8153400" y="0"/>
                </a:lnTo>
                <a:lnTo>
                  <a:pt x="8382000" y="17716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11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76451" y="2609850"/>
            <a:ext cx="8153400" cy="1428750"/>
          </a:xfrm>
          <a:prstGeom prst="rect">
            <a:avLst/>
          </a:prstGeom>
          <a:solidFill>
            <a:srgbClr val="4F9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372099" y="1485900"/>
            <a:ext cx="1562100" cy="1562100"/>
          </a:xfrm>
          <a:prstGeom prst="ellipse">
            <a:avLst/>
          </a:prstGeom>
          <a:solidFill>
            <a:srgbClr val="4F94B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</a:rPr>
              <a:t>2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27" name="Copyright Notice"/>
          <p:cNvSpPr/>
          <p:nvPr/>
        </p:nvSpPr>
        <p:spPr bwMode="auto">
          <a:xfrm>
            <a:off x="5387950" y="3257551"/>
            <a:ext cx="1530401" cy="6194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cap="small" dirty="0">
                <a:solidFill>
                  <a:srgbClr val="F6F8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组件式</a:t>
            </a:r>
            <a:endParaRPr lang="en-US" sz="3600" b="1" cap="small" dirty="0">
              <a:solidFill>
                <a:srgbClr val="F6F8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697839" y="284798"/>
            <a:ext cx="48377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、什么是组件式开发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98"/>
          <p:cNvSpPr txBox="1">
            <a:spLocks noChangeArrowheads="1"/>
          </p:cNvSpPr>
          <p:nvPr/>
        </p:nvSpPr>
        <p:spPr bwMode="auto">
          <a:xfrm>
            <a:off x="843916" y="4029612"/>
            <a:ext cx="1001458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rgbClr val="006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 独立、完整、自由组合</a:t>
            </a:r>
            <a:endParaRPr lang="en-US" altLang="zh-CN" sz="2400" dirty="0">
              <a:solidFill>
                <a:srgbClr val="006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搭积木，每一块积木就是一个组件，是既独立又统一的。因为独立，所以它可以自由组合，也可以随意替换和删除其中一个组件，并不会影响整体。但是它又统一于整体，比如上面的积木都是六边形的，你不可能拿一个三角形放进去啊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pic2.zhimg.com/50/v2-53469c05447475c12eb9e2f187cbb19d_hd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https://pic2.zhimg.com/50/v2-53469c05447475c12eb9e2f187cbb19d_hd.jp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253973"/>
            <a:ext cx="6257925" cy="2564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77" y="238767"/>
            <a:ext cx="6372164" cy="60650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1401"/>
          <a:stretch>
            <a:fillRect/>
          </a:stretch>
        </p:blipFill>
        <p:spPr>
          <a:xfrm>
            <a:off x="317422" y="855406"/>
            <a:ext cx="3022755" cy="10071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33" y="2504481"/>
            <a:ext cx="2463927" cy="876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600" y="311830"/>
            <a:ext cx="5203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、组件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--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096914"/>
            <a:ext cx="4100020" cy="46641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429" y="767715"/>
            <a:ext cx="5772447" cy="5512083"/>
          </a:xfrm>
          <a:prstGeom prst="rect">
            <a:avLst/>
          </a:prstGeom>
        </p:spPr>
      </p:pic>
      <p:sp>
        <p:nvSpPr>
          <p:cNvPr id="25" name="TextBox 98"/>
          <p:cNvSpPr txBox="1">
            <a:spLocks noChangeArrowheads="1"/>
          </p:cNvSpPr>
          <p:nvPr/>
        </p:nvSpPr>
        <p:spPr bwMode="auto">
          <a:xfrm>
            <a:off x="6353175" y="268438"/>
            <a:ext cx="307467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父组件： 调用组件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9" y="311830"/>
            <a:ext cx="4393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 err="1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98"/>
          <p:cNvSpPr txBox="1">
            <a:spLocks noChangeArrowheads="1"/>
          </p:cNvSpPr>
          <p:nvPr/>
        </p:nvSpPr>
        <p:spPr bwMode="auto">
          <a:xfrm>
            <a:off x="8953054" y="1986861"/>
            <a:ext cx="302609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v-for: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{{}}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：解析表达式并输出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动态绑定类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v-bind:class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接收父组件数据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0" y="939597"/>
            <a:ext cx="8460850" cy="5321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497" y="1111813"/>
            <a:ext cx="3488149" cy="634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0" y="854515"/>
            <a:ext cx="7785500" cy="5232669"/>
          </a:xfrm>
          <a:prstGeom prst="rect">
            <a:avLst/>
          </a:prstGeom>
        </p:spPr>
      </p:pic>
      <p:sp>
        <p:nvSpPr>
          <p:cNvPr id="20" name="TextBox 98"/>
          <p:cNvSpPr txBox="1">
            <a:spLocks noChangeArrowheads="1"/>
          </p:cNvSpPr>
          <p:nvPr/>
        </p:nvSpPr>
        <p:spPr bwMode="auto">
          <a:xfrm>
            <a:off x="8508895" y="2851251"/>
            <a:ext cx="3399354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JS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，拼接字符串容易出错；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的耦合度高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复用性低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600" y="311830"/>
            <a:ext cx="4469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 err="1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 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98"/>
          <p:cNvSpPr txBox="1">
            <a:spLocks noChangeArrowheads="1"/>
          </p:cNvSpPr>
          <p:nvPr/>
        </p:nvSpPr>
        <p:spPr bwMode="auto">
          <a:xfrm>
            <a:off x="5295900" y="1218822"/>
            <a:ext cx="404857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组件划分：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）单个输入框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）个数不确定的单选按钮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）普通按钮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 组件划分不宜过大，影响其灵活性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300470"/>
            <a:ext cx="3200546" cy="4016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9" y="311830"/>
            <a:ext cx="79846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 err="1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 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 （以输入框为例）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98"/>
          <p:cNvSpPr txBox="1">
            <a:spLocks noChangeArrowheads="1"/>
          </p:cNvSpPr>
          <p:nvPr/>
        </p:nvSpPr>
        <p:spPr bwMode="auto">
          <a:xfrm>
            <a:off x="1165802" y="958161"/>
            <a:ext cx="95764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子组件：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文字和提示文字为父组件所传入的数据，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listenChange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方法，将输入框的值传给父组件（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$emit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23" y="2073100"/>
            <a:ext cx="9847115" cy="415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2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9" y="311830"/>
            <a:ext cx="79846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 err="1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 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 （以输入框为例）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1" y="1573772"/>
            <a:ext cx="5602974" cy="18552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390" y="1072514"/>
            <a:ext cx="4111072" cy="34382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3527" r="12865"/>
          <a:stretch>
            <a:fillRect/>
          </a:stretch>
        </p:blipFill>
        <p:spPr>
          <a:xfrm>
            <a:off x="1595437" y="4900578"/>
            <a:ext cx="7400925" cy="1360592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171700" y="3513195"/>
            <a:ext cx="2088000" cy="1319178"/>
          </a:xfrm>
          <a:prstGeom prst="straightConnector1">
            <a:avLst/>
          </a:prstGeom>
          <a:ln w="730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2925139" y="3434150"/>
            <a:ext cx="2319520" cy="1429668"/>
          </a:xfrm>
          <a:prstGeom prst="straightConnector1">
            <a:avLst/>
          </a:prstGeom>
          <a:ln w="730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239795" y="3047224"/>
            <a:ext cx="1380206" cy="1816594"/>
          </a:xfrm>
          <a:prstGeom prst="straightConnector1">
            <a:avLst/>
          </a:prstGeom>
          <a:ln w="730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658992" y="3554814"/>
            <a:ext cx="1056829" cy="1395376"/>
          </a:xfrm>
          <a:prstGeom prst="straightConnector1">
            <a:avLst/>
          </a:prstGeom>
          <a:ln w="730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98"/>
          <p:cNvSpPr txBox="1">
            <a:spLocks noChangeArrowheads="1"/>
          </p:cNvSpPr>
          <p:nvPr/>
        </p:nvSpPr>
        <p:spPr bwMode="auto">
          <a:xfrm>
            <a:off x="1100455" y="1058551"/>
            <a:ext cx="10712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98"/>
          <p:cNvSpPr txBox="1">
            <a:spLocks noChangeArrowheads="1"/>
          </p:cNvSpPr>
          <p:nvPr/>
        </p:nvSpPr>
        <p:spPr bwMode="auto">
          <a:xfrm>
            <a:off x="8874125" y="361866"/>
            <a:ext cx="1071245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98"/>
          <p:cNvSpPr txBox="1">
            <a:spLocks noChangeArrowheads="1"/>
          </p:cNvSpPr>
          <p:nvPr/>
        </p:nvSpPr>
        <p:spPr bwMode="auto">
          <a:xfrm>
            <a:off x="1523015" y="4325543"/>
            <a:ext cx="19564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43" grpId="0" autoUpdateAnimBg="0"/>
      <p:bldP spid="44" grpId="0" autoUpdateAnimBg="0"/>
      <p:bldP spid="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1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2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8444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7" name="TextBox 40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6710"/>
            <a:ext cx="6826408" cy="60058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9" y="311830"/>
            <a:ext cx="64301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、数据驱动代替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8"/>
          <p:cNvSpPr txBox="1">
            <a:spLocks noChangeArrowheads="1"/>
          </p:cNvSpPr>
          <p:nvPr/>
        </p:nvSpPr>
        <p:spPr bwMode="auto">
          <a:xfrm>
            <a:off x="1302384" y="3429000"/>
            <a:ext cx="90417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6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demo</a:t>
            </a:r>
            <a:r>
              <a:rPr lang="zh-CN" altLang="en-US" sz="2000" dirty="0">
                <a:solidFill>
                  <a:srgbClr val="006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分别使用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框架开一个定时器，时间设置为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视图上最多显示三百个小方块，数据从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开始递增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98"/>
          <p:cNvSpPr txBox="1">
            <a:spLocks noChangeArrowheads="1"/>
          </p:cNvSpPr>
          <p:nvPr/>
        </p:nvSpPr>
        <p:spPr bwMode="auto">
          <a:xfrm>
            <a:off x="1330959" y="1357670"/>
            <a:ext cx="91179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6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数据驱动含义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由数据自动去驱动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去自动更新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的改变又同时自动反馈到数据，数据成为主导因素，这样使得在业务逻辑处理只要关心数据，方便而且简单很多。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28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1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2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3" name="TextBox 29"/>
          <p:cNvSpPr txBox="1">
            <a:spLocks noChangeArrowheads="1"/>
          </p:cNvSpPr>
          <p:nvPr/>
        </p:nvSpPr>
        <p:spPr bwMode="auto">
          <a:xfrm>
            <a:off x="7071360" y="259081"/>
            <a:ext cx="368046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8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8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44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Rectangle 13"/>
          <p:cNvSpPr>
            <a:spLocks noChangeArrowheads="1"/>
          </p:cNvSpPr>
          <p:nvPr/>
        </p:nvSpPr>
        <p:spPr bwMode="auto">
          <a:xfrm>
            <a:off x="4391026" y="5450687"/>
            <a:ext cx="34099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7" name="TextBox 40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2076451" y="2609850"/>
            <a:ext cx="8382000" cy="1771650"/>
          </a:xfrm>
          <a:custGeom>
            <a:avLst/>
            <a:gdLst>
              <a:gd name="connsiteX0" fmla="*/ 0 w 8153400"/>
              <a:gd name="connsiteY0" fmla="*/ 0 h 1428750"/>
              <a:gd name="connsiteX1" fmla="*/ 8153400 w 8153400"/>
              <a:gd name="connsiteY1" fmla="*/ 0 h 1428750"/>
              <a:gd name="connsiteX2" fmla="*/ 8153400 w 8153400"/>
              <a:gd name="connsiteY2" fmla="*/ 1428750 h 1428750"/>
              <a:gd name="connsiteX3" fmla="*/ 0 w 8153400"/>
              <a:gd name="connsiteY3" fmla="*/ 1428750 h 1428750"/>
              <a:gd name="connsiteX4" fmla="*/ 0 w 8153400"/>
              <a:gd name="connsiteY4" fmla="*/ 0 h 1428750"/>
              <a:gd name="connsiteX0-1" fmla="*/ 0 w 8382000"/>
              <a:gd name="connsiteY0-2" fmla="*/ 0 h 1771650"/>
              <a:gd name="connsiteX1-3" fmla="*/ 8153400 w 8382000"/>
              <a:gd name="connsiteY1-4" fmla="*/ 0 h 1771650"/>
              <a:gd name="connsiteX2-5" fmla="*/ 8382000 w 8382000"/>
              <a:gd name="connsiteY2-6" fmla="*/ 1771650 h 1771650"/>
              <a:gd name="connsiteX3-7" fmla="*/ 0 w 8382000"/>
              <a:gd name="connsiteY3-8" fmla="*/ 1428750 h 1771650"/>
              <a:gd name="connsiteX4-9" fmla="*/ 0 w 8382000"/>
              <a:gd name="connsiteY4-10" fmla="*/ 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82000" h="1771650">
                <a:moveTo>
                  <a:pt x="0" y="0"/>
                </a:moveTo>
                <a:lnTo>
                  <a:pt x="8153400" y="0"/>
                </a:lnTo>
                <a:lnTo>
                  <a:pt x="8382000" y="17716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11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76451" y="2609850"/>
            <a:ext cx="8153400" cy="1428750"/>
          </a:xfrm>
          <a:prstGeom prst="rect">
            <a:avLst/>
          </a:prstGeom>
          <a:solidFill>
            <a:srgbClr val="4F9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372099" y="1485900"/>
            <a:ext cx="1562100" cy="1562100"/>
          </a:xfrm>
          <a:prstGeom prst="ellipse">
            <a:avLst/>
          </a:prstGeom>
          <a:solidFill>
            <a:srgbClr val="4F94B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</a:rPr>
              <a:t>3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27" name="Copyright Notice"/>
          <p:cNvSpPr/>
          <p:nvPr/>
        </p:nvSpPr>
        <p:spPr bwMode="auto">
          <a:xfrm>
            <a:off x="4233787" y="3257551"/>
            <a:ext cx="3838726" cy="6194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cap="small" dirty="0">
                <a:solidFill>
                  <a:srgbClr val="F6F8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从目录规划看项目</a:t>
            </a:r>
            <a:endParaRPr lang="en-US" sz="3600" b="1" cap="small" dirty="0">
              <a:solidFill>
                <a:srgbClr val="F6F8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8" y="311830"/>
            <a:ext cx="7413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、传统目录和工程化目录的对比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2658" t="-1" r="4616" b="1785"/>
          <a:stretch>
            <a:fillRect/>
          </a:stretch>
        </p:blipFill>
        <p:spPr>
          <a:xfrm>
            <a:off x="228600" y="1196975"/>
            <a:ext cx="4762500" cy="408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Box 98"/>
          <p:cNvSpPr txBox="1">
            <a:spLocks noChangeArrowheads="1"/>
          </p:cNvSpPr>
          <p:nvPr/>
        </p:nvSpPr>
        <p:spPr bwMode="auto">
          <a:xfrm>
            <a:off x="6293168" y="2144977"/>
            <a:ext cx="476250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传统目录：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传统的开发模式认为，将静态资源文件（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、图片），按照文件类型进行目录结构的划分。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8" y="311830"/>
            <a:ext cx="7413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、传统目录和工程化目录的对比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98"/>
          <p:cNvSpPr txBox="1">
            <a:spLocks noChangeArrowheads="1"/>
          </p:cNvSpPr>
          <p:nvPr/>
        </p:nvSpPr>
        <p:spPr bwMode="auto">
          <a:xfrm>
            <a:off x="3771901" y="4408028"/>
            <a:ext cx="7597140" cy="1675807"/>
          </a:xfrm>
          <a:prstGeom prst="rect">
            <a:avLst/>
          </a:prstGeom>
          <a:solidFill>
            <a:srgbClr val="0070C0">
              <a:alpha val="49000"/>
            </a:srgbClr>
          </a:solidFill>
          <a:ln>
            <a:noFill/>
          </a:ln>
        </p:spPr>
        <p:txBody>
          <a:bodyPr wrap="square" lIns="360000" tIns="144000" rIns="360000" b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工程化目录：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主要是根据功能和所扮演的角色进行划分，通过目录可以看出，现在前端更偏向工程化，能做的事情也更多了。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95695"/>
            <a:ext cx="2828925" cy="4985543"/>
          </a:xfrm>
          <a:prstGeom prst="rect">
            <a:avLst/>
          </a:prstGeom>
        </p:spPr>
      </p:pic>
      <p:sp>
        <p:nvSpPr>
          <p:cNvPr id="20" name="TextBox 98"/>
          <p:cNvSpPr txBox="1">
            <a:spLocks noChangeArrowheads="1"/>
          </p:cNvSpPr>
          <p:nvPr/>
        </p:nvSpPr>
        <p:spPr bwMode="auto">
          <a:xfrm>
            <a:off x="4171950" y="1231359"/>
            <a:ext cx="781621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build: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构建脚本目录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项目的配置文件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node-modules: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项目所需依赖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可理解存放插件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资源目录，相当于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WebRoot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static: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纯静态资源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17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7" y="311830"/>
            <a:ext cx="6803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、从目录规划角度来认识项目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9"/>
          <a:stretch>
            <a:fillRect/>
          </a:stretch>
        </p:blipFill>
        <p:spPr>
          <a:xfrm>
            <a:off x="1490980" y="1147720"/>
            <a:ext cx="8011160" cy="5177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7" y="311830"/>
            <a:ext cx="6803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、从目录规划角度来认识项目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98"/>
          <p:cNvSpPr txBox="1">
            <a:spLocks noChangeArrowheads="1"/>
          </p:cNvSpPr>
          <p:nvPr/>
        </p:nvSpPr>
        <p:spPr bwMode="auto">
          <a:xfrm>
            <a:off x="719368" y="1129020"/>
            <a:ext cx="103956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包配置文件：运行依赖、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脚本信息等、项目初始化时生成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4513"/>
          <a:stretch>
            <a:fillRect/>
          </a:stretch>
        </p:blipFill>
        <p:spPr>
          <a:xfrm>
            <a:off x="1257301" y="1683018"/>
            <a:ext cx="6911340" cy="4702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7" y="311830"/>
            <a:ext cx="6803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、从目录规划角度来认识项目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98"/>
          <p:cNvSpPr txBox="1">
            <a:spLocks noChangeArrowheads="1"/>
          </p:cNvSpPr>
          <p:nvPr/>
        </p:nvSpPr>
        <p:spPr bwMode="auto">
          <a:xfrm>
            <a:off x="719368" y="1129020"/>
            <a:ext cx="103956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Index.html: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单页应用，只有一个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打包压缩后，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都会被压缩引入到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711527"/>
            <a:ext cx="10890369" cy="3194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7" y="311830"/>
            <a:ext cx="6803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、从目录规划角度来认识项目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98"/>
          <p:cNvSpPr txBox="1">
            <a:spLocks noChangeArrowheads="1"/>
          </p:cNvSpPr>
          <p:nvPr/>
        </p:nvSpPr>
        <p:spPr bwMode="auto">
          <a:xfrm>
            <a:off x="6525260" y="1271260"/>
            <a:ext cx="50476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main.js:   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可以引入全局资源以及定义全局函数等，同时也是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打包的入口文件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2" y="1129020"/>
            <a:ext cx="5654558" cy="5139700"/>
          </a:xfrm>
          <a:prstGeom prst="rect">
            <a:avLst/>
          </a:prstGeom>
        </p:spPr>
      </p:pic>
      <p:sp>
        <p:nvSpPr>
          <p:cNvPr id="19" name="TextBox 98"/>
          <p:cNvSpPr txBox="1">
            <a:spLocks noChangeArrowheads="1"/>
          </p:cNvSpPr>
          <p:nvPr/>
        </p:nvSpPr>
        <p:spPr bwMode="auto">
          <a:xfrm>
            <a:off x="6453504" y="3480913"/>
            <a:ext cx="50476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全局插件使用：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语法引入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）所有组件都可以自由使用插件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16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7" y="311830"/>
            <a:ext cx="6803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、从目录规划角度来认识项目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98"/>
          <p:cNvSpPr txBox="1">
            <a:spLocks noChangeArrowheads="1"/>
          </p:cNvSpPr>
          <p:nvPr/>
        </p:nvSpPr>
        <p:spPr bwMode="auto">
          <a:xfrm>
            <a:off x="6696392" y="2106188"/>
            <a:ext cx="504761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route/index.js: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路由配置，页面通过路由进行切换，几乎不再使用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(router):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注册路由插件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）引入页面组件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）配置路由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）访问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/>
              <a:t>localhost:</a:t>
            </a:r>
            <a:r>
              <a:rPr lang="zh-CN" altLang="en-US" dirty="0"/>
              <a:t>端口号</a:t>
            </a:r>
            <a:r>
              <a:rPr lang="en-US" altLang="zh-CN" dirty="0"/>
              <a:t>/#/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" y="1402404"/>
            <a:ext cx="6151715" cy="492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7" y="311830"/>
            <a:ext cx="6803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、从目录规划角度来认识项目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98"/>
          <p:cNvSpPr txBox="1">
            <a:spLocks noChangeArrowheads="1"/>
          </p:cNvSpPr>
          <p:nvPr/>
        </p:nvSpPr>
        <p:spPr bwMode="auto">
          <a:xfrm>
            <a:off x="609600" y="1283228"/>
            <a:ext cx="106375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1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2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8444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7" name="TextBox 40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2300"/>
          <a:stretch>
            <a:fillRect/>
          </a:stretch>
        </p:blipFill>
        <p:spPr>
          <a:xfrm>
            <a:off x="1110794" y="1121482"/>
            <a:ext cx="8871406" cy="5130935"/>
          </a:xfrm>
          <a:prstGeom prst="rect">
            <a:avLst/>
          </a:prstGeom>
        </p:spPr>
      </p:pic>
      <p:sp>
        <p:nvSpPr>
          <p:cNvPr id="25" name="TextBox 98"/>
          <p:cNvSpPr txBox="1">
            <a:spLocks noChangeArrowheads="1"/>
          </p:cNvSpPr>
          <p:nvPr/>
        </p:nvSpPr>
        <p:spPr bwMode="auto">
          <a:xfrm>
            <a:off x="929640" y="346710"/>
            <a:ext cx="247078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的热度图：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7" y="311830"/>
            <a:ext cx="6803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、从目录规划角度来认识项目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120"/>
          <a:stretch>
            <a:fillRect/>
          </a:stretch>
        </p:blipFill>
        <p:spPr>
          <a:xfrm>
            <a:off x="1409700" y="1112312"/>
            <a:ext cx="8112760" cy="5148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7" y="311830"/>
            <a:ext cx="6803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、从目录规划角度来认识项目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98"/>
          <p:cNvSpPr txBox="1">
            <a:spLocks noChangeArrowheads="1"/>
          </p:cNvSpPr>
          <p:nvPr/>
        </p:nvSpPr>
        <p:spPr bwMode="auto">
          <a:xfrm>
            <a:off x="685800" y="983798"/>
            <a:ext cx="96062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config &gt; index.js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：项目的配置文（包括项目生产和发布的配置）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98"/>
          <p:cNvSpPr txBox="1">
            <a:spLocks noChangeArrowheads="1"/>
          </p:cNvSpPr>
          <p:nvPr/>
        </p:nvSpPr>
        <p:spPr bwMode="auto">
          <a:xfrm>
            <a:off x="254636" y="1602411"/>
            <a:ext cx="115004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http://172.16.56.180:9080/datadefence/mx/v6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/layer/resource/importperson/archive/info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6" y="2314882"/>
            <a:ext cx="7546738" cy="3539696"/>
          </a:xfrm>
          <a:prstGeom prst="rect">
            <a:avLst/>
          </a:prstGeom>
        </p:spPr>
      </p:pic>
      <p:sp>
        <p:nvSpPr>
          <p:cNvPr id="23" name="TextBox 98"/>
          <p:cNvSpPr txBox="1">
            <a:spLocks noChangeArrowheads="1"/>
          </p:cNvSpPr>
          <p:nvPr/>
        </p:nvSpPr>
        <p:spPr bwMode="auto">
          <a:xfrm>
            <a:off x="7943333" y="2800659"/>
            <a:ext cx="3910094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大同小异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url: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/web/layer/resource/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importperson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/archive/info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16" grpId="0"/>
      <p:bldP spid="20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597" y="311830"/>
            <a:ext cx="6803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、从目录规划角度来认识项目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68" y="1155065"/>
            <a:ext cx="9095740" cy="4547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1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2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3" name="TextBox 29"/>
          <p:cNvSpPr txBox="1">
            <a:spLocks noChangeArrowheads="1"/>
          </p:cNvSpPr>
          <p:nvPr/>
        </p:nvSpPr>
        <p:spPr bwMode="auto">
          <a:xfrm>
            <a:off x="7071360" y="259081"/>
            <a:ext cx="368046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8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8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44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0" name="AutoShape 3"/>
          <p:cNvSpPr>
            <a:spLocks noChangeArrowheads="1"/>
          </p:cNvSpPr>
          <p:nvPr/>
        </p:nvSpPr>
        <p:spPr bwMode="auto">
          <a:xfrm>
            <a:off x="2158366" y="2438881"/>
            <a:ext cx="7875270" cy="424816"/>
          </a:xfrm>
          <a:prstGeom prst="rect">
            <a:avLst/>
          </a:prstGeom>
          <a:solidFill>
            <a:srgbClr val="595959"/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160">
              <a:latin typeface="Calibri" panose="020F0502020204030204" pitchFamily="34" charset="0"/>
            </a:endParaRPr>
          </a:p>
        </p:txBody>
      </p:sp>
      <p:sp>
        <p:nvSpPr>
          <p:cNvPr id="9231" name="AutoShape 3"/>
          <p:cNvSpPr>
            <a:spLocks noChangeArrowheads="1"/>
          </p:cNvSpPr>
          <p:nvPr/>
        </p:nvSpPr>
        <p:spPr bwMode="auto">
          <a:xfrm>
            <a:off x="2236470" y="2208377"/>
            <a:ext cx="7719060" cy="579120"/>
          </a:xfrm>
          <a:prstGeom prst="rect">
            <a:avLst/>
          </a:prstGeom>
          <a:solidFill>
            <a:srgbClr val="00BED1">
              <a:alpha val="79999"/>
            </a:srgbClr>
          </a:solidFill>
          <a:ln w="12700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40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32" name="Rectangle 13"/>
          <p:cNvSpPr>
            <a:spLocks noChangeArrowheads="1"/>
          </p:cNvSpPr>
          <p:nvPr/>
        </p:nvSpPr>
        <p:spPr bwMode="auto">
          <a:xfrm>
            <a:off x="4391026" y="2311247"/>
            <a:ext cx="34099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en-US" altLang="zh-CN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3" name="AutoShape 3"/>
          <p:cNvSpPr>
            <a:spLocks noChangeArrowheads="1"/>
          </p:cNvSpPr>
          <p:nvPr/>
        </p:nvSpPr>
        <p:spPr bwMode="auto">
          <a:xfrm>
            <a:off x="2158366" y="3484727"/>
            <a:ext cx="7875270" cy="424814"/>
          </a:xfrm>
          <a:prstGeom prst="rect">
            <a:avLst/>
          </a:prstGeom>
          <a:solidFill>
            <a:srgbClr val="595959"/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160">
              <a:latin typeface="Calibri" panose="020F0502020204030204" pitchFamily="34" charset="0"/>
            </a:endParaRPr>
          </a:p>
        </p:txBody>
      </p:sp>
      <p:sp>
        <p:nvSpPr>
          <p:cNvPr id="9234" name="AutoShape 3"/>
          <p:cNvSpPr>
            <a:spLocks noChangeArrowheads="1"/>
          </p:cNvSpPr>
          <p:nvPr/>
        </p:nvSpPr>
        <p:spPr bwMode="auto">
          <a:xfrm>
            <a:off x="2236470" y="3254221"/>
            <a:ext cx="7719060" cy="579120"/>
          </a:xfrm>
          <a:prstGeom prst="rect">
            <a:avLst/>
          </a:prstGeom>
          <a:solidFill>
            <a:srgbClr val="7F7F7F">
              <a:alpha val="87842"/>
            </a:srgbClr>
          </a:solidFill>
          <a:ln w="12700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40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35" name="Rectangle 13"/>
          <p:cNvSpPr>
            <a:spLocks noChangeArrowheads="1"/>
          </p:cNvSpPr>
          <p:nvPr/>
        </p:nvSpPr>
        <p:spPr bwMode="auto">
          <a:xfrm>
            <a:off x="4391026" y="3357091"/>
            <a:ext cx="34099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组件式开发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6" name="AutoShape 3"/>
          <p:cNvSpPr>
            <a:spLocks noChangeArrowheads="1"/>
          </p:cNvSpPr>
          <p:nvPr/>
        </p:nvSpPr>
        <p:spPr bwMode="auto">
          <a:xfrm>
            <a:off x="2158366" y="4532477"/>
            <a:ext cx="7875270" cy="424814"/>
          </a:xfrm>
          <a:prstGeom prst="rect">
            <a:avLst/>
          </a:prstGeom>
          <a:solidFill>
            <a:srgbClr val="595959"/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160">
              <a:latin typeface="Calibri" panose="020F0502020204030204" pitchFamily="34" charset="0"/>
            </a:endParaRPr>
          </a:p>
        </p:txBody>
      </p:sp>
      <p:sp>
        <p:nvSpPr>
          <p:cNvPr id="9237" name="AutoShape 3"/>
          <p:cNvSpPr>
            <a:spLocks noChangeArrowheads="1"/>
          </p:cNvSpPr>
          <p:nvPr/>
        </p:nvSpPr>
        <p:spPr bwMode="auto">
          <a:xfrm>
            <a:off x="2236470" y="4301971"/>
            <a:ext cx="7719060" cy="579120"/>
          </a:xfrm>
          <a:prstGeom prst="rect">
            <a:avLst/>
          </a:prstGeom>
          <a:solidFill>
            <a:srgbClr val="00BED1">
              <a:alpha val="79999"/>
            </a:srgbClr>
          </a:solidFill>
          <a:ln w="12700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40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38" name="Rectangle 13"/>
          <p:cNvSpPr>
            <a:spLocks noChangeArrowheads="1"/>
          </p:cNvSpPr>
          <p:nvPr/>
        </p:nvSpPr>
        <p:spPr bwMode="auto">
          <a:xfrm>
            <a:off x="4391026" y="4404841"/>
            <a:ext cx="34099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从目录规划看项目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1" name="Rectangle 13"/>
          <p:cNvSpPr>
            <a:spLocks noChangeArrowheads="1"/>
          </p:cNvSpPr>
          <p:nvPr/>
        </p:nvSpPr>
        <p:spPr bwMode="auto">
          <a:xfrm>
            <a:off x="4391026" y="5450687"/>
            <a:ext cx="34099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1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7" name="TextBox 40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 autoUpdateAnimBg="0"/>
      <p:bldP spid="9231" grpId="0" animBg="1" autoUpdateAnimBg="0"/>
      <p:bldP spid="9232" grpId="0" autoUpdateAnimBg="0"/>
      <p:bldP spid="9233" grpId="0" animBg="1" autoUpdateAnimBg="0"/>
      <p:bldP spid="9234" grpId="0" animBg="1" autoUpdateAnimBg="0"/>
      <p:bldP spid="9235" grpId="0" autoUpdateAnimBg="0"/>
      <p:bldP spid="9236" grpId="0" animBg="1" autoUpdateAnimBg="0"/>
      <p:bldP spid="9237" grpId="0" animBg="1" autoUpdateAnimBg="0"/>
      <p:bldP spid="9238" grpId="0" autoUpdateAnimBg="0"/>
      <p:bldP spid="924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1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2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43" name="TextBox 29"/>
          <p:cNvSpPr txBox="1">
            <a:spLocks noChangeArrowheads="1"/>
          </p:cNvSpPr>
          <p:nvPr/>
        </p:nvSpPr>
        <p:spPr bwMode="auto">
          <a:xfrm>
            <a:off x="7071360" y="259081"/>
            <a:ext cx="368046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8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8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44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Rectangle 13"/>
          <p:cNvSpPr>
            <a:spLocks noChangeArrowheads="1"/>
          </p:cNvSpPr>
          <p:nvPr/>
        </p:nvSpPr>
        <p:spPr bwMode="auto">
          <a:xfrm>
            <a:off x="4391026" y="5450687"/>
            <a:ext cx="34099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7" name="TextBox 40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2076451" y="2609850"/>
            <a:ext cx="8382000" cy="1771650"/>
          </a:xfrm>
          <a:custGeom>
            <a:avLst/>
            <a:gdLst>
              <a:gd name="connsiteX0" fmla="*/ 0 w 8153400"/>
              <a:gd name="connsiteY0" fmla="*/ 0 h 1428750"/>
              <a:gd name="connsiteX1" fmla="*/ 8153400 w 8153400"/>
              <a:gd name="connsiteY1" fmla="*/ 0 h 1428750"/>
              <a:gd name="connsiteX2" fmla="*/ 8153400 w 8153400"/>
              <a:gd name="connsiteY2" fmla="*/ 1428750 h 1428750"/>
              <a:gd name="connsiteX3" fmla="*/ 0 w 8153400"/>
              <a:gd name="connsiteY3" fmla="*/ 1428750 h 1428750"/>
              <a:gd name="connsiteX4" fmla="*/ 0 w 8153400"/>
              <a:gd name="connsiteY4" fmla="*/ 0 h 1428750"/>
              <a:gd name="connsiteX0-1" fmla="*/ 0 w 8382000"/>
              <a:gd name="connsiteY0-2" fmla="*/ 0 h 1771650"/>
              <a:gd name="connsiteX1-3" fmla="*/ 8153400 w 8382000"/>
              <a:gd name="connsiteY1-4" fmla="*/ 0 h 1771650"/>
              <a:gd name="connsiteX2-5" fmla="*/ 8382000 w 8382000"/>
              <a:gd name="connsiteY2-6" fmla="*/ 1771650 h 1771650"/>
              <a:gd name="connsiteX3-7" fmla="*/ 0 w 8382000"/>
              <a:gd name="connsiteY3-8" fmla="*/ 1428750 h 1771650"/>
              <a:gd name="connsiteX4-9" fmla="*/ 0 w 8382000"/>
              <a:gd name="connsiteY4-10" fmla="*/ 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82000" h="1771650">
                <a:moveTo>
                  <a:pt x="0" y="0"/>
                </a:moveTo>
                <a:lnTo>
                  <a:pt x="8153400" y="0"/>
                </a:lnTo>
                <a:lnTo>
                  <a:pt x="8382000" y="17716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11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76451" y="2609850"/>
            <a:ext cx="8153400" cy="1428750"/>
          </a:xfrm>
          <a:prstGeom prst="rect">
            <a:avLst/>
          </a:prstGeom>
          <a:solidFill>
            <a:srgbClr val="4F9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372099" y="1485900"/>
            <a:ext cx="1562100" cy="1562100"/>
          </a:xfrm>
          <a:prstGeom prst="ellipse">
            <a:avLst/>
          </a:prstGeom>
          <a:solidFill>
            <a:srgbClr val="4F94B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</a:rPr>
              <a:t>1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27" name="Copyright Notice"/>
          <p:cNvSpPr/>
          <p:nvPr/>
        </p:nvSpPr>
        <p:spPr bwMode="auto">
          <a:xfrm>
            <a:off x="4076696" y="3257551"/>
            <a:ext cx="4152914" cy="6194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cap="small" dirty="0">
                <a:solidFill>
                  <a:srgbClr val="F6F8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V </a:t>
            </a:r>
            <a:r>
              <a:rPr lang="en-US" altLang="zh-CN" sz="3600" b="1" cap="small" dirty="0" err="1">
                <a:solidFill>
                  <a:srgbClr val="F6F8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3600" b="1" cap="small" dirty="0">
                <a:solidFill>
                  <a:srgbClr val="F6F8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</a:t>
            </a:r>
            <a:r>
              <a:rPr lang="zh-CN" altLang="en-US" sz="3600" b="1" cap="small" dirty="0">
                <a:solidFill>
                  <a:srgbClr val="F6F8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en-US" sz="3600" b="1" cap="small" dirty="0">
              <a:solidFill>
                <a:srgbClr val="F6F8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92600" y="311830"/>
            <a:ext cx="98180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 (Model-View-</a:t>
            </a:r>
            <a:r>
              <a:rPr lang="en-US" altLang="zh-CN" sz="3600" dirty="0" err="1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含义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62" y="2654148"/>
            <a:ext cx="5404005" cy="33540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68" y="2539640"/>
            <a:ext cx="4748332" cy="3583030"/>
          </a:xfrm>
          <a:prstGeom prst="rect">
            <a:avLst/>
          </a:prstGeom>
        </p:spPr>
      </p:pic>
      <p:sp>
        <p:nvSpPr>
          <p:cNvPr id="18" name="TextBox 98"/>
          <p:cNvSpPr txBox="1">
            <a:spLocks noChangeArrowheads="1"/>
          </p:cNvSpPr>
          <p:nvPr/>
        </p:nvSpPr>
        <p:spPr bwMode="auto">
          <a:xfrm>
            <a:off x="1329809" y="1689494"/>
            <a:ext cx="222301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单向通信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98"/>
          <p:cNvSpPr txBox="1">
            <a:spLocks noChangeArrowheads="1"/>
          </p:cNvSpPr>
          <p:nvPr/>
        </p:nvSpPr>
        <p:spPr bwMode="auto">
          <a:xfrm>
            <a:off x="7352467" y="1715129"/>
            <a:ext cx="318504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MVVM: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双向数据绑定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18" grpId="0" autoUpdateAnimBg="0"/>
      <p:bldP spid="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9869" y="448807"/>
            <a:ext cx="7782271" cy="234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/>
          <p:cNvSpPr txBox="1">
            <a:spLocks noChangeArrowheads="1"/>
          </p:cNvSpPr>
          <p:nvPr/>
        </p:nvSpPr>
        <p:spPr bwMode="auto">
          <a:xfrm>
            <a:off x="1073453" y="2847296"/>
            <a:ext cx="1043059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：对应数据层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就是对于纯数据的处理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：视图模板层 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eaLnBrk="1" hangingPunct="1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除了定义结构、布局外，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还进行数据绑定的声明、指令的声明、事件绑定的声明，它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展示的是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ViewModel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层的数据和状态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eaLnBrk="1" hangingPunct="1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VM: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视图模型层（核心）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层、处理一切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可视业务逻辑、处理业务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http://www.ppthi-hoo.com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695767" y="782080"/>
            <a:ext cx="1994568" cy="32674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644877" y="888486"/>
            <a:ext cx="1994568" cy="32674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2" name="TextBox 29"/>
          <p:cNvSpPr txBox="1">
            <a:spLocks noChangeArrowheads="1"/>
          </p:cNvSpPr>
          <p:nvPr/>
        </p:nvSpPr>
        <p:spPr bwMode="auto">
          <a:xfrm>
            <a:off x="189368" y="242155"/>
            <a:ext cx="4653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 </a:t>
            </a:r>
            <a:r>
              <a:rPr lang="zh-CN" altLang="en-US" sz="3600" dirty="0">
                <a:solidFill>
                  <a:srgbClr val="00BE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运作流程</a:t>
            </a:r>
            <a:endParaRPr lang="zh-CN" altLang="en-US" sz="3600" dirty="0">
              <a:solidFill>
                <a:srgbClr val="00BE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9"/>
          <p:cNvSpPr txBox="1">
            <a:spLocks noChangeArrowheads="1"/>
          </p:cNvSpPr>
          <p:nvPr/>
        </p:nvSpPr>
        <p:spPr bwMode="auto">
          <a:xfrm>
            <a:off x="9502140" y="6122671"/>
            <a:ext cx="2070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</a:rPr>
              <a:t>http://www.ppthi-hoo.com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30996" y="5427403"/>
            <a:ext cx="945130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88086" y="5729530"/>
            <a:ext cx="5751871" cy="4071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Domain Model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9704" y="5711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618E"/>
                </a:solidFill>
              </a:rPr>
              <a:t>服务器端</a:t>
            </a:r>
            <a:endParaRPr lang="zh-CN" altLang="en-US" b="1" dirty="0">
              <a:solidFill>
                <a:srgbClr val="00618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02140" y="5702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618E"/>
                </a:solidFill>
              </a:rPr>
              <a:t>服务器端</a:t>
            </a:r>
            <a:endParaRPr lang="zh-CN" altLang="en-US" b="1" dirty="0">
              <a:solidFill>
                <a:srgbClr val="00618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02834" y="4534908"/>
            <a:ext cx="5751871" cy="4071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44785" y="4644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618E"/>
                </a:solidFill>
              </a:rPr>
              <a:t>浏览器端</a:t>
            </a:r>
            <a:endParaRPr lang="zh-CN" altLang="en-US" b="1" dirty="0">
              <a:solidFill>
                <a:srgbClr val="00618E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15534" y="4659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618E"/>
                </a:solidFill>
              </a:rPr>
              <a:t>浏览器端</a:t>
            </a:r>
            <a:endParaRPr lang="zh-CN" altLang="en-US" b="1" dirty="0">
              <a:solidFill>
                <a:srgbClr val="00618E"/>
              </a:solidFill>
            </a:endParaRPr>
          </a:p>
        </p:txBody>
      </p:sp>
      <p:sp>
        <p:nvSpPr>
          <p:cNvPr id="15" name="箭头: 上下 14"/>
          <p:cNvSpPr/>
          <p:nvPr/>
        </p:nvSpPr>
        <p:spPr>
          <a:xfrm>
            <a:off x="5653548" y="4942037"/>
            <a:ext cx="186813" cy="760593"/>
          </a:xfrm>
          <a:prstGeom prst="upDownArrow">
            <a:avLst/>
          </a:prstGeom>
          <a:solidFill>
            <a:srgbClr val="F6F8F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979175" y="2959507"/>
            <a:ext cx="1465006" cy="90456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ViewModel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67838" y="2954590"/>
            <a:ext cx="1465006" cy="90456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ViewModel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74259" y="1184785"/>
            <a:ext cx="1465006" cy="53868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62923" y="1170035"/>
            <a:ext cx="1465006" cy="53868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箭头: 下 19"/>
          <p:cNvSpPr/>
          <p:nvPr/>
        </p:nvSpPr>
        <p:spPr>
          <a:xfrm>
            <a:off x="3368777" y="1723472"/>
            <a:ext cx="163115" cy="1188179"/>
          </a:xfrm>
          <a:prstGeom prst="down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40686" y="2016737"/>
            <a:ext cx="461665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绑定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箭头: 下 42"/>
          <p:cNvSpPr/>
          <p:nvPr/>
        </p:nvSpPr>
        <p:spPr>
          <a:xfrm rot="10800000">
            <a:off x="3689102" y="1777065"/>
            <a:ext cx="161652" cy="1177524"/>
          </a:xfrm>
          <a:prstGeom prst="down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937325" y="1934273"/>
            <a:ext cx="461665" cy="1203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自动同步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箭头: 下 44"/>
          <p:cNvSpPr/>
          <p:nvPr/>
        </p:nvSpPr>
        <p:spPr>
          <a:xfrm>
            <a:off x="7463919" y="1728384"/>
            <a:ext cx="163115" cy="1188179"/>
          </a:xfrm>
          <a:prstGeom prst="down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035828" y="2070809"/>
            <a:ext cx="461665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绑定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箭头: 下 46"/>
          <p:cNvSpPr/>
          <p:nvPr/>
        </p:nvSpPr>
        <p:spPr>
          <a:xfrm rot="10800000">
            <a:off x="7784244" y="1772145"/>
            <a:ext cx="161652" cy="1177524"/>
          </a:xfrm>
          <a:prstGeom prst="down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032467" y="1968681"/>
            <a:ext cx="461665" cy="1203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自动同步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箭头: 下 48"/>
          <p:cNvSpPr/>
          <p:nvPr/>
        </p:nvSpPr>
        <p:spPr>
          <a:xfrm rot="18709052">
            <a:off x="3593976" y="3798878"/>
            <a:ext cx="190248" cy="83192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下 49"/>
          <p:cNvSpPr/>
          <p:nvPr/>
        </p:nvSpPr>
        <p:spPr>
          <a:xfrm rot="7880094">
            <a:off x="3988810" y="3798174"/>
            <a:ext cx="147441" cy="864979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下 50"/>
          <p:cNvSpPr/>
          <p:nvPr/>
        </p:nvSpPr>
        <p:spPr>
          <a:xfrm rot="2489444">
            <a:off x="7224497" y="3782853"/>
            <a:ext cx="190248" cy="83192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下 51"/>
          <p:cNvSpPr/>
          <p:nvPr/>
        </p:nvSpPr>
        <p:spPr>
          <a:xfrm rot="13260486">
            <a:off x="7619331" y="3782149"/>
            <a:ext cx="147441" cy="864979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99209" y="3735720"/>
            <a:ext cx="22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ViewModel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中的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取自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66691" y="135605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256807" y="117003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7"/>
          <p:cNvSpPr>
            <a:spLocks noChangeArrowheads="1"/>
          </p:cNvSpPr>
          <p:nvPr/>
        </p:nvSpPr>
        <p:spPr bwMode="auto">
          <a:xfrm>
            <a:off x="609600" y="6473191"/>
            <a:ext cx="10972800" cy="38481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609600" y="6515100"/>
            <a:ext cx="1600200" cy="342900"/>
          </a:xfrm>
          <a:prstGeom prst="rect">
            <a:avLst/>
          </a:prstGeom>
          <a:solidFill>
            <a:srgbClr val="006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2171700" y="6515100"/>
            <a:ext cx="1600200" cy="342900"/>
          </a:xfrm>
          <a:prstGeom prst="rect">
            <a:avLst/>
          </a:prstGeom>
          <a:solidFill>
            <a:srgbClr val="4F94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3733800" y="6515100"/>
            <a:ext cx="1600200" cy="342900"/>
          </a:xfrm>
          <a:prstGeom prst="rect">
            <a:avLst/>
          </a:prstGeom>
          <a:solidFill>
            <a:srgbClr val="7995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5295900" y="6515100"/>
            <a:ext cx="1600200" cy="34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矩形 9"/>
          <p:cNvSpPr>
            <a:spLocks noChangeArrowheads="1"/>
          </p:cNvSpPr>
          <p:nvPr/>
        </p:nvSpPr>
        <p:spPr bwMode="auto">
          <a:xfrm>
            <a:off x="6858000" y="6515100"/>
            <a:ext cx="1600200" cy="342900"/>
          </a:xfrm>
          <a:prstGeom prst="rect">
            <a:avLst/>
          </a:prstGeom>
          <a:solidFill>
            <a:srgbClr val="C7A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8420100" y="6515100"/>
            <a:ext cx="1600200" cy="342900"/>
          </a:xfrm>
          <a:prstGeom prst="rect">
            <a:avLst/>
          </a:prstGeom>
          <a:solidFill>
            <a:srgbClr val="9EA8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0" name="矩形 11"/>
          <p:cNvSpPr>
            <a:spLocks noChangeArrowheads="1"/>
          </p:cNvSpPr>
          <p:nvPr/>
        </p:nvSpPr>
        <p:spPr bwMode="auto">
          <a:xfrm>
            <a:off x="9982200" y="6515100"/>
            <a:ext cx="1600200" cy="342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71" name="矩形 26"/>
          <p:cNvSpPr>
            <a:spLocks noChangeArrowheads="1"/>
          </p:cNvSpPr>
          <p:nvPr/>
        </p:nvSpPr>
        <p:spPr bwMode="auto">
          <a:xfrm>
            <a:off x="929640" y="1"/>
            <a:ext cx="1798320" cy="14097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16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5373" name="图片 43" descr="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96" y="346710"/>
            <a:ext cx="626744" cy="3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Box 98" hidden="1"/>
          <p:cNvSpPr txBox="1">
            <a:spLocks noChangeArrowheads="1"/>
          </p:cNvSpPr>
          <p:nvPr/>
        </p:nvSpPr>
        <p:spPr bwMode="auto">
          <a:xfrm>
            <a:off x="7679804" y="2348418"/>
            <a:ext cx="446165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：对应数据层（</a:t>
            </a:r>
            <a:r>
              <a:rPr lang="en-US" altLang="zh-CN" sz="168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：视图层 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除了定义结构、布局外，她展示的是</a:t>
            </a:r>
            <a:r>
              <a:rPr lang="en-US" altLang="zh-CN" sz="1680" b="1" dirty="0" err="1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层的数据和状态。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层不负责处理状态，</a:t>
            </a:r>
            <a:r>
              <a:rPr lang="en-US" altLang="zh-CN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80" b="1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层做的是数据绑定的声明、指令的声明、事件绑定的声明</a:t>
            </a:r>
            <a:endParaRPr lang="en-US" altLang="zh-CN" sz="1680" b="1" dirty="0">
              <a:solidFill>
                <a:srgbClr val="75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VM:  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连接数据（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</a:t>
            </a:r>
            <a:r>
              <a:rPr lang="en-US" altLang="zh-CN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</a:t>
            </a:r>
            <a:r>
              <a:rPr lang="zh-CN" altLang="en-US" sz="168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8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ages2015.cnblogs.com/blog/1050920/201612/1050920-20161207111940601-1823413171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09264"/>
            <a:ext cx="7954680" cy="5264340"/>
          </a:xfrm>
          <a:prstGeom prst="rect">
            <a:avLst/>
          </a:prstGeom>
        </p:spPr>
      </p:pic>
      <p:sp>
        <p:nvSpPr>
          <p:cNvPr id="54" name="TextBox 98"/>
          <p:cNvSpPr txBox="1">
            <a:spLocks noChangeArrowheads="1"/>
          </p:cNvSpPr>
          <p:nvPr/>
        </p:nvSpPr>
        <p:spPr bwMode="auto">
          <a:xfrm>
            <a:off x="4104453" y="346710"/>
            <a:ext cx="27916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双向数据绑定例子：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5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6073</Words>
  <Application>WPS 演示</Application>
  <PresentationFormat>宽屏</PresentationFormat>
  <Paragraphs>400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方正大黑简体</vt:lpstr>
      <vt:lpstr>微软雅黑</vt:lpstr>
      <vt:lpstr>等线</vt:lpstr>
      <vt:lpstr>黑体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温宇坚</dc:creator>
  <cp:lastModifiedBy>Administrator</cp:lastModifiedBy>
  <cp:revision>76</cp:revision>
  <dcterms:created xsi:type="dcterms:W3CDTF">2017-11-10T15:07:00Z</dcterms:created>
  <dcterms:modified xsi:type="dcterms:W3CDTF">2017-11-13T01:08:53Z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