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458" r:id="rId2"/>
    <p:sldMasterId id="2147484466" r:id="rId3"/>
    <p:sldMasterId id="2147484474" r:id="rId4"/>
  </p:sldMasterIdLst>
  <p:notesMasterIdLst>
    <p:notesMasterId r:id="rId70"/>
  </p:notesMasterIdLst>
  <p:handoutMasterIdLst>
    <p:handoutMasterId r:id="rId71"/>
  </p:handoutMasterIdLst>
  <p:sldIdLst>
    <p:sldId id="283" r:id="rId5"/>
    <p:sldId id="399" r:id="rId6"/>
    <p:sldId id="293" r:id="rId7"/>
    <p:sldId id="285" r:id="rId8"/>
    <p:sldId id="286" r:id="rId9"/>
    <p:sldId id="287" r:id="rId10"/>
    <p:sldId id="289" r:id="rId11"/>
    <p:sldId id="288" r:id="rId12"/>
    <p:sldId id="290" r:id="rId13"/>
    <p:sldId id="291" r:id="rId14"/>
    <p:sldId id="294" r:id="rId15"/>
    <p:sldId id="295" r:id="rId16"/>
    <p:sldId id="366" r:id="rId17"/>
    <p:sldId id="367" r:id="rId18"/>
    <p:sldId id="365" r:id="rId19"/>
    <p:sldId id="323" r:id="rId20"/>
    <p:sldId id="412" r:id="rId21"/>
    <p:sldId id="414" r:id="rId22"/>
    <p:sldId id="413" r:id="rId23"/>
    <p:sldId id="347" r:id="rId24"/>
    <p:sldId id="297" r:id="rId25"/>
    <p:sldId id="368" r:id="rId26"/>
    <p:sldId id="380" r:id="rId27"/>
    <p:sldId id="369" r:id="rId28"/>
    <p:sldId id="370" r:id="rId29"/>
    <p:sldId id="371" r:id="rId30"/>
    <p:sldId id="372" r:id="rId31"/>
    <p:sldId id="373" r:id="rId32"/>
    <p:sldId id="374" r:id="rId33"/>
    <p:sldId id="376" r:id="rId34"/>
    <p:sldId id="377" r:id="rId35"/>
    <p:sldId id="375" r:id="rId36"/>
    <p:sldId id="378" r:id="rId37"/>
    <p:sldId id="379" r:id="rId38"/>
    <p:sldId id="381" r:id="rId39"/>
    <p:sldId id="382" r:id="rId40"/>
    <p:sldId id="383" r:id="rId41"/>
    <p:sldId id="384" r:id="rId42"/>
    <p:sldId id="385" r:id="rId43"/>
    <p:sldId id="386" r:id="rId44"/>
    <p:sldId id="387" r:id="rId45"/>
    <p:sldId id="397" r:id="rId46"/>
    <p:sldId id="393" r:id="rId47"/>
    <p:sldId id="389" r:id="rId48"/>
    <p:sldId id="390" r:id="rId49"/>
    <p:sldId id="398" r:id="rId50"/>
    <p:sldId id="394" r:id="rId51"/>
    <p:sldId id="396" r:id="rId52"/>
    <p:sldId id="415" r:id="rId53"/>
    <p:sldId id="391" r:id="rId54"/>
    <p:sldId id="401" r:id="rId55"/>
    <p:sldId id="402" r:id="rId56"/>
    <p:sldId id="403" r:id="rId57"/>
    <p:sldId id="407" r:id="rId58"/>
    <p:sldId id="409" r:id="rId59"/>
    <p:sldId id="405" r:id="rId60"/>
    <p:sldId id="404" r:id="rId61"/>
    <p:sldId id="406" r:id="rId62"/>
    <p:sldId id="408" r:id="rId63"/>
    <p:sldId id="400" r:id="rId64"/>
    <p:sldId id="410" r:id="rId65"/>
    <p:sldId id="416" r:id="rId66"/>
    <p:sldId id="411" r:id="rId67"/>
    <p:sldId id="417" r:id="rId68"/>
    <p:sldId id="418" r:id="rId69"/>
  </p:sldIdLst>
  <p:sldSz cx="9144000" cy="6858000" type="screen4x3"/>
  <p:notesSz cx="7019925" cy="9305925"/>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15FB7B5-BEAD-F3C3-E4DC-5746A279958F}" name="Stevens, Danielle (NIH/NIEHS) [F]" initials="SD([" userId="S::stevensdr@nih.gov::35364739-2b90-491e-a449-c134ea840c4f"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609F8E"/>
    <a:srgbClr val="00447C"/>
    <a:srgbClr val="CBCFD7"/>
    <a:srgbClr val="8B8474"/>
    <a:srgbClr val="1E4B70"/>
    <a:srgbClr val="648C28"/>
    <a:srgbClr val="286E43"/>
    <a:srgbClr val="00518E"/>
    <a:srgbClr val="338C55"/>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61" autoAdjust="0"/>
    <p:restoredTop sz="84211" autoAdjust="0"/>
  </p:normalViewPr>
  <p:slideViewPr>
    <p:cSldViewPr snapToGrid="0">
      <p:cViewPr varScale="1">
        <p:scale>
          <a:sx n="56" d="100"/>
          <a:sy n="56" d="100"/>
        </p:scale>
        <p:origin x="708" y="48"/>
      </p:cViewPr>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8/10/relationships/authors" Target="authors.xml"/><Relationship Id="rId7" Type="http://schemas.openxmlformats.org/officeDocument/2006/relationships/slide" Target="slides/slide3.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D695C27F-FC90-4F95-B717-138652BBE470}"/>
              </a:ext>
            </a:extLst>
          </p:cNvPr>
          <p:cNvSpPr>
            <a:spLocks noGrp="1" noChangeArrowheads="1"/>
          </p:cNvSpPr>
          <p:nvPr>
            <p:ph type="hdr" sz="quarter"/>
          </p:nvPr>
        </p:nvSpPr>
        <p:spPr bwMode="auto">
          <a:xfrm>
            <a:off x="0" y="0"/>
            <a:ext cx="3041650" cy="465138"/>
          </a:xfrm>
          <a:prstGeom prst="rect">
            <a:avLst/>
          </a:prstGeom>
          <a:noFill/>
          <a:ln w="9525">
            <a:noFill/>
            <a:miter lim="800000"/>
            <a:headEnd/>
            <a:tailEnd/>
          </a:ln>
          <a:effectLst/>
        </p:spPr>
        <p:txBody>
          <a:bodyPr vert="horz" wrap="square" lIns="92409" tIns="46205" rIns="92409" bIns="46205" numCol="1" anchor="t" anchorCtr="0" compatLnSpc="1">
            <a:prstTxWarp prst="textNoShape">
              <a:avLst/>
            </a:prstTxWarp>
          </a:bodyPr>
          <a:lstStyle>
            <a:lvl1pPr>
              <a:defRPr sz="1200">
                <a:latin typeface="Arial" charset="0"/>
                <a:ea typeface="ＭＳ Ｐゴシック" pitchFamily="-112" charset="-128"/>
                <a:cs typeface="+mn-cs"/>
              </a:defRPr>
            </a:lvl1pPr>
          </a:lstStyle>
          <a:p>
            <a:pPr>
              <a:defRPr/>
            </a:pPr>
            <a:endParaRPr lang="en-US"/>
          </a:p>
        </p:txBody>
      </p:sp>
      <p:sp>
        <p:nvSpPr>
          <p:cNvPr id="96259" name="Rectangle 3">
            <a:extLst>
              <a:ext uri="{FF2B5EF4-FFF2-40B4-BE49-F238E27FC236}">
                <a16:creationId xmlns:a16="http://schemas.microsoft.com/office/drawing/2014/main" id="{BBDE4599-57CF-4A97-84FC-32C33FB74A17}"/>
              </a:ext>
            </a:extLst>
          </p:cNvPr>
          <p:cNvSpPr>
            <a:spLocks noGrp="1" noChangeArrowheads="1"/>
          </p:cNvSpPr>
          <p:nvPr>
            <p:ph type="dt" sz="quarter" idx="1"/>
          </p:nvPr>
        </p:nvSpPr>
        <p:spPr bwMode="auto">
          <a:xfrm>
            <a:off x="3976688" y="0"/>
            <a:ext cx="3041650" cy="465138"/>
          </a:xfrm>
          <a:prstGeom prst="rect">
            <a:avLst/>
          </a:prstGeom>
          <a:noFill/>
          <a:ln w="9525">
            <a:noFill/>
            <a:miter lim="800000"/>
            <a:headEnd/>
            <a:tailEnd/>
          </a:ln>
          <a:effectLst/>
        </p:spPr>
        <p:txBody>
          <a:bodyPr vert="horz" wrap="square" lIns="92409" tIns="46205" rIns="92409" bIns="46205" numCol="1" anchor="t" anchorCtr="0" compatLnSpc="1">
            <a:prstTxWarp prst="textNoShape">
              <a:avLst/>
            </a:prstTxWarp>
          </a:bodyPr>
          <a:lstStyle>
            <a:lvl1pPr algn="r">
              <a:defRPr sz="1200">
                <a:latin typeface="Arial" charset="0"/>
                <a:ea typeface="ＭＳ Ｐゴシック" pitchFamily="-112" charset="-128"/>
                <a:cs typeface="+mn-cs"/>
              </a:defRPr>
            </a:lvl1pPr>
          </a:lstStyle>
          <a:p>
            <a:pPr>
              <a:defRPr/>
            </a:pPr>
            <a:fld id="{EA782BE3-D66F-4B83-AE1F-ADC8DF85A49A}" type="datetime1">
              <a:rPr lang="en-US" smtClean="0"/>
              <a:t>2/27/2023</a:t>
            </a:fld>
            <a:endParaRPr lang="en-US"/>
          </a:p>
        </p:txBody>
      </p:sp>
      <p:sp>
        <p:nvSpPr>
          <p:cNvPr id="96260" name="Rectangle 4">
            <a:extLst>
              <a:ext uri="{FF2B5EF4-FFF2-40B4-BE49-F238E27FC236}">
                <a16:creationId xmlns:a16="http://schemas.microsoft.com/office/drawing/2014/main" id="{49BD8FEF-B3B8-4672-8382-7CD7E4EE90FB}"/>
              </a:ext>
            </a:extLst>
          </p:cNvPr>
          <p:cNvSpPr>
            <a:spLocks noGrp="1" noChangeArrowheads="1"/>
          </p:cNvSpPr>
          <p:nvPr>
            <p:ph type="ftr" sz="quarter" idx="2"/>
          </p:nvPr>
        </p:nvSpPr>
        <p:spPr bwMode="auto">
          <a:xfrm>
            <a:off x="0" y="8839200"/>
            <a:ext cx="3041650" cy="465138"/>
          </a:xfrm>
          <a:prstGeom prst="rect">
            <a:avLst/>
          </a:prstGeom>
          <a:noFill/>
          <a:ln w="9525">
            <a:noFill/>
            <a:miter lim="800000"/>
            <a:headEnd/>
            <a:tailEnd/>
          </a:ln>
          <a:effectLst/>
        </p:spPr>
        <p:txBody>
          <a:bodyPr vert="horz" wrap="square" lIns="92409" tIns="46205" rIns="92409" bIns="46205" numCol="1" anchor="b" anchorCtr="0" compatLnSpc="1">
            <a:prstTxWarp prst="textNoShape">
              <a:avLst/>
            </a:prstTxWarp>
          </a:bodyPr>
          <a:lstStyle>
            <a:lvl1pPr>
              <a:defRPr sz="1200">
                <a:latin typeface="Arial" charset="0"/>
                <a:ea typeface="ＭＳ Ｐゴシック" pitchFamily="-112" charset="-128"/>
                <a:cs typeface="+mn-cs"/>
              </a:defRPr>
            </a:lvl1pPr>
          </a:lstStyle>
          <a:p>
            <a:pPr>
              <a:defRPr/>
            </a:pPr>
            <a:endParaRPr lang="en-US"/>
          </a:p>
        </p:txBody>
      </p:sp>
      <p:sp>
        <p:nvSpPr>
          <p:cNvPr id="96261" name="Rectangle 5">
            <a:extLst>
              <a:ext uri="{FF2B5EF4-FFF2-40B4-BE49-F238E27FC236}">
                <a16:creationId xmlns:a16="http://schemas.microsoft.com/office/drawing/2014/main" id="{17532A27-2A96-4CB0-BD26-EC2FA7D5D952}"/>
              </a:ext>
            </a:extLst>
          </p:cNvPr>
          <p:cNvSpPr>
            <a:spLocks noGrp="1" noChangeArrowheads="1"/>
          </p:cNvSpPr>
          <p:nvPr>
            <p:ph type="sldNum" sz="quarter" idx="3"/>
          </p:nvPr>
        </p:nvSpPr>
        <p:spPr bwMode="auto">
          <a:xfrm>
            <a:off x="3976688" y="8839200"/>
            <a:ext cx="3041650" cy="465138"/>
          </a:xfrm>
          <a:prstGeom prst="rect">
            <a:avLst/>
          </a:prstGeom>
          <a:noFill/>
          <a:ln w="9525">
            <a:noFill/>
            <a:miter lim="800000"/>
            <a:headEnd/>
            <a:tailEnd/>
          </a:ln>
          <a:effectLst/>
        </p:spPr>
        <p:txBody>
          <a:bodyPr vert="horz" wrap="square" lIns="92409" tIns="46205" rIns="92409" bIns="46205" numCol="1" anchor="b" anchorCtr="0" compatLnSpc="1">
            <a:prstTxWarp prst="textNoShape">
              <a:avLst/>
            </a:prstTxWarp>
          </a:bodyPr>
          <a:lstStyle>
            <a:lvl1pPr algn="r">
              <a:defRPr sz="1200"/>
            </a:lvl1pPr>
          </a:lstStyle>
          <a:p>
            <a:fld id="{5165E922-271D-45BB-AD18-4869AA8DE7D0}"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90E261F2-B1D4-40A0-B30F-8E52A73C0E38}"/>
              </a:ext>
            </a:extLst>
          </p:cNvPr>
          <p:cNvSpPr>
            <a:spLocks noGrp="1" noChangeArrowheads="1"/>
          </p:cNvSpPr>
          <p:nvPr>
            <p:ph type="hdr" sz="quarter"/>
          </p:nvPr>
        </p:nvSpPr>
        <p:spPr bwMode="auto">
          <a:xfrm>
            <a:off x="0" y="0"/>
            <a:ext cx="3041650" cy="465138"/>
          </a:xfrm>
          <a:prstGeom prst="rect">
            <a:avLst/>
          </a:prstGeom>
          <a:noFill/>
          <a:ln w="9525">
            <a:noFill/>
            <a:miter lim="800000"/>
            <a:headEnd/>
            <a:tailEnd/>
          </a:ln>
          <a:effectLst/>
        </p:spPr>
        <p:txBody>
          <a:bodyPr vert="horz" wrap="square" lIns="92409" tIns="46205" rIns="92409" bIns="46205" numCol="1" anchor="t" anchorCtr="0" compatLnSpc="1">
            <a:prstTxWarp prst="textNoShape">
              <a:avLst/>
            </a:prstTxWarp>
          </a:bodyPr>
          <a:lstStyle>
            <a:lvl1pPr>
              <a:defRPr sz="1200">
                <a:latin typeface="Arial" charset="0"/>
                <a:ea typeface="ＭＳ Ｐゴシック" pitchFamily="-112" charset="-128"/>
                <a:cs typeface="+mn-cs"/>
              </a:defRPr>
            </a:lvl1pPr>
          </a:lstStyle>
          <a:p>
            <a:pPr>
              <a:defRPr/>
            </a:pPr>
            <a:endParaRPr lang="en-US"/>
          </a:p>
        </p:txBody>
      </p:sp>
      <p:sp>
        <p:nvSpPr>
          <p:cNvPr id="114691" name="Rectangle 3">
            <a:extLst>
              <a:ext uri="{FF2B5EF4-FFF2-40B4-BE49-F238E27FC236}">
                <a16:creationId xmlns:a16="http://schemas.microsoft.com/office/drawing/2014/main" id="{B0D3834F-88B0-4A1F-A0D2-5662CA63EFC8}"/>
              </a:ext>
            </a:extLst>
          </p:cNvPr>
          <p:cNvSpPr>
            <a:spLocks noGrp="1" noChangeArrowheads="1"/>
          </p:cNvSpPr>
          <p:nvPr>
            <p:ph type="dt" idx="1"/>
          </p:nvPr>
        </p:nvSpPr>
        <p:spPr bwMode="auto">
          <a:xfrm>
            <a:off x="3976688" y="0"/>
            <a:ext cx="3041650" cy="465138"/>
          </a:xfrm>
          <a:prstGeom prst="rect">
            <a:avLst/>
          </a:prstGeom>
          <a:noFill/>
          <a:ln w="9525">
            <a:noFill/>
            <a:miter lim="800000"/>
            <a:headEnd/>
            <a:tailEnd/>
          </a:ln>
          <a:effectLst/>
        </p:spPr>
        <p:txBody>
          <a:bodyPr vert="horz" wrap="square" lIns="92409" tIns="46205" rIns="92409" bIns="46205" numCol="1" anchor="t" anchorCtr="0" compatLnSpc="1">
            <a:prstTxWarp prst="textNoShape">
              <a:avLst/>
            </a:prstTxWarp>
          </a:bodyPr>
          <a:lstStyle>
            <a:lvl1pPr algn="r">
              <a:defRPr sz="1200">
                <a:latin typeface="Arial" charset="0"/>
                <a:ea typeface="ＭＳ Ｐゴシック" pitchFamily="-112" charset="-128"/>
                <a:cs typeface="+mn-cs"/>
              </a:defRPr>
            </a:lvl1pPr>
          </a:lstStyle>
          <a:p>
            <a:pPr>
              <a:defRPr/>
            </a:pPr>
            <a:fld id="{477D2193-E72B-48C9-A6E5-4919B66F59C8}" type="datetime1">
              <a:rPr lang="en-US" smtClean="0"/>
              <a:t>2/27/2023</a:t>
            </a:fld>
            <a:endParaRPr lang="en-US"/>
          </a:p>
        </p:txBody>
      </p:sp>
      <p:sp>
        <p:nvSpPr>
          <p:cNvPr id="14340" name="Rectangle 4">
            <a:extLst>
              <a:ext uri="{FF2B5EF4-FFF2-40B4-BE49-F238E27FC236}">
                <a16:creationId xmlns:a16="http://schemas.microsoft.com/office/drawing/2014/main" id="{9B73DE50-BA3C-4D35-ADFE-2A0797F74975}"/>
              </a:ext>
            </a:extLst>
          </p:cNvPr>
          <p:cNvSpPr>
            <a:spLocks noGrp="1" noRot="1" noChangeAspect="1" noChangeArrowheads="1" noTextEdit="1"/>
          </p:cNvSpPr>
          <p:nvPr>
            <p:ph type="sldImg" idx="2"/>
          </p:nvPr>
        </p:nvSpPr>
        <p:spPr bwMode="auto">
          <a:xfrm>
            <a:off x="301625" y="533400"/>
            <a:ext cx="6416675" cy="48117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4" name="Rectangle 6">
            <a:extLst>
              <a:ext uri="{FF2B5EF4-FFF2-40B4-BE49-F238E27FC236}">
                <a16:creationId xmlns:a16="http://schemas.microsoft.com/office/drawing/2014/main" id="{E00EC1DD-2032-4208-A628-C62A8643567C}"/>
              </a:ext>
            </a:extLst>
          </p:cNvPr>
          <p:cNvSpPr>
            <a:spLocks noGrp="1" noChangeArrowheads="1"/>
          </p:cNvSpPr>
          <p:nvPr>
            <p:ph type="ftr" sz="quarter" idx="4"/>
          </p:nvPr>
        </p:nvSpPr>
        <p:spPr bwMode="auto">
          <a:xfrm>
            <a:off x="0" y="8839200"/>
            <a:ext cx="3041650" cy="465138"/>
          </a:xfrm>
          <a:prstGeom prst="rect">
            <a:avLst/>
          </a:prstGeom>
          <a:noFill/>
          <a:ln w="9525">
            <a:noFill/>
            <a:miter lim="800000"/>
            <a:headEnd/>
            <a:tailEnd/>
          </a:ln>
          <a:effectLst/>
        </p:spPr>
        <p:txBody>
          <a:bodyPr vert="horz" wrap="square" lIns="92409" tIns="46205" rIns="92409" bIns="46205" numCol="1" anchor="b" anchorCtr="0" compatLnSpc="1">
            <a:prstTxWarp prst="textNoShape">
              <a:avLst/>
            </a:prstTxWarp>
          </a:bodyPr>
          <a:lstStyle>
            <a:lvl1pPr>
              <a:defRPr sz="1200">
                <a:latin typeface="Arial" charset="0"/>
                <a:ea typeface="ＭＳ Ｐゴシック" pitchFamily="-112" charset="-128"/>
                <a:cs typeface="+mn-cs"/>
              </a:defRPr>
            </a:lvl1pPr>
          </a:lstStyle>
          <a:p>
            <a:pPr>
              <a:defRPr/>
            </a:pPr>
            <a:endParaRPr lang="en-US"/>
          </a:p>
        </p:txBody>
      </p:sp>
      <p:sp>
        <p:nvSpPr>
          <p:cNvPr id="114695" name="Rectangle 7">
            <a:extLst>
              <a:ext uri="{FF2B5EF4-FFF2-40B4-BE49-F238E27FC236}">
                <a16:creationId xmlns:a16="http://schemas.microsoft.com/office/drawing/2014/main" id="{CD3AF669-720A-428B-A54B-4F0646188A32}"/>
              </a:ext>
            </a:extLst>
          </p:cNvPr>
          <p:cNvSpPr>
            <a:spLocks noGrp="1" noChangeArrowheads="1"/>
          </p:cNvSpPr>
          <p:nvPr>
            <p:ph type="sldNum" sz="quarter" idx="5"/>
          </p:nvPr>
        </p:nvSpPr>
        <p:spPr bwMode="auto">
          <a:xfrm>
            <a:off x="3976688" y="8839200"/>
            <a:ext cx="3041650" cy="465138"/>
          </a:xfrm>
          <a:prstGeom prst="rect">
            <a:avLst/>
          </a:prstGeom>
          <a:noFill/>
          <a:ln w="9525">
            <a:noFill/>
            <a:miter lim="800000"/>
            <a:headEnd/>
            <a:tailEnd/>
          </a:ln>
          <a:effectLst/>
        </p:spPr>
        <p:txBody>
          <a:bodyPr vert="horz" wrap="square" lIns="92409" tIns="46205" rIns="92409" bIns="46205" numCol="1" anchor="b" anchorCtr="0" compatLnSpc="1">
            <a:prstTxWarp prst="textNoShape">
              <a:avLst/>
            </a:prstTxWarp>
          </a:bodyPr>
          <a:lstStyle>
            <a:lvl1pPr algn="r">
              <a:defRPr sz="1200"/>
            </a:lvl1pPr>
          </a:lstStyle>
          <a:p>
            <a:fld id="{B51F4AD2-018E-4E48-A8F2-E6969BE4C27A}" type="slidenum">
              <a:rPr lang="en-US" altLang="en-US"/>
              <a:pPr/>
              <a:t>‹#›</a:t>
            </a:fld>
            <a:endParaRPr lang="en-US" altLang="en-US"/>
          </a:p>
        </p:txBody>
      </p:sp>
      <p:sp>
        <p:nvSpPr>
          <p:cNvPr id="114696" name="Rectangle 8">
            <a:extLst>
              <a:ext uri="{FF2B5EF4-FFF2-40B4-BE49-F238E27FC236}">
                <a16:creationId xmlns:a16="http://schemas.microsoft.com/office/drawing/2014/main" id="{0DEB21ED-68E5-4F35-BFDF-1DB9563CEBAE}"/>
              </a:ext>
            </a:extLst>
          </p:cNvPr>
          <p:cNvSpPr>
            <a:spLocks noGrp="1" noChangeArrowheads="1"/>
          </p:cNvSpPr>
          <p:nvPr>
            <p:ph type="body" sz="quarter" idx="3"/>
          </p:nvPr>
        </p:nvSpPr>
        <p:spPr bwMode="auto">
          <a:xfrm>
            <a:off x="304800" y="5492750"/>
            <a:ext cx="6410325" cy="3279775"/>
          </a:xfrm>
          <a:prstGeom prst="rect">
            <a:avLst/>
          </a:prstGeom>
          <a:noFill/>
          <a:ln w="9525">
            <a:noFill/>
            <a:miter lim="800000"/>
            <a:headEnd/>
            <a:tailEnd/>
          </a:ln>
          <a:effectLst/>
        </p:spPr>
        <p:txBody>
          <a:bodyPr vert="horz" wrap="square" lIns="92409" tIns="46205" rIns="92409" bIns="4620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cSld>
  <p:clrMap bg1="lt1" tx1="dk1" bg2="lt2" tx2="dk2" accent1="accent1" accent2="accent2" accent3="accent3" accent4="accent4" accent5="accent5" accent6="accent6" hlink="hlink" folHlink="folHlink"/>
  <p:hf hdr="0" ftr="0"/>
  <p:notesStyle>
    <a:lvl1pPr marL="171450" indent="-171450" algn="l" rtl="0" eaLnBrk="0" fontAlgn="base" hangingPunct="0">
      <a:spcBef>
        <a:spcPct val="30000"/>
      </a:spcBef>
      <a:spcAft>
        <a:spcPct val="0"/>
      </a:spcAft>
      <a:buFont typeface="Arial" panose="020B0604020202020204" pitchFamily="34" charset="0"/>
      <a:buChar char="•"/>
      <a:defRPr sz="1200" kern="1200">
        <a:solidFill>
          <a:schemeClr val="tx1"/>
        </a:solidFill>
        <a:latin typeface="Arial" charset="0"/>
        <a:ea typeface="MS PGothic" pitchFamily="34" charset="-128"/>
        <a:cs typeface="ＭＳ Ｐゴシック" pitchFamily="-112" charset="-128"/>
      </a:defRPr>
    </a:lvl1pPr>
    <a:lvl2pPr marL="628650" indent="-171450" algn="l" rtl="0" eaLnBrk="0" fontAlgn="base" hangingPunct="0">
      <a:spcBef>
        <a:spcPct val="30000"/>
      </a:spcBef>
      <a:spcAft>
        <a:spcPct val="0"/>
      </a:spcAft>
      <a:buFont typeface="Arial" panose="020B0604020202020204" pitchFamily="34" charset="0"/>
      <a:buChar char="‒"/>
      <a:defRPr sz="1200" kern="1200">
        <a:solidFill>
          <a:schemeClr val="tx1"/>
        </a:solidFill>
        <a:latin typeface="Arial" charset="0"/>
        <a:ea typeface="MS PGothic" pitchFamily="34" charset="-128"/>
        <a:cs typeface="+mn-cs"/>
      </a:defRPr>
    </a:lvl2pPr>
    <a:lvl3pPr marL="1085850" indent="-171450" algn="l" rtl="0" eaLnBrk="0" fontAlgn="base" hangingPunct="0">
      <a:spcBef>
        <a:spcPct val="30000"/>
      </a:spcBef>
      <a:spcAft>
        <a:spcPct val="0"/>
      </a:spcAft>
      <a:buFont typeface="Arial" panose="020B0604020202020204" pitchFamily="34" charset="0"/>
      <a:buChar char="•"/>
      <a:defRPr sz="1200" kern="1200">
        <a:solidFill>
          <a:schemeClr val="tx1"/>
        </a:solidFill>
        <a:latin typeface="Arial" charset="0"/>
        <a:ea typeface="MS PGothic" pitchFamily="34" charset="-128"/>
        <a:cs typeface="+mn-cs"/>
      </a:defRPr>
    </a:lvl3pPr>
    <a:lvl4pPr marL="1543050" indent="-171450" algn="l" rtl="0" eaLnBrk="0" fontAlgn="base" hangingPunct="0">
      <a:spcBef>
        <a:spcPct val="30000"/>
      </a:spcBef>
      <a:spcAft>
        <a:spcPct val="0"/>
      </a:spcAft>
      <a:buFont typeface="Arial" panose="020B0604020202020204" pitchFamily="34" charset="0"/>
      <a:buChar char="‒"/>
      <a:defRPr sz="1200" kern="1200">
        <a:solidFill>
          <a:schemeClr val="tx1"/>
        </a:solidFill>
        <a:latin typeface="Arial" charset="0"/>
        <a:ea typeface="MS PGothic" pitchFamily="34" charset="-128"/>
        <a:cs typeface="+mn-cs"/>
      </a:defRPr>
    </a:lvl4pPr>
    <a:lvl5pPr marL="2000250" indent="-171450" algn="l" rtl="0" eaLnBrk="0" fontAlgn="base" hangingPunct="0">
      <a:spcBef>
        <a:spcPct val="30000"/>
      </a:spcBef>
      <a:spcAft>
        <a:spcPct val="0"/>
      </a:spcAft>
      <a:buFont typeface="Arial" panose="020B0604020202020204" pitchFamily="34" charset="0"/>
      <a:buChar char="•"/>
      <a:defRPr sz="1200" kern="1200">
        <a:solidFill>
          <a:schemeClr val="tx1"/>
        </a:solidFill>
        <a:latin typeface="Arial"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5ECD54C7-7BEB-4614-AFA5-E4004B4F85E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Font typeface="Arial" panose="020B0604020202020204" pitchFamily="34" charset="0"/>
              <a:buChar char="•"/>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buFont typeface="Arial" panose="020B0604020202020204" pitchFamily="34" charset="0"/>
              <a:buChar char="‒"/>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buFont typeface="Arial" panose="020B0604020202020204" pitchFamily="34" charset="0"/>
              <a:buChar char="•"/>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buFont typeface="Arial" panose="020B0604020202020204" pitchFamily="34" charset="0"/>
              <a:buChar char="‒"/>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buFont typeface="Arial" panose="020B0604020202020204" pitchFamily="34" charset="0"/>
              <a:buChar char="•"/>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buFont typeface="Arial" panose="020B0604020202020204" pitchFamily="34" charset="0"/>
              <a:buChar char="•"/>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buFont typeface="Arial" panose="020B0604020202020204" pitchFamily="34" charset="0"/>
              <a:buChar char="•"/>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buFont typeface="Arial" panose="020B0604020202020204" pitchFamily="34" charset="0"/>
              <a:buChar char="•"/>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buFont typeface="Arial" panose="020B0604020202020204" pitchFamily="34" charset="0"/>
              <a:buChar char="•"/>
              <a:defRPr sz="12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105004E0-0A4A-4611-9272-2697954DF891}" type="datetime1">
              <a:rPr lang="en-US" altLang="en-US" smtClean="0"/>
              <a:t>2/27/2023</a:t>
            </a:fld>
            <a:endParaRPr lang="en-US" altLang="en-US"/>
          </a:p>
        </p:txBody>
      </p:sp>
      <p:sp>
        <p:nvSpPr>
          <p:cNvPr id="12291" name="Rectangle 7">
            <a:extLst>
              <a:ext uri="{FF2B5EF4-FFF2-40B4-BE49-F238E27FC236}">
                <a16:creationId xmlns:a16="http://schemas.microsoft.com/office/drawing/2014/main" id="{3FF45B81-F2F5-4835-AAF7-DBF7A8FBAA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Font typeface="Arial" panose="020B0604020202020204" pitchFamily="34" charset="0"/>
              <a:buChar char="•"/>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buFont typeface="Arial" panose="020B0604020202020204" pitchFamily="34" charset="0"/>
              <a:buChar char="‒"/>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buFont typeface="Arial" panose="020B0604020202020204" pitchFamily="34" charset="0"/>
              <a:buChar char="•"/>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buFont typeface="Arial" panose="020B0604020202020204" pitchFamily="34" charset="0"/>
              <a:buChar char="‒"/>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buFont typeface="Arial" panose="020B0604020202020204" pitchFamily="34" charset="0"/>
              <a:buChar char="•"/>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buFont typeface="Arial" panose="020B0604020202020204" pitchFamily="34" charset="0"/>
              <a:buChar char="•"/>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buFont typeface="Arial" panose="020B0604020202020204" pitchFamily="34" charset="0"/>
              <a:buChar char="•"/>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buFont typeface="Arial" panose="020B0604020202020204" pitchFamily="34" charset="0"/>
              <a:buChar char="•"/>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buFont typeface="Arial" panose="020B0604020202020204" pitchFamily="34" charset="0"/>
              <a:buChar char="•"/>
              <a:defRPr sz="12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1B833A4A-40F3-41F1-924C-DBBE8DBCFC3F}" type="slidenum">
              <a:rPr lang="en-US" altLang="en-US"/>
              <a:pPr>
                <a:spcBef>
                  <a:spcPct val="0"/>
                </a:spcBef>
                <a:buFontTx/>
                <a:buNone/>
              </a:pPr>
              <a:t>1</a:t>
            </a:fld>
            <a:endParaRPr lang="en-US" altLang="en-US"/>
          </a:p>
        </p:txBody>
      </p:sp>
      <p:sp>
        <p:nvSpPr>
          <p:cNvPr id="12292" name="Rectangle 2">
            <a:extLst>
              <a:ext uri="{FF2B5EF4-FFF2-40B4-BE49-F238E27FC236}">
                <a16:creationId xmlns:a16="http://schemas.microsoft.com/office/drawing/2014/main" id="{31CE079A-4522-4CA4-81F6-7C5EBB9C320E}"/>
              </a:ext>
            </a:extLst>
          </p:cNvPr>
          <p:cNvSpPr>
            <a:spLocks noGrp="1" noRot="1" noChangeAspect="1" noChangeArrowheads="1" noTextEdit="1"/>
          </p:cNvSpPr>
          <p:nvPr>
            <p:ph type="sldImg"/>
          </p:nvPr>
        </p:nvSpPr>
        <p:spPr>
          <a:xfrm>
            <a:off x="303213" y="533400"/>
            <a:ext cx="6415087" cy="4811713"/>
          </a:xfrm>
          <a:ln/>
        </p:spPr>
      </p:sp>
      <p:sp>
        <p:nvSpPr>
          <p:cNvPr id="12293" name="Rectangle 3">
            <a:extLst>
              <a:ext uri="{FF2B5EF4-FFF2-40B4-BE49-F238E27FC236}">
                <a16:creationId xmlns:a16="http://schemas.microsoft.com/office/drawing/2014/main" id="{9B40CE4A-3C49-4DB6-840A-953CCB45B9E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Causal parameters provide a summary of how a data distribution would change if the experimental conditions changed.</a:t>
            </a:r>
          </a:p>
          <a:p>
            <a:r>
              <a:rPr lang="en-US" dirty="0"/>
              <a:t>Causal inference goal: inference about parameters of a distribution we do not (fully) observe in our data</a:t>
            </a:r>
          </a:p>
          <a:p>
            <a:endParaRPr lang="en-US" dirty="0"/>
          </a:p>
        </p:txBody>
      </p:sp>
      <p:sp>
        <p:nvSpPr>
          <p:cNvPr id="4" name="Date Placeholder 3"/>
          <p:cNvSpPr>
            <a:spLocks noGrp="1"/>
          </p:cNvSpPr>
          <p:nvPr>
            <p:ph type="dt" idx="1"/>
          </p:nvPr>
        </p:nvSpPr>
        <p:spPr/>
        <p:txBody>
          <a:bodyPr/>
          <a:lstStyle/>
          <a:p>
            <a:pPr>
              <a:defRPr/>
            </a:pPr>
            <a:fld id="{477D2193-E72B-48C9-A6E5-4919B66F59C8}" type="datetime1">
              <a:rPr lang="en-US" smtClean="0"/>
              <a:t>2/27/2023</a:t>
            </a:fld>
            <a:endParaRPr lang="en-US"/>
          </a:p>
        </p:txBody>
      </p:sp>
      <p:sp>
        <p:nvSpPr>
          <p:cNvPr id="5" name="Slide Number Placeholder 4"/>
          <p:cNvSpPr>
            <a:spLocks noGrp="1"/>
          </p:cNvSpPr>
          <p:nvPr>
            <p:ph type="sldNum" sz="quarter" idx="5"/>
          </p:nvPr>
        </p:nvSpPr>
        <p:spPr/>
        <p:txBody>
          <a:bodyPr/>
          <a:lstStyle/>
          <a:p>
            <a:fld id="{B51F4AD2-018E-4E48-A8F2-E6969BE4C27A}" type="slidenum">
              <a:rPr lang="en-US" altLang="en-US" smtClean="0"/>
              <a:pPr/>
              <a:t>11</a:t>
            </a:fld>
            <a:endParaRPr lang="en-US" altLang="en-US"/>
          </a:p>
        </p:txBody>
      </p:sp>
    </p:spTree>
    <p:extLst>
      <p:ext uri="{BB962C8B-B14F-4D97-AF65-F5344CB8AC3E}">
        <p14:creationId xmlns:p14="http://schemas.microsoft.com/office/powerpoint/2010/main" val="2214867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a:defRPr/>
            </a:pPr>
            <a:fld id="{477D2193-E72B-48C9-A6E5-4919B66F59C8}" type="datetime1">
              <a:rPr lang="en-US" smtClean="0"/>
              <a:t>2/27/2023</a:t>
            </a:fld>
            <a:endParaRPr lang="en-US"/>
          </a:p>
        </p:txBody>
      </p:sp>
      <p:sp>
        <p:nvSpPr>
          <p:cNvPr id="5" name="Slide Number Placeholder 4"/>
          <p:cNvSpPr>
            <a:spLocks noGrp="1"/>
          </p:cNvSpPr>
          <p:nvPr>
            <p:ph type="sldNum" sz="quarter" idx="5"/>
          </p:nvPr>
        </p:nvSpPr>
        <p:spPr/>
        <p:txBody>
          <a:bodyPr/>
          <a:lstStyle/>
          <a:p>
            <a:fld id="{B51F4AD2-018E-4E48-A8F2-E6969BE4C27A}" type="slidenum">
              <a:rPr lang="en-US" altLang="en-US" smtClean="0"/>
              <a:pPr/>
              <a:t>12</a:t>
            </a:fld>
            <a:endParaRPr lang="en-US" altLang="en-US"/>
          </a:p>
        </p:txBody>
      </p:sp>
    </p:spTree>
    <p:extLst>
      <p:ext uri="{BB962C8B-B14F-4D97-AF65-F5344CB8AC3E}">
        <p14:creationId xmlns:p14="http://schemas.microsoft.com/office/powerpoint/2010/main" val="3381309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can we pose research questions about interventions in observational data?</a:t>
            </a:r>
          </a:p>
          <a:p>
            <a:endParaRPr lang="en-US" dirty="0"/>
          </a:p>
          <a:p>
            <a:r>
              <a:rPr lang="en-US" dirty="0"/>
              <a:t>Example for environmental exposures is replacing gas-powered motor vehicles with bicycles (dual impact of PA and reduction in emissions) versus electric vehicles (reduction in emissions only), and the impact that might have on asthma incidence.</a:t>
            </a:r>
          </a:p>
        </p:txBody>
      </p:sp>
      <p:sp>
        <p:nvSpPr>
          <p:cNvPr id="4" name="Slide Number Placeholder 3"/>
          <p:cNvSpPr>
            <a:spLocks noGrp="1"/>
          </p:cNvSpPr>
          <p:nvPr>
            <p:ph type="sldNum" sz="quarter" idx="5"/>
          </p:nvPr>
        </p:nvSpPr>
        <p:spPr/>
        <p:txBody>
          <a:bodyPr/>
          <a:lstStyle/>
          <a:p>
            <a:fld id="{3B882B71-6DD6-4930-A757-AD71DDC6BB58}" type="slidenum">
              <a:rPr lang="en-US" smtClean="0"/>
              <a:t>15</a:t>
            </a:fld>
            <a:endParaRPr lang="en-US"/>
          </a:p>
        </p:txBody>
      </p:sp>
    </p:spTree>
    <p:extLst>
      <p:ext uri="{BB962C8B-B14F-4D97-AF65-F5344CB8AC3E}">
        <p14:creationId xmlns:p14="http://schemas.microsoft.com/office/powerpoint/2010/main" val="7830565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If no intervention has taken place, must operationalize the intervention as a modification to the exposure distribution</a:t>
            </a:r>
          </a:p>
          <a:p>
            <a:pPr lvl="1"/>
            <a:r>
              <a:rPr lang="en-US" b="1" dirty="0">
                <a:solidFill>
                  <a:schemeClr val="bg1"/>
                </a:solidFill>
              </a:rPr>
              <a:t>Set</a:t>
            </a:r>
            <a:r>
              <a:rPr lang="en-US" dirty="0">
                <a:solidFill>
                  <a:schemeClr val="bg1"/>
                </a:solidFill>
              </a:rPr>
              <a:t> exposure to specific value</a:t>
            </a:r>
          </a:p>
          <a:p>
            <a:pPr lvl="1"/>
            <a:r>
              <a:rPr lang="en-US" b="1" dirty="0">
                <a:solidFill>
                  <a:schemeClr val="bg1"/>
                </a:solidFill>
              </a:rPr>
              <a:t>Shift</a:t>
            </a:r>
            <a:r>
              <a:rPr lang="en-US" dirty="0">
                <a:solidFill>
                  <a:schemeClr val="bg1"/>
                </a:solidFill>
              </a:rPr>
              <a:t> exposure distribution</a:t>
            </a:r>
          </a:p>
          <a:p>
            <a:pPr lvl="1"/>
            <a:r>
              <a:rPr lang="en-US" b="1" dirty="0">
                <a:solidFill>
                  <a:schemeClr val="bg1"/>
                </a:solidFill>
              </a:rPr>
              <a:t>Limit</a:t>
            </a:r>
            <a:r>
              <a:rPr lang="en-US" dirty="0">
                <a:solidFill>
                  <a:schemeClr val="bg1"/>
                </a:solidFill>
              </a:rPr>
              <a:t> exposure to &lt; threshold value</a:t>
            </a:r>
          </a:p>
          <a:p>
            <a:pPr marL="228600" lvl="1" indent="0">
              <a:buNone/>
            </a:pPr>
            <a:endParaRPr lang="en-US" dirty="0">
              <a:solidFill>
                <a:schemeClr val="bg1"/>
              </a:solidFill>
            </a:endParaRPr>
          </a:p>
          <a:p>
            <a:pPr algn="l"/>
            <a:r>
              <a:rPr lang="en-US" sz="1800" b="0" i="0" u="none" strike="noStrike" baseline="0" dirty="0">
                <a:latin typeface="CharisSIL"/>
              </a:rPr>
              <a:t>These new levels are compared to those expected to occur under no intervention, referred to as “natural course”</a:t>
            </a:r>
          </a:p>
          <a:p>
            <a:pPr algn="l"/>
            <a:endParaRPr lang="en-US" sz="1800" b="0" i="0" u="none" strike="noStrike" baseline="0" dirty="0">
              <a:latin typeface="CharisSIL"/>
            </a:endParaRPr>
          </a:p>
        </p:txBody>
      </p:sp>
      <p:sp>
        <p:nvSpPr>
          <p:cNvPr id="4" name="Slide Number Placeholder 3"/>
          <p:cNvSpPr>
            <a:spLocks noGrp="1"/>
          </p:cNvSpPr>
          <p:nvPr>
            <p:ph type="sldNum" sz="quarter" idx="5"/>
          </p:nvPr>
        </p:nvSpPr>
        <p:spPr/>
        <p:txBody>
          <a:bodyPr/>
          <a:lstStyle/>
          <a:p>
            <a:fld id="{3B882B71-6DD6-4930-A757-AD71DDC6BB58}" type="slidenum">
              <a:rPr lang="en-US" smtClean="0"/>
              <a:t>16</a:t>
            </a:fld>
            <a:endParaRPr lang="en-US"/>
          </a:p>
        </p:txBody>
      </p:sp>
    </p:spTree>
    <p:extLst>
      <p:ext uri="{BB962C8B-B14F-4D97-AF65-F5344CB8AC3E}">
        <p14:creationId xmlns:p14="http://schemas.microsoft.com/office/powerpoint/2010/main" val="5298179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Blue in natural course</a:t>
            </a:r>
          </a:p>
          <a:p>
            <a:r>
              <a:rPr lang="en-US" sz="1800" b="0" i="0" u="none" strike="noStrike" baseline="0" dirty="0">
                <a:solidFill>
                  <a:schemeClr val="bg1"/>
                </a:solidFill>
                <a:latin typeface="CharisSIL"/>
              </a:rPr>
              <a:t>Compare outcomes under natural course to outcomes under scenario where we set everyone in dataset to unexposed</a:t>
            </a:r>
            <a:endParaRPr lang="en-US" sz="1800" b="0" i="0" u="none" strike="noStrike" baseline="0" dirty="0">
              <a:latin typeface="CharisSIL"/>
            </a:endParaRPr>
          </a:p>
        </p:txBody>
      </p:sp>
      <p:sp>
        <p:nvSpPr>
          <p:cNvPr id="4" name="Slide Number Placeholder 3"/>
          <p:cNvSpPr>
            <a:spLocks noGrp="1"/>
          </p:cNvSpPr>
          <p:nvPr>
            <p:ph type="sldNum" sz="quarter" idx="5"/>
          </p:nvPr>
        </p:nvSpPr>
        <p:spPr/>
        <p:txBody>
          <a:bodyPr/>
          <a:lstStyle/>
          <a:p>
            <a:fld id="{3B882B71-6DD6-4930-A757-AD71DDC6BB58}" type="slidenum">
              <a:rPr lang="en-US" smtClean="0"/>
              <a:t>17</a:t>
            </a:fld>
            <a:endParaRPr lang="en-US"/>
          </a:p>
        </p:txBody>
      </p:sp>
    </p:spTree>
    <p:extLst>
      <p:ext uri="{BB962C8B-B14F-4D97-AF65-F5344CB8AC3E}">
        <p14:creationId xmlns:p14="http://schemas.microsoft.com/office/powerpoint/2010/main" val="3206862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If no intervention has taken place, must operationalize the intervention as a modification to the exposure distribution</a:t>
            </a:r>
          </a:p>
          <a:p>
            <a:pPr lvl="1"/>
            <a:r>
              <a:rPr lang="en-US" b="1" dirty="0">
                <a:solidFill>
                  <a:schemeClr val="bg1"/>
                </a:solidFill>
              </a:rPr>
              <a:t>Set</a:t>
            </a:r>
            <a:r>
              <a:rPr lang="en-US" dirty="0">
                <a:solidFill>
                  <a:schemeClr val="bg1"/>
                </a:solidFill>
              </a:rPr>
              <a:t> exposure to specific value</a:t>
            </a:r>
          </a:p>
          <a:p>
            <a:pPr lvl="1"/>
            <a:r>
              <a:rPr lang="en-US" b="1" dirty="0">
                <a:solidFill>
                  <a:schemeClr val="bg1"/>
                </a:solidFill>
              </a:rPr>
              <a:t>Shift</a:t>
            </a:r>
            <a:r>
              <a:rPr lang="en-US" dirty="0">
                <a:solidFill>
                  <a:schemeClr val="bg1"/>
                </a:solidFill>
              </a:rPr>
              <a:t> exposure distribution</a:t>
            </a:r>
          </a:p>
          <a:p>
            <a:pPr lvl="1"/>
            <a:r>
              <a:rPr lang="en-US" b="1" dirty="0">
                <a:solidFill>
                  <a:schemeClr val="bg1"/>
                </a:solidFill>
              </a:rPr>
              <a:t>Limit</a:t>
            </a:r>
            <a:r>
              <a:rPr lang="en-US" dirty="0">
                <a:solidFill>
                  <a:schemeClr val="bg1"/>
                </a:solidFill>
              </a:rPr>
              <a:t> exposure to &lt; threshold value</a:t>
            </a:r>
          </a:p>
          <a:p>
            <a:pPr marL="228600" lvl="1" indent="0">
              <a:buNone/>
            </a:pPr>
            <a:endParaRPr lang="en-US" dirty="0">
              <a:solidFill>
                <a:schemeClr val="bg1"/>
              </a:solidFill>
            </a:endParaRPr>
          </a:p>
          <a:p>
            <a:pPr algn="l"/>
            <a:r>
              <a:rPr lang="en-US" sz="1800" b="0" i="0" u="none" strike="noStrike" baseline="0" dirty="0">
                <a:latin typeface="CharisSIL"/>
              </a:rPr>
              <a:t>These new levels are compared to those expected to occur under no intervention, referred to as “natural course”</a:t>
            </a:r>
          </a:p>
          <a:p>
            <a:pPr algn="l"/>
            <a:endParaRPr lang="en-US" sz="1800" b="0" i="0" u="none" strike="noStrike" baseline="0" dirty="0">
              <a:latin typeface="CharisSIL"/>
            </a:endParaRPr>
          </a:p>
        </p:txBody>
      </p:sp>
      <p:sp>
        <p:nvSpPr>
          <p:cNvPr id="4" name="Slide Number Placeholder 3"/>
          <p:cNvSpPr>
            <a:spLocks noGrp="1"/>
          </p:cNvSpPr>
          <p:nvPr>
            <p:ph type="sldNum" sz="quarter" idx="5"/>
          </p:nvPr>
        </p:nvSpPr>
        <p:spPr/>
        <p:txBody>
          <a:bodyPr/>
          <a:lstStyle/>
          <a:p>
            <a:fld id="{3B882B71-6DD6-4930-A757-AD71DDC6BB58}" type="slidenum">
              <a:rPr lang="en-US" smtClean="0"/>
              <a:t>18</a:t>
            </a:fld>
            <a:endParaRPr lang="en-US"/>
          </a:p>
        </p:txBody>
      </p:sp>
    </p:spTree>
    <p:extLst>
      <p:ext uri="{BB962C8B-B14F-4D97-AF65-F5344CB8AC3E}">
        <p14:creationId xmlns:p14="http://schemas.microsoft.com/office/powerpoint/2010/main" val="1121940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If no intervention has taken place, must operationalize the intervention as a modification to the exposure distribution</a:t>
            </a:r>
          </a:p>
          <a:p>
            <a:pPr lvl="1"/>
            <a:r>
              <a:rPr lang="en-US" b="1" dirty="0">
                <a:solidFill>
                  <a:schemeClr val="bg1"/>
                </a:solidFill>
              </a:rPr>
              <a:t>Set</a:t>
            </a:r>
            <a:r>
              <a:rPr lang="en-US" dirty="0">
                <a:solidFill>
                  <a:schemeClr val="bg1"/>
                </a:solidFill>
              </a:rPr>
              <a:t> exposure to specific value</a:t>
            </a:r>
          </a:p>
          <a:p>
            <a:pPr lvl="1"/>
            <a:r>
              <a:rPr lang="en-US" b="1" dirty="0">
                <a:solidFill>
                  <a:schemeClr val="bg1"/>
                </a:solidFill>
              </a:rPr>
              <a:t>Shift</a:t>
            </a:r>
            <a:r>
              <a:rPr lang="en-US" dirty="0">
                <a:solidFill>
                  <a:schemeClr val="bg1"/>
                </a:solidFill>
              </a:rPr>
              <a:t> exposure distribution</a:t>
            </a:r>
          </a:p>
          <a:p>
            <a:pPr lvl="1"/>
            <a:r>
              <a:rPr lang="en-US" b="1" dirty="0">
                <a:solidFill>
                  <a:schemeClr val="bg1"/>
                </a:solidFill>
              </a:rPr>
              <a:t>Limit</a:t>
            </a:r>
            <a:r>
              <a:rPr lang="en-US" dirty="0">
                <a:solidFill>
                  <a:schemeClr val="bg1"/>
                </a:solidFill>
              </a:rPr>
              <a:t> exposure to &lt; threshold value</a:t>
            </a:r>
          </a:p>
          <a:p>
            <a:pPr marL="228600" lvl="1" indent="0">
              <a:buNone/>
            </a:pPr>
            <a:endParaRPr lang="en-US" dirty="0">
              <a:solidFill>
                <a:schemeClr val="bg1"/>
              </a:solidFill>
            </a:endParaRPr>
          </a:p>
          <a:p>
            <a:pPr algn="l"/>
            <a:r>
              <a:rPr lang="en-US" sz="1800" b="0" i="0" u="none" strike="noStrike" baseline="0" dirty="0">
                <a:latin typeface="CharisSIL"/>
              </a:rPr>
              <a:t>These new levels are compared to those expected to occur under no intervention, referred to as “natural course”</a:t>
            </a:r>
          </a:p>
          <a:p>
            <a:pPr algn="l"/>
            <a:endParaRPr lang="en-US" sz="1800" b="0" i="0" u="none" strike="noStrike" baseline="0" dirty="0">
              <a:latin typeface="CharisSIL"/>
            </a:endParaRPr>
          </a:p>
        </p:txBody>
      </p:sp>
      <p:sp>
        <p:nvSpPr>
          <p:cNvPr id="4" name="Slide Number Placeholder 3"/>
          <p:cNvSpPr>
            <a:spLocks noGrp="1"/>
          </p:cNvSpPr>
          <p:nvPr>
            <p:ph type="sldNum" sz="quarter" idx="5"/>
          </p:nvPr>
        </p:nvSpPr>
        <p:spPr/>
        <p:txBody>
          <a:bodyPr/>
          <a:lstStyle/>
          <a:p>
            <a:fld id="{3B882B71-6DD6-4930-A757-AD71DDC6BB58}" type="slidenum">
              <a:rPr lang="en-US" smtClean="0"/>
              <a:t>19</a:t>
            </a:fld>
            <a:endParaRPr lang="en-US"/>
          </a:p>
        </p:txBody>
      </p:sp>
    </p:spTree>
    <p:extLst>
      <p:ext uri="{BB962C8B-B14F-4D97-AF65-F5344CB8AC3E}">
        <p14:creationId xmlns:p14="http://schemas.microsoft.com/office/powerpoint/2010/main" val="38429954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STIX-Regular"/>
              </a:rPr>
              <a:t>All interventions were compared to the natural course in which air pollution concentrations were assigned as observed over follow-up.</a:t>
            </a:r>
            <a:endParaRPr lang="en-US" sz="1800" b="0" i="0" u="none" strike="noStrike" baseline="0" dirty="0">
              <a:latin typeface="CharisSIL"/>
            </a:endParaRPr>
          </a:p>
        </p:txBody>
      </p:sp>
      <p:sp>
        <p:nvSpPr>
          <p:cNvPr id="4" name="Slide Number Placeholder 3"/>
          <p:cNvSpPr>
            <a:spLocks noGrp="1"/>
          </p:cNvSpPr>
          <p:nvPr>
            <p:ph type="sldNum" sz="quarter" idx="5"/>
          </p:nvPr>
        </p:nvSpPr>
        <p:spPr/>
        <p:txBody>
          <a:bodyPr/>
          <a:lstStyle/>
          <a:p>
            <a:fld id="{3B882B71-6DD6-4930-A757-AD71DDC6BB58}" type="slidenum">
              <a:rPr lang="en-US" smtClean="0"/>
              <a:t>20</a:t>
            </a:fld>
            <a:endParaRPr lang="en-US"/>
          </a:p>
        </p:txBody>
      </p:sp>
    </p:spTree>
    <p:extLst>
      <p:ext uri="{BB962C8B-B14F-4D97-AF65-F5344CB8AC3E}">
        <p14:creationId xmlns:p14="http://schemas.microsoft.com/office/powerpoint/2010/main" val="1213192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for examples of research questions</a:t>
            </a:r>
          </a:p>
          <a:p>
            <a:r>
              <a:rPr lang="en-US" dirty="0"/>
              <a:t>Statistical inference: </a:t>
            </a:r>
          </a:p>
          <a:p>
            <a:pPr lvl="1"/>
            <a:r>
              <a:rPr lang="en-US" dirty="0"/>
              <a:t>What is the association between a one-unit increase in tap water lead and neurodevelopmental outcomes in school-aged children?</a:t>
            </a:r>
          </a:p>
          <a:p>
            <a:r>
              <a:rPr lang="en-US" dirty="0"/>
              <a:t>Causal inference:</a:t>
            </a:r>
          </a:p>
          <a:p>
            <a:pPr lvl="1"/>
            <a:r>
              <a:rPr lang="en-US" dirty="0"/>
              <a:t>How would the risk of adverse neurodevelopmental outcomes in school-aged children change if we intervened to set tap water lead levels to below EPA standards (15 ppb)?</a:t>
            </a:r>
          </a:p>
          <a:p>
            <a:pPr lvl="1"/>
            <a:r>
              <a:rPr lang="en-US" dirty="0"/>
              <a:t>How would the risk of adverse neurodevelopmental outcomes in school-aged children change if we had provided participants with a water filter that removes 99% of lead from tap water?</a:t>
            </a:r>
          </a:p>
        </p:txBody>
      </p:sp>
      <p:sp>
        <p:nvSpPr>
          <p:cNvPr id="4" name="Date Placeholder 3"/>
          <p:cNvSpPr>
            <a:spLocks noGrp="1"/>
          </p:cNvSpPr>
          <p:nvPr>
            <p:ph type="dt" idx="1"/>
          </p:nvPr>
        </p:nvSpPr>
        <p:spPr/>
        <p:txBody>
          <a:bodyPr/>
          <a:lstStyle/>
          <a:p>
            <a:pPr>
              <a:defRPr/>
            </a:pPr>
            <a:fld id="{477D2193-E72B-48C9-A6E5-4919B66F59C8}" type="datetime1">
              <a:rPr lang="en-US" smtClean="0"/>
              <a:t>2/27/2023</a:t>
            </a:fld>
            <a:endParaRPr lang="en-US"/>
          </a:p>
        </p:txBody>
      </p:sp>
      <p:sp>
        <p:nvSpPr>
          <p:cNvPr id="5" name="Slide Number Placeholder 4"/>
          <p:cNvSpPr>
            <a:spLocks noGrp="1"/>
          </p:cNvSpPr>
          <p:nvPr>
            <p:ph type="sldNum" sz="quarter" idx="5"/>
          </p:nvPr>
        </p:nvSpPr>
        <p:spPr/>
        <p:txBody>
          <a:bodyPr/>
          <a:lstStyle/>
          <a:p>
            <a:fld id="{B51F4AD2-018E-4E48-A8F2-E6969BE4C27A}" type="slidenum">
              <a:rPr lang="en-US" altLang="en-US" smtClean="0"/>
              <a:pPr/>
              <a:t>21</a:t>
            </a:fld>
            <a:endParaRPr lang="en-US" altLang="en-US"/>
          </a:p>
        </p:txBody>
      </p:sp>
    </p:spTree>
    <p:extLst>
      <p:ext uri="{BB962C8B-B14F-4D97-AF65-F5344CB8AC3E}">
        <p14:creationId xmlns:p14="http://schemas.microsoft.com/office/powerpoint/2010/main" val="22901951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for examples of research questions</a:t>
            </a:r>
          </a:p>
          <a:p>
            <a:r>
              <a:rPr lang="en-US" dirty="0"/>
              <a:t>Statistical inference: </a:t>
            </a:r>
          </a:p>
          <a:p>
            <a:pPr lvl="1"/>
            <a:r>
              <a:rPr lang="en-US" dirty="0"/>
              <a:t>What is the association between a one-unit increase in tap water lead and neurodevelopmental outcomes in school-aged children?</a:t>
            </a:r>
          </a:p>
          <a:p>
            <a:r>
              <a:rPr lang="en-US" dirty="0"/>
              <a:t>Causal inference:</a:t>
            </a:r>
          </a:p>
          <a:p>
            <a:pPr lvl="1"/>
            <a:r>
              <a:rPr lang="en-US" dirty="0"/>
              <a:t>How would the risk of adverse neurodevelopmental outcomes in school-aged children change if we intervened to set tap water lead levels to below EPA standards (15 ppb)?</a:t>
            </a:r>
          </a:p>
          <a:p>
            <a:pPr lvl="1"/>
            <a:r>
              <a:rPr lang="en-US" dirty="0"/>
              <a:t>How would the risk of adverse neurodevelopmental outcomes in school-aged children change if we had provided participants with a water filter that removes 99% of lead from tap water?</a:t>
            </a:r>
          </a:p>
        </p:txBody>
      </p:sp>
      <p:sp>
        <p:nvSpPr>
          <p:cNvPr id="4" name="Date Placeholder 3"/>
          <p:cNvSpPr>
            <a:spLocks noGrp="1"/>
          </p:cNvSpPr>
          <p:nvPr>
            <p:ph type="dt" idx="1"/>
          </p:nvPr>
        </p:nvSpPr>
        <p:spPr/>
        <p:txBody>
          <a:bodyPr/>
          <a:lstStyle/>
          <a:p>
            <a:pPr>
              <a:defRPr/>
            </a:pPr>
            <a:fld id="{477D2193-E72B-48C9-A6E5-4919B66F59C8}" type="datetime1">
              <a:rPr lang="en-US" smtClean="0"/>
              <a:t>2/27/2023</a:t>
            </a:fld>
            <a:endParaRPr lang="en-US"/>
          </a:p>
        </p:txBody>
      </p:sp>
      <p:sp>
        <p:nvSpPr>
          <p:cNvPr id="5" name="Slide Number Placeholder 4"/>
          <p:cNvSpPr>
            <a:spLocks noGrp="1"/>
          </p:cNvSpPr>
          <p:nvPr>
            <p:ph type="sldNum" sz="quarter" idx="5"/>
          </p:nvPr>
        </p:nvSpPr>
        <p:spPr/>
        <p:txBody>
          <a:bodyPr/>
          <a:lstStyle/>
          <a:p>
            <a:fld id="{B51F4AD2-018E-4E48-A8F2-E6969BE4C27A}" type="slidenum">
              <a:rPr lang="en-US" altLang="en-US" smtClean="0"/>
              <a:pPr/>
              <a:t>22</a:t>
            </a:fld>
            <a:endParaRPr lang="en-US" altLang="en-US"/>
          </a:p>
        </p:txBody>
      </p:sp>
    </p:spTree>
    <p:extLst>
      <p:ext uri="{BB962C8B-B14F-4D97-AF65-F5344CB8AC3E}">
        <p14:creationId xmlns:p14="http://schemas.microsoft.com/office/powerpoint/2010/main" val="1643082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a:defRPr/>
            </a:pPr>
            <a:fld id="{477D2193-E72B-48C9-A6E5-4919B66F59C8}" type="datetime1">
              <a:rPr lang="en-US" smtClean="0"/>
              <a:t>2/27/2023</a:t>
            </a:fld>
            <a:endParaRPr lang="en-US"/>
          </a:p>
        </p:txBody>
      </p:sp>
      <p:sp>
        <p:nvSpPr>
          <p:cNvPr id="5" name="Slide Number Placeholder 4"/>
          <p:cNvSpPr>
            <a:spLocks noGrp="1"/>
          </p:cNvSpPr>
          <p:nvPr>
            <p:ph type="sldNum" sz="quarter" idx="5"/>
          </p:nvPr>
        </p:nvSpPr>
        <p:spPr/>
        <p:txBody>
          <a:bodyPr/>
          <a:lstStyle/>
          <a:p>
            <a:fld id="{B51F4AD2-018E-4E48-A8F2-E6969BE4C27A}" type="slidenum">
              <a:rPr lang="en-US" altLang="en-US" smtClean="0"/>
              <a:pPr/>
              <a:t>2</a:t>
            </a:fld>
            <a:endParaRPr lang="en-US" altLang="en-US"/>
          </a:p>
        </p:txBody>
      </p:sp>
    </p:spTree>
    <p:extLst>
      <p:ext uri="{BB962C8B-B14F-4D97-AF65-F5344CB8AC3E}">
        <p14:creationId xmlns:p14="http://schemas.microsoft.com/office/powerpoint/2010/main" val="17141498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a:defRPr/>
            </a:pPr>
            <a:fld id="{477D2193-E72B-48C9-A6E5-4919B66F59C8}" type="datetime1">
              <a:rPr lang="en-US" smtClean="0"/>
              <a:t>2/27/2023</a:t>
            </a:fld>
            <a:endParaRPr lang="en-US"/>
          </a:p>
        </p:txBody>
      </p:sp>
      <p:sp>
        <p:nvSpPr>
          <p:cNvPr id="5" name="Slide Number Placeholder 4"/>
          <p:cNvSpPr>
            <a:spLocks noGrp="1"/>
          </p:cNvSpPr>
          <p:nvPr>
            <p:ph type="sldNum" sz="quarter" idx="5"/>
          </p:nvPr>
        </p:nvSpPr>
        <p:spPr/>
        <p:txBody>
          <a:bodyPr/>
          <a:lstStyle/>
          <a:p>
            <a:fld id="{B51F4AD2-018E-4E48-A8F2-E6969BE4C27A}" type="slidenum">
              <a:rPr lang="en-US" altLang="en-US" smtClean="0"/>
              <a:pPr/>
              <a:t>23</a:t>
            </a:fld>
            <a:endParaRPr lang="en-US" altLang="en-US"/>
          </a:p>
        </p:txBody>
      </p:sp>
    </p:spTree>
    <p:extLst>
      <p:ext uri="{BB962C8B-B14F-4D97-AF65-F5344CB8AC3E}">
        <p14:creationId xmlns:p14="http://schemas.microsoft.com/office/powerpoint/2010/main" val="12133784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know that covariates interact, can accommodate that in the model</a:t>
            </a:r>
          </a:p>
        </p:txBody>
      </p:sp>
      <p:sp>
        <p:nvSpPr>
          <p:cNvPr id="4" name="Date Placeholder 3"/>
          <p:cNvSpPr>
            <a:spLocks noGrp="1"/>
          </p:cNvSpPr>
          <p:nvPr>
            <p:ph type="dt" idx="1"/>
          </p:nvPr>
        </p:nvSpPr>
        <p:spPr/>
        <p:txBody>
          <a:bodyPr/>
          <a:lstStyle/>
          <a:p>
            <a:pPr>
              <a:defRPr/>
            </a:pPr>
            <a:fld id="{477D2193-E72B-48C9-A6E5-4919B66F59C8}" type="datetime1">
              <a:rPr lang="en-US" smtClean="0"/>
              <a:t>2/27/2023</a:t>
            </a:fld>
            <a:endParaRPr lang="en-US"/>
          </a:p>
        </p:txBody>
      </p:sp>
      <p:sp>
        <p:nvSpPr>
          <p:cNvPr id="5" name="Slide Number Placeholder 4"/>
          <p:cNvSpPr>
            <a:spLocks noGrp="1"/>
          </p:cNvSpPr>
          <p:nvPr>
            <p:ph type="sldNum" sz="quarter" idx="5"/>
          </p:nvPr>
        </p:nvSpPr>
        <p:spPr/>
        <p:txBody>
          <a:bodyPr/>
          <a:lstStyle/>
          <a:p>
            <a:fld id="{B51F4AD2-018E-4E48-A8F2-E6969BE4C27A}" type="slidenum">
              <a:rPr lang="en-US" altLang="en-US" smtClean="0"/>
              <a:pPr/>
              <a:t>29</a:t>
            </a:fld>
            <a:endParaRPr lang="en-US" altLang="en-US"/>
          </a:p>
        </p:txBody>
      </p:sp>
    </p:spTree>
    <p:extLst>
      <p:ext uri="{BB962C8B-B14F-4D97-AF65-F5344CB8AC3E}">
        <p14:creationId xmlns:p14="http://schemas.microsoft.com/office/powerpoint/2010/main" val="31908211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200" dirty="0"/>
              <a:t>Correct causal model: Temporality, consistency, stability</a:t>
            </a:r>
          </a:p>
          <a:p>
            <a:r>
              <a:rPr lang="en-US" dirty="0"/>
              <a:t>No measurement error</a:t>
            </a:r>
          </a:p>
        </p:txBody>
      </p:sp>
      <p:sp>
        <p:nvSpPr>
          <p:cNvPr id="4" name="Date Placeholder 3"/>
          <p:cNvSpPr>
            <a:spLocks noGrp="1"/>
          </p:cNvSpPr>
          <p:nvPr>
            <p:ph type="dt" idx="1"/>
          </p:nvPr>
        </p:nvSpPr>
        <p:spPr/>
        <p:txBody>
          <a:bodyPr/>
          <a:lstStyle/>
          <a:p>
            <a:pPr>
              <a:defRPr/>
            </a:pPr>
            <a:fld id="{477D2193-E72B-48C9-A6E5-4919B66F59C8}" type="datetime1">
              <a:rPr lang="en-US" smtClean="0"/>
              <a:t>2/27/2023</a:t>
            </a:fld>
            <a:endParaRPr lang="en-US"/>
          </a:p>
        </p:txBody>
      </p:sp>
      <p:sp>
        <p:nvSpPr>
          <p:cNvPr id="5" name="Slide Number Placeholder 4"/>
          <p:cNvSpPr>
            <a:spLocks noGrp="1"/>
          </p:cNvSpPr>
          <p:nvPr>
            <p:ph type="sldNum" sz="quarter" idx="5"/>
          </p:nvPr>
        </p:nvSpPr>
        <p:spPr/>
        <p:txBody>
          <a:bodyPr/>
          <a:lstStyle/>
          <a:p>
            <a:fld id="{B51F4AD2-018E-4E48-A8F2-E6969BE4C27A}" type="slidenum">
              <a:rPr lang="en-US" altLang="en-US" smtClean="0"/>
              <a:pPr/>
              <a:t>31</a:t>
            </a:fld>
            <a:endParaRPr lang="en-US" altLang="en-US"/>
          </a:p>
        </p:txBody>
      </p:sp>
    </p:spTree>
    <p:extLst>
      <p:ext uri="{BB962C8B-B14F-4D97-AF65-F5344CB8AC3E}">
        <p14:creationId xmlns:p14="http://schemas.microsoft.com/office/powerpoint/2010/main" val="6754180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33333"/>
                </a:solidFill>
                <a:effectLst/>
                <a:latin typeface="Helvetica Neue"/>
              </a:rPr>
              <a:t>Regression</a:t>
            </a:r>
            <a:r>
              <a:rPr lang="en-US" b="0" i="0" dirty="0">
                <a:solidFill>
                  <a:srgbClr val="333333"/>
                </a:solidFill>
                <a:effectLst/>
                <a:latin typeface="Helvetica Neue"/>
              </a:rPr>
              <a:t> is a generalized method to take mean conditional on many covariates</a:t>
            </a:r>
          </a:p>
        </p:txBody>
      </p:sp>
      <p:sp>
        <p:nvSpPr>
          <p:cNvPr id="4" name="Date Placeholder 3"/>
          <p:cNvSpPr>
            <a:spLocks noGrp="1"/>
          </p:cNvSpPr>
          <p:nvPr>
            <p:ph type="dt" idx="1"/>
          </p:nvPr>
        </p:nvSpPr>
        <p:spPr/>
        <p:txBody>
          <a:bodyPr/>
          <a:lstStyle/>
          <a:p>
            <a:pPr>
              <a:defRPr/>
            </a:pPr>
            <a:fld id="{477D2193-E72B-48C9-A6E5-4919B66F59C8}" type="datetime1">
              <a:rPr lang="en-US" smtClean="0"/>
              <a:t>2/27/2023</a:t>
            </a:fld>
            <a:endParaRPr lang="en-US"/>
          </a:p>
        </p:txBody>
      </p:sp>
      <p:sp>
        <p:nvSpPr>
          <p:cNvPr id="5" name="Slide Number Placeholder 4"/>
          <p:cNvSpPr>
            <a:spLocks noGrp="1"/>
          </p:cNvSpPr>
          <p:nvPr>
            <p:ph type="sldNum" sz="quarter" idx="5"/>
          </p:nvPr>
        </p:nvSpPr>
        <p:spPr/>
        <p:txBody>
          <a:bodyPr/>
          <a:lstStyle/>
          <a:p>
            <a:fld id="{B51F4AD2-018E-4E48-A8F2-E6969BE4C27A}" type="slidenum">
              <a:rPr lang="en-US" altLang="en-US" smtClean="0"/>
              <a:pPr/>
              <a:t>38</a:t>
            </a:fld>
            <a:endParaRPr lang="en-US" altLang="en-US"/>
          </a:p>
        </p:txBody>
      </p:sp>
    </p:spTree>
    <p:extLst>
      <p:ext uri="{BB962C8B-B14F-4D97-AF65-F5344CB8AC3E}">
        <p14:creationId xmlns:p14="http://schemas.microsoft.com/office/powerpoint/2010/main" val="2942936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identifiability is just “What can be estimated from the data”</a:t>
            </a:r>
          </a:p>
        </p:txBody>
      </p:sp>
      <p:sp>
        <p:nvSpPr>
          <p:cNvPr id="4" name="Date Placeholder 3"/>
          <p:cNvSpPr>
            <a:spLocks noGrp="1"/>
          </p:cNvSpPr>
          <p:nvPr>
            <p:ph type="dt" idx="1"/>
          </p:nvPr>
        </p:nvSpPr>
        <p:spPr/>
        <p:txBody>
          <a:bodyPr/>
          <a:lstStyle/>
          <a:p>
            <a:pPr>
              <a:defRPr/>
            </a:pPr>
            <a:fld id="{477D2193-E72B-48C9-A6E5-4919B66F59C8}" type="datetime1">
              <a:rPr lang="en-US" smtClean="0"/>
              <a:t>2/27/2023</a:t>
            </a:fld>
            <a:endParaRPr lang="en-US"/>
          </a:p>
        </p:txBody>
      </p:sp>
      <p:sp>
        <p:nvSpPr>
          <p:cNvPr id="5" name="Slide Number Placeholder 4"/>
          <p:cNvSpPr>
            <a:spLocks noGrp="1"/>
          </p:cNvSpPr>
          <p:nvPr>
            <p:ph type="sldNum" sz="quarter" idx="5"/>
          </p:nvPr>
        </p:nvSpPr>
        <p:spPr/>
        <p:txBody>
          <a:bodyPr/>
          <a:lstStyle/>
          <a:p>
            <a:fld id="{B51F4AD2-018E-4E48-A8F2-E6969BE4C27A}" type="slidenum">
              <a:rPr lang="en-US" altLang="en-US" smtClean="0"/>
              <a:pPr/>
              <a:t>40</a:t>
            </a:fld>
            <a:endParaRPr lang="en-US" altLang="en-US"/>
          </a:p>
        </p:txBody>
      </p:sp>
    </p:spTree>
    <p:extLst>
      <p:ext uri="{BB962C8B-B14F-4D97-AF65-F5344CB8AC3E}">
        <p14:creationId xmlns:p14="http://schemas.microsoft.com/office/powerpoint/2010/main" val="41264380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a:defRPr/>
            </a:pPr>
            <a:fld id="{477D2193-E72B-48C9-A6E5-4919B66F59C8}" type="datetime1">
              <a:rPr lang="en-US" smtClean="0"/>
              <a:t>2/27/2023</a:t>
            </a:fld>
            <a:endParaRPr lang="en-US"/>
          </a:p>
        </p:txBody>
      </p:sp>
      <p:sp>
        <p:nvSpPr>
          <p:cNvPr id="5" name="Slide Number Placeholder 4"/>
          <p:cNvSpPr>
            <a:spLocks noGrp="1"/>
          </p:cNvSpPr>
          <p:nvPr>
            <p:ph type="sldNum" sz="quarter" idx="5"/>
          </p:nvPr>
        </p:nvSpPr>
        <p:spPr/>
        <p:txBody>
          <a:bodyPr/>
          <a:lstStyle/>
          <a:p>
            <a:fld id="{B51F4AD2-018E-4E48-A8F2-E6969BE4C27A}" type="slidenum">
              <a:rPr lang="en-US" altLang="en-US" smtClean="0"/>
              <a:pPr/>
              <a:t>41</a:t>
            </a:fld>
            <a:endParaRPr lang="en-US" altLang="en-US"/>
          </a:p>
        </p:txBody>
      </p:sp>
    </p:spTree>
    <p:extLst>
      <p:ext uri="{BB962C8B-B14F-4D97-AF65-F5344CB8AC3E}">
        <p14:creationId xmlns:p14="http://schemas.microsoft.com/office/powerpoint/2010/main" val="15444381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outcome involved in step 1. You’re just predicting who was and wasn’t exposed.</a:t>
            </a:r>
          </a:p>
          <a:p>
            <a:endParaRPr lang="en-US" dirty="0"/>
          </a:p>
        </p:txBody>
      </p:sp>
      <p:sp>
        <p:nvSpPr>
          <p:cNvPr id="4" name="Date Placeholder 3"/>
          <p:cNvSpPr>
            <a:spLocks noGrp="1"/>
          </p:cNvSpPr>
          <p:nvPr>
            <p:ph type="dt" idx="1"/>
          </p:nvPr>
        </p:nvSpPr>
        <p:spPr/>
        <p:txBody>
          <a:bodyPr/>
          <a:lstStyle/>
          <a:p>
            <a:pPr>
              <a:defRPr/>
            </a:pPr>
            <a:fld id="{477D2193-E72B-48C9-A6E5-4919B66F59C8}" type="datetime1">
              <a:rPr lang="en-US" smtClean="0"/>
              <a:t>2/27/2023</a:t>
            </a:fld>
            <a:endParaRPr lang="en-US"/>
          </a:p>
        </p:txBody>
      </p:sp>
      <p:sp>
        <p:nvSpPr>
          <p:cNvPr id="5" name="Slide Number Placeholder 4"/>
          <p:cNvSpPr>
            <a:spLocks noGrp="1"/>
          </p:cNvSpPr>
          <p:nvPr>
            <p:ph type="sldNum" sz="quarter" idx="5"/>
          </p:nvPr>
        </p:nvSpPr>
        <p:spPr/>
        <p:txBody>
          <a:bodyPr/>
          <a:lstStyle/>
          <a:p>
            <a:fld id="{B51F4AD2-018E-4E48-A8F2-E6969BE4C27A}" type="slidenum">
              <a:rPr lang="en-US" altLang="en-US" smtClean="0"/>
              <a:pPr/>
              <a:t>45</a:t>
            </a:fld>
            <a:endParaRPr lang="en-US" altLang="en-US"/>
          </a:p>
        </p:txBody>
      </p:sp>
    </p:spTree>
    <p:extLst>
      <p:ext uri="{BB962C8B-B14F-4D97-AF65-F5344CB8AC3E}">
        <p14:creationId xmlns:p14="http://schemas.microsoft.com/office/powerpoint/2010/main" val="229624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Plot propensity scores</a:t>
            </a:r>
          </a:p>
          <a:p>
            <a:r>
              <a:rPr lang="en-US" dirty="0"/>
              <a:t>A: no overlap at all in propensity scores so you cannot separate exposure assignment from exposure impact</a:t>
            </a:r>
          </a:p>
          <a:p>
            <a:r>
              <a:rPr lang="en-US" dirty="0"/>
              <a:t>B: This is RCT/perfect situation with no confounding/selection bias</a:t>
            </a:r>
          </a:p>
          <a:p>
            <a:r>
              <a:rPr lang="en-US" dirty="0"/>
              <a:t>C: What you should get when you model your propensity score weights</a:t>
            </a:r>
          </a:p>
        </p:txBody>
      </p:sp>
      <p:sp>
        <p:nvSpPr>
          <p:cNvPr id="4" name="Date Placeholder 3"/>
          <p:cNvSpPr>
            <a:spLocks noGrp="1"/>
          </p:cNvSpPr>
          <p:nvPr>
            <p:ph type="dt" idx="1"/>
          </p:nvPr>
        </p:nvSpPr>
        <p:spPr/>
        <p:txBody>
          <a:bodyPr/>
          <a:lstStyle/>
          <a:p>
            <a:pPr>
              <a:defRPr/>
            </a:pPr>
            <a:fld id="{477D2193-E72B-48C9-A6E5-4919B66F59C8}" type="datetime1">
              <a:rPr lang="en-US" smtClean="0"/>
              <a:t>2/27/2023</a:t>
            </a:fld>
            <a:endParaRPr lang="en-US"/>
          </a:p>
        </p:txBody>
      </p:sp>
      <p:sp>
        <p:nvSpPr>
          <p:cNvPr id="5" name="Slide Number Placeholder 4"/>
          <p:cNvSpPr>
            <a:spLocks noGrp="1"/>
          </p:cNvSpPr>
          <p:nvPr>
            <p:ph type="sldNum" sz="quarter" idx="5"/>
          </p:nvPr>
        </p:nvSpPr>
        <p:spPr/>
        <p:txBody>
          <a:bodyPr/>
          <a:lstStyle/>
          <a:p>
            <a:fld id="{B51F4AD2-018E-4E48-A8F2-E6969BE4C27A}" type="slidenum">
              <a:rPr lang="en-US" altLang="en-US" smtClean="0"/>
              <a:pPr/>
              <a:t>46</a:t>
            </a:fld>
            <a:endParaRPr lang="en-US" altLang="en-US"/>
          </a:p>
        </p:txBody>
      </p:sp>
    </p:spTree>
    <p:extLst>
      <p:ext uri="{BB962C8B-B14F-4D97-AF65-F5344CB8AC3E}">
        <p14:creationId xmlns:p14="http://schemas.microsoft.com/office/powerpoint/2010/main" val="26198843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also plot: Love plot (we’ll see this in our example)</a:t>
            </a:r>
          </a:p>
          <a:p>
            <a:r>
              <a:rPr lang="en-US" dirty="0"/>
              <a:t>Want </a:t>
            </a:r>
            <a:r>
              <a:rPr lang="en-US" dirty="0" err="1"/>
              <a:t>stdized</a:t>
            </a:r>
            <a:r>
              <a:rPr lang="en-US" dirty="0"/>
              <a:t> differences &lt; 10 </a:t>
            </a:r>
          </a:p>
        </p:txBody>
      </p:sp>
      <p:sp>
        <p:nvSpPr>
          <p:cNvPr id="4" name="Date Placeholder 3"/>
          <p:cNvSpPr>
            <a:spLocks noGrp="1"/>
          </p:cNvSpPr>
          <p:nvPr>
            <p:ph type="dt" idx="1"/>
          </p:nvPr>
        </p:nvSpPr>
        <p:spPr/>
        <p:txBody>
          <a:bodyPr/>
          <a:lstStyle/>
          <a:p>
            <a:pPr>
              <a:defRPr/>
            </a:pPr>
            <a:fld id="{477D2193-E72B-48C9-A6E5-4919B66F59C8}" type="datetime1">
              <a:rPr lang="en-US" smtClean="0"/>
              <a:t>2/27/2023</a:t>
            </a:fld>
            <a:endParaRPr lang="en-US"/>
          </a:p>
        </p:txBody>
      </p:sp>
      <p:sp>
        <p:nvSpPr>
          <p:cNvPr id="5" name="Slide Number Placeholder 4"/>
          <p:cNvSpPr>
            <a:spLocks noGrp="1"/>
          </p:cNvSpPr>
          <p:nvPr>
            <p:ph type="sldNum" sz="quarter" idx="5"/>
          </p:nvPr>
        </p:nvSpPr>
        <p:spPr/>
        <p:txBody>
          <a:bodyPr/>
          <a:lstStyle/>
          <a:p>
            <a:fld id="{B51F4AD2-018E-4E48-A8F2-E6969BE4C27A}" type="slidenum">
              <a:rPr lang="en-US" altLang="en-US" smtClean="0"/>
              <a:pPr/>
              <a:t>48</a:t>
            </a:fld>
            <a:endParaRPr lang="en-US" altLang="en-US"/>
          </a:p>
        </p:txBody>
      </p:sp>
    </p:spTree>
    <p:extLst>
      <p:ext uri="{BB962C8B-B14F-4D97-AF65-F5344CB8AC3E}">
        <p14:creationId xmlns:p14="http://schemas.microsoft.com/office/powerpoint/2010/main" val="9137332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outcome involved in step 1. You’re just predicting who was and wasn’t exposed.</a:t>
            </a:r>
          </a:p>
          <a:p>
            <a:endParaRPr lang="en-US" dirty="0"/>
          </a:p>
        </p:txBody>
      </p:sp>
      <p:sp>
        <p:nvSpPr>
          <p:cNvPr id="4" name="Date Placeholder 3"/>
          <p:cNvSpPr>
            <a:spLocks noGrp="1"/>
          </p:cNvSpPr>
          <p:nvPr>
            <p:ph type="dt" idx="1"/>
          </p:nvPr>
        </p:nvSpPr>
        <p:spPr/>
        <p:txBody>
          <a:bodyPr/>
          <a:lstStyle/>
          <a:p>
            <a:pPr>
              <a:defRPr/>
            </a:pPr>
            <a:fld id="{477D2193-E72B-48C9-A6E5-4919B66F59C8}" type="datetime1">
              <a:rPr lang="en-US" smtClean="0"/>
              <a:t>2/27/2023</a:t>
            </a:fld>
            <a:endParaRPr lang="en-US"/>
          </a:p>
        </p:txBody>
      </p:sp>
      <p:sp>
        <p:nvSpPr>
          <p:cNvPr id="5" name="Slide Number Placeholder 4"/>
          <p:cNvSpPr>
            <a:spLocks noGrp="1"/>
          </p:cNvSpPr>
          <p:nvPr>
            <p:ph type="sldNum" sz="quarter" idx="5"/>
          </p:nvPr>
        </p:nvSpPr>
        <p:spPr/>
        <p:txBody>
          <a:bodyPr/>
          <a:lstStyle/>
          <a:p>
            <a:fld id="{B51F4AD2-018E-4E48-A8F2-E6969BE4C27A}" type="slidenum">
              <a:rPr lang="en-US" altLang="en-US" smtClean="0"/>
              <a:pPr/>
              <a:t>50</a:t>
            </a:fld>
            <a:endParaRPr lang="en-US" altLang="en-US"/>
          </a:p>
        </p:txBody>
      </p:sp>
    </p:spTree>
    <p:extLst>
      <p:ext uri="{BB962C8B-B14F-4D97-AF65-F5344CB8AC3E}">
        <p14:creationId xmlns:p14="http://schemas.microsoft.com/office/powerpoint/2010/main" val="3093041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were a huge help for me as I got started on my causal inference journey, and I adapted some of the materials from these various presentations and courses for this talk.</a:t>
            </a:r>
          </a:p>
          <a:p>
            <a:r>
              <a:rPr lang="en-US" dirty="0"/>
              <a:t>I’ll provide some additional links to other good papers and tutorials for those interested in searching out more material on causal inference</a:t>
            </a:r>
          </a:p>
        </p:txBody>
      </p:sp>
      <p:sp>
        <p:nvSpPr>
          <p:cNvPr id="4" name="Date Placeholder 3"/>
          <p:cNvSpPr>
            <a:spLocks noGrp="1"/>
          </p:cNvSpPr>
          <p:nvPr>
            <p:ph type="dt" idx="1"/>
          </p:nvPr>
        </p:nvSpPr>
        <p:spPr/>
        <p:txBody>
          <a:bodyPr/>
          <a:lstStyle/>
          <a:p>
            <a:pPr>
              <a:defRPr/>
            </a:pPr>
            <a:fld id="{477D2193-E72B-48C9-A6E5-4919B66F59C8}" type="datetime1">
              <a:rPr lang="en-US" smtClean="0"/>
              <a:t>2/27/2023</a:t>
            </a:fld>
            <a:endParaRPr lang="en-US"/>
          </a:p>
        </p:txBody>
      </p:sp>
      <p:sp>
        <p:nvSpPr>
          <p:cNvPr id="5" name="Slide Number Placeholder 4"/>
          <p:cNvSpPr>
            <a:spLocks noGrp="1"/>
          </p:cNvSpPr>
          <p:nvPr>
            <p:ph type="sldNum" sz="quarter" idx="5"/>
          </p:nvPr>
        </p:nvSpPr>
        <p:spPr/>
        <p:txBody>
          <a:bodyPr/>
          <a:lstStyle/>
          <a:p>
            <a:fld id="{B51F4AD2-018E-4E48-A8F2-E6969BE4C27A}" type="slidenum">
              <a:rPr lang="en-US" altLang="en-US" smtClean="0"/>
              <a:pPr/>
              <a:t>3</a:t>
            </a:fld>
            <a:endParaRPr lang="en-US" altLang="en-US"/>
          </a:p>
        </p:txBody>
      </p:sp>
    </p:spTree>
    <p:extLst>
      <p:ext uri="{BB962C8B-B14F-4D97-AF65-F5344CB8AC3E}">
        <p14:creationId xmlns:p14="http://schemas.microsoft.com/office/powerpoint/2010/main" val="3204119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3.24 (1.88, 4.60)</a:t>
            </a:r>
          </a:p>
          <a:p>
            <a:r>
              <a:rPr lang="en-US" dirty="0"/>
              <a:t>Mean difference in length of stay for those with RHC vs no RHC</a:t>
            </a:r>
          </a:p>
          <a:p>
            <a:r>
              <a:rPr lang="en-US" dirty="0"/>
              <a:t>Short than unadjusted but </a:t>
            </a:r>
          </a:p>
        </p:txBody>
      </p:sp>
      <p:sp>
        <p:nvSpPr>
          <p:cNvPr id="4" name="Date Placeholder 3"/>
          <p:cNvSpPr>
            <a:spLocks noGrp="1"/>
          </p:cNvSpPr>
          <p:nvPr>
            <p:ph type="dt" idx="1"/>
          </p:nvPr>
        </p:nvSpPr>
        <p:spPr/>
        <p:txBody>
          <a:bodyPr/>
          <a:lstStyle/>
          <a:p>
            <a:pPr>
              <a:defRPr/>
            </a:pPr>
            <a:fld id="{477D2193-E72B-48C9-A6E5-4919B66F59C8}" type="datetime1">
              <a:rPr lang="en-US" smtClean="0"/>
              <a:t>2/27/2023</a:t>
            </a:fld>
            <a:endParaRPr lang="en-US"/>
          </a:p>
        </p:txBody>
      </p:sp>
      <p:sp>
        <p:nvSpPr>
          <p:cNvPr id="5" name="Slide Number Placeholder 4"/>
          <p:cNvSpPr>
            <a:spLocks noGrp="1"/>
          </p:cNvSpPr>
          <p:nvPr>
            <p:ph type="sldNum" sz="quarter" idx="5"/>
          </p:nvPr>
        </p:nvSpPr>
        <p:spPr/>
        <p:txBody>
          <a:bodyPr/>
          <a:lstStyle/>
          <a:p>
            <a:fld id="{B51F4AD2-018E-4E48-A8F2-E6969BE4C27A}" type="slidenum">
              <a:rPr lang="en-US" altLang="en-US" smtClean="0"/>
              <a:pPr/>
              <a:t>53</a:t>
            </a:fld>
            <a:endParaRPr lang="en-US" altLang="en-US"/>
          </a:p>
        </p:txBody>
      </p:sp>
    </p:spTree>
    <p:extLst>
      <p:ext uri="{BB962C8B-B14F-4D97-AF65-F5344CB8AC3E}">
        <p14:creationId xmlns:p14="http://schemas.microsoft.com/office/powerpoint/2010/main" val="19020909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Smaller dataset with covariates only including participant sex</a:t>
            </a:r>
          </a:p>
          <a:p>
            <a:pPr marL="0" indent="0">
              <a:buNone/>
            </a:pPr>
            <a:endParaRPr lang="en-US" dirty="0"/>
          </a:p>
        </p:txBody>
      </p:sp>
      <p:sp>
        <p:nvSpPr>
          <p:cNvPr id="4" name="Date Placeholder 3"/>
          <p:cNvSpPr>
            <a:spLocks noGrp="1"/>
          </p:cNvSpPr>
          <p:nvPr>
            <p:ph type="dt" idx="1"/>
          </p:nvPr>
        </p:nvSpPr>
        <p:spPr/>
        <p:txBody>
          <a:bodyPr/>
          <a:lstStyle/>
          <a:p>
            <a:pPr>
              <a:defRPr/>
            </a:pPr>
            <a:fld id="{477D2193-E72B-48C9-A6E5-4919B66F59C8}" type="datetime1">
              <a:rPr lang="en-US" smtClean="0"/>
              <a:t>2/27/2023</a:t>
            </a:fld>
            <a:endParaRPr lang="en-US"/>
          </a:p>
        </p:txBody>
      </p:sp>
      <p:sp>
        <p:nvSpPr>
          <p:cNvPr id="5" name="Slide Number Placeholder 4"/>
          <p:cNvSpPr>
            <a:spLocks noGrp="1"/>
          </p:cNvSpPr>
          <p:nvPr>
            <p:ph type="sldNum" sz="quarter" idx="5"/>
          </p:nvPr>
        </p:nvSpPr>
        <p:spPr/>
        <p:txBody>
          <a:bodyPr/>
          <a:lstStyle/>
          <a:p>
            <a:fld id="{B51F4AD2-018E-4E48-A8F2-E6969BE4C27A}" type="slidenum">
              <a:rPr lang="en-US" altLang="en-US" smtClean="0"/>
              <a:pPr/>
              <a:t>54</a:t>
            </a:fld>
            <a:endParaRPr lang="en-US" altLang="en-US"/>
          </a:p>
        </p:txBody>
      </p:sp>
    </p:spTree>
    <p:extLst>
      <p:ext uri="{BB962C8B-B14F-4D97-AF65-F5344CB8AC3E}">
        <p14:creationId xmlns:p14="http://schemas.microsoft.com/office/powerpoint/2010/main" val="22873051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Want to predict what Y is when A = 0</a:t>
            </a:r>
          </a:p>
        </p:txBody>
      </p:sp>
      <p:sp>
        <p:nvSpPr>
          <p:cNvPr id="4" name="Date Placeholder 3"/>
          <p:cNvSpPr>
            <a:spLocks noGrp="1"/>
          </p:cNvSpPr>
          <p:nvPr>
            <p:ph type="dt" idx="1"/>
          </p:nvPr>
        </p:nvSpPr>
        <p:spPr/>
        <p:txBody>
          <a:bodyPr/>
          <a:lstStyle/>
          <a:p>
            <a:pPr>
              <a:defRPr/>
            </a:pPr>
            <a:fld id="{477D2193-E72B-48C9-A6E5-4919B66F59C8}" type="datetime1">
              <a:rPr lang="en-US" smtClean="0"/>
              <a:t>2/27/2023</a:t>
            </a:fld>
            <a:endParaRPr lang="en-US"/>
          </a:p>
        </p:txBody>
      </p:sp>
      <p:sp>
        <p:nvSpPr>
          <p:cNvPr id="5" name="Slide Number Placeholder 4"/>
          <p:cNvSpPr>
            <a:spLocks noGrp="1"/>
          </p:cNvSpPr>
          <p:nvPr>
            <p:ph type="sldNum" sz="quarter" idx="5"/>
          </p:nvPr>
        </p:nvSpPr>
        <p:spPr/>
        <p:txBody>
          <a:bodyPr/>
          <a:lstStyle/>
          <a:p>
            <a:fld id="{B51F4AD2-018E-4E48-A8F2-E6969BE4C27A}" type="slidenum">
              <a:rPr lang="en-US" altLang="en-US" smtClean="0"/>
              <a:pPr/>
              <a:t>57</a:t>
            </a:fld>
            <a:endParaRPr lang="en-US" altLang="en-US"/>
          </a:p>
        </p:txBody>
      </p:sp>
    </p:spTree>
    <p:extLst>
      <p:ext uri="{BB962C8B-B14F-4D97-AF65-F5344CB8AC3E}">
        <p14:creationId xmlns:p14="http://schemas.microsoft.com/office/powerpoint/2010/main" val="9528339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a:defRPr/>
            </a:pPr>
            <a:fld id="{477D2193-E72B-48C9-A6E5-4919B66F59C8}" type="datetime1">
              <a:rPr lang="en-US" smtClean="0"/>
              <a:t>2/27/2023</a:t>
            </a:fld>
            <a:endParaRPr lang="en-US"/>
          </a:p>
        </p:txBody>
      </p:sp>
      <p:sp>
        <p:nvSpPr>
          <p:cNvPr id="5" name="Slide Number Placeholder 4"/>
          <p:cNvSpPr>
            <a:spLocks noGrp="1"/>
          </p:cNvSpPr>
          <p:nvPr>
            <p:ph type="sldNum" sz="quarter" idx="5"/>
          </p:nvPr>
        </p:nvSpPr>
        <p:spPr/>
        <p:txBody>
          <a:bodyPr/>
          <a:lstStyle/>
          <a:p>
            <a:fld id="{B51F4AD2-018E-4E48-A8F2-E6969BE4C27A}" type="slidenum">
              <a:rPr lang="en-US" altLang="en-US" smtClean="0"/>
              <a:pPr/>
              <a:t>59</a:t>
            </a:fld>
            <a:endParaRPr lang="en-US" altLang="en-US"/>
          </a:p>
        </p:txBody>
      </p:sp>
    </p:spTree>
    <p:extLst>
      <p:ext uri="{BB962C8B-B14F-4D97-AF65-F5344CB8AC3E}">
        <p14:creationId xmlns:p14="http://schemas.microsoft.com/office/powerpoint/2010/main" val="9891256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3.24 (1.88, 4.60)</a:t>
            </a:r>
          </a:p>
          <a:p>
            <a:r>
              <a:rPr lang="en-US" dirty="0"/>
              <a:t>Mean difference in length of stay for those with RHC vs no RHC</a:t>
            </a:r>
          </a:p>
        </p:txBody>
      </p:sp>
      <p:sp>
        <p:nvSpPr>
          <p:cNvPr id="4" name="Date Placeholder 3"/>
          <p:cNvSpPr>
            <a:spLocks noGrp="1"/>
          </p:cNvSpPr>
          <p:nvPr>
            <p:ph type="dt" idx="1"/>
          </p:nvPr>
        </p:nvSpPr>
        <p:spPr/>
        <p:txBody>
          <a:bodyPr/>
          <a:lstStyle/>
          <a:p>
            <a:pPr>
              <a:defRPr/>
            </a:pPr>
            <a:fld id="{477D2193-E72B-48C9-A6E5-4919B66F59C8}" type="datetime1">
              <a:rPr lang="en-US" smtClean="0"/>
              <a:t>2/27/2023</a:t>
            </a:fld>
            <a:endParaRPr lang="en-US"/>
          </a:p>
        </p:txBody>
      </p:sp>
      <p:sp>
        <p:nvSpPr>
          <p:cNvPr id="5" name="Slide Number Placeholder 4"/>
          <p:cNvSpPr>
            <a:spLocks noGrp="1"/>
          </p:cNvSpPr>
          <p:nvPr>
            <p:ph type="sldNum" sz="quarter" idx="5"/>
          </p:nvPr>
        </p:nvSpPr>
        <p:spPr/>
        <p:txBody>
          <a:bodyPr/>
          <a:lstStyle/>
          <a:p>
            <a:fld id="{B51F4AD2-018E-4E48-A8F2-E6969BE4C27A}" type="slidenum">
              <a:rPr lang="en-US" altLang="en-US" smtClean="0"/>
              <a:pPr/>
              <a:t>62</a:t>
            </a:fld>
            <a:endParaRPr lang="en-US" altLang="en-US"/>
          </a:p>
        </p:txBody>
      </p:sp>
    </p:spTree>
    <p:extLst>
      <p:ext uri="{BB962C8B-B14F-4D97-AF65-F5344CB8AC3E}">
        <p14:creationId xmlns:p14="http://schemas.microsoft.com/office/powerpoint/2010/main" val="981230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paradigm, which is statistical inference, examines…</a:t>
            </a:r>
          </a:p>
        </p:txBody>
      </p:sp>
      <p:sp>
        <p:nvSpPr>
          <p:cNvPr id="4" name="Date Placeholder 3"/>
          <p:cNvSpPr>
            <a:spLocks noGrp="1"/>
          </p:cNvSpPr>
          <p:nvPr>
            <p:ph type="dt" idx="1"/>
          </p:nvPr>
        </p:nvSpPr>
        <p:spPr/>
        <p:txBody>
          <a:bodyPr/>
          <a:lstStyle/>
          <a:p>
            <a:pPr>
              <a:defRPr/>
            </a:pPr>
            <a:fld id="{477D2193-E72B-48C9-A6E5-4919B66F59C8}" type="datetime1">
              <a:rPr lang="en-US" smtClean="0"/>
              <a:t>2/27/2023</a:t>
            </a:fld>
            <a:endParaRPr lang="en-US"/>
          </a:p>
        </p:txBody>
      </p:sp>
      <p:sp>
        <p:nvSpPr>
          <p:cNvPr id="5" name="Slide Number Placeholder 4"/>
          <p:cNvSpPr>
            <a:spLocks noGrp="1"/>
          </p:cNvSpPr>
          <p:nvPr>
            <p:ph type="sldNum" sz="quarter" idx="5"/>
          </p:nvPr>
        </p:nvSpPr>
        <p:spPr/>
        <p:txBody>
          <a:bodyPr/>
          <a:lstStyle/>
          <a:p>
            <a:fld id="{B51F4AD2-018E-4E48-A8F2-E6969BE4C27A}" type="slidenum">
              <a:rPr lang="en-US" altLang="en-US" smtClean="0"/>
              <a:pPr/>
              <a:t>4</a:t>
            </a:fld>
            <a:endParaRPr lang="en-US" altLang="en-US"/>
          </a:p>
        </p:txBody>
      </p:sp>
    </p:spTree>
    <p:extLst>
      <p:ext uri="{BB962C8B-B14F-4D97-AF65-F5344CB8AC3E}">
        <p14:creationId xmlns:p14="http://schemas.microsoft.com/office/powerpoint/2010/main" val="3625805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a:defRPr/>
            </a:pPr>
            <a:fld id="{477D2193-E72B-48C9-A6E5-4919B66F59C8}" type="datetime1">
              <a:rPr lang="en-US" smtClean="0"/>
              <a:t>2/27/2023</a:t>
            </a:fld>
            <a:endParaRPr lang="en-US"/>
          </a:p>
        </p:txBody>
      </p:sp>
      <p:sp>
        <p:nvSpPr>
          <p:cNvPr id="5" name="Slide Number Placeholder 4"/>
          <p:cNvSpPr>
            <a:spLocks noGrp="1"/>
          </p:cNvSpPr>
          <p:nvPr>
            <p:ph type="sldNum" sz="quarter" idx="5"/>
          </p:nvPr>
        </p:nvSpPr>
        <p:spPr/>
        <p:txBody>
          <a:bodyPr/>
          <a:lstStyle/>
          <a:p>
            <a:fld id="{B51F4AD2-018E-4E48-A8F2-E6969BE4C27A}" type="slidenum">
              <a:rPr lang="en-US" altLang="en-US" smtClean="0"/>
              <a:pPr/>
              <a:t>5</a:t>
            </a:fld>
            <a:endParaRPr lang="en-US" altLang="en-US"/>
          </a:p>
        </p:txBody>
      </p:sp>
    </p:spTree>
    <p:extLst>
      <p:ext uri="{BB962C8B-B14F-4D97-AF65-F5344CB8AC3E}">
        <p14:creationId xmlns:p14="http://schemas.microsoft.com/office/powerpoint/2010/main" val="1096136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a:defRPr/>
            </a:pPr>
            <a:fld id="{477D2193-E72B-48C9-A6E5-4919B66F59C8}" type="datetime1">
              <a:rPr lang="en-US" smtClean="0"/>
              <a:t>2/27/2023</a:t>
            </a:fld>
            <a:endParaRPr lang="en-US"/>
          </a:p>
        </p:txBody>
      </p:sp>
      <p:sp>
        <p:nvSpPr>
          <p:cNvPr id="5" name="Slide Number Placeholder 4"/>
          <p:cNvSpPr>
            <a:spLocks noGrp="1"/>
          </p:cNvSpPr>
          <p:nvPr>
            <p:ph type="sldNum" sz="quarter" idx="5"/>
          </p:nvPr>
        </p:nvSpPr>
        <p:spPr/>
        <p:txBody>
          <a:bodyPr/>
          <a:lstStyle/>
          <a:p>
            <a:fld id="{B51F4AD2-018E-4E48-A8F2-E6969BE4C27A}" type="slidenum">
              <a:rPr lang="en-US" altLang="en-US" smtClean="0"/>
              <a:pPr/>
              <a:t>6</a:t>
            </a:fld>
            <a:endParaRPr lang="en-US" altLang="en-US"/>
          </a:p>
        </p:txBody>
      </p:sp>
    </p:spTree>
    <p:extLst>
      <p:ext uri="{BB962C8B-B14F-4D97-AF65-F5344CB8AC3E}">
        <p14:creationId xmlns:p14="http://schemas.microsoft.com/office/powerpoint/2010/main" val="1338265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a:defRPr/>
            </a:pPr>
            <a:fld id="{477D2193-E72B-48C9-A6E5-4919B66F59C8}" type="datetime1">
              <a:rPr lang="en-US" smtClean="0"/>
              <a:t>2/27/2023</a:t>
            </a:fld>
            <a:endParaRPr lang="en-US"/>
          </a:p>
        </p:txBody>
      </p:sp>
      <p:sp>
        <p:nvSpPr>
          <p:cNvPr id="5" name="Slide Number Placeholder 4"/>
          <p:cNvSpPr>
            <a:spLocks noGrp="1"/>
          </p:cNvSpPr>
          <p:nvPr>
            <p:ph type="sldNum" sz="quarter" idx="5"/>
          </p:nvPr>
        </p:nvSpPr>
        <p:spPr/>
        <p:txBody>
          <a:bodyPr/>
          <a:lstStyle/>
          <a:p>
            <a:fld id="{B51F4AD2-018E-4E48-A8F2-E6969BE4C27A}" type="slidenum">
              <a:rPr lang="en-US" altLang="en-US" smtClean="0"/>
              <a:pPr/>
              <a:t>7</a:t>
            </a:fld>
            <a:endParaRPr lang="en-US" altLang="en-US"/>
          </a:p>
        </p:txBody>
      </p:sp>
    </p:spTree>
    <p:extLst>
      <p:ext uri="{BB962C8B-B14F-4D97-AF65-F5344CB8AC3E}">
        <p14:creationId xmlns:p14="http://schemas.microsoft.com/office/powerpoint/2010/main" val="2474058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Complexity obscuring common sense, and you should step back and return to the basics</a:t>
            </a:r>
          </a:p>
          <a:p>
            <a:pPr lvl="0"/>
            <a:r>
              <a:rPr lang="en-US" dirty="0"/>
              <a:t>To help us address this, there are formal causal frameworks we can follow.</a:t>
            </a:r>
          </a:p>
        </p:txBody>
      </p:sp>
      <p:sp>
        <p:nvSpPr>
          <p:cNvPr id="4" name="Date Placeholder 3"/>
          <p:cNvSpPr>
            <a:spLocks noGrp="1"/>
          </p:cNvSpPr>
          <p:nvPr>
            <p:ph type="dt" idx="1"/>
          </p:nvPr>
        </p:nvSpPr>
        <p:spPr/>
        <p:txBody>
          <a:bodyPr/>
          <a:lstStyle/>
          <a:p>
            <a:pPr>
              <a:defRPr/>
            </a:pPr>
            <a:fld id="{477D2193-E72B-48C9-A6E5-4919B66F59C8}" type="datetime1">
              <a:rPr lang="en-US" smtClean="0"/>
              <a:t>2/27/2023</a:t>
            </a:fld>
            <a:endParaRPr lang="en-US"/>
          </a:p>
        </p:txBody>
      </p:sp>
      <p:sp>
        <p:nvSpPr>
          <p:cNvPr id="5" name="Slide Number Placeholder 4"/>
          <p:cNvSpPr>
            <a:spLocks noGrp="1"/>
          </p:cNvSpPr>
          <p:nvPr>
            <p:ph type="sldNum" sz="quarter" idx="5"/>
          </p:nvPr>
        </p:nvSpPr>
        <p:spPr/>
        <p:txBody>
          <a:bodyPr/>
          <a:lstStyle/>
          <a:p>
            <a:fld id="{B51F4AD2-018E-4E48-A8F2-E6969BE4C27A}" type="slidenum">
              <a:rPr lang="en-US" altLang="en-US" smtClean="0"/>
              <a:pPr/>
              <a:t>8</a:t>
            </a:fld>
            <a:endParaRPr lang="en-US" altLang="en-US"/>
          </a:p>
        </p:txBody>
      </p:sp>
    </p:spTree>
    <p:extLst>
      <p:ext uri="{BB962C8B-B14F-4D97-AF65-F5344CB8AC3E}">
        <p14:creationId xmlns:p14="http://schemas.microsoft.com/office/powerpoint/2010/main" val="984816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a:defRPr/>
            </a:pPr>
            <a:fld id="{477D2193-E72B-48C9-A6E5-4919B66F59C8}" type="datetime1">
              <a:rPr lang="en-US" smtClean="0"/>
              <a:t>2/27/2023</a:t>
            </a:fld>
            <a:endParaRPr lang="en-US"/>
          </a:p>
        </p:txBody>
      </p:sp>
      <p:sp>
        <p:nvSpPr>
          <p:cNvPr id="5" name="Slide Number Placeholder 4"/>
          <p:cNvSpPr>
            <a:spLocks noGrp="1"/>
          </p:cNvSpPr>
          <p:nvPr>
            <p:ph type="sldNum" sz="quarter" idx="5"/>
          </p:nvPr>
        </p:nvSpPr>
        <p:spPr/>
        <p:txBody>
          <a:bodyPr/>
          <a:lstStyle/>
          <a:p>
            <a:fld id="{B51F4AD2-018E-4E48-A8F2-E6969BE4C27A}" type="slidenum">
              <a:rPr lang="en-US" altLang="en-US" smtClean="0"/>
              <a:pPr/>
              <a:t>10</a:t>
            </a:fld>
            <a:endParaRPr lang="en-US" altLang="en-US"/>
          </a:p>
        </p:txBody>
      </p:sp>
    </p:spTree>
    <p:extLst>
      <p:ext uri="{BB962C8B-B14F-4D97-AF65-F5344CB8AC3E}">
        <p14:creationId xmlns:p14="http://schemas.microsoft.com/office/powerpoint/2010/main" val="27575614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301019-2EE4-4892-8749-0A463AB3E8B7}"/>
              </a:ext>
            </a:extLst>
          </p:cNvPr>
          <p:cNvSpPr txBox="1">
            <a:spLocks noChangeArrowheads="1"/>
          </p:cNvSpPr>
          <p:nvPr/>
        </p:nvSpPr>
        <p:spPr bwMode="auto">
          <a:xfrm>
            <a:off x="1858963" y="6459538"/>
            <a:ext cx="542607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37160" bIns="91440" anchor="b">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algn="ctr" eaLnBrk="1" hangingPunct="1">
              <a:lnSpc>
                <a:spcPct val="90000"/>
              </a:lnSpc>
              <a:defRPr/>
            </a:pPr>
            <a:r>
              <a:rPr lang="en-US" sz="1100">
                <a:cs typeface="Arial" charset="0"/>
              </a:rPr>
              <a:t> National Institutes of Health • U.S. Department of Health and Human Services</a:t>
            </a:r>
          </a:p>
        </p:txBody>
      </p:sp>
      <p:pic>
        <p:nvPicPr>
          <p:cNvPr id="5" name="Picture 16">
            <a:extLst>
              <a:ext uri="{FF2B5EF4-FFF2-40B4-BE49-F238E27FC236}">
                <a16:creationId xmlns:a16="http://schemas.microsoft.com/office/drawing/2014/main" id="{7A912907-6EEC-46BF-BA9E-160CFF17C6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3513"/>
            <a:ext cx="88392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257175" y="1846263"/>
            <a:ext cx="8629650" cy="1470025"/>
          </a:xfrm>
          <a:noFill/>
          <a:ln w="9525">
            <a:noFill/>
            <a:miter lim="800000"/>
            <a:headEnd/>
            <a:tailEnd/>
          </a:ln>
        </p:spPr>
        <p:txBody>
          <a:bodyPr anchor="b"/>
          <a:lstStyle>
            <a:lvl1pPr algn="ctr">
              <a:defRPr lang="en-US" sz="4300">
                <a:latin typeface="Arial Narrow" pitchFamily="34" charset="0"/>
              </a:defRPr>
            </a:lvl1pPr>
          </a:lstStyle>
          <a:p>
            <a:pPr lvl="0"/>
            <a:r>
              <a:rPr lang="en-US"/>
              <a:t>Click to edit Master title style</a:t>
            </a:r>
            <a:endParaRPr lang="en-US" dirty="0"/>
          </a:p>
        </p:txBody>
      </p:sp>
      <p:sp>
        <p:nvSpPr>
          <p:cNvPr id="3075" name="Rectangle 3"/>
          <p:cNvSpPr>
            <a:spLocks noGrp="1" noChangeArrowheads="1"/>
          </p:cNvSpPr>
          <p:nvPr>
            <p:ph type="subTitle" idx="1"/>
          </p:nvPr>
        </p:nvSpPr>
        <p:spPr>
          <a:xfrm>
            <a:off x="265122" y="3500438"/>
            <a:ext cx="8613756" cy="1752600"/>
          </a:xfrm>
          <a:noFill/>
          <a:ln w="9525">
            <a:noFill/>
            <a:miter lim="800000"/>
            <a:headEnd/>
            <a:tailEnd/>
          </a:ln>
        </p:spPr>
        <p:txBody>
          <a:bodyPr/>
          <a:lstStyle>
            <a:lvl1pPr marL="0" indent="0" algn="ctr">
              <a:buNone/>
              <a:defRPr lang="en-US" sz="2600" b="1" dirty="0">
                <a:latin typeface="Arial" pitchFamily="34" charset="0"/>
                <a:ea typeface="ＭＳ Ｐゴシック" charset="-128"/>
              </a:defRPr>
            </a:lvl1pPr>
          </a:lstStyle>
          <a:p>
            <a:pPr lvl="0"/>
            <a:r>
              <a:rPr lang="en-US"/>
              <a:t>Click to edit Master subtitle style</a:t>
            </a:r>
            <a:endParaRPr lang="en-US" dirty="0"/>
          </a:p>
        </p:txBody>
      </p:sp>
    </p:spTree>
    <p:extLst>
      <p:ext uri="{BB962C8B-B14F-4D97-AF65-F5344CB8AC3E}">
        <p14:creationId xmlns:p14="http://schemas.microsoft.com/office/powerpoint/2010/main" val="1313575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No NIH-HH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D7845D8-EE4A-470B-B459-34A8C3BC3556}"/>
              </a:ext>
            </a:extLst>
          </p:cNvPr>
          <p:cNvSpPr/>
          <p:nvPr/>
        </p:nvSpPr>
        <p:spPr>
          <a:xfrm>
            <a:off x="6351588" y="6351588"/>
            <a:ext cx="2792412" cy="506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920240"/>
            <a:ext cx="8229600" cy="4553585"/>
          </a:xfrm>
        </p:spPr>
        <p:txBody>
          <a:bodyPr/>
          <a:lstStyle>
            <a:lvl1pPr>
              <a:lnSpc>
                <a:spcPct val="90000"/>
              </a:lnSpc>
              <a:defRPr/>
            </a:lvl1pPr>
            <a:lvl2pPr>
              <a:lnSpc>
                <a:spcPct val="90000"/>
              </a:lnSpc>
              <a:spcBef>
                <a:spcPts val="1400"/>
              </a:spcBef>
              <a:defRPr/>
            </a:lvl2pPr>
            <a:lvl3pPr>
              <a:lnSpc>
                <a:spcPct val="90000"/>
              </a:lnSpc>
              <a:spcBef>
                <a:spcPts val="900"/>
              </a:spcBef>
              <a:defRPr/>
            </a:lvl3pPr>
            <a:lvl4pPr>
              <a:lnSpc>
                <a:spcPct val="90000"/>
              </a:lnSpc>
              <a:spcBef>
                <a:spcPts val="600"/>
              </a:spcBef>
              <a:defRPr/>
            </a:lvl4pPr>
            <a:lvl5pPr>
              <a:lnSpc>
                <a:spcPct val="9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5047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41815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No NIH-HHS">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73F1CD8-2AE1-4C8A-ABAE-62A1374F542A}"/>
              </a:ext>
            </a:extLst>
          </p:cNvPr>
          <p:cNvSpPr/>
          <p:nvPr/>
        </p:nvSpPr>
        <p:spPr>
          <a:xfrm>
            <a:off x="6351588" y="6351588"/>
            <a:ext cx="2792412" cy="506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Rectangle 3">
            <a:extLst>
              <a:ext uri="{FF2B5EF4-FFF2-40B4-BE49-F238E27FC236}">
                <a16:creationId xmlns:a16="http://schemas.microsoft.com/office/drawing/2014/main" id="{BF3744AF-106A-4D8A-9CB3-EF20D59C5C1F}"/>
              </a:ext>
            </a:extLst>
          </p:cNvPr>
          <p:cNvSpPr/>
          <p:nvPr userDrawn="1"/>
        </p:nvSpPr>
        <p:spPr>
          <a:xfrm>
            <a:off x="0" y="0"/>
            <a:ext cx="9144000" cy="188912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681411" y="2436344"/>
            <a:ext cx="4883426" cy="1889125"/>
          </a:xfrm>
        </p:spPr>
        <p:txBody>
          <a:bodyPr/>
          <a:lstStyle>
            <a:lvl1pPr algn="l">
              <a:defRPr/>
            </a:lvl1pPr>
          </a:lstStyle>
          <a:p>
            <a:r>
              <a:rPr lang="en-US" dirty="0"/>
              <a:t>Click to edit Master title style</a:t>
            </a:r>
          </a:p>
        </p:txBody>
      </p:sp>
      <p:sp>
        <p:nvSpPr>
          <p:cNvPr id="6" name="Rectangle 5">
            <a:extLst>
              <a:ext uri="{FF2B5EF4-FFF2-40B4-BE49-F238E27FC236}">
                <a16:creationId xmlns:a16="http://schemas.microsoft.com/office/drawing/2014/main" id="{D2E24DA6-9E76-43AB-8293-19BBDDD707BC}"/>
              </a:ext>
            </a:extLst>
          </p:cNvPr>
          <p:cNvSpPr/>
          <p:nvPr userDrawn="1"/>
        </p:nvSpPr>
        <p:spPr>
          <a:xfrm flipV="1">
            <a:off x="-1" y="-2"/>
            <a:ext cx="3152775" cy="6858001"/>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031606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5441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895302"/>
            <a:ext cx="3810000" cy="473409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876800" y="1895302"/>
            <a:ext cx="3810000" cy="473409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17113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301019-2EE4-4892-8749-0A463AB3E8B7}"/>
              </a:ext>
            </a:extLst>
          </p:cNvPr>
          <p:cNvSpPr txBox="1">
            <a:spLocks noChangeArrowheads="1"/>
          </p:cNvSpPr>
          <p:nvPr/>
        </p:nvSpPr>
        <p:spPr bwMode="auto">
          <a:xfrm>
            <a:off x="1858963" y="6459538"/>
            <a:ext cx="542607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37160" bIns="91440" anchor="b">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algn="ctr" eaLnBrk="1" hangingPunct="1">
              <a:lnSpc>
                <a:spcPct val="90000"/>
              </a:lnSpc>
              <a:defRPr/>
            </a:pPr>
            <a:r>
              <a:rPr lang="en-US" sz="1100">
                <a:cs typeface="Arial" charset="0"/>
              </a:rPr>
              <a:t> National Institutes of Health • U.S. Department of Health and Human Services</a:t>
            </a:r>
          </a:p>
        </p:txBody>
      </p:sp>
      <p:pic>
        <p:nvPicPr>
          <p:cNvPr id="5" name="Picture 16">
            <a:extLst>
              <a:ext uri="{FF2B5EF4-FFF2-40B4-BE49-F238E27FC236}">
                <a16:creationId xmlns:a16="http://schemas.microsoft.com/office/drawing/2014/main" id="{7A912907-6EEC-46BF-BA9E-160CFF17C6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3513"/>
            <a:ext cx="88392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257175" y="1846263"/>
            <a:ext cx="8629650" cy="1470025"/>
          </a:xfrm>
          <a:noFill/>
          <a:ln w="9525">
            <a:noFill/>
            <a:miter lim="800000"/>
            <a:headEnd/>
            <a:tailEnd/>
          </a:ln>
        </p:spPr>
        <p:txBody>
          <a:bodyPr anchor="b"/>
          <a:lstStyle>
            <a:lvl1pPr algn="ctr">
              <a:defRPr lang="en-US" sz="4300">
                <a:latin typeface="Arial Narrow" pitchFamily="34" charset="0"/>
              </a:defRPr>
            </a:lvl1pPr>
          </a:lstStyle>
          <a:p>
            <a:pPr lvl="0"/>
            <a:r>
              <a:rPr lang="en-US"/>
              <a:t>Click to edit Master title style</a:t>
            </a:r>
            <a:endParaRPr lang="en-US" dirty="0"/>
          </a:p>
        </p:txBody>
      </p:sp>
      <p:sp>
        <p:nvSpPr>
          <p:cNvPr id="3075" name="Rectangle 3"/>
          <p:cNvSpPr>
            <a:spLocks noGrp="1" noChangeArrowheads="1"/>
          </p:cNvSpPr>
          <p:nvPr>
            <p:ph type="subTitle" idx="1"/>
          </p:nvPr>
        </p:nvSpPr>
        <p:spPr>
          <a:xfrm>
            <a:off x="265122" y="3500438"/>
            <a:ext cx="8613756" cy="1752600"/>
          </a:xfrm>
          <a:noFill/>
          <a:ln w="9525">
            <a:noFill/>
            <a:miter lim="800000"/>
            <a:headEnd/>
            <a:tailEnd/>
          </a:ln>
        </p:spPr>
        <p:txBody>
          <a:bodyPr/>
          <a:lstStyle>
            <a:lvl1pPr marL="0" indent="0" algn="ctr">
              <a:buNone/>
              <a:defRPr lang="en-US" sz="2600" b="1" dirty="0">
                <a:latin typeface="Arial" pitchFamily="34" charset="0"/>
                <a:ea typeface="ＭＳ Ｐゴシック" charset="-128"/>
              </a:defRPr>
            </a:lvl1pPr>
          </a:lstStyle>
          <a:p>
            <a:pPr lvl="0"/>
            <a:r>
              <a:rPr lang="en-US"/>
              <a:t>Click to edit Master subtitle style</a:t>
            </a:r>
            <a:endParaRPr lang="en-US" dirty="0"/>
          </a:p>
        </p:txBody>
      </p:sp>
    </p:spTree>
    <p:extLst>
      <p:ext uri="{BB962C8B-B14F-4D97-AF65-F5344CB8AC3E}">
        <p14:creationId xmlns:p14="http://schemas.microsoft.com/office/powerpoint/2010/main" val="37594001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920240"/>
            <a:ext cx="8229600" cy="4553585"/>
          </a:xfrm>
        </p:spPr>
        <p:txBody>
          <a:bodyPr/>
          <a:lstStyle>
            <a:lvl1pPr>
              <a:lnSpc>
                <a:spcPct val="90000"/>
              </a:lnSpc>
              <a:defRPr/>
            </a:lvl1pPr>
            <a:lvl2pPr>
              <a:lnSpc>
                <a:spcPct val="90000"/>
              </a:lnSpc>
              <a:spcBef>
                <a:spcPts val="1400"/>
              </a:spcBef>
              <a:defRPr/>
            </a:lvl2pPr>
            <a:lvl3pPr>
              <a:lnSpc>
                <a:spcPct val="90000"/>
              </a:lnSpc>
              <a:spcBef>
                <a:spcPts val="900"/>
              </a:spcBef>
              <a:defRPr/>
            </a:lvl3pPr>
            <a:lvl4pPr>
              <a:lnSpc>
                <a:spcPct val="90000"/>
              </a:lnSpc>
              <a:spcBef>
                <a:spcPts val="600"/>
              </a:spcBef>
              <a:defRPr/>
            </a:lvl4pPr>
            <a:lvl5pPr>
              <a:lnSpc>
                <a:spcPct val="90000"/>
              </a:lnSpc>
              <a:spcBef>
                <a:spcPts val="6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30356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No NIH-HH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D7845D8-EE4A-470B-B459-34A8C3BC3556}"/>
              </a:ext>
            </a:extLst>
          </p:cNvPr>
          <p:cNvSpPr/>
          <p:nvPr/>
        </p:nvSpPr>
        <p:spPr>
          <a:xfrm>
            <a:off x="6351588" y="6351588"/>
            <a:ext cx="2792412" cy="506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920240"/>
            <a:ext cx="8229600" cy="4553585"/>
          </a:xfrm>
        </p:spPr>
        <p:txBody>
          <a:bodyPr/>
          <a:lstStyle>
            <a:lvl1pPr>
              <a:lnSpc>
                <a:spcPct val="90000"/>
              </a:lnSpc>
              <a:defRPr/>
            </a:lvl1pPr>
            <a:lvl2pPr>
              <a:lnSpc>
                <a:spcPct val="90000"/>
              </a:lnSpc>
              <a:spcBef>
                <a:spcPts val="1400"/>
              </a:spcBef>
              <a:defRPr/>
            </a:lvl2pPr>
            <a:lvl3pPr>
              <a:lnSpc>
                <a:spcPct val="90000"/>
              </a:lnSpc>
              <a:spcBef>
                <a:spcPts val="900"/>
              </a:spcBef>
              <a:defRPr/>
            </a:lvl3pPr>
            <a:lvl4pPr>
              <a:lnSpc>
                <a:spcPct val="90000"/>
              </a:lnSpc>
              <a:spcBef>
                <a:spcPts val="600"/>
              </a:spcBef>
              <a:defRPr/>
            </a:lvl4pPr>
            <a:lvl5pPr>
              <a:lnSpc>
                <a:spcPct val="9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768519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41121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No NIH-HHS">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73F1CD8-2AE1-4C8A-ABAE-62A1374F542A}"/>
              </a:ext>
            </a:extLst>
          </p:cNvPr>
          <p:cNvSpPr/>
          <p:nvPr/>
        </p:nvSpPr>
        <p:spPr>
          <a:xfrm>
            <a:off x="6351588" y="6351588"/>
            <a:ext cx="2792412" cy="506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Rectangle 3">
            <a:extLst>
              <a:ext uri="{FF2B5EF4-FFF2-40B4-BE49-F238E27FC236}">
                <a16:creationId xmlns:a16="http://schemas.microsoft.com/office/drawing/2014/main" id="{BF3744AF-106A-4D8A-9CB3-EF20D59C5C1F}"/>
              </a:ext>
            </a:extLst>
          </p:cNvPr>
          <p:cNvSpPr/>
          <p:nvPr userDrawn="1"/>
        </p:nvSpPr>
        <p:spPr>
          <a:xfrm>
            <a:off x="0" y="0"/>
            <a:ext cx="9144000" cy="188912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681411" y="2436344"/>
            <a:ext cx="4883426" cy="1889125"/>
          </a:xfrm>
        </p:spPr>
        <p:txBody>
          <a:bodyPr/>
          <a:lstStyle>
            <a:lvl1pPr algn="l">
              <a:defRPr/>
            </a:lvl1pPr>
          </a:lstStyle>
          <a:p>
            <a:r>
              <a:rPr lang="en-US" dirty="0"/>
              <a:t>Click to edit Master title style</a:t>
            </a:r>
          </a:p>
        </p:txBody>
      </p:sp>
      <p:sp>
        <p:nvSpPr>
          <p:cNvPr id="6" name="Rectangle 5">
            <a:extLst>
              <a:ext uri="{FF2B5EF4-FFF2-40B4-BE49-F238E27FC236}">
                <a16:creationId xmlns:a16="http://schemas.microsoft.com/office/drawing/2014/main" id="{D2E24DA6-9E76-43AB-8293-19BBDDD707BC}"/>
              </a:ext>
            </a:extLst>
          </p:cNvPr>
          <p:cNvSpPr/>
          <p:nvPr userDrawn="1"/>
        </p:nvSpPr>
        <p:spPr>
          <a:xfrm flipV="1">
            <a:off x="-1" y="-2"/>
            <a:ext cx="3152775" cy="6858001"/>
          </a:xfrm>
          <a:prstGeom prst="rect">
            <a:avLst/>
          </a:prstGeom>
          <a:solidFill>
            <a:schemeClr val="accent3">
              <a:alpha val="50000"/>
            </a:schemeClr>
          </a:solidFill>
          <a:ln>
            <a:noFill/>
          </a:ln>
          <a:scene3d>
            <a:camera prst="orthographicFron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13153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920240"/>
            <a:ext cx="8229600" cy="4553585"/>
          </a:xfrm>
        </p:spPr>
        <p:txBody>
          <a:bodyPr/>
          <a:lstStyle>
            <a:lvl1pPr>
              <a:lnSpc>
                <a:spcPct val="90000"/>
              </a:lnSpc>
              <a:defRPr/>
            </a:lvl1pPr>
            <a:lvl2pPr>
              <a:lnSpc>
                <a:spcPct val="90000"/>
              </a:lnSpc>
              <a:spcBef>
                <a:spcPts val="1400"/>
              </a:spcBef>
              <a:defRPr/>
            </a:lvl2pPr>
            <a:lvl3pPr>
              <a:lnSpc>
                <a:spcPct val="90000"/>
              </a:lnSpc>
              <a:spcBef>
                <a:spcPts val="900"/>
              </a:spcBef>
              <a:defRPr/>
            </a:lvl3pPr>
            <a:lvl4pPr>
              <a:lnSpc>
                <a:spcPct val="90000"/>
              </a:lnSpc>
              <a:spcBef>
                <a:spcPts val="600"/>
              </a:spcBef>
              <a:defRPr/>
            </a:lvl4pPr>
            <a:lvl5pPr>
              <a:lnSpc>
                <a:spcPct val="90000"/>
              </a:lnSpc>
              <a:spcBef>
                <a:spcPts val="6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564218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57529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895302"/>
            <a:ext cx="3810000" cy="473409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76800" y="1895302"/>
            <a:ext cx="3810000" cy="473409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91224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301019-2EE4-4892-8749-0A463AB3E8B7}"/>
              </a:ext>
            </a:extLst>
          </p:cNvPr>
          <p:cNvSpPr txBox="1">
            <a:spLocks noChangeArrowheads="1"/>
          </p:cNvSpPr>
          <p:nvPr/>
        </p:nvSpPr>
        <p:spPr bwMode="auto">
          <a:xfrm>
            <a:off x="1858963" y="6459538"/>
            <a:ext cx="542607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37160" bIns="91440" anchor="b">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algn="ctr" eaLnBrk="1" hangingPunct="1">
              <a:lnSpc>
                <a:spcPct val="90000"/>
              </a:lnSpc>
              <a:defRPr/>
            </a:pPr>
            <a:r>
              <a:rPr lang="en-US" sz="1100">
                <a:cs typeface="Arial" charset="0"/>
              </a:rPr>
              <a:t> National Institutes of Health • U.S. Department of Health and Human Services</a:t>
            </a:r>
          </a:p>
        </p:txBody>
      </p:sp>
      <p:pic>
        <p:nvPicPr>
          <p:cNvPr id="5" name="Picture 16">
            <a:extLst>
              <a:ext uri="{FF2B5EF4-FFF2-40B4-BE49-F238E27FC236}">
                <a16:creationId xmlns:a16="http://schemas.microsoft.com/office/drawing/2014/main" id="{7A912907-6EEC-46BF-BA9E-160CFF17C6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3513"/>
            <a:ext cx="88392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257175" y="1846263"/>
            <a:ext cx="8629650" cy="1470025"/>
          </a:xfrm>
          <a:noFill/>
          <a:ln w="9525">
            <a:noFill/>
            <a:miter lim="800000"/>
            <a:headEnd/>
            <a:tailEnd/>
          </a:ln>
        </p:spPr>
        <p:txBody>
          <a:bodyPr anchor="b"/>
          <a:lstStyle>
            <a:lvl1pPr algn="ctr">
              <a:defRPr lang="en-US" sz="4300">
                <a:latin typeface="Arial Narrow" pitchFamily="34" charset="0"/>
              </a:defRPr>
            </a:lvl1pPr>
          </a:lstStyle>
          <a:p>
            <a:pPr lvl="0"/>
            <a:r>
              <a:rPr lang="en-US"/>
              <a:t>Click to edit Master title style</a:t>
            </a:r>
            <a:endParaRPr lang="en-US" dirty="0"/>
          </a:p>
        </p:txBody>
      </p:sp>
      <p:sp>
        <p:nvSpPr>
          <p:cNvPr id="3075" name="Rectangle 3"/>
          <p:cNvSpPr>
            <a:spLocks noGrp="1" noChangeArrowheads="1"/>
          </p:cNvSpPr>
          <p:nvPr>
            <p:ph type="subTitle" idx="1"/>
          </p:nvPr>
        </p:nvSpPr>
        <p:spPr>
          <a:xfrm>
            <a:off x="265122" y="3500438"/>
            <a:ext cx="8613756" cy="1752600"/>
          </a:xfrm>
          <a:noFill/>
          <a:ln w="9525">
            <a:noFill/>
            <a:miter lim="800000"/>
            <a:headEnd/>
            <a:tailEnd/>
          </a:ln>
        </p:spPr>
        <p:txBody>
          <a:bodyPr/>
          <a:lstStyle>
            <a:lvl1pPr marL="0" indent="0" algn="ctr">
              <a:buNone/>
              <a:defRPr lang="en-US" sz="2600" b="1" dirty="0">
                <a:latin typeface="Arial" pitchFamily="34" charset="0"/>
                <a:ea typeface="ＭＳ Ｐゴシック" charset="-128"/>
              </a:defRPr>
            </a:lvl1pPr>
          </a:lstStyle>
          <a:p>
            <a:pPr lvl="0"/>
            <a:r>
              <a:rPr lang="en-US"/>
              <a:t>Click to edit Master subtitle style</a:t>
            </a:r>
            <a:endParaRPr lang="en-US" dirty="0"/>
          </a:p>
        </p:txBody>
      </p:sp>
    </p:spTree>
    <p:extLst>
      <p:ext uri="{BB962C8B-B14F-4D97-AF65-F5344CB8AC3E}">
        <p14:creationId xmlns:p14="http://schemas.microsoft.com/office/powerpoint/2010/main" val="14824222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920240"/>
            <a:ext cx="8229600" cy="4553585"/>
          </a:xfrm>
        </p:spPr>
        <p:txBody>
          <a:bodyPr/>
          <a:lstStyle>
            <a:lvl1pPr>
              <a:lnSpc>
                <a:spcPct val="90000"/>
              </a:lnSpc>
              <a:defRPr/>
            </a:lvl1pPr>
            <a:lvl2pPr>
              <a:lnSpc>
                <a:spcPct val="90000"/>
              </a:lnSpc>
              <a:spcBef>
                <a:spcPts val="1400"/>
              </a:spcBef>
              <a:defRPr/>
            </a:lvl2pPr>
            <a:lvl3pPr>
              <a:lnSpc>
                <a:spcPct val="90000"/>
              </a:lnSpc>
              <a:spcBef>
                <a:spcPts val="900"/>
              </a:spcBef>
              <a:defRPr/>
            </a:lvl3pPr>
            <a:lvl4pPr>
              <a:lnSpc>
                <a:spcPct val="90000"/>
              </a:lnSpc>
              <a:spcBef>
                <a:spcPts val="600"/>
              </a:spcBef>
              <a:defRPr/>
            </a:lvl4pPr>
            <a:lvl5pPr>
              <a:lnSpc>
                <a:spcPct val="90000"/>
              </a:lnSpc>
              <a:spcBef>
                <a:spcPts val="6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532290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No NIH-HH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D7845D8-EE4A-470B-B459-34A8C3BC3556}"/>
              </a:ext>
            </a:extLst>
          </p:cNvPr>
          <p:cNvSpPr/>
          <p:nvPr/>
        </p:nvSpPr>
        <p:spPr>
          <a:xfrm>
            <a:off x="6351588" y="6351588"/>
            <a:ext cx="2792412" cy="506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920240"/>
            <a:ext cx="8229600" cy="4553585"/>
          </a:xfrm>
        </p:spPr>
        <p:txBody>
          <a:bodyPr/>
          <a:lstStyle>
            <a:lvl1pPr>
              <a:lnSpc>
                <a:spcPct val="90000"/>
              </a:lnSpc>
              <a:defRPr/>
            </a:lvl1pPr>
            <a:lvl2pPr>
              <a:lnSpc>
                <a:spcPct val="90000"/>
              </a:lnSpc>
              <a:spcBef>
                <a:spcPts val="1400"/>
              </a:spcBef>
              <a:defRPr/>
            </a:lvl2pPr>
            <a:lvl3pPr>
              <a:lnSpc>
                <a:spcPct val="90000"/>
              </a:lnSpc>
              <a:spcBef>
                <a:spcPts val="900"/>
              </a:spcBef>
              <a:defRPr/>
            </a:lvl3pPr>
            <a:lvl4pPr>
              <a:lnSpc>
                <a:spcPct val="90000"/>
              </a:lnSpc>
              <a:spcBef>
                <a:spcPts val="600"/>
              </a:spcBef>
              <a:defRPr/>
            </a:lvl4pPr>
            <a:lvl5pPr>
              <a:lnSpc>
                <a:spcPct val="9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545804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06721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No NIH-HHS">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73F1CD8-2AE1-4C8A-ABAE-62A1374F542A}"/>
              </a:ext>
            </a:extLst>
          </p:cNvPr>
          <p:cNvSpPr/>
          <p:nvPr/>
        </p:nvSpPr>
        <p:spPr>
          <a:xfrm>
            <a:off x="6351588" y="6351588"/>
            <a:ext cx="2792412" cy="506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Rectangle 3">
            <a:extLst>
              <a:ext uri="{FF2B5EF4-FFF2-40B4-BE49-F238E27FC236}">
                <a16:creationId xmlns:a16="http://schemas.microsoft.com/office/drawing/2014/main" id="{BF3744AF-106A-4D8A-9CB3-EF20D59C5C1F}"/>
              </a:ext>
            </a:extLst>
          </p:cNvPr>
          <p:cNvSpPr/>
          <p:nvPr userDrawn="1"/>
        </p:nvSpPr>
        <p:spPr>
          <a:xfrm>
            <a:off x="0" y="0"/>
            <a:ext cx="9144000" cy="188912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681411" y="2436344"/>
            <a:ext cx="4883426" cy="1889125"/>
          </a:xfrm>
        </p:spPr>
        <p:txBody>
          <a:bodyPr/>
          <a:lstStyle>
            <a:lvl1pPr algn="l">
              <a:defRPr/>
            </a:lvl1pPr>
          </a:lstStyle>
          <a:p>
            <a:r>
              <a:rPr lang="en-US" dirty="0"/>
              <a:t>Click to edit Master title style</a:t>
            </a:r>
          </a:p>
        </p:txBody>
      </p:sp>
      <p:sp>
        <p:nvSpPr>
          <p:cNvPr id="6" name="Rectangle 5">
            <a:extLst>
              <a:ext uri="{FF2B5EF4-FFF2-40B4-BE49-F238E27FC236}">
                <a16:creationId xmlns:a16="http://schemas.microsoft.com/office/drawing/2014/main" id="{D2E24DA6-9E76-43AB-8293-19BBDDD707BC}"/>
              </a:ext>
            </a:extLst>
          </p:cNvPr>
          <p:cNvSpPr/>
          <p:nvPr userDrawn="1"/>
        </p:nvSpPr>
        <p:spPr>
          <a:xfrm flipV="1">
            <a:off x="-1" y="-2"/>
            <a:ext cx="3152775" cy="6858001"/>
          </a:xfrm>
          <a:prstGeom prst="rect">
            <a:avLst/>
          </a:prstGeom>
          <a:solidFill>
            <a:schemeClr val="accent1">
              <a:alpha val="50000"/>
            </a:schemeClr>
          </a:solidFill>
          <a:ln>
            <a:noFill/>
          </a:ln>
          <a:scene3d>
            <a:camera prst="orthographicFron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6539933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53093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895302"/>
            <a:ext cx="3810000" cy="473409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76800" y="1895302"/>
            <a:ext cx="3810000" cy="473409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2011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No NIH-HH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D7845D8-EE4A-470B-B459-34A8C3BC3556}"/>
              </a:ext>
            </a:extLst>
          </p:cNvPr>
          <p:cNvSpPr/>
          <p:nvPr/>
        </p:nvSpPr>
        <p:spPr>
          <a:xfrm>
            <a:off x="6351588" y="6351588"/>
            <a:ext cx="2792412" cy="506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920240"/>
            <a:ext cx="8229600" cy="4553585"/>
          </a:xfrm>
        </p:spPr>
        <p:txBody>
          <a:bodyPr/>
          <a:lstStyle>
            <a:lvl1pPr>
              <a:lnSpc>
                <a:spcPct val="90000"/>
              </a:lnSpc>
              <a:defRPr/>
            </a:lvl1pPr>
            <a:lvl2pPr>
              <a:lnSpc>
                <a:spcPct val="90000"/>
              </a:lnSpc>
              <a:spcBef>
                <a:spcPts val="1400"/>
              </a:spcBef>
              <a:defRPr/>
            </a:lvl2pPr>
            <a:lvl3pPr>
              <a:lnSpc>
                <a:spcPct val="90000"/>
              </a:lnSpc>
              <a:spcBef>
                <a:spcPts val="900"/>
              </a:spcBef>
              <a:defRPr/>
            </a:lvl3pPr>
            <a:lvl4pPr>
              <a:lnSpc>
                <a:spcPct val="90000"/>
              </a:lnSpc>
              <a:spcBef>
                <a:spcPts val="600"/>
              </a:spcBef>
              <a:defRPr/>
            </a:lvl4pPr>
            <a:lvl5pPr>
              <a:lnSpc>
                <a:spcPct val="90000"/>
              </a:lnSpc>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10750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4733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No NIH-HHS">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73F1CD8-2AE1-4C8A-ABAE-62A1374F542A}"/>
              </a:ext>
            </a:extLst>
          </p:cNvPr>
          <p:cNvSpPr/>
          <p:nvPr/>
        </p:nvSpPr>
        <p:spPr>
          <a:xfrm>
            <a:off x="6351588" y="6351588"/>
            <a:ext cx="2792412" cy="506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Rectangle 3">
            <a:extLst>
              <a:ext uri="{FF2B5EF4-FFF2-40B4-BE49-F238E27FC236}">
                <a16:creationId xmlns:a16="http://schemas.microsoft.com/office/drawing/2014/main" id="{BF3744AF-106A-4D8A-9CB3-EF20D59C5C1F}"/>
              </a:ext>
            </a:extLst>
          </p:cNvPr>
          <p:cNvSpPr/>
          <p:nvPr userDrawn="1"/>
        </p:nvSpPr>
        <p:spPr>
          <a:xfrm>
            <a:off x="0" y="0"/>
            <a:ext cx="9144000" cy="188912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681411" y="2436344"/>
            <a:ext cx="4883426" cy="1889125"/>
          </a:xfrm>
        </p:spPr>
        <p:txBody>
          <a:bodyPr/>
          <a:lstStyle>
            <a:lvl1pPr algn="l">
              <a:defRPr/>
            </a:lvl1pPr>
          </a:lstStyle>
          <a:p>
            <a:r>
              <a:rPr lang="en-US" dirty="0"/>
              <a:t>Click to edit Master title style</a:t>
            </a:r>
          </a:p>
        </p:txBody>
      </p:sp>
      <p:sp>
        <p:nvSpPr>
          <p:cNvPr id="6" name="Rectangle 5">
            <a:extLst>
              <a:ext uri="{FF2B5EF4-FFF2-40B4-BE49-F238E27FC236}">
                <a16:creationId xmlns:a16="http://schemas.microsoft.com/office/drawing/2014/main" id="{D2E24DA6-9E76-43AB-8293-19BBDDD707BC}"/>
              </a:ext>
            </a:extLst>
          </p:cNvPr>
          <p:cNvSpPr/>
          <p:nvPr userDrawn="1"/>
        </p:nvSpPr>
        <p:spPr>
          <a:xfrm flipV="1">
            <a:off x="-1" y="-2"/>
            <a:ext cx="3152775" cy="6858001"/>
          </a:xfrm>
          <a:prstGeom prst="rect">
            <a:avLst/>
          </a:prstGeom>
          <a:solidFill>
            <a:srgbClr val="78A32F">
              <a:alpha val="50000"/>
            </a:srgbClr>
          </a:solidFill>
          <a:ln>
            <a:noFill/>
          </a:ln>
          <a:scene3d>
            <a:camera prst="orthographicFron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917236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886837-7916-47B3-AE11-6E9FEFB78E9F}"/>
              </a:ext>
            </a:extLst>
          </p:cNvPr>
          <p:cNvSpPr/>
          <p:nvPr userDrawn="1"/>
        </p:nvSpPr>
        <p:spPr>
          <a:xfrm>
            <a:off x="0" y="0"/>
            <a:ext cx="9144000" cy="23622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11811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895302"/>
            <a:ext cx="3810000" cy="473409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76800" y="1895302"/>
            <a:ext cx="3810000" cy="473409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lang="en-US"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8551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301019-2EE4-4892-8749-0A463AB3E8B7}"/>
              </a:ext>
            </a:extLst>
          </p:cNvPr>
          <p:cNvSpPr txBox="1">
            <a:spLocks noChangeArrowheads="1"/>
          </p:cNvSpPr>
          <p:nvPr/>
        </p:nvSpPr>
        <p:spPr bwMode="auto">
          <a:xfrm>
            <a:off x="1858963" y="6459538"/>
            <a:ext cx="542607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37160" bIns="91440" anchor="b">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algn="ctr" eaLnBrk="1" hangingPunct="1">
              <a:lnSpc>
                <a:spcPct val="90000"/>
              </a:lnSpc>
              <a:defRPr/>
            </a:pPr>
            <a:r>
              <a:rPr lang="en-US" sz="1100">
                <a:cs typeface="Arial" charset="0"/>
              </a:rPr>
              <a:t> National Institutes of Health • U.S. Department of Health and Human Services</a:t>
            </a:r>
          </a:p>
        </p:txBody>
      </p:sp>
      <p:pic>
        <p:nvPicPr>
          <p:cNvPr id="5" name="Picture 16">
            <a:extLst>
              <a:ext uri="{FF2B5EF4-FFF2-40B4-BE49-F238E27FC236}">
                <a16:creationId xmlns:a16="http://schemas.microsoft.com/office/drawing/2014/main" id="{7A912907-6EEC-46BF-BA9E-160CFF17C6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3513"/>
            <a:ext cx="88392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257175" y="1846263"/>
            <a:ext cx="8629650" cy="1470025"/>
          </a:xfrm>
          <a:noFill/>
          <a:ln w="9525">
            <a:noFill/>
            <a:miter lim="800000"/>
            <a:headEnd/>
            <a:tailEnd/>
          </a:ln>
        </p:spPr>
        <p:txBody>
          <a:bodyPr anchor="b"/>
          <a:lstStyle>
            <a:lvl1pPr algn="ctr">
              <a:defRPr lang="en-US" sz="4300">
                <a:latin typeface="Arial Narrow" pitchFamily="34" charset="0"/>
              </a:defRPr>
            </a:lvl1pPr>
          </a:lstStyle>
          <a:p>
            <a:pPr lvl="0"/>
            <a:r>
              <a:rPr lang="en-US"/>
              <a:t>Click to edit Master title style</a:t>
            </a:r>
            <a:endParaRPr lang="en-US" dirty="0"/>
          </a:p>
        </p:txBody>
      </p:sp>
      <p:sp>
        <p:nvSpPr>
          <p:cNvPr id="3075" name="Rectangle 3"/>
          <p:cNvSpPr>
            <a:spLocks noGrp="1" noChangeArrowheads="1"/>
          </p:cNvSpPr>
          <p:nvPr>
            <p:ph type="subTitle" idx="1"/>
          </p:nvPr>
        </p:nvSpPr>
        <p:spPr>
          <a:xfrm>
            <a:off x="265122" y="3500438"/>
            <a:ext cx="8613756" cy="1752600"/>
          </a:xfrm>
          <a:noFill/>
          <a:ln w="9525">
            <a:noFill/>
            <a:miter lim="800000"/>
            <a:headEnd/>
            <a:tailEnd/>
          </a:ln>
        </p:spPr>
        <p:txBody>
          <a:bodyPr/>
          <a:lstStyle>
            <a:lvl1pPr marL="0" indent="0" algn="ctr">
              <a:buNone/>
              <a:defRPr lang="en-US" sz="2600" b="1" dirty="0">
                <a:latin typeface="Arial" pitchFamily="34" charset="0"/>
                <a:ea typeface="ＭＳ Ｐゴシック" charset="-128"/>
              </a:defRPr>
            </a:lvl1pPr>
          </a:lstStyle>
          <a:p>
            <a:pPr lvl="0"/>
            <a:r>
              <a:rPr lang="en-US"/>
              <a:t>Click to edit Master subtitle style</a:t>
            </a:r>
            <a:endParaRPr lang="en-US" dirty="0"/>
          </a:p>
        </p:txBody>
      </p:sp>
    </p:spTree>
    <p:extLst>
      <p:ext uri="{BB962C8B-B14F-4D97-AF65-F5344CB8AC3E}">
        <p14:creationId xmlns:p14="http://schemas.microsoft.com/office/powerpoint/2010/main" val="791945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920240"/>
            <a:ext cx="8229600" cy="4553585"/>
          </a:xfrm>
        </p:spPr>
        <p:txBody>
          <a:bodyPr/>
          <a:lstStyle>
            <a:lvl1pPr>
              <a:lnSpc>
                <a:spcPct val="90000"/>
              </a:lnSpc>
              <a:defRPr/>
            </a:lvl1pPr>
            <a:lvl2pPr>
              <a:lnSpc>
                <a:spcPct val="90000"/>
              </a:lnSpc>
              <a:spcBef>
                <a:spcPts val="1400"/>
              </a:spcBef>
              <a:defRPr/>
            </a:lvl2pPr>
            <a:lvl3pPr>
              <a:lnSpc>
                <a:spcPct val="90000"/>
              </a:lnSpc>
              <a:spcBef>
                <a:spcPts val="900"/>
              </a:spcBef>
              <a:defRPr/>
            </a:lvl3pPr>
            <a:lvl4pPr>
              <a:lnSpc>
                <a:spcPct val="90000"/>
              </a:lnSpc>
              <a:spcBef>
                <a:spcPts val="600"/>
              </a:spcBef>
              <a:defRPr/>
            </a:lvl4pPr>
            <a:lvl5pPr>
              <a:lnSpc>
                <a:spcPct val="90000"/>
              </a:lnSpc>
              <a:spcBef>
                <a:spcPts val="6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57113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BD9E2D-21C1-4BBF-8B2E-389D22D4CC6D}"/>
              </a:ext>
            </a:extLst>
          </p:cNvPr>
          <p:cNvSpPr/>
          <p:nvPr userDrawn="1"/>
        </p:nvSpPr>
        <p:spPr>
          <a:xfrm flipV="1">
            <a:off x="0" y="0"/>
            <a:ext cx="9144000" cy="1743087"/>
          </a:xfrm>
          <a:prstGeom prst="rect">
            <a:avLst/>
          </a:prstGeom>
          <a:solidFill>
            <a:srgbClr val="78A32F">
              <a:alpha val="50000"/>
            </a:srgbClr>
          </a:solidFill>
          <a:ln>
            <a:noFill/>
          </a:ln>
          <a:scene3d>
            <a:camera prst="orthographicFron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26" name="Rectangle 2">
            <a:extLst>
              <a:ext uri="{FF2B5EF4-FFF2-40B4-BE49-F238E27FC236}">
                <a16:creationId xmlns:a16="http://schemas.microsoft.com/office/drawing/2014/main" id="{861E75C2-6978-443E-B452-64ED21881516}"/>
              </a:ext>
            </a:extLst>
          </p:cNvPr>
          <p:cNvSpPr>
            <a:spLocks noGrp="1" noChangeArrowheads="1"/>
          </p:cNvSpPr>
          <p:nvPr>
            <p:ph type="title"/>
          </p:nvPr>
        </p:nvSpPr>
        <p:spPr bwMode="auto">
          <a:xfrm>
            <a:off x="457200" y="652463"/>
            <a:ext cx="82296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C0D40F2C-78B8-4AEB-87E2-09DD9196CA9A}"/>
              </a:ext>
            </a:extLst>
          </p:cNvPr>
          <p:cNvSpPr>
            <a:spLocks noGrp="1" noChangeArrowheads="1"/>
          </p:cNvSpPr>
          <p:nvPr>
            <p:ph type="body" idx="1"/>
          </p:nvPr>
        </p:nvSpPr>
        <p:spPr bwMode="auto">
          <a:xfrm>
            <a:off x="457200" y="1900237"/>
            <a:ext cx="8229600"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2" name="Rectangle 1">
            <a:extLst>
              <a:ext uri="{FF2B5EF4-FFF2-40B4-BE49-F238E27FC236}">
                <a16:creationId xmlns:a16="http://schemas.microsoft.com/office/drawing/2014/main" id="{D5C0230B-B133-4607-9D97-B1750C57E50F}"/>
              </a:ext>
            </a:extLst>
          </p:cNvPr>
          <p:cNvSpPr/>
          <p:nvPr userDrawn="1"/>
        </p:nvSpPr>
        <p:spPr>
          <a:xfrm>
            <a:off x="4320209" y="-675861"/>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4455" r:id="rId1"/>
    <p:sldLayoutId id="2147484447" r:id="rId2"/>
    <p:sldLayoutId id="2147484456" r:id="rId3"/>
    <p:sldLayoutId id="2147484448" r:id="rId4"/>
    <p:sldLayoutId id="2147484457" r:id="rId5"/>
    <p:sldLayoutId id="2147484449" r:id="rId6"/>
    <p:sldLayoutId id="2147484450" r:id="rId7"/>
  </p:sldLayoutIdLst>
  <p:hf sldNum="0" hdr="0" ftr="0" dt="0"/>
  <p:txStyles>
    <p:titleStyle>
      <a:lvl1pPr algn="ctr" rtl="0" eaLnBrk="1" fontAlgn="base" hangingPunct="1">
        <a:spcBef>
          <a:spcPct val="0"/>
        </a:spcBef>
        <a:spcAft>
          <a:spcPct val="0"/>
        </a:spcAft>
        <a:defRPr sz="2600" b="1">
          <a:solidFill>
            <a:schemeClr val="tx1"/>
          </a:solidFill>
          <a:latin typeface="+mj-lt"/>
          <a:ea typeface="MS PGothic" pitchFamily="34" charset="-128"/>
          <a:cs typeface="ＭＳ Ｐゴシック" pitchFamily="-112" charset="-128"/>
        </a:defRPr>
      </a:lvl1pPr>
      <a:lvl2pPr algn="l" rtl="0" eaLnBrk="1" fontAlgn="base" hangingPunct="1">
        <a:spcBef>
          <a:spcPct val="0"/>
        </a:spcBef>
        <a:spcAft>
          <a:spcPct val="0"/>
        </a:spcAft>
        <a:defRPr sz="2600" b="1">
          <a:solidFill>
            <a:schemeClr val="tx2"/>
          </a:solidFill>
          <a:latin typeface="Arial" charset="0"/>
          <a:ea typeface="MS PGothic" pitchFamily="34" charset="-128"/>
          <a:cs typeface="ＭＳ Ｐゴシック" pitchFamily="-112" charset="-128"/>
        </a:defRPr>
      </a:lvl2pPr>
      <a:lvl3pPr algn="l" rtl="0" eaLnBrk="1" fontAlgn="base" hangingPunct="1">
        <a:spcBef>
          <a:spcPct val="0"/>
        </a:spcBef>
        <a:spcAft>
          <a:spcPct val="0"/>
        </a:spcAft>
        <a:defRPr sz="2600" b="1">
          <a:solidFill>
            <a:schemeClr val="tx2"/>
          </a:solidFill>
          <a:latin typeface="Arial" charset="0"/>
          <a:ea typeface="MS PGothic" pitchFamily="34" charset="-128"/>
          <a:cs typeface="ＭＳ Ｐゴシック" pitchFamily="-112" charset="-128"/>
        </a:defRPr>
      </a:lvl3pPr>
      <a:lvl4pPr algn="l" rtl="0" eaLnBrk="1" fontAlgn="base" hangingPunct="1">
        <a:spcBef>
          <a:spcPct val="0"/>
        </a:spcBef>
        <a:spcAft>
          <a:spcPct val="0"/>
        </a:spcAft>
        <a:defRPr sz="2600" b="1">
          <a:solidFill>
            <a:schemeClr val="tx2"/>
          </a:solidFill>
          <a:latin typeface="Arial" charset="0"/>
          <a:ea typeface="MS PGothic" pitchFamily="34" charset="-128"/>
          <a:cs typeface="ＭＳ Ｐゴシック" pitchFamily="-112" charset="-128"/>
        </a:defRPr>
      </a:lvl4pPr>
      <a:lvl5pPr algn="l" rtl="0" eaLnBrk="1" fontAlgn="base" hangingPunct="1">
        <a:spcBef>
          <a:spcPct val="0"/>
        </a:spcBef>
        <a:spcAft>
          <a:spcPct val="0"/>
        </a:spcAft>
        <a:defRPr sz="2600" b="1">
          <a:solidFill>
            <a:schemeClr val="tx2"/>
          </a:solidFill>
          <a:latin typeface="Arial" charset="0"/>
          <a:ea typeface="MS PGothic" pitchFamily="34" charset="-128"/>
          <a:cs typeface="ＭＳ Ｐゴシック" pitchFamily="-112" charset="-128"/>
        </a:defRPr>
      </a:lvl5pPr>
      <a:lvl6pPr marL="457200" algn="l" rtl="0" eaLnBrk="1" fontAlgn="base" hangingPunct="1">
        <a:spcBef>
          <a:spcPct val="0"/>
        </a:spcBef>
        <a:spcAft>
          <a:spcPct val="0"/>
        </a:spcAft>
        <a:defRPr sz="2600" b="1">
          <a:solidFill>
            <a:schemeClr val="tx2"/>
          </a:solidFill>
          <a:latin typeface="Arial" charset="0"/>
        </a:defRPr>
      </a:lvl6pPr>
      <a:lvl7pPr marL="914400" algn="l" rtl="0" eaLnBrk="1" fontAlgn="base" hangingPunct="1">
        <a:spcBef>
          <a:spcPct val="0"/>
        </a:spcBef>
        <a:spcAft>
          <a:spcPct val="0"/>
        </a:spcAft>
        <a:defRPr sz="2600" b="1">
          <a:solidFill>
            <a:schemeClr val="tx2"/>
          </a:solidFill>
          <a:latin typeface="Arial" charset="0"/>
        </a:defRPr>
      </a:lvl7pPr>
      <a:lvl8pPr marL="1371600" algn="l" rtl="0" eaLnBrk="1" fontAlgn="base" hangingPunct="1">
        <a:spcBef>
          <a:spcPct val="0"/>
        </a:spcBef>
        <a:spcAft>
          <a:spcPct val="0"/>
        </a:spcAft>
        <a:defRPr sz="2600" b="1">
          <a:solidFill>
            <a:schemeClr val="tx2"/>
          </a:solidFill>
          <a:latin typeface="Arial" charset="0"/>
        </a:defRPr>
      </a:lvl8pPr>
      <a:lvl9pPr marL="1828800" algn="l" rtl="0" eaLnBrk="1" fontAlgn="base" hangingPunct="1">
        <a:spcBef>
          <a:spcPct val="0"/>
        </a:spcBef>
        <a:spcAft>
          <a:spcPct val="0"/>
        </a:spcAft>
        <a:defRPr sz="2600" b="1">
          <a:solidFill>
            <a:schemeClr val="tx2"/>
          </a:solidFill>
          <a:latin typeface="Arial" charset="0"/>
        </a:defRPr>
      </a:lvl9pPr>
    </p:titleStyle>
    <p:bodyStyle>
      <a:lvl1pPr marL="225425" indent="-225425" algn="l" rtl="0" eaLnBrk="1" fontAlgn="base" hangingPunct="1">
        <a:lnSpc>
          <a:spcPct val="95000"/>
        </a:lnSpc>
        <a:spcBef>
          <a:spcPct val="70000"/>
        </a:spcBef>
        <a:spcAft>
          <a:spcPct val="0"/>
        </a:spcAft>
        <a:buClr>
          <a:schemeClr val="tx2"/>
        </a:buClr>
        <a:buChar char="•"/>
        <a:defRPr lang="en-US" sz="2300">
          <a:solidFill>
            <a:schemeClr val="tx1"/>
          </a:solidFill>
          <a:latin typeface="+mn-lt"/>
          <a:ea typeface="MS PGothic" pitchFamily="34" charset="-128"/>
          <a:cs typeface="ＭＳ Ｐゴシック" pitchFamily="-112" charset="-128"/>
        </a:defRPr>
      </a:lvl1pPr>
      <a:lvl2pPr marL="576263" indent="-236538" algn="l" rtl="0" eaLnBrk="1" fontAlgn="base" hangingPunct="1">
        <a:lnSpc>
          <a:spcPct val="95000"/>
        </a:lnSpc>
        <a:spcBef>
          <a:spcPct val="70000"/>
        </a:spcBef>
        <a:spcAft>
          <a:spcPct val="0"/>
        </a:spcAft>
        <a:buClr>
          <a:schemeClr val="tx2"/>
        </a:buClr>
        <a:buFont typeface="Wingdings" panose="05000000000000000000" pitchFamily="2" charset="2"/>
        <a:buChar char="§"/>
        <a:defRPr lang="en-US" sz="2100">
          <a:solidFill>
            <a:schemeClr val="tx1"/>
          </a:solidFill>
          <a:latin typeface="+mn-lt"/>
          <a:ea typeface="MS PGothic" pitchFamily="34" charset="-128"/>
        </a:defRPr>
      </a:lvl2pPr>
      <a:lvl3pPr marL="857250" indent="-166688" algn="l" rtl="0" eaLnBrk="1" fontAlgn="base" hangingPunct="1">
        <a:lnSpc>
          <a:spcPct val="95000"/>
        </a:lnSpc>
        <a:spcBef>
          <a:spcPct val="70000"/>
        </a:spcBef>
        <a:spcAft>
          <a:spcPct val="0"/>
        </a:spcAft>
        <a:buClr>
          <a:schemeClr val="tx2"/>
        </a:buClr>
        <a:buChar char="•"/>
        <a:defRPr lang="en-US" sz="1900">
          <a:solidFill>
            <a:schemeClr val="tx1"/>
          </a:solidFill>
          <a:latin typeface="+mn-lt"/>
          <a:ea typeface="MS PGothic" pitchFamily="34" charset="-128"/>
        </a:defRPr>
      </a:lvl3pPr>
      <a:lvl4pPr marL="1139825" indent="-168275" algn="l" rtl="0" eaLnBrk="1" fontAlgn="base" hangingPunct="1">
        <a:lnSpc>
          <a:spcPct val="95000"/>
        </a:lnSpc>
        <a:spcBef>
          <a:spcPct val="70000"/>
        </a:spcBef>
        <a:spcAft>
          <a:spcPct val="0"/>
        </a:spcAft>
        <a:buClr>
          <a:schemeClr val="tx2"/>
        </a:buClr>
        <a:buFont typeface="Wingdings" panose="05000000000000000000" pitchFamily="2" charset="2"/>
        <a:buChar char="§"/>
        <a:defRPr lang="en-US" sz="1900">
          <a:solidFill>
            <a:schemeClr val="tx1"/>
          </a:solidFill>
          <a:latin typeface="+mn-lt"/>
          <a:ea typeface="MS PGothic" pitchFamily="34" charset="-128"/>
        </a:defRPr>
      </a:lvl4pPr>
      <a:lvl5pPr marL="1433513" indent="-179388" algn="l" rtl="0" eaLnBrk="1" fontAlgn="base" hangingPunct="1">
        <a:lnSpc>
          <a:spcPct val="95000"/>
        </a:lnSpc>
        <a:spcBef>
          <a:spcPct val="70000"/>
        </a:spcBef>
        <a:spcAft>
          <a:spcPct val="0"/>
        </a:spcAft>
        <a:buClr>
          <a:schemeClr val="tx2"/>
        </a:buClr>
        <a:buChar char="•"/>
        <a:defRPr lang="en-US" sz="1900">
          <a:solidFill>
            <a:schemeClr val="tx1"/>
          </a:solidFill>
          <a:latin typeface="+mn-lt"/>
          <a:ea typeface="MS PGothic" pitchFamily="34" charset="-128"/>
        </a:defRPr>
      </a:lvl5pPr>
      <a:lvl6pPr marL="1890713" indent="-179388" algn="l" rtl="0" eaLnBrk="1" fontAlgn="base" hangingPunct="1">
        <a:lnSpc>
          <a:spcPct val="95000"/>
        </a:lnSpc>
        <a:spcBef>
          <a:spcPct val="70000"/>
        </a:spcBef>
        <a:spcAft>
          <a:spcPct val="0"/>
        </a:spcAft>
        <a:buClr>
          <a:schemeClr val="tx2"/>
        </a:buClr>
        <a:buChar char="•"/>
        <a:defRPr sz="1900">
          <a:solidFill>
            <a:schemeClr val="tx1"/>
          </a:solidFill>
          <a:latin typeface="+mn-lt"/>
        </a:defRPr>
      </a:lvl6pPr>
      <a:lvl7pPr marL="2347913" indent="-179388" algn="l" rtl="0" eaLnBrk="1" fontAlgn="base" hangingPunct="1">
        <a:lnSpc>
          <a:spcPct val="95000"/>
        </a:lnSpc>
        <a:spcBef>
          <a:spcPct val="70000"/>
        </a:spcBef>
        <a:spcAft>
          <a:spcPct val="0"/>
        </a:spcAft>
        <a:buClr>
          <a:schemeClr val="tx2"/>
        </a:buClr>
        <a:buChar char="•"/>
        <a:defRPr sz="1900">
          <a:solidFill>
            <a:schemeClr val="tx1"/>
          </a:solidFill>
          <a:latin typeface="+mn-lt"/>
        </a:defRPr>
      </a:lvl7pPr>
      <a:lvl8pPr marL="2805113" indent="-179388" algn="l" rtl="0" eaLnBrk="1" fontAlgn="base" hangingPunct="1">
        <a:lnSpc>
          <a:spcPct val="95000"/>
        </a:lnSpc>
        <a:spcBef>
          <a:spcPct val="70000"/>
        </a:spcBef>
        <a:spcAft>
          <a:spcPct val="0"/>
        </a:spcAft>
        <a:buClr>
          <a:schemeClr val="tx2"/>
        </a:buClr>
        <a:buChar char="•"/>
        <a:defRPr sz="1900">
          <a:solidFill>
            <a:schemeClr val="tx1"/>
          </a:solidFill>
          <a:latin typeface="+mn-lt"/>
        </a:defRPr>
      </a:lvl8pPr>
      <a:lvl9pPr marL="3262313" indent="-179388" algn="l" rtl="0" eaLnBrk="1" fontAlgn="base" hangingPunct="1">
        <a:lnSpc>
          <a:spcPct val="95000"/>
        </a:lnSpc>
        <a:spcBef>
          <a:spcPct val="70000"/>
        </a:spcBef>
        <a:spcAft>
          <a:spcPct val="0"/>
        </a:spcAft>
        <a:buClr>
          <a:schemeClr val="tx2"/>
        </a:buClr>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BD9E2D-21C1-4BBF-8B2E-389D22D4CC6D}"/>
              </a:ext>
            </a:extLst>
          </p:cNvPr>
          <p:cNvSpPr/>
          <p:nvPr userDrawn="1"/>
        </p:nvSpPr>
        <p:spPr>
          <a:xfrm flipV="1">
            <a:off x="0" y="0"/>
            <a:ext cx="9144000" cy="1743087"/>
          </a:xfrm>
          <a:prstGeom prst="rect">
            <a:avLst/>
          </a:prstGeom>
          <a:solidFill>
            <a:schemeClr val="accent4">
              <a:alpha val="50000"/>
            </a:schemeClr>
          </a:solidFill>
          <a:ln>
            <a:noFill/>
          </a:ln>
          <a:scene3d>
            <a:camera prst="orthographicFron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26" name="Rectangle 2">
            <a:extLst>
              <a:ext uri="{FF2B5EF4-FFF2-40B4-BE49-F238E27FC236}">
                <a16:creationId xmlns:a16="http://schemas.microsoft.com/office/drawing/2014/main" id="{861E75C2-6978-443E-B452-64ED21881516}"/>
              </a:ext>
            </a:extLst>
          </p:cNvPr>
          <p:cNvSpPr>
            <a:spLocks noGrp="1" noChangeArrowheads="1"/>
          </p:cNvSpPr>
          <p:nvPr>
            <p:ph type="title"/>
          </p:nvPr>
        </p:nvSpPr>
        <p:spPr bwMode="auto">
          <a:xfrm>
            <a:off x="457200" y="652463"/>
            <a:ext cx="82296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C0D40F2C-78B8-4AEB-87E2-09DD9196CA9A}"/>
              </a:ext>
            </a:extLst>
          </p:cNvPr>
          <p:cNvSpPr>
            <a:spLocks noGrp="1" noChangeArrowheads="1"/>
          </p:cNvSpPr>
          <p:nvPr>
            <p:ph type="body" idx="1"/>
          </p:nvPr>
        </p:nvSpPr>
        <p:spPr bwMode="auto">
          <a:xfrm>
            <a:off x="457200" y="1900237"/>
            <a:ext cx="8229600"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2" name="Rectangle 1">
            <a:extLst>
              <a:ext uri="{FF2B5EF4-FFF2-40B4-BE49-F238E27FC236}">
                <a16:creationId xmlns:a16="http://schemas.microsoft.com/office/drawing/2014/main" id="{D5C0230B-B133-4607-9D97-B1750C57E50F}"/>
              </a:ext>
            </a:extLst>
          </p:cNvPr>
          <p:cNvSpPr/>
          <p:nvPr userDrawn="1"/>
        </p:nvSpPr>
        <p:spPr>
          <a:xfrm>
            <a:off x="4320209" y="-675861"/>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4355810"/>
      </p:ext>
    </p:extLst>
  </p:cSld>
  <p:clrMap bg1="lt1" tx1="dk1" bg2="lt2" tx2="dk2" accent1="accent1" accent2="accent2" accent3="accent3" accent4="accent4" accent5="accent5" accent6="accent6" hlink="hlink" folHlink="folHlink"/>
  <p:sldLayoutIdLst>
    <p:sldLayoutId id="2147484459" r:id="rId1"/>
    <p:sldLayoutId id="2147484460" r:id="rId2"/>
    <p:sldLayoutId id="2147484461" r:id="rId3"/>
    <p:sldLayoutId id="2147484462" r:id="rId4"/>
    <p:sldLayoutId id="2147484482" r:id="rId5"/>
    <p:sldLayoutId id="2147484464" r:id="rId6"/>
    <p:sldLayoutId id="2147484465" r:id="rId7"/>
  </p:sldLayoutIdLst>
  <p:hf sldNum="0" hdr="0" ftr="0" dt="0"/>
  <p:txStyles>
    <p:titleStyle>
      <a:lvl1pPr algn="ctr" rtl="0" eaLnBrk="1" fontAlgn="base" hangingPunct="1">
        <a:spcBef>
          <a:spcPct val="0"/>
        </a:spcBef>
        <a:spcAft>
          <a:spcPct val="0"/>
        </a:spcAft>
        <a:defRPr sz="2600" b="1">
          <a:solidFill>
            <a:schemeClr val="tx1"/>
          </a:solidFill>
          <a:latin typeface="+mj-lt"/>
          <a:ea typeface="MS PGothic" pitchFamily="34" charset="-128"/>
          <a:cs typeface="ＭＳ Ｐゴシック" pitchFamily="-112" charset="-128"/>
        </a:defRPr>
      </a:lvl1pPr>
      <a:lvl2pPr algn="l" rtl="0" eaLnBrk="1" fontAlgn="base" hangingPunct="1">
        <a:spcBef>
          <a:spcPct val="0"/>
        </a:spcBef>
        <a:spcAft>
          <a:spcPct val="0"/>
        </a:spcAft>
        <a:defRPr sz="2600" b="1">
          <a:solidFill>
            <a:schemeClr val="tx2"/>
          </a:solidFill>
          <a:latin typeface="Arial" charset="0"/>
          <a:ea typeface="MS PGothic" pitchFamily="34" charset="-128"/>
          <a:cs typeface="ＭＳ Ｐゴシック" pitchFamily="-112" charset="-128"/>
        </a:defRPr>
      </a:lvl2pPr>
      <a:lvl3pPr algn="l" rtl="0" eaLnBrk="1" fontAlgn="base" hangingPunct="1">
        <a:spcBef>
          <a:spcPct val="0"/>
        </a:spcBef>
        <a:spcAft>
          <a:spcPct val="0"/>
        </a:spcAft>
        <a:defRPr sz="2600" b="1">
          <a:solidFill>
            <a:schemeClr val="tx2"/>
          </a:solidFill>
          <a:latin typeface="Arial" charset="0"/>
          <a:ea typeface="MS PGothic" pitchFamily="34" charset="-128"/>
          <a:cs typeface="ＭＳ Ｐゴシック" pitchFamily="-112" charset="-128"/>
        </a:defRPr>
      </a:lvl3pPr>
      <a:lvl4pPr algn="l" rtl="0" eaLnBrk="1" fontAlgn="base" hangingPunct="1">
        <a:spcBef>
          <a:spcPct val="0"/>
        </a:spcBef>
        <a:spcAft>
          <a:spcPct val="0"/>
        </a:spcAft>
        <a:defRPr sz="2600" b="1">
          <a:solidFill>
            <a:schemeClr val="tx2"/>
          </a:solidFill>
          <a:latin typeface="Arial" charset="0"/>
          <a:ea typeface="MS PGothic" pitchFamily="34" charset="-128"/>
          <a:cs typeface="ＭＳ Ｐゴシック" pitchFamily="-112" charset="-128"/>
        </a:defRPr>
      </a:lvl4pPr>
      <a:lvl5pPr algn="l" rtl="0" eaLnBrk="1" fontAlgn="base" hangingPunct="1">
        <a:spcBef>
          <a:spcPct val="0"/>
        </a:spcBef>
        <a:spcAft>
          <a:spcPct val="0"/>
        </a:spcAft>
        <a:defRPr sz="2600" b="1">
          <a:solidFill>
            <a:schemeClr val="tx2"/>
          </a:solidFill>
          <a:latin typeface="Arial" charset="0"/>
          <a:ea typeface="MS PGothic" pitchFamily="34" charset="-128"/>
          <a:cs typeface="ＭＳ Ｐゴシック" pitchFamily="-112" charset="-128"/>
        </a:defRPr>
      </a:lvl5pPr>
      <a:lvl6pPr marL="457200" algn="l" rtl="0" eaLnBrk="1" fontAlgn="base" hangingPunct="1">
        <a:spcBef>
          <a:spcPct val="0"/>
        </a:spcBef>
        <a:spcAft>
          <a:spcPct val="0"/>
        </a:spcAft>
        <a:defRPr sz="2600" b="1">
          <a:solidFill>
            <a:schemeClr val="tx2"/>
          </a:solidFill>
          <a:latin typeface="Arial" charset="0"/>
        </a:defRPr>
      </a:lvl6pPr>
      <a:lvl7pPr marL="914400" algn="l" rtl="0" eaLnBrk="1" fontAlgn="base" hangingPunct="1">
        <a:spcBef>
          <a:spcPct val="0"/>
        </a:spcBef>
        <a:spcAft>
          <a:spcPct val="0"/>
        </a:spcAft>
        <a:defRPr sz="2600" b="1">
          <a:solidFill>
            <a:schemeClr val="tx2"/>
          </a:solidFill>
          <a:latin typeface="Arial" charset="0"/>
        </a:defRPr>
      </a:lvl7pPr>
      <a:lvl8pPr marL="1371600" algn="l" rtl="0" eaLnBrk="1" fontAlgn="base" hangingPunct="1">
        <a:spcBef>
          <a:spcPct val="0"/>
        </a:spcBef>
        <a:spcAft>
          <a:spcPct val="0"/>
        </a:spcAft>
        <a:defRPr sz="2600" b="1">
          <a:solidFill>
            <a:schemeClr val="tx2"/>
          </a:solidFill>
          <a:latin typeface="Arial" charset="0"/>
        </a:defRPr>
      </a:lvl8pPr>
      <a:lvl9pPr marL="1828800" algn="l" rtl="0" eaLnBrk="1" fontAlgn="base" hangingPunct="1">
        <a:spcBef>
          <a:spcPct val="0"/>
        </a:spcBef>
        <a:spcAft>
          <a:spcPct val="0"/>
        </a:spcAft>
        <a:defRPr sz="2600" b="1">
          <a:solidFill>
            <a:schemeClr val="tx2"/>
          </a:solidFill>
          <a:latin typeface="Arial" charset="0"/>
        </a:defRPr>
      </a:lvl9pPr>
    </p:titleStyle>
    <p:bodyStyle>
      <a:lvl1pPr marL="225425" indent="-225425" algn="l" rtl="0" eaLnBrk="1" fontAlgn="base" hangingPunct="1">
        <a:lnSpc>
          <a:spcPct val="95000"/>
        </a:lnSpc>
        <a:spcBef>
          <a:spcPct val="70000"/>
        </a:spcBef>
        <a:spcAft>
          <a:spcPct val="0"/>
        </a:spcAft>
        <a:buClr>
          <a:schemeClr val="tx2"/>
        </a:buClr>
        <a:buChar char="•"/>
        <a:defRPr lang="en-US" sz="2300">
          <a:solidFill>
            <a:schemeClr val="tx1"/>
          </a:solidFill>
          <a:latin typeface="+mn-lt"/>
          <a:ea typeface="MS PGothic" pitchFamily="34" charset="-128"/>
          <a:cs typeface="ＭＳ Ｐゴシック" pitchFamily="-112" charset="-128"/>
        </a:defRPr>
      </a:lvl1pPr>
      <a:lvl2pPr marL="576263" indent="-236538" algn="l" rtl="0" eaLnBrk="1" fontAlgn="base" hangingPunct="1">
        <a:lnSpc>
          <a:spcPct val="95000"/>
        </a:lnSpc>
        <a:spcBef>
          <a:spcPct val="70000"/>
        </a:spcBef>
        <a:spcAft>
          <a:spcPct val="0"/>
        </a:spcAft>
        <a:buClr>
          <a:schemeClr val="tx2"/>
        </a:buClr>
        <a:buFont typeface="Wingdings" panose="05000000000000000000" pitchFamily="2" charset="2"/>
        <a:buChar char="§"/>
        <a:defRPr lang="en-US" sz="2100">
          <a:solidFill>
            <a:schemeClr val="tx1"/>
          </a:solidFill>
          <a:latin typeface="+mn-lt"/>
          <a:ea typeface="MS PGothic" pitchFamily="34" charset="-128"/>
        </a:defRPr>
      </a:lvl2pPr>
      <a:lvl3pPr marL="857250" indent="-166688" algn="l" rtl="0" eaLnBrk="1" fontAlgn="base" hangingPunct="1">
        <a:lnSpc>
          <a:spcPct val="95000"/>
        </a:lnSpc>
        <a:spcBef>
          <a:spcPct val="70000"/>
        </a:spcBef>
        <a:spcAft>
          <a:spcPct val="0"/>
        </a:spcAft>
        <a:buClr>
          <a:schemeClr val="tx2"/>
        </a:buClr>
        <a:buChar char="•"/>
        <a:defRPr lang="en-US" sz="1900">
          <a:solidFill>
            <a:schemeClr val="tx1"/>
          </a:solidFill>
          <a:latin typeface="+mn-lt"/>
          <a:ea typeface="MS PGothic" pitchFamily="34" charset="-128"/>
        </a:defRPr>
      </a:lvl3pPr>
      <a:lvl4pPr marL="1139825" indent="-168275" algn="l" rtl="0" eaLnBrk="1" fontAlgn="base" hangingPunct="1">
        <a:lnSpc>
          <a:spcPct val="95000"/>
        </a:lnSpc>
        <a:spcBef>
          <a:spcPct val="70000"/>
        </a:spcBef>
        <a:spcAft>
          <a:spcPct val="0"/>
        </a:spcAft>
        <a:buClr>
          <a:schemeClr val="tx2"/>
        </a:buClr>
        <a:buFont typeface="Wingdings" panose="05000000000000000000" pitchFamily="2" charset="2"/>
        <a:buChar char="§"/>
        <a:defRPr lang="en-US" sz="1900">
          <a:solidFill>
            <a:schemeClr val="tx1"/>
          </a:solidFill>
          <a:latin typeface="+mn-lt"/>
          <a:ea typeface="MS PGothic" pitchFamily="34" charset="-128"/>
        </a:defRPr>
      </a:lvl4pPr>
      <a:lvl5pPr marL="1433513" indent="-179388" algn="l" rtl="0" eaLnBrk="1" fontAlgn="base" hangingPunct="1">
        <a:lnSpc>
          <a:spcPct val="95000"/>
        </a:lnSpc>
        <a:spcBef>
          <a:spcPct val="70000"/>
        </a:spcBef>
        <a:spcAft>
          <a:spcPct val="0"/>
        </a:spcAft>
        <a:buClr>
          <a:schemeClr val="tx2"/>
        </a:buClr>
        <a:buChar char="•"/>
        <a:defRPr lang="en-US" sz="1900">
          <a:solidFill>
            <a:schemeClr val="tx1"/>
          </a:solidFill>
          <a:latin typeface="+mn-lt"/>
          <a:ea typeface="MS PGothic" pitchFamily="34" charset="-128"/>
        </a:defRPr>
      </a:lvl5pPr>
      <a:lvl6pPr marL="1890713" indent="-179388" algn="l" rtl="0" eaLnBrk="1" fontAlgn="base" hangingPunct="1">
        <a:lnSpc>
          <a:spcPct val="95000"/>
        </a:lnSpc>
        <a:spcBef>
          <a:spcPct val="70000"/>
        </a:spcBef>
        <a:spcAft>
          <a:spcPct val="0"/>
        </a:spcAft>
        <a:buClr>
          <a:schemeClr val="tx2"/>
        </a:buClr>
        <a:buChar char="•"/>
        <a:defRPr sz="1900">
          <a:solidFill>
            <a:schemeClr val="tx1"/>
          </a:solidFill>
          <a:latin typeface="+mn-lt"/>
        </a:defRPr>
      </a:lvl6pPr>
      <a:lvl7pPr marL="2347913" indent="-179388" algn="l" rtl="0" eaLnBrk="1" fontAlgn="base" hangingPunct="1">
        <a:lnSpc>
          <a:spcPct val="95000"/>
        </a:lnSpc>
        <a:spcBef>
          <a:spcPct val="70000"/>
        </a:spcBef>
        <a:spcAft>
          <a:spcPct val="0"/>
        </a:spcAft>
        <a:buClr>
          <a:schemeClr val="tx2"/>
        </a:buClr>
        <a:buChar char="•"/>
        <a:defRPr sz="1900">
          <a:solidFill>
            <a:schemeClr val="tx1"/>
          </a:solidFill>
          <a:latin typeface="+mn-lt"/>
        </a:defRPr>
      </a:lvl7pPr>
      <a:lvl8pPr marL="2805113" indent="-179388" algn="l" rtl="0" eaLnBrk="1" fontAlgn="base" hangingPunct="1">
        <a:lnSpc>
          <a:spcPct val="95000"/>
        </a:lnSpc>
        <a:spcBef>
          <a:spcPct val="70000"/>
        </a:spcBef>
        <a:spcAft>
          <a:spcPct val="0"/>
        </a:spcAft>
        <a:buClr>
          <a:schemeClr val="tx2"/>
        </a:buClr>
        <a:buChar char="•"/>
        <a:defRPr sz="1900">
          <a:solidFill>
            <a:schemeClr val="tx1"/>
          </a:solidFill>
          <a:latin typeface="+mn-lt"/>
        </a:defRPr>
      </a:lvl8pPr>
      <a:lvl9pPr marL="3262313" indent="-179388" algn="l" rtl="0" eaLnBrk="1" fontAlgn="base" hangingPunct="1">
        <a:lnSpc>
          <a:spcPct val="95000"/>
        </a:lnSpc>
        <a:spcBef>
          <a:spcPct val="70000"/>
        </a:spcBef>
        <a:spcAft>
          <a:spcPct val="0"/>
        </a:spcAft>
        <a:buClr>
          <a:schemeClr val="tx2"/>
        </a:buClr>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BD9E2D-21C1-4BBF-8B2E-389D22D4CC6D}"/>
              </a:ext>
            </a:extLst>
          </p:cNvPr>
          <p:cNvSpPr/>
          <p:nvPr userDrawn="1"/>
        </p:nvSpPr>
        <p:spPr>
          <a:xfrm flipV="1">
            <a:off x="0" y="0"/>
            <a:ext cx="9144000" cy="1743087"/>
          </a:xfrm>
          <a:prstGeom prst="rect">
            <a:avLst/>
          </a:prstGeom>
          <a:solidFill>
            <a:schemeClr val="accent3">
              <a:alpha val="50000"/>
            </a:schemeClr>
          </a:solidFill>
          <a:ln>
            <a:noFill/>
          </a:ln>
          <a:scene3d>
            <a:camera prst="orthographicFron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26" name="Rectangle 2">
            <a:extLst>
              <a:ext uri="{FF2B5EF4-FFF2-40B4-BE49-F238E27FC236}">
                <a16:creationId xmlns:a16="http://schemas.microsoft.com/office/drawing/2014/main" id="{861E75C2-6978-443E-B452-64ED21881516}"/>
              </a:ext>
            </a:extLst>
          </p:cNvPr>
          <p:cNvSpPr>
            <a:spLocks noGrp="1" noChangeArrowheads="1"/>
          </p:cNvSpPr>
          <p:nvPr>
            <p:ph type="title"/>
          </p:nvPr>
        </p:nvSpPr>
        <p:spPr bwMode="auto">
          <a:xfrm>
            <a:off x="457200" y="652463"/>
            <a:ext cx="82296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C0D40F2C-78B8-4AEB-87E2-09DD9196CA9A}"/>
              </a:ext>
            </a:extLst>
          </p:cNvPr>
          <p:cNvSpPr>
            <a:spLocks noGrp="1" noChangeArrowheads="1"/>
          </p:cNvSpPr>
          <p:nvPr>
            <p:ph type="body" idx="1"/>
          </p:nvPr>
        </p:nvSpPr>
        <p:spPr bwMode="auto">
          <a:xfrm>
            <a:off x="457200" y="1900237"/>
            <a:ext cx="8229600"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2" name="Rectangle 1">
            <a:extLst>
              <a:ext uri="{FF2B5EF4-FFF2-40B4-BE49-F238E27FC236}">
                <a16:creationId xmlns:a16="http://schemas.microsoft.com/office/drawing/2014/main" id="{D5C0230B-B133-4607-9D97-B1750C57E50F}"/>
              </a:ext>
            </a:extLst>
          </p:cNvPr>
          <p:cNvSpPr/>
          <p:nvPr userDrawn="1"/>
        </p:nvSpPr>
        <p:spPr>
          <a:xfrm>
            <a:off x="4320209" y="-675861"/>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0331174"/>
      </p:ext>
    </p:extLst>
  </p:cSld>
  <p:clrMap bg1="lt1" tx1="dk1" bg2="lt2" tx2="dk2" accent1="accent1" accent2="accent2" accent3="accent3" accent4="accent4" accent5="accent5" accent6="accent6" hlink="hlink" folHlink="folHlink"/>
  <p:sldLayoutIdLst>
    <p:sldLayoutId id="2147484467" r:id="rId1"/>
    <p:sldLayoutId id="2147484468" r:id="rId2"/>
    <p:sldLayoutId id="2147484469" r:id="rId3"/>
    <p:sldLayoutId id="2147484470" r:id="rId4"/>
    <p:sldLayoutId id="2147484483" r:id="rId5"/>
    <p:sldLayoutId id="2147484472" r:id="rId6"/>
    <p:sldLayoutId id="2147484473" r:id="rId7"/>
  </p:sldLayoutIdLst>
  <p:hf sldNum="0" hdr="0" ftr="0" dt="0"/>
  <p:txStyles>
    <p:titleStyle>
      <a:lvl1pPr algn="ctr" rtl="0" eaLnBrk="1" fontAlgn="base" hangingPunct="1">
        <a:spcBef>
          <a:spcPct val="0"/>
        </a:spcBef>
        <a:spcAft>
          <a:spcPct val="0"/>
        </a:spcAft>
        <a:defRPr sz="2600" b="1">
          <a:solidFill>
            <a:schemeClr val="tx1"/>
          </a:solidFill>
          <a:latin typeface="+mj-lt"/>
          <a:ea typeface="MS PGothic" pitchFamily="34" charset="-128"/>
          <a:cs typeface="ＭＳ Ｐゴシック" pitchFamily="-112" charset="-128"/>
        </a:defRPr>
      </a:lvl1pPr>
      <a:lvl2pPr algn="l" rtl="0" eaLnBrk="1" fontAlgn="base" hangingPunct="1">
        <a:spcBef>
          <a:spcPct val="0"/>
        </a:spcBef>
        <a:spcAft>
          <a:spcPct val="0"/>
        </a:spcAft>
        <a:defRPr sz="2600" b="1">
          <a:solidFill>
            <a:schemeClr val="tx2"/>
          </a:solidFill>
          <a:latin typeface="Arial" charset="0"/>
          <a:ea typeface="MS PGothic" pitchFamily="34" charset="-128"/>
          <a:cs typeface="ＭＳ Ｐゴシック" pitchFamily="-112" charset="-128"/>
        </a:defRPr>
      </a:lvl2pPr>
      <a:lvl3pPr algn="l" rtl="0" eaLnBrk="1" fontAlgn="base" hangingPunct="1">
        <a:spcBef>
          <a:spcPct val="0"/>
        </a:spcBef>
        <a:spcAft>
          <a:spcPct val="0"/>
        </a:spcAft>
        <a:defRPr sz="2600" b="1">
          <a:solidFill>
            <a:schemeClr val="tx2"/>
          </a:solidFill>
          <a:latin typeface="Arial" charset="0"/>
          <a:ea typeface="MS PGothic" pitchFamily="34" charset="-128"/>
          <a:cs typeface="ＭＳ Ｐゴシック" pitchFamily="-112" charset="-128"/>
        </a:defRPr>
      </a:lvl3pPr>
      <a:lvl4pPr algn="l" rtl="0" eaLnBrk="1" fontAlgn="base" hangingPunct="1">
        <a:spcBef>
          <a:spcPct val="0"/>
        </a:spcBef>
        <a:spcAft>
          <a:spcPct val="0"/>
        </a:spcAft>
        <a:defRPr sz="2600" b="1">
          <a:solidFill>
            <a:schemeClr val="tx2"/>
          </a:solidFill>
          <a:latin typeface="Arial" charset="0"/>
          <a:ea typeface="MS PGothic" pitchFamily="34" charset="-128"/>
          <a:cs typeface="ＭＳ Ｐゴシック" pitchFamily="-112" charset="-128"/>
        </a:defRPr>
      </a:lvl4pPr>
      <a:lvl5pPr algn="l" rtl="0" eaLnBrk="1" fontAlgn="base" hangingPunct="1">
        <a:spcBef>
          <a:spcPct val="0"/>
        </a:spcBef>
        <a:spcAft>
          <a:spcPct val="0"/>
        </a:spcAft>
        <a:defRPr sz="2600" b="1">
          <a:solidFill>
            <a:schemeClr val="tx2"/>
          </a:solidFill>
          <a:latin typeface="Arial" charset="0"/>
          <a:ea typeface="MS PGothic" pitchFamily="34" charset="-128"/>
          <a:cs typeface="ＭＳ Ｐゴシック" pitchFamily="-112" charset="-128"/>
        </a:defRPr>
      </a:lvl5pPr>
      <a:lvl6pPr marL="457200" algn="l" rtl="0" eaLnBrk="1" fontAlgn="base" hangingPunct="1">
        <a:spcBef>
          <a:spcPct val="0"/>
        </a:spcBef>
        <a:spcAft>
          <a:spcPct val="0"/>
        </a:spcAft>
        <a:defRPr sz="2600" b="1">
          <a:solidFill>
            <a:schemeClr val="tx2"/>
          </a:solidFill>
          <a:latin typeface="Arial" charset="0"/>
        </a:defRPr>
      </a:lvl6pPr>
      <a:lvl7pPr marL="914400" algn="l" rtl="0" eaLnBrk="1" fontAlgn="base" hangingPunct="1">
        <a:spcBef>
          <a:spcPct val="0"/>
        </a:spcBef>
        <a:spcAft>
          <a:spcPct val="0"/>
        </a:spcAft>
        <a:defRPr sz="2600" b="1">
          <a:solidFill>
            <a:schemeClr val="tx2"/>
          </a:solidFill>
          <a:latin typeface="Arial" charset="0"/>
        </a:defRPr>
      </a:lvl7pPr>
      <a:lvl8pPr marL="1371600" algn="l" rtl="0" eaLnBrk="1" fontAlgn="base" hangingPunct="1">
        <a:spcBef>
          <a:spcPct val="0"/>
        </a:spcBef>
        <a:spcAft>
          <a:spcPct val="0"/>
        </a:spcAft>
        <a:defRPr sz="2600" b="1">
          <a:solidFill>
            <a:schemeClr val="tx2"/>
          </a:solidFill>
          <a:latin typeface="Arial" charset="0"/>
        </a:defRPr>
      </a:lvl8pPr>
      <a:lvl9pPr marL="1828800" algn="l" rtl="0" eaLnBrk="1" fontAlgn="base" hangingPunct="1">
        <a:spcBef>
          <a:spcPct val="0"/>
        </a:spcBef>
        <a:spcAft>
          <a:spcPct val="0"/>
        </a:spcAft>
        <a:defRPr sz="2600" b="1">
          <a:solidFill>
            <a:schemeClr val="tx2"/>
          </a:solidFill>
          <a:latin typeface="Arial" charset="0"/>
        </a:defRPr>
      </a:lvl9pPr>
    </p:titleStyle>
    <p:bodyStyle>
      <a:lvl1pPr marL="225425" indent="-225425" algn="l" rtl="0" eaLnBrk="1" fontAlgn="base" hangingPunct="1">
        <a:lnSpc>
          <a:spcPct val="95000"/>
        </a:lnSpc>
        <a:spcBef>
          <a:spcPct val="70000"/>
        </a:spcBef>
        <a:spcAft>
          <a:spcPct val="0"/>
        </a:spcAft>
        <a:buClr>
          <a:schemeClr val="tx2"/>
        </a:buClr>
        <a:buChar char="•"/>
        <a:defRPr lang="en-US" sz="2300">
          <a:solidFill>
            <a:schemeClr val="tx1"/>
          </a:solidFill>
          <a:latin typeface="+mn-lt"/>
          <a:ea typeface="MS PGothic" pitchFamily="34" charset="-128"/>
          <a:cs typeface="ＭＳ Ｐゴシック" pitchFamily="-112" charset="-128"/>
        </a:defRPr>
      </a:lvl1pPr>
      <a:lvl2pPr marL="576263" indent="-236538" algn="l" rtl="0" eaLnBrk="1" fontAlgn="base" hangingPunct="1">
        <a:lnSpc>
          <a:spcPct val="95000"/>
        </a:lnSpc>
        <a:spcBef>
          <a:spcPct val="70000"/>
        </a:spcBef>
        <a:spcAft>
          <a:spcPct val="0"/>
        </a:spcAft>
        <a:buClr>
          <a:schemeClr val="tx2"/>
        </a:buClr>
        <a:buFont typeface="Wingdings" panose="05000000000000000000" pitchFamily="2" charset="2"/>
        <a:buChar char="§"/>
        <a:defRPr lang="en-US" sz="2100">
          <a:solidFill>
            <a:schemeClr val="tx1"/>
          </a:solidFill>
          <a:latin typeface="+mn-lt"/>
          <a:ea typeface="MS PGothic" pitchFamily="34" charset="-128"/>
        </a:defRPr>
      </a:lvl2pPr>
      <a:lvl3pPr marL="857250" indent="-166688" algn="l" rtl="0" eaLnBrk="1" fontAlgn="base" hangingPunct="1">
        <a:lnSpc>
          <a:spcPct val="95000"/>
        </a:lnSpc>
        <a:spcBef>
          <a:spcPct val="70000"/>
        </a:spcBef>
        <a:spcAft>
          <a:spcPct val="0"/>
        </a:spcAft>
        <a:buClr>
          <a:schemeClr val="tx2"/>
        </a:buClr>
        <a:buChar char="•"/>
        <a:defRPr lang="en-US" sz="1900">
          <a:solidFill>
            <a:schemeClr val="tx1"/>
          </a:solidFill>
          <a:latin typeface="+mn-lt"/>
          <a:ea typeface="MS PGothic" pitchFamily="34" charset="-128"/>
        </a:defRPr>
      </a:lvl3pPr>
      <a:lvl4pPr marL="1139825" indent="-168275" algn="l" rtl="0" eaLnBrk="1" fontAlgn="base" hangingPunct="1">
        <a:lnSpc>
          <a:spcPct val="95000"/>
        </a:lnSpc>
        <a:spcBef>
          <a:spcPct val="70000"/>
        </a:spcBef>
        <a:spcAft>
          <a:spcPct val="0"/>
        </a:spcAft>
        <a:buClr>
          <a:schemeClr val="tx2"/>
        </a:buClr>
        <a:buFont typeface="Wingdings" panose="05000000000000000000" pitchFamily="2" charset="2"/>
        <a:buChar char="§"/>
        <a:defRPr lang="en-US" sz="1900">
          <a:solidFill>
            <a:schemeClr val="tx1"/>
          </a:solidFill>
          <a:latin typeface="+mn-lt"/>
          <a:ea typeface="MS PGothic" pitchFamily="34" charset="-128"/>
        </a:defRPr>
      </a:lvl4pPr>
      <a:lvl5pPr marL="1433513" indent="-179388" algn="l" rtl="0" eaLnBrk="1" fontAlgn="base" hangingPunct="1">
        <a:lnSpc>
          <a:spcPct val="95000"/>
        </a:lnSpc>
        <a:spcBef>
          <a:spcPct val="70000"/>
        </a:spcBef>
        <a:spcAft>
          <a:spcPct val="0"/>
        </a:spcAft>
        <a:buClr>
          <a:schemeClr val="tx2"/>
        </a:buClr>
        <a:buChar char="•"/>
        <a:defRPr lang="en-US" sz="1900">
          <a:solidFill>
            <a:schemeClr val="tx1"/>
          </a:solidFill>
          <a:latin typeface="+mn-lt"/>
          <a:ea typeface="MS PGothic" pitchFamily="34" charset="-128"/>
        </a:defRPr>
      </a:lvl5pPr>
      <a:lvl6pPr marL="1890713" indent="-179388" algn="l" rtl="0" eaLnBrk="1" fontAlgn="base" hangingPunct="1">
        <a:lnSpc>
          <a:spcPct val="95000"/>
        </a:lnSpc>
        <a:spcBef>
          <a:spcPct val="70000"/>
        </a:spcBef>
        <a:spcAft>
          <a:spcPct val="0"/>
        </a:spcAft>
        <a:buClr>
          <a:schemeClr val="tx2"/>
        </a:buClr>
        <a:buChar char="•"/>
        <a:defRPr sz="1900">
          <a:solidFill>
            <a:schemeClr val="tx1"/>
          </a:solidFill>
          <a:latin typeface="+mn-lt"/>
        </a:defRPr>
      </a:lvl6pPr>
      <a:lvl7pPr marL="2347913" indent="-179388" algn="l" rtl="0" eaLnBrk="1" fontAlgn="base" hangingPunct="1">
        <a:lnSpc>
          <a:spcPct val="95000"/>
        </a:lnSpc>
        <a:spcBef>
          <a:spcPct val="70000"/>
        </a:spcBef>
        <a:spcAft>
          <a:spcPct val="0"/>
        </a:spcAft>
        <a:buClr>
          <a:schemeClr val="tx2"/>
        </a:buClr>
        <a:buChar char="•"/>
        <a:defRPr sz="1900">
          <a:solidFill>
            <a:schemeClr val="tx1"/>
          </a:solidFill>
          <a:latin typeface="+mn-lt"/>
        </a:defRPr>
      </a:lvl7pPr>
      <a:lvl8pPr marL="2805113" indent="-179388" algn="l" rtl="0" eaLnBrk="1" fontAlgn="base" hangingPunct="1">
        <a:lnSpc>
          <a:spcPct val="95000"/>
        </a:lnSpc>
        <a:spcBef>
          <a:spcPct val="70000"/>
        </a:spcBef>
        <a:spcAft>
          <a:spcPct val="0"/>
        </a:spcAft>
        <a:buClr>
          <a:schemeClr val="tx2"/>
        </a:buClr>
        <a:buChar char="•"/>
        <a:defRPr sz="1900">
          <a:solidFill>
            <a:schemeClr val="tx1"/>
          </a:solidFill>
          <a:latin typeface="+mn-lt"/>
        </a:defRPr>
      </a:lvl8pPr>
      <a:lvl9pPr marL="3262313" indent="-179388" algn="l" rtl="0" eaLnBrk="1" fontAlgn="base" hangingPunct="1">
        <a:lnSpc>
          <a:spcPct val="95000"/>
        </a:lnSpc>
        <a:spcBef>
          <a:spcPct val="70000"/>
        </a:spcBef>
        <a:spcAft>
          <a:spcPct val="0"/>
        </a:spcAft>
        <a:buClr>
          <a:schemeClr val="tx2"/>
        </a:buClr>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BD9E2D-21C1-4BBF-8B2E-389D22D4CC6D}"/>
              </a:ext>
            </a:extLst>
          </p:cNvPr>
          <p:cNvSpPr/>
          <p:nvPr userDrawn="1"/>
        </p:nvSpPr>
        <p:spPr>
          <a:xfrm flipV="1">
            <a:off x="0" y="0"/>
            <a:ext cx="9144000" cy="1743087"/>
          </a:xfrm>
          <a:prstGeom prst="rect">
            <a:avLst/>
          </a:prstGeom>
          <a:solidFill>
            <a:schemeClr val="accent1">
              <a:alpha val="50000"/>
            </a:schemeClr>
          </a:solidFill>
          <a:ln>
            <a:noFill/>
          </a:ln>
          <a:scene3d>
            <a:camera prst="orthographicFron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26" name="Rectangle 2">
            <a:extLst>
              <a:ext uri="{FF2B5EF4-FFF2-40B4-BE49-F238E27FC236}">
                <a16:creationId xmlns:a16="http://schemas.microsoft.com/office/drawing/2014/main" id="{861E75C2-6978-443E-B452-64ED21881516}"/>
              </a:ext>
            </a:extLst>
          </p:cNvPr>
          <p:cNvSpPr>
            <a:spLocks noGrp="1" noChangeArrowheads="1"/>
          </p:cNvSpPr>
          <p:nvPr>
            <p:ph type="title"/>
          </p:nvPr>
        </p:nvSpPr>
        <p:spPr bwMode="auto">
          <a:xfrm>
            <a:off x="457200" y="652463"/>
            <a:ext cx="82296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C0D40F2C-78B8-4AEB-87E2-09DD9196CA9A}"/>
              </a:ext>
            </a:extLst>
          </p:cNvPr>
          <p:cNvSpPr>
            <a:spLocks noGrp="1" noChangeArrowheads="1"/>
          </p:cNvSpPr>
          <p:nvPr>
            <p:ph type="body" idx="1"/>
          </p:nvPr>
        </p:nvSpPr>
        <p:spPr bwMode="auto">
          <a:xfrm>
            <a:off x="457200" y="1900237"/>
            <a:ext cx="8229600"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2" name="Rectangle 1">
            <a:extLst>
              <a:ext uri="{FF2B5EF4-FFF2-40B4-BE49-F238E27FC236}">
                <a16:creationId xmlns:a16="http://schemas.microsoft.com/office/drawing/2014/main" id="{D5C0230B-B133-4607-9D97-B1750C57E50F}"/>
              </a:ext>
            </a:extLst>
          </p:cNvPr>
          <p:cNvSpPr/>
          <p:nvPr userDrawn="1"/>
        </p:nvSpPr>
        <p:spPr>
          <a:xfrm>
            <a:off x="4320209" y="-675861"/>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6987200"/>
      </p:ext>
    </p:extLst>
  </p:cSld>
  <p:clrMap bg1="lt1" tx1="dk1" bg2="lt2" tx2="dk2" accent1="accent1" accent2="accent2" accent3="accent3" accent4="accent4" accent5="accent5" accent6="accent6" hlink="hlink" folHlink="folHlink"/>
  <p:sldLayoutIdLst>
    <p:sldLayoutId id="2147484475" r:id="rId1"/>
    <p:sldLayoutId id="2147484476" r:id="rId2"/>
    <p:sldLayoutId id="2147484477" r:id="rId3"/>
    <p:sldLayoutId id="2147484478" r:id="rId4"/>
    <p:sldLayoutId id="2147484484" r:id="rId5"/>
    <p:sldLayoutId id="2147484480" r:id="rId6"/>
    <p:sldLayoutId id="2147484481" r:id="rId7"/>
  </p:sldLayoutIdLst>
  <p:hf sldNum="0" hdr="0" ftr="0" dt="0"/>
  <p:txStyles>
    <p:titleStyle>
      <a:lvl1pPr algn="ctr" rtl="0" eaLnBrk="1" fontAlgn="base" hangingPunct="1">
        <a:spcBef>
          <a:spcPct val="0"/>
        </a:spcBef>
        <a:spcAft>
          <a:spcPct val="0"/>
        </a:spcAft>
        <a:defRPr sz="2600" b="1">
          <a:solidFill>
            <a:schemeClr val="tx1"/>
          </a:solidFill>
          <a:latin typeface="+mj-lt"/>
          <a:ea typeface="MS PGothic" pitchFamily="34" charset="-128"/>
          <a:cs typeface="ＭＳ Ｐゴシック" pitchFamily="-112" charset="-128"/>
        </a:defRPr>
      </a:lvl1pPr>
      <a:lvl2pPr algn="l" rtl="0" eaLnBrk="1" fontAlgn="base" hangingPunct="1">
        <a:spcBef>
          <a:spcPct val="0"/>
        </a:spcBef>
        <a:spcAft>
          <a:spcPct val="0"/>
        </a:spcAft>
        <a:defRPr sz="2600" b="1">
          <a:solidFill>
            <a:schemeClr val="tx2"/>
          </a:solidFill>
          <a:latin typeface="Arial" charset="0"/>
          <a:ea typeface="MS PGothic" pitchFamily="34" charset="-128"/>
          <a:cs typeface="ＭＳ Ｐゴシック" pitchFamily="-112" charset="-128"/>
        </a:defRPr>
      </a:lvl2pPr>
      <a:lvl3pPr algn="l" rtl="0" eaLnBrk="1" fontAlgn="base" hangingPunct="1">
        <a:spcBef>
          <a:spcPct val="0"/>
        </a:spcBef>
        <a:spcAft>
          <a:spcPct val="0"/>
        </a:spcAft>
        <a:defRPr sz="2600" b="1">
          <a:solidFill>
            <a:schemeClr val="tx2"/>
          </a:solidFill>
          <a:latin typeface="Arial" charset="0"/>
          <a:ea typeface="MS PGothic" pitchFamily="34" charset="-128"/>
          <a:cs typeface="ＭＳ Ｐゴシック" pitchFamily="-112" charset="-128"/>
        </a:defRPr>
      </a:lvl3pPr>
      <a:lvl4pPr algn="l" rtl="0" eaLnBrk="1" fontAlgn="base" hangingPunct="1">
        <a:spcBef>
          <a:spcPct val="0"/>
        </a:spcBef>
        <a:spcAft>
          <a:spcPct val="0"/>
        </a:spcAft>
        <a:defRPr sz="2600" b="1">
          <a:solidFill>
            <a:schemeClr val="tx2"/>
          </a:solidFill>
          <a:latin typeface="Arial" charset="0"/>
          <a:ea typeface="MS PGothic" pitchFamily="34" charset="-128"/>
          <a:cs typeface="ＭＳ Ｐゴシック" pitchFamily="-112" charset="-128"/>
        </a:defRPr>
      </a:lvl4pPr>
      <a:lvl5pPr algn="l" rtl="0" eaLnBrk="1" fontAlgn="base" hangingPunct="1">
        <a:spcBef>
          <a:spcPct val="0"/>
        </a:spcBef>
        <a:spcAft>
          <a:spcPct val="0"/>
        </a:spcAft>
        <a:defRPr sz="2600" b="1">
          <a:solidFill>
            <a:schemeClr val="tx2"/>
          </a:solidFill>
          <a:latin typeface="Arial" charset="0"/>
          <a:ea typeface="MS PGothic" pitchFamily="34" charset="-128"/>
          <a:cs typeface="ＭＳ Ｐゴシック" pitchFamily="-112" charset="-128"/>
        </a:defRPr>
      </a:lvl5pPr>
      <a:lvl6pPr marL="457200" algn="l" rtl="0" eaLnBrk="1" fontAlgn="base" hangingPunct="1">
        <a:spcBef>
          <a:spcPct val="0"/>
        </a:spcBef>
        <a:spcAft>
          <a:spcPct val="0"/>
        </a:spcAft>
        <a:defRPr sz="2600" b="1">
          <a:solidFill>
            <a:schemeClr val="tx2"/>
          </a:solidFill>
          <a:latin typeface="Arial" charset="0"/>
        </a:defRPr>
      </a:lvl6pPr>
      <a:lvl7pPr marL="914400" algn="l" rtl="0" eaLnBrk="1" fontAlgn="base" hangingPunct="1">
        <a:spcBef>
          <a:spcPct val="0"/>
        </a:spcBef>
        <a:spcAft>
          <a:spcPct val="0"/>
        </a:spcAft>
        <a:defRPr sz="2600" b="1">
          <a:solidFill>
            <a:schemeClr val="tx2"/>
          </a:solidFill>
          <a:latin typeface="Arial" charset="0"/>
        </a:defRPr>
      </a:lvl7pPr>
      <a:lvl8pPr marL="1371600" algn="l" rtl="0" eaLnBrk="1" fontAlgn="base" hangingPunct="1">
        <a:spcBef>
          <a:spcPct val="0"/>
        </a:spcBef>
        <a:spcAft>
          <a:spcPct val="0"/>
        </a:spcAft>
        <a:defRPr sz="2600" b="1">
          <a:solidFill>
            <a:schemeClr val="tx2"/>
          </a:solidFill>
          <a:latin typeface="Arial" charset="0"/>
        </a:defRPr>
      </a:lvl8pPr>
      <a:lvl9pPr marL="1828800" algn="l" rtl="0" eaLnBrk="1" fontAlgn="base" hangingPunct="1">
        <a:spcBef>
          <a:spcPct val="0"/>
        </a:spcBef>
        <a:spcAft>
          <a:spcPct val="0"/>
        </a:spcAft>
        <a:defRPr sz="2600" b="1">
          <a:solidFill>
            <a:schemeClr val="tx2"/>
          </a:solidFill>
          <a:latin typeface="Arial" charset="0"/>
        </a:defRPr>
      </a:lvl9pPr>
    </p:titleStyle>
    <p:bodyStyle>
      <a:lvl1pPr marL="225425" indent="-225425" algn="l" rtl="0" eaLnBrk="1" fontAlgn="base" hangingPunct="1">
        <a:lnSpc>
          <a:spcPct val="95000"/>
        </a:lnSpc>
        <a:spcBef>
          <a:spcPct val="70000"/>
        </a:spcBef>
        <a:spcAft>
          <a:spcPct val="0"/>
        </a:spcAft>
        <a:buClr>
          <a:schemeClr val="tx2"/>
        </a:buClr>
        <a:buChar char="•"/>
        <a:defRPr lang="en-US" sz="2300">
          <a:solidFill>
            <a:schemeClr val="tx1"/>
          </a:solidFill>
          <a:latin typeface="+mn-lt"/>
          <a:ea typeface="MS PGothic" pitchFamily="34" charset="-128"/>
          <a:cs typeface="ＭＳ Ｐゴシック" pitchFamily="-112" charset="-128"/>
        </a:defRPr>
      </a:lvl1pPr>
      <a:lvl2pPr marL="576263" indent="-236538" algn="l" rtl="0" eaLnBrk="1" fontAlgn="base" hangingPunct="1">
        <a:lnSpc>
          <a:spcPct val="95000"/>
        </a:lnSpc>
        <a:spcBef>
          <a:spcPct val="70000"/>
        </a:spcBef>
        <a:spcAft>
          <a:spcPct val="0"/>
        </a:spcAft>
        <a:buClr>
          <a:schemeClr val="tx2"/>
        </a:buClr>
        <a:buFont typeface="Wingdings" panose="05000000000000000000" pitchFamily="2" charset="2"/>
        <a:buChar char="§"/>
        <a:defRPr lang="en-US" sz="2100">
          <a:solidFill>
            <a:schemeClr val="tx1"/>
          </a:solidFill>
          <a:latin typeface="+mn-lt"/>
          <a:ea typeface="MS PGothic" pitchFamily="34" charset="-128"/>
        </a:defRPr>
      </a:lvl2pPr>
      <a:lvl3pPr marL="857250" indent="-166688" algn="l" rtl="0" eaLnBrk="1" fontAlgn="base" hangingPunct="1">
        <a:lnSpc>
          <a:spcPct val="95000"/>
        </a:lnSpc>
        <a:spcBef>
          <a:spcPct val="70000"/>
        </a:spcBef>
        <a:spcAft>
          <a:spcPct val="0"/>
        </a:spcAft>
        <a:buClr>
          <a:schemeClr val="tx2"/>
        </a:buClr>
        <a:buChar char="•"/>
        <a:defRPr lang="en-US" sz="1900">
          <a:solidFill>
            <a:schemeClr val="tx1"/>
          </a:solidFill>
          <a:latin typeface="+mn-lt"/>
          <a:ea typeface="MS PGothic" pitchFamily="34" charset="-128"/>
        </a:defRPr>
      </a:lvl3pPr>
      <a:lvl4pPr marL="1139825" indent="-168275" algn="l" rtl="0" eaLnBrk="1" fontAlgn="base" hangingPunct="1">
        <a:lnSpc>
          <a:spcPct val="95000"/>
        </a:lnSpc>
        <a:spcBef>
          <a:spcPct val="70000"/>
        </a:spcBef>
        <a:spcAft>
          <a:spcPct val="0"/>
        </a:spcAft>
        <a:buClr>
          <a:schemeClr val="tx2"/>
        </a:buClr>
        <a:buFont typeface="Wingdings" panose="05000000000000000000" pitchFamily="2" charset="2"/>
        <a:buChar char="§"/>
        <a:defRPr lang="en-US" sz="1900">
          <a:solidFill>
            <a:schemeClr val="tx1"/>
          </a:solidFill>
          <a:latin typeface="+mn-lt"/>
          <a:ea typeface="MS PGothic" pitchFamily="34" charset="-128"/>
        </a:defRPr>
      </a:lvl4pPr>
      <a:lvl5pPr marL="1433513" indent="-179388" algn="l" rtl="0" eaLnBrk="1" fontAlgn="base" hangingPunct="1">
        <a:lnSpc>
          <a:spcPct val="95000"/>
        </a:lnSpc>
        <a:spcBef>
          <a:spcPct val="70000"/>
        </a:spcBef>
        <a:spcAft>
          <a:spcPct val="0"/>
        </a:spcAft>
        <a:buClr>
          <a:schemeClr val="tx2"/>
        </a:buClr>
        <a:buChar char="•"/>
        <a:defRPr lang="en-US" sz="1900">
          <a:solidFill>
            <a:schemeClr val="tx1"/>
          </a:solidFill>
          <a:latin typeface="+mn-lt"/>
          <a:ea typeface="MS PGothic" pitchFamily="34" charset="-128"/>
        </a:defRPr>
      </a:lvl5pPr>
      <a:lvl6pPr marL="1890713" indent="-179388" algn="l" rtl="0" eaLnBrk="1" fontAlgn="base" hangingPunct="1">
        <a:lnSpc>
          <a:spcPct val="95000"/>
        </a:lnSpc>
        <a:spcBef>
          <a:spcPct val="70000"/>
        </a:spcBef>
        <a:spcAft>
          <a:spcPct val="0"/>
        </a:spcAft>
        <a:buClr>
          <a:schemeClr val="tx2"/>
        </a:buClr>
        <a:buChar char="•"/>
        <a:defRPr sz="1900">
          <a:solidFill>
            <a:schemeClr val="tx1"/>
          </a:solidFill>
          <a:latin typeface="+mn-lt"/>
        </a:defRPr>
      </a:lvl6pPr>
      <a:lvl7pPr marL="2347913" indent="-179388" algn="l" rtl="0" eaLnBrk="1" fontAlgn="base" hangingPunct="1">
        <a:lnSpc>
          <a:spcPct val="95000"/>
        </a:lnSpc>
        <a:spcBef>
          <a:spcPct val="70000"/>
        </a:spcBef>
        <a:spcAft>
          <a:spcPct val="0"/>
        </a:spcAft>
        <a:buClr>
          <a:schemeClr val="tx2"/>
        </a:buClr>
        <a:buChar char="•"/>
        <a:defRPr sz="1900">
          <a:solidFill>
            <a:schemeClr val="tx1"/>
          </a:solidFill>
          <a:latin typeface="+mn-lt"/>
        </a:defRPr>
      </a:lvl7pPr>
      <a:lvl8pPr marL="2805113" indent="-179388" algn="l" rtl="0" eaLnBrk="1" fontAlgn="base" hangingPunct="1">
        <a:lnSpc>
          <a:spcPct val="95000"/>
        </a:lnSpc>
        <a:spcBef>
          <a:spcPct val="70000"/>
        </a:spcBef>
        <a:spcAft>
          <a:spcPct val="0"/>
        </a:spcAft>
        <a:buClr>
          <a:schemeClr val="tx2"/>
        </a:buClr>
        <a:buChar char="•"/>
        <a:defRPr sz="1900">
          <a:solidFill>
            <a:schemeClr val="tx1"/>
          </a:solidFill>
          <a:latin typeface="+mn-lt"/>
        </a:defRPr>
      </a:lvl8pPr>
      <a:lvl9pPr marL="3262313" indent="-179388" algn="l" rtl="0" eaLnBrk="1" fontAlgn="base" hangingPunct="1">
        <a:lnSpc>
          <a:spcPct val="95000"/>
        </a:lnSpc>
        <a:spcBef>
          <a:spcPct val="70000"/>
        </a:spcBef>
        <a:spcAft>
          <a:spcPct val="0"/>
        </a:spcAft>
        <a:buClr>
          <a:schemeClr val="tx2"/>
        </a:buClr>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3.sv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forge.se/2014/05/dag/" TargetMode="Externa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ucbbiostat.com/"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hyperlink" Target="https://github.com/thomaselove/ichps2018" TargetMode="External"/><Relationship Id="rId4" Type="http://schemas.openxmlformats.org/officeDocument/2006/relationships/hyperlink" Target="https://ehsanx.github.io/TMLEworkshop/"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svg"/><Relationship Id="rId7" Type="http://schemas.openxmlformats.org/officeDocument/2006/relationships/image" Target="../media/image33.sv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svg"/><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hyperlink" Target="https://ehsanx.github.io/TMLEworkshop/rhc-data-description.html" TargetMode="Externa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svg"/><Relationship Id="rId7"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Layout" Target="../slideLayouts/slideLayout16.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16.xml"/><Relationship Id="rId5" Type="http://schemas.openxmlformats.org/officeDocument/2006/relationships/image" Target="../media/image39.svg"/><Relationship Id="rId4" Type="http://schemas.openxmlformats.org/officeDocument/2006/relationships/image" Target="../media/image38.png"/></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1.xml"/><Relationship Id="rId1" Type="http://schemas.openxmlformats.org/officeDocument/2006/relationships/slideLayout" Target="../slideLayouts/slideLayout23.xml"/></Relationships>
</file>

<file path=ppt/slides/_rels/slide5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3.xml"/></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3.xml"/></Relationships>
</file>

<file path=ppt/slides/_rels/slide5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2.xml"/><Relationship Id="rId1" Type="http://schemas.openxmlformats.org/officeDocument/2006/relationships/slideLayout" Target="../slideLayouts/slideLayout23.xml"/></Relationships>
</file>

<file path=ppt/slides/_rels/slide5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3.xml"/></Relationships>
</file>

<file path=ppt/slides/_rels/slide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3.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3" Type="http://schemas.openxmlformats.org/officeDocument/2006/relationships/hyperlink" Target="https://simplydani99.github.io/" TargetMode="External"/><Relationship Id="rId2" Type="http://schemas.openxmlformats.org/officeDocument/2006/relationships/hyperlink" Target="mailto:Danielle.stevens@nih.gov" TargetMode="Externa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Title 22">
            <a:extLst>
              <a:ext uri="{FF2B5EF4-FFF2-40B4-BE49-F238E27FC236}">
                <a16:creationId xmlns:a16="http://schemas.microsoft.com/office/drawing/2014/main" id="{58555943-3212-406B-B903-F426FEFBB479}"/>
              </a:ext>
            </a:extLst>
          </p:cNvPr>
          <p:cNvSpPr>
            <a:spLocks noGrp="1"/>
          </p:cNvSpPr>
          <p:nvPr>
            <p:ph type="ctrTitle"/>
          </p:nvPr>
        </p:nvSpPr>
        <p:spPr>
          <a:xfrm>
            <a:off x="257175" y="1585521"/>
            <a:ext cx="8629650" cy="2224480"/>
          </a:xfrm>
          <a:ln/>
        </p:spPr>
        <p:txBody>
          <a:bodyPr/>
          <a:lstStyle/>
          <a:p>
            <a:r>
              <a:rPr lang="en-US" altLang="en-US" dirty="0"/>
              <a:t>Overview of Causal Inference</a:t>
            </a:r>
          </a:p>
        </p:txBody>
      </p:sp>
      <p:sp>
        <p:nvSpPr>
          <p:cNvPr id="11267" name="Subtitle 23">
            <a:extLst>
              <a:ext uri="{FF2B5EF4-FFF2-40B4-BE49-F238E27FC236}">
                <a16:creationId xmlns:a16="http://schemas.microsoft.com/office/drawing/2014/main" id="{78291205-2E7B-45CE-A3C5-B72BF49E8AE5}"/>
              </a:ext>
            </a:extLst>
          </p:cNvPr>
          <p:cNvSpPr>
            <a:spLocks noGrp="1"/>
          </p:cNvSpPr>
          <p:nvPr>
            <p:ph type="subTitle" idx="1"/>
          </p:nvPr>
        </p:nvSpPr>
        <p:spPr>
          <a:xfrm>
            <a:off x="1341834" y="4169959"/>
            <a:ext cx="6460331" cy="1102520"/>
          </a:xfrm>
          <a:ln/>
        </p:spPr>
        <p:txBody>
          <a:bodyPr/>
          <a:lstStyle/>
          <a:p>
            <a:r>
              <a:rPr altLang="en-US" sz="1800" dirty="0">
                <a:ea typeface="MS PGothic" panose="020B0600070205080204" pitchFamily="34" charset="-128"/>
              </a:rPr>
              <a:t>Danielle Stevens</a:t>
            </a:r>
            <a:br>
              <a:rPr altLang="en-US" sz="1800" dirty="0">
                <a:ea typeface="MS PGothic" panose="020B0600070205080204" pitchFamily="34" charset="-128"/>
              </a:rPr>
            </a:br>
            <a:r>
              <a:rPr altLang="en-US" sz="1500" dirty="0">
                <a:ea typeface="MS PGothic" panose="020B0600070205080204" pitchFamily="34" charset="-128"/>
              </a:rPr>
              <a:t>IRTA postdoctoral fellow</a:t>
            </a:r>
            <a:br>
              <a:rPr altLang="en-US" sz="1500" dirty="0">
                <a:ea typeface="MS PGothic" panose="020B0600070205080204" pitchFamily="34" charset="-128"/>
              </a:rPr>
            </a:br>
            <a:r>
              <a:rPr altLang="en-US" sz="1500" dirty="0">
                <a:ea typeface="MS PGothic" panose="020B0600070205080204" pitchFamily="34" charset="-128"/>
              </a:rPr>
              <a:t>National Institute of Environmental Health Sciences</a:t>
            </a:r>
            <a:endParaRPr altLang="en-US" sz="1800" dirty="0">
              <a:ea typeface="MS PGothic" panose="020B0600070205080204" pitchFamily="34" charset="-128"/>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116F0-C452-1486-D3B2-4CBC66A263A6}"/>
              </a:ext>
            </a:extLst>
          </p:cNvPr>
          <p:cNvSpPr>
            <a:spLocks noGrp="1"/>
          </p:cNvSpPr>
          <p:nvPr>
            <p:ph type="title"/>
          </p:nvPr>
        </p:nvSpPr>
        <p:spPr/>
        <p:txBody>
          <a:bodyPr/>
          <a:lstStyle/>
          <a:p>
            <a:r>
              <a:rPr lang="en-US" dirty="0"/>
              <a:t>Statistical vs causal inference</a:t>
            </a:r>
          </a:p>
        </p:txBody>
      </p:sp>
      <p:sp>
        <p:nvSpPr>
          <p:cNvPr id="3" name="Content Placeholder 2">
            <a:extLst>
              <a:ext uri="{FF2B5EF4-FFF2-40B4-BE49-F238E27FC236}">
                <a16:creationId xmlns:a16="http://schemas.microsoft.com/office/drawing/2014/main" id="{BE921455-E8B7-B05B-2091-8DD08B955C54}"/>
              </a:ext>
            </a:extLst>
          </p:cNvPr>
          <p:cNvSpPr>
            <a:spLocks noGrp="1"/>
          </p:cNvSpPr>
          <p:nvPr>
            <p:ph idx="1"/>
          </p:nvPr>
        </p:nvSpPr>
        <p:spPr/>
        <p:txBody>
          <a:bodyPr/>
          <a:lstStyle/>
          <a:p>
            <a:pPr>
              <a:buClr>
                <a:srgbClr val="00447C"/>
              </a:buClr>
              <a:defRPr/>
            </a:pPr>
            <a:r>
              <a:rPr lang="en-US" sz="2400" dirty="0">
                <a:solidFill>
                  <a:srgbClr val="000000"/>
                </a:solidFill>
                <a:latin typeface="Arial"/>
              </a:rPr>
              <a:t>Statistical inference tells us the probability of occurrence in our data</a:t>
            </a:r>
          </a:p>
          <a:p>
            <a:pPr lvl="1">
              <a:buClr>
                <a:srgbClr val="00447C"/>
              </a:buClr>
              <a:defRPr/>
            </a:pPr>
            <a:r>
              <a:rPr lang="en-US" sz="2000" dirty="0">
                <a:solidFill>
                  <a:srgbClr val="000000"/>
                </a:solidFill>
                <a:latin typeface="Arial"/>
              </a:rPr>
              <a:t>Exposure doesn’t occur in all participants, only self-selected group</a:t>
            </a:r>
          </a:p>
          <a:p>
            <a:pPr lvl="2">
              <a:buClr>
                <a:srgbClr val="00447C"/>
              </a:buClr>
              <a:defRPr/>
            </a:pPr>
            <a:r>
              <a:rPr lang="en-US" sz="2000" dirty="0">
                <a:solidFill>
                  <a:srgbClr val="000000"/>
                </a:solidFill>
                <a:latin typeface="Arial"/>
              </a:rPr>
              <a:t>e.g., take vitamins because you know you are pregnant, encouraged by medical provider, educated about benefits</a:t>
            </a:r>
          </a:p>
          <a:p>
            <a:pPr>
              <a:buClr>
                <a:srgbClr val="00447C"/>
              </a:buClr>
              <a:defRPr/>
            </a:pPr>
            <a:r>
              <a:rPr lang="en-US" sz="2400" dirty="0">
                <a:solidFill>
                  <a:srgbClr val="000000"/>
                </a:solidFill>
                <a:latin typeface="Arial"/>
              </a:rPr>
              <a:t>Statistical inference cannot extend into the hypothetical</a:t>
            </a:r>
          </a:p>
        </p:txBody>
      </p:sp>
      <p:pic>
        <p:nvPicPr>
          <p:cNvPr id="4" name="Graphic 3" descr="Baby with solid fill">
            <a:extLst>
              <a:ext uri="{FF2B5EF4-FFF2-40B4-BE49-F238E27FC236}">
                <a16:creationId xmlns:a16="http://schemas.microsoft.com/office/drawing/2014/main" id="{2DC4B09C-1206-5039-B2B3-A68197813B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14584" y="5373142"/>
            <a:ext cx="914400" cy="914400"/>
          </a:xfrm>
          <a:prstGeom prst="rect">
            <a:avLst/>
          </a:prstGeom>
        </p:spPr>
      </p:pic>
      <p:cxnSp>
        <p:nvCxnSpPr>
          <p:cNvPr id="5" name="Straight Arrow Connector 4">
            <a:extLst>
              <a:ext uri="{FF2B5EF4-FFF2-40B4-BE49-F238E27FC236}">
                <a16:creationId xmlns:a16="http://schemas.microsoft.com/office/drawing/2014/main" id="{9FF2122F-E64A-FD3C-B808-F3508B09A644}"/>
              </a:ext>
            </a:extLst>
          </p:cNvPr>
          <p:cNvCxnSpPr/>
          <p:nvPr/>
        </p:nvCxnSpPr>
        <p:spPr>
          <a:xfrm>
            <a:off x="3793299" y="5880446"/>
            <a:ext cx="1653435"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 name="Graphic 5" descr="Medicine with solid fill">
            <a:extLst>
              <a:ext uri="{FF2B5EF4-FFF2-40B4-BE49-F238E27FC236}">
                <a16:creationId xmlns:a16="http://schemas.microsoft.com/office/drawing/2014/main" id="{B6D80388-9D04-7686-612B-36E9144FA5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78899" y="5373142"/>
            <a:ext cx="914400" cy="914400"/>
          </a:xfrm>
          <a:prstGeom prst="rect">
            <a:avLst/>
          </a:prstGeom>
        </p:spPr>
      </p:pic>
      <p:pic>
        <p:nvPicPr>
          <p:cNvPr id="8" name="Graphic 7" descr="Doctor female with solid fill">
            <a:extLst>
              <a:ext uri="{FF2B5EF4-FFF2-40B4-BE49-F238E27FC236}">
                <a16:creationId xmlns:a16="http://schemas.microsoft.com/office/drawing/2014/main" id="{D2417BD9-252C-395F-6612-FDD7852300F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37736" y="4641574"/>
            <a:ext cx="914400" cy="914400"/>
          </a:xfrm>
          <a:prstGeom prst="rect">
            <a:avLst/>
          </a:prstGeom>
        </p:spPr>
      </p:pic>
      <p:pic>
        <p:nvPicPr>
          <p:cNvPr id="10" name="Graphic 9" descr="Graduation cap with solid fill">
            <a:extLst>
              <a:ext uri="{FF2B5EF4-FFF2-40B4-BE49-F238E27FC236}">
                <a16:creationId xmlns:a16="http://schemas.microsoft.com/office/drawing/2014/main" id="{8E80FDA9-BE57-5262-A86E-613EB05087D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67031" y="5867709"/>
            <a:ext cx="914400" cy="914400"/>
          </a:xfrm>
          <a:prstGeom prst="rect">
            <a:avLst/>
          </a:prstGeom>
        </p:spPr>
      </p:pic>
      <p:cxnSp>
        <p:nvCxnSpPr>
          <p:cNvPr id="11" name="Straight Arrow Connector 10">
            <a:extLst>
              <a:ext uri="{FF2B5EF4-FFF2-40B4-BE49-F238E27FC236}">
                <a16:creationId xmlns:a16="http://schemas.microsoft.com/office/drawing/2014/main" id="{C601DEBE-38FE-3265-F037-4B284DEC9284}"/>
              </a:ext>
            </a:extLst>
          </p:cNvPr>
          <p:cNvCxnSpPr>
            <a:cxnSpLocks/>
            <a:stCxn id="8" idx="3"/>
            <a:endCxn id="6" idx="1"/>
          </p:cNvCxnSpPr>
          <p:nvPr/>
        </p:nvCxnSpPr>
        <p:spPr>
          <a:xfrm>
            <a:off x="2052136" y="5098774"/>
            <a:ext cx="826763" cy="73156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680FFC1-D836-D5FC-8B25-803393688DCD}"/>
              </a:ext>
            </a:extLst>
          </p:cNvPr>
          <p:cNvCxnSpPr>
            <a:cxnSpLocks/>
            <a:stCxn id="10" idx="3"/>
          </p:cNvCxnSpPr>
          <p:nvPr/>
        </p:nvCxnSpPr>
        <p:spPr>
          <a:xfrm flipV="1">
            <a:off x="2081431" y="5833955"/>
            <a:ext cx="803209" cy="49095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4690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11218-CF09-E616-D58F-AA3EB248669D}"/>
              </a:ext>
            </a:extLst>
          </p:cNvPr>
          <p:cNvSpPr>
            <a:spLocks noGrp="1"/>
          </p:cNvSpPr>
          <p:nvPr>
            <p:ph type="title"/>
          </p:nvPr>
        </p:nvSpPr>
        <p:spPr/>
        <p:txBody>
          <a:bodyPr/>
          <a:lstStyle/>
          <a:p>
            <a:r>
              <a:rPr lang="en-US" dirty="0"/>
              <a:t>Causal inference</a:t>
            </a:r>
          </a:p>
        </p:txBody>
      </p:sp>
      <p:sp>
        <p:nvSpPr>
          <p:cNvPr id="3" name="Content Placeholder 2">
            <a:extLst>
              <a:ext uri="{FF2B5EF4-FFF2-40B4-BE49-F238E27FC236}">
                <a16:creationId xmlns:a16="http://schemas.microsoft.com/office/drawing/2014/main" id="{B81BCF01-18AE-A221-775C-737D533687A8}"/>
              </a:ext>
            </a:extLst>
          </p:cNvPr>
          <p:cNvSpPr>
            <a:spLocks noGrp="1"/>
          </p:cNvSpPr>
          <p:nvPr>
            <p:ph idx="1"/>
          </p:nvPr>
        </p:nvSpPr>
        <p:spPr/>
        <p:txBody>
          <a:bodyPr/>
          <a:lstStyle/>
          <a:p>
            <a:pPr>
              <a:buClr>
                <a:srgbClr val="00447C"/>
              </a:buClr>
              <a:defRPr/>
            </a:pPr>
            <a:r>
              <a:rPr lang="en-US" dirty="0"/>
              <a:t>Causal inference tells us how a data distribution would change if we intervened to change exposure</a:t>
            </a:r>
          </a:p>
          <a:p>
            <a:pPr lvl="1">
              <a:buClr>
                <a:srgbClr val="00447C"/>
              </a:buClr>
              <a:defRPr/>
            </a:pPr>
            <a:r>
              <a:rPr lang="en-US" dirty="0"/>
              <a:t>How would preterm delivery risk change if </a:t>
            </a:r>
            <a:r>
              <a:rPr lang="en-US" u="sng" dirty="0"/>
              <a:t>all pregnant persons </a:t>
            </a:r>
            <a:r>
              <a:rPr lang="en-US" dirty="0"/>
              <a:t>in our study had taken vitamins?</a:t>
            </a:r>
          </a:p>
          <a:p>
            <a:pPr lvl="1">
              <a:buClr>
                <a:srgbClr val="00447C"/>
              </a:buClr>
              <a:defRPr/>
            </a:pPr>
            <a:r>
              <a:rPr lang="en-US" dirty="0"/>
              <a:t>How would preterm delivery risk change if </a:t>
            </a:r>
            <a:r>
              <a:rPr lang="en-US" u="sng" dirty="0"/>
              <a:t>we assigned pregnant persons who had had a prior preterm delivery </a:t>
            </a:r>
            <a:r>
              <a:rPr lang="en-US" dirty="0"/>
              <a:t>in our study to take vitamins?</a:t>
            </a:r>
          </a:p>
          <a:p>
            <a:pPr>
              <a:buClr>
                <a:srgbClr val="00447C"/>
              </a:buClr>
              <a:defRPr/>
            </a:pPr>
            <a:r>
              <a:rPr lang="en-US" dirty="0"/>
              <a:t>Causal inference goal: draw inference about parameters for a distribution we do not (fully) observe in our data</a:t>
            </a:r>
          </a:p>
          <a:p>
            <a:endParaRPr lang="en-US" dirty="0"/>
          </a:p>
        </p:txBody>
      </p:sp>
      <p:pic>
        <p:nvPicPr>
          <p:cNvPr id="5" name="Graphic 4" descr="Baby with solid fill">
            <a:extLst>
              <a:ext uri="{FF2B5EF4-FFF2-40B4-BE49-F238E27FC236}">
                <a16:creationId xmlns:a16="http://schemas.microsoft.com/office/drawing/2014/main" id="{0EF090A5-2ACF-8FB6-508F-52924747544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14584" y="5373142"/>
            <a:ext cx="914400" cy="914400"/>
          </a:xfrm>
          <a:prstGeom prst="rect">
            <a:avLst/>
          </a:prstGeom>
        </p:spPr>
      </p:pic>
      <p:cxnSp>
        <p:nvCxnSpPr>
          <p:cNvPr id="6" name="Straight Arrow Connector 5">
            <a:extLst>
              <a:ext uri="{FF2B5EF4-FFF2-40B4-BE49-F238E27FC236}">
                <a16:creationId xmlns:a16="http://schemas.microsoft.com/office/drawing/2014/main" id="{2CE8C583-9C49-C2FC-B570-46E683D4DEDC}"/>
              </a:ext>
            </a:extLst>
          </p:cNvPr>
          <p:cNvCxnSpPr/>
          <p:nvPr/>
        </p:nvCxnSpPr>
        <p:spPr>
          <a:xfrm>
            <a:off x="3793299" y="5880446"/>
            <a:ext cx="1653435"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 name="Graphic 6" descr="Medicine with solid fill">
            <a:extLst>
              <a:ext uri="{FF2B5EF4-FFF2-40B4-BE49-F238E27FC236}">
                <a16:creationId xmlns:a16="http://schemas.microsoft.com/office/drawing/2014/main" id="{26EB4424-CC23-3F3E-CEC7-171361790C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78899" y="5373142"/>
            <a:ext cx="914400" cy="914400"/>
          </a:xfrm>
          <a:prstGeom prst="rect">
            <a:avLst/>
          </a:prstGeom>
        </p:spPr>
      </p:pic>
    </p:spTree>
    <p:extLst>
      <p:ext uri="{BB962C8B-B14F-4D97-AF65-F5344CB8AC3E}">
        <p14:creationId xmlns:p14="http://schemas.microsoft.com/office/powerpoint/2010/main" val="271182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2A7E3-6853-B55A-45AA-63292C2B4888}"/>
              </a:ext>
            </a:extLst>
          </p:cNvPr>
          <p:cNvSpPr>
            <a:spLocks noGrp="1"/>
          </p:cNvSpPr>
          <p:nvPr>
            <p:ph type="title"/>
          </p:nvPr>
        </p:nvSpPr>
        <p:spPr/>
        <p:txBody>
          <a:bodyPr/>
          <a:lstStyle/>
          <a:p>
            <a:r>
              <a:rPr lang="en-US" dirty="0"/>
              <a:t>Causal inference framework</a:t>
            </a:r>
          </a:p>
        </p:txBody>
      </p:sp>
      <p:sp>
        <p:nvSpPr>
          <p:cNvPr id="3" name="Content Placeholder 2">
            <a:extLst>
              <a:ext uri="{FF2B5EF4-FFF2-40B4-BE49-F238E27FC236}">
                <a16:creationId xmlns:a16="http://schemas.microsoft.com/office/drawing/2014/main" id="{9871B9F0-DF41-1EE0-45B8-EB19D2FCB189}"/>
              </a:ext>
            </a:extLst>
          </p:cNvPr>
          <p:cNvSpPr>
            <a:spLocks noGrp="1"/>
          </p:cNvSpPr>
          <p:nvPr>
            <p:ph idx="1"/>
          </p:nvPr>
        </p:nvSpPr>
        <p:spPr/>
        <p:txBody>
          <a:bodyPr/>
          <a:lstStyle/>
          <a:p>
            <a:pPr marL="457200" indent="-457200">
              <a:buFont typeface="+mj-lt"/>
              <a:buAutoNum type="arabicPeriod"/>
            </a:pPr>
            <a:r>
              <a:rPr lang="en-US" dirty="0"/>
              <a:t>State the research question &amp; hypothetical experiment</a:t>
            </a:r>
          </a:p>
          <a:p>
            <a:pPr marL="457200" indent="-457200">
              <a:buFont typeface="+mj-lt"/>
              <a:buAutoNum type="arabicPeriod"/>
            </a:pPr>
            <a:r>
              <a:rPr lang="en-US" dirty="0"/>
              <a:t>Define causal model &amp; parameter of interest</a:t>
            </a:r>
          </a:p>
          <a:p>
            <a:pPr marL="457200" indent="-457200">
              <a:buFont typeface="+mj-lt"/>
              <a:buAutoNum type="arabicPeriod"/>
            </a:pPr>
            <a:r>
              <a:rPr lang="en-US" dirty="0"/>
              <a:t>Link causal model to observed data &amp; define statistical model</a:t>
            </a:r>
          </a:p>
          <a:p>
            <a:pPr marL="457200" indent="-457200">
              <a:buFont typeface="+mj-lt"/>
              <a:buAutoNum type="arabicPeriod"/>
            </a:pPr>
            <a:r>
              <a:rPr lang="en-US" dirty="0"/>
              <a:t>Link causal effect to parameter estimable in observed data</a:t>
            </a:r>
          </a:p>
          <a:p>
            <a:pPr marL="457200" indent="-457200">
              <a:buFont typeface="+mj-lt"/>
              <a:buAutoNum type="arabicPeriod"/>
            </a:pPr>
            <a:r>
              <a:rPr lang="en-US" dirty="0"/>
              <a:t>Choose &amp; apply estimator</a:t>
            </a:r>
          </a:p>
          <a:p>
            <a:pPr marL="457200" indent="-457200">
              <a:buFont typeface="+mj-lt"/>
              <a:buAutoNum type="arabicPeriod"/>
            </a:pPr>
            <a:r>
              <a:rPr lang="en-US" dirty="0"/>
              <a:t>Make inferences</a:t>
            </a:r>
          </a:p>
        </p:txBody>
      </p:sp>
    </p:spTree>
    <p:extLst>
      <p:ext uri="{BB962C8B-B14F-4D97-AF65-F5344CB8AC3E}">
        <p14:creationId xmlns:p14="http://schemas.microsoft.com/office/powerpoint/2010/main" val="399459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2A7E3-6853-B55A-45AA-63292C2B4888}"/>
              </a:ext>
            </a:extLst>
          </p:cNvPr>
          <p:cNvSpPr>
            <a:spLocks noGrp="1"/>
          </p:cNvSpPr>
          <p:nvPr>
            <p:ph type="title"/>
          </p:nvPr>
        </p:nvSpPr>
        <p:spPr/>
        <p:txBody>
          <a:bodyPr/>
          <a:lstStyle/>
          <a:p>
            <a:r>
              <a:rPr lang="en-US" dirty="0"/>
              <a:t>Causal inference framework</a:t>
            </a:r>
          </a:p>
        </p:txBody>
      </p:sp>
      <p:sp>
        <p:nvSpPr>
          <p:cNvPr id="3" name="Content Placeholder 2">
            <a:extLst>
              <a:ext uri="{FF2B5EF4-FFF2-40B4-BE49-F238E27FC236}">
                <a16:creationId xmlns:a16="http://schemas.microsoft.com/office/drawing/2014/main" id="{9871B9F0-DF41-1EE0-45B8-EB19D2FCB189}"/>
              </a:ext>
            </a:extLst>
          </p:cNvPr>
          <p:cNvSpPr>
            <a:spLocks noGrp="1"/>
          </p:cNvSpPr>
          <p:nvPr>
            <p:ph idx="1"/>
          </p:nvPr>
        </p:nvSpPr>
        <p:spPr/>
        <p:txBody>
          <a:bodyPr/>
          <a:lstStyle/>
          <a:p>
            <a:pPr marL="457200" indent="-457200">
              <a:buFont typeface="+mj-lt"/>
              <a:buAutoNum type="arabicPeriod"/>
            </a:pPr>
            <a:r>
              <a:rPr lang="en-US" dirty="0"/>
              <a:t>State the research question &amp; hypothetical intervention</a:t>
            </a:r>
          </a:p>
          <a:p>
            <a:pPr marL="457200" indent="-457200">
              <a:buFont typeface="+mj-lt"/>
              <a:buAutoNum type="arabicPeriod"/>
            </a:pPr>
            <a:r>
              <a:rPr lang="en-US" dirty="0">
                <a:solidFill>
                  <a:schemeClr val="bg1">
                    <a:lumMod val="75000"/>
                  </a:schemeClr>
                </a:solidFill>
              </a:rPr>
              <a:t>Define causal model &amp; parameter of interest</a:t>
            </a:r>
          </a:p>
          <a:p>
            <a:pPr marL="457200" indent="-457200">
              <a:buFont typeface="+mj-lt"/>
              <a:buAutoNum type="arabicPeriod"/>
            </a:pPr>
            <a:r>
              <a:rPr lang="en-US" dirty="0">
                <a:solidFill>
                  <a:schemeClr val="bg1">
                    <a:lumMod val="75000"/>
                  </a:schemeClr>
                </a:solidFill>
              </a:rPr>
              <a:t>Link causal model to observed data &amp; define statistical model</a:t>
            </a:r>
          </a:p>
          <a:p>
            <a:pPr marL="457200" indent="-457200">
              <a:buFont typeface="+mj-lt"/>
              <a:buAutoNum type="arabicPeriod"/>
            </a:pPr>
            <a:r>
              <a:rPr lang="en-US" dirty="0">
                <a:solidFill>
                  <a:schemeClr val="bg1">
                    <a:lumMod val="75000"/>
                  </a:schemeClr>
                </a:solidFill>
              </a:rPr>
              <a:t>Link causal effect to parameter estimable in observed data</a:t>
            </a:r>
          </a:p>
          <a:p>
            <a:pPr marL="457200" indent="-457200">
              <a:buFont typeface="+mj-lt"/>
              <a:buAutoNum type="arabicPeriod"/>
            </a:pPr>
            <a:r>
              <a:rPr lang="en-US" dirty="0">
                <a:solidFill>
                  <a:schemeClr val="bg1">
                    <a:lumMod val="75000"/>
                  </a:schemeClr>
                </a:solidFill>
              </a:rPr>
              <a:t>Choose &amp; apply estimator</a:t>
            </a:r>
          </a:p>
          <a:p>
            <a:pPr marL="457200" indent="-457200">
              <a:buFont typeface="+mj-lt"/>
              <a:buAutoNum type="arabicPeriod"/>
            </a:pPr>
            <a:r>
              <a:rPr lang="en-US" dirty="0">
                <a:solidFill>
                  <a:schemeClr val="bg1">
                    <a:lumMod val="75000"/>
                  </a:schemeClr>
                </a:solidFill>
              </a:rPr>
              <a:t>Make inferences</a:t>
            </a:r>
          </a:p>
        </p:txBody>
      </p:sp>
    </p:spTree>
    <p:extLst>
      <p:ext uri="{BB962C8B-B14F-4D97-AF65-F5344CB8AC3E}">
        <p14:creationId xmlns:p14="http://schemas.microsoft.com/office/powerpoint/2010/main" val="198706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C7C0D-6729-5E15-2D7F-1CF47CCA01C0}"/>
              </a:ext>
            </a:extLst>
          </p:cNvPr>
          <p:cNvSpPr>
            <a:spLocks noGrp="1"/>
          </p:cNvSpPr>
          <p:nvPr>
            <p:ph type="title"/>
          </p:nvPr>
        </p:nvSpPr>
        <p:spPr/>
        <p:txBody>
          <a:bodyPr/>
          <a:lstStyle/>
          <a:p>
            <a:r>
              <a:rPr lang="en-US" dirty="0"/>
              <a:t>State the research question &amp; hypothetical intervention</a:t>
            </a:r>
          </a:p>
        </p:txBody>
      </p:sp>
      <p:sp>
        <p:nvSpPr>
          <p:cNvPr id="3" name="Content Placeholder 2">
            <a:extLst>
              <a:ext uri="{FF2B5EF4-FFF2-40B4-BE49-F238E27FC236}">
                <a16:creationId xmlns:a16="http://schemas.microsoft.com/office/drawing/2014/main" id="{23949ED8-1F00-2B98-33F7-B9F5C3160FF8}"/>
              </a:ext>
            </a:extLst>
          </p:cNvPr>
          <p:cNvSpPr>
            <a:spLocks noGrp="1"/>
          </p:cNvSpPr>
          <p:nvPr>
            <p:ph idx="1"/>
          </p:nvPr>
        </p:nvSpPr>
        <p:spPr/>
        <p:txBody>
          <a:bodyPr/>
          <a:lstStyle/>
          <a:p>
            <a:r>
              <a:rPr lang="en-US" dirty="0"/>
              <a:t>Be explicit about:</a:t>
            </a:r>
          </a:p>
          <a:p>
            <a:pPr lvl="1"/>
            <a:r>
              <a:rPr lang="en-US" dirty="0"/>
              <a:t>Study (target) population</a:t>
            </a:r>
          </a:p>
          <a:p>
            <a:pPr lvl="1"/>
            <a:r>
              <a:rPr lang="en-US" dirty="0"/>
              <a:t>Exposure</a:t>
            </a:r>
          </a:p>
          <a:p>
            <a:pPr lvl="1"/>
            <a:r>
              <a:rPr lang="en-US" dirty="0"/>
              <a:t>Outcome</a:t>
            </a:r>
          </a:p>
          <a:p>
            <a:pPr lvl="1"/>
            <a:r>
              <a:rPr lang="en-US" dirty="0"/>
              <a:t>How to feasibly change the exposure</a:t>
            </a:r>
          </a:p>
          <a:p>
            <a:pPr lvl="2"/>
            <a:r>
              <a:rPr lang="en-US" dirty="0"/>
              <a:t>What is the hypothetical intervention?</a:t>
            </a:r>
          </a:p>
          <a:p>
            <a:pPr lvl="2"/>
            <a:r>
              <a:rPr lang="en-US" dirty="0"/>
              <a:t>What is the RCT?</a:t>
            </a:r>
          </a:p>
        </p:txBody>
      </p:sp>
    </p:spTree>
    <p:extLst>
      <p:ext uri="{BB962C8B-B14F-4D97-AF65-F5344CB8AC3E}">
        <p14:creationId xmlns:p14="http://schemas.microsoft.com/office/powerpoint/2010/main" val="2197349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12049-FCBF-4F89-8CFA-0CE3A544D5DF}"/>
              </a:ext>
            </a:extLst>
          </p:cNvPr>
          <p:cNvSpPr>
            <a:spLocks noGrp="1"/>
          </p:cNvSpPr>
          <p:nvPr>
            <p:ph type="title"/>
          </p:nvPr>
        </p:nvSpPr>
        <p:spPr/>
        <p:txBody>
          <a:bodyPr/>
          <a:lstStyle/>
          <a:p>
            <a:r>
              <a:rPr lang="en-US" dirty="0"/>
              <a:t>Envisioning hypothetical interventions in observational studies</a:t>
            </a:r>
          </a:p>
        </p:txBody>
      </p:sp>
      <p:pic>
        <p:nvPicPr>
          <p:cNvPr id="15" name="Graphic 14" descr="Cycling with solid fill">
            <a:extLst>
              <a:ext uri="{FF2B5EF4-FFF2-40B4-BE49-F238E27FC236}">
                <a16:creationId xmlns:a16="http://schemas.microsoft.com/office/drawing/2014/main" id="{771147E0-F22F-40C5-B0DF-5495E6C1860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07758" y="3163443"/>
            <a:ext cx="487680" cy="487680"/>
          </a:xfrm>
          <a:prstGeom prst="rect">
            <a:avLst/>
          </a:prstGeom>
        </p:spPr>
      </p:pic>
      <p:pic>
        <p:nvPicPr>
          <p:cNvPr id="17" name="Graphic 16" descr="Electric car with solid fill">
            <a:extLst>
              <a:ext uri="{FF2B5EF4-FFF2-40B4-BE49-F238E27FC236}">
                <a16:creationId xmlns:a16="http://schemas.microsoft.com/office/drawing/2014/main" id="{2A6B3587-8A89-45DF-8D0F-BB157797F5C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8697" y="4232924"/>
            <a:ext cx="685800" cy="685800"/>
          </a:xfrm>
          <a:prstGeom prst="rect">
            <a:avLst/>
          </a:prstGeom>
        </p:spPr>
      </p:pic>
      <p:pic>
        <p:nvPicPr>
          <p:cNvPr id="21" name="Graphic 20" descr="Lungs with solid fill">
            <a:extLst>
              <a:ext uri="{FF2B5EF4-FFF2-40B4-BE49-F238E27FC236}">
                <a16:creationId xmlns:a16="http://schemas.microsoft.com/office/drawing/2014/main" id="{529BE392-BB6D-4F81-BEE9-F5686FA1576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349504" y="3717898"/>
            <a:ext cx="685800" cy="685800"/>
          </a:xfrm>
          <a:prstGeom prst="rect">
            <a:avLst/>
          </a:prstGeom>
        </p:spPr>
      </p:pic>
      <p:pic>
        <p:nvPicPr>
          <p:cNvPr id="7" name="Graphic 6" descr="Car with solid fill">
            <a:extLst>
              <a:ext uri="{FF2B5EF4-FFF2-40B4-BE49-F238E27FC236}">
                <a16:creationId xmlns:a16="http://schemas.microsoft.com/office/drawing/2014/main" id="{CCD18A43-5A53-412E-A182-0622049D38F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08698" y="3651123"/>
            <a:ext cx="685800" cy="685800"/>
          </a:xfrm>
          <a:prstGeom prst="rect">
            <a:avLst/>
          </a:prstGeom>
        </p:spPr>
      </p:pic>
      <p:cxnSp>
        <p:nvCxnSpPr>
          <p:cNvPr id="16" name="Straight Arrow Connector 15">
            <a:extLst>
              <a:ext uri="{FF2B5EF4-FFF2-40B4-BE49-F238E27FC236}">
                <a16:creationId xmlns:a16="http://schemas.microsoft.com/office/drawing/2014/main" id="{8C1A094A-E424-4774-8D62-16D0B74BDE2F}"/>
              </a:ext>
            </a:extLst>
          </p:cNvPr>
          <p:cNvCxnSpPr>
            <a:cxnSpLocks/>
          </p:cNvCxnSpPr>
          <p:nvPr/>
        </p:nvCxnSpPr>
        <p:spPr>
          <a:xfrm>
            <a:off x="1794499" y="4060798"/>
            <a:ext cx="1664981"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A22D8052-8D73-4A2E-940F-D1F233358990}"/>
              </a:ext>
            </a:extLst>
          </p:cNvPr>
          <p:cNvCxnSpPr>
            <a:cxnSpLocks/>
          </p:cNvCxnSpPr>
          <p:nvPr/>
        </p:nvCxnSpPr>
        <p:spPr>
          <a:xfrm>
            <a:off x="5684523" y="4060798"/>
            <a:ext cx="1664981"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43F4F998-A3CB-4CDB-9179-0A52B45290CC}"/>
              </a:ext>
            </a:extLst>
          </p:cNvPr>
          <p:cNvSpPr txBox="1"/>
          <p:nvPr/>
        </p:nvSpPr>
        <p:spPr>
          <a:xfrm>
            <a:off x="3562717" y="3918639"/>
            <a:ext cx="2018566" cy="369332"/>
          </a:xfrm>
          <a:prstGeom prst="rect">
            <a:avLst/>
          </a:prstGeom>
          <a:noFill/>
        </p:spPr>
        <p:txBody>
          <a:bodyPr wrap="none" rtlCol="0">
            <a:spAutoFit/>
          </a:bodyPr>
          <a:lstStyle/>
          <a:p>
            <a:r>
              <a:rPr lang="en-US" dirty="0"/>
              <a:t>Vehicle emissions</a:t>
            </a:r>
          </a:p>
        </p:txBody>
      </p:sp>
      <p:cxnSp>
        <p:nvCxnSpPr>
          <p:cNvPr id="19" name="Straight Arrow Connector 18">
            <a:extLst>
              <a:ext uri="{FF2B5EF4-FFF2-40B4-BE49-F238E27FC236}">
                <a16:creationId xmlns:a16="http://schemas.microsoft.com/office/drawing/2014/main" id="{7F1AF978-85D7-455A-A89C-DA88AC35BF97}"/>
              </a:ext>
            </a:extLst>
          </p:cNvPr>
          <p:cNvCxnSpPr>
            <a:cxnSpLocks/>
          </p:cNvCxnSpPr>
          <p:nvPr/>
        </p:nvCxnSpPr>
        <p:spPr>
          <a:xfrm>
            <a:off x="1695438" y="3429000"/>
            <a:ext cx="1764040" cy="38481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27118301-D73F-4180-A0BA-2D7E826BDEFE}"/>
              </a:ext>
            </a:extLst>
          </p:cNvPr>
          <p:cNvSpPr txBox="1"/>
          <p:nvPr/>
        </p:nvSpPr>
        <p:spPr>
          <a:xfrm>
            <a:off x="3592131" y="3800948"/>
            <a:ext cx="1989152" cy="646331"/>
          </a:xfrm>
          <a:prstGeom prst="rect">
            <a:avLst/>
          </a:prstGeom>
          <a:solidFill>
            <a:schemeClr val="bg1"/>
          </a:solidFill>
        </p:spPr>
        <p:txBody>
          <a:bodyPr wrap="square" rtlCol="0">
            <a:spAutoFit/>
          </a:bodyPr>
          <a:lstStyle/>
          <a:p>
            <a:r>
              <a:rPr lang="en-US" dirty="0"/>
              <a:t>↓ Vehicle emissions</a:t>
            </a:r>
          </a:p>
        </p:txBody>
      </p:sp>
      <p:cxnSp>
        <p:nvCxnSpPr>
          <p:cNvPr id="22" name="Straight Arrow Connector 21">
            <a:extLst>
              <a:ext uri="{FF2B5EF4-FFF2-40B4-BE49-F238E27FC236}">
                <a16:creationId xmlns:a16="http://schemas.microsoft.com/office/drawing/2014/main" id="{1C063C93-772D-4348-8A18-32990F773CBA}"/>
              </a:ext>
            </a:extLst>
          </p:cNvPr>
          <p:cNvCxnSpPr>
            <a:cxnSpLocks/>
          </p:cNvCxnSpPr>
          <p:nvPr/>
        </p:nvCxnSpPr>
        <p:spPr>
          <a:xfrm flipV="1">
            <a:off x="1794497" y="4336924"/>
            <a:ext cx="1664981" cy="238901"/>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 name="Rectangle 2">
            <a:extLst>
              <a:ext uri="{FF2B5EF4-FFF2-40B4-BE49-F238E27FC236}">
                <a16:creationId xmlns:a16="http://schemas.microsoft.com/office/drawing/2014/main" id="{1D419B7A-36B5-AFCF-DF07-FA4FC79ACC61}"/>
              </a:ext>
            </a:extLst>
          </p:cNvPr>
          <p:cNvSpPr/>
          <p:nvPr/>
        </p:nvSpPr>
        <p:spPr>
          <a:xfrm>
            <a:off x="1108696" y="5039139"/>
            <a:ext cx="6926608" cy="145273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While we can examine just vehicle emissions &amp; asthma incidence, helpful to consider implications of different interventions that can be feasibly taken</a:t>
            </a:r>
          </a:p>
        </p:txBody>
      </p:sp>
    </p:spTree>
    <p:extLst>
      <p:ext uri="{BB962C8B-B14F-4D97-AF65-F5344CB8AC3E}">
        <p14:creationId xmlns:p14="http://schemas.microsoft.com/office/powerpoint/2010/main" val="3083043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2F6EC1-71D7-4ADD-A8A4-1BA01AFC0CF1}"/>
              </a:ext>
            </a:extLst>
          </p:cNvPr>
          <p:cNvSpPr>
            <a:spLocks noGrp="1"/>
          </p:cNvSpPr>
          <p:nvPr>
            <p:ph idx="4294967295"/>
          </p:nvPr>
        </p:nvSpPr>
        <p:spPr>
          <a:xfrm>
            <a:off x="0" y="901381"/>
            <a:ext cx="3150704" cy="5062097"/>
          </a:xfrm>
        </p:spPr>
        <p:txBody>
          <a:bodyPr anchor="ctr">
            <a:noAutofit/>
          </a:bodyPr>
          <a:lstStyle/>
          <a:p>
            <a:r>
              <a:rPr lang="en-US" sz="2200" dirty="0"/>
              <a:t>Link study comparisons to public health actions that can be feasibly taken by decision-makers</a:t>
            </a:r>
          </a:p>
          <a:p>
            <a:r>
              <a:rPr lang="en-US" sz="2200" dirty="0"/>
              <a:t>Operationalize intervention as a modification to measured exposure</a:t>
            </a:r>
          </a:p>
        </p:txBody>
      </p:sp>
      <p:pic>
        <p:nvPicPr>
          <p:cNvPr id="6" name="Picture 5">
            <a:extLst>
              <a:ext uri="{FF2B5EF4-FFF2-40B4-BE49-F238E27FC236}">
                <a16:creationId xmlns:a16="http://schemas.microsoft.com/office/drawing/2014/main" id="{E0F9C261-5E72-44A9-A508-F758E605A6A1}"/>
              </a:ext>
            </a:extLst>
          </p:cNvPr>
          <p:cNvPicPr>
            <a:picLocks noChangeAspect="1"/>
          </p:cNvPicPr>
          <p:nvPr/>
        </p:nvPicPr>
        <p:blipFill>
          <a:blip r:embed="rId3"/>
          <a:stretch>
            <a:fillRect/>
          </a:stretch>
        </p:blipFill>
        <p:spPr>
          <a:xfrm>
            <a:off x="3581167" y="901381"/>
            <a:ext cx="3424923" cy="5055237"/>
          </a:xfrm>
          <a:prstGeom prst="rect">
            <a:avLst/>
          </a:prstGeom>
          <a:ln>
            <a:solidFill>
              <a:schemeClr val="tx1"/>
            </a:solidFill>
          </a:ln>
        </p:spPr>
      </p:pic>
      <p:sp>
        <p:nvSpPr>
          <p:cNvPr id="4" name="TextBox 3">
            <a:extLst>
              <a:ext uri="{FF2B5EF4-FFF2-40B4-BE49-F238E27FC236}">
                <a16:creationId xmlns:a16="http://schemas.microsoft.com/office/drawing/2014/main" id="{0D377F17-2E97-907A-D94A-52838D8F5A8C}"/>
              </a:ext>
            </a:extLst>
          </p:cNvPr>
          <p:cNvSpPr txBox="1"/>
          <p:nvPr/>
        </p:nvSpPr>
        <p:spPr>
          <a:xfrm>
            <a:off x="6589644" y="6611779"/>
            <a:ext cx="2723594" cy="246221"/>
          </a:xfrm>
          <a:prstGeom prst="rect">
            <a:avLst/>
          </a:prstGeom>
          <a:noFill/>
        </p:spPr>
        <p:txBody>
          <a:bodyPr wrap="square" rtlCol="0">
            <a:spAutoFit/>
          </a:bodyPr>
          <a:lstStyle/>
          <a:p>
            <a:r>
              <a:rPr lang="en-US" sz="1000" dirty="0"/>
              <a:t>Smith et al. 2022, </a:t>
            </a:r>
            <a:r>
              <a:rPr lang="en-US" sz="1000" dirty="0" err="1"/>
              <a:t>Curr</a:t>
            </a:r>
            <a:r>
              <a:rPr lang="en-US" sz="1000" dirty="0"/>
              <a:t> Environ Health Rep</a:t>
            </a:r>
          </a:p>
        </p:txBody>
      </p:sp>
      <p:sp>
        <p:nvSpPr>
          <p:cNvPr id="5" name="Rectangle 4">
            <a:extLst>
              <a:ext uri="{FF2B5EF4-FFF2-40B4-BE49-F238E27FC236}">
                <a16:creationId xmlns:a16="http://schemas.microsoft.com/office/drawing/2014/main" id="{6D936D40-3C4C-7C86-9BB0-A8946329CC92}"/>
              </a:ext>
            </a:extLst>
          </p:cNvPr>
          <p:cNvSpPr/>
          <p:nvPr/>
        </p:nvSpPr>
        <p:spPr>
          <a:xfrm>
            <a:off x="7136296" y="904461"/>
            <a:ext cx="1806881" cy="5059017"/>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solidFill>
              </a:rPr>
              <a:t>Set exposure to specific value</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dirty="0">
                <a:solidFill>
                  <a:schemeClr val="tx1"/>
                </a:solidFill>
              </a:rPr>
              <a:t>Shift exposure distribution</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dirty="0">
                <a:solidFill>
                  <a:schemeClr val="tx1"/>
                </a:solidFill>
              </a:rPr>
              <a:t>Limit exposure to threshold value</a:t>
            </a:r>
          </a:p>
        </p:txBody>
      </p:sp>
    </p:spTree>
    <p:extLst>
      <p:ext uri="{BB962C8B-B14F-4D97-AF65-F5344CB8AC3E}">
        <p14:creationId xmlns:p14="http://schemas.microsoft.com/office/powerpoint/2010/main" val="417767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2F6EC1-71D7-4ADD-A8A4-1BA01AFC0CF1}"/>
              </a:ext>
            </a:extLst>
          </p:cNvPr>
          <p:cNvSpPr>
            <a:spLocks noGrp="1"/>
          </p:cNvSpPr>
          <p:nvPr>
            <p:ph idx="4294967295"/>
          </p:nvPr>
        </p:nvSpPr>
        <p:spPr>
          <a:xfrm>
            <a:off x="0" y="901381"/>
            <a:ext cx="3150704" cy="5062097"/>
          </a:xfrm>
        </p:spPr>
        <p:txBody>
          <a:bodyPr anchor="ctr">
            <a:noAutofit/>
          </a:bodyPr>
          <a:lstStyle/>
          <a:p>
            <a:r>
              <a:rPr lang="en-US" sz="2200" dirty="0"/>
              <a:t>Link study comparisons to public health actions that can be feasibly taken by decision-makers</a:t>
            </a:r>
          </a:p>
          <a:p>
            <a:r>
              <a:rPr lang="en-US" sz="2200" dirty="0"/>
              <a:t>Operationalize intervention as a modification to measured exposure</a:t>
            </a:r>
          </a:p>
        </p:txBody>
      </p:sp>
      <p:pic>
        <p:nvPicPr>
          <p:cNvPr id="6" name="Picture 5">
            <a:extLst>
              <a:ext uri="{FF2B5EF4-FFF2-40B4-BE49-F238E27FC236}">
                <a16:creationId xmlns:a16="http://schemas.microsoft.com/office/drawing/2014/main" id="{E0F9C261-5E72-44A9-A508-F758E605A6A1}"/>
              </a:ext>
            </a:extLst>
          </p:cNvPr>
          <p:cNvPicPr>
            <a:picLocks noChangeAspect="1"/>
          </p:cNvPicPr>
          <p:nvPr/>
        </p:nvPicPr>
        <p:blipFill rotWithShape="1">
          <a:blip r:embed="rId3"/>
          <a:srcRect b="66319"/>
          <a:stretch/>
        </p:blipFill>
        <p:spPr>
          <a:xfrm>
            <a:off x="3431038" y="2660607"/>
            <a:ext cx="3424923" cy="1702671"/>
          </a:xfrm>
          <a:prstGeom prst="rect">
            <a:avLst/>
          </a:prstGeom>
          <a:ln>
            <a:solidFill>
              <a:schemeClr val="tx1"/>
            </a:solidFill>
          </a:ln>
        </p:spPr>
      </p:pic>
      <p:sp>
        <p:nvSpPr>
          <p:cNvPr id="4" name="TextBox 3">
            <a:extLst>
              <a:ext uri="{FF2B5EF4-FFF2-40B4-BE49-F238E27FC236}">
                <a16:creationId xmlns:a16="http://schemas.microsoft.com/office/drawing/2014/main" id="{0D377F17-2E97-907A-D94A-52838D8F5A8C}"/>
              </a:ext>
            </a:extLst>
          </p:cNvPr>
          <p:cNvSpPr txBox="1"/>
          <p:nvPr/>
        </p:nvSpPr>
        <p:spPr>
          <a:xfrm>
            <a:off x="6589644" y="6611779"/>
            <a:ext cx="2723594" cy="246221"/>
          </a:xfrm>
          <a:prstGeom prst="rect">
            <a:avLst/>
          </a:prstGeom>
          <a:noFill/>
        </p:spPr>
        <p:txBody>
          <a:bodyPr wrap="square" rtlCol="0">
            <a:spAutoFit/>
          </a:bodyPr>
          <a:lstStyle/>
          <a:p>
            <a:r>
              <a:rPr lang="en-US" sz="1000" dirty="0"/>
              <a:t>Smith et al. 2022, </a:t>
            </a:r>
            <a:r>
              <a:rPr lang="en-US" sz="1000" dirty="0" err="1"/>
              <a:t>Curr</a:t>
            </a:r>
            <a:r>
              <a:rPr lang="en-US" sz="1000" dirty="0"/>
              <a:t> Environ Health Rep</a:t>
            </a:r>
          </a:p>
        </p:txBody>
      </p:sp>
      <p:sp>
        <p:nvSpPr>
          <p:cNvPr id="5" name="Rectangle 4">
            <a:extLst>
              <a:ext uri="{FF2B5EF4-FFF2-40B4-BE49-F238E27FC236}">
                <a16:creationId xmlns:a16="http://schemas.microsoft.com/office/drawing/2014/main" id="{6D936D40-3C4C-7C86-9BB0-A8946329CC92}"/>
              </a:ext>
            </a:extLst>
          </p:cNvPr>
          <p:cNvSpPr/>
          <p:nvPr/>
        </p:nvSpPr>
        <p:spPr>
          <a:xfrm>
            <a:off x="7136296" y="904461"/>
            <a:ext cx="1806881" cy="5059017"/>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solidFill>
              </a:rPr>
              <a:t>Set exposure to specific value</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dirty="0">
                <a:solidFill>
                  <a:schemeClr val="tx1"/>
                </a:solidFill>
              </a:rPr>
              <a:t>e.g., set everyone in dataset unexposed vs exposed</a:t>
            </a:r>
          </a:p>
        </p:txBody>
      </p:sp>
    </p:spTree>
    <p:extLst>
      <p:ext uri="{BB962C8B-B14F-4D97-AF65-F5344CB8AC3E}">
        <p14:creationId xmlns:p14="http://schemas.microsoft.com/office/powerpoint/2010/main" val="1555221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2F6EC1-71D7-4ADD-A8A4-1BA01AFC0CF1}"/>
              </a:ext>
            </a:extLst>
          </p:cNvPr>
          <p:cNvSpPr>
            <a:spLocks noGrp="1"/>
          </p:cNvSpPr>
          <p:nvPr>
            <p:ph idx="4294967295"/>
          </p:nvPr>
        </p:nvSpPr>
        <p:spPr>
          <a:xfrm>
            <a:off x="0" y="901381"/>
            <a:ext cx="3150704" cy="5062097"/>
          </a:xfrm>
        </p:spPr>
        <p:txBody>
          <a:bodyPr anchor="ctr">
            <a:noAutofit/>
          </a:bodyPr>
          <a:lstStyle/>
          <a:p>
            <a:r>
              <a:rPr lang="en-US" sz="2200" dirty="0"/>
              <a:t>Link study comparisons to public health actions that can be feasibly taken by decision-makers</a:t>
            </a:r>
          </a:p>
          <a:p>
            <a:r>
              <a:rPr lang="en-US" sz="2200" dirty="0"/>
              <a:t>Operationalize intervention as a modification to measured exposure</a:t>
            </a:r>
          </a:p>
        </p:txBody>
      </p:sp>
      <p:pic>
        <p:nvPicPr>
          <p:cNvPr id="6" name="Picture 5">
            <a:extLst>
              <a:ext uri="{FF2B5EF4-FFF2-40B4-BE49-F238E27FC236}">
                <a16:creationId xmlns:a16="http://schemas.microsoft.com/office/drawing/2014/main" id="{E0F9C261-5E72-44A9-A508-F758E605A6A1}"/>
              </a:ext>
            </a:extLst>
          </p:cNvPr>
          <p:cNvPicPr>
            <a:picLocks noChangeAspect="1"/>
          </p:cNvPicPr>
          <p:nvPr/>
        </p:nvPicPr>
        <p:blipFill rotWithShape="1">
          <a:blip r:embed="rId3"/>
          <a:srcRect t="33288" b="36631"/>
          <a:stretch/>
        </p:blipFill>
        <p:spPr>
          <a:xfrm>
            <a:off x="3581167" y="2668656"/>
            <a:ext cx="3424923" cy="1520687"/>
          </a:xfrm>
          <a:prstGeom prst="rect">
            <a:avLst/>
          </a:prstGeom>
          <a:ln>
            <a:solidFill>
              <a:schemeClr val="tx1"/>
            </a:solidFill>
          </a:ln>
        </p:spPr>
      </p:pic>
      <p:sp>
        <p:nvSpPr>
          <p:cNvPr id="4" name="TextBox 3">
            <a:extLst>
              <a:ext uri="{FF2B5EF4-FFF2-40B4-BE49-F238E27FC236}">
                <a16:creationId xmlns:a16="http://schemas.microsoft.com/office/drawing/2014/main" id="{0D377F17-2E97-907A-D94A-52838D8F5A8C}"/>
              </a:ext>
            </a:extLst>
          </p:cNvPr>
          <p:cNvSpPr txBox="1"/>
          <p:nvPr/>
        </p:nvSpPr>
        <p:spPr>
          <a:xfrm>
            <a:off x="6589644" y="6611779"/>
            <a:ext cx="2723594" cy="246221"/>
          </a:xfrm>
          <a:prstGeom prst="rect">
            <a:avLst/>
          </a:prstGeom>
          <a:noFill/>
        </p:spPr>
        <p:txBody>
          <a:bodyPr wrap="square" rtlCol="0">
            <a:spAutoFit/>
          </a:bodyPr>
          <a:lstStyle/>
          <a:p>
            <a:r>
              <a:rPr lang="en-US" sz="1000" dirty="0"/>
              <a:t>Smith et al. 2022, </a:t>
            </a:r>
            <a:r>
              <a:rPr lang="en-US" sz="1000" dirty="0" err="1"/>
              <a:t>Curr</a:t>
            </a:r>
            <a:r>
              <a:rPr lang="en-US" sz="1000" dirty="0"/>
              <a:t> Environ Health Rep</a:t>
            </a:r>
          </a:p>
        </p:txBody>
      </p:sp>
      <p:sp>
        <p:nvSpPr>
          <p:cNvPr id="5" name="Rectangle 4">
            <a:extLst>
              <a:ext uri="{FF2B5EF4-FFF2-40B4-BE49-F238E27FC236}">
                <a16:creationId xmlns:a16="http://schemas.microsoft.com/office/drawing/2014/main" id="{6D936D40-3C4C-7C86-9BB0-A8946329CC92}"/>
              </a:ext>
            </a:extLst>
          </p:cNvPr>
          <p:cNvSpPr/>
          <p:nvPr/>
        </p:nvSpPr>
        <p:spPr>
          <a:xfrm>
            <a:off x="7136296" y="904461"/>
            <a:ext cx="1806881" cy="5059017"/>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solidFill>
              </a:rPr>
              <a:t>Shift exposure distribution</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dirty="0">
                <a:solidFill>
                  <a:schemeClr val="tx1"/>
                </a:solidFill>
              </a:rPr>
              <a:t>e.g., everyone in dataset has 50% less exposure</a:t>
            </a:r>
          </a:p>
        </p:txBody>
      </p:sp>
    </p:spTree>
    <p:extLst>
      <p:ext uri="{BB962C8B-B14F-4D97-AF65-F5344CB8AC3E}">
        <p14:creationId xmlns:p14="http://schemas.microsoft.com/office/powerpoint/2010/main" val="1544221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2F6EC1-71D7-4ADD-A8A4-1BA01AFC0CF1}"/>
              </a:ext>
            </a:extLst>
          </p:cNvPr>
          <p:cNvSpPr>
            <a:spLocks noGrp="1"/>
          </p:cNvSpPr>
          <p:nvPr>
            <p:ph idx="4294967295"/>
          </p:nvPr>
        </p:nvSpPr>
        <p:spPr>
          <a:xfrm>
            <a:off x="0" y="901381"/>
            <a:ext cx="3150704" cy="5062097"/>
          </a:xfrm>
        </p:spPr>
        <p:txBody>
          <a:bodyPr anchor="ctr">
            <a:noAutofit/>
          </a:bodyPr>
          <a:lstStyle/>
          <a:p>
            <a:r>
              <a:rPr lang="en-US" sz="2200" dirty="0"/>
              <a:t>Link study comparisons to public health actions that can be feasibly taken by decision-makers</a:t>
            </a:r>
          </a:p>
          <a:p>
            <a:r>
              <a:rPr lang="en-US" sz="2200" dirty="0"/>
              <a:t>Operationalize intervention as a modification to measured exposure</a:t>
            </a:r>
          </a:p>
        </p:txBody>
      </p:sp>
      <p:pic>
        <p:nvPicPr>
          <p:cNvPr id="6" name="Picture 5">
            <a:extLst>
              <a:ext uri="{FF2B5EF4-FFF2-40B4-BE49-F238E27FC236}">
                <a16:creationId xmlns:a16="http://schemas.microsoft.com/office/drawing/2014/main" id="{E0F9C261-5E72-44A9-A508-F758E605A6A1}"/>
              </a:ext>
            </a:extLst>
          </p:cNvPr>
          <p:cNvPicPr>
            <a:picLocks noChangeAspect="1"/>
          </p:cNvPicPr>
          <p:nvPr/>
        </p:nvPicPr>
        <p:blipFill rotWithShape="1">
          <a:blip r:embed="rId3"/>
          <a:srcRect t="63566"/>
          <a:stretch/>
        </p:blipFill>
        <p:spPr>
          <a:xfrm>
            <a:off x="3541411" y="2508091"/>
            <a:ext cx="3424923" cy="1841818"/>
          </a:xfrm>
          <a:prstGeom prst="rect">
            <a:avLst/>
          </a:prstGeom>
          <a:ln>
            <a:solidFill>
              <a:schemeClr val="tx1"/>
            </a:solidFill>
          </a:ln>
        </p:spPr>
      </p:pic>
      <p:sp>
        <p:nvSpPr>
          <p:cNvPr id="4" name="TextBox 3">
            <a:extLst>
              <a:ext uri="{FF2B5EF4-FFF2-40B4-BE49-F238E27FC236}">
                <a16:creationId xmlns:a16="http://schemas.microsoft.com/office/drawing/2014/main" id="{0D377F17-2E97-907A-D94A-52838D8F5A8C}"/>
              </a:ext>
            </a:extLst>
          </p:cNvPr>
          <p:cNvSpPr txBox="1"/>
          <p:nvPr/>
        </p:nvSpPr>
        <p:spPr>
          <a:xfrm>
            <a:off x="6589644" y="6611779"/>
            <a:ext cx="2723594" cy="246221"/>
          </a:xfrm>
          <a:prstGeom prst="rect">
            <a:avLst/>
          </a:prstGeom>
          <a:noFill/>
        </p:spPr>
        <p:txBody>
          <a:bodyPr wrap="square" rtlCol="0">
            <a:spAutoFit/>
          </a:bodyPr>
          <a:lstStyle/>
          <a:p>
            <a:r>
              <a:rPr lang="en-US" sz="1000" dirty="0"/>
              <a:t>Smith et al. 2022, </a:t>
            </a:r>
            <a:r>
              <a:rPr lang="en-US" sz="1000" dirty="0" err="1"/>
              <a:t>Curr</a:t>
            </a:r>
            <a:r>
              <a:rPr lang="en-US" sz="1000" dirty="0"/>
              <a:t> Environ Health Rep</a:t>
            </a:r>
          </a:p>
        </p:txBody>
      </p:sp>
      <p:sp>
        <p:nvSpPr>
          <p:cNvPr id="5" name="Rectangle 4">
            <a:extLst>
              <a:ext uri="{FF2B5EF4-FFF2-40B4-BE49-F238E27FC236}">
                <a16:creationId xmlns:a16="http://schemas.microsoft.com/office/drawing/2014/main" id="{6D936D40-3C4C-7C86-9BB0-A8946329CC92}"/>
              </a:ext>
            </a:extLst>
          </p:cNvPr>
          <p:cNvSpPr/>
          <p:nvPr/>
        </p:nvSpPr>
        <p:spPr>
          <a:xfrm>
            <a:off x="7136296" y="904461"/>
            <a:ext cx="1806881" cy="5059017"/>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solidFill>
              </a:rPr>
              <a:t>Limit exposure to threshold value</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dirty="0">
                <a:solidFill>
                  <a:schemeClr val="tx1"/>
                </a:solidFill>
              </a:rPr>
              <a:t>e.g., apply regulatory thresholds to exposure</a:t>
            </a:r>
          </a:p>
        </p:txBody>
      </p:sp>
    </p:spTree>
    <p:extLst>
      <p:ext uri="{BB962C8B-B14F-4D97-AF65-F5344CB8AC3E}">
        <p14:creationId xmlns:p14="http://schemas.microsoft.com/office/powerpoint/2010/main" val="2513814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BC115A8-5EB9-7F64-CA64-E7522984FEF8}"/>
              </a:ext>
            </a:extLst>
          </p:cNvPr>
          <p:cNvSpPr txBox="1"/>
          <p:nvPr/>
        </p:nvSpPr>
        <p:spPr>
          <a:xfrm>
            <a:off x="3414446" y="1472341"/>
            <a:ext cx="5603824" cy="39133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What is causal inference (Smith et al)</a:t>
            </a:r>
          </a:p>
          <a:p>
            <a:pPr marL="742950" lvl="1" indent="-285750">
              <a:lnSpc>
                <a:spcPct val="150000"/>
              </a:lnSpc>
              <a:buFont typeface="Arial" panose="020B0604020202020204" pitchFamily="34" charset="0"/>
              <a:buChar char="•"/>
            </a:pPr>
            <a:r>
              <a:rPr lang="en-US" sz="2000" dirty="0"/>
              <a:t>Research questions</a:t>
            </a:r>
          </a:p>
          <a:p>
            <a:pPr marL="742950" lvl="1" indent="-285750">
              <a:lnSpc>
                <a:spcPct val="150000"/>
              </a:lnSpc>
              <a:buFont typeface="Arial" panose="020B0604020202020204" pitchFamily="34" charset="0"/>
              <a:buChar char="•"/>
            </a:pPr>
            <a:r>
              <a:rPr lang="en-US" sz="2000" dirty="0"/>
              <a:t>Causal framework</a:t>
            </a:r>
          </a:p>
          <a:p>
            <a:pPr marL="285750" indent="-285750">
              <a:lnSpc>
                <a:spcPct val="150000"/>
              </a:lnSpc>
              <a:buFont typeface="Arial" panose="020B0604020202020204" pitchFamily="34" charset="0"/>
              <a:buChar char="•"/>
            </a:pPr>
            <a:r>
              <a:rPr lang="en-US" sz="2400" dirty="0"/>
              <a:t>G-methods (</a:t>
            </a:r>
            <a:r>
              <a:rPr lang="en-US" sz="2400" dirty="0" err="1"/>
              <a:t>Naimi</a:t>
            </a:r>
            <a:r>
              <a:rPr lang="en-US" sz="2400" dirty="0"/>
              <a:t> et al)</a:t>
            </a:r>
          </a:p>
          <a:p>
            <a:pPr marL="742950" lvl="1" indent="-285750">
              <a:lnSpc>
                <a:spcPct val="150000"/>
              </a:lnSpc>
              <a:buFont typeface="Arial" panose="020B0604020202020204" pitchFamily="34" charset="0"/>
              <a:buChar char="•"/>
            </a:pPr>
            <a:r>
              <a:rPr lang="en-US" sz="2000" dirty="0"/>
              <a:t>Propensity scores (IPTW)</a:t>
            </a:r>
          </a:p>
          <a:p>
            <a:pPr marL="1200150" lvl="2" indent="-285750">
              <a:lnSpc>
                <a:spcPct val="150000"/>
              </a:lnSpc>
              <a:buFont typeface="Arial" panose="020B0604020202020204" pitchFamily="34" charset="0"/>
              <a:buChar char="•"/>
            </a:pPr>
            <a:r>
              <a:rPr lang="en-US" sz="2000" dirty="0"/>
              <a:t>R tutorial</a:t>
            </a:r>
          </a:p>
          <a:p>
            <a:pPr marL="742950" lvl="1" indent="-285750">
              <a:lnSpc>
                <a:spcPct val="150000"/>
              </a:lnSpc>
              <a:buFont typeface="Arial" panose="020B0604020202020204" pitchFamily="34" charset="0"/>
              <a:buChar char="•"/>
            </a:pPr>
            <a:r>
              <a:rPr lang="en-US" sz="2000" dirty="0"/>
              <a:t>G-computation</a:t>
            </a:r>
          </a:p>
          <a:p>
            <a:pPr marL="1200150" lvl="2" indent="-285750">
              <a:lnSpc>
                <a:spcPct val="150000"/>
              </a:lnSpc>
              <a:buFont typeface="Arial" panose="020B0604020202020204" pitchFamily="34" charset="0"/>
              <a:buChar char="•"/>
            </a:pPr>
            <a:r>
              <a:rPr lang="en-US" sz="2000" dirty="0"/>
              <a:t>R tutorial</a:t>
            </a:r>
          </a:p>
        </p:txBody>
      </p:sp>
      <p:sp>
        <p:nvSpPr>
          <p:cNvPr id="3" name="Title 3">
            <a:extLst>
              <a:ext uri="{FF2B5EF4-FFF2-40B4-BE49-F238E27FC236}">
                <a16:creationId xmlns:a16="http://schemas.microsoft.com/office/drawing/2014/main" id="{98D760B2-17D5-6ED4-0C05-9CD320BDF640}"/>
              </a:ext>
            </a:extLst>
          </p:cNvPr>
          <p:cNvSpPr>
            <a:spLocks noGrp="1"/>
          </p:cNvSpPr>
          <p:nvPr>
            <p:ph type="title"/>
          </p:nvPr>
        </p:nvSpPr>
        <p:spPr>
          <a:xfrm>
            <a:off x="487275" y="2484437"/>
            <a:ext cx="2341650" cy="1889125"/>
          </a:xfrm>
        </p:spPr>
        <p:txBody>
          <a:bodyPr/>
          <a:lstStyle/>
          <a:p>
            <a:pPr algn="r"/>
            <a:r>
              <a:rPr lang="en-US" dirty="0"/>
              <a:t>Outline &amp; References </a:t>
            </a:r>
          </a:p>
        </p:txBody>
      </p:sp>
    </p:spTree>
    <p:extLst>
      <p:ext uri="{BB962C8B-B14F-4D97-AF65-F5344CB8AC3E}">
        <p14:creationId xmlns:p14="http://schemas.microsoft.com/office/powerpoint/2010/main" val="3012783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0F9C261-5E72-44A9-A508-F758E605A6A1}"/>
              </a:ext>
            </a:extLst>
          </p:cNvPr>
          <p:cNvPicPr>
            <a:picLocks noChangeAspect="1"/>
          </p:cNvPicPr>
          <p:nvPr/>
        </p:nvPicPr>
        <p:blipFill>
          <a:blip r:embed="rId3"/>
          <a:stretch>
            <a:fillRect/>
          </a:stretch>
        </p:blipFill>
        <p:spPr>
          <a:xfrm>
            <a:off x="174700" y="1339850"/>
            <a:ext cx="2749057" cy="4057649"/>
          </a:xfrm>
          <a:prstGeom prst="rect">
            <a:avLst/>
          </a:prstGeom>
        </p:spPr>
      </p:pic>
      <p:sp>
        <p:nvSpPr>
          <p:cNvPr id="5" name="Content Placeholder 4">
            <a:extLst>
              <a:ext uri="{FF2B5EF4-FFF2-40B4-BE49-F238E27FC236}">
                <a16:creationId xmlns:a16="http://schemas.microsoft.com/office/drawing/2014/main" id="{88860AEC-82FF-43E7-BDD5-429C048CD9E8}"/>
              </a:ext>
            </a:extLst>
          </p:cNvPr>
          <p:cNvSpPr>
            <a:spLocks noGrp="1"/>
          </p:cNvSpPr>
          <p:nvPr>
            <p:ph idx="4294967295"/>
          </p:nvPr>
        </p:nvSpPr>
        <p:spPr>
          <a:xfrm>
            <a:off x="3450880" y="1133473"/>
            <a:ext cx="5206103" cy="5018849"/>
          </a:xfrm>
        </p:spPr>
        <p:txBody>
          <a:bodyPr>
            <a:normAutofit lnSpcReduction="10000"/>
          </a:bodyPr>
          <a:lstStyle/>
          <a:p>
            <a:r>
              <a:rPr lang="en-US" sz="1800" dirty="0"/>
              <a:t>Garcia et al. &amp; </a:t>
            </a:r>
            <a:r>
              <a:rPr lang="en-US" sz="1800" dirty="0" err="1"/>
              <a:t>Urman</a:t>
            </a:r>
            <a:r>
              <a:rPr lang="en-US" sz="1800" dirty="0"/>
              <a:t> et al.</a:t>
            </a:r>
          </a:p>
          <a:p>
            <a:r>
              <a:rPr lang="en-US" sz="1800" dirty="0"/>
              <a:t>PM2.5 and NO2 effects on childhood asthma incidence and lung development in CA, 1993-2014</a:t>
            </a:r>
          </a:p>
          <a:p>
            <a:pPr marL="428625" lvl="1" indent="-257175">
              <a:buFont typeface="+mj-lt"/>
              <a:buAutoNum type="alphaLcPeriod"/>
            </a:pPr>
            <a:r>
              <a:rPr lang="en-US" sz="1500" b="1" dirty="0"/>
              <a:t>Set</a:t>
            </a:r>
            <a:r>
              <a:rPr lang="en-US" sz="1500" dirty="0"/>
              <a:t> PM2.5 or NO2 to baseline values observed in 1993</a:t>
            </a:r>
          </a:p>
          <a:p>
            <a:pPr marL="428625" lvl="1" indent="-257175">
              <a:buFont typeface="+mj-lt"/>
              <a:buAutoNum type="alphaLcPeriod"/>
            </a:pPr>
            <a:endParaRPr lang="en-US" sz="1500" dirty="0"/>
          </a:p>
          <a:p>
            <a:pPr marL="428625" lvl="1" indent="-257175">
              <a:buFont typeface="+mj-lt"/>
              <a:buAutoNum type="alphaLcPeriod"/>
            </a:pPr>
            <a:r>
              <a:rPr lang="en-US" sz="1500" b="1" dirty="0"/>
              <a:t>Shift</a:t>
            </a:r>
            <a:r>
              <a:rPr lang="en-US" sz="1500" dirty="0"/>
              <a:t> PM2.5 or NO2 distributions downward by 10, 20, or 30%</a:t>
            </a:r>
          </a:p>
          <a:p>
            <a:pPr marL="428625" lvl="1" indent="-257175">
              <a:buFont typeface="+mj-lt"/>
              <a:buAutoNum type="alphaLcPeriod"/>
            </a:pPr>
            <a:endParaRPr lang="en-US" sz="1500" dirty="0"/>
          </a:p>
          <a:p>
            <a:pPr marL="428625" lvl="1" indent="-257175">
              <a:buFont typeface="+mj-lt"/>
              <a:buAutoNum type="alphaLcPeriod"/>
            </a:pPr>
            <a:r>
              <a:rPr lang="en-US" sz="1500" b="1" dirty="0"/>
              <a:t>Limit</a:t>
            </a:r>
            <a:r>
              <a:rPr lang="en-US" sz="1500" dirty="0"/>
              <a:t> PM2.5 or NO2 values at hypothetical regulatory limits of 15, 12, 10 ug/m3 and 30, 20, 10 ppb, respectively</a:t>
            </a:r>
            <a:endParaRPr lang="en-US" dirty="0"/>
          </a:p>
          <a:p>
            <a:r>
              <a:rPr lang="en-US" sz="1800" dirty="0"/>
              <a:t>Comparison was “natural course” or air pollution concentrations as observed over follow-up</a:t>
            </a:r>
          </a:p>
        </p:txBody>
      </p:sp>
      <p:sp>
        <p:nvSpPr>
          <p:cNvPr id="7" name="TextBox 6">
            <a:extLst>
              <a:ext uri="{FF2B5EF4-FFF2-40B4-BE49-F238E27FC236}">
                <a16:creationId xmlns:a16="http://schemas.microsoft.com/office/drawing/2014/main" id="{402746C2-AB6F-81A8-1690-905AE40B35EB}"/>
              </a:ext>
            </a:extLst>
          </p:cNvPr>
          <p:cNvSpPr txBox="1"/>
          <p:nvPr/>
        </p:nvSpPr>
        <p:spPr>
          <a:xfrm>
            <a:off x="6589644" y="6611779"/>
            <a:ext cx="2723594" cy="246221"/>
          </a:xfrm>
          <a:prstGeom prst="rect">
            <a:avLst/>
          </a:prstGeom>
          <a:noFill/>
        </p:spPr>
        <p:txBody>
          <a:bodyPr wrap="square" rtlCol="0">
            <a:spAutoFit/>
          </a:bodyPr>
          <a:lstStyle/>
          <a:p>
            <a:r>
              <a:rPr lang="en-US" sz="1000" dirty="0"/>
              <a:t>Smith et al. 2022, </a:t>
            </a:r>
            <a:r>
              <a:rPr lang="en-US" sz="1000" dirty="0" err="1"/>
              <a:t>Curr</a:t>
            </a:r>
            <a:r>
              <a:rPr lang="en-US" sz="1000" dirty="0"/>
              <a:t> Environ Health Rep</a:t>
            </a:r>
          </a:p>
        </p:txBody>
      </p:sp>
    </p:spTree>
    <p:extLst>
      <p:ext uri="{BB962C8B-B14F-4D97-AF65-F5344CB8AC3E}">
        <p14:creationId xmlns:p14="http://schemas.microsoft.com/office/powerpoint/2010/main" val="2438631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B1E93-12AE-E2AD-E3D3-944375073949}"/>
              </a:ext>
            </a:extLst>
          </p:cNvPr>
          <p:cNvSpPr>
            <a:spLocks noGrp="1"/>
          </p:cNvSpPr>
          <p:nvPr>
            <p:ph type="title"/>
          </p:nvPr>
        </p:nvSpPr>
        <p:spPr/>
        <p:txBody>
          <a:bodyPr/>
          <a:lstStyle/>
          <a:p>
            <a:r>
              <a:rPr lang="en-US" dirty="0"/>
              <a:t>State the research question &amp; hypothetical intervention</a:t>
            </a:r>
          </a:p>
        </p:txBody>
      </p:sp>
      <p:sp>
        <p:nvSpPr>
          <p:cNvPr id="3" name="Content Placeholder 2">
            <a:extLst>
              <a:ext uri="{FF2B5EF4-FFF2-40B4-BE49-F238E27FC236}">
                <a16:creationId xmlns:a16="http://schemas.microsoft.com/office/drawing/2014/main" id="{23A216F5-9E05-735F-C866-9DF46548947F}"/>
              </a:ext>
            </a:extLst>
          </p:cNvPr>
          <p:cNvSpPr>
            <a:spLocks noGrp="1"/>
          </p:cNvSpPr>
          <p:nvPr>
            <p:ph sz="half" idx="1"/>
          </p:nvPr>
        </p:nvSpPr>
        <p:spPr>
          <a:xfrm>
            <a:off x="457200" y="3627782"/>
            <a:ext cx="3810000" cy="3001617"/>
          </a:xfrm>
          <a:solidFill>
            <a:schemeClr val="accent4">
              <a:lumMod val="20000"/>
              <a:lumOff val="80000"/>
            </a:schemeClr>
          </a:solidFill>
          <a:ln>
            <a:solidFill>
              <a:schemeClr val="accent4">
                <a:lumMod val="20000"/>
                <a:lumOff val="80000"/>
              </a:schemeClr>
            </a:solidFill>
          </a:ln>
        </p:spPr>
        <p:txBody>
          <a:bodyPr/>
          <a:lstStyle/>
          <a:p>
            <a:pPr marL="0" indent="0">
              <a:buNone/>
            </a:pPr>
            <a:r>
              <a:rPr lang="en-US" b="1" u="sng" dirty="0"/>
              <a:t>Statistical inference research question:</a:t>
            </a:r>
          </a:p>
          <a:p>
            <a:pPr marL="0" indent="0">
              <a:buNone/>
            </a:pPr>
            <a:endParaRPr lang="en-US" dirty="0"/>
          </a:p>
        </p:txBody>
      </p:sp>
      <p:sp>
        <p:nvSpPr>
          <p:cNvPr id="4" name="Content Placeholder 3">
            <a:extLst>
              <a:ext uri="{FF2B5EF4-FFF2-40B4-BE49-F238E27FC236}">
                <a16:creationId xmlns:a16="http://schemas.microsoft.com/office/drawing/2014/main" id="{5E19D041-7CCD-D87D-5E75-8B47CFD5214B}"/>
              </a:ext>
            </a:extLst>
          </p:cNvPr>
          <p:cNvSpPr>
            <a:spLocks noGrp="1"/>
          </p:cNvSpPr>
          <p:nvPr>
            <p:ph sz="half" idx="2"/>
          </p:nvPr>
        </p:nvSpPr>
        <p:spPr>
          <a:xfrm>
            <a:off x="4876800" y="3627782"/>
            <a:ext cx="3810000" cy="3001618"/>
          </a:xfrm>
          <a:solidFill>
            <a:schemeClr val="accent1">
              <a:lumMod val="20000"/>
              <a:lumOff val="80000"/>
            </a:schemeClr>
          </a:solidFill>
          <a:ln>
            <a:solidFill>
              <a:schemeClr val="accent1">
                <a:lumMod val="20000"/>
                <a:lumOff val="80000"/>
              </a:schemeClr>
            </a:solidFill>
          </a:ln>
        </p:spPr>
        <p:txBody>
          <a:bodyPr/>
          <a:lstStyle/>
          <a:p>
            <a:pPr marL="0" indent="0">
              <a:buNone/>
            </a:pPr>
            <a:r>
              <a:rPr lang="en-US" b="1" u="sng" dirty="0"/>
              <a:t>Causal inference research question:</a:t>
            </a:r>
          </a:p>
          <a:p>
            <a:pPr marL="0" indent="0">
              <a:buNone/>
            </a:pPr>
            <a:endParaRPr lang="en-US" dirty="0"/>
          </a:p>
        </p:txBody>
      </p:sp>
      <p:sp>
        <p:nvSpPr>
          <p:cNvPr id="5" name="TextBox 4">
            <a:extLst>
              <a:ext uri="{FF2B5EF4-FFF2-40B4-BE49-F238E27FC236}">
                <a16:creationId xmlns:a16="http://schemas.microsoft.com/office/drawing/2014/main" id="{04348C42-AD97-449D-9BFB-C75372906BFF}"/>
              </a:ext>
            </a:extLst>
          </p:cNvPr>
          <p:cNvSpPr txBox="1"/>
          <p:nvPr/>
        </p:nvSpPr>
        <p:spPr>
          <a:xfrm>
            <a:off x="457200" y="2240280"/>
            <a:ext cx="8229600" cy="1188720"/>
          </a:xfrm>
          <a:prstGeom prst="rect">
            <a:avLst/>
          </a:prstGeom>
          <a:solidFill>
            <a:schemeClr val="accent3">
              <a:lumMod val="20000"/>
              <a:lumOff val="80000"/>
            </a:schemeClr>
          </a:solidFill>
          <a:ln>
            <a:solidFill>
              <a:schemeClr val="accent3">
                <a:lumMod val="20000"/>
                <a:lumOff val="80000"/>
              </a:schemeClr>
            </a:solidFill>
          </a:ln>
        </p:spPr>
        <p:txBody>
          <a:bodyPr wrap="square" rtlCol="0" anchor="ctr">
            <a:spAutoFit/>
          </a:bodyPr>
          <a:lstStyle/>
          <a:p>
            <a:r>
              <a:rPr lang="en-US" dirty="0"/>
              <a:t>Interested in the impact of tap water lead on neurodevelopmental outcomes in school-aged children</a:t>
            </a:r>
          </a:p>
        </p:txBody>
      </p:sp>
      <p:sp>
        <p:nvSpPr>
          <p:cNvPr id="8" name="TextBox 7">
            <a:extLst>
              <a:ext uri="{FF2B5EF4-FFF2-40B4-BE49-F238E27FC236}">
                <a16:creationId xmlns:a16="http://schemas.microsoft.com/office/drawing/2014/main" id="{33D012CA-F5C7-D7C2-9F86-7EA629247E16}"/>
              </a:ext>
            </a:extLst>
          </p:cNvPr>
          <p:cNvSpPr txBox="1"/>
          <p:nvPr/>
        </p:nvSpPr>
        <p:spPr>
          <a:xfrm>
            <a:off x="457199" y="4528425"/>
            <a:ext cx="3809999" cy="1477328"/>
          </a:xfrm>
          <a:prstGeom prst="rect">
            <a:avLst/>
          </a:prstGeom>
          <a:noFill/>
        </p:spPr>
        <p:txBody>
          <a:bodyPr wrap="square">
            <a:spAutoFit/>
          </a:bodyPr>
          <a:lstStyle/>
          <a:p>
            <a:r>
              <a:rPr lang="en-US" dirty="0"/>
              <a:t>What is the association between a one-unit increase in tap water lead and risk of adverse neurodevelopmental outcomes in school-aged children?</a:t>
            </a:r>
          </a:p>
        </p:txBody>
      </p:sp>
      <p:sp>
        <p:nvSpPr>
          <p:cNvPr id="7" name="TextBox 6">
            <a:extLst>
              <a:ext uri="{FF2B5EF4-FFF2-40B4-BE49-F238E27FC236}">
                <a16:creationId xmlns:a16="http://schemas.microsoft.com/office/drawing/2014/main" id="{52DE25D1-084E-34C4-D8E3-E4CC98B86026}"/>
              </a:ext>
            </a:extLst>
          </p:cNvPr>
          <p:cNvSpPr txBox="1"/>
          <p:nvPr/>
        </p:nvSpPr>
        <p:spPr>
          <a:xfrm>
            <a:off x="4876800" y="4512365"/>
            <a:ext cx="3810000" cy="1754326"/>
          </a:xfrm>
          <a:prstGeom prst="rect">
            <a:avLst/>
          </a:prstGeom>
          <a:noFill/>
        </p:spPr>
        <p:txBody>
          <a:bodyPr wrap="square">
            <a:spAutoFit/>
          </a:bodyPr>
          <a:lstStyle/>
          <a:p>
            <a:r>
              <a:rPr lang="en-US" dirty="0">
                <a:latin typeface="+mn-lt"/>
              </a:rPr>
              <a:t>How would the risk of adverse neurodevelopmental outcomes in school-aged children change if we intervened to set tap water lead levels to below EPA standards (15 ppb)?</a:t>
            </a:r>
          </a:p>
        </p:txBody>
      </p:sp>
    </p:spTree>
    <p:extLst>
      <p:ext uri="{BB962C8B-B14F-4D97-AF65-F5344CB8AC3E}">
        <p14:creationId xmlns:p14="http://schemas.microsoft.com/office/powerpoint/2010/main" val="252192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B1E93-12AE-E2AD-E3D3-944375073949}"/>
              </a:ext>
            </a:extLst>
          </p:cNvPr>
          <p:cNvSpPr>
            <a:spLocks noGrp="1"/>
          </p:cNvSpPr>
          <p:nvPr>
            <p:ph type="title"/>
          </p:nvPr>
        </p:nvSpPr>
        <p:spPr/>
        <p:txBody>
          <a:bodyPr/>
          <a:lstStyle/>
          <a:p>
            <a:r>
              <a:rPr lang="en-US" dirty="0"/>
              <a:t>State the research question &amp; hypothetical intervention</a:t>
            </a:r>
          </a:p>
        </p:txBody>
      </p:sp>
      <p:sp>
        <p:nvSpPr>
          <p:cNvPr id="3" name="Content Placeholder 2">
            <a:extLst>
              <a:ext uri="{FF2B5EF4-FFF2-40B4-BE49-F238E27FC236}">
                <a16:creationId xmlns:a16="http://schemas.microsoft.com/office/drawing/2014/main" id="{23A216F5-9E05-735F-C866-9DF46548947F}"/>
              </a:ext>
            </a:extLst>
          </p:cNvPr>
          <p:cNvSpPr>
            <a:spLocks noGrp="1"/>
          </p:cNvSpPr>
          <p:nvPr>
            <p:ph sz="half" idx="1"/>
          </p:nvPr>
        </p:nvSpPr>
        <p:spPr>
          <a:xfrm>
            <a:off x="457200" y="3627782"/>
            <a:ext cx="3810000" cy="3001617"/>
          </a:xfrm>
          <a:solidFill>
            <a:schemeClr val="accent4">
              <a:lumMod val="20000"/>
              <a:lumOff val="80000"/>
            </a:schemeClr>
          </a:solidFill>
          <a:ln>
            <a:solidFill>
              <a:schemeClr val="accent4">
                <a:lumMod val="20000"/>
                <a:lumOff val="80000"/>
              </a:schemeClr>
            </a:solidFill>
          </a:ln>
        </p:spPr>
        <p:txBody>
          <a:bodyPr/>
          <a:lstStyle/>
          <a:p>
            <a:pPr marL="0" indent="0">
              <a:buNone/>
            </a:pPr>
            <a:r>
              <a:rPr lang="en-US" b="1" u="sng" dirty="0"/>
              <a:t>Statistical inference research question:</a:t>
            </a:r>
          </a:p>
          <a:p>
            <a:pPr marL="0" indent="0">
              <a:buNone/>
            </a:pPr>
            <a:endParaRPr lang="en-US" dirty="0"/>
          </a:p>
        </p:txBody>
      </p:sp>
      <p:sp>
        <p:nvSpPr>
          <p:cNvPr id="4" name="Content Placeholder 3">
            <a:extLst>
              <a:ext uri="{FF2B5EF4-FFF2-40B4-BE49-F238E27FC236}">
                <a16:creationId xmlns:a16="http://schemas.microsoft.com/office/drawing/2014/main" id="{5E19D041-7CCD-D87D-5E75-8B47CFD5214B}"/>
              </a:ext>
            </a:extLst>
          </p:cNvPr>
          <p:cNvSpPr>
            <a:spLocks noGrp="1"/>
          </p:cNvSpPr>
          <p:nvPr>
            <p:ph sz="half" idx="2"/>
          </p:nvPr>
        </p:nvSpPr>
        <p:spPr>
          <a:xfrm>
            <a:off x="4876800" y="3627782"/>
            <a:ext cx="3810000" cy="3001618"/>
          </a:xfrm>
          <a:solidFill>
            <a:schemeClr val="accent1">
              <a:lumMod val="20000"/>
              <a:lumOff val="80000"/>
            </a:schemeClr>
          </a:solidFill>
          <a:ln>
            <a:solidFill>
              <a:schemeClr val="accent1">
                <a:lumMod val="20000"/>
                <a:lumOff val="80000"/>
              </a:schemeClr>
            </a:solidFill>
          </a:ln>
        </p:spPr>
        <p:txBody>
          <a:bodyPr/>
          <a:lstStyle/>
          <a:p>
            <a:pPr marL="0" indent="0">
              <a:buNone/>
            </a:pPr>
            <a:r>
              <a:rPr lang="en-US" b="1" u="sng" dirty="0"/>
              <a:t>Causal inference research question:</a:t>
            </a:r>
          </a:p>
          <a:p>
            <a:pPr marL="0" indent="0">
              <a:buNone/>
            </a:pPr>
            <a:endParaRPr lang="en-US" dirty="0"/>
          </a:p>
        </p:txBody>
      </p:sp>
      <p:sp>
        <p:nvSpPr>
          <p:cNvPr id="5" name="TextBox 4">
            <a:extLst>
              <a:ext uri="{FF2B5EF4-FFF2-40B4-BE49-F238E27FC236}">
                <a16:creationId xmlns:a16="http://schemas.microsoft.com/office/drawing/2014/main" id="{04348C42-AD97-449D-9BFB-C75372906BFF}"/>
              </a:ext>
            </a:extLst>
          </p:cNvPr>
          <p:cNvSpPr txBox="1"/>
          <p:nvPr/>
        </p:nvSpPr>
        <p:spPr>
          <a:xfrm>
            <a:off x="457200" y="2240280"/>
            <a:ext cx="8229600" cy="1188720"/>
          </a:xfrm>
          <a:prstGeom prst="rect">
            <a:avLst/>
          </a:prstGeom>
          <a:solidFill>
            <a:schemeClr val="accent3">
              <a:lumMod val="20000"/>
              <a:lumOff val="80000"/>
            </a:schemeClr>
          </a:solidFill>
          <a:ln>
            <a:solidFill>
              <a:schemeClr val="accent3">
                <a:lumMod val="20000"/>
                <a:lumOff val="80000"/>
              </a:schemeClr>
            </a:solidFill>
          </a:ln>
        </p:spPr>
        <p:txBody>
          <a:bodyPr wrap="square" rtlCol="0" anchor="ctr">
            <a:spAutoFit/>
          </a:bodyPr>
          <a:lstStyle/>
          <a:p>
            <a:r>
              <a:rPr lang="en-US" dirty="0"/>
              <a:t>Interested in the impact of tap water lead on neurodevelopmental outcomes in school-aged children</a:t>
            </a:r>
          </a:p>
        </p:txBody>
      </p:sp>
      <p:sp>
        <p:nvSpPr>
          <p:cNvPr id="8" name="TextBox 7">
            <a:extLst>
              <a:ext uri="{FF2B5EF4-FFF2-40B4-BE49-F238E27FC236}">
                <a16:creationId xmlns:a16="http://schemas.microsoft.com/office/drawing/2014/main" id="{33D012CA-F5C7-D7C2-9F86-7EA629247E16}"/>
              </a:ext>
            </a:extLst>
          </p:cNvPr>
          <p:cNvSpPr txBox="1"/>
          <p:nvPr/>
        </p:nvSpPr>
        <p:spPr>
          <a:xfrm>
            <a:off x="457199" y="4528425"/>
            <a:ext cx="3809999" cy="1477328"/>
          </a:xfrm>
          <a:prstGeom prst="rect">
            <a:avLst/>
          </a:prstGeom>
          <a:noFill/>
        </p:spPr>
        <p:txBody>
          <a:bodyPr wrap="square">
            <a:spAutoFit/>
          </a:bodyPr>
          <a:lstStyle/>
          <a:p>
            <a:r>
              <a:rPr lang="en-US" dirty="0">
                <a:latin typeface="+mn-lt"/>
              </a:rPr>
              <a:t>What is the association between a one-unit increase in tap water lead and risk of adverse neurodevelopmental outcomes in school-aged children?</a:t>
            </a:r>
          </a:p>
        </p:txBody>
      </p:sp>
      <p:sp>
        <p:nvSpPr>
          <p:cNvPr id="10" name="TextBox 9">
            <a:extLst>
              <a:ext uri="{FF2B5EF4-FFF2-40B4-BE49-F238E27FC236}">
                <a16:creationId xmlns:a16="http://schemas.microsoft.com/office/drawing/2014/main" id="{CFD69A61-D479-5757-F513-E1E7EBD28A96}"/>
              </a:ext>
            </a:extLst>
          </p:cNvPr>
          <p:cNvSpPr txBox="1"/>
          <p:nvPr/>
        </p:nvSpPr>
        <p:spPr>
          <a:xfrm>
            <a:off x="4876800" y="4528425"/>
            <a:ext cx="3810000" cy="2031325"/>
          </a:xfrm>
          <a:prstGeom prst="rect">
            <a:avLst/>
          </a:prstGeom>
          <a:noFill/>
        </p:spPr>
        <p:txBody>
          <a:bodyPr wrap="square">
            <a:spAutoFit/>
          </a:bodyPr>
          <a:lstStyle/>
          <a:p>
            <a:r>
              <a:rPr lang="en-US" dirty="0"/>
              <a:t>How would the risk of adverse neurodevelopmental outcomes in school-aged children change if we had provided participants with a water filter that removes 90% of lead &amp; other pollutants from tap water?</a:t>
            </a:r>
          </a:p>
        </p:txBody>
      </p:sp>
    </p:spTree>
    <p:extLst>
      <p:ext uri="{BB962C8B-B14F-4D97-AF65-F5344CB8AC3E}">
        <p14:creationId xmlns:p14="http://schemas.microsoft.com/office/powerpoint/2010/main" val="276185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B1E93-12AE-E2AD-E3D3-944375073949}"/>
              </a:ext>
            </a:extLst>
          </p:cNvPr>
          <p:cNvSpPr>
            <a:spLocks noGrp="1"/>
          </p:cNvSpPr>
          <p:nvPr>
            <p:ph type="title"/>
          </p:nvPr>
        </p:nvSpPr>
        <p:spPr/>
        <p:txBody>
          <a:bodyPr/>
          <a:lstStyle/>
          <a:p>
            <a:r>
              <a:rPr lang="en-US" dirty="0"/>
              <a:t>State the research question &amp; hypothetical intervention</a:t>
            </a:r>
          </a:p>
        </p:txBody>
      </p:sp>
      <p:sp>
        <p:nvSpPr>
          <p:cNvPr id="4" name="Content Placeholder 3">
            <a:extLst>
              <a:ext uri="{FF2B5EF4-FFF2-40B4-BE49-F238E27FC236}">
                <a16:creationId xmlns:a16="http://schemas.microsoft.com/office/drawing/2014/main" id="{5E19D041-7CCD-D87D-5E75-8B47CFD5214B}"/>
              </a:ext>
            </a:extLst>
          </p:cNvPr>
          <p:cNvSpPr>
            <a:spLocks noGrp="1"/>
          </p:cNvSpPr>
          <p:nvPr>
            <p:ph sz="half" idx="2"/>
          </p:nvPr>
        </p:nvSpPr>
        <p:spPr>
          <a:xfrm>
            <a:off x="457200" y="3600514"/>
            <a:ext cx="5963478" cy="3028886"/>
          </a:xfrm>
          <a:solidFill>
            <a:schemeClr val="accent1">
              <a:lumMod val="20000"/>
              <a:lumOff val="80000"/>
            </a:schemeClr>
          </a:solidFill>
          <a:ln>
            <a:solidFill>
              <a:schemeClr val="accent1">
                <a:lumMod val="20000"/>
                <a:lumOff val="80000"/>
              </a:schemeClr>
            </a:solidFill>
          </a:ln>
        </p:spPr>
        <p:txBody>
          <a:bodyPr/>
          <a:lstStyle/>
          <a:p>
            <a:pPr marL="0" indent="0">
              <a:buNone/>
            </a:pPr>
            <a:r>
              <a:rPr lang="en-US" b="1" u="sng" dirty="0"/>
              <a:t>Causal inference research questions:</a:t>
            </a:r>
          </a:p>
          <a:p>
            <a:pPr marL="0" indent="0">
              <a:buNone/>
            </a:pPr>
            <a:endParaRPr lang="en-US" sz="2000" dirty="0"/>
          </a:p>
          <a:p>
            <a:pPr marL="0" indent="0">
              <a:buNone/>
            </a:pPr>
            <a:endParaRPr lang="en-US" dirty="0"/>
          </a:p>
        </p:txBody>
      </p:sp>
      <p:sp>
        <p:nvSpPr>
          <p:cNvPr id="11" name="TextBox 10">
            <a:extLst>
              <a:ext uri="{FF2B5EF4-FFF2-40B4-BE49-F238E27FC236}">
                <a16:creationId xmlns:a16="http://schemas.microsoft.com/office/drawing/2014/main" id="{214FB23E-B552-A464-9C3D-B7D2C514CC6B}"/>
              </a:ext>
            </a:extLst>
          </p:cNvPr>
          <p:cNvSpPr txBox="1"/>
          <p:nvPr/>
        </p:nvSpPr>
        <p:spPr>
          <a:xfrm>
            <a:off x="457200" y="2250134"/>
            <a:ext cx="8229600" cy="914400"/>
          </a:xfrm>
          <a:prstGeom prst="rect">
            <a:avLst/>
          </a:prstGeom>
          <a:solidFill>
            <a:schemeClr val="accent4">
              <a:lumMod val="20000"/>
              <a:lumOff val="80000"/>
            </a:schemeClr>
          </a:solidFill>
        </p:spPr>
        <p:txBody>
          <a:bodyPr wrap="square" anchor="ctr">
            <a:spAutoFit/>
          </a:bodyPr>
          <a:lstStyle/>
          <a:p>
            <a:r>
              <a:rPr lang="en-US" dirty="0"/>
              <a:t>Interested in impact of noise from a local airport on sleep quality in older adults</a:t>
            </a:r>
          </a:p>
        </p:txBody>
      </p:sp>
      <p:pic>
        <p:nvPicPr>
          <p:cNvPr id="12" name="Picture 11">
            <a:extLst>
              <a:ext uri="{FF2B5EF4-FFF2-40B4-BE49-F238E27FC236}">
                <a16:creationId xmlns:a16="http://schemas.microsoft.com/office/drawing/2014/main" id="{B224B2A7-90AA-38C3-6415-C5A3AD1B89C7}"/>
              </a:ext>
            </a:extLst>
          </p:cNvPr>
          <p:cNvPicPr>
            <a:picLocks noChangeAspect="1"/>
          </p:cNvPicPr>
          <p:nvPr/>
        </p:nvPicPr>
        <p:blipFill>
          <a:blip r:embed="rId3"/>
          <a:stretch>
            <a:fillRect/>
          </a:stretch>
        </p:blipFill>
        <p:spPr>
          <a:xfrm>
            <a:off x="6611742" y="3600514"/>
            <a:ext cx="2075058" cy="3062817"/>
          </a:xfrm>
          <a:prstGeom prst="rect">
            <a:avLst/>
          </a:prstGeom>
        </p:spPr>
      </p:pic>
    </p:spTree>
    <p:extLst>
      <p:ext uri="{BB962C8B-B14F-4D97-AF65-F5344CB8AC3E}">
        <p14:creationId xmlns:p14="http://schemas.microsoft.com/office/powerpoint/2010/main" val="3095665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2A7E3-6853-B55A-45AA-63292C2B4888}"/>
              </a:ext>
            </a:extLst>
          </p:cNvPr>
          <p:cNvSpPr>
            <a:spLocks noGrp="1"/>
          </p:cNvSpPr>
          <p:nvPr>
            <p:ph type="title"/>
          </p:nvPr>
        </p:nvSpPr>
        <p:spPr/>
        <p:txBody>
          <a:bodyPr/>
          <a:lstStyle/>
          <a:p>
            <a:r>
              <a:rPr lang="en-US" dirty="0"/>
              <a:t>Causal inference framework</a:t>
            </a:r>
          </a:p>
        </p:txBody>
      </p:sp>
      <p:sp>
        <p:nvSpPr>
          <p:cNvPr id="3" name="Content Placeholder 2">
            <a:extLst>
              <a:ext uri="{FF2B5EF4-FFF2-40B4-BE49-F238E27FC236}">
                <a16:creationId xmlns:a16="http://schemas.microsoft.com/office/drawing/2014/main" id="{9871B9F0-DF41-1EE0-45B8-EB19D2FCB189}"/>
              </a:ext>
            </a:extLst>
          </p:cNvPr>
          <p:cNvSpPr>
            <a:spLocks noGrp="1"/>
          </p:cNvSpPr>
          <p:nvPr>
            <p:ph idx="1"/>
          </p:nvPr>
        </p:nvSpPr>
        <p:spPr/>
        <p:txBody>
          <a:bodyPr/>
          <a:lstStyle/>
          <a:p>
            <a:pPr marL="457200" indent="-457200">
              <a:buFont typeface="+mj-lt"/>
              <a:buAutoNum type="arabicPeriod"/>
            </a:pPr>
            <a:r>
              <a:rPr lang="en-US" dirty="0"/>
              <a:t>State the research question &amp; hypothetical intervention</a:t>
            </a:r>
          </a:p>
          <a:p>
            <a:pPr marL="457200" indent="-457200">
              <a:buFont typeface="+mj-lt"/>
              <a:buAutoNum type="arabicPeriod"/>
            </a:pPr>
            <a:r>
              <a:rPr lang="en-US" dirty="0"/>
              <a:t>Define causal model &amp; parameter of interest</a:t>
            </a:r>
          </a:p>
          <a:p>
            <a:pPr marL="457200" indent="-457200">
              <a:buFont typeface="+mj-lt"/>
              <a:buAutoNum type="arabicPeriod"/>
            </a:pPr>
            <a:r>
              <a:rPr lang="en-US" dirty="0">
                <a:solidFill>
                  <a:schemeClr val="bg1">
                    <a:lumMod val="75000"/>
                  </a:schemeClr>
                </a:solidFill>
              </a:rPr>
              <a:t>Link causal model to observed data &amp; define statistical model</a:t>
            </a:r>
          </a:p>
          <a:p>
            <a:pPr marL="457200" indent="-457200">
              <a:buFont typeface="+mj-lt"/>
              <a:buAutoNum type="arabicPeriod"/>
            </a:pPr>
            <a:r>
              <a:rPr lang="en-US" dirty="0">
                <a:solidFill>
                  <a:schemeClr val="bg1">
                    <a:lumMod val="75000"/>
                  </a:schemeClr>
                </a:solidFill>
              </a:rPr>
              <a:t>Link causal effect to parameter estimable in observed data</a:t>
            </a:r>
          </a:p>
          <a:p>
            <a:pPr marL="457200" indent="-457200">
              <a:buFont typeface="+mj-lt"/>
              <a:buAutoNum type="arabicPeriod"/>
            </a:pPr>
            <a:r>
              <a:rPr lang="en-US" dirty="0">
                <a:solidFill>
                  <a:schemeClr val="bg1">
                    <a:lumMod val="75000"/>
                  </a:schemeClr>
                </a:solidFill>
              </a:rPr>
              <a:t>Choose &amp; apply estimator</a:t>
            </a:r>
          </a:p>
          <a:p>
            <a:pPr marL="457200" indent="-457200">
              <a:buFont typeface="+mj-lt"/>
              <a:buAutoNum type="arabicPeriod"/>
            </a:pPr>
            <a:r>
              <a:rPr lang="en-US" dirty="0">
                <a:solidFill>
                  <a:schemeClr val="bg1">
                    <a:lumMod val="75000"/>
                  </a:schemeClr>
                </a:solidFill>
              </a:rPr>
              <a:t>Make inferences</a:t>
            </a:r>
          </a:p>
        </p:txBody>
      </p:sp>
    </p:spTree>
    <p:extLst>
      <p:ext uri="{BB962C8B-B14F-4D97-AF65-F5344CB8AC3E}">
        <p14:creationId xmlns:p14="http://schemas.microsoft.com/office/powerpoint/2010/main" val="41952836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A7A89-FECC-E3F0-349C-7D6A6E4DFF8F}"/>
              </a:ext>
            </a:extLst>
          </p:cNvPr>
          <p:cNvSpPr>
            <a:spLocks noGrp="1"/>
          </p:cNvSpPr>
          <p:nvPr>
            <p:ph type="title"/>
          </p:nvPr>
        </p:nvSpPr>
        <p:spPr/>
        <p:txBody>
          <a:bodyPr/>
          <a:lstStyle/>
          <a:p>
            <a:r>
              <a:rPr lang="en-US" dirty="0"/>
              <a:t>Define causal model &amp; parameter of interest</a:t>
            </a:r>
          </a:p>
        </p:txBody>
      </p:sp>
      <p:sp>
        <p:nvSpPr>
          <p:cNvPr id="3" name="Content Placeholder 2">
            <a:extLst>
              <a:ext uri="{FF2B5EF4-FFF2-40B4-BE49-F238E27FC236}">
                <a16:creationId xmlns:a16="http://schemas.microsoft.com/office/drawing/2014/main" id="{DF6BD193-72BC-6BDA-5FD9-C49B1AAB2FE3}"/>
              </a:ext>
            </a:extLst>
          </p:cNvPr>
          <p:cNvSpPr>
            <a:spLocks noGrp="1"/>
          </p:cNvSpPr>
          <p:nvPr>
            <p:ph idx="1"/>
          </p:nvPr>
        </p:nvSpPr>
        <p:spPr>
          <a:xfrm>
            <a:off x="457200" y="1920240"/>
            <a:ext cx="3071191" cy="4553585"/>
          </a:xfrm>
        </p:spPr>
        <p:txBody>
          <a:bodyPr/>
          <a:lstStyle/>
          <a:p>
            <a:r>
              <a:rPr lang="en-US" dirty="0"/>
              <a:t>In other words, draw a DAG!</a:t>
            </a:r>
          </a:p>
          <a:p>
            <a:pPr lvl="1"/>
            <a:r>
              <a:rPr lang="en-US" dirty="0"/>
              <a:t>Informed by prior knowledge</a:t>
            </a:r>
          </a:p>
          <a:p>
            <a:pPr lvl="1"/>
            <a:r>
              <a:rPr lang="en-US" dirty="0"/>
              <a:t>Often these are more complicated than we want them to be</a:t>
            </a:r>
          </a:p>
          <a:p>
            <a:r>
              <a:rPr lang="en-US" dirty="0"/>
              <a:t>Use counterfactuals to define the causal parameter</a:t>
            </a:r>
          </a:p>
          <a:p>
            <a:pPr lvl="1"/>
            <a:endParaRPr lang="en-US" dirty="0"/>
          </a:p>
          <a:p>
            <a:pPr lvl="1"/>
            <a:endParaRPr lang="en-US" dirty="0"/>
          </a:p>
        </p:txBody>
      </p:sp>
      <p:pic>
        <p:nvPicPr>
          <p:cNvPr id="1026" name="Picture 2" descr="The final DAG with the adjusted and unadjusted nodes">
            <a:extLst>
              <a:ext uri="{FF2B5EF4-FFF2-40B4-BE49-F238E27FC236}">
                <a16:creationId xmlns:a16="http://schemas.microsoft.com/office/drawing/2014/main" id="{A6C8AC77-340A-7499-99BF-E09070BFE9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3727" y="2524539"/>
            <a:ext cx="4823073" cy="31326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76C0759-6074-F6EE-144A-16C5660EB317}"/>
              </a:ext>
            </a:extLst>
          </p:cNvPr>
          <p:cNvSpPr txBox="1"/>
          <p:nvPr/>
        </p:nvSpPr>
        <p:spPr>
          <a:xfrm>
            <a:off x="6589644" y="6611779"/>
            <a:ext cx="2723594" cy="246221"/>
          </a:xfrm>
          <a:prstGeom prst="rect">
            <a:avLst/>
          </a:prstGeom>
          <a:noFill/>
        </p:spPr>
        <p:txBody>
          <a:bodyPr wrap="square" rtlCol="0">
            <a:spAutoFit/>
          </a:bodyPr>
          <a:lstStyle/>
          <a:p>
            <a:r>
              <a:rPr lang="en-US" sz="1000" dirty="0"/>
              <a:t>Source: </a:t>
            </a:r>
            <a:r>
              <a:rPr lang="en-US" sz="1000" dirty="0">
                <a:hlinkClick r:id="rId3"/>
              </a:rPr>
              <a:t>https://gforge.se/2014/05/dag/</a:t>
            </a:r>
            <a:r>
              <a:rPr lang="en-US" sz="1000" dirty="0"/>
              <a:t>  </a:t>
            </a:r>
          </a:p>
        </p:txBody>
      </p:sp>
    </p:spTree>
    <p:extLst>
      <p:ext uri="{BB962C8B-B14F-4D97-AF65-F5344CB8AC3E}">
        <p14:creationId xmlns:p14="http://schemas.microsoft.com/office/powerpoint/2010/main" val="3248171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13001-2612-BCDE-7CEB-058AC3E28CDE}"/>
              </a:ext>
            </a:extLst>
          </p:cNvPr>
          <p:cNvSpPr>
            <a:spLocks noGrp="1"/>
          </p:cNvSpPr>
          <p:nvPr>
            <p:ph type="title"/>
          </p:nvPr>
        </p:nvSpPr>
        <p:spPr/>
        <p:txBody>
          <a:bodyPr/>
          <a:lstStyle/>
          <a:p>
            <a:r>
              <a:rPr lang="en-US" dirty="0"/>
              <a:t>Define causal model &amp; parameter of interest</a:t>
            </a:r>
          </a:p>
        </p:txBody>
      </p:sp>
      <p:sp>
        <p:nvSpPr>
          <p:cNvPr id="3" name="Content Placeholder 2">
            <a:extLst>
              <a:ext uri="{FF2B5EF4-FFF2-40B4-BE49-F238E27FC236}">
                <a16:creationId xmlns:a16="http://schemas.microsoft.com/office/drawing/2014/main" id="{3E20269F-15D5-4D5F-57BE-5800BCA8B701}"/>
              </a:ext>
            </a:extLst>
          </p:cNvPr>
          <p:cNvSpPr>
            <a:spLocks noGrp="1"/>
          </p:cNvSpPr>
          <p:nvPr>
            <p:ph idx="1"/>
          </p:nvPr>
        </p:nvSpPr>
        <p:spPr/>
        <p:txBody>
          <a:bodyPr/>
          <a:lstStyle/>
          <a:p>
            <a:r>
              <a:rPr lang="en-US" dirty="0"/>
              <a:t>Simple static intervention, using counterfactuals</a:t>
            </a:r>
          </a:p>
        </p:txBody>
      </p:sp>
      <p:sp>
        <p:nvSpPr>
          <p:cNvPr id="4" name="TextBox 3">
            <a:extLst>
              <a:ext uri="{FF2B5EF4-FFF2-40B4-BE49-F238E27FC236}">
                <a16:creationId xmlns:a16="http://schemas.microsoft.com/office/drawing/2014/main" id="{2442B678-ADF8-CD2E-9696-169BF6384739}"/>
              </a:ext>
            </a:extLst>
          </p:cNvPr>
          <p:cNvSpPr txBox="1"/>
          <p:nvPr/>
        </p:nvSpPr>
        <p:spPr>
          <a:xfrm>
            <a:off x="332591" y="3438293"/>
            <a:ext cx="1113182" cy="369332"/>
          </a:xfrm>
          <a:prstGeom prst="rect">
            <a:avLst/>
          </a:prstGeom>
          <a:noFill/>
        </p:spPr>
        <p:txBody>
          <a:bodyPr wrap="square" rtlCol="0">
            <a:spAutoFit/>
          </a:bodyPr>
          <a:lstStyle/>
          <a:p>
            <a:r>
              <a:rPr lang="en-US" dirty="0"/>
              <a:t>Masking</a:t>
            </a:r>
          </a:p>
        </p:txBody>
      </p:sp>
      <p:sp>
        <p:nvSpPr>
          <p:cNvPr id="5" name="TextBox 4">
            <a:extLst>
              <a:ext uri="{FF2B5EF4-FFF2-40B4-BE49-F238E27FC236}">
                <a16:creationId xmlns:a16="http://schemas.microsoft.com/office/drawing/2014/main" id="{DCD68889-EF00-02F8-DE38-B4633FA146BA}"/>
              </a:ext>
            </a:extLst>
          </p:cNvPr>
          <p:cNvSpPr txBox="1"/>
          <p:nvPr/>
        </p:nvSpPr>
        <p:spPr>
          <a:xfrm>
            <a:off x="332591" y="5004769"/>
            <a:ext cx="1113182" cy="646331"/>
          </a:xfrm>
          <a:prstGeom prst="rect">
            <a:avLst/>
          </a:prstGeom>
          <a:noFill/>
        </p:spPr>
        <p:txBody>
          <a:bodyPr wrap="square" rtlCol="0">
            <a:spAutoFit/>
          </a:bodyPr>
          <a:lstStyle/>
          <a:p>
            <a:r>
              <a:rPr lang="en-US" dirty="0"/>
              <a:t>No masking</a:t>
            </a:r>
          </a:p>
        </p:txBody>
      </p:sp>
      <p:cxnSp>
        <p:nvCxnSpPr>
          <p:cNvPr id="6" name="Straight Arrow Connector 5">
            <a:extLst>
              <a:ext uri="{FF2B5EF4-FFF2-40B4-BE49-F238E27FC236}">
                <a16:creationId xmlns:a16="http://schemas.microsoft.com/office/drawing/2014/main" id="{9369A612-5A9E-D24A-5F6F-4C6C6F0794D6}"/>
              </a:ext>
            </a:extLst>
          </p:cNvPr>
          <p:cNvCxnSpPr>
            <a:cxnSpLocks/>
          </p:cNvCxnSpPr>
          <p:nvPr/>
        </p:nvCxnSpPr>
        <p:spPr>
          <a:xfrm>
            <a:off x="1445773" y="3622959"/>
            <a:ext cx="1664981"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023443AD-89CC-0BE2-3D7E-473D6C095B92}"/>
              </a:ext>
            </a:extLst>
          </p:cNvPr>
          <p:cNvCxnSpPr>
            <a:cxnSpLocks/>
          </p:cNvCxnSpPr>
          <p:nvPr/>
        </p:nvCxnSpPr>
        <p:spPr>
          <a:xfrm>
            <a:off x="1349694" y="5445132"/>
            <a:ext cx="1664981"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A53B5672-FC5D-1416-35B2-08A24D636802}"/>
              </a:ext>
            </a:extLst>
          </p:cNvPr>
          <p:cNvSpPr txBox="1"/>
          <p:nvPr/>
        </p:nvSpPr>
        <p:spPr>
          <a:xfrm>
            <a:off x="3254694" y="3299793"/>
            <a:ext cx="2653747" cy="646331"/>
          </a:xfrm>
          <a:prstGeom prst="rect">
            <a:avLst/>
          </a:prstGeom>
          <a:noFill/>
        </p:spPr>
        <p:txBody>
          <a:bodyPr wrap="square" rtlCol="0">
            <a:spAutoFit/>
          </a:bodyPr>
          <a:lstStyle/>
          <a:p>
            <a:r>
              <a:rPr lang="en-US" dirty="0"/>
              <a:t>Counterfactual COVID incidence with masking</a:t>
            </a:r>
          </a:p>
        </p:txBody>
      </p:sp>
      <p:sp>
        <p:nvSpPr>
          <p:cNvPr id="9" name="TextBox 8">
            <a:extLst>
              <a:ext uri="{FF2B5EF4-FFF2-40B4-BE49-F238E27FC236}">
                <a16:creationId xmlns:a16="http://schemas.microsoft.com/office/drawing/2014/main" id="{0788F306-2D62-C02A-D7AF-5E8EDE37256B}"/>
              </a:ext>
            </a:extLst>
          </p:cNvPr>
          <p:cNvSpPr txBox="1"/>
          <p:nvPr/>
        </p:nvSpPr>
        <p:spPr>
          <a:xfrm>
            <a:off x="3254694" y="5110181"/>
            <a:ext cx="2872410" cy="646331"/>
          </a:xfrm>
          <a:prstGeom prst="rect">
            <a:avLst/>
          </a:prstGeom>
          <a:noFill/>
        </p:spPr>
        <p:txBody>
          <a:bodyPr wrap="square" rtlCol="0">
            <a:spAutoFit/>
          </a:bodyPr>
          <a:lstStyle/>
          <a:p>
            <a:r>
              <a:rPr lang="en-US" dirty="0"/>
              <a:t>Counterfactual COVID incidence without masking</a:t>
            </a:r>
          </a:p>
        </p:txBody>
      </p:sp>
      <p:sp>
        <p:nvSpPr>
          <p:cNvPr id="11" name="TextBox 10">
            <a:extLst>
              <a:ext uri="{FF2B5EF4-FFF2-40B4-BE49-F238E27FC236}">
                <a16:creationId xmlns:a16="http://schemas.microsoft.com/office/drawing/2014/main" id="{78DCC3DC-C6DC-3580-C354-5A5A78557E8D}"/>
              </a:ext>
            </a:extLst>
          </p:cNvPr>
          <p:cNvSpPr txBox="1"/>
          <p:nvPr/>
        </p:nvSpPr>
        <p:spPr>
          <a:xfrm>
            <a:off x="1528599" y="2876523"/>
            <a:ext cx="1582156" cy="369332"/>
          </a:xfrm>
          <a:prstGeom prst="rect">
            <a:avLst/>
          </a:prstGeom>
          <a:noFill/>
        </p:spPr>
        <p:txBody>
          <a:bodyPr wrap="square" rtlCol="0">
            <a:spAutoFit/>
          </a:bodyPr>
          <a:lstStyle/>
          <a:p>
            <a:r>
              <a:rPr lang="en-US" dirty="0"/>
              <a:t>Confounders</a:t>
            </a:r>
          </a:p>
        </p:txBody>
      </p:sp>
      <p:cxnSp>
        <p:nvCxnSpPr>
          <p:cNvPr id="12" name="Straight Arrow Connector 11">
            <a:extLst>
              <a:ext uri="{FF2B5EF4-FFF2-40B4-BE49-F238E27FC236}">
                <a16:creationId xmlns:a16="http://schemas.microsoft.com/office/drawing/2014/main" id="{EADF3033-08CF-DDEC-6C14-6CCC1887F951}"/>
              </a:ext>
            </a:extLst>
          </p:cNvPr>
          <p:cNvCxnSpPr>
            <a:cxnSpLocks/>
          </p:cNvCxnSpPr>
          <p:nvPr/>
        </p:nvCxnSpPr>
        <p:spPr>
          <a:xfrm>
            <a:off x="3014675" y="3129315"/>
            <a:ext cx="240019" cy="170478"/>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741D7C6C-ACA8-633F-9C62-53E7E02128D5}"/>
              </a:ext>
            </a:extLst>
          </p:cNvPr>
          <p:cNvCxnSpPr>
            <a:cxnSpLocks/>
          </p:cNvCxnSpPr>
          <p:nvPr/>
        </p:nvCxnSpPr>
        <p:spPr>
          <a:xfrm flipH="1">
            <a:off x="1288580" y="3129513"/>
            <a:ext cx="240019" cy="219655"/>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E2E0E7FC-04BE-138B-EA8E-4F10C62B319F}"/>
              </a:ext>
            </a:extLst>
          </p:cNvPr>
          <p:cNvSpPr txBox="1"/>
          <p:nvPr/>
        </p:nvSpPr>
        <p:spPr>
          <a:xfrm>
            <a:off x="1487186" y="4635437"/>
            <a:ext cx="1582156" cy="369332"/>
          </a:xfrm>
          <a:prstGeom prst="rect">
            <a:avLst/>
          </a:prstGeom>
          <a:noFill/>
        </p:spPr>
        <p:txBody>
          <a:bodyPr wrap="square" rtlCol="0">
            <a:spAutoFit/>
          </a:bodyPr>
          <a:lstStyle/>
          <a:p>
            <a:r>
              <a:rPr lang="en-US" dirty="0"/>
              <a:t>Confounders</a:t>
            </a:r>
          </a:p>
        </p:txBody>
      </p:sp>
      <p:cxnSp>
        <p:nvCxnSpPr>
          <p:cNvPr id="17" name="Straight Arrow Connector 16">
            <a:extLst>
              <a:ext uri="{FF2B5EF4-FFF2-40B4-BE49-F238E27FC236}">
                <a16:creationId xmlns:a16="http://schemas.microsoft.com/office/drawing/2014/main" id="{91DCBB7F-7F0F-1A23-FD97-F4E88898CB9E}"/>
              </a:ext>
            </a:extLst>
          </p:cNvPr>
          <p:cNvCxnSpPr>
            <a:cxnSpLocks/>
          </p:cNvCxnSpPr>
          <p:nvPr/>
        </p:nvCxnSpPr>
        <p:spPr>
          <a:xfrm>
            <a:off x="2973262" y="4888229"/>
            <a:ext cx="240019" cy="170478"/>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34F6D16A-7D8D-81F5-C1F2-FC7E7858E104}"/>
              </a:ext>
            </a:extLst>
          </p:cNvPr>
          <p:cNvCxnSpPr>
            <a:cxnSpLocks/>
          </p:cNvCxnSpPr>
          <p:nvPr/>
        </p:nvCxnSpPr>
        <p:spPr>
          <a:xfrm flipH="1">
            <a:off x="1247167" y="4888427"/>
            <a:ext cx="240019" cy="219655"/>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90981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13001-2612-BCDE-7CEB-058AC3E28CDE}"/>
              </a:ext>
            </a:extLst>
          </p:cNvPr>
          <p:cNvSpPr>
            <a:spLocks noGrp="1"/>
          </p:cNvSpPr>
          <p:nvPr>
            <p:ph type="title"/>
          </p:nvPr>
        </p:nvSpPr>
        <p:spPr/>
        <p:txBody>
          <a:bodyPr/>
          <a:lstStyle/>
          <a:p>
            <a:r>
              <a:rPr lang="en-US" dirty="0"/>
              <a:t>Define causal model &amp; parameter of interest</a:t>
            </a:r>
          </a:p>
        </p:txBody>
      </p:sp>
      <p:sp>
        <p:nvSpPr>
          <p:cNvPr id="3" name="Content Placeholder 2">
            <a:extLst>
              <a:ext uri="{FF2B5EF4-FFF2-40B4-BE49-F238E27FC236}">
                <a16:creationId xmlns:a16="http://schemas.microsoft.com/office/drawing/2014/main" id="{3E20269F-15D5-4D5F-57BE-5800BCA8B701}"/>
              </a:ext>
            </a:extLst>
          </p:cNvPr>
          <p:cNvSpPr>
            <a:spLocks noGrp="1"/>
          </p:cNvSpPr>
          <p:nvPr>
            <p:ph idx="1"/>
          </p:nvPr>
        </p:nvSpPr>
        <p:spPr/>
        <p:txBody>
          <a:bodyPr/>
          <a:lstStyle/>
          <a:p>
            <a:r>
              <a:rPr lang="en-US" dirty="0"/>
              <a:t>Simple static intervention, using counterfactuals</a:t>
            </a:r>
          </a:p>
        </p:txBody>
      </p:sp>
      <p:sp>
        <p:nvSpPr>
          <p:cNvPr id="4" name="TextBox 3">
            <a:extLst>
              <a:ext uri="{FF2B5EF4-FFF2-40B4-BE49-F238E27FC236}">
                <a16:creationId xmlns:a16="http://schemas.microsoft.com/office/drawing/2014/main" id="{2442B678-ADF8-CD2E-9696-169BF6384739}"/>
              </a:ext>
            </a:extLst>
          </p:cNvPr>
          <p:cNvSpPr txBox="1"/>
          <p:nvPr/>
        </p:nvSpPr>
        <p:spPr>
          <a:xfrm>
            <a:off x="604213" y="3382098"/>
            <a:ext cx="1113182" cy="369332"/>
          </a:xfrm>
          <a:prstGeom prst="rect">
            <a:avLst/>
          </a:prstGeom>
          <a:noFill/>
        </p:spPr>
        <p:txBody>
          <a:bodyPr wrap="square" rtlCol="0">
            <a:spAutoFit/>
          </a:bodyPr>
          <a:lstStyle/>
          <a:p>
            <a:r>
              <a:rPr lang="en-US" dirty="0"/>
              <a:t>X=1</a:t>
            </a:r>
          </a:p>
        </p:txBody>
      </p:sp>
      <p:sp>
        <p:nvSpPr>
          <p:cNvPr id="5" name="TextBox 4">
            <a:extLst>
              <a:ext uri="{FF2B5EF4-FFF2-40B4-BE49-F238E27FC236}">
                <a16:creationId xmlns:a16="http://schemas.microsoft.com/office/drawing/2014/main" id="{DCD68889-EF00-02F8-DE38-B4633FA146BA}"/>
              </a:ext>
            </a:extLst>
          </p:cNvPr>
          <p:cNvSpPr txBox="1"/>
          <p:nvPr/>
        </p:nvSpPr>
        <p:spPr>
          <a:xfrm>
            <a:off x="591371" y="5141012"/>
            <a:ext cx="1113182" cy="369332"/>
          </a:xfrm>
          <a:prstGeom prst="rect">
            <a:avLst/>
          </a:prstGeom>
          <a:noFill/>
        </p:spPr>
        <p:txBody>
          <a:bodyPr wrap="square" rtlCol="0">
            <a:spAutoFit/>
          </a:bodyPr>
          <a:lstStyle/>
          <a:p>
            <a:r>
              <a:rPr lang="en-US" dirty="0"/>
              <a:t>X=0</a:t>
            </a:r>
          </a:p>
        </p:txBody>
      </p:sp>
      <p:cxnSp>
        <p:nvCxnSpPr>
          <p:cNvPr id="6" name="Straight Arrow Connector 5">
            <a:extLst>
              <a:ext uri="{FF2B5EF4-FFF2-40B4-BE49-F238E27FC236}">
                <a16:creationId xmlns:a16="http://schemas.microsoft.com/office/drawing/2014/main" id="{9369A612-5A9E-D24A-5F6F-4C6C6F0794D6}"/>
              </a:ext>
            </a:extLst>
          </p:cNvPr>
          <p:cNvCxnSpPr>
            <a:cxnSpLocks/>
          </p:cNvCxnSpPr>
          <p:nvPr/>
        </p:nvCxnSpPr>
        <p:spPr>
          <a:xfrm>
            <a:off x="1445773" y="3622959"/>
            <a:ext cx="1664981"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023443AD-89CC-0BE2-3D7E-473D6C095B92}"/>
              </a:ext>
            </a:extLst>
          </p:cNvPr>
          <p:cNvCxnSpPr>
            <a:cxnSpLocks/>
          </p:cNvCxnSpPr>
          <p:nvPr/>
        </p:nvCxnSpPr>
        <p:spPr>
          <a:xfrm>
            <a:off x="1349694" y="5445132"/>
            <a:ext cx="1664981"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A53B5672-FC5D-1416-35B2-08A24D636802}"/>
              </a:ext>
            </a:extLst>
          </p:cNvPr>
          <p:cNvSpPr txBox="1"/>
          <p:nvPr/>
        </p:nvSpPr>
        <p:spPr>
          <a:xfrm>
            <a:off x="3254694" y="3299793"/>
            <a:ext cx="2653747" cy="369332"/>
          </a:xfrm>
          <a:prstGeom prst="rect">
            <a:avLst/>
          </a:prstGeom>
          <a:noFill/>
        </p:spPr>
        <p:txBody>
          <a:bodyPr wrap="square" rtlCol="0">
            <a:spAutoFit/>
          </a:bodyPr>
          <a:lstStyle/>
          <a:p>
            <a:r>
              <a:rPr lang="en-US" sz="1800" dirty="0">
                <a:effectLst/>
                <a:latin typeface="Arial" panose="020B0604020202020204" pitchFamily="34" charset="0"/>
                <a:ea typeface="Calibri" panose="020F0502020204030204" pitchFamily="34" charset="0"/>
                <a:cs typeface="Times New Roman" panose="02020603050405020304" pitchFamily="18" charset="0"/>
              </a:rPr>
              <a:t>Y</a:t>
            </a:r>
            <a:r>
              <a:rPr lang="en-US" baseline="-25000" dirty="0">
                <a:ea typeface="Calibri" panose="020F0502020204030204" pitchFamily="34" charset="0"/>
                <a:cs typeface="Times New Roman" panose="02020603050405020304" pitchFamily="18" charset="0"/>
              </a:rPr>
              <a:t>1</a:t>
            </a:r>
            <a:endParaRPr lang="en-US" dirty="0"/>
          </a:p>
        </p:txBody>
      </p:sp>
      <p:sp>
        <p:nvSpPr>
          <p:cNvPr id="9" name="TextBox 8">
            <a:extLst>
              <a:ext uri="{FF2B5EF4-FFF2-40B4-BE49-F238E27FC236}">
                <a16:creationId xmlns:a16="http://schemas.microsoft.com/office/drawing/2014/main" id="{0788F306-2D62-C02A-D7AF-5E8EDE37256B}"/>
              </a:ext>
            </a:extLst>
          </p:cNvPr>
          <p:cNvSpPr txBox="1"/>
          <p:nvPr/>
        </p:nvSpPr>
        <p:spPr>
          <a:xfrm>
            <a:off x="3254694" y="5110181"/>
            <a:ext cx="2872410" cy="369332"/>
          </a:xfrm>
          <a:prstGeom prst="rect">
            <a:avLst/>
          </a:prstGeom>
          <a:noFill/>
        </p:spPr>
        <p:txBody>
          <a:bodyPr wrap="square" rtlCol="0">
            <a:spAutoFit/>
          </a:bodyPr>
          <a:lstStyle/>
          <a:p>
            <a:r>
              <a:rPr lang="en-US" sz="1800" dirty="0">
                <a:effectLst/>
                <a:latin typeface="Arial" panose="020B0604020202020204" pitchFamily="34" charset="0"/>
                <a:ea typeface="Calibri" panose="020F0502020204030204" pitchFamily="34" charset="0"/>
                <a:cs typeface="Times New Roman" panose="02020603050405020304" pitchFamily="18" charset="0"/>
              </a:rPr>
              <a:t>Y</a:t>
            </a:r>
            <a:r>
              <a:rPr lang="en-US" sz="1800" baseline="-25000" dirty="0">
                <a:effectLst/>
                <a:latin typeface="Arial" panose="020B0604020202020204" pitchFamily="34" charset="0"/>
                <a:ea typeface="Calibri" panose="020F0502020204030204" pitchFamily="34" charset="0"/>
                <a:cs typeface="Times New Roman" panose="02020603050405020304" pitchFamily="18" charset="0"/>
              </a:rPr>
              <a:t>0</a:t>
            </a:r>
            <a:endParaRPr lang="en-US" dirty="0"/>
          </a:p>
        </p:txBody>
      </p:sp>
      <p:sp>
        <p:nvSpPr>
          <p:cNvPr id="11" name="TextBox 10">
            <a:extLst>
              <a:ext uri="{FF2B5EF4-FFF2-40B4-BE49-F238E27FC236}">
                <a16:creationId xmlns:a16="http://schemas.microsoft.com/office/drawing/2014/main" id="{78DCC3DC-C6DC-3580-C354-5A5A78557E8D}"/>
              </a:ext>
            </a:extLst>
          </p:cNvPr>
          <p:cNvSpPr txBox="1"/>
          <p:nvPr/>
        </p:nvSpPr>
        <p:spPr>
          <a:xfrm>
            <a:off x="1528599" y="2876523"/>
            <a:ext cx="1582156" cy="369332"/>
          </a:xfrm>
          <a:prstGeom prst="rect">
            <a:avLst/>
          </a:prstGeom>
          <a:noFill/>
        </p:spPr>
        <p:txBody>
          <a:bodyPr wrap="square" rtlCol="0">
            <a:spAutoFit/>
          </a:bodyPr>
          <a:lstStyle/>
          <a:p>
            <a:r>
              <a:rPr lang="en-US" dirty="0"/>
              <a:t>Confounders</a:t>
            </a:r>
          </a:p>
        </p:txBody>
      </p:sp>
      <p:cxnSp>
        <p:nvCxnSpPr>
          <p:cNvPr id="12" name="Straight Arrow Connector 11">
            <a:extLst>
              <a:ext uri="{FF2B5EF4-FFF2-40B4-BE49-F238E27FC236}">
                <a16:creationId xmlns:a16="http://schemas.microsoft.com/office/drawing/2014/main" id="{EADF3033-08CF-DDEC-6C14-6CCC1887F951}"/>
              </a:ext>
            </a:extLst>
          </p:cNvPr>
          <p:cNvCxnSpPr>
            <a:cxnSpLocks/>
          </p:cNvCxnSpPr>
          <p:nvPr/>
        </p:nvCxnSpPr>
        <p:spPr>
          <a:xfrm>
            <a:off x="3014675" y="3129315"/>
            <a:ext cx="240019" cy="170478"/>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741D7C6C-ACA8-633F-9C62-53E7E02128D5}"/>
              </a:ext>
            </a:extLst>
          </p:cNvPr>
          <p:cNvCxnSpPr>
            <a:cxnSpLocks/>
          </p:cNvCxnSpPr>
          <p:nvPr/>
        </p:nvCxnSpPr>
        <p:spPr>
          <a:xfrm flipH="1">
            <a:off x="1288580" y="3129513"/>
            <a:ext cx="240019" cy="219655"/>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E2E0E7FC-04BE-138B-EA8E-4F10C62B319F}"/>
              </a:ext>
            </a:extLst>
          </p:cNvPr>
          <p:cNvSpPr txBox="1"/>
          <p:nvPr/>
        </p:nvSpPr>
        <p:spPr>
          <a:xfrm>
            <a:off x="1487186" y="4635437"/>
            <a:ext cx="1582156" cy="369332"/>
          </a:xfrm>
          <a:prstGeom prst="rect">
            <a:avLst/>
          </a:prstGeom>
          <a:noFill/>
        </p:spPr>
        <p:txBody>
          <a:bodyPr wrap="square" rtlCol="0">
            <a:spAutoFit/>
          </a:bodyPr>
          <a:lstStyle/>
          <a:p>
            <a:r>
              <a:rPr lang="en-US" dirty="0"/>
              <a:t>Confounders</a:t>
            </a:r>
          </a:p>
        </p:txBody>
      </p:sp>
      <p:cxnSp>
        <p:nvCxnSpPr>
          <p:cNvPr id="17" name="Straight Arrow Connector 16">
            <a:extLst>
              <a:ext uri="{FF2B5EF4-FFF2-40B4-BE49-F238E27FC236}">
                <a16:creationId xmlns:a16="http://schemas.microsoft.com/office/drawing/2014/main" id="{91DCBB7F-7F0F-1A23-FD97-F4E88898CB9E}"/>
              </a:ext>
            </a:extLst>
          </p:cNvPr>
          <p:cNvCxnSpPr>
            <a:cxnSpLocks/>
          </p:cNvCxnSpPr>
          <p:nvPr/>
        </p:nvCxnSpPr>
        <p:spPr>
          <a:xfrm>
            <a:off x="2973262" y="4888229"/>
            <a:ext cx="240019" cy="170478"/>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34F6D16A-7D8D-81F5-C1F2-FC7E7858E104}"/>
              </a:ext>
            </a:extLst>
          </p:cNvPr>
          <p:cNvCxnSpPr>
            <a:cxnSpLocks/>
          </p:cNvCxnSpPr>
          <p:nvPr/>
        </p:nvCxnSpPr>
        <p:spPr>
          <a:xfrm flipH="1">
            <a:off x="1247167" y="4888427"/>
            <a:ext cx="240019" cy="219655"/>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50F6664E-8F49-DE4E-3FDF-70B8D8408F47}"/>
              </a:ext>
            </a:extLst>
          </p:cNvPr>
          <p:cNvSpPr txBox="1"/>
          <p:nvPr/>
        </p:nvSpPr>
        <p:spPr>
          <a:xfrm>
            <a:off x="5534728" y="3207149"/>
            <a:ext cx="2776138" cy="2118529"/>
          </a:xfrm>
          <a:prstGeom prst="rect">
            <a:avLst/>
          </a:prstGeom>
          <a:solidFill>
            <a:schemeClr val="accent4">
              <a:lumMod val="20000"/>
              <a:lumOff val="80000"/>
            </a:schemeClr>
          </a:solidFill>
          <a:ln>
            <a:solidFill>
              <a:schemeClr val="accent4">
                <a:lumMod val="20000"/>
                <a:lumOff val="80000"/>
              </a:schemeClr>
            </a:solidFill>
          </a:ln>
        </p:spPr>
        <p:txBody>
          <a:bodyPr wrap="square" anchor="ctr">
            <a:spAutoFit/>
          </a:bodyPr>
          <a:lstStyle/>
          <a:p>
            <a:pPr marL="0" marR="0">
              <a:lnSpc>
                <a:spcPct val="150000"/>
              </a:lnSpc>
              <a:spcBef>
                <a:spcPts val="0"/>
              </a:spcBef>
              <a:spcAft>
                <a:spcPts val="0"/>
              </a:spcAft>
            </a:pPr>
            <a:r>
              <a:rPr lang="en-US" sz="1800" u="sng" dirty="0">
                <a:effectLst/>
                <a:latin typeface="Arial" panose="020B0604020202020204" pitchFamily="34" charset="0"/>
                <a:ea typeface="Calibri" panose="020F0502020204030204" pitchFamily="34" charset="0"/>
                <a:cs typeface="Times New Roman" panose="02020603050405020304" pitchFamily="18" charset="0"/>
              </a:rPr>
              <a:t>Average treatment effect:</a:t>
            </a:r>
          </a:p>
          <a:p>
            <a:pPr marL="0" marR="0">
              <a:lnSpc>
                <a:spcPct val="150000"/>
              </a:lnSpc>
              <a:spcBef>
                <a:spcPts val="0"/>
              </a:spcBef>
              <a:spcAft>
                <a:spcPts val="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E[Y</a:t>
            </a:r>
            <a:r>
              <a:rPr lang="en-US" sz="1800" baseline="-25000" dirty="0">
                <a:effectLst/>
                <a:latin typeface="Arial" panose="020B0604020202020204" pitchFamily="34" charset="0"/>
                <a:ea typeface="Calibri" panose="020F0502020204030204" pitchFamily="34" charset="0"/>
                <a:cs typeface="Times New Roman" panose="02020603050405020304" pitchFamily="18" charset="0"/>
              </a:rPr>
              <a:t>1</a:t>
            </a:r>
            <a:r>
              <a:rPr lang="en-US" sz="1800" dirty="0">
                <a:effectLst/>
                <a:latin typeface="Arial" panose="020B0604020202020204" pitchFamily="34" charset="0"/>
                <a:ea typeface="Calibri" panose="020F0502020204030204" pitchFamily="34" charset="0"/>
                <a:cs typeface="Times New Roman" panose="02020603050405020304" pitchFamily="18" charset="0"/>
              </a:rPr>
              <a:t>] – E[Y</a:t>
            </a:r>
            <a:r>
              <a:rPr lang="en-US" sz="1800" baseline="-25000" dirty="0">
                <a:effectLst/>
                <a:latin typeface="Arial" panose="020B0604020202020204" pitchFamily="34" charset="0"/>
                <a:ea typeface="Calibri" panose="020F0502020204030204" pitchFamily="34" charset="0"/>
                <a:cs typeface="Times New Roman" panose="02020603050405020304" pitchFamily="18" charset="0"/>
              </a:rPr>
              <a:t>0</a:t>
            </a:r>
            <a:r>
              <a:rPr lang="en-US" sz="1800" dirty="0">
                <a:effectLst/>
                <a:latin typeface="Arial" panose="020B0604020202020204" pitchFamily="34" charset="0"/>
                <a:ea typeface="Calibri" panose="020F0502020204030204" pitchFamily="34" charset="0"/>
                <a:cs typeface="Times New Roman" panose="02020603050405020304" pitchFamily="18" charset="0"/>
              </a:rPr>
              <a:t>] </a:t>
            </a:r>
          </a:p>
          <a:p>
            <a:pPr marL="0" marR="0">
              <a:lnSpc>
                <a:spcPct val="150000"/>
              </a:lnSpc>
              <a:spcBef>
                <a:spcPts val="0"/>
              </a:spcBef>
              <a:spcAft>
                <a:spcPts val="0"/>
              </a:spcAft>
            </a:pP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sz="1800" u="sng" dirty="0">
                <a:effectLst/>
                <a:latin typeface="Arial" panose="020B0604020202020204" pitchFamily="34" charset="0"/>
                <a:ea typeface="Calibri" panose="020F0502020204030204" pitchFamily="34" charset="0"/>
                <a:cs typeface="Times New Roman" panose="02020603050405020304" pitchFamily="18" charset="0"/>
              </a:rPr>
              <a:t>Causal risk difference:</a:t>
            </a:r>
          </a:p>
          <a:p>
            <a:pPr marL="0" marR="0">
              <a:lnSpc>
                <a:spcPct val="150000"/>
              </a:lnSpc>
              <a:spcBef>
                <a:spcPts val="0"/>
              </a:spcBef>
              <a:spcAft>
                <a:spcPts val="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P(Y</a:t>
            </a:r>
            <a:r>
              <a:rPr lang="en-US" sz="1800" baseline="-25000" dirty="0">
                <a:effectLst/>
                <a:latin typeface="Arial" panose="020B0604020202020204" pitchFamily="34" charset="0"/>
                <a:ea typeface="Calibri" panose="020F0502020204030204" pitchFamily="34" charset="0"/>
                <a:cs typeface="Times New Roman" panose="02020603050405020304" pitchFamily="18" charset="0"/>
              </a:rPr>
              <a:t>1</a:t>
            </a:r>
            <a:r>
              <a:rPr lang="en-US" sz="1800" dirty="0">
                <a:effectLst/>
                <a:latin typeface="Arial" panose="020B0604020202020204" pitchFamily="34" charset="0"/>
                <a:ea typeface="Calibri" panose="020F0502020204030204" pitchFamily="34" charset="0"/>
                <a:cs typeface="Times New Roman" panose="02020603050405020304" pitchFamily="18" charset="0"/>
              </a:rPr>
              <a:t>=1) – P(Y</a:t>
            </a:r>
            <a:r>
              <a:rPr lang="en-US" sz="1800" baseline="-25000" dirty="0">
                <a:effectLst/>
                <a:latin typeface="Arial" panose="020B0604020202020204" pitchFamily="34" charset="0"/>
                <a:ea typeface="Calibri" panose="020F0502020204030204" pitchFamily="34" charset="0"/>
                <a:cs typeface="Times New Roman" panose="02020603050405020304" pitchFamily="18" charset="0"/>
              </a:rPr>
              <a:t>0</a:t>
            </a:r>
            <a:r>
              <a:rPr lang="en-US" sz="1800" dirty="0">
                <a:effectLst/>
                <a:latin typeface="Arial" panose="020B0604020202020204" pitchFamily="34" charset="0"/>
                <a:ea typeface="Calibri" panose="020F0502020204030204" pitchFamily="34" charset="0"/>
                <a:cs typeface="Times New Roman" panose="02020603050405020304" pitchFamily="18" charset="0"/>
              </a:rPr>
              <a:t>=1)</a:t>
            </a:r>
          </a:p>
        </p:txBody>
      </p:sp>
      <p:sp>
        <p:nvSpPr>
          <p:cNvPr id="10" name="TextBox 9">
            <a:extLst>
              <a:ext uri="{FF2B5EF4-FFF2-40B4-BE49-F238E27FC236}">
                <a16:creationId xmlns:a16="http://schemas.microsoft.com/office/drawing/2014/main" id="{FE40B4EF-8CBD-BB34-C53B-5BA7E3EE052C}"/>
              </a:ext>
            </a:extLst>
          </p:cNvPr>
          <p:cNvSpPr txBox="1"/>
          <p:nvPr/>
        </p:nvSpPr>
        <p:spPr>
          <a:xfrm>
            <a:off x="1821996" y="6168728"/>
            <a:ext cx="5100801" cy="369332"/>
          </a:xfrm>
          <a:prstGeom prst="rect">
            <a:avLst/>
          </a:prstGeom>
          <a:solidFill>
            <a:schemeClr val="accent1">
              <a:lumMod val="20000"/>
              <a:lumOff val="80000"/>
            </a:schemeClr>
          </a:solidFill>
          <a:ln>
            <a:solidFill>
              <a:schemeClr val="accent1">
                <a:lumMod val="20000"/>
                <a:lumOff val="80000"/>
              </a:schemeClr>
            </a:solidFill>
          </a:ln>
        </p:spPr>
        <p:txBody>
          <a:bodyPr wrap="square" rtlCol="0">
            <a:spAutoFit/>
          </a:bodyPr>
          <a:lstStyle/>
          <a:p>
            <a:pPr algn="ctr"/>
            <a:r>
              <a:rPr lang="en-US" dirty="0"/>
              <a:t>Many other causal parameters are possible!</a:t>
            </a:r>
          </a:p>
        </p:txBody>
      </p:sp>
    </p:spTree>
    <p:extLst>
      <p:ext uri="{BB962C8B-B14F-4D97-AF65-F5344CB8AC3E}">
        <p14:creationId xmlns:p14="http://schemas.microsoft.com/office/powerpoint/2010/main" val="841230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2A7E3-6853-B55A-45AA-63292C2B4888}"/>
              </a:ext>
            </a:extLst>
          </p:cNvPr>
          <p:cNvSpPr>
            <a:spLocks noGrp="1"/>
          </p:cNvSpPr>
          <p:nvPr>
            <p:ph type="title"/>
          </p:nvPr>
        </p:nvSpPr>
        <p:spPr/>
        <p:txBody>
          <a:bodyPr/>
          <a:lstStyle/>
          <a:p>
            <a:r>
              <a:rPr lang="en-US" dirty="0"/>
              <a:t>Causal inference framework</a:t>
            </a:r>
          </a:p>
        </p:txBody>
      </p:sp>
      <p:sp>
        <p:nvSpPr>
          <p:cNvPr id="3" name="Content Placeholder 2">
            <a:extLst>
              <a:ext uri="{FF2B5EF4-FFF2-40B4-BE49-F238E27FC236}">
                <a16:creationId xmlns:a16="http://schemas.microsoft.com/office/drawing/2014/main" id="{9871B9F0-DF41-1EE0-45B8-EB19D2FCB189}"/>
              </a:ext>
            </a:extLst>
          </p:cNvPr>
          <p:cNvSpPr>
            <a:spLocks noGrp="1"/>
          </p:cNvSpPr>
          <p:nvPr>
            <p:ph idx="1"/>
          </p:nvPr>
        </p:nvSpPr>
        <p:spPr/>
        <p:txBody>
          <a:bodyPr/>
          <a:lstStyle/>
          <a:p>
            <a:pPr marL="457200" indent="-457200">
              <a:buFont typeface="+mj-lt"/>
              <a:buAutoNum type="arabicPeriod"/>
            </a:pPr>
            <a:r>
              <a:rPr lang="en-US" dirty="0"/>
              <a:t>State the research question &amp; hypothetical intervention</a:t>
            </a:r>
          </a:p>
          <a:p>
            <a:pPr marL="457200" indent="-457200">
              <a:buFont typeface="+mj-lt"/>
              <a:buAutoNum type="arabicPeriod"/>
            </a:pPr>
            <a:r>
              <a:rPr lang="en-US" dirty="0"/>
              <a:t>Define causal model &amp; parameter of interest</a:t>
            </a:r>
          </a:p>
          <a:p>
            <a:pPr marL="457200" indent="-457200">
              <a:buFont typeface="+mj-lt"/>
              <a:buAutoNum type="arabicPeriod"/>
            </a:pPr>
            <a:r>
              <a:rPr lang="en-US" dirty="0"/>
              <a:t>Link causal model to observed data &amp; define statistical model</a:t>
            </a:r>
          </a:p>
          <a:p>
            <a:pPr marL="457200" indent="-457200">
              <a:buFont typeface="+mj-lt"/>
              <a:buAutoNum type="arabicPeriod"/>
            </a:pPr>
            <a:r>
              <a:rPr lang="en-US" dirty="0">
                <a:solidFill>
                  <a:schemeClr val="bg1">
                    <a:lumMod val="75000"/>
                  </a:schemeClr>
                </a:solidFill>
              </a:rPr>
              <a:t>Link causal effect to parameter estimable in observed data</a:t>
            </a:r>
          </a:p>
          <a:p>
            <a:pPr marL="457200" indent="-457200">
              <a:buFont typeface="+mj-lt"/>
              <a:buAutoNum type="arabicPeriod"/>
            </a:pPr>
            <a:r>
              <a:rPr lang="en-US" dirty="0">
                <a:solidFill>
                  <a:schemeClr val="bg1">
                    <a:lumMod val="75000"/>
                  </a:schemeClr>
                </a:solidFill>
              </a:rPr>
              <a:t>Choose &amp; apply estimator</a:t>
            </a:r>
          </a:p>
          <a:p>
            <a:pPr marL="457200" indent="-457200">
              <a:buFont typeface="+mj-lt"/>
              <a:buAutoNum type="arabicPeriod"/>
            </a:pPr>
            <a:r>
              <a:rPr lang="en-US" dirty="0">
                <a:solidFill>
                  <a:schemeClr val="bg1">
                    <a:lumMod val="75000"/>
                  </a:schemeClr>
                </a:solidFill>
              </a:rPr>
              <a:t>Make inferences</a:t>
            </a:r>
          </a:p>
        </p:txBody>
      </p:sp>
    </p:spTree>
    <p:extLst>
      <p:ext uri="{BB962C8B-B14F-4D97-AF65-F5344CB8AC3E}">
        <p14:creationId xmlns:p14="http://schemas.microsoft.com/office/powerpoint/2010/main" val="682420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BE7D1-783D-93EB-EA8C-B2358F04DEB1}"/>
              </a:ext>
            </a:extLst>
          </p:cNvPr>
          <p:cNvSpPr>
            <a:spLocks noGrp="1"/>
          </p:cNvSpPr>
          <p:nvPr>
            <p:ph type="title"/>
          </p:nvPr>
        </p:nvSpPr>
        <p:spPr/>
        <p:txBody>
          <a:bodyPr/>
          <a:lstStyle/>
          <a:p>
            <a:r>
              <a:rPr lang="en-US" dirty="0"/>
              <a:t>Link causal model to observed data &amp; define statistical model</a:t>
            </a:r>
          </a:p>
        </p:txBody>
      </p:sp>
      <p:sp>
        <p:nvSpPr>
          <p:cNvPr id="3" name="Content Placeholder 2">
            <a:extLst>
              <a:ext uri="{FF2B5EF4-FFF2-40B4-BE49-F238E27FC236}">
                <a16:creationId xmlns:a16="http://schemas.microsoft.com/office/drawing/2014/main" id="{661358ED-6FDB-3E66-08F2-E6D41E9A2023}"/>
              </a:ext>
            </a:extLst>
          </p:cNvPr>
          <p:cNvSpPr>
            <a:spLocks noGrp="1"/>
          </p:cNvSpPr>
          <p:nvPr>
            <p:ph idx="1"/>
          </p:nvPr>
        </p:nvSpPr>
        <p:spPr/>
        <p:txBody>
          <a:bodyPr/>
          <a:lstStyle/>
          <a:p>
            <a:r>
              <a:rPr lang="en-US" dirty="0"/>
              <a:t>Causal model = DAG</a:t>
            </a:r>
          </a:p>
          <a:p>
            <a:pPr lvl="1"/>
            <a:r>
              <a:rPr lang="en-US" dirty="0"/>
              <a:t>Describes the set of processes that give rise to your observed data</a:t>
            </a:r>
          </a:p>
          <a:p>
            <a:r>
              <a:rPr lang="en-US" dirty="0"/>
              <a:t>Causal model implies the statistical model</a:t>
            </a:r>
          </a:p>
          <a:p>
            <a:pPr lvl="1"/>
            <a:r>
              <a:rPr lang="en-US" dirty="0"/>
              <a:t>Statistical model is set of possible distributions of observed data</a:t>
            </a:r>
          </a:p>
          <a:p>
            <a:pPr lvl="1"/>
            <a:r>
              <a:rPr lang="en-US" dirty="0"/>
              <a:t>Often no assumptions on distribution of unmeasured factors or functional form of equations</a:t>
            </a:r>
          </a:p>
          <a:p>
            <a:pPr lvl="2"/>
            <a:r>
              <a:rPr lang="en-US" dirty="0"/>
              <a:t>If we do know the form of the function between X, confounders, and Y then we should specify that</a:t>
            </a:r>
          </a:p>
          <a:p>
            <a:pPr lvl="2"/>
            <a:r>
              <a:rPr lang="en-US" dirty="0"/>
              <a:t>Statistical model often non-parametric</a:t>
            </a:r>
          </a:p>
          <a:p>
            <a:pPr lvl="2"/>
            <a:endParaRPr lang="en-US" dirty="0"/>
          </a:p>
        </p:txBody>
      </p:sp>
    </p:spTree>
    <p:extLst>
      <p:ext uri="{BB962C8B-B14F-4D97-AF65-F5344CB8AC3E}">
        <p14:creationId xmlns:p14="http://schemas.microsoft.com/office/powerpoint/2010/main" val="2494901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C6C158-4F52-5736-683C-56C2221B3004}"/>
              </a:ext>
            </a:extLst>
          </p:cNvPr>
          <p:cNvSpPr>
            <a:spLocks noGrp="1"/>
          </p:cNvSpPr>
          <p:nvPr>
            <p:ph type="title"/>
          </p:nvPr>
        </p:nvSpPr>
        <p:spPr>
          <a:xfrm>
            <a:off x="487275" y="2484437"/>
            <a:ext cx="2341650" cy="1889125"/>
          </a:xfrm>
        </p:spPr>
        <p:txBody>
          <a:bodyPr/>
          <a:lstStyle/>
          <a:p>
            <a:pPr algn="r"/>
            <a:r>
              <a:rPr lang="en-US" dirty="0"/>
              <a:t>Outline &amp; References </a:t>
            </a:r>
          </a:p>
        </p:txBody>
      </p:sp>
      <p:sp>
        <p:nvSpPr>
          <p:cNvPr id="5" name="TextBox 4">
            <a:extLst>
              <a:ext uri="{FF2B5EF4-FFF2-40B4-BE49-F238E27FC236}">
                <a16:creationId xmlns:a16="http://schemas.microsoft.com/office/drawing/2014/main" id="{FBC115A8-5EB9-7F64-CA64-E7522984FEF8}"/>
              </a:ext>
            </a:extLst>
          </p:cNvPr>
          <p:cNvSpPr txBox="1"/>
          <p:nvPr/>
        </p:nvSpPr>
        <p:spPr>
          <a:xfrm>
            <a:off x="3257550" y="1010677"/>
            <a:ext cx="5795480" cy="502131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Jennifer Ahern &amp; Laura Balzer</a:t>
            </a:r>
          </a:p>
          <a:p>
            <a:pPr marL="742950" lvl="1" indent="-285750">
              <a:lnSpc>
                <a:spcPct val="150000"/>
              </a:lnSpc>
              <a:buFont typeface="Arial" panose="020B0604020202020204" pitchFamily="34" charset="0"/>
              <a:buChar char="•"/>
            </a:pPr>
            <a:r>
              <a:rPr lang="en-US" sz="2000" dirty="0"/>
              <a:t>SER Causal Inference</a:t>
            </a:r>
          </a:p>
          <a:p>
            <a:pPr marL="742950" lvl="1" indent="-285750">
              <a:lnSpc>
                <a:spcPct val="150000"/>
              </a:lnSpc>
              <a:buFont typeface="Arial" panose="020B0604020202020204" pitchFamily="34" charset="0"/>
              <a:buChar char="•"/>
            </a:pPr>
            <a:r>
              <a:rPr lang="en-US" sz="2000" dirty="0"/>
              <a:t>SER </a:t>
            </a:r>
            <a:r>
              <a:rPr lang="en-US" sz="2000" dirty="0" err="1"/>
              <a:t>Long’l</a:t>
            </a:r>
            <a:r>
              <a:rPr lang="en-US" sz="2000" dirty="0"/>
              <a:t> Causal Inference</a:t>
            </a:r>
          </a:p>
          <a:p>
            <a:pPr marL="285750" indent="-285750">
              <a:lnSpc>
                <a:spcPct val="150000"/>
              </a:lnSpc>
              <a:buFont typeface="Arial" panose="020B0604020202020204" pitchFamily="34" charset="0"/>
              <a:buChar char="•"/>
            </a:pPr>
            <a:r>
              <a:rPr lang="en-US" sz="2400" dirty="0"/>
              <a:t>Maya Petersen &amp; Laura Balzer</a:t>
            </a:r>
          </a:p>
          <a:p>
            <a:pPr marL="742950" lvl="1" indent="-285750">
              <a:lnSpc>
                <a:spcPct val="150000"/>
              </a:lnSpc>
              <a:buFont typeface="Arial" panose="020B0604020202020204" pitchFamily="34" charset="0"/>
              <a:buChar char="•"/>
            </a:pPr>
            <a:r>
              <a:rPr lang="en-US" sz="2000" dirty="0"/>
              <a:t>Introduction to Causal Inference</a:t>
            </a:r>
          </a:p>
          <a:p>
            <a:pPr marL="742950" lvl="1" indent="-285750">
              <a:lnSpc>
                <a:spcPct val="150000"/>
              </a:lnSpc>
              <a:buFont typeface="Arial" panose="020B0604020202020204" pitchFamily="34" charset="0"/>
              <a:buChar char="•"/>
            </a:pPr>
            <a:r>
              <a:rPr lang="en-US" sz="2000" dirty="0">
                <a:hlinkClick r:id="rId3"/>
              </a:rPr>
              <a:t>https://www.ucbbiostat.com/</a:t>
            </a:r>
            <a:r>
              <a:rPr lang="en-US" sz="2000" dirty="0"/>
              <a:t> </a:t>
            </a:r>
          </a:p>
          <a:p>
            <a:pPr marL="285750" indent="-285750">
              <a:lnSpc>
                <a:spcPct val="150000"/>
              </a:lnSpc>
              <a:buFont typeface="Arial" panose="020B0604020202020204" pitchFamily="34" charset="0"/>
              <a:buChar char="•"/>
            </a:pPr>
            <a:r>
              <a:rPr lang="en-US" sz="2400" dirty="0"/>
              <a:t>Ehsan Karim &amp; Hanna Frank</a:t>
            </a:r>
          </a:p>
          <a:p>
            <a:pPr marL="742950" lvl="1" indent="-285750">
              <a:lnSpc>
                <a:spcPct val="150000"/>
              </a:lnSpc>
              <a:buFont typeface="Arial" panose="020B0604020202020204" pitchFamily="34" charset="0"/>
              <a:buChar char="•"/>
            </a:pPr>
            <a:r>
              <a:rPr lang="en-US" sz="2000" dirty="0">
                <a:hlinkClick r:id="rId4"/>
              </a:rPr>
              <a:t>https://ehsanx.github.io/TMLEworkshop/</a:t>
            </a:r>
            <a:r>
              <a:rPr lang="en-US" sz="2000" dirty="0"/>
              <a:t> </a:t>
            </a:r>
          </a:p>
          <a:p>
            <a:pPr marL="285750" indent="-285750">
              <a:lnSpc>
                <a:spcPct val="150000"/>
              </a:lnSpc>
              <a:buFont typeface="Arial" panose="020B0604020202020204" pitchFamily="34" charset="0"/>
              <a:buChar char="•"/>
            </a:pPr>
            <a:r>
              <a:rPr lang="en-US" sz="2400" dirty="0"/>
              <a:t>Thomas Love</a:t>
            </a:r>
          </a:p>
          <a:p>
            <a:pPr marL="742950" lvl="1" indent="-285750">
              <a:lnSpc>
                <a:spcPct val="150000"/>
              </a:lnSpc>
              <a:buFont typeface="Arial" panose="020B0604020202020204" pitchFamily="34" charset="0"/>
              <a:buChar char="•"/>
            </a:pPr>
            <a:r>
              <a:rPr lang="en-US" sz="2000" dirty="0">
                <a:hlinkClick r:id="rId5"/>
              </a:rPr>
              <a:t>https://github.com/thomaselove/ichps2018</a:t>
            </a:r>
            <a:r>
              <a:rPr lang="en-US" sz="2000" dirty="0"/>
              <a:t> </a:t>
            </a:r>
          </a:p>
        </p:txBody>
      </p:sp>
    </p:spTree>
    <p:extLst>
      <p:ext uri="{BB962C8B-B14F-4D97-AF65-F5344CB8AC3E}">
        <p14:creationId xmlns:p14="http://schemas.microsoft.com/office/powerpoint/2010/main" val="23272767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2A7E3-6853-B55A-45AA-63292C2B4888}"/>
              </a:ext>
            </a:extLst>
          </p:cNvPr>
          <p:cNvSpPr>
            <a:spLocks noGrp="1"/>
          </p:cNvSpPr>
          <p:nvPr>
            <p:ph type="title"/>
          </p:nvPr>
        </p:nvSpPr>
        <p:spPr/>
        <p:txBody>
          <a:bodyPr/>
          <a:lstStyle/>
          <a:p>
            <a:r>
              <a:rPr lang="en-US" dirty="0"/>
              <a:t>Causal inference framework</a:t>
            </a:r>
          </a:p>
        </p:txBody>
      </p:sp>
      <p:sp>
        <p:nvSpPr>
          <p:cNvPr id="3" name="Content Placeholder 2">
            <a:extLst>
              <a:ext uri="{FF2B5EF4-FFF2-40B4-BE49-F238E27FC236}">
                <a16:creationId xmlns:a16="http://schemas.microsoft.com/office/drawing/2014/main" id="{9871B9F0-DF41-1EE0-45B8-EB19D2FCB189}"/>
              </a:ext>
            </a:extLst>
          </p:cNvPr>
          <p:cNvSpPr>
            <a:spLocks noGrp="1"/>
          </p:cNvSpPr>
          <p:nvPr>
            <p:ph idx="1"/>
          </p:nvPr>
        </p:nvSpPr>
        <p:spPr/>
        <p:txBody>
          <a:bodyPr/>
          <a:lstStyle/>
          <a:p>
            <a:pPr marL="457200" indent="-457200">
              <a:buFont typeface="+mj-lt"/>
              <a:buAutoNum type="arabicPeriod"/>
            </a:pPr>
            <a:r>
              <a:rPr lang="en-US" dirty="0"/>
              <a:t>State the research question &amp; hypothetical intervention</a:t>
            </a:r>
          </a:p>
          <a:p>
            <a:pPr marL="457200" indent="-457200">
              <a:buFont typeface="+mj-lt"/>
              <a:buAutoNum type="arabicPeriod"/>
            </a:pPr>
            <a:r>
              <a:rPr lang="en-US" dirty="0"/>
              <a:t>Define causal model &amp; parameter of interest</a:t>
            </a:r>
          </a:p>
          <a:p>
            <a:pPr marL="457200" indent="-457200">
              <a:buFont typeface="+mj-lt"/>
              <a:buAutoNum type="arabicPeriod"/>
            </a:pPr>
            <a:r>
              <a:rPr lang="en-US" dirty="0"/>
              <a:t>Link causal model to observed data &amp; define statistical model</a:t>
            </a:r>
          </a:p>
          <a:p>
            <a:pPr marL="457200" indent="-457200">
              <a:buFont typeface="+mj-lt"/>
              <a:buAutoNum type="arabicPeriod"/>
            </a:pPr>
            <a:r>
              <a:rPr lang="en-US" dirty="0"/>
              <a:t>Link causal effect to parameter estimable in observed data</a:t>
            </a:r>
          </a:p>
          <a:p>
            <a:pPr marL="457200" indent="-457200">
              <a:buFont typeface="+mj-lt"/>
              <a:buAutoNum type="arabicPeriod"/>
            </a:pPr>
            <a:r>
              <a:rPr lang="en-US" dirty="0">
                <a:solidFill>
                  <a:schemeClr val="bg1">
                    <a:lumMod val="75000"/>
                  </a:schemeClr>
                </a:solidFill>
              </a:rPr>
              <a:t>Choose &amp; apply estimator</a:t>
            </a:r>
          </a:p>
          <a:p>
            <a:pPr marL="457200" indent="-457200">
              <a:buFont typeface="+mj-lt"/>
              <a:buAutoNum type="arabicPeriod"/>
            </a:pPr>
            <a:r>
              <a:rPr lang="en-US" dirty="0">
                <a:solidFill>
                  <a:schemeClr val="bg1">
                    <a:lumMod val="75000"/>
                  </a:schemeClr>
                </a:solidFill>
              </a:rPr>
              <a:t>Make inferences</a:t>
            </a:r>
          </a:p>
        </p:txBody>
      </p:sp>
    </p:spTree>
    <p:extLst>
      <p:ext uri="{BB962C8B-B14F-4D97-AF65-F5344CB8AC3E}">
        <p14:creationId xmlns:p14="http://schemas.microsoft.com/office/powerpoint/2010/main" val="37460848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1738A-CC3B-06F8-3896-E330E2E19EC9}"/>
              </a:ext>
            </a:extLst>
          </p:cNvPr>
          <p:cNvSpPr>
            <a:spLocks noGrp="1"/>
          </p:cNvSpPr>
          <p:nvPr>
            <p:ph type="title"/>
          </p:nvPr>
        </p:nvSpPr>
        <p:spPr/>
        <p:txBody>
          <a:bodyPr/>
          <a:lstStyle/>
          <a:p>
            <a:r>
              <a:rPr lang="en-US" dirty="0"/>
              <a:t>Assess identifiability</a:t>
            </a:r>
          </a:p>
        </p:txBody>
      </p:sp>
      <p:sp>
        <p:nvSpPr>
          <p:cNvPr id="3" name="Content Placeholder 2">
            <a:extLst>
              <a:ext uri="{FF2B5EF4-FFF2-40B4-BE49-F238E27FC236}">
                <a16:creationId xmlns:a16="http://schemas.microsoft.com/office/drawing/2014/main" id="{0ECF7E43-B1B3-828B-ADCE-6E9C3F0D7A06}"/>
              </a:ext>
            </a:extLst>
          </p:cNvPr>
          <p:cNvSpPr>
            <a:spLocks noGrp="1"/>
          </p:cNvSpPr>
          <p:nvPr>
            <p:ph idx="1"/>
          </p:nvPr>
        </p:nvSpPr>
        <p:spPr>
          <a:xfrm>
            <a:off x="457200" y="1920240"/>
            <a:ext cx="6254384" cy="4553585"/>
          </a:xfrm>
        </p:spPr>
        <p:txBody>
          <a:bodyPr/>
          <a:lstStyle/>
          <a:p>
            <a:r>
              <a:rPr lang="en-US" sz="1800" dirty="0"/>
              <a:t>Identifiability: link causal effect to parameter estimable in observed data</a:t>
            </a:r>
          </a:p>
          <a:p>
            <a:pPr lvl="1"/>
            <a:r>
              <a:rPr lang="en-US" sz="1600" dirty="0"/>
              <a:t>Are data sufficient to answer the causal question under model assumptions?</a:t>
            </a:r>
          </a:p>
          <a:p>
            <a:r>
              <a:rPr lang="en-US" sz="1800" dirty="0"/>
              <a:t>What are some assumptions?</a:t>
            </a:r>
            <a:endParaRPr lang="en-US" sz="1400" dirty="0"/>
          </a:p>
          <a:p>
            <a:pPr lvl="1"/>
            <a:r>
              <a:rPr lang="en-US" sz="1800" dirty="0"/>
              <a:t>Counterfactual consistency</a:t>
            </a:r>
          </a:p>
          <a:p>
            <a:pPr lvl="2"/>
            <a:r>
              <a:rPr lang="en-US" sz="1600" dirty="0"/>
              <a:t>Potential outcome under observed exposure is indeed observed outcome</a:t>
            </a:r>
          </a:p>
          <a:p>
            <a:pPr lvl="1"/>
            <a:r>
              <a:rPr lang="en-US" sz="1800" dirty="0"/>
              <a:t>Conditional exchangeability</a:t>
            </a:r>
          </a:p>
          <a:p>
            <a:pPr lvl="2"/>
            <a:r>
              <a:rPr lang="en-US" sz="1600" dirty="0"/>
              <a:t>Adequate control for confounding and selection bias</a:t>
            </a:r>
          </a:p>
          <a:p>
            <a:pPr lvl="1"/>
            <a:r>
              <a:rPr lang="en-US" sz="1800" dirty="0"/>
              <a:t>Positivity</a:t>
            </a:r>
          </a:p>
          <a:p>
            <a:pPr lvl="2"/>
            <a:r>
              <a:rPr lang="en-US" sz="1600" dirty="0"/>
              <a:t>Sufficient variability in exposure within confounder strata</a:t>
            </a:r>
          </a:p>
          <a:p>
            <a:pPr lvl="2"/>
            <a:r>
              <a:rPr lang="en-US" sz="1600" dirty="0"/>
              <a:t>Empirically assess by examining exposure distributions within strata of confounders</a:t>
            </a:r>
          </a:p>
        </p:txBody>
      </p:sp>
      <p:pic>
        <p:nvPicPr>
          <p:cNvPr id="5" name="Graphic 4" descr="Food Safety with solid fill">
            <a:extLst>
              <a:ext uri="{FF2B5EF4-FFF2-40B4-BE49-F238E27FC236}">
                <a16:creationId xmlns:a16="http://schemas.microsoft.com/office/drawing/2014/main" id="{FD868518-7AD2-E1A2-FFA3-E53326AD03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81731" y="2792894"/>
            <a:ext cx="914400" cy="914400"/>
          </a:xfrm>
          <a:prstGeom prst="rect">
            <a:avLst/>
          </a:prstGeom>
        </p:spPr>
      </p:pic>
      <p:cxnSp>
        <p:nvCxnSpPr>
          <p:cNvPr id="6" name="Straight Arrow Connector 5">
            <a:extLst>
              <a:ext uri="{FF2B5EF4-FFF2-40B4-BE49-F238E27FC236}">
                <a16:creationId xmlns:a16="http://schemas.microsoft.com/office/drawing/2014/main" id="{9735EA7E-FAEB-EBF1-1308-2938F1E8B360}"/>
              </a:ext>
            </a:extLst>
          </p:cNvPr>
          <p:cNvCxnSpPr>
            <a:cxnSpLocks/>
          </p:cNvCxnSpPr>
          <p:nvPr/>
        </p:nvCxnSpPr>
        <p:spPr>
          <a:xfrm>
            <a:off x="8264017" y="3722349"/>
            <a:ext cx="0" cy="829772"/>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9" name="Graphic 8" descr="Gravestone with solid fill">
            <a:extLst>
              <a:ext uri="{FF2B5EF4-FFF2-40B4-BE49-F238E27FC236}">
                <a16:creationId xmlns:a16="http://schemas.microsoft.com/office/drawing/2014/main" id="{73CF32D9-13B5-04E2-726E-4F88B8BC91D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06817" y="4626811"/>
            <a:ext cx="914400" cy="914400"/>
          </a:xfrm>
          <a:prstGeom prst="rect">
            <a:avLst/>
          </a:prstGeom>
        </p:spPr>
      </p:pic>
      <p:pic>
        <p:nvPicPr>
          <p:cNvPr id="11" name="Graphic 10" descr="Run with solid fill">
            <a:extLst>
              <a:ext uri="{FF2B5EF4-FFF2-40B4-BE49-F238E27FC236}">
                <a16:creationId xmlns:a16="http://schemas.microsoft.com/office/drawing/2014/main" id="{0458506C-B5F1-6605-1843-4A7899BF314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711584" y="3707294"/>
            <a:ext cx="914400" cy="914400"/>
          </a:xfrm>
          <a:prstGeom prst="rect">
            <a:avLst/>
          </a:prstGeom>
        </p:spPr>
      </p:pic>
      <p:cxnSp>
        <p:nvCxnSpPr>
          <p:cNvPr id="12" name="Straight Arrow Connector 11">
            <a:extLst>
              <a:ext uri="{FF2B5EF4-FFF2-40B4-BE49-F238E27FC236}">
                <a16:creationId xmlns:a16="http://schemas.microsoft.com/office/drawing/2014/main" id="{1C5A2964-ED6F-A129-2A49-DC8F68BF578D}"/>
              </a:ext>
            </a:extLst>
          </p:cNvPr>
          <p:cNvCxnSpPr>
            <a:cxnSpLocks/>
          </p:cNvCxnSpPr>
          <p:nvPr/>
        </p:nvCxnSpPr>
        <p:spPr>
          <a:xfrm flipV="1">
            <a:off x="7604079" y="3722349"/>
            <a:ext cx="526130" cy="53189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9D3B3F5D-DAF2-002E-4F6A-F8E0FC6E52E6}"/>
              </a:ext>
            </a:extLst>
          </p:cNvPr>
          <p:cNvCxnSpPr>
            <a:cxnSpLocks/>
          </p:cNvCxnSpPr>
          <p:nvPr/>
        </p:nvCxnSpPr>
        <p:spPr>
          <a:xfrm>
            <a:off x="7586823" y="4279232"/>
            <a:ext cx="347225" cy="570523"/>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56209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1738A-CC3B-06F8-3896-E330E2E19EC9}"/>
              </a:ext>
            </a:extLst>
          </p:cNvPr>
          <p:cNvSpPr>
            <a:spLocks noGrp="1"/>
          </p:cNvSpPr>
          <p:nvPr>
            <p:ph type="title"/>
          </p:nvPr>
        </p:nvSpPr>
        <p:spPr/>
        <p:txBody>
          <a:bodyPr/>
          <a:lstStyle/>
          <a:p>
            <a:r>
              <a:rPr lang="en-US" dirty="0"/>
              <a:t>Assess identifiability</a:t>
            </a:r>
          </a:p>
        </p:txBody>
      </p:sp>
      <p:sp>
        <p:nvSpPr>
          <p:cNvPr id="3" name="Content Placeholder 2">
            <a:extLst>
              <a:ext uri="{FF2B5EF4-FFF2-40B4-BE49-F238E27FC236}">
                <a16:creationId xmlns:a16="http://schemas.microsoft.com/office/drawing/2014/main" id="{0ECF7E43-B1B3-828B-ADCE-6E9C3F0D7A06}"/>
              </a:ext>
            </a:extLst>
          </p:cNvPr>
          <p:cNvSpPr>
            <a:spLocks noGrp="1"/>
          </p:cNvSpPr>
          <p:nvPr>
            <p:ph idx="1"/>
          </p:nvPr>
        </p:nvSpPr>
        <p:spPr/>
        <p:txBody>
          <a:bodyPr/>
          <a:lstStyle/>
          <a:p>
            <a:r>
              <a:rPr lang="en-US" sz="2400" dirty="0"/>
              <a:t>Likely that data and model are not sufficient</a:t>
            </a:r>
          </a:p>
          <a:p>
            <a:r>
              <a:rPr lang="en-US" sz="2400" dirty="0"/>
              <a:t>What then?</a:t>
            </a:r>
          </a:p>
          <a:p>
            <a:pPr lvl="1"/>
            <a:r>
              <a:rPr lang="en-US" sz="2000" dirty="0"/>
              <a:t>Get more (better) data</a:t>
            </a:r>
          </a:p>
          <a:p>
            <a:pPr lvl="1"/>
            <a:r>
              <a:rPr lang="en-US" sz="2000" dirty="0"/>
              <a:t>Do the best job with what you have, understand limitations, &amp; make convenience assumptions</a:t>
            </a:r>
          </a:p>
          <a:p>
            <a:r>
              <a:rPr lang="en-US" sz="2400" dirty="0"/>
              <a:t>Convenience assumptions, e.g.,</a:t>
            </a:r>
          </a:p>
          <a:p>
            <a:pPr lvl="1"/>
            <a:r>
              <a:rPr lang="en-US" sz="2000" dirty="0"/>
              <a:t>“No unmeasured confounding” when we suspect there may be some confounding that we did not measure</a:t>
            </a:r>
          </a:p>
        </p:txBody>
      </p:sp>
    </p:spTree>
    <p:extLst>
      <p:ext uri="{BB962C8B-B14F-4D97-AF65-F5344CB8AC3E}">
        <p14:creationId xmlns:p14="http://schemas.microsoft.com/office/powerpoint/2010/main" val="29422349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2A7E3-6853-B55A-45AA-63292C2B4888}"/>
              </a:ext>
            </a:extLst>
          </p:cNvPr>
          <p:cNvSpPr>
            <a:spLocks noGrp="1"/>
          </p:cNvSpPr>
          <p:nvPr>
            <p:ph type="title"/>
          </p:nvPr>
        </p:nvSpPr>
        <p:spPr/>
        <p:txBody>
          <a:bodyPr/>
          <a:lstStyle/>
          <a:p>
            <a:r>
              <a:rPr lang="en-US" dirty="0"/>
              <a:t>Causal inference framework</a:t>
            </a:r>
          </a:p>
        </p:txBody>
      </p:sp>
      <p:sp>
        <p:nvSpPr>
          <p:cNvPr id="3" name="Content Placeholder 2">
            <a:extLst>
              <a:ext uri="{FF2B5EF4-FFF2-40B4-BE49-F238E27FC236}">
                <a16:creationId xmlns:a16="http://schemas.microsoft.com/office/drawing/2014/main" id="{9871B9F0-DF41-1EE0-45B8-EB19D2FCB189}"/>
              </a:ext>
            </a:extLst>
          </p:cNvPr>
          <p:cNvSpPr>
            <a:spLocks noGrp="1"/>
          </p:cNvSpPr>
          <p:nvPr>
            <p:ph idx="1"/>
          </p:nvPr>
        </p:nvSpPr>
        <p:spPr/>
        <p:txBody>
          <a:bodyPr/>
          <a:lstStyle/>
          <a:p>
            <a:pPr marL="457200" indent="-457200">
              <a:buFont typeface="+mj-lt"/>
              <a:buAutoNum type="arabicPeriod"/>
            </a:pPr>
            <a:r>
              <a:rPr lang="en-US" dirty="0"/>
              <a:t>State the research question &amp; hypothetical intervention</a:t>
            </a:r>
          </a:p>
          <a:p>
            <a:pPr marL="457200" indent="-457200">
              <a:buFont typeface="+mj-lt"/>
              <a:buAutoNum type="arabicPeriod"/>
            </a:pPr>
            <a:r>
              <a:rPr lang="en-US" dirty="0"/>
              <a:t>Define causal model &amp; parameter of interest</a:t>
            </a:r>
          </a:p>
          <a:p>
            <a:pPr marL="457200" indent="-457200">
              <a:buFont typeface="+mj-lt"/>
              <a:buAutoNum type="arabicPeriod"/>
            </a:pPr>
            <a:r>
              <a:rPr lang="en-US" dirty="0"/>
              <a:t>Link causal model to observed data &amp; define statistical model</a:t>
            </a:r>
          </a:p>
          <a:p>
            <a:pPr marL="457200" indent="-457200">
              <a:buFont typeface="+mj-lt"/>
              <a:buAutoNum type="arabicPeriod"/>
            </a:pPr>
            <a:r>
              <a:rPr lang="en-US" dirty="0"/>
              <a:t>Link causal effect to parameter estimable in observed data</a:t>
            </a:r>
          </a:p>
          <a:p>
            <a:pPr marL="457200" indent="-457200">
              <a:buFont typeface="+mj-lt"/>
              <a:buAutoNum type="arabicPeriod"/>
            </a:pPr>
            <a:r>
              <a:rPr lang="en-US" dirty="0"/>
              <a:t>Choose &amp; apply estimator</a:t>
            </a:r>
            <a:endParaRPr lang="en-US" dirty="0">
              <a:solidFill>
                <a:schemeClr val="bg1">
                  <a:lumMod val="75000"/>
                </a:schemeClr>
              </a:solidFill>
            </a:endParaRPr>
          </a:p>
          <a:p>
            <a:pPr marL="457200" indent="-457200">
              <a:buFont typeface="+mj-lt"/>
              <a:buAutoNum type="arabicPeriod"/>
            </a:pPr>
            <a:r>
              <a:rPr lang="en-US" dirty="0">
                <a:solidFill>
                  <a:schemeClr val="bg1">
                    <a:lumMod val="75000"/>
                  </a:schemeClr>
                </a:solidFill>
              </a:rPr>
              <a:t>Make inferences</a:t>
            </a:r>
          </a:p>
        </p:txBody>
      </p:sp>
    </p:spTree>
    <p:extLst>
      <p:ext uri="{BB962C8B-B14F-4D97-AF65-F5344CB8AC3E}">
        <p14:creationId xmlns:p14="http://schemas.microsoft.com/office/powerpoint/2010/main" val="9606329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5D275-210F-1FD9-603D-33E7596D9C61}"/>
              </a:ext>
            </a:extLst>
          </p:cNvPr>
          <p:cNvSpPr>
            <a:spLocks noGrp="1"/>
          </p:cNvSpPr>
          <p:nvPr>
            <p:ph type="title"/>
          </p:nvPr>
        </p:nvSpPr>
        <p:spPr/>
        <p:txBody>
          <a:bodyPr/>
          <a:lstStyle/>
          <a:p>
            <a:r>
              <a:rPr lang="en-US" dirty="0"/>
              <a:t>Choose &amp; apply estimator</a:t>
            </a:r>
          </a:p>
        </p:txBody>
      </p:sp>
      <p:sp>
        <p:nvSpPr>
          <p:cNvPr id="3" name="Content Placeholder 2">
            <a:extLst>
              <a:ext uri="{FF2B5EF4-FFF2-40B4-BE49-F238E27FC236}">
                <a16:creationId xmlns:a16="http://schemas.microsoft.com/office/drawing/2014/main" id="{57294EA0-B422-4381-21E3-20CBE86399FD}"/>
              </a:ext>
            </a:extLst>
          </p:cNvPr>
          <p:cNvSpPr>
            <a:spLocks noGrp="1"/>
          </p:cNvSpPr>
          <p:nvPr>
            <p:ph idx="1"/>
          </p:nvPr>
        </p:nvSpPr>
        <p:spPr>
          <a:xfrm>
            <a:off x="457200" y="1920240"/>
            <a:ext cx="4709160" cy="4553585"/>
          </a:xfrm>
        </p:spPr>
        <p:txBody>
          <a:bodyPr/>
          <a:lstStyle/>
          <a:p>
            <a:r>
              <a:rPr lang="en-US" sz="2400" dirty="0"/>
              <a:t>This is when we get into the statistics!</a:t>
            </a:r>
          </a:p>
          <a:p>
            <a:r>
              <a:rPr lang="en-US" sz="2400" dirty="0"/>
              <a:t>Several options available:</a:t>
            </a:r>
          </a:p>
          <a:p>
            <a:pPr lvl="1"/>
            <a:r>
              <a:rPr lang="en-US" sz="2400" dirty="0"/>
              <a:t>Substitution estimators (e.g., g-computation)</a:t>
            </a:r>
          </a:p>
          <a:p>
            <a:pPr lvl="1"/>
            <a:r>
              <a:rPr lang="en-US" sz="2400" dirty="0"/>
              <a:t>Propensity score based (e.g., IPTW)</a:t>
            </a:r>
          </a:p>
          <a:p>
            <a:pPr lvl="1"/>
            <a:r>
              <a:rPr lang="en-US" sz="2400" dirty="0"/>
              <a:t>Doubly robust (e.g., TMLE)</a:t>
            </a:r>
          </a:p>
        </p:txBody>
      </p:sp>
      <p:pic>
        <p:nvPicPr>
          <p:cNvPr id="5" name="Graphic 4" descr="Linear Graph with solid fill">
            <a:extLst>
              <a:ext uri="{FF2B5EF4-FFF2-40B4-BE49-F238E27FC236}">
                <a16:creationId xmlns:a16="http://schemas.microsoft.com/office/drawing/2014/main" id="{72659172-B6FC-25A2-B31C-ED2CDBA39B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26430" y="2971800"/>
            <a:ext cx="914400" cy="914400"/>
          </a:xfrm>
          <a:prstGeom prst="rect">
            <a:avLst/>
          </a:prstGeom>
        </p:spPr>
      </p:pic>
      <p:pic>
        <p:nvPicPr>
          <p:cNvPr id="7" name="Graphic 6" descr="Calculator with solid fill">
            <a:extLst>
              <a:ext uri="{FF2B5EF4-FFF2-40B4-BE49-F238E27FC236}">
                <a16:creationId xmlns:a16="http://schemas.microsoft.com/office/drawing/2014/main" id="{84C6C4B9-EA98-B4EB-F7DC-8C9C6FD752A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93897" y="4264800"/>
            <a:ext cx="914400" cy="914400"/>
          </a:xfrm>
          <a:prstGeom prst="rect">
            <a:avLst/>
          </a:prstGeom>
        </p:spPr>
      </p:pic>
      <p:pic>
        <p:nvPicPr>
          <p:cNvPr id="9" name="Graphic 8" descr="Remote learning math with solid fill">
            <a:extLst>
              <a:ext uri="{FF2B5EF4-FFF2-40B4-BE49-F238E27FC236}">
                <a16:creationId xmlns:a16="http://schemas.microsoft.com/office/drawing/2014/main" id="{F26AEBA3-C489-6828-0828-FE270082439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08297" y="3006090"/>
            <a:ext cx="914400" cy="914400"/>
          </a:xfrm>
          <a:prstGeom prst="rect">
            <a:avLst/>
          </a:prstGeom>
        </p:spPr>
      </p:pic>
    </p:spTree>
    <p:extLst>
      <p:ext uri="{BB962C8B-B14F-4D97-AF65-F5344CB8AC3E}">
        <p14:creationId xmlns:p14="http://schemas.microsoft.com/office/powerpoint/2010/main" val="42198697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0B71D-F03D-0E1D-8472-C9FB68AFD011}"/>
              </a:ext>
            </a:extLst>
          </p:cNvPr>
          <p:cNvSpPr>
            <a:spLocks noGrp="1"/>
          </p:cNvSpPr>
          <p:nvPr>
            <p:ph type="title"/>
          </p:nvPr>
        </p:nvSpPr>
        <p:spPr/>
        <p:txBody>
          <a:bodyPr/>
          <a:lstStyle/>
          <a:p>
            <a:r>
              <a:rPr lang="en-US" dirty="0"/>
              <a:t>Estimators</a:t>
            </a:r>
          </a:p>
        </p:txBody>
      </p:sp>
      <p:sp>
        <p:nvSpPr>
          <p:cNvPr id="3" name="Content Placeholder 2">
            <a:extLst>
              <a:ext uri="{FF2B5EF4-FFF2-40B4-BE49-F238E27FC236}">
                <a16:creationId xmlns:a16="http://schemas.microsoft.com/office/drawing/2014/main" id="{DC39CF40-6B71-E960-2F7D-8033DC4A4EF9}"/>
              </a:ext>
            </a:extLst>
          </p:cNvPr>
          <p:cNvSpPr>
            <a:spLocks noGrp="1"/>
          </p:cNvSpPr>
          <p:nvPr>
            <p:ph idx="1"/>
          </p:nvPr>
        </p:nvSpPr>
        <p:spPr/>
        <p:txBody>
          <a:bodyPr/>
          <a:lstStyle/>
          <a:p>
            <a:r>
              <a:rPr lang="en-US" dirty="0"/>
              <a:t>Parametric</a:t>
            </a:r>
          </a:p>
          <a:p>
            <a:pPr lvl="1"/>
            <a:r>
              <a:rPr lang="en-US" dirty="0"/>
              <a:t>Assume that we know the relationship between your exposure, covariates, &amp; outcome</a:t>
            </a:r>
          </a:p>
          <a:p>
            <a:pPr lvl="1"/>
            <a:r>
              <a:rPr lang="en-US" dirty="0"/>
              <a:t>Specify this relationship with parameters e.g., regression with main terms &amp; some interactions or squared terms</a:t>
            </a:r>
          </a:p>
          <a:p>
            <a:r>
              <a:rPr lang="en-US" dirty="0"/>
              <a:t>Non-parametric</a:t>
            </a:r>
          </a:p>
          <a:p>
            <a:pPr lvl="1"/>
            <a:r>
              <a:rPr lang="en-US" dirty="0"/>
              <a:t>We know nothing about form of relationship between exposure, covariates, &amp; outcome</a:t>
            </a:r>
          </a:p>
          <a:p>
            <a:pPr lvl="1"/>
            <a:r>
              <a:rPr lang="en-US" dirty="0"/>
              <a:t>Divide data into all possible combinations of exposure-covariate relationships and average stratum-specific exposure-outcome relations</a:t>
            </a:r>
          </a:p>
          <a:p>
            <a:pPr lvl="2"/>
            <a:r>
              <a:rPr lang="en-US" dirty="0"/>
              <a:t>This would be a lot of work!</a:t>
            </a:r>
          </a:p>
          <a:p>
            <a:pPr lvl="1"/>
            <a:endParaRPr lang="en-US" dirty="0"/>
          </a:p>
        </p:txBody>
      </p:sp>
    </p:spTree>
    <p:extLst>
      <p:ext uri="{BB962C8B-B14F-4D97-AF65-F5344CB8AC3E}">
        <p14:creationId xmlns:p14="http://schemas.microsoft.com/office/powerpoint/2010/main" val="2845389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67781-5BBA-3DCA-0D42-2B65DA440DDE}"/>
              </a:ext>
            </a:extLst>
          </p:cNvPr>
          <p:cNvSpPr>
            <a:spLocks noGrp="1"/>
          </p:cNvSpPr>
          <p:nvPr>
            <p:ph type="title"/>
          </p:nvPr>
        </p:nvSpPr>
        <p:spPr/>
        <p:txBody>
          <a:bodyPr/>
          <a:lstStyle/>
          <a:p>
            <a:r>
              <a:rPr lang="en-US" dirty="0"/>
              <a:t>Estimators</a:t>
            </a:r>
          </a:p>
        </p:txBody>
      </p:sp>
      <p:sp>
        <p:nvSpPr>
          <p:cNvPr id="3" name="Content Placeholder 2">
            <a:extLst>
              <a:ext uri="{FF2B5EF4-FFF2-40B4-BE49-F238E27FC236}">
                <a16:creationId xmlns:a16="http://schemas.microsoft.com/office/drawing/2014/main" id="{FC4D8996-B9AD-E018-6CFB-290B5DB6AEF4}"/>
              </a:ext>
            </a:extLst>
          </p:cNvPr>
          <p:cNvSpPr>
            <a:spLocks noGrp="1"/>
          </p:cNvSpPr>
          <p:nvPr>
            <p:ph idx="1"/>
          </p:nvPr>
        </p:nvSpPr>
        <p:spPr>
          <a:xfrm>
            <a:off x="457200" y="1920240"/>
            <a:ext cx="8229600" cy="1684351"/>
          </a:xfrm>
        </p:spPr>
        <p:txBody>
          <a:bodyPr/>
          <a:lstStyle/>
          <a:p>
            <a:r>
              <a:rPr lang="en-US" dirty="0"/>
              <a:t>Semi-parametric</a:t>
            </a:r>
          </a:p>
          <a:p>
            <a:pPr lvl="1"/>
            <a:r>
              <a:rPr lang="en-US" dirty="0"/>
              <a:t>Smooth over data with weak support during estimation using data-adaptive estimation or machine learning</a:t>
            </a:r>
          </a:p>
          <a:p>
            <a:pPr marL="0" indent="0">
              <a:buNone/>
            </a:pPr>
            <a:endParaRPr lang="en-US" dirty="0"/>
          </a:p>
        </p:txBody>
      </p:sp>
      <p:sp>
        <p:nvSpPr>
          <p:cNvPr id="4" name="Content Placeholder 2">
            <a:extLst>
              <a:ext uri="{FF2B5EF4-FFF2-40B4-BE49-F238E27FC236}">
                <a16:creationId xmlns:a16="http://schemas.microsoft.com/office/drawing/2014/main" id="{E3A36E59-8A59-EDD1-E457-2DA7C09EF947}"/>
              </a:ext>
            </a:extLst>
          </p:cNvPr>
          <p:cNvSpPr txBox="1">
            <a:spLocks/>
          </p:cNvSpPr>
          <p:nvPr/>
        </p:nvSpPr>
        <p:spPr bwMode="auto">
          <a:xfrm>
            <a:off x="457200" y="3703320"/>
            <a:ext cx="8229600" cy="2922905"/>
          </a:xfrm>
          <a:prstGeom prst="rect">
            <a:avLst/>
          </a:prstGeom>
          <a:solidFill>
            <a:schemeClr val="accent4">
              <a:lumMod val="20000"/>
              <a:lumOff val="80000"/>
            </a:schemeClr>
          </a:solidFill>
          <a:ln>
            <a:noFill/>
          </a:ln>
        </p:spPr>
        <p:txBody>
          <a:bodyPr vert="horz" wrap="square" lIns="91440" tIns="45720" rIns="91440" bIns="45720" numCol="1" anchor="t" anchorCtr="0" compatLnSpc="1">
            <a:prstTxWarp prst="textNoShape">
              <a:avLst/>
            </a:prstTxWarp>
          </a:bodyPr>
          <a:lstStyle>
            <a:lvl1pPr marL="225425" indent="-225425" algn="l" rtl="0" eaLnBrk="1" fontAlgn="base" hangingPunct="1">
              <a:lnSpc>
                <a:spcPct val="90000"/>
              </a:lnSpc>
              <a:spcBef>
                <a:spcPct val="70000"/>
              </a:spcBef>
              <a:spcAft>
                <a:spcPct val="0"/>
              </a:spcAft>
              <a:buClr>
                <a:schemeClr val="tx2"/>
              </a:buClr>
              <a:buChar char="•"/>
              <a:defRPr lang="en-US" sz="2300">
                <a:solidFill>
                  <a:schemeClr val="tx1"/>
                </a:solidFill>
                <a:latin typeface="+mn-lt"/>
                <a:ea typeface="MS PGothic" pitchFamily="34" charset="-128"/>
                <a:cs typeface="ＭＳ Ｐゴシック" pitchFamily="-112" charset="-128"/>
              </a:defRPr>
            </a:lvl1pPr>
            <a:lvl2pPr marL="576263" indent="-236538" algn="l" rtl="0" eaLnBrk="1" fontAlgn="base" hangingPunct="1">
              <a:lnSpc>
                <a:spcPct val="90000"/>
              </a:lnSpc>
              <a:spcBef>
                <a:spcPts val="1400"/>
              </a:spcBef>
              <a:spcAft>
                <a:spcPct val="0"/>
              </a:spcAft>
              <a:buClr>
                <a:schemeClr val="tx2"/>
              </a:buClr>
              <a:buFont typeface="Wingdings" panose="05000000000000000000" pitchFamily="2" charset="2"/>
              <a:buChar char="§"/>
              <a:defRPr lang="en-US" sz="2100">
                <a:solidFill>
                  <a:schemeClr val="tx1"/>
                </a:solidFill>
                <a:latin typeface="+mn-lt"/>
                <a:ea typeface="MS PGothic" pitchFamily="34" charset="-128"/>
              </a:defRPr>
            </a:lvl2pPr>
            <a:lvl3pPr marL="857250" indent="-166688" algn="l" rtl="0" eaLnBrk="1" fontAlgn="base" hangingPunct="1">
              <a:lnSpc>
                <a:spcPct val="90000"/>
              </a:lnSpc>
              <a:spcBef>
                <a:spcPts val="900"/>
              </a:spcBef>
              <a:spcAft>
                <a:spcPct val="0"/>
              </a:spcAft>
              <a:buClr>
                <a:schemeClr val="tx2"/>
              </a:buClr>
              <a:buChar char="•"/>
              <a:defRPr lang="en-US" sz="1900">
                <a:solidFill>
                  <a:schemeClr val="tx1"/>
                </a:solidFill>
                <a:latin typeface="+mn-lt"/>
                <a:ea typeface="MS PGothic" pitchFamily="34" charset="-128"/>
              </a:defRPr>
            </a:lvl3pPr>
            <a:lvl4pPr marL="1139825" indent="-168275" algn="l" rtl="0" eaLnBrk="1" fontAlgn="base" hangingPunct="1">
              <a:lnSpc>
                <a:spcPct val="90000"/>
              </a:lnSpc>
              <a:spcBef>
                <a:spcPts val="600"/>
              </a:spcBef>
              <a:spcAft>
                <a:spcPct val="0"/>
              </a:spcAft>
              <a:buClr>
                <a:schemeClr val="tx2"/>
              </a:buClr>
              <a:buFont typeface="Wingdings" panose="05000000000000000000" pitchFamily="2" charset="2"/>
              <a:buChar char="§"/>
              <a:defRPr lang="en-US" sz="1900">
                <a:solidFill>
                  <a:schemeClr val="tx1"/>
                </a:solidFill>
                <a:latin typeface="+mn-lt"/>
                <a:ea typeface="MS PGothic" pitchFamily="34" charset="-128"/>
              </a:defRPr>
            </a:lvl4pPr>
            <a:lvl5pPr marL="1433513" indent="-179388" algn="l" rtl="0" eaLnBrk="1" fontAlgn="base" hangingPunct="1">
              <a:lnSpc>
                <a:spcPct val="90000"/>
              </a:lnSpc>
              <a:spcBef>
                <a:spcPts val="600"/>
              </a:spcBef>
              <a:spcAft>
                <a:spcPct val="0"/>
              </a:spcAft>
              <a:buClr>
                <a:schemeClr val="tx2"/>
              </a:buClr>
              <a:buChar char="•"/>
              <a:defRPr lang="en-US" sz="1900">
                <a:solidFill>
                  <a:schemeClr val="tx1"/>
                </a:solidFill>
                <a:latin typeface="+mn-lt"/>
                <a:ea typeface="MS PGothic" pitchFamily="34" charset="-128"/>
              </a:defRPr>
            </a:lvl5pPr>
            <a:lvl6pPr marL="1890713" indent="-179388" algn="l" rtl="0" eaLnBrk="1" fontAlgn="base" hangingPunct="1">
              <a:lnSpc>
                <a:spcPct val="95000"/>
              </a:lnSpc>
              <a:spcBef>
                <a:spcPct val="70000"/>
              </a:spcBef>
              <a:spcAft>
                <a:spcPct val="0"/>
              </a:spcAft>
              <a:buClr>
                <a:schemeClr val="tx2"/>
              </a:buClr>
              <a:buChar char="•"/>
              <a:defRPr sz="1900">
                <a:solidFill>
                  <a:schemeClr val="tx1"/>
                </a:solidFill>
                <a:latin typeface="+mn-lt"/>
              </a:defRPr>
            </a:lvl6pPr>
            <a:lvl7pPr marL="2347913" indent="-179388" algn="l" rtl="0" eaLnBrk="1" fontAlgn="base" hangingPunct="1">
              <a:lnSpc>
                <a:spcPct val="95000"/>
              </a:lnSpc>
              <a:spcBef>
                <a:spcPct val="70000"/>
              </a:spcBef>
              <a:spcAft>
                <a:spcPct val="0"/>
              </a:spcAft>
              <a:buClr>
                <a:schemeClr val="tx2"/>
              </a:buClr>
              <a:buChar char="•"/>
              <a:defRPr sz="1900">
                <a:solidFill>
                  <a:schemeClr val="tx1"/>
                </a:solidFill>
                <a:latin typeface="+mn-lt"/>
              </a:defRPr>
            </a:lvl7pPr>
            <a:lvl8pPr marL="2805113" indent="-179388" algn="l" rtl="0" eaLnBrk="1" fontAlgn="base" hangingPunct="1">
              <a:lnSpc>
                <a:spcPct val="95000"/>
              </a:lnSpc>
              <a:spcBef>
                <a:spcPct val="70000"/>
              </a:spcBef>
              <a:spcAft>
                <a:spcPct val="0"/>
              </a:spcAft>
              <a:buClr>
                <a:schemeClr val="tx2"/>
              </a:buClr>
              <a:buChar char="•"/>
              <a:defRPr sz="1900">
                <a:solidFill>
                  <a:schemeClr val="tx1"/>
                </a:solidFill>
                <a:latin typeface="+mn-lt"/>
              </a:defRPr>
            </a:lvl8pPr>
            <a:lvl9pPr marL="3262313" indent="-179388" algn="l" rtl="0" eaLnBrk="1" fontAlgn="base" hangingPunct="1">
              <a:lnSpc>
                <a:spcPct val="95000"/>
              </a:lnSpc>
              <a:spcBef>
                <a:spcPct val="70000"/>
              </a:spcBef>
              <a:spcAft>
                <a:spcPct val="0"/>
              </a:spcAft>
              <a:buClr>
                <a:schemeClr val="tx2"/>
              </a:buClr>
              <a:buChar char="•"/>
              <a:defRPr sz="1900">
                <a:solidFill>
                  <a:schemeClr val="tx1"/>
                </a:solidFill>
                <a:latin typeface="+mn-lt"/>
              </a:defRPr>
            </a:lvl9pPr>
          </a:lstStyle>
          <a:p>
            <a:r>
              <a:rPr lang="en-US" kern="0" dirty="0"/>
              <a:t>Statistical parameter</a:t>
            </a:r>
          </a:p>
          <a:p>
            <a:pPr lvl="1"/>
            <a:endParaRPr lang="en-US" kern="0" dirty="0"/>
          </a:p>
          <a:p>
            <a:pPr lvl="1"/>
            <a:endParaRPr lang="en-US" kern="0" dirty="0"/>
          </a:p>
          <a:p>
            <a:pPr marL="690562" lvl="2" indent="0">
              <a:buNone/>
            </a:pPr>
            <a:r>
              <a:rPr lang="en-US" kern="0" dirty="0"/>
              <a:t>Y = outcome</a:t>
            </a:r>
          </a:p>
          <a:p>
            <a:pPr marL="690562" lvl="2" indent="0">
              <a:buNone/>
            </a:pPr>
            <a:r>
              <a:rPr lang="en-US" kern="0" dirty="0"/>
              <a:t>A = exposure</a:t>
            </a:r>
          </a:p>
          <a:p>
            <a:pPr marL="690562" lvl="2" indent="0">
              <a:buNone/>
            </a:pPr>
            <a:r>
              <a:rPr lang="en-US" kern="0" dirty="0"/>
              <a:t>W = covariates</a:t>
            </a:r>
          </a:p>
          <a:p>
            <a:pPr lvl="1"/>
            <a:r>
              <a:rPr lang="en-US" kern="0" dirty="0"/>
              <a:t>Equals the ATE if identifiability assumptions hold</a:t>
            </a:r>
          </a:p>
          <a:p>
            <a:pPr marL="0" indent="0">
              <a:buFontTx/>
              <a:buNone/>
            </a:pPr>
            <a:endParaRPr lang="en-US" kern="0" dirty="0"/>
          </a:p>
        </p:txBody>
      </p:sp>
      <p:pic>
        <p:nvPicPr>
          <p:cNvPr id="6" name="Picture 5">
            <a:extLst>
              <a:ext uri="{FF2B5EF4-FFF2-40B4-BE49-F238E27FC236}">
                <a16:creationId xmlns:a16="http://schemas.microsoft.com/office/drawing/2014/main" id="{EC8A47B6-82CE-4CB3-14D9-2BB6EE983589}"/>
              </a:ext>
            </a:extLst>
          </p:cNvPr>
          <p:cNvPicPr>
            <a:picLocks noChangeAspect="1"/>
          </p:cNvPicPr>
          <p:nvPr/>
        </p:nvPicPr>
        <p:blipFill>
          <a:blip r:embed="rId2"/>
          <a:stretch>
            <a:fillRect/>
          </a:stretch>
        </p:blipFill>
        <p:spPr>
          <a:xfrm>
            <a:off x="1247817" y="4363776"/>
            <a:ext cx="3724234" cy="443581"/>
          </a:xfrm>
          <a:prstGeom prst="rect">
            <a:avLst/>
          </a:prstGeom>
        </p:spPr>
      </p:pic>
    </p:spTree>
    <p:extLst>
      <p:ext uri="{BB962C8B-B14F-4D97-AF65-F5344CB8AC3E}">
        <p14:creationId xmlns:p14="http://schemas.microsoft.com/office/powerpoint/2010/main" val="744799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13001-2612-BCDE-7CEB-058AC3E28CDE}"/>
              </a:ext>
            </a:extLst>
          </p:cNvPr>
          <p:cNvSpPr>
            <a:spLocks noGrp="1"/>
          </p:cNvSpPr>
          <p:nvPr>
            <p:ph type="title"/>
          </p:nvPr>
        </p:nvSpPr>
        <p:spPr/>
        <p:txBody>
          <a:bodyPr/>
          <a:lstStyle/>
          <a:p>
            <a:r>
              <a:rPr lang="en-US" dirty="0"/>
              <a:t>Causal model &amp; parameter of interest</a:t>
            </a:r>
          </a:p>
        </p:txBody>
      </p:sp>
      <p:sp>
        <p:nvSpPr>
          <p:cNvPr id="3" name="Content Placeholder 2">
            <a:extLst>
              <a:ext uri="{FF2B5EF4-FFF2-40B4-BE49-F238E27FC236}">
                <a16:creationId xmlns:a16="http://schemas.microsoft.com/office/drawing/2014/main" id="{3E20269F-15D5-4D5F-57BE-5800BCA8B701}"/>
              </a:ext>
            </a:extLst>
          </p:cNvPr>
          <p:cNvSpPr>
            <a:spLocks noGrp="1"/>
          </p:cNvSpPr>
          <p:nvPr>
            <p:ph idx="1"/>
          </p:nvPr>
        </p:nvSpPr>
        <p:spPr/>
        <p:txBody>
          <a:bodyPr/>
          <a:lstStyle/>
          <a:p>
            <a:pPr marL="0" indent="0">
              <a:buNone/>
            </a:pPr>
            <a:r>
              <a:rPr lang="en-US" dirty="0"/>
              <a:t>Simple static intervention, using counterfactuals</a:t>
            </a:r>
          </a:p>
        </p:txBody>
      </p:sp>
      <p:sp>
        <p:nvSpPr>
          <p:cNvPr id="4" name="TextBox 3">
            <a:extLst>
              <a:ext uri="{FF2B5EF4-FFF2-40B4-BE49-F238E27FC236}">
                <a16:creationId xmlns:a16="http://schemas.microsoft.com/office/drawing/2014/main" id="{2442B678-ADF8-CD2E-9696-169BF6384739}"/>
              </a:ext>
            </a:extLst>
          </p:cNvPr>
          <p:cNvSpPr txBox="1"/>
          <p:nvPr/>
        </p:nvSpPr>
        <p:spPr>
          <a:xfrm>
            <a:off x="604213" y="3382098"/>
            <a:ext cx="1113182" cy="369332"/>
          </a:xfrm>
          <a:prstGeom prst="rect">
            <a:avLst/>
          </a:prstGeom>
          <a:noFill/>
        </p:spPr>
        <p:txBody>
          <a:bodyPr wrap="square" rtlCol="0">
            <a:spAutoFit/>
          </a:bodyPr>
          <a:lstStyle/>
          <a:p>
            <a:r>
              <a:rPr lang="en-US" dirty="0"/>
              <a:t>X=1</a:t>
            </a:r>
          </a:p>
        </p:txBody>
      </p:sp>
      <p:sp>
        <p:nvSpPr>
          <p:cNvPr id="5" name="TextBox 4">
            <a:extLst>
              <a:ext uri="{FF2B5EF4-FFF2-40B4-BE49-F238E27FC236}">
                <a16:creationId xmlns:a16="http://schemas.microsoft.com/office/drawing/2014/main" id="{DCD68889-EF00-02F8-DE38-B4633FA146BA}"/>
              </a:ext>
            </a:extLst>
          </p:cNvPr>
          <p:cNvSpPr txBox="1"/>
          <p:nvPr/>
        </p:nvSpPr>
        <p:spPr>
          <a:xfrm>
            <a:off x="591371" y="5141012"/>
            <a:ext cx="1113182" cy="369332"/>
          </a:xfrm>
          <a:prstGeom prst="rect">
            <a:avLst/>
          </a:prstGeom>
          <a:noFill/>
        </p:spPr>
        <p:txBody>
          <a:bodyPr wrap="square" rtlCol="0">
            <a:spAutoFit/>
          </a:bodyPr>
          <a:lstStyle/>
          <a:p>
            <a:r>
              <a:rPr lang="en-US" dirty="0"/>
              <a:t>X=0</a:t>
            </a:r>
          </a:p>
        </p:txBody>
      </p:sp>
      <p:cxnSp>
        <p:nvCxnSpPr>
          <p:cNvPr id="6" name="Straight Arrow Connector 5">
            <a:extLst>
              <a:ext uri="{FF2B5EF4-FFF2-40B4-BE49-F238E27FC236}">
                <a16:creationId xmlns:a16="http://schemas.microsoft.com/office/drawing/2014/main" id="{9369A612-5A9E-D24A-5F6F-4C6C6F0794D6}"/>
              </a:ext>
            </a:extLst>
          </p:cNvPr>
          <p:cNvCxnSpPr>
            <a:cxnSpLocks/>
          </p:cNvCxnSpPr>
          <p:nvPr/>
        </p:nvCxnSpPr>
        <p:spPr>
          <a:xfrm>
            <a:off x="1445773" y="3622959"/>
            <a:ext cx="1664981"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023443AD-89CC-0BE2-3D7E-473D6C095B92}"/>
              </a:ext>
            </a:extLst>
          </p:cNvPr>
          <p:cNvCxnSpPr>
            <a:cxnSpLocks/>
          </p:cNvCxnSpPr>
          <p:nvPr/>
        </p:nvCxnSpPr>
        <p:spPr>
          <a:xfrm>
            <a:off x="1349694" y="5445132"/>
            <a:ext cx="1664981"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A53B5672-FC5D-1416-35B2-08A24D636802}"/>
              </a:ext>
            </a:extLst>
          </p:cNvPr>
          <p:cNvSpPr txBox="1"/>
          <p:nvPr/>
        </p:nvSpPr>
        <p:spPr>
          <a:xfrm>
            <a:off x="3254694" y="3299793"/>
            <a:ext cx="2653747" cy="369332"/>
          </a:xfrm>
          <a:prstGeom prst="rect">
            <a:avLst/>
          </a:prstGeom>
          <a:noFill/>
        </p:spPr>
        <p:txBody>
          <a:bodyPr wrap="square" rtlCol="0">
            <a:spAutoFit/>
          </a:bodyPr>
          <a:lstStyle/>
          <a:p>
            <a:r>
              <a:rPr lang="en-US" sz="1800" dirty="0">
                <a:effectLst/>
                <a:latin typeface="Arial" panose="020B0604020202020204" pitchFamily="34" charset="0"/>
                <a:ea typeface="Calibri" panose="020F0502020204030204" pitchFamily="34" charset="0"/>
                <a:cs typeface="Times New Roman" panose="02020603050405020304" pitchFamily="18" charset="0"/>
              </a:rPr>
              <a:t>Y</a:t>
            </a:r>
            <a:r>
              <a:rPr lang="en-US" baseline="-25000" dirty="0">
                <a:ea typeface="Calibri" panose="020F0502020204030204" pitchFamily="34" charset="0"/>
                <a:cs typeface="Times New Roman" panose="02020603050405020304" pitchFamily="18" charset="0"/>
              </a:rPr>
              <a:t>1</a:t>
            </a:r>
            <a:endParaRPr lang="en-US" dirty="0"/>
          </a:p>
        </p:txBody>
      </p:sp>
      <p:sp>
        <p:nvSpPr>
          <p:cNvPr id="9" name="TextBox 8">
            <a:extLst>
              <a:ext uri="{FF2B5EF4-FFF2-40B4-BE49-F238E27FC236}">
                <a16:creationId xmlns:a16="http://schemas.microsoft.com/office/drawing/2014/main" id="{0788F306-2D62-C02A-D7AF-5E8EDE37256B}"/>
              </a:ext>
            </a:extLst>
          </p:cNvPr>
          <p:cNvSpPr txBox="1"/>
          <p:nvPr/>
        </p:nvSpPr>
        <p:spPr>
          <a:xfrm>
            <a:off x="3254694" y="5110181"/>
            <a:ext cx="2872410" cy="369332"/>
          </a:xfrm>
          <a:prstGeom prst="rect">
            <a:avLst/>
          </a:prstGeom>
          <a:noFill/>
        </p:spPr>
        <p:txBody>
          <a:bodyPr wrap="square" rtlCol="0">
            <a:spAutoFit/>
          </a:bodyPr>
          <a:lstStyle/>
          <a:p>
            <a:r>
              <a:rPr lang="en-US" sz="1800" dirty="0">
                <a:effectLst/>
                <a:latin typeface="Arial" panose="020B0604020202020204" pitchFamily="34" charset="0"/>
                <a:ea typeface="Calibri" panose="020F0502020204030204" pitchFamily="34" charset="0"/>
                <a:cs typeface="Times New Roman" panose="02020603050405020304" pitchFamily="18" charset="0"/>
              </a:rPr>
              <a:t>Y</a:t>
            </a:r>
            <a:r>
              <a:rPr lang="en-US" sz="1800" baseline="-25000" dirty="0">
                <a:effectLst/>
                <a:latin typeface="Arial" panose="020B0604020202020204" pitchFamily="34" charset="0"/>
                <a:ea typeface="Calibri" panose="020F0502020204030204" pitchFamily="34" charset="0"/>
                <a:cs typeface="Times New Roman" panose="02020603050405020304" pitchFamily="18" charset="0"/>
              </a:rPr>
              <a:t>0</a:t>
            </a:r>
            <a:endParaRPr lang="en-US" dirty="0"/>
          </a:p>
        </p:txBody>
      </p:sp>
      <p:sp>
        <p:nvSpPr>
          <p:cNvPr id="11" name="TextBox 10">
            <a:extLst>
              <a:ext uri="{FF2B5EF4-FFF2-40B4-BE49-F238E27FC236}">
                <a16:creationId xmlns:a16="http://schemas.microsoft.com/office/drawing/2014/main" id="{78DCC3DC-C6DC-3580-C354-5A5A78557E8D}"/>
              </a:ext>
            </a:extLst>
          </p:cNvPr>
          <p:cNvSpPr txBox="1"/>
          <p:nvPr/>
        </p:nvSpPr>
        <p:spPr>
          <a:xfrm>
            <a:off x="1528599" y="2876523"/>
            <a:ext cx="1582156" cy="369332"/>
          </a:xfrm>
          <a:prstGeom prst="rect">
            <a:avLst/>
          </a:prstGeom>
          <a:noFill/>
        </p:spPr>
        <p:txBody>
          <a:bodyPr wrap="square" rtlCol="0">
            <a:spAutoFit/>
          </a:bodyPr>
          <a:lstStyle/>
          <a:p>
            <a:r>
              <a:rPr lang="en-US" dirty="0"/>
              <a:t>Confounders</a:t>
            </a:r>
          </a:p>
        </p:txBody>
      </p:sp>
      <p:cxnSp>
        <p:nvCxnSpPr>
          <p:cNvPr id="12" name="Straight Arrow Connector 11">
            <a:extLst>
              <a:ext uri="{FF2B5EF4-FFF2-40B4-BE49-F238E27FC236}">
                <a16:creationId xmlns:a16="http://schemas.microsoft.com/office/drawing/2014/main" id="{EADF3033-08CF-DDEC-6C14-6CCC1887F951}"/>
              </a:ext>
            </a:extLst>
          </p:cNvPr>
          <p:cNvCxnSpPr>
            <a:cxnSpLocks/>
          </p:cNvCxnSpPr>
          <p:nvPr/>
        </p:nvCxnSpPr>
        <p:spPr>
          <a:xfrm>
            <a:off x="3014675" y="3129315"/>
            <a:ext cx="240019" cy="170478"/>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741D7C6C-ACA8-633F-9C62-53E7E02128D5}"/>
              </a:ext>
            </a:extLst>
          </p:cNvPr>
          <p:cNvCxnSpPr>
            <a:cxnSpLocks/>
          </p:cNvCxnSpPr>
          <p:nvPr/>
        </p:nvCxnSpPr>
        <p:spPr>
          <a:xfrm flipH="1">
            <a:off x="1288580" y="3129513"/>
            <a:ext cx="240019" cy="219655"/>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E2E0E7FC-04BE-138B-EA8E-4F10C62B319F}"/>
              </a:ext>
            </a:extLst>
          </p:cNvPr>
          <p:cNvSpPr txBox="1"/>
          <p:nvPr/>
        </p:nvSpPr>
        <p:spPr>
          <a:xfrm>
            <a:off x="1487186" y="4635437"/>
            <a:ext cx="1582156" cy="369332"/>
          </a:xfrm>
          <a:prstGeom prst="rect">
            <a:avLst/>
          </a:prstGeom>
          <a:noFill/>
        </p:spPr>
        <p:txBody>
          <a:bodyPr wrap="square" rtlCol="0">
            <a:spAutoFit/>
          </a:bodyPr>
          <a:lstStyle/>
          <a:p>
            <a:r>
              <a:rPr lang="en-US" dirty="0"/>
              <a:t>Confounders</a:t>
            </a:r>
          </a:p>
        </p:txBody>
      </p:sp>
      <p:cxnSp>
        <p:nvCxnSpPr>
          <p:cNvPr id="17" name="Straight Arrow Connector 16">
            <a:extLst>
              <a:ext uri="{FF2B5EF4-FFF2-40B4-BE49-F238E27FC236}">
                <a16:creationId xmlns:a16="http://schemas.microsoft.com/office/drawing/2014/main" id="{91DCBB7F-7F0F-1A23-FD97-F4E88898CB9E}"/>
              </a:ext>
            </a:extLst>
          </p:cNvPr>
          <p:cNvCxnSpPr>
            <a:cxnSpLocks/>
          </p:cNvCxnSpPr>
          <p:nvPr/>
        </p:nvCxnSpPr>
        <p:spPr>
          <a:xfrm>
            <a:off x="2973262" y="4888229"/>
            <a:ext cx="240019" cy="170478"/>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34F6D16A-7D8D-81F5-C1F2-FC7E7858E104}"/>
              </a:ext>
            </a:extLst>
          </p:cNvPr>
          <p:cNvCxnSpPr>
            <a:cxnSpLocks/>
          </p:cNvCxnSpPr>
          <p:nvPr/>
        </p:nvCxnSpPr>
        <p:spPr>
          <a:xfrm flipH="1">
            <a:off x="1247167" y="4888427"/>
            <a:ext cx="240019" cy="219655"/>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50F6664E-8F49-DE4E-3FDF-70B8D8408F47}"/>
              </a:ext>
            </a:extLst>
          </p:cNvPr>
          <p:cNvSpPr txBox="1"/>
          <p:nvPr/>
        </p:nvSpPr>
        <p:spPr>
          <a:xfrm>
            <a:off x="5534728" y="3207149"/>
            <a:ext cx="2776138" cy="2118529"/>
          </a:xfrm>
          <a:prstGeom prst="rect">
            <a:avLst/>
          </a:prstGeom>
          <a:solidFill>
            <a:schemeClr val="accent4">
              <a:lumMod val="20000"/>
              <a:lumOff val="80000"/>
            </a:schemeClr>
          </a:solidFill>
          <a:ln>
            <a:solidFill>
              <a:schemeClr val="accent4">
                <a:lumMod val="20000"/>
                <a:lumOff val="80000"/>
              </a:schemeClr>
            </a:solidFill>
          </a:ln>
        </p:spPr>
        <p:txBody>
          <a:bodyPr wrap="square" anchor="ctr">
            <a:spAutoFit/>
          </a:bodyPr>
          <a:lstStyle/>
          <a:p>
            <a:pPr marL="0" marR="0">
              <a:lnSpc>
                <a:spcPct val="150000"/>
              </a:lnSpc>
              <a:spcBef>
                <a:spcPts val="0"/>
              </a:spcBef>
              <a:spcAft>
                <a:spcPts val="0"/>
              </a:spcAft>
            </a:pPr>
            <a:r>
              <a:rPr lang="en-US" sz="1800" u="sng" dirty="0">
                <a:effectLst/>
                <a:latin typeface="Arial" panose="020B0604020202020204" pitchFamily="34" charset="0"/>
                <a:ea typeface="Calibri" panose="020F0502020204030204" pitchFamily="34" charset="0"/>
                <a:cs typeface="Times New Roman" panose="02020603050405020304" pitchFamily="18" charset="0"/>
              </a:rPr>
              <a:t>Average treatment effect:</a:t>
            </a:r>
          </a:p>
          <a:p>
            <a:pPr marL="0" marR="0">
              <a:lnSpc>
                <a:spcPct val="150000"/>
              </a:lnSpc>
              <a:spcBef>
                <a:spcPts val="0"/>
              </a:spcBef>
              <a:spcAft>
                <a:spcPts val="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E[Y</a:t>
            </a:r>
            <a:r>
              <a:rPr lang="en-US" sz="1800" baseline="-25000" dirty="0">
                <a:effectLst/>
                <a:latin typeface="Arial" panose="020B0604020202020204" pitchFamily="34" charset="0"/>
                <a:ea typeface="Calibri" panose="020F0502020204030204" pitchFamily="34" charset="0"/>
                <a:cs typeface="Times New Roman" panose="02020603050405020304" pitchFamily="18" charset="0"/>
              </a:rPr>
              <a:t>1</a:t>
            </a:r>
            <a:r>
              <a:rPr lang="en-US" sz="1800" dirty="0">
                <a:effectLst/>
                <a:latin typeface="Arial" panose="020B0604020202020204" pitchFamily="34" charset="0"/>
                <a:ea typeface="Calibri" panose="020F0502020204030204" pitchFamily="34" charset="0"/>
                <a:cs typeface="Times New Roman" panose="02020603050405020304" pitchFamily="18" charset="0"/>
              </a:rPr>
              <a:t>] – E[Y</a:t>
            </a:r>
            <a:r>
              <a:rPr lang="en-US" sz="1800" baseline="-25000" dirty="0">
                <a:effectLst/>
                <a:latin typeface="Arial" panose="020B0604020202020204" pitchFamily="34" charset="0"/>
                <a:ea typeface="Calibri" panose="020F0502020204030204" pitchFamily="34" charset="0"/>
                <a:cs typeface="Times New Roman" panose="02020603050405020304" pitchFamily="18" charset="0"/>
              </a:rPr>
              <a:t>0</a:t>
            </a:r>
            <a:r>
              <a:rPr lang="en-US" sz="1800" dirty="0">
                <a:effectLst/>
                <a:latin typeface="Arial" panose="020B0604020202020204" pitchFamily="34" charset="0"/>
                <a:ea typeface="Calibri" panose="020F0502020204030204" pitchFamily="34" charset="0"/>
                <a:cs typeface="Times New Roman" panose="02020603050405020304" pitchFamily="18" charset="0"/>
              </a:rPr>
              <a:t>] </a:t>
            </a:r>
          </a:p>
          <a:p>
            <a:pPr marL="0" marR="0">
              <a:lnSpc>
                <a:spcPct val="150000"/>
              </a:lnSpc>
              <a:spcBef>
                <a:spcPts val="0"/>
              </a:spcBef>
              <a:spcAft>
                <a:spcPts val="0"/>
              </a:spcAft>
            </a:pPr>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sz="1800" u="sng" dirty="0">
                <a:effectLst/>
                <a:latin typeface="Arial" panose="020B0604020202020204" pitchFamily="34" charset="0"/>
                <a:ea typeface="Calibri" panose="020F0502020204030204" pitchFamily="34" charset="0"/>
                <a:cs typeface="Times New Roman" panose="02020603050405020304" pitchFamily="18" charset="0"/>
              </a:rPr>
              <a:t>Causal risk difference:</a:t>
            </a:r>
          </a:p>
          <a:p>
            <a:pPr marL="0" marR="0">
              <a:lnSpc>
                <a:spcPct val="150000"/>
              </a:lnSpc>
              <a:spcBef>
                <a:spcPts val="0"/>
              </a:spcBef>
              <a:spcAft>
                <a:spcPts val="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P(Y</a:t>
            </a:r>
            <a:r>
              <a:rPr lang="en-US" sz="1800" baseline="-25000" dirty="0">
                <a:effectLst/>
                <a:latin typeface="Arial" panose="020B0604020202020204" pitchFamily="34" charset="0"/>
                <a:ea typeface="Calibri" panose="020F0502020204030204" pitchFamily="34" charset="0"/>
                <a:cs typeface="Times New Roman" panose="02020603050405020304" pitchFamily="18" charset="0"/>
              </a:rPr>
              <a:t>1</a:t>
            </a:r>
            <a:r>
              <a:rPr lang="en-US" sz="1800" dirty="0">
                <a:effectLst/>
                <a:latin typeface="Arial" panose="020B0604020202020204" pitchFamily="34" charset="0"/>
                <a:ea typeface="Calibri" panose="020F0502020204030204" pitchFamily="34" charset="0"/>
                <a:cs typeface="Times New Roman" panose="02020603050405020304" pitchFamily="18" charset="0"/>
              </a:rPr>
              <a:t>=1) – P(Y</a:t>
            </a:r>
            <a:r>
              <a:rPr lang="en-US" sz="1800" baseline="-25000" dirty="0">
                <a:effectLst/>
                <a:latin typeface="Arial" panose="020B0604020202020204" pitchFamily="34" charset="0"/>
                <a:ea typeface="Calibri" panose="020F0502020204030204" pitchFamily="34" charset="0"/>
                <a:cs typeface="Times New Roman" panose="02020603050405020304" pitchFamily="18" charset="0"/>
              </a:rPr>
              <a:t>0</a:t>
            </a:r>
            <a:r>
              <a:rPr lang="en-US" sz="1800" dirty="0">
                <a:effectLst/>
                <a:latin typeface="Arial" panose="020B0604020202020204" pitchFamily="34" charset="0"/>
                <a:ea typeface="Calibri" panose="020F0502020204030204" pitchFamily="34" charset="0"/>
                <a:cs typeface="Times New Roman" panose="02020603050405020304" pitchFamily="18" charset="0"/>
              </a:rPr>
              <a:t>=1)</a:t>
            </a:r>
          </a:p>
        </p:txBody>
      </p:sp>
    </p:spTree>
    <p:extLst>
      <p:ext uri="{BB962C8B-B14F-4D97-AF65-F5344CB8AC3E}">
        <p14:creationId xmlns:p14="http://schemas.microsoft.com/office/powerpoint/2010/main" val="23778985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7078E-EDE2-4922-DD8D-B67410C5CC1D}"/>
              </a:ext>
            </a:extLst>
          </p:cNvPr>
          <p:cNvSpPr>
            <a:spLocks noGrp="1"/>
          </p:cNvSpPr>
          <p:nvPr>
            <p:ph type="title"/>
          </p:nvPr>
        </p:nvSpPr>
        <p:spPr/>
        <p:txBody>
          <a:bodyPr/>
          <a:lstStyle/>
          <a:p>
            <a:r>
              <a:rPr lang="en-US" dirty="0"/>
              <a:t>Simple substitution estimator</a:t>
            </a:r>
          </a:p>
        </p:txBody>
      </p:sp>
      <p:sp>
        <p:nvSpPr>
          <p:cNvPr id="3" name="Content Placeholder 2">
            <a:extLst>
              <a:ext uri="{FF2B5EF4-FFF2-40B4-BE49-F238E27FC236}">
                <a16:creationId xmlns:a16="http://schemas.microsoft.com/office/drawing/2014/main" id="{71D8BFE0-A786-7220-E808-AD5B3A9F660F}"/>
              </a:ext>
            </a:extLst>
          </p:cNvPr>
          <p:cNvSpPr>
            <a:spLocks noGrp="1"/>
          </p:cNvSpPr>
          <p:nvPr>
            <p:ph idx="1"/>
          </p:nvPr>
        </p:nvSpPr>
        <p:spPr/>
        <p:txBody>
          <a:bodyPr/>
          <a:lstStyle/>
          <a:p>
            <a:pPr marL="457200" indent="-457200">
              <a:buFont typeface="+mj-lt"/>
              <a:buAutoNum type="arabicPeriod"/>
            </a:pPr>
            <a:r>
              <a:rPr lang="en-US" dirty="0"/>
              <a:t>Estimate outcomes for all participants under exposed and unexposed conditions, controlling for confounders</a:t>
            </a:r>
          </a:p>
          <a:p>
            <a:pPr marL="808038" lvl="1" indent="-457200"/>
            <a:r>
              <a:rPr lang="en-US" dirty="0"/>
              <a:t>Estimate mean outcome as function of exposure and confounders</a:t>
            </a:r>
          </a:p>
          <a:p>
            <a:pPr marL="808038" lvl="1" indent="-457200"/>
            <a:r>
              <a:rPr lang="en-US" dirty="0"/>
              <a:t>Use estimate to </a:t>
            </a:r>
            <a:r>
              <a:rPr lang="en-US" u="sng" dirty="0"/>
              <a:t>predict</a:t>
            </a:r>
            <a:r>
              <a:rPr lang="en-US" dirty="0"/>
              <a:t> outcomes while “setting” exposure to different hypothetical values</a:t>
            </a:r>
          </a:p>
          <a:p>
            <a:pPr marL="1089025" lvl="2" indent="-457200"/>
            <a:r>
              <a:rPr lang="en-US" dirty="0"/>
              <a:t>e.g., values of exposed vs unexposed</a:t>
            </a:r>
          </a:p>
          <a:p>
            <a:pPr marL="457200" indent="-457200">
              <a:buFont typeface="+mj-lt"/>
              <a:buAutoNum type="arabicPeriod"/>
            </a:pPr>
            <a:r>
              <a:rPr lang="en-US" dirty="0"/>
              <a:t>Average and compare </a:t>
            </a:r>
            <a:r>
              <a:rPr lang="en-US" u="sng" dirty="0"/>
              <a:t>predicted</a:t>
            </a:r>
            <a:r>
              <a:rPr lang="en-US" dirty="0"/>
              <a:t> outcomes</a:t>
            </a:r>
          </a:p>
          <a:p>
            <a:pPr lvl="1"/>
            <a:r>
              <a:rPr lang="en-US" dirty="0"/>
              <a:t>Average predictions to estimate marginal risks under exposed vs unexposed conditions</a:t>
            </a:r>
          </a:p>
          <a:p>
            <a:pPr lvl="1"/>
            <a:r>
              <a:rPr lang="en-US" dirty="0"/>
              <a:t>Take difference in means</a:t>
            </a:r>
          </a:p>
          <a:p>
            <a:pPr lvl="1"/>
            <a:endParaRPr lang="en-US" dirty="0"/>
          </a:p>
        </p:txBody>
      </p:sp>
    </p:spTree>
    <p:extLst>
      <p:ext uri="{BB962C8B-B14F-4D97-AF65-F5344CB8AC3E}">
        <p14:creationId xmlns:p14="http://schemas.microsoft.com/office/powerpoint/2010/main" val="297983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2A7E3-6853-B55A-45AA-63292C2B4888}"/>
              </a:ext>
            </a:extLst>
          </p:cNvPr>
          <p:cNvSpPr>
            <a:spLocks noGrp="1"/>
          </p:cNvSpPr>
          <p:nvPr>
            <p:ph type="title"/>
          </p:nvPr>
        </p:nvSpPr>
        <p:spPr/>
        <p:txBody>
          <a:bodyPr/>
          <a:lstStyle/>
          <a:p>
            <a:r>
              <a:rPr lang="en-US" dirty="0"/>
              <a:t>Causal inference framework</a:t>
            </a:r>
          </a:p>
        </p:txBody>
      </p:sp>
      <p:sp>
        <p:nvSpPr>
          <p:cNvPr id="3" name="Content Placeholder 2">
            <a:extLst>
              <a:ext uri="{FF2B5EF4-FFF2-40B4-BE49-F238E27FC236}">
                <a16:creationId xmlns:a16="http://schemas.microsoft.com/office/drawing/2014/main" id="{9871B9F0-DF41-1EE0-45B8-EB19D2FCB189}"/>
              </a:ext>
            </a:extLst>
          </p:cNvPr>
          <p:cNvSpPr>
            <a:spLocks noGrp="1"/>
          </p:cNvSpPr>
          <p:nvPr>
            <p:ph idx="1"/>
          </p:nvPr>
        </p:nvSpPr>
        <p:spPr/>
        <p:txBody>
          <a:bodyPr/>
          <a:lstStyle/>
          <a:p>
            <a:pPr marL="457200" indent="-457200">
              <a:buFont typeface="+mj-lt"/>
              <a:buAutoNum type="arabicPeriod"/>
            </a:pPr>
            <a:r>
              <a:rPr lang="en-US" dirty="0"/>
              <a:t>State the research question &amp; hypothetical intervention</a:t>
            </a:r>
          </a:p>
          <a:p>
            <a:pPr marL="457200" indent="-457200">
              <a:buFont typeface="+mj-lt"/>
              <a:buAutoNum type="arabicPeriod"/>
            </a:pPr>
            <a:r>
              <a:rPr lang="en-US" dirty="0"/>
              <a:t>Define causal model &amp; parameter of interest</a:t>
            </a:r>
          </a:p>
          <a:p>
            <a:pPr marL="457200" indent="-457200">
              <a:buFont typeface="+mj-lt"/>
              <a:buAutoNum type="arabicPeriod"/>
            </a:pPr>
            <a:r>
              <a:rPr lang="en-US" dirty="0"/>
              <a:t>Link causal model to observed data &amp; define statistical model</a:t>
            </a:r>
          </a:p>
          <a:p>
            <a:pPr marL="457200" indent="-457200">
              <a:buFont typeface="+mj-lt"/>
              <a:buAutoNum type="arabicPeriod"/>
            </a:pPr>
            <a:r>
              <a:rPr lang="en-US" dirty="0"/>
              <a:t>Link causal effect to parameter estimable in observed data</a:t>
            </a:r>
          </a:p>
          <a:p>
            <a:pPr marL="457200" indent="-457200">
              <a:buFont typeface="+mj-lt"/>
              <a:buAutoNum type="arabicPeriod"/>
            </a:pPr>
            <a:r>
              <a:rPr lang="en-US" dirty="0"/>
              <a:t>Choose &amp; apply estimator</a:t>
            </a:r>
            <a:endParaRPr lang="en-US" dirty="0">
              <a:solidFill>
                <a:schemeClr val="bg1">
                  <a:lumMod val="75000"/>
                </a:schemeClr>
              </a:solidFill>
            </a:endParaRPr>
          </a:p>
          <a:p>
            <a:pPr marL="457200" indent="-457200">
              <a:buFont typeface="+mj-lt"/>
              <a:buAutoNum type="arabicPeriod"/>
            </a:pPr>
            <a:r>
              <a:rPr lang="en-US" dirty="0"/>
              <a:t>Make inferences</a:t>
            </a:r>
          </a:p>
        </p:txBody>
      </p:sp>
    </p:spTree>
    <p:extLst>
      <p:ext uri="{BB962C8B-B14F-4D97-AF65-F5344CB8AC3E}">
        <p14:creationId xmlns:p14="http://schemas.microsoft.com/office/powerpoint/2010/main" val="1553826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5BA68-BCB2-217E-20FE-B0F8DDAE9B27}"/>
              </a:ext>
            </a:extLst>
          </p:cNvPr>
          <p:cNvSpPr>
            <a:spLocks noGrp="1"/>
          </p:cNvSpPr>
          <p:nvPr>
            <p:ph type="title"/>
          </p:nvPr>
        </p:nvSpPr>
        <p:spPr/>
        <p:txBody>
          <a:bodyPr/>
          <a:lstStyle/>
          <a:p>
            <a:r>
              <a:rPr lang="en-US" dirty="0"/>
              <a:t>Research questions</a:t>
            </a:r>
          </a:p>
        </p:txBody>
      </p:sp>
      <p:sp>
        <p:nvSpPr>
          <p:cNvPr id="4" name="Content Placeholder 3">
            <a:extLst>
              <a:ext uri="{FF2B5EF4-FFF2-40B4-BE49-F238E27FC236}">
                <a16:creationId xmlns:a16="http://schemas.microsoft.com/office/drawing/2014/main" id="{4597CFC2-6A4F-B35B-B3FB-C0202A80FDAB}"/>
              </a:ext>
            </a:extLst>
          </p:cNvPr>
          <p:cNvSpPr>
            <a:spLocks noGrp="1"/>
          </p:cNvSpPr>
          <p:nvPr>
            <p:ph sz="half" idx="1"/>
          </p:nvPr>
        </p:nvSpPr>
        <p:spPr/>
        <p:txBody>
          <a:bodyPr/>
          <a:lstStyle/>
          <a:p>
            <a:pPr marL="0" indent="0">
              <a:buNone/>
            </a:pPr>
            <a:r>
              <a:rPr lang="en-US" sz="2400" b="1" u="sng" dirty="0"/>
              <a:t>Current paradigm</a:t>
            </a:r>
          </a:p>
          <a:p>
            <a:pPr marL="0" indent="0">
              <a:buNone/>
            </a:pPr>
            <a:r>
              <a:rPr lang="en-US" dirty="0"/>
              <a:t>What is the expected difference in an </a:t>
            </a:r>
            <a:r>
              <a:rPr lang="en-US" u="sng" dirty="0"/>
              <a:t>outcome</a:t>
            </a:r>
            <a:r>
              <a:rPr lang="en-US" dirty="0"/>
              <a:t> for a </a:t>
            </a:r>
            <a:r>
              <a:rPr lang="en-US" u="sng" dirty="0"/>
              <a:t>one-unit</a:t>
            </a:r>
            <a:r>
              <a:rPr lang="en-US" dirty="0"/>
              <a:t> increase in </a:t>
            </a:r>
            <a:r>
              <a:rPr lang="en-US" u="sng" dirty="0"/>
              <a:t>exposure</a:t>
            </a:r>
            <a:r>
              <a:rPr lang="en-US" dirty="0"/>
              <a:t> in our </a:t>
            </a:r>
            <a:r>
              <a:rPr lang="en-US" u="sng" dirty="0"/>
              <a:t>study population</a:t>
            </a:r>
            <a:r>
              <a:rPr lang="en-US" dirty="0"/>
              <a:t>?</a:t>
            </a:r>
          </a:p>
        </p:txBody>
      </p:sp>
      <p:sp>
        <p:nvSpPr>
          <p:cNvPr id="5" name="Content Placeholder 4">
            <a:extLst>
              <a:ext uri="{FF2B5EF4-FFF2-40B4-BE49-F238E27FC236}">
                <a16:creationId xmlns:a16="http://schemas.microsoft.com/office/drawing/2014/main" id="{2D24474F-BB2F-D6CB-1BBD-1B6879A84AAD}"/>
              </a:ext>
            </a:extLst>
          </p:cNvPr>
          <p:cNvSpPr>
            <a:spLocks noGrp="1"/>
          </p:cNvSpPr>
          <p:nvPr>
            <p:ph sz="half" idx="2"/>
          </p:nvPr>
        </p:nvSpPr>
        <p:spPr/>
        <p:txBody>
          <a:bodyPr/>
          <a:lstStyle/>
          <a:p>
            <a:pPr marL="0" indent="0">
              <a:buNone/>
            </a:pPr>
            <a:r>
              <a:rPr lang="en-US" sz="2400" b="1" u="sng" dirty="0"/>
              <a:t>Current paradigm</a:t>
            </a:r>
          </a:p>
          <a:p>
            <a:pPr marL="0" indent="0">
              <a:buNone/>
            </a:pPr>
            <a:r>
              <a:rPr lang="en-US" dirty="0"/>
              <a:t>What is the expected difference in birthweight for a one-unit increase in airborne metal exposure in Milwaukee, 2011-2013?</a:t>
            </a:r>
          </a:p>
        </p:txBody>
      </p:sp>
      <p:sp>
        <p:nvSpPr>
          <p:cNvPr id="7" name="TextBox 6">
            <a:extLst>
              <a:ext uri="{FF2B5EF4-FFF2-40B4-BE49-F238E27FC236}">
                <a16:creationId xmlns:a16="http://schemas.microsoft.com/office/drawing/2014/main" id="{79D53290-A9AA-7FE8-210B-ABD02FD32479}"/>
              </a:ext>
            </a:extLst>
          </p:cNvPr>
          <p:cNvSpPr txBox="1"/>
          <p:nvPr/>
        </p:nvSpPr>
        <p:spPr>
          <a:xfrm>
            <a:off x="0" y="6629400"/>
            <a:ext cx="2167003" cy="246221"/>
          </a:xfrm>
          <a:prstGeom prst="rect">
            <a:avLst/>
          </a:prstGeom>
          <a:noFill/>
        </p:spPr>
        <p:txBody>
          <a:bodyPr wrap="square" rtlCol="0">
            <a:spAutoFit/>
          </a:bodyPr>
          <a:lstStyle/>
          <a:p>
            <a:r>
              <a:rPr lang="en-US" sz="1000" dirty="0"/>
              <a:t>Keil et al. 2021, Am J Epidemiol</a:t>
            </a:r>
          </a:p>
        </p:txBody>
      </p:sp>
      <p:pic>
        <p:nvPicPr>
          <p:cNvPr id="8" name="Graphic 7" descr="Baby with solid fill">
            <a:extLst>
              <a:ext uri="{FF2B5EF4-FFF2-40B4-BE49-F238E27FC236}">
                <a16:creationId xmlns:a16="http://schemas.microsoft.com/office/drawing/2014/main" id="{FDA29AEF-42BB-F789-4E24-440DEFE658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14584" y="4859576"/>
            <a:ext cx="914400" cy="914400"/>
          </a:xfrm>
          <a:prstGeom prst="rect">
            <a:avLst/>
          </a:prstGeom>
        </p:spPr>
      </p:pic>
      <p:sp>
        <p:nvSpPr>
          <p:cNvPr id="9" name="Rectangle: Rounded Corners 8">
            <a:extLst>
              <a:ext uri="{FF2B5EF4-FFF2-40B4-BE49-F238E27FC236}">
                <a16:creationId xmlns:a16="http://schemas.microsoft.com/office/drawing/2014/main" id="{5AC4335B-C2D0-9C1B-7C37-7FFB907FB464}"/>
              </a:ext>
            </a:extLst>
          </p:cNvPr>
          <p:cNvSpPr/>
          <p:nvPr/>
        </p:nvSpPr>
        <p:spPr>
          <a:xfrm>
            <a:off x="2715017" y="4959784"/>
            <a:ext cx="826717" cy="81419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ysClr val="windowText" lastClr="000000"/>
                </a:solidFill>
              </a:rPr>
              <a:t>80</a:t>
            </a:r>
          </a:p>
          <a:p>
            <a:pPr algn="ctr"/>
            <a:r>
              <a:rPr lang="en-US" dirty="0">
                <a:solidFill>
                  <a:sysClr val="windowText" lastClr="000000"/>
                </a:solidFill>
              </a:rPr>
              <a:t>Hg</a:t>
            </a:r>
          </a:p>
          <a:p>
            <a:pPr algn="ctr"/>
            <a:r>
              <a:rPr lang="en-US" sz="1000" dirty="0">
                <a:solidFill>
                  <a:sysClr val="windowText" lastClr="000000"/>
                </a:solidFill>
              </a:rPr>
              <a:t>Mercury</a:t>
            </a:r>
          </a:p>
          <a:p>
            <a:pPr algn="ctr"/>
            <a:r>
              <a:rPr lang="en-US" sz="1000" dirty="0">
                <a:solidFill>
                  <a:sysClr val="windowText" lastClr="000000"/>
                </a:solidFill>
              </a:rPr>
              <a:t>200.59</a:t>
            </a:r>
          </a:p>
        </p:txBody>
      </p:sp>
      <p:cxnSp>
        <p:nvCxnSpPr>
          <p:cNvPr id="11" name="Straight Arrow Connector 10">
            <a:extLst>
              <a:ext uri="{FF2B5EF4-FFF2-40B4-BE49-F238E27FC236}">
                <a16:creationId xmlns:a16="http://schemas.microsoft.com/office/drawing/2014/main" id="{57D1CB6F-FBC4-CC61-76A3-516803DEF442}"/>
              </a:ext>
            </a:extLst>
          </p:cNvPr>
          <p:cNvCxnSpPr/>
          <p:nvPr/>
        </p:nvCxnSpPr>
        <p:spPr>
          <a:xfrm>
            <a:off x="3793299" y="5366880"/>
            <a:ext cx="1653435"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944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0E0EB-D793-05A3-1D92-FBDCE3339DAE}"/>
              </a:ext>
            </a:extLst>
          </p:cNvPr>
          <p:cNvSpPr>
            <a:spLocks noGrp="1"/>
          </p:cNvSpPr>
          <p:nvPr>
            <p:ph type="title"/>
          </p:nvPr>
        </p:nvSpPr>
        <p:spPr/>
        <p:txBody>
          <a:bodyPr/>
          <a:lstStyle/>
          <a:p>
            <a:r>
              <a:rPr lang="en-US" dirty="0"/>
              <a:t>Make inferences</a:t>
            </a:r>
          </a:p>
        </p:txBody>
      </p:sp>
      <p:sp>
        <p:nvSpPr>
          <p:cNvPr id="3" name="Content Placeholder 2">
            <a:extLst>
              <a:ext uri="{FF2B5EF4-FFF2-40B4-BE49-F238E27FC236}">
                <a16:creationId xmlns:a16="http://schemas.microsoft.com/office/drawing/2014/main" id="{990CF323-8F52-34A8-8233-A2F4CF02E558}"/>
              </a:ext>
            </a:extLst>
          </p:cNvPr>
          <p:cNvSpPr>
            <a:spLocks noGrp="1"/>
          </p:cNvSpPr>
          <p:nvPr>
            <p:ph idx="1"/>
          </p:nvPr>
        </p:nvSpPr>
        <p:spPr>
          <a:xfrm>
            <a:off x="457200" y="1920241"/>
            <a:ext cx="5372100" cy="4503420"/>
          </a:xfrm>
        </p:spPr>
        <p:txBody>
          <a:bodyPr/>
          <a:lstStyle/>
          <a:p>
            <a:r>
              <a:rPr lang="en-US" dirty="0"/>
              <a:t>Interpret findings</a:t>
            </a:r>
          </a:p>
          <a:p>
            <a:pPr lvl="1"/>
            <a:r>
              <a:rPr lang="en-US" dirty="0"/>
              <a:t>Consider assumptions that were and were not met</a:t>
            </a:r>
          </a:p>
          <a:p>
            <a:r>
              <a:rPr lang="en-US" dirty="0"/>
              <a:t>If major violations of identifiability assumptions, maybe you just estimated an association, not a cause</a:t>
            </a:r>
          </a:p>
          <a:p>
            <a:pPr lvl="1"/>
            <a:r>
              <a:rPr lang="en-US" dirty="0"/>
              <a:t>As close as we can get!</a:t>
            </a:r>
          </a:p>
          <a:p>
            <a:r>
              <a:rPr lang="en-US" dirty="0"/>
              <a:t>If no major violations of identifiability assumptions, can interpret parameter as ATE</a:t>
            </a:r>
          </a:p>
        </p:txBody>
      </p:sp>
      <p:sp>
        <p:nvSpPr>
          <p:cNvPr id="4" name="Rectangle: Rounded Corners 3">
            <a:extLst>
              <a:ext uri="{FF2B5EF4-FFF2-40B4-BE49-F238E27FC236}">
                <a16:creationId xmlns:a16="http://schemas.microsoft.com/office/drawing/2014/main" id="{3D1CABDE-BF22-CF48-0514-176057A57D25}"/>
              </a:ext>
            </a:extLst>
          </p:cNvPr>
          <p:cNvSpPr/>
          <p:nvPr/>
        </p:nvSpPr>
        <p:spPr>
          <a:xfrm>
            <a:off x="5829300" y="2446020"/>
            <a:ext cx="3028950" cy="2846070"/>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Reminder that identifiability is just, “What can be estimated from the data”</a:t>
            </a:r>
          </a:p>
        </p:txBody>
      </p:sp>
    </p:spTree>
    <p:extLst>
      <p:ext uri="{BB962C8B-B14F-4D97-AF65-F5344CB8AC3E}">
        <p14:creationId xmlns:p14="http://schemas.microsoft.com/office/powerpoint/2010/main" val="1241330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C6C158-4F52-5736-683C-56C2221B3004}"/>
              </a:ext>
            </a:extLst>
          </p:cNvPr>
          <p:cNvSpPr>
            <a:spLocks noGrp="1"/>
          </p:cNvSpPr>
          <p:nvPr>
            <p:ph type="title"/>
          </p:nvPr>
        </p:nvSpPr>
        <p:spPr>
          <a:xfrm>
            <a:off x="-353379" y="2484436"/>
            <a:ext cx="3176589" cy="1889125"/>
          </a:xfrm>
        </p:spPr>
        <p:txBody>
          <a:bodyPr/>
          <a:lstStyle/>
          <a:p>
            <a:pPr algn="r"/>
            <a:r>
              <a:rPr lang="en-US" dirty="0"/>
              <a:t>Outline &amp; References </a:t>
            </a:r>
          </a:p>
        </p:txBody>
      </p:sp>
      <p:sp>
        <p:nvSpPr>
          <p:cNvPr id="5" name="TextBox 4">
            <a:extLst>
              <a:ext uri="{FF2B5EF4-FFF2-40B4-BE49-F238E27FC236}">
                <a16:creationId xmlns:a16="http://schemas.microsoft.com/office/drawing/2014/main" id="{FBC115A8-5EB9-7F64-CA64-E7522984FEF8}"/>
              </a:ext>
            </a:extLst>
          </p:cNvPr>
          <p:cNvSpPr txBox="1"/>
          <p:nvPr/>
        </p:nvSpPr>
        <p:spPr>
          <a:xfrm>
            <a:off x="3369196" y="1472340"/>
            <a:ext cx="5603824" cy="437498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What is causal inference (Smith et al)</a:t>
            </a:r>
          </a:p>
          <a:p>
            <a:pPr marL="742950" lvl="1" indent="-285750">
              <a:lnSpc>
                <a:spcPct val="150000"/>
              </a:lnSpc>
              <a:buFont typeface="Arial" panose="020B0604020202020204" pitchFamily="34" charset="0"/>
              <a:buChar char="•"/>
            </a:pPr>
            <a:r>
              <a:rPr lang="en-US" sz="2000" dirty="0"/>
              <a:t>Research questions</a:t>
            </a:r>
          </a:p>
          <a:p>
            <a:pPr marL="742950" lvl="1" indent="-285750">
              <a:lnSpc>
                <a:spcPct val="150000"/>
              </a:lnSpc>
              <a:buFont typeface="Arial" panose="020B0604020202020204" pitchFamily="34" charset="0"/>
              <a:buChar char="•"/>
            </a:pPr>
            <a:r>
              <a:rPr lang="en-US" sz="2000" dirty="0"/>
              <a:t>Causal framework</a:t>
            </a:r>
          </a:p>
          <a:p>
            <a:pPr marL="285750" indent="-285750">
              <a:lnSpc>
                <a:spcPct val="150000"/>
              </a:lnSpc>
              <a:buFont typeface="Arial" panose="020B0604020202020204" pitchFamily="34" charset="0"/>
              <a:buChar char="•"/>
            </a:pPr>
            <a:r>
              <a:rPr lang="en-US" sz="2400" dirty="0"/>
              <a:t>G-methods (</a:t>
            </a:r>
            <a:r>
              <a:rPr lang="en-US" sz="2400" dirty="0" err="1"/>
              <a:t>Naimi</a:t>
            </a:r>
            <a:r>
              <a:rPr lang="en-US" sz="2400" dirty="0"/>
              <a:t> et al)</a:t>
            </a:r>
          </a:p>
          <a:p>
            <a:pPr marL="742950" lvl="1" indent="-285750">
              <a:lnSpc>
                <a:spcPct val="150000"/>
              </a:lnSpc>
              <a:buFont typeface="Arial" panose="020B0604020202020204" pitchFamily="34" charset="0"/>
              <a:buChar char="•"/>
            </a:pPr>
            <a:r>
              <a:rPr lang="en-US" sz="2000" dirty="0"/>
              <a:t>Data for R tutorial</a:t>
            </a:r>
          </a:p>
          <a:p>
            <a:pPr marL="742950" lvl="1" indent="-285750">
              <a:lnSpc>
                <a:spcPct val="150000"/>
              </a:lnSpc>
              <a:buFont typeface="Arial" panose="020B0604020202020204" pitchFamily="34" charset="0"/>
              <a:buChar char="•"/>
            </a:pPr>
            <a:r>
              <a:rPr lang="en-US" sz="2000" dirty="0"/>
              <a:t>Propensity scores (IPTW)</a:t>
            </a:r>
          </a:p>
          <a:p>
            <a:pPr marL="1200150" lvl="2" indent="-285750">
              <a:lnSpc>
                <a:spcPct val="150000"/>
              </a:lnSpc>
              <a:buFont typeface="Arial" panose="020B0604020202020204" pitchFamily="34" charset="0"/>
              <a:buChar char="•"/>
            </a:pPr>
            <a:r>
              <a:rPr lang="en-US" sz="2000" dirty="0"/>
              <a:t>R tutorial</a:t>
            </a:r>
          </a:p>
          <a:p>
            <a:pPr marL="742950" lvl="1" indent="-285750">
              <a:lnSpc>
                <a:spcPct val="150000"/>
              </a:lnSpc>
              <a:buFont typeface="Arial" panose="020B0604020202020204" pitchFamily="34" charset="0"/>
              <a:buChar char="•"/>
            </a:pPr>
            <a:r>
              <a:rPr lang="en-US" sz="2000" dirty="0"/>
              <a:t>G-computation</a:t>
            </a:r>
          </a:p>
          <a:p>
            <a:pPr marL="1200150" lvl="2" indent="-285750">
              <a:lnSpc>
                <a:spcPct val="150000"/>
              </a:lnSpc>
              <a:buFont typeface="Arial" panose="020B0604020202020204" pitchFamily="34" charset="0"/>
              <a:buChar char="•"/>
            </a:pPr>
            <a:r>
              <a:rPr lang="en-US" sz="2000" dirty="0"/>
              <a:t>R tutorial</a:t>
            </a:r>
          </a:p>
        </p:txBody>
      </p:sp>
    </p:spTree>
    <p:extLst>
      <p:ext uri="{BB962C8B-B14F-4D97-AF65-F5344CB8AC3E}">
        <p14:creationId xmlns:p14="http://schemas.microsoft.com/office/powerpoint/2010/main" val="11077386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DB69E-709C-62C1-9354-43369CBABD8C}"/>
              </a:ext>
            </a:extLst>
          </p:cNvPr>
          <p:cNvSpPr>
            <a:spLocks noGrp="1"/>
          </p:cNvSpPr>
          <p:nvPr>
            <p:ph type="title"/>
          </p:nvPr>
        </p:nvSpPr>
        <p:spPr/>
        <p:txBody>
          <a:bodyPr/>
          <a:lstStyle/>
          <a:p>
            <a:r>
              <a:rPr lang="en-US" dirty="0"/>
              <a:t>Data for R tutorial</a:t>
            </a:r>
          </a:p>
        </p:txBody>
      </p:sp>
      <p:sp>
        <p:nvSpPr>
          <p:cNvPr id="3" name="Content Placeholder 2">
            <a:extLst>
              <a:ext uri="{FF2B5EF4-FFF2-40B4-BE49-F238E27FC236}">
                <a16:creationId xmlns:a16="http://schemas.microsoft.com/office/drawing/2014/main" id="{678874CB-59C0-40EF-3677-077CDB528605}"/>
              </a:ext>
            </a:extLst>
          </p:cNvPr>
          <p:cNvSpPr>
            <a:spLocks noGrp="1"/>
          </p:cNvSpPr>
          <p:nvPr>
            <p:ph idx="1"/>
          </p:nvPr>
        </p:nvSpPr>
        <p:spPr>
          <a:xfrm>
            <a:off x="457200" y="1920240"/>
            <a:ext cx="8229600" cy="4709160"/>
          </a:xfrm>
        </p:spPr>
        <p:txBody>
          <a:bodyPr/>
          <a:lstStyle/>
          <a:p>
            <a:r>
              <a:rPr lang="en-US" dirty="0"/>
              <a:t>Data at </a:t>
            </a:r>
            <a:r>
              <a:rPr lang="en-US" dirty="0">
                <a:hlinkClick r:id="rId2"/>
              </a:rPr>
              <a:t>https://ehsanx.github.io/TMLEworkshop/rhc-data-description.html</a:t>
            </a:r>
            <a:r>
              <a:rPr lang="en-US" dirty="0"/>
              <a:t> </a:t>
            </a:r>
          </a:p>
          <a:p>
            <a:pPr algn="l"/>
            <a:r>
              <a:rPr lang="en-US" b="0" i="0" dirty="0">
                <a:solidFill>
                  <a:srgbClr val="333333"/>
                </a:solidFill>
                <a:effectLst/>
                <a:latin typeface="Helvetica Neue"/>
              </a:rPr>
              <a:t>There is a widespread belief among cardiologists that the right heart catheterization (RHC) is helpful in managing critically ill patients in the intensive care unit, and can decrease the length of stay in the hospital</a:t>
            </a:r>
          </a:p>
          <a:p>
            <a:pPr lvl="1"/>
            <a:r>
              <a:rPr lang="en-US" b="0" i="0" u="none" strike="noStrike" dirty="0">
                <a:effectLst/>
              </a:rPr>
              <a:t>Connors </a:t>
            </a:r>
            <a:r>
              <a:rPr lang="en-US" b="0" u="none" strike="noStrike" dirty="0">
                <a:effectLst/>
              </a:rPr>
              <a:t>et al</a:t>
            </a:r>
            <a:r>
              <a:rPr lang="en-US" b="0" i="0" u="none" strike="noStrike" dirty="0">
                <a:effectLst/>
              </a:rPr>
              <a:t>, 1996</a:t>
            </a:r>
            <a:r>
              <a:rPr lang="en-US" b="0" i="0" dirty="0">
                <a:effectLst/>
              </a:rPr>
              <a:t> </a:t>
            </a:r>
            <a:endParaRPr lang="en-US" dirty="0"/>
          </a:p>
          <a:p>
            <a:r>
              <a:rPr lang="en-US" dirty="0"/>
              <a:t>RHC dataset</a:t>
            </a:r>
          </a:p>
          <a:p>
            <a:pPr lvl="1"/>
            <a:r>
              <a:rPr lang="en-US" dirty="0"/>
              <a:t>A = exposure = RHC</a:t>
            </a:r>
          </a:p>
          <a:p>
            <a:pPr lvl="1"/>
            <a:r>
              <a:rPr lang="en-US" dirty="0"/>
              <a:t>Y = outcome = Length of hospital stay</a:t>
            </a:r>
          </a:p>
          <a:p>
            <a:pPr lvl="1"/>
            <a:r>
              <a:rPr lang="en-US" dirty="0"/>
              <a:t>L = 49 covariates</a:t>
            </a:r>
          </a:p>
        </p:txBody>
      </p:sp>
    </p:spTree>
    <p:extLst>
      <p:ext uri="{BB962C8B-B14F-4D97-AF65-F5344CB8AC3E}">
        <p14:creationId xmlns:p14="http://schemas.microsoft.com/office/powerpoint/2010/main" val="41032077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738FF-6304-C7CC-E3A4-B9B9B98259CB}"/>
              </a:ext>
            </a:extLst>
          </p:cNvPr>
          <p:cNvSpPr>
            <a:spLocks noGrp="1"/>
          </p:cNvSpPr>
          <p:nvPr>
            <p:ph type="title"/>
          </p:nvPr>
        </p:nvSpPr>
        <p:spPr/>
        <p:txBody>
          <a:bodyPr/>
          <a:lstStyle/>
          <a:p>
            <a:r>
              <a:rPr lang="en-US" dirty="0"/>
              <a:t>Propensity scores (IPTW)</a:t>
            </a:r>
          </a:p>
        </p:txBody>
      </p:sp>
      <p:sp>
        <p:nvSpPr>
          <p:cNvPr id="3" name="Content Placeholder 2">
            <a:extLst>
              <a:ext uri="{FF2B5EF4-FFF2-40B4-BE49-F238E27FC236}">
                <a16:creationId xmlns:a16="http://schemas.microsoft.com/office/drawing/2014/main" id="{4DFCF9D2-CF72-B63E-0BDF-249F1A4FE454}"/>
              </a:ext>
            </a:extLst>
          </p:cNvPr>
          <p:cNvSpPr>
            <a:spLocks noGrp="1"/>
          </p:cNvSpPr>
          <p:nvPr>
            <p:ph idx="1"/>
          </p:nvPr>
        </p:nvSpPr>
        <p:spPr/>
        <p:txBody>
          <a:bodyPr/>
          <a:lstStyle/>
          <a:p>
            <a:r>
              <a:rPr lang="en-US" dirty="0"/>
              <a:t>Think of confounding as problem of biased sampling</a:t>
            </a:r>
          </a:p>
          <a:p>
            <a:pPr lvl="1"/>
            <a:r>
              <a:rPr lang="en-US" dirty="0"/>
              <a:t>Some groups under- or over-represented in observational study relative to RCT</a:t>
            </a:r>
          </a:p>
          <a:p>
            <a:pPr lvl="1"/>
            <a:endParaRPr lang="en-US" dirty="0"/>
          </a:p>
          <a:p>
            <a:pPr lvl="1"/>
            <a:endParaRPr lang="en-US" dirty="0"/>
          </a:p>
          <a:p>
            <a:r>
              <a:rPr lang="en-US" dirty="0"/>
              <a:t>Use weights to correct for biased sampling</a:t>
            </a:r>
          </a:p>
          <a:p>
            <a:pPr lvl="1"/>
            <a:r>
              <a:rPr lang="en-US" dirty="0"/>
              <a:t>Up-weight under-represented</a:t>
            </a:r>
          </a:p>
          <a:p>
            <a:pPr lvl="1"/>
            <a:r>
              <a:rPr lang="en-US" dirty="0"/>
              <a:t>Down-weight over-represented</a:t>
            </a:r>
          </a:p>
          <a:p>
            <a:r>
              <a:rPr lang="en-US" dirty="0"/>
              <a:t>Other types of propensity scores methods, e.g., matching</a:t>
            </a:r>
          </a:p>
          <a:p>
            <a:pPr marL="0" indent="0">
              <a:buNone/>
            </a:pPr>
            <a:endParaRPr lang="en-US" dirty="0"/>
          </a:p>
        </p:txBody>
      </p:sp>
      <p:pic>
        <p:nvPicPr>
          <p:cNvPr id="4" name="Graphic 3" descr="Baby with solid fill">
            <a:extLst>
              <a:ext uri="{FF2B5EF4-FFF2-40B4-BE49-F238E27FC236}">
                <a16:creationId xmlns:a16="http://schemas.microsoft.com/office/drawing/2014/main" id="{5E7B5C20-D123-4918-BD5A-19AC9B77500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50887" y="3429000"/>
            <a:ext cx="576470" cy="576470"/>
          </a:xfrm>
          <a:prstGeom prst="rect">
            <a:avLst/>
          </a:prstGeom>
        </p:spPr>
      </p:pic>
      <p:cxnSp>
        <p:nvCxnSpPr>
          <p:cNvPr id="5" name="Straight Arrow Connector 4">
            <a:extLst>
              <a:ext uri="{FF2B5EF4-FFF2-40B4-BE49-F238E27FC236}">
                <a16:creationId xmlns:a16="http://schemas.microsoft.com/office/drawing/2014/main" id="{B0D4C2B0-0729-65F6-9A6E-1FFF95F32B64}"/>
              </a:ext>
            </a:extLst>
          </p:cNvPr>
          <p:cNvCxnSpPr>
            <a:cxnSpLocks/>
          </p:cNvCxnSpPr>
          <p:nvPr/>
        </p:nvCxnSpPr>
        <p:spPr>
          <a:xfrm>
            <a:off x="3772773" y="3703470"/>
            <a:ext cx="799227"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 name="Graphic 5" descr="Medicine with solid fill">
            <a:extLst>
              <a:ext uri="{FF2B5EF4-FFF2-40B4-BE49-F238E27FC236}">
                <a16:creationId xmlns:a16="http://schemas.microsoft.com/office/drawing/2014/main" id="{8F5947AA-7B00-75A2-EB94-4CBFD9FA6B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61271" y="3365437"/>
            <a:ext cx="576470" cy="576470"/>
          </a:xfrm>
          <a:prstGeom prst="rect">
            <a:avLst/>
          </a:prstGeom>
        </p:spPr>
      </p:pic>
      <p:pic>
        <p:nvPicPr>
          <p:cNvPr id="7" name="Graphic 6" descr="Doctor female with solid fill">
            <a:extLst>
              <a:ext uri="{FF2B5EF4-FFF2-40B4-BE49-F238E27FC236}">
                <a16:creationId xmlns:a16="http://schemas.microsoft.com/office/drawing/2014/main" id="{5A597E32-6A21-902B-3095-281FF4EE792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65118" y="3077202"/>
            <a:ext cx="576470" cy="576470"/>
          </a:xfrm>
          <a:prstGeom prst="rect">
            <a:avLst/>
          </a:prstGeom>
        </p:spPr>
      </p:pic>
      <p:pic>
        <p:nvPicPr>
          <p:cNvPr id="8" name="Graphic 7" descr="Graduation cap with solid fill">
            <a:extLst>
              <a:ext uri="{FF2B5EF4-FFF2-40B4-BE49-F238E27FC236}">
                <a16:creationId xmlns:a16="http://schemas.microsoft.com/office/drawing/2014/main" id="{C99EB69E-98AC-F570-3427-9EE1E1989EF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65118" y="3706989"/>
            <a:ext cx="576470" cy="576470"/>
          </a:xfrm>
          <a:prstGeom prst="rect">
            <a:avLst/>
          </a:prstGeom>
        </p:spPr>
      </p:pic>
      <p:cxnSp>
        <p:nvCxnSpPr>
          <p:cNvPr id="9" name="Straight Arrow Connector 8">
            <a:extLst>
              <a:ext uri="{FF2B5EF4-FFF2-40B4-BE49-F238E27FC236}">
                <a16:creationId xmlns:a16="http://schemas.microsoft.com/office/drawing/2014/main" id="{4EF506E1-8A4B-F592-A98A-3EEBCAB934DF}"/>
              </a:ext>
            </a:extLst>
          </p:cNvPr>
          <p:cNvCxnSpPr>
            <a:cxnSpLocks/>
            <a:stCxn id="7" idx="3"/>
          </p:cNvCxnSpPr>
          <p:nvPr/>
        </p:nvCxnSpPr>
        <p:spPr>
          <a:xfrm>
            <a:off x="2141588" y="3365437"/>
            <a:ext cx="750143" cy="28823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92B9876-5AB4-6714-540C-61C81F63A5CA}"/>
              </a:ext>
            </a:extLst>
          </p:cNvPr>
          <p:cNvCxnSpPr>
            <a:cxnSpLocks/>
            <a:stCxn id="8" idx="3"/>
          </p:cNvCxnSpPr>
          <p:nvPr/>
        </p:nvCxnSpPr>
        <p:spPr>
          <a:xfrm flipV="1">
            <a:off x="2141588" y="3706989"/>
            <a:ext cx="750143" cy="28823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4149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CDBC0-5F48-B94F-3FAF-F6921E90CB37}"/>
              </a:ext>
            </a:extLst>
          </p:cNvPr>
          <p:cNvSpPr>
            <a:spLocks noGrp="1"/>
          </p:cNvSpPr>
          <p:nvPr>
            <p:ph type="title"/>
          </p:nvPr>
        </p:nvSpPr>
        <p:spPr/>
        <p:txBody>
          <a:bodyPr/>
          <a:lstStyle/>
          <a:p>
            <a:r>
              <a:rPr lang="en-US" dirty="0"/>
              <a:t>Propensity scores (IPTW)</a:t>
            </a:r>
          </a:p>
        </p:txBody>
      </p:sp>
      <p:sp>
        <p:nvSpPr>
          <p:cNvPr id="3" name="Content Placeholder 2">
            <a:extLst>
              <a:ext uri="{FF2B5EF4-FFF2-40B4-BE49-F238E27FC236}">
                <a16:creationId xmlns:a16="http://schemas.microsoft.com/office/drawing/2014/main" id="{BD8A17A2-4743-AD87-87D1-1F9C5BEFB0F4}"/>
              </a:ext>
            </a:extLst>
          </p:cNvPr>
          <p:cNvSpPr>
            <a:spLocks noGrp="1"/>
          </p:cNvSpPr>
          <p:nvPr>
            <p:ph idx="1"/>
          </p:nvPr>
        </p:nvSpPr>
        <p:spPr>
          <a:xfrm>
            <a:off x="457200" y="1920240"/>
            <a:ext cx="4114800" cy="4553585"/>
          </a:xfrm>
        </p:spPr>
        <p:txBody>
          <a:bodyPr/>
          <a:lstStyle/>
          <a:p>
            <a:pPr marL="571500" lvl="1" indent="-342900">
              <a:buFont typeface="+mj-lt"/>
              <a:buAutoNum type="arabicPeriod"/>
            </a:pPr>
            <a:r>
              <a:rPr lang="en-US" sz="2400" dirty="0"/>
              <a:t>Fit a model of exposure given confounders to obtain conditional probabilities of exposure given confounders</a:t>
            </a:r>
          </a:p>
          <a:p>
            <a:pPr marL="571500" lvl="1" indent="-342900">
              <a:buFont typeface="+mj-lt"/>
              <a:buAutoNum type="arabicPeriod"/>
            </a:pPr>
            <a:r>
              <a:rPr lang="en-US" sz="2400" dirty="0"/>
              <a:t>Fit weighted regression of outcome on exposure using inverse of the conditional probabilities as weights</a:t>
            </a:r>
          </a:p>
        </p:txBody>
      </p:sp>
      <p:sp>
        <p:nvSpPr>
          <p:cNvPr id="4" name="Rectangle: Rounded Corners 3">
            <a:extLst>
              <a:ext uri="{FF2B5EF4-FFF2-40B4-BE49-F238E27FC236}">
                <a16:creationId xmlns:a16="http://schemas.microsoft.com/office/drawing/2014/main" id="{B4C1479B-F5A7-60D2-E91C-4E13AD896251}"/>
              </a:ext>
            </a:extLst>
          </p:cNvPr>
          <p:cNvSpPr/>
          <p:nvPr/>
        </p:nvSpPr>
        <p:spPr>
          <a:xfrm>
            <a:off x="5029200" y="2926080"/>
            <a:ext cx="3394710" cy="2354580"/>
          </a:xfrm>
          <a:prstGeom prst="round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Note: Difficult to estimate step 1 with continuously measured exposures</a:t>
            </a:r>
          </a:p>
        </p:txBody>
      </p:sp>
    </p:spTree>
    <p:extLst>
      <p:ext uri="{BB962C8B-B14F-4D97-AF65-F5344CB8AC3E}">
        <p14:creationId xmlns:p14="http://schemas.microsoft.com/office/powerpoint/2010/main" val="1631137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CDBC0-5F48-B94F-3FAF-F6921E90CB37}"/>
              </a:ext>
            </a:extLst>
          </p:cNvPr>
          <p:cNvSpPr>
            <a:spLocks noGrp="1"/>
          </p:cNvSpPr>
          <p:nvPr>
            <p:ph type="title"/>
          </p:nvPr>
        </p:nvSpPr>
        <p:spPr/>
        <p:txBody>
          <a:bodyPr/>
          <a:lstStyle/>
          <a:p>
            <a:r>
              <a:rPr lang="en-US" dirty="0"/>
              <a:t>Propensity scores (IPTW)</a:t>
            </a:r>
          </a:p>
        </p:txBody>
      </p:sp>
      <p:sp>
        <p:nvSpPr>
          <p:cNvPr id="3" name="Content Placeholder 2">
            <a:extLst>
              <a:ext uri="{FF2B5EF4-FFF2-40B4-BE49-F238E27FC236}">
                <a16:creationId xmlns:a16="http://schemas.microsoft.com/office/drawing/2014/main" id="{BD8A17A2-4743-AD87-87D1-1F9C5BEFB0F4}"/>
              </a:ext>
            </a:extLst>
          </p:cNvPr>
          <p:cNvSpPr>
            <a:spLocks noGrp="1"/>
          </p:cNvSpPr>
          <p:nvPr>
            <p:ph idx="1"/>
          </p:nvPr>
        </p:nvSpPr>
        <p:spPr>
          <a:xfrm>
            <a:off x="457200" y="1920240"/>
            <a:ext cx="7966710" cy="4553585"/>
          </a:xfrm>
        </p:spPr>
        <p:txBody>
          <a:bodyPr/>
          <a:lstStyle/>
          <a:p>
            <a:pPr marL="571500" lvl="1" indent="-342900">
              <a:buFont typeface="+mj-lt"/>
              <a:buAutoNum type="arabicPeriod"/>
            </a:pPr>
            <a:r>
              <a:rPr lang="en-US" sz="2400" dirty="0"/>
              <a:t>Fit a model of exposure given confounders to obtain conditional probabilities of exposure given confounders</a:t>
            </a:r>
          </a:p>
        </p:txBody>
      </p:sp>
      <p:sp>
        <p:nvSpPr>
          <p:cNvPr id="4" name="Rectangle: Rounded Corners 3">
            <a:extLst>
              <a:ext uri="{FF2B5EF4-FFF2-40B4-BE49-F238E27FC236}">
                <a16:creationId xmlns:a16="http://schemas.microsoft.com/office/drawing/2014/main" id="{B4C1479B-F5A7-60D2-E91C-4E13AD896251}"/>
              </a:ext>
            </a:extLst>
          </p:cNvPr>
          <p:cNvSpPr/>
          <p:nvPr/>
        </p:nvSpPr>
        <p:spPr>
          <a:xfrm>
            <a:off x="720090" y="3166111"/>
            <a:ext cx="7703820" cy="3307714"/>
          </a:xfrm>
          <a:prstGeom prst="round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dirty="0">
                <a:solidFill>
                  <a:schemeClr val="tx1"/>
                </a:solidFill>
              </a:rPr>
              <a:t>Estimate probability of being exposed as a function of measured confounders, e.g., via logistic regression</a:t>
            </a:r>
          </a:p>
          <a:p>
            <a:pPr marL="800100" lvl="1" indent="-342900">
              <a:buFont typeface="+mj-lt"/>
              <a:buAutoNum type="arabicPeriod"/>
            </a:pPr>
            <a:endParaRPr lang="en-US" dirty="0">
              <a:solidFill>
                <a:schemeClr val="tx1"/>
              </a:solidFill>
            </a:endParaRPr>
          </a:p>
          <a:p>
            <a:pPr lvl="1"/>
            <a:r>
              <a:rPr lang="en-US" dirty="0">
                <a:solidFill>
                  <a:schemeClr val="tx1"/>
                </a:solidFill>
              </a:rPr>
              <a:t>P(X=1 | W)</a:t>
            </a:r>
          </a:p>
          <a:p>
            <a:pPr marL="342900" indent="-342900">
              <a:buFont typeface="+mj-lt"/>
              <a:buAutoNum type="arabicPeriod"/>
            </a:pPr>
            <a:endParaRPr lang="en-US" dirty="0">
              <a:solidFill>
                <a:schemeClr val="tx1"/>
              </a:solidFill>
            </a:endParaRPr>
          </a:p>
          <a:p>
            <a:pPr marL="342900" indent="-342900">
              <a:buFont typeface="+mj-lt"/>
              <a:buAutoNum type="arabicPeriod"/>
            </a:pPr>
            <a:r>
              <a:rPr lang="en-US" dirty="0">
                <a:solidFill>
                  <a:schemeClr val="tx1"/>
                </a:solidFill>
              </a:rPr>
              <a:t>Calculate IPTW</a:t>
            </a:r>
          </a:p>
          <a:p>
            <a:pPr lvl="1"/>
            <a:r>
              <a:rPr lang="en-US" dirty="0">
                <a:solidFill>
                  <a:schemeClr val="tx1"/>
                </a:solidFill>
              </a:rPr>
              <a:t>For exposed: 1 / P(X=1 | W) </a:t>
            </a:r>
          </a:p>
          <a:p>
            <a:pPr lvl="1"/>
            <a:r>
              <a:rPr lang="en-US" dirty="0">
                <a:solidFill>
                  <a:schemeClr val="tx1"/>
                </a:solidFill>
              </a:rPr>
              <a:t>For unexposed: 1 / P(X=0 | W)</a:t>
            </a:r>
          </a:p>
          <a:p>
            <a:pPr marL="285750" indent="-285750">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21594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BE37F-17CC-2600-FF5F-46E5172228E6}"/>
              </a:ext>
            </a:extLst>
          </p:cNvPr>
          <p:cNvSpPr>
            <a:spLocks noGrp="1"/>
          </p:cNvSpPr>
          <p:nvPr>
            <p:ph type="title"/>
          </p:nvPr>
        </p:nvSpPr>
        <p:spPr/>
        <p:txBody>
          <a:bodyPr/>
          <a:lstStyle/>
          <a:p>
            <a:r>
              <a:rPr lang="en-US" dirty="0"/>
              <a:t>Diagnostics: plot weights</a:t>
            </a:r>
          </a:p>
        </p:txBody>
      </p:sp>
      <p:pic>
        <p:nvPicPr>
          <p:cNvPr id="5" name="Content Placeholder 4">
            <a:extLst>
              <a:ext uri="{FF2B5EF4-FFF2-40B4-BE49-F238E27FC236}">
                <a16:creationId xmlns:a16="http://schemas.microsoft.com/office/drawing/2014/main" id="{5F4D8B8A-CCD0-03FA-AF57-2FA3174811CF}"/>
              </a:ext>
            </a:extLst>
          </p:cNvPr>
          <p:cNvPicPr>
            <a:picLocks noGrp="1" noChangeAspect="1"/>
          </p:cNvPicPr>
          <p:nvPr>
            <p:ph idx="1"/>
          </p:nvPr>
        </p:nvPicPr>
        <p:blipFill>
          <a:blip r:embed="rId3"/>
          <a:stretch>
            <a:fillRect/>
          </a:stretch>
        </p:blipFill>
        <p:spPr>
          <a:xfrm>
            <a:off x="847452" y="1920875"/>
            <a:ext cx="7449095" cy="4552950"/>
          </a:xfrm>
        </p:spPr>
      </p:pic>
    </p:spTree>
    <p:extLst>
      <p:ext uri="{BB962C8B-B14F-4D97-AF65-F5344CB8AC3E}">
        <p14:creationId xmlns:p14="http://schemas.microsoft.com/office/powerpoint/2010/main" val="38143487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B9074-F11C-5709-6B59-AA36BB80F6F8}"/>
              </a:ext>
            </a:extLst>
          </p:cNvPr>
          <p:cNvSpPr>
            <a:spLocks noGrp="1"/>
          </p:cNvSpPr>
          <p:nvPr>
            <p:ph type="title"/>
          </p:nvPr>
        </p:nvSpPr>
        <p:spPr/>
        <p:txBody>
          <a:bodyPr/>
          <a:lstStyle/>
          <a:p>
            <a:r>
              <a:rPr lang="en-US" dirty="0"/>
              <a:t>Diagnostics: standardized differences</a:t>
            </a:r>
          </a:p>
        </p:txBody>
      </p:sp>
      <p:sp>
        <p:nvSpPr>
          <p:cNvPr id="3" name="Content Placeholder 2">
            <a:extLst>
              <a:ext uri="{FF2B5EF4-FFF2-40B4-BE49-F238E27FC236}">
                <a16:creationId xmlns:a16="http://schemas.microsoft.com/office/drawing/2014/main" id="{6D28AC9B-70CC-654E-8341-0FFB660D756D}"/>
              </a:ext>
            </a:extLst>
          </p:cNvPr>
          <p:cNvSpPr>
            <a:spLocks noGrp="1"/>
          </p:cNvSpPr>
          <p:nvPr>
            <p:ph idx="1"/>
          </p:nvPr>
        </p:nvSpPr>
        <p:spPr>
          <a:xfrm>
            <a:off x="457200" y="1920240"/>
            <a:ext cx="8229600" cy="4553585"/>
          </a:xfrm>
        </p:spPr>
        <p:txBody>
          <a:bodyPr/>
          <a:lstStyle/>
          <a:p>
            <a:r>
              <a:rPr lang="en-US" dirty="0"/>
              <a:t>In observational study, expect covariates to differ between exposed and unexposed</a:t>
            </a:r>
          </a:p>
          <a:p>
            <a:pPr lvl="1"/>
            <a:r>
              <a:rPr lang="en-US" dirty="0"/>
              <a:t>e.g., those taking prenatal vitamin will be multiparous, have higher education, initiate prenatal care earlier in pregnancy</a:t>
            </a:r>
          </a:p>
          <a:p>
            <a:r>
              <a:rPr lang="en-US" dirty="0"/>
              <a:t>Quantify covariate imbalance</a:t>
            </a:r>
          </a:p>
          <a:p>
            <a:pPr lvl="1"/>
            <a:r>
              <a:rPr lang="en-US" dirty="0"/>
              <a:t>Assess differences in group distributions by covariates</a:t>
            </a:r>
          </a:p>
          <a:p>
            <a:pPr marL="339725" lvl="1" indent="0">
              <a:buNone/>
            </a:pPr>
            <a:endParaRPr lang="en-US" dirty="0"/>
          </a:p>
        </p:txBody>
      </p:sp>
      <p:pic>
        <p:nvPicPr>
          <p:cNvPr id="7" name="Graphic 6" descr="Pregnant lady with solid fill">
            <a:extLst>
              <a:ext uri="{FF2B5EF4-FFF2-40B4-BE49-F238E27FC236}">
                <a16:creationId xmlns:a16="http://schemas.microsoft.com/office/drawing/2014/main" id="{EE6101F9-0698-915C-2E3A-81FB9439AD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11805" y="5547995"/>
            <a:ext cx="914400" cy="914400"/>
          </a:xfrm>
          <a:prstGeom prst="rect">
            <a:avLst/>
          </a:prstGeom>
        </p:spPr>
      </p:pic>
      <p:pic>
        <p:nvPicPr>
          <p:cNvPr id="9" name="Graphic 8" descr="Weight Gain with solid fill">
            <a:extLst>
              <a:ext uri="{FF2B5EF4-FFF2-40B4-BE49-F238E27FC236}">
                <a16:creationId xmlns:a16="http://schemas.microsoft.com/office/drawing/2014/main" id="{60C1F7A2-80A6-5828-43FA-47E68C425C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51987" y="5547995"/>
            <a:ext cx="914400" cy="914400"/>
          </a:xfrm>
          <a:prstGeom prst="rect">
            <a:avLst/>
          </a:prstGeom>
        </p:spPr>
      </p:pic>
      <p:sp>
        <p:nvSpPr>
          <p:cNvPr id="10" name="Rectangle 9">
            <a:extLst>
              <a:ext uri="{FF2B5EF4-FFF2-40B4-BE49-F238E27FC236}">
                <a16:creationId xmlns:a16="http://schemas.microsoft.com/office/drawing/2014/main" id="{29B2CE5E-7E60-ED5D-86E0-05143D816878}"/>
              </a:ext>
            </a:extLst>
          </p:cNvPr>
          <p:cNvSpPr/>
          <p:nvPr/>
        </p:nvSpPr>
        <p:spPr>
          <a:xfrm>
            <a:off x="2274572" y="4827905"/>
            <a:ext cx="4354830" cy="571500"/>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 different are characteristics by gestational weight gain status?</a:t>
            </a:r>
          </a:p>
        </p:txBody>
      </p:sp>
      <p:sp>
        <p:nvSpPr>
          <p:cNvPr id="11" name="TextBox 10">
            <a:extLst>
              <a:ext uri="{FF2B5EF4-FFF2-40B4-BE49-F238E27FC236}">
                <a16:creationId xmlns:a16="http://schemas.microsoft.com/office/drawing/2014/main" id="{9880123C-0C83-A633-E48E-4C573B107B1F}"/>
              </a:ext>
            </a:extLst>
          </p:cNvPr>
          <p:cNvSpPr txBox="1"/>
          <p:nvPr/>
        </p:nvSpPr>
        <p:spPr>
          <a:xfrm>
            <a:off x="7007086" y="6611779"/>
            <a:ext cx="2306151" cy="246221"/>
          </a:xfrm>
          <a:prstGeom prst="rect">
            <a:avLst/>
          </a:prstGeom>
          <a:noFill/>
        </p:spPr>
        <p:txBody>
          <a:bodyPr wrap="square" rtlCol="0">
            <a:spAutoFit/>
          </a:bodyPr>
          <a:lstStyle/>
          <a:p>
            <a:r>
              <a:rPr lang="en-US" sz="1000" dirty="0"/>
              <a:t>Bodnar &amp; Hutcheon. 2022, </a:t>
            </a:r>
            <a:r>
              <a:rPr lang="en-US" sz="1000" dirty="0" err="1"/>
              <a:t>Epidem</a:t>
            </a:r>
            <a:endParaRPr lang="en-US" sz="1000" dirty="0"/>
          </a:p>
        </p:txBody>
      </p:sp>
    </p:spTree>
    <p:extLst>
      <p:ext uri="{BB962C8B-B14F-4D97-AF65-F5344CB8AC3E}">
        <p14:creationId xmlns:p14="http://schemas.microsoft.com/office/powerpoint/2010/main" val="3207529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B9074-F11C-5709-6B59-AA36BB80F6F8}"/>
              </a:ext>
            </a:extLst>
          </p:cNvPr>
          <p:cNvSpPr>
            <a:spLocks noGrp="1"/>
          </p:cNvSpPr>
          <p:nvPr>
            <p:ph type="title"/>
          </p:nvPr>
        </p:nvSpPr>
        <p:spPr/>
        <p:txBody>
          <a:bodyPr/>
          <a:lstStyle/>
          <a:p>
            <a:r>
              <a:rPr lang="en-US" dirty="0"/>
              <a:t>Diagnostics: standardized differences</a:t>
            </a:r>
          </a:p>
        </p:txBody>
      </p:sp>
      <p:pic>
        <p:nvPicPr>
          <p:cNvPr id="6" name="Picture 5">
            <a:extLst>
              <a:ext uri="{FF2B5EF4-FFF2-40B4-BE49-F238E27FC236}">
                <a16:creationId xmlns:a16="http://schemas.microsoft.com/office/drawing/2014/main" id="{1AE3F5E4-A2B1-5CA6-7726-C1FA2B9976BF}"/>
              </a:ext>
            </a:extLst>
          </p:cNvPr>
          <p:cNvPicPr>
            <a:picLocks noChangeAspect="1"/>
          </p:cNvPicPr>
          <p:nvPr/>
        </p:nvPicPr>
        <p:blipFill>
          <a:blip r:embed="rId3"/>
          <a:stretch>
            <a:fillRect/>
          </a:stretch>
        </p:blipFill>
        <p:spPr>
          <a:xfrm>
            <a:off x="0" y="1828800"/>
            <a:ext cx="9144000" cy="3520440"/>
          </a:xfrm>
          <a:prstGeom prst="rect">
            <a:avLst/>
          </a:prstGeom>
        </p:spPr>
      </p:pic>
      <p:sp>
        <p:nvSpPr>
          <p:cNvPr id="7" name="Rectangle 6">
            <a:extLst>
              <a:ext uri="{FF2B5EF4-FFF2-40B4-BE49-F238E27FC236}">
                <a16:creationId xmlns:a16="http://schemas.microsoft.com/office/drawing/2014/main" id="{9BEC1F26-0FE4-782A-A124-D618BD794D1A}"/>
              </a:ext>
            </a:extLst>
          </p:cNvPr>
          <p:cNvSpPr/>
          <p:nvPr/>
        </p:nvSpPr>
        <p:spPr>
          <a:xfrm>
            <a:off x="93132" y="4580890"/>
            <a:ext cx="8847667" cy="19473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 name="Rectangle 2">
            <a:extLst>
              <a:ext uri="{FF2B5EF4-FFF2-40B4-BE49-F238E27FC236}">
                <a16:creationId xmlns:a16="http://schemas.microsoft.com/office/drawing/2014/main" id="{D06538C9-D725-B3CA-05DF-63D326758ADC}"/>
              </a:ext>
            </a:extLst>
          </p:cNvPr>
          <p:cNvSpPr/>
          <p:nvPr/>
        </p:nvSpPr>
        <p:spPr>
          <a:xfrm>
            <a:off x="4876800" y="2899198"/>
            <a:ext cx="931334" cy="253682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812006F1-8A24-516B-137B-6EF0E89BFE28}"/>
              </a:ext>
            </a:extLst>
          </p:cNvPr>
          <p:cNvSpPr/>
          <p:nvPr/>
        </p:nvSpPr>
        <p:spPr>
          <a:xfrm>
            <a:off x="8009466" y="2735157"/>
            <a:ext cx="931334" cy="270086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E8BD28DD-2409-D73E-6A60-58E2873054A6}"/>
              </a:ext>
            </a:extLst>
          </p:cNvPr>
          <p:cNvSpPr/>
          <p:nvPr/>
        </p:nvSpPr>
        <p:spPr>
          <a:xfrm>
            <a:off x="457200" y="5969847"/>
            <a:ext cx="8229600" cy="571500"/>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Goal is to minimize standardize differences (achieve balance in covariates) before moving to next step</a:t>
            </a:r>
          </a:p>
        </p:txBody>
      </p:sp>
      <p:sp>
        <p:nvSpPr>
          <p:cNvPr id="8" name="TextBox 7">
            <a:extLst>
              <a:ext uri="{FF2B5EF4-FFF2-40B4-BE49-F238E27FC236}">
                <a16:creationId xmlns:a16="http://schemas.microsoft.com/office/drawing/2014/main" id="{3CF91ED6-6BED-0811-8AF7-3A1B007A15D2}"/>
              </a:ext>
            </a:extLst>
          </p:cNvPr>
          <p:cNvSpPr txBox="1"/>
          <p:nvPr/>
        </p:nvSpPr>
        <p:spPr>
          <a:xfrm>
            <a:off x="7007086" y="6611779"/>
            <a:ext cx="2306151" cy="246221"/>
          </a:xfrm>
          <a:prstGeom prst="rect">
            <a:avLst/>
          </a:prstGeom>
          <a:noFill/>
        </p:spPr>
        <p:txBody>
          <a:bodyPr wrap="square" rtlCol="0">
            <a:spAutoFit/>
          </a:bodyPr>
          <a:lstStyle/>
          <a:p>
            <a:r>
              <a:rPr lang="en-US" sz="1000" dirty="0"/>
              <a:t>Bodnar &amp; Hutcheon. 2022, </a:t>
            </a:r>
            <a:r>
              <a:rPr lang="en-US" sz="1000" dirty="0" err="1"/>
              <a:t>Epidem</a:t>
            </a:r>
            <a:endParaRPr lang="en-US" sz="1000" dirty="0"/>
          </a:p>
        </p:txBody>
      </p:sp>
    </p:spTree>
    <p:extLst>
      <p:ext uri="{BB962C8B-B14F-4D97-AF65-F5344CB8AC3E}">
        <p14:creationId xmlns:p14="http://schemas.microsoft.com/office/powerpoint/2010/main" val="112247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animBg="1"/>
      <p:bldP spid="4" grpId="0" animBg="1"/>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77713-21A2-0076-07E1-DBB4086E1A09}"/>
              </a:ext>
            </a:extLst>
          </p:cNvPr>
          <p:cNvSpPr>
            <a:spLocks noGrp="1"/>
          </p:cNvSpPr>
          <p:nvPr>
            <p:ph type="title"/>
          </p:nvPr>
        </p:nvSpPr>
        <p:spPr/>
        <p:txBody>
          <a:bodyPr/>
          <a:lstStyle/>
          <a:p>
            <a:r>
              <a:rPr lang="en-US" dirty="0"/>
              <a:t>Note on trimming weights</a:t>
            </a:r>
          </a:p>
        </p:txBody>
      </p:sp>
      <p:sp>
        <p:nvSpPr>
          <p:cNvPr id="3" name="Content Placeholder 2">
            <a:extLst>
              <a:ext uri="{FF2B5EF4-FFF2-40B4-BE49-F238E27FC236}">
                <a16:creationId xmlns:a16="http://schemas.microsoft.com/office/drawing/2014/main" id="{48601E7D-F412-A696-A21F-CFCDE1D99AC0}"/>
              </a:ext>
            </a:extLst>
          </p:cNvPr>
          <p:cNvSpPr>
            <a:spLocks noGrp="1"/>
          </p:cNvSpPr>
          <p:nvPr>
            <p:ph idx="1"/>
          </p:nvPr>
        </p:nvSpPr>
        <p:spPr/>
        <p:txBody>
          <a:bodyPr/>
          <a:lstStyle/>
          <a:p>
            <a:r>
              <a:rPr lang="en-US" dirty="0"/>
              <a:t>In cases where some participants have extreme weights after PS calculation, can “trim” dataset to exclude those participants</a:t>
            </a:r>
          </a:p>
          <a:p>
            <a:r>
              <a:rPr lang="en-US" dirty="0"/>
              <a:t>Could trim all weights above some criteria (e.g., 95</a:t>
            </a:r>
            <a:r>
              <a:rPr lang="en-US" baseline="30000" dirty="0"/>
              <a:t>th </a:t>
            </a:r>
            <a:r>
              <a:rPr lang="en-US" dirty="0"/>
              <a:t>percentiles)</a:t>
            </a:r>
          </a:p>
        </p:txBody>
      </p:sp>
    </p:spTree>
    <p:extLst>
      <p:ext uri="{BB962C8B-B14F-4D97-AF65-F5344CB8AC3E}">
        <p14:creationId xmlns:p14="http://schemas.microsoft.com/office/powerpoint/2010/main" val="2973615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5BA68-BCB2-217E-20FE-B0F8DDAE9B27}"/>
              </a:ext>
            </a:extLst>
          </p:cNvPr>
          <p:cNvSpPr>
            <a:spLocks noGrp="1"/>
          </p:cNvSpPr>
          <p:nvPr>
            <p:ph type="title"/>
          </p:nvPr>
        </p:nvSpPr>
        <p:spPr/>
        <p:txBody>
          <a:bodyPr/>
          <a:lstStyle/>
          <a:p>
            <a:r>
              <a:rPr lang="en-US" dirty="0"/>
              <a:t>Research questions</a:t>
            </a:r>
          </a:p>
        </p:txBody>
      </p:sp>
      <p:sp>
        <p:nvSpPr>
          <p:cNvPr id="4" name="Content Placeholder 3">
            <a:extLst>
              <a:ext uri="{FF2B5EF4-FFF2-40B4-BE49-F238E27FC236}">
                <a16:creationId xmlns:a16="http://schemas.microsoft.com/office/drawing/2014/main" id="{4597CFC2-6A4F-B35B-B3FB-C0202A80FDAB}"/>
              </a:ext>
            </a:extLst>
          </p:cNvPr>
          <p:cNvSpPr>
            <a:spLocks noGrp="1"/>
          </p:cNvSpPr>
          <p:nvPr>
            <p:ph sz="half" idx="1"/>
          </p:nvPr>
        </p:nvSpPr>
        <p:spPr/>
        <p:txBody>
          <a:bodyPr/>
          <a:lstStyle/>
          <a:p>
            <a:pPr marL="0" indent="0">
              <a:buNone/>
            </a:pPr>
            <a:r>
              <a:rPr lang="en-US" sz="2400" b="1" u="sng" dirty="0"/>
              <a:t>Causal inference</a:t>
            </a:r>
          </a:p>
          <a:p>
            <a:pPr marL="0" indent="0">
              <a:buNone/>
            </a:pPr>
            <a:r>
              <a:rPr lang="en-US" dirty="0"/>
              <a:t>If we </a:t>
            </a:r>
            <a:r>
              <a:rPr lang="en-US" u="sng" dirty="0"/>
              <a:t>intervened</a:t>
            </a:r>
            <a:r>
              <a:rPr lang="en-US" dirty="0"/>
              <a:t> to reduce one or more </a:t>
            </a:r>
            <a:r>
              <a:rPr lang="en-US" u="sng" dirty="0"/>
              <a:t>exposures</a:t>
            </a:r>
            <a:r>
              <a:rPr lang="en-US" dirty="0"/>
              <a:t> in a specific way in our </a:t>
            </a:r>
            <a:r>
              <a:rPr lang="en-US" u="sng" dirty="0"/>
              <a:t>study population</a:t>
            </a:r>
            <a:r>
              <a:rPr lang="en-US" dirty="0"/>
              <a:t>, how would </a:t>
            </a:r>
            <a:r>
              <a:rPr lang="en-US" u="sng" dirty="0"/>
              <a:t>outcome</a:t>
            </a:r>
            <a:r>
              <a:rPr lang="en-US" dirty="0"/>
              <a:t> distributions change? </a:t>
            </a:r>
          </a:p>
        </p:txBody>
      </p:sp>
      <p:sp>
        <p:nvSpPr>
          <p:cNvPr id="5" name="Content Placeholder 4">
            <a:extLst>
              <a:ext uri="{FF2B5EF4-FFF2-40B4-BE49-F238E27FC236}">
                <a16:creationId xmlns:a16="http://schemas.microsoft.com/office/drawing/2014/main" id="{2D24474F-BB2F-D6CB-1BBD-1B6879A84AAD}"/>
              </a:ext>
            </a:extLst>
          </p:cNvPr>
          <p:cNvSpPr>
            <a:spLocks noGrp="1"/>
          </p:cNvSpPr>
          <p:nvPr>
            <p:ph sz="half" idx="2"/>
          </p:nvPr>
        </p:nvSpPr>
        <p:spPr/>
        <p:txBody>
          <a:bodyPr/>
          <a:lstStyle/>
          <a:p>
            <a:pPr marL="0" indent="0">
              <a:buNone/>
            </a:pPr>
            <a:r>
              <a:rPr lang="en-US" sz="2400" b="1" u="sng" dirty="0"/>
              <a:t>Causal inference</a:t>
            </a:r>
          </a:p>
          <a:p>
            <a:pPr marL="0" indent="0">
              <a:buNone/>
            </a:pPr>
            <a:r>
              <a:rPr lang="en-US" dirty="0"/>
              <a:t>What is the difference in mean birthweight observed if we closed 3 coal-fired plants releasing airborne metals in Milwaukee, 2011-2013?</a:t>
            </a:r>
          </a:p>
        </p:txBody>
      </p:sp>
      <p:sp>
        <p:nvSpPr>
          <p:cNvPr id="7" name="TextBox 6">
            <a:extLst>
              <a:ext uri="{FF2B5EF4-FFF2-40B4-BE49-F238E27FC236}">
                <a16:creationId xmlns:a16="http://schemas.microsoft.com/office/drawing/2014/main" id="{79D53290-A9AA-7FE8-210B-ABD02FD32479}"/>
              </a:ext>
            </a:extLst>
          </p:cNvPr>
          <p:cNvSpPr txBox="1"/>
          <p:nvPr/>
        </p:nvSpPr>
        <p:spPr>
          <a:xfrm>
            <a:off x="0" y="6629400"/>
            <a:ext cx="2167003" cy="246221"/>
          </a:xfrm>
          <a:prstGeom prst="rect">
            <a:avLst/>
          </a:prstGeom>
          <a:noFill/>
        </p:spPr>
        <p:txBody>
          <a:bodyPr wrap="square" rtlCol="0">
            <a:spAutoFit/>
          </a:bodyPr>
          <a:lstStyle/>
          <a:p>
            <a:r>
              <a:rPr lang="en-US" sz="1000" dirty="0"/>
              <a:t>Keil et al. 2021, Am J Epidemiol</a:t>
            </a:r>
          </a:p>
        </p:txBody>
      </p:sp>
      <p:pic>
        <p:nvPicPr>
          <p:cNvPr id="3" name="Graphic 2" descr="Baby with solid fill">
            <a:extLst>
              <a:ext uri="{FF2B5EF4-FFF2-40B4-BE49-F238E27FC236}">
                <a16:creationId xmlns:a16="http://schemas.microsoft.com/office/drawing/2014/main" id="{8EE43919-6DC0-DCDB-583B-6E59D32A76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01117" y="5034940"/>
            <a:ext cx="914400" cy="914400"/>
          </a:xfrm>
          <a:prstGeom prst="rect">
            <a:avLst/>
          </a:prstGeom>
        </p:spPr>
      </p:pic>
      <p:sp>
        <p:nvSpPr>
          <p:cNvPr id="8" name="Rectangle: Rounded Corners 7">
            <a:extLst>
              <a:ext uri="{FF2B5EF4-FFF2-40B4-BE49-F238E27FC236}">
                <a16:creationId xmlns:a16="http://schemas.microsoft.com/office/drawing/2014/main" id="{BBF30CAF-9A36-FE1B-3FFE-8B1464EBE7CB}"/>
              </a:ext>
            </a:extLst>
          </p:cNvPr>
          <p:cNvSpPr/>
          <p:nvPr/>
        </p:nvSpPr>
        <p:spPr>
          <a:xfrm>
            <a:off x="4219706" y="5135148"/>
            <a:ext cx="826717" cy="81419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ysClr val="windowText" lastClr="000000"/>
                </a:solidFill>
              </a:rPr>
              <a:t>80</a:t>
            </a:r>
          </a:p>
          <a:p>
            <a:pPr algn="ctr"/>
            <a:r>
              <a:rPr lang="en-US" dirty="0">
                <a:solidFill>
                  <a:sysClr val="windowText" lastClr="000000"/>
                </a:solidFill>
              </a:rPr>
              <a:t>Hg</a:t>
            </a:r>
          </a:p>
          <a:p>
            <a:pPr algn="ctr"/>
            <a:r>
              <a:rPr lang="en-US" sz="1000" dirty="0">
                <a:solidFill>
                  <a:sysClr val="windowText" lastClr="000000"/>
                </a:solidFill>
              </a:rPr>
              <a:t>Mercury</a:t>
            </a:r>
          </a:p>
          <a:p>
            <a:pPr algn="ctr"/>
            <a:r>
              <a:rPr lang="en-US" sz="1000" dirty="0">
                <a:solidFill>
                  <a:sysClr val="windowText" lastClr="000000"/>
                </a:solidFill>
              </a:rPr>
              <a:t>200.59</a:t>
            </a:r>
          </a:p>
        </p:txBody>
      </p:sp>
      <p:cxnSp>
        <p:nvCxnSpPr>
          <p:cNvPr id="9" name="Straight Arrow Connector 8">
            <a:extLst>
              <a:ext uri="{FF2B5EF4-FFF2-40B4-BE49-F238E27FC236}">
                <a16:creationId xmlns:a16="http://schemas.microsoft.com/office/drawing/2014/main" id="{B3B3EB5A-FD38-0743-504B-A5E049CFB7F2}"/>
              </a:ext>
            </a:extLst>
          </p:cNvPr>
          <p:cNvCxnSpPr>
            <a:cxnSpLocks/>
          </p:cNvCxnSpPr>
          <p:nvPr/>
        </p:nvCxnSpPr>
        <p:spPr>
          <a:xfrm>
            <a:off x="5114273" y="5542244"/>
            <a:ext cx="618994"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 name="Graphic 9" descr="Power Plant with solid fill">
            <a:extLst>
              <a:ext uri="{FF2B5EF4-FFF2-40B4-BE49-F238E27FC236}">
                <a16:creationId xmlns:a16="http://schemas.microsoft.com/office/drawing/2014/main" id="{D9D0C56F-578D-5C65-BA85-40639867B08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428484" y="5040680"/>
            <a:ext cx="914400" cy="914400"/>
          </a:xfrm>
          <a:prstGeom prst="rect">
            <a:avLst/>
          </a:prstGeom>
        </p:spPr>
      </p:pic>
      <p:cxnSp>
        <p:nvCxnSpPr>
          <p:cNvPr id="11" name="Straight Arrow Connector 10">
            <a:extLst>
              <a:ext uri="{FF2B5EF4-FFF2-40B4-BE49-F238E27FC236}">
                <a16:creationId xmlns:a16="http://schemas.microsoft.com/office/drawing/2014/main" id="{D29F65F5-A74C-382B-310E-88CB0DFB4E27}"/>
              </a:ext>
            </a:extLst>
          </p:cNvPr>
          <p:cNvCxnSpPr>
            <a:cxnSpLocks/>
          </p:cNvCxnSpPr>
          <p:nvPr/>
        </p:nvCxnSpPr>
        <p:spPr>
          <a:xfrm>
            <a:off x="3410734" y="5542244"/>
            <a:ext cx="634651"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781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CDBC0-5F48-B94F-3FAF-F6921E90CB37}"/>
              </a:ext>
            </a:extLst>
          </p:cNvPr>
          <p:cNvSpPr>
            <a:spLocks noGrp="1"/>
          </p:cNvSpPr>
          <p:nvPr>
            <p:ph type="title"/>
          </p:nvPr>
        </p:nvSpPr>
        <p:spPr/>
        <p:txBody>
          <a:bodyPr/>
          <a:lstStyle/>
          <a:p>
            <a:r>
              <a:rPr lang="en-US" dirty="0"/>
              <a:t>Propensity scores (IPTW)</a:t>
            </a:r>
          </a:p>
        </p:txBody>
      </p:sp>
      <p:sp>
        <p:nvSpPr>
          <p:cNvPr id="3" name="Content Placeholder 2">
            <a:extLst>
              <a:ext uri="{FF2B5EF4-FFF2-40B4-BE49-F238E27FC236}">
                <a16:creationId xmlns:a16="http://schemas.microsoft.com/office/drawing/2014/main" id="{BD8A17A2-4743-AD87-87D1-1F9C5BEFB0F4}"/>
              </a:ext>
            </a:extLst>
          </p:cNvPr>
          <p:cNvSpPr>
            <a:spLocks noGrp="1"/>
          </p:cNvSpPr>
          <p:nvPr>
            <p:ph idx="1"/>
          </p:nvPr>
        </p:nvSpPr>
        <p:spPr>
          <a:xfrm>
            <a:off x="457200" y="1920240"/>
            <a:ext cx="7966710" cy="4553585"/>
          </a:xfrm>
        </p:spPr>
        <p:txBody>
          <a:bodyPr/>
          <a:lstStyle/>
          <a:p>
            <a:pPr marL="228600" lvl="1" indent="0">
              <a:buNone/>
            </a:pPr>
            <a:r>
              <a:rPr lang="en-US" sz="2400" dirty="0"/>
              <a:t>2. Fit weighted regression of outcome on exposure using inverse of the conditional probabilities as weights</a:t>
            </a:r>
          </a:p>
        </p:txBody>
      </p:sp>
      <p:sp>
        <p:nvSpPr>
          <p:cNvPr id="4" name="Rectangle: Rounded Corners 3">
            <a:extLst>
              <a:ext uri="{FF2B5EF4-FFF2-40B4-BE49-F238E27FC236}">
                <a16:creationId xmlns:a16="http://schemas.microsoft.com/office/drawing/2014/main" id="{B4C1479B-F5A7-60D2-E91C-4E13AD896251}"/>
              </a:ext>
            </a:extLst>
          </p:cNvPr>
          <p:cNvSpPr/>
          <p:nvPr/>
        </p:nvSpPr>
        <p:spPr>
          <a:xfrm>
            <a:off x="720090" y="3166111"/>
            <a:ext cx="7703820" cy="3307714"/>
          </a:xfrm>
          <a:prstGeom prst="roundRect">
            <a:avLst/>
          </a:prstGeom>
          <a:solidFill>
            <a:schemeClr val="bg2">
              <a:lumMod val="20000"/>
              <a:lumOff val="8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dirty="0">
                <a:solidFill>
                  <a:schemeClr val="tx1"/>
                </a:solidFill>
              </a:rPr>
              <a:t>Apply weights within a second model that estimates effect of exposure on outcome</a:t>
            </a:r>
          </a:p>
          <a:p>
            <a:pPr marL="800100" lvl="1" indent="-342900">
              <a:buFont typeface="+mj-lt"/>
              <a:buAutoNum type="arabicPeriod"/>
            </a:pPr>
            <a:endParaRPr lang="en-US" dirty="0">
              <a:solidFill>
                <a:schemeClr val="tx1"/>
              </a:solidFill>
            </a:endParaRPr>
          </a:p>
          <a:p>
            <a:pPr lvl="1"/>
            <a:r>
              <a:rPr lang="en-US" dirty="0">
                <a:solidFill>
                  <a:schemeClr val="tx1"/>
                </a:solidFill>
              </a:rPr>
              <a:t>P(Y=1 | W, X)</a:t>
            </a:r>
          </a:p>
          <a:p>
            <a:pPr lvl="1"/>
            <a:r>
              <a:rPr lang="en-US" dirty="0">
                <a:solidFill>
                  <a:schemeClr val="tx1"/>
                </a:solidFill>
              </a:rPr>
              <a:t>P(Y=0 | W, X)</a:t>
            </a:r>
          </a:p>
          <a:p>
            <a:pPr marL="342900" indent="-342900">
              <a:buFont typeface="+mj-lt"/>
              <a:buAutoNum type="arabicPeriod"/>
            </a:pPr>
            <a:endParaRPr lang="en-US" dirty="0">
              <a:solidFill>
                <a:schemeClr val="tx1"/>
              </a:solidFill>
            </a:endParaRPr>
          </a:p>
          <a:p>
            <a:pPr marL="342900" indent="-342900">
              <a:buFont typeface="+mj-lt"/>
              <a:buAutoNum type="arabicPeriod"/>
            </a:pPr>
            <a:r>
              <a:rPr lang="en-US" dirty="0">
                <a:solidFill>
                  <a:schemeClr val="tx1"/>
                </a:solidFill>
              </a:rPr>
              <a:t>Calculate differences</a:t>
            </a:r>
          </a:p>
          <a:p>
            <a:pPr lvl="1"/>
            <a:r>
              <a:rPr lang="en-US" dirty="0">
                <a:solidFill>
                  <a:schemeClr val="tx1"/>
                </a:solidFill>
              </a:rPr>
              <a:t>P(Y=1 | W, X) – P(Y=0 | W,X)</a:t>
            </a:r>
          </a:p>
          <a:p>
            <a:pPr marL="285750" indent="-285750">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1992719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DD22-16BB-95E8-FEB1-99634A4774CB}"/>
              </a:ext>
            </a:extLst>
          </p:cNvPr>
          <p:cNvSpPr>
            <a:spLocks noGrp="1"/>
          </p:cNvSpPr>
          <p:nvPr>
            <p:ph type="title"/>
          </p:nvPr>
        </p:nvSpPr>
        <p:spPr/>
        <p:txBody>
          <a:bodyPr/>
          <a:lstStyle/>
          <a:p>
            <a:r>
              <a:rPr lang="en-US" dirty="0"/>
              <a:t>Run in R: PS weights</a:t>
            </a:r>
          </a:p>
        </p:txBody>
      </p:sp>
      <p:pic>
        <p:nvPicPr>
          <p:cNvPr id="7" name="Content Placeholder 6">
            <a:extLst>
              <a:ext uri="{FF2B5EF4-FFF2-40B4-BE49-F238E27FC236}">
                <a16:creationId xmlns:a16="http://schemas.microsoft.com/office/drawing/2014/main" id="{91A40E66-25F9-8BA1-D63E-C50F2A9C64E1}"/>
              </a:ext>
            </a:extLst>
          </p:cNvPr>
          <p:cNvPicPr>
            <a:picLocks noGrp="1" noChangeAspect="1"/>
          </p:cNvPicPr>
          <p:nvPr>
            <p:ph idx="1"/>
          </p:nvPr>
        </p:nvPicPr>
        <p:blipFill>
          <a:blip r:embed="rId2"/>
          <a:stretch>
            <a:fillRect/>
          </a:stretch>
        </p:blipFill>
        <p:spPr bwMode="auto">
          <a:xfrm>
            <a:off x="1797986" y="1920875"/>
            <a:ext cx="5548027" cy="455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3502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DD22-16BB-95E8-FEB1-99634A4774CB}"/>
              </a:ext>
            </a:extLst>
          </p:cNvPr>
          <p:cNvSpPr>
            <a:spLocks noGrp="1"/>
          </p:cNvSpPr>
          <p:nvPr>
            <p:ph type="title"/>
          </p:nvPr>
        </p:nvSpPr>
        <p:spPr/>
        <p:txBody>
          <a:bodyPr/>
          <a:lstStyle/>
          <a:p>
            <a:r>
              <a:rPr lang="en-US" dirty="0"/>
              <a:t>Run in R: Standardized differences</a:t>
            </a:r>
          </a:p>
        </p:txBody>
      </p:sp>
      <p:pic>
        <p:nvPicPr>
          <p:cNvPr id="5" name="Content Placeholder 4">
            <a:extLst>
              <a:ext uri="{FF2B5EF4-FFF2-40B4-BE49-F238E27FC236}">
                <a16:creationId xmlns:a16="http://schemas.microsoft.com/office/drawing/2014/main" id="{47C7D138-C837-32CB-AABE-F4425351C3ED}"/>
              </a:ext>
            </a:extLst>
          </p:cNvPr>
          <p:cNvPicPr>
            <a:picLocks noGrp="1" noChangeAspect="1"/>
          </p:cNvPicPr>
          <p:nvPr>
            <p:ph idx="1"/>
          </p:nvPr>
        </p:nvPicPr>
        <p:blipFill>
          <a:blip r:embed="rId2"/>
          <a:stretch>
            <a:fillRect/>
          </a:stretch>
        </p:blipFill>
        <p:spPr>
          <a:xfrm>
            <a:off x="457200" y="2036650"/>
            <a:ext cx="8229600" cy="4321400"/>
          </a:xfrm>
        </p:spPr>
      </p:pic>
    </p:spTree>
    <p:extLst>
      <p:ext uri="{BB962C8B-B14F-4D97-AF65-F5344CB8AC3E}">
        <p14:creationId xmlns:p14="http://schemas.microsoft.com/office/powerpoint/2010/main" val="41182406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55623-49A2-89FE-D7D9-CBB4F053F74C}"/>
              </a:ext>
            </a:extLst>
          </p:cNvPr>
          <p:cNvSpPr>
            <a:spLocks noGrp="1"/>
          </p:cNvSpPr>
          <p:nvPr>
            <p:ph type="title"/>
          </p:nvPr>
        </p:nvSpPr>
        <p:spPr/>
        <p:txBody>
          <a:bodyPr/>
          <a:lstStyle/>
          <a:p>
            <a:r>
              <a:rPr lang="en-US" dirty="0"/>
              <a:t>Run in R: Interpret</a:t>
            </a:r>
          </a:p>
        </p:txBody>
      </p:sp>
      <p:sp>
        <p:nvSpPr>
          <p:cNvPr id="3" name="Content Placeholder 2">
            <a:extLst>
              <a:ext uri="{FF2B5EF4-FFF2-40B4-BE49-F238E27FC236}">
                <a16:creationId xmlns:a16="http://schemas.microsoft.com/office/drawing/2014/main" id="{84C18185-13E7-B55A-09F8-49918F29FAC9}"/>
              </a:ext>
            </a:extLst>
          </p:cNvPr>
          <p:cNvSpPr>
            <a:spLocks noGrp="1"/>
          </p:cNvSpPr>
          <p:nvPr>
            <p:ph idx="1"/>
          </p:nvPr>
        </p:nvSpPr>
        <p:spPr/>
        <p:txBody>
          <a:bodyPr/>
          <a:lstStyle/>
          <a:p>
            <a:r>
              <a:rPr lang="en-US" sz="2800" dirty="0"/>
              <a:t>What was the ATE?</a:t>
            </a:r>
          </a:p>
          <a:p>
            <a:endParaRPr lang="en-US" sz="2800" dirty="0"/>
          </a:p>
          <a:p>
            <a:r>
              <a:rPr lang="en-US" sz="2800" dirty="0"/>
              <a:t>How is this interpreted?</a:t>
            </a:r>
          </a:p>
          <a:p>
            <a:endParaRPr lang="en-US" sz="2800" dirty="0"/>
          </a:p>
          <a:p>
            <a:r>
              <a:rPr lang="en-US" sz="2800" dirty="0"/>
              <a:t>How does the ATE differ from unadjusted estimates?</a:t>
            </a:r>
          </a:p>
        </p:txBody>
      </p:sp>
    </p:spTree>
    <p:extLst>
      <p:ext uri="{BB962C8B-B14F-4D97-AF65-F5344CB8AC3E}">
        <p14:creationId xmlns:p14="http://schemas.microsoft.com/office/powerpoint/2010/main" val="39860268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28CA5-B103-BD73-8028-E10C32E143EE}"/>
              </a:ext>
            </a:extLst>
          </p:cNvPr>
          <p:cNvSpPr>
            <a:spLocks noGrp="1"/>
          </p:cNvSpPr>
          <p:nvPr>
            <p:ph type="title"/>
          </p:nvPr>
        </p:nvSpPr>
        <p:spPr/>
        <p:txBody>
          <a:bodyPr/>
          <a:lstStyle/>
          <a:p>
            <a:r>
              <a:rPr lang="en-US" dirty="0"/>
              <a:t>G-computation: Dataset with L=sex</a:t>
            </a:r>
          </a:p>
        </p:txBody>
      </p:sp>
      <p:pic>
        <p:nvPicPr>
          <p:cNvPr id="5" name="Content Placeholder 4">
            <a:extLst>
              <a:ext uri="{FF2B5EF4-FFF2-40B4-BE49-F238E27FC236}">
                <a16:creationId xmlns:a16="http://schemas.microsoft.com/office/drawing/2014/main" id="{01E11B99-0CBB-968A-A6DF-4C0531ABD18E}"/>
              </a:ext>
            </a:extLst>
          </p:cNvPr>
          <p:cNvPicPr>
            <a:picLocks noGrp="1" noChangeAspect="1"/>
          </p:cNvPicPr>
          <p:nvPr>
            <p:ph idx="1"/>
          </p:nvPr>
        </p:nvPicPr>
        <p:blipFill>
          <a:blip r:embed="rId3"/>
          <a:stretch>
            <a:fillRect/>
          </a:stretch>
        </p:blipFill>
        <p:spPr>
          <a:xfrm>
            <a:off x="833437" y="2716212"/>
            <a:ext cx="7477125" cy="2962275"/>
          </a:xfrm>
        </p:spPr>
      </p:pic>
    </p:spTree>
    <p:extLst>
      <p:ext uri="{BB962C8B-B14F-4D97-AF65-F5344CB8AC3E}">
        <p14:creationId xmlns:p14="http://schemas.microsoft.com/office/powerpoint/2010/main" val="8302420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5234E-2C67-F86B-A615-DAADC51E7233}"/>
              </a:ext>
            </a:extLst>
          </p:cNvPr>
          <p:cNvSpPr>
            <a:spLocks noGrp="1"/>
          </p:cNvSpPr>
          <p:nvPr>
            <p:ph type="title"/>
          </p:nvPr>
        </p:nvSpPr>
        <p:spPr/>
        <p:txBody>
          <a:bodyPr/>
          <a:lstStyle/>
          <a:p>
            <a:r>
              <a:rPr lang="en-US" dirty="0"/>
              <a:t>G-computation: Restructure data</a:t>
            </a:r>
          </a:p>
        </p:txBody>
      </p:sp>
      <p:sp>
        <p:nvSpPr>
          <p:cNvPr id="3" name="Content Placeholder 2">
            <a:extLst>
              <a:ext uri="{FF2B5EF4-FFF2-40B4-BE49-F238E27FC236}">
                <a16:creationId xmlns:a16="http://schemas.microsoft.com/office/drawing/2014/main" id="{FCD9D03F-1E9F-E266-B549-7588E4BE1BDF}"/>
              </a:ext>
            </a:extLst>
          </p:cNvPr>
          <p:cNvSpPr>
            <a:spLocks noGrp="1"/>
          </p:cNvSpPr>
          <p:nvPr>
            <p:ph idx="1"/>
          </p:nvPr>
        </p:nvSpPr>
        <p:spPr/>
        <p:txBody>
          <a:bodyPr/>
          <a:lstStyle/>
          <a:p>
            <a:r>
              <a:rPr lang="en-US" dirty="0"/>
              <a:t>Outcomes under different exposure scenarios are in different columns</a:t>
            </a:r>
          </a:p>
          <a:p>
            <a:endParaRPr lang="en-US" dirty="0"/>
          </a:p>
        </p:txBody>
      </p:sp>
      <p:pic>
        <p:nvPicPr>
          <p:cNvPr id="5" name="Picture 4">
            <a:extLst>
              <a:ext uri="{FF2B5EF4-FFF2-40B4-BE49-F238E27FC236}">
                <a16:creationId xmlns:a16="http://schemas.microsoft.com/office/drawing/2014/main" id="{A666DD81-B599-0D15-1A5F-5108B13270DE}"/>
              </a:ext>
            </a:extLst>
          </p:cNvPr>
          <p:cNvPicPr>
            <a:picLocks noChangeAspect="1"/>
          </p:cNvPicPr>
          <p:nvPr/>
        </p:nvPicPr>
        <p:blipFill>
          <a:blip r:embed="rId2"/>
          <a:stretch>
            <a:fillRect/>
          </a:stretch>
        </p:blipFill>
        <p:spPr>
          <a:xfrm>
            <a:off x="790575" y="2959100"/>
            <a:ext cx="7562850" cy="3514725"/>
          </a:xfrm>
          <a:prstGeom prst="rect">
            <a:avLst/>
          </a:prstGeom>
        </p:spPr>
      </p:pic>
      <p:sp>
        <p:nvSpPr>
          <p:cNvPr id="8" name="Rectangle 7">
            <a:extLst>
              <a:ext uri="{FF2B5EF4-FFF2-40B4-BE49-F238E27FC236}">
                <a16:creationId xmlns:a16="http://schemas.microsoft.com/office/drawing/2014/main" id="{0833BCF0-D2A8-5911-67A8-63F541165A01}"/>
              </a:ext>
            </a:extLst>
          </p:cNvPr>
          <p:cNvSpPr/>
          <p:nvPr/>
        </p:nvSpPr>
        <p:spPr>
          <a:xfrm>
            <a:off x="7137399" y="2959099"/>
            <a:ext cx="1684867" cy="3514725"/>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Think of as a missing data problem</a:t>
            </a:r>
          </a:p>
        </p:txBody>
      </p:sp>
    </p:spTree>
    <p:extLst>
      <p:ext uri="{BB962C8B-B14F-4D97-AF65-F5344CB8AC3E}">
        <p14:creationId xmlns:p14="http://schemas.microsoft.com/office/powerpoint/2010/main" val="387637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5234E-2C67-F86B-A615-DAADC51E7233}"/>
              </a:ext>
            </a:extLst>
          </p:cNvPr>
          <p:cNvSpPr>
            <a:spLocks noGrp="1"/>
          </p:cNvSpPr>
          <p:nvPr>
            <p:ph type="title"/>
          </p:nvPr>
        </p:nvSpPr>
        <p:spPr/>
        <p:txBody>
          <a:bodyPr/>
          <a:lstStyle/>
          <a:p>
            <a:r>
              <a:rPr lang="en-US" dirty="0"/>
              <a:t>G-computation: Restructure data</a:t>
            </a:r>
          </a:p>
        </p:txBody>
      </p:sp>
      <p:sp>
        <p:nvSpPr>
          <p:cNvPr id="3" name="Content Placeholder 2">
            <a:extLst>
              <a:ext uri="{FF2B5EF4-FFF2-40B4-BE49-F238E27FC236}">
                <a16:creationId xmlns:a16="http://schemas.microsoft.com/office/drawing/2014/main" id="{FCD9D03F-1E9F-E266-B549-7588E4BE1BDF}"/>
              </a:ext>
            </a:extLst>
          </p:cNvPr>
          <p:cNvSpPr>
            <a:spLocks noGrp="1"/>
          </p:cNvSpPr>
          <p:nvPr>
            <p:ph idx="1"/>
          </p:nvPr>
        </p:nvSpPr>
        <p:spPr/>
        <p:txBody>
          <a:bodyPr/>
          <a:lstStyle/>
          <a:p>
            <a:r>
              <a:rPr lang="en-US" dirty="0"/>
              <a:t>Outcomes under different exposure scenarios are in different columns</a:t>
            </a:r>
          </a:p>
          <a:p>
            <a:endParaRPr lang="en-US" dirty="0"/>
          </a:p>
        </p:txBody>
      </p:sp>
      <p:pic>
        <p:nvPicPr>
          <p:cNvPr id="5" name="Picture 4">
            <a:extLst>
              <a:ext uri="{FF2B5EF4-FFF2-40B4-BE49-F238E27FC236}">
                <a16:creationId xmlns:a16="http://schemas.microsoft.com/office/drawing/2014/main" id="{A666DD81-B599-0D15-1A5F-5108B13270DE}"/>
              </a:ext>
            </a:extLst>
          </p:cNvPr>
          <p:cNvPicPr>
            <a:picLocks noChangeAspect="1"/>
          </p:cNvPicPr>
          <p:nvPr/>
        </p:nvPicPr>
        <p:blipFill>
          <a:blip r:embed="rId2"/>
          <a:stretch>
            <a:fillRect/>
          </a:stretch>
        </p:blipFill>
        <p:spPr>
          <a:xfrm>
            <a:off x="790575" y="2959100"/>
            <a:ext cx="7562850" cy="3514725"/>
          </a:xfrm>
          <a:prstGeom prst="rect">
            <a:avLst/>
          </a:prstGeom>
        </p:spPr>
      </p:pic>
      <p:sp>
        <p:nvSpPr>
          <p:cNvPr id="4" name="Rectangle 3">
            <a:extLst>
              <a:ext uri="{FF2B5EF4-FFF2-40B4-BE49-F238E27FC236}">
                <a16:creationId xmlns:a16="http://schemas.microsoft.com/office/drawing/2014/main" id="{D2B4CC05-CA53-8789-E021-7F1C1212E6FD}"/>
              </a:ext>
            </a:extLst>
          </p:cNvPr>
          <p:cNvSpPr/>
          <p:nvPr/>
        </p:nvSpPr>
        <p:spPr>
          <a:xfrm>
            <a:off x="4491990" y="3736339"/>
            <a:ext cx="800100" cy="285750"/>
          </a:xfrm>
          <a:prstGeom prst="rect">
            <a:avLst/>
          </a:prstGeom>
          <a:noFill/>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CA5E702F-ADC6-7316-A479-AF8FCA8FDD74}"/>
              </a:ext>
            </a:extLst>
          </p:cNvPr>
          <p:cNvSpPr/>
          <p:nvPr/>
        </p:nvSpPr>
        <p:spPr>
          <a:xfrm>
            <a:off x="4491990" y="4918074"/>
            <a:ext cx="800100" cy="285750"/>
          </a:xfrm>
          <a:prstGeom prst="rect">
            <a:avLst/>
          </a:prstGeom>
          <a:noFill/>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5DD4B384-CBB9-F25C-748F-DD1DD6BC3E48}"/>
              </a:ext>
            </a:extLst>
          </p:cNvPr>
          <p:cNvSpPr/>
          <p:nvPr/>
        </p:nvSpPr>
        <p:spPr>
          <a:xfrm>
            <a:off x="4491990" y="5632766"/>
            <a:ext cx="800100" cy="285750"/>
          </a:xfrm>
          <a:prstGeom prst="rect">
            <a:avLst/>
          </a:prstGeom>
          <a:noFill/>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0833BCF0-D2A8-5911-67A8-63F541165A01}"/>
              </a:ext>
            </a:extLst>
          </p:cNvPr>
          <p:cNvSpPr/>
          <p:nvPr/>
        </p:nvSpPr>
        <p:spPr>
          <a:xfrm>
            <a:off x="5520690" y="2959100"/>
            <a:ext cx="1783080" cy="2959416"/>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Predict Ys when A=1 for those where A = 0 in the observed data</a:t>
            </a:r>
          </a:p>
        </p:txBody>
      </p:sp>
    </p:spTree>
    <p:extLst>
      <p:ext uri="{BB962C8B-B14F-4D97-AF65-F5344CB8AC3E}">
        <p14:creationId xmlns:p14="http://schemas.microsoft.com/office/powerpoint/2010/main" val="354082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5234E-2C67-F86B-A615-DAADC51E7233}"/>
              </a:ext>
            </a:extLst>
          </p:cNvPr>
          <p:cNvSpPr>
            <a:spLocks noGrp="1"/>
          </p:cNvSpPr>
          <p:nvPr>
            <p:ph type="title"/>
          </p:nvPr>
        </p:nvSpPr>
        <p:spPr/>
        <p:txBody>
          <a:bodyPr/>
          <a:lstStyle/>
          <a:p>
            <a:r>
              <a:rPr lang="en-US" dirty="0"/>
              <a:t>G-computation: Restructure data</a:t>
            </a:r>
          </a:p>
        </p:txBody>
      </p:sp>
      <p:sp>
        <p:nvSpPr>
          <p:cNvPr id="3" name="Content Placeholder 2">
            <a:extLst>
              <a:ext uri="{FF2B5EF4-FFF2-40B4-BE49-F238E27FC236}">
                <a16:creationId xmlns:a16="http://schemas.microsoft.com/office/drawing/2014/main" id="{FCD9D03F-1E9F-E266-B549-7588E4BE1BDF}"/>
              </a:ext>
            </a:extLst>
          </p:cNvPr>
          <p:cNvSpPr>
            <a:spLocks noGrp="1"/>
          </p:cNvSpPr>
          <p:nvPr>
            <p:ph idx="1"/>
          </p:nvPr>
        </p:nvSpPr>
        <p:spPr/>
        <p:txBody>
          <a:bodyPr/>
          <a:lstStyle/>
          <a:p>
            <a:r>
              <a:rPr lang="en-US" dirty="0"/>
              <a:t>Outcomes under different exposure scenarios are in different columns</a:t>
            </a:r>
          </a:p>
          <a:p>
            <a:endParaRPr lang="en-US" dirty="0"/>
          </a:p>
        </p:txBody>
      </p:sp>
      <p:pic>
        <p:nvPicPr>
          <p:cNvPr id="5" name="Picture 4">
            <a:extLst>
              <a:ext uri="{FF2B5EF4-FFF2-40B4-BE49-F238E27FC236}">
                <a16:creationId xmlns:a16="http://schemas.microsoft.com/office/drawing/2014/main" id="{A666DD81-B599-0D15-1A5F-5108B13270DE}"/>
              </a:ext>
            </a:extLst>
          </p:cNvPr>
          <p:cNvPicPr>
            <a:picLocks noChangeAspect="1"/>
          </p:cNvPicPr>
          <p:nvPr/>
        </p:nvPicPr>
        <p:blipFill>
          <a:blip r:embed="rId3"/>
          <a:stretch>
            <a:fillRect/>
          </a:stretch>
        </p:blipFill>
        <p:spPr>
          <a:xfrm>
            <a:off x="790575" y="2959100"/>
            <a:ext cx="7562850" cy="3514725"/>
          </a:xfrm>
          <a:prstGeom prst="rect">
            <a:avLst/>
          </a:prstGeom>
        </p:spPr>
      </p:pic>
      <p:sp>
        <p:nvSpPr>
          <p:cNvPr id="7" name="Rectangle 6">
            <a:extLst>
              <a:ext uri="{FF2B5EF4-FFF2-40B4-BE49-F238E27FC236}">
                <a16:creationId xmlns:a16="http://schemas.microsoft.com/office/drawing/2014/main" id="{DFAB7132-EA34-CCD0-E3C6-7C8E46A7C3E9}"/>
              </a:ext>
            </a:extLst>
          </p:cNvPr>
          <p:cNvSpPr/>
          <p:nvPr/>
        </p:nvSpPr>
        <p:spPr>
          <a:xfrm>
            <a:off x="6229350" y="4134167"/>
            <a:ext cx="800100" cy="285750"/>
          </a:xfrm>
          <a:prstGeom prst="rect">
            <a:avLst/>
          </a:prstGeom>
          <a:noFill/>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2A1BAA9C-C476-BA06-7A70-72BA9599F45C}"/>
              </a:ext>
            </a:extLst>
          </p:cNvPr>
          <p:cNvSpPr/>
          <p:nvPr/>
        </p:nvSpPr>
        <p:spPr>
          <a:xfrm>
            <a:off x="6229350" y="4516437"/>
            <a:ext cx="800100" cy="285750"/>
          </a:xfrm>
          <a:prstGeom prst="rect">
            <a:avLst/>
          </a:prstGeom>
          <a:noFill/>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60A7F733-73E4-9DD1-23A3-07C58123F17C}"/>
              </a:ext>
            </a:extLst>
          </p:cNvPr>
          <p:cNvSpPr/>
          <p:nvPr/>
        </p:nvSpPr>
        <p:spPr>
          <a:xfrm>
            <a:off x="6229350" y="5284151"/>
            <a:ext cx="800100" cy="285750"/>
          </a:xfrm>
          <a:prstGeom prst="rect">
            <a:avLst/>
          </a:prstGeom>
          <a:noFill/>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8BBBFFB0-8E6A-6905-EC58-5DD4633BA960}"/>
              </a:ext>
            </a:extLst>
          </p:cNvPr>
          <p:cNvSpPr/>
          <p:nvPr/>
        </p:nvSpPr>
        <p:spPr>
          <a:xfrm>
            <a:off x="3909061" y="2959100"/>
            <a:ext cx="1565910" cy="2959416"/>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Predict Ys when A=0 for those where A = 1 in the observed data</a:t>
            </a:r>
          </a:p>
        </p:txBody>
      </p:sp>
    </p:spTree>
    <p:extLst>
      <p:ext uri="{BB962C8B-B14F-4D97-AF65-F5344CB8AC3E}">
        <p14:creationId xmlns:p14="http://schemas.microsoft.com/office/powerpoint/2010/main" val="72042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P spid="1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DC78F-1752-F971-EEC8-343FA028710C}"/>
              </a:ext>
            </a:extLst>
          </p:cNvPr>
          <p:cNvSpPr>
            <a:spLocks noGrp="1"/>
          </p:cNvSpPr>
          <p:nvPr>
            <p:ph type="title"/>
          </p:nvPr>
        </p:nvSpPr>
        <p:spPr/>
        <p:txBody>
          <a:bodyPr/>
          <a:lstStyle/>
          <a:p>
            <a:r>
              <a:rPr lang="en-US" dirty="0"/>
              <a:t>G-computation: Estimate individual differences</a:t>
            </a:r>
          </a:p>
        </p:txBody>
      </p:sp>
      <p:pic>
        <p:nvPicPr>
          <p:cNvPr id="5" name="Content Placeholder 4">
            <a:extLst>
              <a:ext uri="{FF2B5EF4-FFF2-40B4-BE49-F238E27FC236}">
                <a16:creationId xmlns:a16="http://schemas.microsoft.com/office/drawing/2014/main" id="{7ADAC8D3-15D7-2B9A-3E3B-D6A9B9D230CB}"/>
              </a:ext>
            </a:extLst>
          </p:cNvPr>
          <p:cNvPicPr>
            <a:picLocks noGrp="1" noChangeAspect="1"/>
          </p:cNvPicPr>
          <p:nvPr>
            <p:ph idx="1"/>
          </p:nvPr>
        </p:nvPicPr>
        <p:blipFill>
          <a:blip r:embed="rId2"/>
          <a:stretch>
            <a:fillRect/>
          </a:stretch>
        </p:blipFill>
        <p:spPr>
          <a:xfrm>
            <a:off x="828675" y="2449512"/>
            <a:ext cx="7486650" cy="3495675"/>
          </a:xfrm>
        </p:spPr>
      </p:pic>
      <p:sp>
        <p:nvSpPr>
          <p:cNvPr id="8" name="TextBox 7">
            <a:extLst>
              <a:ext uri="{FF2B5EF4-FFF2-40B4-BE49-F238E27FC236}">
                <a16:creationId xmlns:a16="http://schemas.microsoft.com/office/drawing/2014/main" id="{0F16195E-7B8B-73AD-C0B2-3CCF76860AFC}"/>
              </a:ext>
            </a:extLst>
          </p:cNvPr>
          <p:cNvSpPr txBox="1"/>
          <p:nvPr/>
        </p:nvSpPr>
        <p:spPr>
          <a:xfrm>
            <a:off x="4572000" y="3166534"/>
            <a:ext cx="2921000" cy="369332"/>
          </a:xfrm>
          <a:prstGeom prst="rect">
            <a:avLst/>
          </a:prstGeom>
          <a:noFill/>
        </p:spPr>
        <p:txBody>
          <a:bodyPr wrap="square" rtlCol="0">
            <a:spAutoFit/>
          </a:bodyPr>
          <a:lstStyle/>
          <a:p>
            <a:r>
              <a:rPr lang="en-US" dirty="0"/>
              <a:t>-                        =</a:t>
            </a:r>
          </a:p>
        </p:txBody>
      </p:sp>
      <p:sp>
        <p:nvSpPr>
          <p:cNvPr id="9" name="Rectangle 8">
            <a:extLst>
              <a:ext uri="{FF2B5EF4-FFF2-40B4-BE49-F238E27FC236}">
                <a16:creationId xmlns:a16="http://schemas.microsoft.com/office/drawing/2014/main" id="{B3ADBC88-0B6A-C84B-EF11-CC7EFBEFB517}"/>
              </a:ext>
            </a:extLst>
          </p:cNvPr>
          <p:cNvSpPr/>
          <p:nvPr/>
        </p:nvSpPr>
        <p:spPr>
          <a:xfrm>
            <a:off x="828675" y="3535866"/>
            <a:ext cx="7486650" cy="2409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43650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DC78F-1752-F971-EEC8-343FA028710C}"/>
              </a:ext>
            </a:extLst>
          </p:cNvPr>
          <p:cNvSpPr>
            <a:spLocks noGrp="1"/>
          </p:cNvSpPr>
          <p:nvPr>
            <p:ph type="title"/>
          </p:nvPr>
        </p:nvSpPr>
        <p:spPr/>
        <p:txBody>
          <a:bodyPr/>
          <a:lstStyle/>
          <a:p>
            <a:r>
              <a:rPr lang="en-US" dirty="0"/>
              <a:t>G-computation: Average individual differences</a:t>
            </a:r>
          </a:p>
        </p:txBody>
      </p:sp>
      <p:pic>
        <p:nvPicPr>
          <p:cNvPr id="5" name="Content Placeholder 4">
            <a:extLst>
              <a:ext uri="{FF2B5EF4-FFF2-40B4-BE49-F238E27FC236}">
                <a16:creationId xmlns:a16="http://schemas.microsoft.com/office/drawing/2014/main" id="{7ADAC8D3-15D7-2B9A-3E3B-D6A9B9D230CB}"/>
              </a:ext>
            </a:extLst>
          </p:cNvPr>
          <p:cNvPicPr>
            <a:picLocks noGrp="1" noChangeAspect="1"/>
          </p:cNvPicPr>
          <p:nvPr>
            <p:ph idx="1"/>
          </p:nvPr>
        </p:nvPicPr>
        <p:blipFill>
          <a:blip r:embed="rId3"/>
          <a:stretch>
            <a:fillRect/>
          </a:stretch>
        </p:blipFill>
        <p:spPr>
          <a:xfrm>
            <a:off x="828675" y="2449512"/>
            <a:ext cx="7486650" cy="3495675"/>
          </a:xfrm>
        </p:spPr>
      </p:pic>
      <p:sp>
        <p:nvSpPr>
          <p:cNvPr id="3" name="Rectangle 2">
            <a:extLst>
              <a:ext uri="{FF2B5EF4-FFF2-40B4-BE49-F238E27FC236}">
                <a16:creationId xmlns:a16="http://schemas.microsoft.com/office/drawing/2014/main" id="{E1EBC033-C891-507D-327A-1938567766FB}"/>
              </a:ext>
            </a:extLst>
          </p:cNvPr>
          <p:cNvSpPr/>
          <p:nvPr/>
        </p:nvSpPr>
        <p:spPr>
          <a:xfrm>
            <a:off x="7738533" y="5367867"/>
            <a:ext cx="728134" cy="577320"/>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061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5BA68-BCB2-217E-20FE-B0F8DDAE9B27}"/>
              </a:ext>
            </a:extLst>
          </p:cNvPr>
          <p:cNvSpPr>
            <a:spLocks noGrp="1"/>
          </p:cNvSpPr>
          <p:nvPr>
            <p:ph type="title"/>
          </p:nvPr>
        </p:nvSpPr>
        <p:spPr/>
        <p:txBody>
          <a:bodyPr/>
          <a:lstStyle/>
          <a:p>
            <a:r>
              <a:rPr lang="en-US" dirty="0"/>
              <a:t>Research questions</a:t>
            </a:r>
          </a:p>
        </p:txBody>
      </p:sp>
      <p:sp>
        <p:nvSpPr>
          <p:cNvPr id="4" name="Content Placeholder 3">
            <a:extLst>
              <a:ext uri="{FF2B5EF4-FFF2-40B4-BE49-F238E27FC236}">
                <a16:creationId xmlns:a16="http://schemas.microsoft.com/office/drawing/2014/main" id="{4597CFC2-6A4F-B35B-B3FB-C0202A80FDAB}"/>
              </a:ext>
            </a:extLst>
          </p:cNvPr>
          <p:cNvSpPr>
            <a:spLocks noGrp="1"/>
          </p:cNvSpPr>
          <p:nvPr>
            <p:ph sz="half" idx="1"/>
          </p:nvPr>
        </p:nvSpPr>
        <p:spPr/>
        <p:txBody>
          <a:bodyPr/>
          <a:lstStyle/>
          <a:p>
            <a:pPr marL="0" indent="0">
              <a:buNone/>
            </a:pPr>
            <a:r>
              <a:rPr lang="en-US" sz="2400" b="1" u="sng" dirty="0"/>
              <a:t>Current paradigm</a:t>
            </a:r>
          </a:p>
          <a:p>
            <a:pPr marL="0" indent="0">
              <a:buNone/>
            </a:pPr>
            <a:r>
              <a:rPr lang="en-US" dirty="0"/>
              <a:t>What is the expected difference in birthweight for a one-unit increase in airborne metal exposure in Milwaukee, 2011-2013?</a:t>
            </a:r>
          </a:p>
        </p:txBody>
      </p:sp>
      <p:sp>
        <p:nvSpPr>
          <p:cNvPr id="5" name="Content Placeholder 4">
            <a:extLst>
              <a:ext uri="{FF2B5EF4-FFF2-40B4-BE49-F238E27FC236}">
                <a16:creationId xmlns:a16="http://schemas.microsoft.com/office/drawing/2014/main" id="{2D24474F-BB2F-D6CB-1BBD-1B6879A84AAD}"/>
              </a:ext>
            </a:extLst>
          </p:cNvPr>
          <p:cNvSpPr>
            <a:spLocks noGrp="1"/>
          </p:cNvSpPr>
          <p:nvPr>
            <p:ph sz="half" idx="2"/>
          </p:nvPr>
        </p:nvSpPr>
        <p:spPr/>
        <p:txBody>
          <a:bodyPr/>
          <a:lstStyle/>
          <a:p>
            <a:pPr marL="0" indent="0">
              <a:buNone/>
            </a:pPr>
            <a:r>
              <a:rPr lang="en-US" sz="2400" b="1" u="sng" dirty="0"/>
              <a:t>Causal inference</a:t>
            </a:r>
          </a:p>
          <a:p>
            <a:pPr marL="0" indent="0">
              <a:buNone/>
            </a:pPr>
            <a:r>
              <a:rPr lang="en-US" dirty="0"/>
              <a:t>What is the difference in the birthweight distribution observed if we closed 3 coal-fired plants releasing airborne metals in Milwaukee, 2011-2013?</a:t>
            </a:r>
          </a:p>
        </p:txBody>
      </p:sp>
      <p:sp>
        <p:nvSpPr>
          <p:cNvPr id="6" name="Rectangle 5">
            <a:extLst>
              <a:ext uri="{FF2B5EF4-FFF2-40B4-BE49-F238E27FC236}">
                <a16:creationId xmlns:a16="http://schemas.microsoft.com/office/drawing/2014/main" id="{CA690109-B89F-7C2F-05C3-79B58CE04724}"/>
              </a:ext>
            </a:extLst>
          </p:cNvPr>
          <p:cNvSpPr/>
          <p:nvPr/>
        </p:nvSpPr>
        <p:spPr>
          <a:xfrm>
            <a:off x="457200" y="5198301"/>
            <a:ext cx="8229600" cy="1007236"/>
          </a:xfrm>
          <a:prstGeom prst="rect">
            <a:avLst/>
          </a:prstGeom>
          <a:solidFill>
            <a:schemeClr val="accent4">
              <a:lumMod val="20000"/>
              <a:lumOff val="80000"/>
            </a:schemeClr>
          </a:solidFill>
          <a:ln>
            <a:solidFill>
              <a:schemeClr val="accent4">
                <a:lumMod val="20000"/>
                <a:lumOff val="8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ysClr val="windowText" lastClr="000000"/>
                </a:solidFill>
              </a:rPr>
              <a:t>When research questions have to do with how things work or how best to intervene to improve health, they are often causal questions.</a:t>
            </a:r>
          </a:p>
        </p:txBody>
      </p:sp>
      <p:sp>
        <p:nvSpPr>
          <p:cNvPr id="7" name="TextBox 6">
            <a:extLst>
              <a:ext uri="{FF2B5EF4-FFF2-40B4-BE49-F238E27FC236}">
                <a16:creationId xmlns:a16="http://schemas.microsoft.com/office/drawing/2014/main" id="{79D53290-A9AA-7FE8-210B-ABD02FD32479}"/>
              </a:ext>
            </a:extLst>
          </p:cNvPr>
          <p:cNvSpPr txBox="1"/>
          <p:nvPr/>
        </p:nvSpPr>
        <p:spPr>
          <a:xfrm>
            <a:off x="0" y="6629400"/>
            <a:ext cx="2167003" cy="246221"/>
          </a:xfrm>
          <a:prstGeom prst="rect">
            <a:avLst/>
          </a:prstGeom>
          <a:noFill/>
        </p:spPr>
        <p:txBody>
          <a:bodyPr wrap="square" rtlCol="0">
            <a:spAutoFit/>
          </a:bodyPr>
          <a:lstStyle/>
          <a:p>
            <a:r>
              <a:rPr lang="en-US" sz="1000" dirty="0"/>
              <a:t>Keil et al. 2021, Am J Epidemiol</a:t>
            </a:r>
          </a:p>
        </p:txBody>
      </p:sp>
    </p:spTree>
    <p:extLst>
      <p:ext uri="{BB962C8B-B14F-4D97-AF65-F5344CB8AC3E}">
        <p14:creationId xmlns:p14="http://schemas.microsoft.com/office/powerpoint/2010/main" val="2065910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3122-27AF-2D4B-1CD8-16A6E2C3334A}"/>
              </a:ext>
            </a:extLst>
          </p:cNvPr>
          <p:cNvSpPr>
            <a:spLocks noGrp="1"/>
          </p:cNvSpPr>
          <p:nvPr>
            <p:ph type="title"/>
          </p:nvPr>
        </p:nvSpPr>
        <p:spPr/>
        <p:txBody>
          <a:bodyPr/>
          <a:lstStyle/>
          <a:p>
            <a:r>
              <a:rPr lang="en-US" dirty="0"/>
              <a:t>G-computation</a:t>
            </a:r>
          </a:p>
        </p:txBody>
      </p:sp>
      <p:sp>
        <p:nvSpPr>
          <p:cNvPr id="3" name="Content Placeholder 2">
            <a:extLst>
              <a:ext uri="{FF2B5EF4-FFF2-40B4-BE49-F238E27FC236}">
                <a16:creationId xmlns:a16="http://schemas.microsoft.com/office/drawing/2014/main" id="{455B1D06-E938-B441-6ACC-14035A6ED2E0}"/>
              </a:ext>
            </a:extLst>
          </p:cNvPr>
          <p:cNvSpPr>
            <a:spLocks noGrp="1"/>
          </p:cNvSpPr>
          <p:nvPr>
            <p:ph idx="1"/>
          </p:nvPr>
        </p:nvSpPr>
        <p:spPr/>
        <p:txBody>
          <a:bodyPr/>
          <a:lstStyle/>
          <a:p>
            <a:pPr marL="571500" lvl="1" indent="-342900"/>
            <a:r>
              <a:rPr lang="en-US" dirty="0"/>
              <a:t>Switch over to a regression approach, taking into account covariates</a:t>
            </a:r>
          </a:p>
          <a:p>
            <a:pPr marL="228600" lvl="1" indent="0">
              <a:buNone/>
            </a:pPr>
            <a:endParaRPr lang="en-US" dirty="0"/>
          </a:p>
          <a:p>
            <a:pPr marL="228600" lvl="1" indent="0">
              <a:buNone/>
            </a:pPr>
            <a:r>
              <a:rPr lang="en-US" dirty="0"/>
              <a:t>Steps:</a:t>
            </a:r>
          </a:p>
          <a:p>
            <a:pPr marL="685800" lvl="1" indent="-457200">
              <a:buFont typeface="+mj-lt"/>
              <a:buAutoNum type="arabicPeriod"/>
            </a:pPr>
            <a:r>
              <a:rPr lang="en-US" dirty="0"/>
              <a:t>Fit model of outcome given exposures and confounders</a:t>
            </a:r>
          </a:p>
          <a:p>
            <a:pPr marL="685800" lvl="1" indent="-457200">
              <a:buFont typeface="+mj-lt"/>
              <a:buAutoNum type="arabicPeriod"/>
            </a:pPr>
            <a:r>
              <a:rPr lang="en-US" dirty="0"/>
              <a:t>From fitted model, predict outcome under exposure levels corresponding to intervention of interest</a:t>
            </a:r>
          </a:p>
          <a:p>
            <a:pPr marL="685800" lvl="1" indent="-457200">
              <a:buFont typeface="+mj-lt"/>
              <a:buAutoNum type="arabicPeriod"/>
            </a:pPr>
            <a:r>
              <a:rPr lang="en-US" dirty="0"/>
              <a:t>Calculate difference of the mean predictions for exposure contrasts of interest</a:t>
            </a:r>
          </a:p>
        </p:txBody>
      </p:sp>
    </p:spTree>
    <p:extLst>
      <p:ext uri="{BB962C8B-B14F-4D97-AF65-F5344CB8AC3E}">
        <p14:creationId xmlns:p14="http://schemas.microsoft.com/office/powerpoint/2010/main" val="29883037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6E598-3E2F-20EA-AFD4-679C989F44B9}"/>
              </a:ext>
            </a:extLst>
          </p:cNvPr>
          <p:cNvSpPr>
            <a:spLocks noGrp="1"/>
          </p:cNvSpPr>
          <p:nvPr>
            <p:ph type="title"/>
          </p:nvPr>
        </p:nvSpPr>
        <p:spPr/>
        <p:txBody>
          <a:bodyPr/>
          <a:lstStyle/>
          <a:p>
            <a:r>
              <a:rPr lang="en-US" dirty="0"/>
              <a:t>G-computation</a:t>
            </a:r>
          </a:p>
        </p:txBody>
      </p:sp>
      <p:sp>
        <p:nvSpPr>
          <p:cNvPr id="3" name="Content Placeholder 2">
            <a:extLst>
              <a:ext uri="{FF2B5EF4-FFF2-40B4-BE49-F238E27FC236}">
                <a16:creationId xmlns:a16="http://schemas.microsoft.com/office/drawing/2014/main" id="{888B81BE-2A3C-F6C0-2B3E-FCC31F0E42C4}"/>
              </a:ext>
            </a:extLst>
          </p:cNvPr>
          <p:cNvSpPr>
            <a:spLocks noGrp="1"/>
          </p:cNvSpPr>
          <p:nvPr>
            <p:ph idx="1"/>
          </p:nvPr>
        </p:nvSpPr>
        <p:spPr/>
        <p:txBody>
          <a:bodyPr/>
          <a:lstStyle/>
          <a:p>
            <a:pPr marL="685800" lvl="1" indent="-457200">
              <a:buFont typeface="+mj-lt"/>
              <a:buAutoNum type="arabicPeriod"/>
            </a:pPr>
            <a:r>
              <a:rPr lang="en-US" dirty="0"/>
              <a:t>Fit model of outcome given exposures and confounders</a:t>
            </a:r>
          </a:p>
          <a:p>
            <a:pPr marL="685800" lvl="1" indent="-457200">
              <a:buFont typeface="+mj-lt"/>
              <a:buAutoNum type="arabicPeriod"/>
            </a:pPr>
            <a:r>
              <a:rPr lang="en-US" dirty="0"/>
              <a:t>From fitted model, predict outcome under exposure levels corresponding to intervention of interest</a:t>
            </a:r>
          </a:p>
          <a:p>
            <a:pPr marL="966787" lvl="2" indent="-457200"/>
            <a:r>
              <a:rPr lang="en-US" dirty="0"/>
              <a:t>P(Y=1 | A, L)</a:t>
            </a:r>
          </a:p>
          <a:p>
            <a:pPr marL="966787" lvl="2" indent="-457200"/>
            <a:r>
              <a:rPr lang="en-US" dirty="0"/>
              <a:t>P(Y=0 | A, L)</a:t>
            </a:r>
          </a:p>
          <a:p>
            <a:pPr marL="685800" lvl="1" indent="-457200">
              <a:buFont typeface="+mj-lt"/>
              <a:buAutoNum type="arabicPeriod"/>
            </a:pPr>
            <a:r>
              <a:rPr lang="en-US" dirty="0"/>
              <a:t>Calculate difference of the mean predictions for exposure contrasts of interest</a:t>
            </a:r>
          </a:p>
          <a:p>
            <a:pPr marL="966787" lvl="2" indent="-457200"/>
            <a:r>
              <a:rPr lang="en-US" dirty="0"/>
              <a:t>Individual differences</a:t>
            </a:r>
          </a:p>
          <a:p>
            <a:pPr marL="1249362" lvl="3" indent="-457200"/>
            <a:r>
              <a:rPr lang="en-US" dirty="0"/>
              <a:t>P(Y=1 | A, L) - P(Y=0 | A, L) for each participant</a:t>
            </a:r>
          </a:p>
          <a:p>
            <a:pPr marL="966787" lvl="2" indent="-457200"/>
            <a:r>
              <a:rPr lang="en-US" dirty="0"/>
              <a:t>Average over individual differences</a:t>
            </a:r>
          </a:p>
          <a:p>
            <a:pPr marL="1249362" lvl="3" indent="-457200"/>
            <a:r>
              <a:rPr lang="en-US" dirty="0"/>
              <a:t>Average and then calculate CIs using bootstrapping</a:t>
            </a:r>
          </a:p>
        </p:txBody>
      </p:sp>
    </p:spTree>
    <p:extLst>
      <p:ext uri="{BB962C8B-B14F-4D97-AF65-F5344CB8AC3E}">
        <p14:creationId xmlns:p14="http://schemas.microsoft.com/office/powerpoint/2010/main" val="1152591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55623-49A2-89FE-D7D9-CBB4F053F74C}"/>
              </a:ext>
            </a:extLst>
          </p:cNvPr>
          <p:cNvSpPr>
            <a:spLocks noGrp="1"/>
          </p:cNvSpPr>
          <p:nvPr>
            <p:ph type="title"/>
          </p:nvPr>
        </p:nvSpPr>
        <p:spPr/>
        <p:txBody>
          <a:bodyPr/>
          <a:lstStyle/>
          <a:p>
            <a:r>
              <a:rPr lang="en-US" dirty="0"/>
              <a:t>Run in R: Interpret</a:t>
            </a:r>
          </a:p>
        </p:txBody>
      </p:sp>
      <p:sp>
        <p:nvSpPr>
          <p:cNvPr id="3" name="Content Placeholder 2">
            <a:extLst>
              <a:ext uri="{FF2B5EF4-FFF2-40B4-BE49-F238E27FC236}">
                <a16:creationId xmlns:a16="http://schemas.microsoft.com/office/drawing/2014/main" id="{84C18185-13E7-B55A-09F8-49918F29FAC9}"/>
              </a:ext>
            </a:extLst>
          </p:cNvPr>
          <p:cNvSpPr>
            <a:spLocks noGrp="1"/>
          </p:cNvSpPr>
          <p:nvPr>
            <p:ph idx="1"/>
          </p:nvPr>
        </p:nvSpPr>
        <p:spPr/>
        <p:txBody>
          <a:bodyPr/>
          <a:lstStyle/>
          <a:p>
            <a:r>
              <a:rPr lang="en-US" sz="2800" dirty="0"/>
              <a:t>What was the ATE?</a:t>
            </a:r>
          </a:p>
          <a:p>
            <a:endParaRPr lang="en-US" sz="2800" dirty="0"/>
          </a:p>
          <a:p>
            <a:r>
              <a:rPr lang="en-US" sz="2800" dirty="0"/>
              <a:t>How is this interpreted?</a:t>
            </a:r>
          </a:p>
          <a:p>
            <a:endParaRPr lang="en-US" sz="2800" dirty="0"/>
          </a:p>
          <a:p>
            <a:r>
              <a:rPr lang="en-US" sz="2800" dirty="0"/>
              <a:t>How does the ATE differ from unadjusted and adjusted estimates?</a:t>
            </a:r>
          </a:p>
        </p:txBody>
      </p:sp>
    </p:spTree>
    <p:extLst>
      <p:ext uri="{BB962C8B-B14F-4D97-AF65-F5344CB8AC3E}">
        <p14:creationId xmlns:p14="http://schemas.microsoft.com/office/powerpoint/2010/main" val="42203336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95718-C285-049F-0C3B-1E2C850C9C03}"/>
              </a:ext>
            </a:extLst>
          </p:cNvPr>
          <p:cNvSpPr>
            <a:spLocks noGrp="1"/>
          </p:cNvSpPr>
          <p:nvPr>
            <p:ph type="title"/>
          </p:nvPr>
        </p:nvSpPr>
        <p:spPr/>
        <p:txBody>
          <a:bodyPr/>
          <a:lstStyle/>
          <a:p>
            <a:r>
              <a:rPr lang="en-US" dirty="0"/>
              <a:t>A couple of notes…</a:t>
            </a:r>
          </a:p>
        </p:txBody>
      </p:sp>
      <p:sp>
        <p:nvSpPr>
          <p:cNvPr id="3" name="Content Placeholder 2">
            <a:extLst>
              <a:ext uri="{FF2B5EF4-FFF2-40B4-BE49-F238E27FC236}">
                <a16:creationId xmlns:a16="http://schemas.microsoft.com/office/drawing/2014/main" id="{54D355DE-F9C3-14C4-D7FA-15180F22215C}"/>
              </a:ext>
            </a:extLst>
          </p:cNvPr>
          <p:cNvSpPr>
            <a:spLocks noGrp="1"/>
          </p:cNvSpPr>
          <p:nvPr>
            <p:ph idx="1"/>
          </p:nvPr>
        </p:nvSpPr>
        <p:spPr/>
        <p:txBody>
          <a:bodyPr/>
          <a:lstStyle/>
          <a:p>
            <a:r>
              <a:rPr lang="en-US" dirty="0"/>
              <a:t>We just walked through simple examples</a:t>
            </a:r>
          </a:p>
          <a:p>
            <a:pPr lvl="1"/>
            <a:r>
              <a:rPr lang="en-US" dirty="0"/>
              <a:t>Other treatment contrasts possible</a:t>
            </a:r>
          </a:p>
          <a:p>
            <a:pPr lvl="1"/>
            <a:r>
              <a:rPr lang="en-US" dirty="0"/>
              <a:t>Longitudinal settings possible</a:t>
            </a:r>
          </a:p>
          <a:p>
            <a:pPr lvl="1"/>
            <a:r>
              <a:rPr lang="en-US" dirty="0"/>
              <a:t>Complex exposure scenarios (e.g., mixtures)</a:t>
            </a:r>
          </a:p>
          <a:p>
            <a:r>
              <a:rPr lang="en-US" dirty="0"/>
              <a:t>There are packages that can do this as well!</a:t>
            </a:r>
          </a:p>
          <a:p>
            <a:pPr lvl="1"/>
            <a:r>
              <a:rPr lang="en-US" dirty="0" err="1"/>
              <a:t>Iptw</a:t>
            </a:r>
            <a:r>
              <a:rPr lang="en-US" dirty="0"/>
              <a:t>, twang</a:t>
            </a:r>
          </a:p>
          <a:p>
            <a:pPr lvl="1"/>
            <a:r>
              <a:rPr lang="en-US" dirty="0" err="1"/>
              <a:t>gfoRmula</a:t>
            </a:r>
            <a:endParaRPr lang="en-US" dirty="0"/>
          </a:p>
        </p:txBody>
      </p:sp>
    </p:spTree>
    <p:extLst>
      <p:ext uri="{BB962C8B-B14F-4D97-AF65-F5344CB8AC3E}">
        <p14:creationId xmlns:p14="http://schemas.microsoft.com/office/powerpoint/2010/main" val="16288195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95718-C285-049F-0C3B-1E2C850C9C03}"/>
              </a:ext>
            </a:extLst>
          </p:cNvPr>
          <p:cNvSpPr>
            <a:spLocks noGrp="1"/>
          </p:cNvSpPr>
          <p:nvPr>
            <p:ph type="title"/>
          </p:nvPr>
        </p:nvSpPr>
        <p:spPr/>
        <p:txBody>
          <a:bodyPr/>
          <a:lstStyle/>
          <a:p>
            <a:r>
              <a:rPr lang="en-US" dirty="0"/>
              <a:t>A couple of notes…</a:t>
            </a:r>
          </a:p>
        </p:txBody>
      </p:sp>
      <p:sp>
        <p:nvSpPr>
          <p:cNvPr id="3" name="Content Placeholder 2">
            <a:extLst>
              <a:ext uri="{FF2B5EF4-FFF2-40B4-BE49-F238E27FC236}">
                <a16:creationId xmlns:a16="http://schemas.microsoft.com/office/drawing/2014/main" id="{54D355DE-F9C3-14C4-D7FA-15180F22215C}"/>
              </a:ext>
            </a:extLst>
          </p:cNvPr>
          <p:cNvSpPr>
            <a:spLocks noGrp="1"/>
          </p:cNvSpPr>
          <p:nvPr>
            <p:ph idx="1"/>
          </p:nvPr>
        </p:nvSpPr>
        <p:spPr/>
        <p:txBody>
          <a:bodyPr/>
          <a:lstStyle/>
          <a:p>
            <a:r>
              <a:rPr lang="en-US" dirty="0"/>
              <a:t>Non- or semi-parametric methods</a:t>
            </a:r>
          </a:p>
          <a:p>
            <a:pPr lvl="1"/>
            <a:r>
              <a:rPr lang="en-US" dirty="0"/>
              <a:t>Machine learning</a:t>
            </a:r>
          </a:p>
          <a:p>
            <a:pPr lvl="1"/>
            <a:r>
              <a:rPr lang="en-US" dirty="0"/>
              <a:t>Doubly robust: TMLE, LTMLE</a:t>
            </a:r>
          </a:p>
          <a:p>
            <a:r>
              <a:rPr lang="en-US" dirty="0"/>
              <a:t>Remember to check your assumptions (if possible)</a:t>
            </a:r>
          </a:p>
          <a:p>
            <a:pPr lvl="1"/>
            <a:r>
              <a:rPr lang="en-US" sz="1800" dirty="0"/>
              <a:t>Counterfactual consistency</a:t>
            </a:r>
          </a:p>
          <a:p>
            <a:pPr lvl="2"/>
            <a:r>
              <a:rPr lang="en-US" sz="1600" dirty="0"/>
              <a:t>Not verifiable</a:t>
            </a:r>
          </a:p>
          <a:p>
            <a:pPr lvl="1"/>
            <a:r>
              <a:rPr lang="en-US" sz="1800" dirty="0"/>
              <a:t>Conditional exchangeability</a:t>
            </a:r>
          </a:p>
          <a:p>
            <a:pPr lvl="2"/>
            <a:r>
              <a:rPr lang="en-US" sz="1400" dirty="0"/>
              <a:t>Not verifiable</a:t>
            </a:r>
          </a:p>
          <a:p>
            <a:pPr lvl="1"/>
            <a:r>
              <a:rPr lang="en-US" sz="1800" dirty="0"/>
              <a:t>Positivity</a:t>
            </a:r>
          </a:p>
          <a:p>
            <a:pPr lvl="2"/>
            <a:r>
              <a:rPr lang="en-US" sz="1600" dirty="0"/>
              <a:t>Empirically assess by examining exposure distributions within strata of confounders</a:t>
            </a:r>
          </a:p>
          <a:p>
            <a:pPr marL="0" indent="0">
              <a:buNone/>
            </a:pPr>
            <a:endParaRPr lang="en-US" dirty="0"/>
          </a:p>
          <a:p>
            <a:endParaRPr lang="en-US" dirty="0"/>
          </a:p>
        </p:txBody>
      </p:sp>
    </p:spTree>
    <p:extLst>
      <p:ext uri="{BB962C8B-B14F-4D97-AF65-F5344CB8AC3E}">
        <p14:creationId xmlns:p14="http://schemas.microsoft.com/office/powerpoint/2010/main" val="33818874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76645-B8BB-2140-24F8-86A5EA3DEDB9}"/>
              </a:ext>
            </a:extLst>
          </p:cNvPr>
          <p:cNvSpPr>
            <a:spLocks noGrp="1"/>
          </p:cNvSpPr>
          <p:nvPr>
            <p:ph type="ctrTitle"/>
          </p:nvPr>
        </p:nvSpPr>
        <p:spPr/>
        <p:txBody>
          <a:bodyPr/>
          <a:lstStyle/>
          <a:p>
            <a:r>
              <a:rPr lang="en-US" dirty="0"/>
              <a:t>Danielle Stevens</a:t>
            </a:r>
          </a:p>
        </p:txBody>
      </p:sp>
      <p:sp>
        <p:nvSpPr>
          <p:cNvPr id="3" name="Subtitle 2">
            <a:extLst>
              <a:ext uri="{FF2B5EF4-FFF2-40B4-BE49-F238E27FC236}">
                <a16:creationId xmlns:a16="http://schemas.microsoft.com/office/drawing/2014/main" id="{474E9F11-8587-4022-4022-53F22A1FA549}"/>
              </a:ext>
            </a:extLst>
          </p:cNvPr>
          <p:cNvSpPr>
            <a:spLocks noGrp="1"/>
          </p:cNvSpPr>
          <p:nvPr>
            <p:ph type="subTitle" idx="1"/>
          </p:nvPr>
        </p:nvSpPr>
        <p:spPr/>
        <p:txBody>
          <a:bodyPr/>
          <a:lstStyle/>
          <a:p>
            <a:r>
              <a:rPr lang="en-US" dirty="0">
                <a:hlinkClick r:id="rId2"/>
              </a:rPr>
              <a:t>Danielle.stevens@nih.gov</a:t>
            </a:r>
            <a:endParaRPr lang="en-US" dirty="0"/>
          </a:p>
          <a:p>
            <a:r>
              <a:rPr lang="en-US" dirty="0">
                <a:hlinkClick r:id="rId3"/>
              </a:rPr>
              <a:t>https://simplydani99.github.io/</a:t>
            </a:r>
            <a:r>
              <a:rPr lang="en-US" dirty="0"/>
              <a:t> </a:t>
            </a:r>
          </a:p>
        </p:txBody>
      </p:sp>
    </p:spTree>
    <p:extLst>
      <p:ext uri="{BB962C8B-B14F-4D97-AF65-F5344CB8AC3E}">
        <p14:creationId xmlns:p14="http://schemas.microsoft.com/office/powerpoint/2010/main" val="2674024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B6DCA-1CE0-E494-B9E4-5BBDE3ECCC29}"/>
              </a:ext>
            </a:extLst>
          </p:cNvPr>
          <p:cNvSpPr>
            <a:spLocks noGrp="1"/>
          </p:cNvSpPr>
          <p:nvPr>
            <p:ph type="title"/>
          </p:nvPr>
        </p:nvSpPr>
        <p:spPr/>
        <p:txBody>
          <a:bodyPr/>
          <a:lstStyle/>
          <a:p>
            <a:r>
              <a:rPr lang="en-US" dirty="0"/>
              <a:t>Pros of causal inference</a:t>
            </a:r>
          </a:p>
        </p:txBody>
      </p:sp>
      <p:sp>
        <p:nvSpPr>
          <p:cNvPr id="3" name="Content Placeholder 2">
            <a:extLst>
              <a:ext uri="{FF2B5EF4-FFF2-40B4-BE49-F238E27FC236}">
                <a16:creationId xmlns:a16="http://schemas.microsoft.com/office/drawing/2014/main" id="{CB702C4C-0D15-11F8-606C-BE8416C52C55}"/>
              </a:ext>
            </a:extLst>
          </p:cNvPr>
          <p:cNvSpPr>
            <a:spLocks noGrp="1"/>
          </p:cNvSpPr>
          <p:nvPr>
            <p:ph idx="1"/>
          </p:nvPr>
        </p:nvSpPr>
        <p:spPr/>
        <p:txBody>
          <a:bodyPr/>
          <a:lstStyle/>
          <a:p>
            <a:r>
              <a:rPr lang="en-US" sz="2400" dirty="0"/>
              <a:t>Not every research question is causal, but thinking causally about the research we do can have benefits:</a:t>
            </a:r>
          </a:p>
          <a:p>
            <a:pPr lvl="1"/>
            <a:r>
              <a:rPr lang="en-US" sz="2200" dirty="0"/>
              <a:t>Think critically about research, e.g.,</a:t>
            </a:r>
          </a:p>
          <a:p>
            <a:pPr lvl="2"/>
            <a:r>
              <a:rPr lang="en-US" sz="2000" dirty="0"/>
              <a:t>What is a reasonable and meaningful unit change in exposure to examine?</a:t>
            </a:r>
          </a:p>
          <a:p>
            <a:pPr lvl="1"/>
            <a:r>
              <a:rPr lang="en-US" sz="2200" dirty="0"/>
              <a:t>Real-world implications of research</a:t>
            </a:r>
          </a:p>
          <a:p>
            <a:pPr lvl="2"/>
            <a:r>
              <a:rPr lang="en-US" sz="2000" dirty="0"/>
              <a:t>Thinking in terms of interventions/RCT instead of associations</a:t>
            </a:r>
          </a:p>
          <a:p>
            <a:pPr lvl="2"/>
            <a:r>
              <a:rPr lang="en-US" sz="2000" dirty="0"/>
              <a:t>Policy implications</a:t>
            </a:r>
          </a:p>
          <a:p>
            <a:pPr lvl="1"/>
            <a:r>
              <a:rPr lang="en-US" sz="2200" dirty="0"/>
              <a:t>Feasibility of examining research question</a:t>
            </a:r>
          </a:p>
          <a:p>
            <a:pPr lvl="2"/>
            <a:r>
              <a:rPr lang="en-US" sz="2000" dirty="0"/>
              <a:t>Infeasible to have RCT for some exposures</a:t>
            </a:r>
          </a:p>
          <a:p>
            <a:pPr lvl="1"/>
            <a:r>
              <a:rPr lang="en-US" sz="2200" dirty="0"/>
              <a:t>Control for time-varying confounding</a:t>
            </a:r>
          </a:p>
        </p:txBody>
      </p:sp>
    </p:spTree>
    <p:extLst>
      <p:ext uri="{BB962C8B-B14F-4D97-AF65-F5344CB8AC3E}">
        <p14:creationId xmlns:p14="http://schemas.microsoft.com/office/powerpoint/2010/main" val="389093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B6DCA-1CE0-E494-B9E4-5BBDE3ECCC29}"/>
              </a:ext>
            </a:extLst>
          </p:cNvPr>
          <p:cNvSpPr>
            <a:spLocks noGrp="1"/>
          </p:cNvSpPr>
          <p:nvPr>
            <p:ph type="title"/>
          </p:nvPr>
        </p:nvSpPr>
        <p:spPr/>
        <p:txBody>
          <a:bodyPr/>
          <a:lstStyle/>
          <a:p>
            <a:r>
              <a:rPr lang="en-US" dirty="0"/>
              <a:t> Cons of causal inference</a:t>
            </a:r>
          </a:p>
        </p:txBody>
      </p:sp>
      <p:sp>
        <p:nvSpPr>
          <p:cNvPr id="3" name="Content Placeholder 2">
            <a:extLst>
              <a:ext uri="{FF2B5EF4-FFF2-40B4-BE49-F238E27FC236}">
                <a16:creationId xmlns:a16="http://schemas.microsoft.com/office/drawing/2014/main" id="{CB702C4C-0D15-11F8-606C-BE8416C52C55}"/>
              </a:ext>
            </a:extLst>
          </p:cNvPr>
          <p:cNvSpPr>
            <a:spLocks noGrp="1"/>
          </p:cNvSpPr>
          <p:nvPr>
            <p:ph idx="1"/>
          </p:nvPr>
        </p:nvSpPr>
        <p:spPr/>
        <p:txBody>
          <a:bodyPr/>
          <a:lstStyle/>
          <a:p>
            <a:r>
              <a:rPr lang="en-US" dirty="0"/>
              <a:t>… And downsides:</a:t>
            </a:r>
          </a:p>
          <a:p>
            <a:pPr lvl="1"/>
            <a:r>
              <a:rPr lang="en-US" dirty="0"/>
              <a:t>Overconfidence in assumptions</a:t>
            </a:r>
          </a:p>
          <a:p>
            <a:pPr lvl="2"/>
            <a:r>
              <a:rPr lang="en-US" dirty="0"/>
              <a:t>Thinking that your findings apply more broadly than they do</a:t>
            </a:r>
          </a:p>
          <a:p>
            <a:pPr lvl="1"/>
            <a:r>
              <a:rPr lang="en-US" dirty="0"/>
              <a:t>Misinterpreting results</a:t>
            </a:r>
          </a:p>
          <a:p>
            <a:pPr lvl="2"/>
            <a:r>
              <a:rPr lang="en-US" dirty="0"/>
              <a:t>Thinking that your observational analysis perfectly replicates RCT</a:t>
            </a:r>
          </a:p>
          <a:p>
            <a:pPr lvl="1"/>
            <a:r>
              <a:rPr lang="en-US" dirty="0"/>
              <a:t>Sometimes more difficult to formulate and answer a causal question</a:t>
            </a:r>
          </a:p>
          <a:p>
            <a:pPr lvl="2"/>
            <a:r>
              <a:rPr lang="en-US" dirty="0"/>
              <a:t>Complexity &gt;&gt; common sense</a:t>
            </a:r>
          </a:p>
          <a:p>
            <a:r>
              <a:rPr lang="en-US" dirty="0"/>
              <a:t>Follow a formal causal framework</a:t>
            </a:r>
          </a:p>
        </p:txBody>
      </p:sp>
    </p:spTree>
    <p:extLst>
      <p:ext uri="{BB962C8B-B14F-4D97-AF65-F5344CB8AC3E}">
        <p14:creationId xmlns:p14="http://schemas.microsoft.com/office/powerpoint/2010/main" val="1364513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116F0-C452-1486-D3B2-4CBC66A263A6}"/>
              </a:ext>
            </a:extLst>
          </p:cNvPr>
          <p:cNvSpPr>
            <a:spLocks noGrp="1"/>
          </p:cNvSpPr>
          <p:nvPr>
            <p:ph type="title"/>
          </p:nvPr>
        </p:nvSpPr>
        <p:spPr/>
        <p:txBody>
          <a:bodyPr/>
          <a:lstStyle/>
          <a:p>
            <a:r>
              <a:rPr lang="en-US" dirty="0"/>
              <a:t>Current paradigm: statistical inference</a:t>
            </a:r>
          </a:p>
        </p:txBody>
      </p:sp>
      <p:sp>
        <p:nvSpPr>
          <p:cNvPr id="3" name="Content Placeholder 2">
            <a:extLst>
              <a:ext uri="{FF2B5EF4-FFF2-40B4-BE49-F238E27FC236}">
                <a16:creationId xmlns:a16="http://schemas.microsoft.com/office/drawing/2014/main" id="{BE921455-E8B7-B05B-2091-8DD08B955C54}"/>
              </a:ext>
            </a:extLst>
          </p:cNvPr>
          <p:cNvSpPr>
            <a:spLocks noGrp="1"/>
          </p:cNvSpPr>
          <p:nvPr>
            <p:ph idx="1"/>
          </p:nvPr>
        </p:nvSpPr>
        <p:spPr>
          <a:xfrm>
            <a:off x="457200" y="3130828"/>
            <a:ext cx="8229600" cy="3342998"/>
          </a:xfrm>
        </p:spPr>
        <p:txBody>
          <a:bodyPr/>
          <a:lstStyle/>
          <a:p>
            <a:r>
              <a:rPr lang="en-US" sz="2400" dirty="0"/>
              <a:t>Sample individuals from underlying population and for each subject observe:</a:t>
            </a:r>
          </a:p>
          <a:p>
            <a:pPr marL="339725" lvl="1" indent="0">
              <a:buNone/>
            </a:pPr>
            <a:r>
              <a:rPr lang="en-US" sz="2400" dirty="0"/>
              <a:t>X = Prenatal vitamin use (1=use, 0=no use)</a:t>
            </a:r>
          </a:p>
          <a:p>
            <a:pPr marL="339725" lvl="1" indent="0">
              <a:buNone/>
            </a:pPr>
            <a:r>
              <a:rPr lang="en-US" sz="2400" dirty="0"/>
              <a:t>Y = Preterm delivery (1=preterm, 0=not preterm)</a:t>
            </a:r>
          </a:p>
          <a:p>
            <a:r>
              <a:rPr lang="en-US" sz="2400" dirty="0"/>
              <a:t>Estimate association between taking prenatal vitamin vs not on risk of preterm delivery in study population as:</a:t>
            </a:r>
          </a:p>
          <a:p>
            <a:pPr marL="339725" lvl="1" indent="0">
              <a:buNone/>
            </a:pPr>
            <a:r>
              <a:rPr lang="en-US" sz="2400" dirty="0"/>
              <a:t>P(Y=1 | X=1) – P(Y=1 | X=0)</a:t>
            </a:r>
          </a:p>
        </p:txBody>
      </p:sp>
      <p:pic>
        <p:nvPicPr>
          <p:cNvPr id="4" name="Graphic 3" descr="Baby with solid fill">
            <a:extLst>
              <a:ext uri="{FF2B5EF4-FFF2-40B4-BE49-F238E27FC236}">
                <a16:creationId xmlns:a16="http://schemas.microsoft.com/office/drawing/2014/main" id="{AB489AA6-24FA-8A66-F2A3-EF804862A8B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65497" y="1993837"/>
            <a:ext cx="914400" cy="914400"/>
          </a:xfrm>
          <a:prstGeom prst="rect">
            <a:avLst/>
          </a:prstGeom>
        </p:spPr>
      </p:pic>
      <p:cxnSp>
        <p:nvCxnSpPr>
          <p:cNvPr id="5" name="Straight Arrow Connector 4">
            <a:extLst>
              <a:ext uri="{FF2B5EF4-FFF2-40B4-BE49-F238E27FC236}">
                <a16:creationId xmlns:a16="http://schemas.microsoft.com/office/drawing/2014/main" id="{E3422420-A977-19AC-0E3D-341917D63A89}"/>
              </a:ext>
            </a:extLst>
          </p:cNvPr>
          <p:cNvCxnSpPr/>
          <p:nvPr/>
        </p:nvCxnSpPr>
        <p:spPr>
          <a:xfrm>
            <a:off x="3644212" y="2501141"/>
            <a:ext cx="1653435"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9" name="Graphic 8" descr="Medicine with solid fill">
            <a:extLst>
              <a:ext uri="{FF2B5EF4-FFF2-40B4-BE49-F238E27FC236}">
                <a16:creationId xmlns:a16="http://schemas.microsoft.com/office/drawing/2014/main" id="{1681CFF1-9731-B548-F29B-C5D0119131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29812" y="1993837"/>
            <a:ext cx="914400" cy="914400"/>
          </a:xfrm>
          <a:prstGeom prst="rect">
            <a:avLst/>
          </a:prstGeom>
        </p:spPr>
      </p:pic>
    </p:spTree>
    <p:extLst>
      <p:ext uri="{BB962C8B-B14F-4D97-AF65-F5344CB8AC3E}">
        <p14:creationId xmlns:p14="http://schemas.microsoft.com/office/powerpoint/2010/main" val="120461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hite with header 2013">
  <a:themeElements>
    <a:clrScheme name="NIEHS color scheme 2013">
      <a:dk1>
        <a:srgbClr val="000000"/>
      </a:dk1>
      <a:lt1>
        <a:srgbClr val="FFFFFF"/>
      </a:lt1>
      <a:dk2>
        <a:srgbClr val="00447C"/>
      </a:dk2>
      <a:lt2>
        <a:srgbClr val="6BA143"/>
      </a:lt2>
      <a:accent1>
        <a:srgbClr val="CDA945"/>
      </a:accent1>
      <a:accent2>
        <a:srgbClr val="4C7342"/>
      </a:accent2>
      <a:accent3>
        <a:srgbClr val="BA7F2E"/>
      </a:accent3>
      <a:accent4>
        <a:srgbClr val="609F8E"/>
      </a:accent4>
      <a:accent5>
        <a:srgbClr val="A68A51"/>
      </a:accent5>
      <a:accent6>
        <a:srgbClr val="626357"/>
      </a:accent6>
      <a:hlink>
        <a:srgbClr val="00447C"/>
      </a:hlink>
      <a:folHlink>
        <a:srgbClr val="8B8474"/>
      </a:folHlink>
    </a:clrScheme>
    <a:fontScheme name="White with logo bann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hite with logo bann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hite with logo banne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White with logo banne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hite with logo banne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hite with logo banne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hite with logo banne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hite with logo banne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hite with logo banne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hite with logo banne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hite with logo banne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hite with logo banne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hite with logo banne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White with logo banner 13">
        <a:dk1>
          <a:srgbClr val="FFFFFF"/>
        </a:dk1>
        <a:lt1>
          <a:srgbClr val="FFFFFF"/>
        </a:lt1>
        <a:dk2>
          <a:srgbClr val="65C7BA"/>
        </a:dk2>
        <a:lt2>
          <a:srgbClr val="095D9C"/>
        </a:lt2>
        <a:accent1>
          <a:srgbClr val="F6C852"/>
        </a:accent1>
        <a:accent2>
          <a:srgbClr val="EE5D38"/>
        </a:accent2>
        <a:accent3>
          <a:srgbClr val="FFFFFF"/>
        </a:accent3>
        <a:accent4>
          <a:srgbClr val="DADADA"/>
        </a:accent4>
        <a:accent5>
          <a:srgbClr val="FAE0B3"/>
        </a:accent5>
        <a:accent6>
          <a:srgbClr val="D85332"/>
        </a:accent6>
        <a:hlink>
          <a:srgbClr val="1C50A9"/>
        </a:hlink>
        <a:folHlink>
          <a:srgbClr val="008998"/>
        </a:folHlink>
      </a:clrScheme>
      <a:clrMap bg1="lt1" tx1="dk1" bg2="lt2" tx2="dk2" accent1="accent1" accent2="accent2" accent3="accent3" accent4="accent4" accent5="accent5" accent6="accent6" hlink="hlink" folHlink="folHlink"/>
    </a:extraClrScheme>
    <a:extraClrScheme>
      <a:clrScheme name="White with logo banner 14">
        <a:dk1>
          <a:srgbClr val="FFFFFF"/>
        </a:dk1>
        <a:lt1>
          <a:srgbClr val="FFFFFF"/>
        </a:lt1>
        <a:dk2>
          <a:srgbClr val="65C7BA"/>
        </a:dk2>
        <a:lt2>
          <a:srgbClr val="1C1C1C"/>
        </a:lt2>
        <a:accent1>
          <a:srgbClr val="F6C852"/>
        </a:accent1>
        <a:accent2>
          <a:srgbClr val="EE5D38"/>
        </a:accent2>
        <a:accent3>
          <a:srgbClr val="FFFFFF"/>
        </a:accent3>
        <a:accent4>
          <a:srgbClr val="DADADA"/>
        </a:accent4>
        <a:accent5>
          <a:srgbClr val="FAE0B3"/>
        </a:accent5>
        <a:accent6>
          <a:srgbClr val="D85332"/>
        </a:accent6>
        <a:hlink>
          <a:srgbClr val="1C50A9"/>
        </a:hlink>
        <a:folHlink>
          <a:srgbClr val="008998"/>
        </a:folHlink>
      </a:clrScheme>
      <a:clrMap bg1="lt1" tx1="dk1" bg2="lt2" tx2="dk2" accent1="accent1" accent2="accent2" accent3="accent3" accent4="accent4" accent5="accent5" accent6="accent6" hlink="hlink" folHlink="folHlink"/>
    </a:extraClrScheme>
    <a:extraClrScheme>
      <a:clrScheme name="White with logo banner 15">
        <a:dk1>
          <a:srgbClr val="1C1C1C"/>
        </a:dk1>
        <a:lt1>
          <a:srgbClr val="FFFFFF"/>
        </a:lt1>
        <a:dk2>
          <a:srgbClr val="5F5F5F"/>
        </a:dk2>
        <a:lt2>
          <a:srgbClr val="65C7BA"/>
        </a:lt2>
        <a:accent1>
          <a:srgbClr val="F6C852"/>
        </a:accent1>
        <a:accent2>
          <a:srgbClr val="EE5D38"/>
        </a:accent2>
        <a:accent3>
          <a:srgbClr val="B6B6B6"/>
        </a:accent3>
        <a:accent4>
          <a:srgbClr val="DADADA"/>
        </a:accent4>
        <a:accent5>
          <a:srgbClr val="FAE0B3"/>
        </a:accent5>
        <a:accent6>
          <a:srgbClr val="D85332"/>
        </a:accent6>
        <a:hlink>
          <a:srgbClr val="1C50A9"/>
        </a:hlink>
        <a:folHlink>
          <a:srgbClr val="008998"/>
        </a:folHlink>
      </a:clrScheme>
      <a:clrMap bg1="dk2" tx1="lt1" bg2="dk1" tx2="lt2" accent1="accent1" accent2="accent2" accent3="accent3" accent4="accent4" accent5="accent5" accent6="accent6" hlink="hlink" folHlink="folHlink"/>
    </a:extraClrScheme>
    <a:extraClrScheme>
      <a:clrScheme name="White with logo banner 16">
        <a:dk1>
          <a:srgbClr val="000000"/>
        </a:dk1>
        <a:lt1>
          <a:srgbClr val="FFFFFF"/>
        </a:lt1>
        <a:dk2>
          <a:srgbClr val="1C50A9"/>
        </a:dk2>
        <a:lt2>
          <a:srgbClr val="5F5F5F"/>
        </a:lt2>
        <a:accent1>
          <a:srgbClr val="F6C852"/>
        </a:accent1>
        <a:accent2>
          <a:srgbClr val="EE5D38"/>
        </a:accent2>
        <a:accent3>
          <a:srgbClr val="FFFFFF"/>
        </a:accent3>
        <a:accent4>
          <a:srgbClr val="000000"/>
        </a:accent4>
        <a:accent5>
          <a:srgbClr val="FAE0B3"/>
        </a:accent5>
        <a:accent6>
          <a:srgbClr val="D85332"/>
        </a:accent6>
        <a:hlink>
          <a:srgbClr val="65C7BA"/>
        </a:hlink>
        <a:folHlink>
          <a:srgbClr val="00899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White with header 2013">
  <a:themeElements>
    <a:clrScheme name="NIEHS color scheme 2013">
      <a:dk1>
        <a:srgbClr val="000000"/>
      </a:dk1>
      <a:lt1>
        <a:srgbClr val="FFFFFF"/>
      </a:lt1>
      <a:dk2>
        <a:srgbClr val="00447C"/>
      </a:dk2>
      <a:lt2>
        <a:srgbClr val="6BA143"/>
      </a:lt2>
      <a:accent1>
        <a:srgbClr val="CDA945"/>
      </a:accent1>
      <a:accent2>
        <a:srgbClr val="4C7342"/>
      </a:accent2>
      <a:accent3>
        <a:srgbClr val="BA7F2E"/>
      </a:accent3>
      <a:accent4>
        <a:srgbClr val="609F8E"/>
      </a:accent4>
      <a:accent5>
        <a:srgbClr val="A68A51"/>
      </a:accent5>
      <a:accent6>
        <a:srgbClr val="626357"/>
      </a:accent6>
      <a:hlink>
        <a:srgbClr val="00447C"/>
      </a:hlink>
      <a:folHlink>
        <a:srgbClr val="8B8474"/>
      </a:folHlink>
    </a:clrScheme>
    <a:fontScheme name="White with logo bann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hite with logo bann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hite with logo banne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White with logo banne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hite with logo banne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hite with logo banne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hite with logo banne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hite with logo banne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hite with logo banne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hite with logo banne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hite with logo banne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hite with logo banne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hite with logo banne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White with logo banner 13">
        <a:dk1>
          <a:srgbClr val="FFFFFF"/>
        </a:dk1>
        <a:lt1>
          <a:srgbClr val="FFFFFF"/>
        </a:lt1>
        <a:dk2>
          <a:srgbClr val="65C7BA"/>
        </a:dk2>
        <a:lt2>
          <a:srgbClr val="095D9C"/>
        </a:lt2>
        <a:accent1>
          <a:srgbClr val="F6C852"/>
        </a:accent1>
        <a:accent2>
          <a:srgbClr val="EE5D38"/>
        </a:accent2>
        <a:accent3>
          <a:srgbClr val="FFFFFF"/>
        </a:accent3>
        <a:accent4>
          <a:srgbClr val="DADADA"/>
        </a:accent4>
        <a:accent5>
          <a:srgbClr val="FAE0B3"/>
        </a:accent5>
        <a:accent6>
          <a:srgbClr val="D85332"/>
        </a:accent6>
        <a:hlink>
          <a:srgbClr val="1C50A9"/>
        </a:hlink>
        <a:folHlink>
          <a:srgbClr val="008998"/>
        </a:folHlink>
      </a:clrScheme>
      <a:clrMap bg1="lt1" tx1="dk1" bg2="lt2" tx2="dk2" accent1="accent1" accent2="accent2" accent3="accent3" accent4="accent4" accent5="accent5" accent6="accent6" hlink="hlink" folHlink="folHlink"/>
    </a:extraClrScheme>
    <a:extraClrScheme>
      <a:clrScheme name="White with logo banner 14">
        <a:dk1>
          <a:srgbClr val="FFFFFF"/>
        </a:dk1>
        <a:lt1>
          <a:srgbClr val="FFFFFF"/>
        </a:lt1>
        <a:dk2>
          <a:srgbClr val="65C7BA"/>
        </a:dk2>
        <a:lt2>
          <a:srgbClr val="1C1C1C"/>
        </a:lt2>
        <a:accent1>
          <a:srgbClr val="F6C852"/>
        </a:accent1>
        <a:accent2>
          <a:srgbClr val="EE5D38"/>
        </a:accent2>
        <a:accent3>
          <a:srgbClr val="FFFFFF"/>
        </a:accent3>
        <a:accent4>
          <a:srgbClr val="DADADA"/>
        </a:accent4>
        <a:accent5>
          <a:srgbClr val="FAE0B3"/>
        </a:accent5>
        <a:accent6>
          <a:srgbClr val="D85332"/>
        </a:accent6>
        <a:hlink>
          <a:srgbClr val="1C50A9"/>
        </a:hlink>
        <a:folHlink>
          <a:srgbClr val="008998"/>
        </a:folHlink>
      </a:clrScheme>
      <a:clrMap bg1="lt1" tx1="dk1" bg2="lt2" tx2="dk2" accent1="accent1" accent2="accent2" accent3="accent3" accent4="accent4" accent5="accent5" accent6="accent6" hlink="hlink" folHlink="folHlink"/>
    </a:extraClrScheme>
    <a:extraClrScheme>
      <a:clrScheme name="White with logo banner 15">
        <a:dk1>
          <a:srgbClr val="1C1C1C"/>
        </a:dk1>
        <a:lt1>
          <a:srgbClr val="FFFFFF"/>
        </a:lt1>
        <a:dk2>
          <a:srgbClr val="5F5F5F"/>
        </a:dk2>
        <a:lt2>
          <a:srgbClr val="65C7BA"/>
        </a:lt2>
        <a:accent1>
          <a:srgbClr val="F6C852"/>
        </a:accent1>
        <a:accent2>
          <a:srgbClr val="EE5D38"/>
        </a:accent2>
        <a:accent3>
          <a:srgbClr val="B6B6B6"/>
        </a:accent3>
        <a:accent4>
          <a:srgbClr val="DADADA"/>
        </a:accent4>
        <a:accent5>
          <a:srgbClr val="FAE0B3"/>
        </a:accent5>
        <a:accent6>
          <a:srgbClr val="D85332"/>
        </a:accent6>
        <a:hlink>
          <a:srgbClr val="1C50A9"/>
        </a:hlink>
        <a:folHlink>
          <a:srgbClr val="008998"/>
        </a:folHlink>
      </a:clrScheme>
      <a:clrMap bg1="dk2" tx1="lt1" bg2="dk1" tx2="lt2" accent1="accent1" accent2="accent2" accent3="accent3" accent4="accent4" accent5="accent5" accent6="accent6" hlink="hlink" folHlink="folHlink"/>
    </a:extraClrScheme>
    <a:extraClrScheme>
      <a:clrScheme name="White with logo banner 16">
        <a:dk1>
          <a:srgbClr val="000000"/>
        </a:dk1>
        <a:lt1>
          <a:srgbClr val="FFFFFF"/>
        </a:lt1>
        <a:dk2>
          <a:srgbClr val="1C50A9"/>
        </a:dk2>
        <a:lt2>
          <a:srgbClr val="5F5F5F"/>
        </a:lt2>
        <a:accent1>
          <a:srgbClr val="F6C852"/>
        </a:accent1>
        <a:accent2>
          <a:srgbClr val="EE5D38"/>
        </a:accent2>
        <a:accent3>
          <a:srgbClr val="FFFFFF"/>
        </a:accent3>
        <a:accent4>
          <a:srgbClr val="000000"/>
        </a:accent4>
        <a:accent5>
          <a:srgbClr val="FAE0B3"/>
        </a:accent5>
        <a:accent6>
          <a:srgbClr val="D85332"/>
        </a:accent6>
        <a:hlink>
          <a:srgbClr val="65C7BA"/>
        </a:hlink>
        <a:folHlink>
          <a:srgbClr val="00899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White with header 2013">
  <a:themeElements>
    <a:clrScheme name="NIEHS color scheme 2013">
      <a:dk1>
        <a:srgbClr val="000000"/>
      </a:dk1>
      <a:lt1>
        <a:srgbClr val="FFFFFF"/>
      </a:lt1>
      <a:dk2>
        <a:srgbClr val="00447C"/>
      </a:dk2>
      <a:lt2>
        <a:srgbClr val="6BA143"/>
      </a:lt2>
      <a:accent1>
        <a:srgbClr val="CDA945"/>
      </a:accent1>
      <a:accent2>
        <a:srgbClr val="4C7342"/>
      </a:accent2>
      <a:accent3>
        <a:srgbClr val="BA7F2E"/>
      </a:accent3>
      <a:accent4>
        <a:srgbClr val="609F8E"/>
      </a:accent4>
      <a:accent5>
        <a:srgbClr val="A68A51"/>
      </a:accent5>
      <a:accent6>
        <a:srgbClr val="626357"/>
      </a:accent6>
      <a:hlink>
        <a:srgbClr val="00447C"/>
      </a:hlink>
      <a:folHlink>
        <a:srgbClr val="8B8474"/>
      </a:folHlink>
    </a:clrScheme>
    <a:fontScheme name="White with logo bann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hite with logo bann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hite with logo banne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White with logo banne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hite with logo banne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hite with logo banne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hite with logo banne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hite with logo banne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hite with logo banne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hite with logo banne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hite with logo banne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hite with logo banne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hite with logo banne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White with logo banner 13">
        <a:dk1>
          <a:srgbClr val="FFFFFF"/>
        </a:dk1>
        <a:lt1>
          <a:srgbClr val="FFFFFF"/>
        </a:lt1>
        <a:dk2>
          <a:srgbClr val="65C7BA"/>
        </a:dk2>
        <a:lt2>
          <a:srgbClr val="095D9C"/>
        </a:lt2>
        <a:accent1>
          <a:srgbClr val="F6C852"/>
        </a:accent1>
        <a:accent2>
          <a:srgbClr val="EE5D38"/>
        </a:accent2>
        <a:accent3>
          <a:srgbClr val="FFFFFF"/>
        </a:accent3>
        <a:accent4>
          <a:srgbClr val="DADADA"/>
        </a:accent4>
        <a:accent5>
          <a:srgbClr val="FAE0B3"/>
        </a:accent5>
        <a:accent6>
          <a:srgbClr val="D85332"/>
        </a:accent6>
        <a:hlink>
          <a:srgbClr val="1C50A9"/>
        </a:hlink>
        <a:folHlink>
          <a:srgbClr val="008998"/>
        </a:folHlink>
      </a:clrScheme>
      <a:clrMap bg1="lt1" tx1="dk1" bg2="lt2" tx2="dk2" accent1="accent1" accent2="accent2" accent3="accent3" accent4="accent4" accent5="accent5" accent6="accent6" hlink="hlink" folHlink="folHlink"/>
    </a:extraClrScheme>
    <a:extraClrScheme>
      <a:clrScheme name="White with logo banner 14">
        <a:dk1>
          <a:srgbClr val="FFFFFF"/>
        </a:dk1>
        <a:lt1>
          <a:srgbClr val="FFFFFF"/>
        </a:lt1>
        <a:dk2>
          <a:srgbClr val="65C7BA"/>
        </a:dk2>
        <a:lt2>
          <a:srgbClr val="1C1C1C"/>
        </a:lt2>
        <a:accent1>
          <a:srgbClr val="F6C852"/>
        </a:accent1>
        <a:accent2>
          <a:srgbClr val="EE5D38"/>
        </a:accent2>
        <a:accent3>
          <a:srgbClr val="FFFFFF"/>
        </a:accent3>
        <a:accent4>
          <a:srgbClr val="DADADA"/>
        </a:accent4>
        <a:accent5>
          <a:srgbClr val="FAE0B3"/>
        </a:accent5>
        <a:accent6>
          <a:srgbClr val="D85332"/>
        </a:accent6>
        <a:hlink>
          <a:srgbClr val="1C50A9"/>
        </a:hlink>
        <a:folHlink>
          <a:srgbClr val="008998"/>
        </a:folHlink>
      </a:clrScheme>
      <a:clrMap bg1="lt1" tx1="dk1" bg2="lt2" tx2="dk2" accent1="accent1" accent2="accent2" accent3="accent3" accent4="accent4" accent5="accent5" accent6="accent6" hlink="hlink" folHlink="folHlink"/>
    </a:extraClrScheme>
    <a:extraClrScheme>
      <a:clrScheme name="White with logo banner 15">
        <a:dk1>
          <a:srgbClr val="1C1C1C"/>
        </a:dk1>
        <a:lt1>
          <a:srgbClr val="FFFFFF"/>
        </a:lt1>
        <a:dk2>
          <a:srgbClr val="5F5F5F"/>
        </a:dk2>
        <a:lt2>
          <a:srgbClr val="65C7BA"/>
        </a:lt2>
        <a:accent1>
          <a:srgbClr val="F6C852"/>
        </a:accent1>
        <a:accent2>
          <a:srgbClr val="EE5D38"/>
        </a:accent2>
        <a:accent3>
          <a:srgbClr val="B6B6B6"/>
        </a:accent3>
        <a:accent4>
          <a:srgbClr val="DADADA"/>
        </a:accent4>
        <a:accent5>
          <a:srgbClr val="FAE0B3"/>
        </a:accent5>
        <a:accent6>
          <a:srgbClr val="D85332"/>
        </a:accent6>
        <a:hlink>
          <a:srgbClr val="1C50A9"/>
        </a:hlink>
        <a:folHlink>
          <a:srgbClr val="008998"/>
        </a:folHlink>
      </a:clrScheme>
      <a:clrMap bg1="dk2" tx1="lt1" bg2="dk1" tx2="lt2" accent1="accent1" accent2="accent2" accent3="accent3" accent4="accent4" accent5="accent5" accent6="accent6" hlink="hlink" folHlink="folHlink"/>
    </a:extraClrScheme>
    <a:extraClrScheme>
      <a:clrScheme name="White with logo banner 16">
        <a:dk1>
          <a:srgbClr val="000000"/>
        </a:dk1>
        <a:lt1>
          <a:srgbClr val="FFFFFF"/>
        </a:lt1>
        <a:dk2>
          <a:srgbClr val="1C50A9"/>
        </a:dk2>
        <a:lt2>
          <a:srgbClr val="5F5F5F"/>
        </a:lt2>
        <a:accent1>
          <a:srgbClr val="F6C852"/>
        </a:accent1>
        <a:accent2>
          <a:srgbClr val="EE5D38"/>
        </a:accent2>
        <a:accent3>
          <a:srgbClr val="FFFFFF"/>
        </a:accent3>
        <a:accent4>
          <a:srgbClr val="000000"/>
        </a:accent4>
        <a:accent5>
          <a:srgbClr val="FAE0B3"/>
        </a:accent5>
        <a:accent6>
          <a:srgbClr val="D85332"/>
        </a:accent6>
        <a:hlink>
          <a:srgbClr val="65C7BA"/>
        </a:hlink>
        <a:folHlink>
          <a:srgbClr val="008998"/>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White with header 2013">
  <a:themeElements>
    <a:clrScheme name="NIEHS color scheme 2013">
      <a:dk1>
        <a:srgbClr val="000000"/>
      </a:dk1>
      <a:lt1>
        <a:srgbClr val="FFFFFF"/>
      </a:lt1>
      <a:dk2>
        <a:srgbClr val="00447C"/>
      </a:dk2>
      <a:lt2>
        <a:srgbClr val="6BA143"/>
      </a:lt2>
      <a:accent1>
        <a:srgbClr val="CDA945"/>
      </a:accent1>
      <a:accent2>
        <a:srgbClr val="4C7342"/>
      </a:accent2>
      <a:accent3>
        <a:srgbClr val="BA7F2E"/>
      </a:accent3>
      <a:accent4>
        <a:srgbClr val="609F8E"/>
      </a:accent4>
      <a:accent5>
        <a:srgbClr val="A68A51"/>
      </a:accent5>
      <a:accent6>
        <a:srgbClr val="626357"/>
      </a:accent6>
      <a:hlink>
        <a:srgbClr val="00447C"/>
      </a:hlink>
      <a:folHlink>
        <a:srgbClr val="8B8474"/>
      </a:folHlink>
    </a:clrScheme>
    <a:fontScheme name="White with logo banne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hite with logo bann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hite with logo banne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White with logo banne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hite with logo banne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hite with logo banne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hite with logo banne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hite with logo banne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hite with logo banne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hite with logo banne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hite with logo banne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hite with logo banne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hite with logo banne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White with logo banner 13">
        <a:dk1>
          <a:srgbClr val="FFFFFF"/>
        </a:dk1>
        <a:lt1>
          <a:srgbClr val="FFFFFF"/>
        </a:lt1>
        <a:dk2>
          <a:srgbClr val="65C7BA"/>
        </a:dk2>
        <a:lt2>
          <a:srgbClr val="095D9C"/>
        </a:lt2>
        <a:accent1>
          <a:srgbClr val="F6C852"/>
        </a:accent1>
        <a:accent2>
          <a:srgbClr val="EE5D38"/>
        </a:accent2>
        <a:accent3>
          <a:srgbClr val="FFFFFF"/>
        </a:accent3>
        <a:accent4>
          <a:srgbClr val="DADADA"/>
        </a:accent4>
        <a:accent5>
          <a:srgbClr val="FAE0B3"/>
        </a:accent5>
        <a:accent6>
          <a:srgbClr val="D85332"/>
        </a:accent6>
        <a:hlink>
          <a:srgbClr val="1C50A9"/>
        </a:hlink>
        <a:folHlink>
          <a:srgbClr val="008998"/>
        </a:folHlink>
      </a:clrScheme>
      <a:clrMap bg1="lt1" tx1="dk1" bg2="lt2" tx2="dk2" accent1="accent1" accent2="accent2" accent3="accent3" accent4="accent4" accent5="accent5" accent6="accent6" hlink="hlink" folHlink="folHlink"/>
    </a:extraClrScheme>
    <a:extraClrScheme>
      <a:clrScheme name="White with logo banner 14">
        <a:dk1>
          <a:srgbClr val="FFFFFF"/>
        </a:dk1>
        <a:lt1>
          <a:srgbClr val="FFFFFF"/>
        </a:lt1>
        <a:dk2>
          <a:srgbClr val="65C7BA"/>
        </a:dk2>
        <a:lt2>
          <a:srgbClr val="1C1C1C"/>
        </a:lt2>
        <a:accent1>
          <a:srgbClr val="F6C852"/>
        </a:accent1>
        <a:accent2>
          <a:srgbClr val="EE5D38"/>
        </a:accent2>
        <a:accent3>
          <a:srgbClr val="FFFFFF"/>
        </a:accent3>
        <a:accent4>
          <a:srgbClr val="DADADA"/>
        </a:accent4>
        <a:accent5>
          <a:srgbClr val="FAE0B3"/>
        </a:accent5>
        <a:accent6>
          <a:srgbClr val="D85332"/>
        </a:accent6>
        <a:hlink>
          <a:srgbClr val="1C50A9"/>
        </a:hlink>
        <a:folHlink>
          <a:srgbClr val="008998"/>
        </a:folHlink>
      </a:clrScheme>
      <a:clrMap bg1="lt1" tx1="dk1" bg2="lt2" tx2="dk2" accent1="accent1" accent2="accent2" accent3="accent3" accent4="accent4" accent5="accent5" accent6="accent6" hlink="hlink" folHlink="folHlink"/>
    </a:extraClrScheme>
    <a:extraClrScheme>
      <a:clrScheme name="White with logo banner 15">
        <a:dk1>
          <a:srgbClr val="1C1C1C"/>
        </a:dk1>
        <a:lt1>
          <a:srgbClr val="FFFFFF"/>
        </a:lt1>
        <a:dk2>
          <a:srgbClr val="5F5F5F"/>
        </a:dk2>
        <a:lt2>
          <a:srgbClr val="65C7BA"/>
        </a:lt2>
        <a:accent1>
          <a:srgbClr val="F6C852"/>
        </a:accent1>
        <a:accent2>
          <a:srgbClr val="EE5D38"/>
        </a:accent2>
        <a:accent3>
          <a:srgbClr val="B6B6B6"/>
        </a:accent3>
        <a:accent4>
          <a:srgbClr val="DADADA"/>
        </a:accent4>
        <a:accent5>
          <a:srgbClr val="FAE0B3"/>
        </a:accent5>
        <a:accent6>
          <a:srgbClr val="D85332"/>
        </a:accent6>
        <a:hlink>
          <a:srgbClr val="1C50A9"/>
        </a:hlink>
        <a:folHlink>
          <a:srgbClr val="008998"/>
        </a:folHlink>
      </a:clrScheme>
      <a:clrMap bg1="dk2" tx1="lt1" bg2="dk1" tx2="lt2" accent1="accent1" accent2="accent2" accent3="accent3" accent4="accent4" accent5="accent5" accent6="accent6" hlink="hlink" folHlink="folHlink"/>
    </a:extraClrScheme>
    <a:extraClrScheme>
      <a:clrScheme name="White with logo banner 16">
        <a:dk1>
          <a:srgbClr val="000000"/>
        </a:dk1>
        <a:lt1>
          <a:srgbClr val="FFFFFF"/>
        </a:lt1>
        <a:dk2>
          <a:srgbClr val="1C50A9"/>
        </a:dk2>
        <a:lt2>
          <a:srgbClr val="5F5F5F"/>
        </a:lt2>
        <a:accent1>
          <a:srgbClr val="F6C852"/>
        </a:accent1>
        <a:accent2>
          <a:srgbClr val="EE5D38"/>
        </a:accent2>
        <a:accent3>
          <a:srgbClr val="FFFFFF"/>
        </a:accent3>
        <a:accent4>
          <a:srgbClr val="000000"/>
        </a:accent4>
        <a:accent5>
          <a:srgbClr val="FAE0B3"/>
        </a:accent5>
        <a:accent6>
          <a:srgbClr val="D85332"/>
        </a:accent6>
        <a:hlink>
          <a:srgbClr val="65C7BA"/>
        </a:hlink>
        <a:folHlink>
          <a:srgbClr val="008998"/>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file413935_508</Template>
  <TotalTime>3786</TotalTime>
  <Words>3916</Words>
  <Application>Microsoft Office PowerPoint</Application>
  <PresentationFormat>On-screen Show (4:3)</PresentationFormat>
  <Paragraphs>557</Paragraphs>
  <Slides>65</Slides>
  <Notes>34</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65</vt:i4>
      </vt:variant>
    </vt:vector>
  </HeadingPairs>
  <TitlesOfParts>
    <vt:vector size="75" baseType="lpstr">
      <vt:lpstr>Arial</vt:lpstr>
      <vt:lpstr>Arial Narrow</vt:lpstr>
      <vt:lpstr>CharisSIL</vt:lpstr>
      <vt:lpstr>Helvetica Neue</vt:lpstr>
      <vt:lpstr>STIX-Regular</vt:lpstr>
      <vt:lpstr>Wingdings</vt:lpstr>
      <vt:lpstr>White with header 2013</vt:lpstr>
      <vt:lpstr>1_White with header 2013</vt:lpstr>
      <vt:lpstr>2_White with header 2013</vt:lpstr>
      <vt:lpstr>3_White with header 2013</vt:lpstr>
      <vt:lpstr>Overview of Causal Inference</vt:lpstr>
      <vt:lpstr>Outline &amp; References </vt:lpstr>
      <vt:lpstr>Outline &amp; References </vt:lpstr>
      <vt:lpstr>Research questions</vt:lpstr>
      <vt:lpstr>Research questions</vt:lpstr>
      <vt:lpstr>Research questions</vt:lpstr>
      <vt:lpstr>Pros of causal inference</vt:lpstr>
      <vt:lpstr> Cons of causal inference</vt:lpstr>
      <vt:lpstr>Current paradigm: statistical inference</vt:lpstr>
      <vt:lpstr>Statistical vs causal inference</vt:lpstr>
      <vt:lpstr>Causal inference</vt:lpstr>
      <vt:lpstr>Causal inference framework</vt:lpstr>
      <vt:lpstr>Causal inference framework</vt:lpstr>
      <vt:lpstr>State the research question &amp; hypothetical intervention</vt:lpstr>
      <vt:lpstr>Envisioning hypothetical interventions in observational studies</vt:lpstr>
      <vt:lpstr>PowerPoint Presentation</vt:lpstr>
      <vt:lpstr>PowerPoint Presentation</vt:lpstr>
      <vt:lpstr>PowerPoint Presentation</vt:lpstr>
      <vt:lpstr>PowerPoint Presentation</vt:lpstr>
      <vt:lpstr>PowerPoint Presentation</vt:lpstr>
      <vt:lpstr>State the research question &amp; hypothetical intervention</vt:lpstr>
      <vt:lpstr>State the research question &amp; hypothetical intervention</vt:lpstr>
      <vt:lpstr>State the research question &amp; hypothetical intervention</vt:lpstr>
      <vt:lpstr>Causal inference framework</vt:lpstr>
      <vt:lpstr>Define causal model &amp; parameter of interest</vt:lpstr>
      <vt:lpstr>Define causal model &amp; parameter of interest</vt:lpstr>
      <vt:lpstr>Define causal model &amp; parameter of interest</vt:lpstr>
      <vt:lpstr>Causal inference framework</vt:lpstr>
      <vt:lpstr>Link causal model to observed data &amp; define statistical model</vt:lpstr>
      <vt:lpstr>Causal inference framework</vt:lpstr>
      <vt:lpstr>Assess identifiability</vt:lpstr>
      <vt:lpstr>Assess identifiability</vt:lpstr>
      <vt:lpstr>Causal inference framework</vt:lpstr>
      <vt:lpstr>Choose &amp; apply estimator</vt:lpstr>
      <vt:lpstr>Estimators</vt:lpstr>
      <vt:lpstr>Estimators</vt:lpstr>
      <vt:lpstr>Causal model &amp; parameter of interest</vt:lpstr>
      <vt:lpstr>Simple substitution estimator</vt:lpstr>
      <vt:lpstr>Causal inference framework</vt:lpstr>
      <vt:lpstr>Make inferences</vt:lpstr>
      <vt:lpstr>Outline &amp; References </vt:lpstr>
      <vt:lpstr>Data for R tutorial</vt:lpstr>
      <vt:lpstr>Propensity scores (IPTW)</vt:lpstr>
      <vt:lpstr>Propensity scores (IPTW)</vt:lpstr>
      <vt:lpstr>Propensity scores (IPTW)</vt:lpstr>
      <vt:lpstr>Diagnostics: plot weights</vt:lpstr>
      <vt:lpstr>Diagnostics: standardized differences</vt:lpstr>
      <vt:lpstr>Diagnostics: standardized differences</vt:lpstr>
      <vt:lpstr>Note on trimming weights</vt:lpstr>
      <vt:lpstr>Propensity scores (IPTW)</vt:lpstr>
      <vt:lpstr>Run in R: PS weights</vt:lpstr>
      <vt:lpstr>Run in R: Standardized differences</vt:lpstr>
      <vt:lpstr>Run in R: Interpret</vt:lpstr>
      <vt:lpstr>G-computation: Dataset with L=sex</vt:lpstr>
      <vt:lpstr>G-computation: Restructure data</vt:lpstr>
      <vt:lpstr>G-computation: Restructure data</vt:lpstr>
      <vt:lpstr>G-computation: Restructure data</vt:lpstr>
      <vt:lpstr>G-computation: Estimate individual differences</vt:lpstr>
      <vt:lpstr>G-computation: Average individual differences</vt:lpstr>
      <vt:lpstr>G-computation</vt:lpstr>
      <vt:lpstr>G-computation</vt:lpstr>
      <vt:lpstr>Run in R: Interpret</vt:lpstr>
      <vt:lpstr>A couple of notes…</vt:lpstr>
      <vt:lpstr>A couple of notes…</vt:lpstr>
      <vt:lpstr>Danielle Stevens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Stevens, Danielle (NIH/NIEHS) [F]</dc:creator>
  <cp:lastModifiedBy>Stevens, Danielle (NIH/NIEHS) [F]</cp:lastModifiedBy>
  <cp:revision>211</cp:revision>
  <dcterms:created xsi:type="dcterms:W3CDTF">2022-11-01T17:09:19Z</dcterms:created>
  <dcterms:modified xsi:type="dcterms:W3CDTF">2023-02-27T21:00:56Z</dcterms:modified>
</cp:coreProperties>
</file>