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8C242D-AD56-40CD-9BD3-004BDC5AE598}">
  <a:tblStyle styleId="{708C242D-AD56-40CD-9BD3-004BDC5AE598}" styleName="Table_0">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e8d7ccd8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e8d7ccd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800">
                <a:solidFill>
                  <a:srgbClr val="595959"/>
                </a:solidFill>
              </a:rPr>
              <a:t>For example, even with data that is quantitative (distance, slope, elevation, density), the values are reclassified and ranked. These groupings are based on preferential/non-preferential conditions and represented as ordinal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e8d7ccd8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e8d7ccd8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e8d7ccd8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e8d7ccd8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e8d7ccd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e8d7ccd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ecdffd5f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ecdffd5f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e8d7ccd8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e8d7ccd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e8d7ccd8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e8d7ccd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e8d7ccd8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e8d7ccd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e8d7ccd8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e8d7ccd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8d7ccd8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8d7ccd8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eb4854e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eb4854e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02/wcc.600"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1375" y="2881625"/>
            <a:ext cx="9144000" cy="22620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ctrTitle"/>
          </p:nvPr>
        </p:nvSpPr>
        <p:spPr>
          <a:xfrm>
            <a:off x="-11375" y="455675"/>
            <a:ext cx="9144000" cy="2116200"/>
          </a:xfrm>
          <a:prstGeom prst="rect">
            <a:avLst/>
          </a:prstGeom>
        </p:spPr>
        <p:txBody>
          <a:bodyPr spcFirstLastPara="1" wrap="square" lIns="91425" tIns="91425" rIns="91425" bIns="91425" anchor="b" anchorCtr="0">
            <a:noAutofit/>
          </a:bodyPr>
          <a:lstStyle/>
          <a:p>
            <a:pPr marL="457200" lvl="0" indent="0" algn="l" rtl="0">
              <a:lnSpc>
                <a:spcPct val="115000"/>
              </a:lnSpc>
              <a:spcBef>
                <a:spcPts val="0"/>
              </a:spcBef>
              <a:spcAft>
                <a:spcPts val="0"/>
              </a:spcAft>
              <a:buNone/>
            </a:pPr>
            <a:r>
              <a:rPr lang="en" sz="3800"/>
              <a:t>Assessing the Vulnerability of Populations in Vietnam to Tropical Cyclones</a:t>
            </a:r>
            <a:endParaRPr sz="3800"/>
          </a:p>
        </p:txBody>
      </p:sp>
      <p:sp>
        <p:nvSpPr>
          <p:cNvPr id="56" name="Google Shape;56;p13"/>
          <p:cNvSpPr txBox="1">
            <a:spLocks noGrp="1"/>
          </p:cNvSpPr>
          <p:nvPr>
            <p:ph type="subTitle" idx="1"/>
          </p:nvPr>
        </p:nvSpPr>
        <p:spPr>
          <a:xfrm>
            <a:off x="147950" y="3360550"/>
            <a:ext cx="8520600" cy="6057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None/>
            </a:pPr>
            <a:r>
              <a:rPr lang="en" sz="2400"/>
              <a:t>By Robert Kearney and Caroline Williams</a:t>
            </a:r>
            <a:endParaRPr sz="2400"/>
          </a:p>
        </p:txBody>
      </p:sp>
      <p:sp>
        <p:nvSpPr>
          <p:cNvPr id="57" name="Google Shape;57;p13"/>
          <p:cNvSpPr txBox="1">
            <a:spLocks noGrp="1"/>
          </p:cNvSpPr>
          <p:nvPr>
            <p:ph type="subTitle" idx="1"/>
          </p:nvPr>
        </p:nvSpPr>
        <p:spPr>
          <a:xfrm>
            <a:off x="829500" y="3794150"/>
            <a:ext cx="7485000" cy="424500"/>
          </a:xfrm>
          <a:prstGeom prst="rect">
            <a:avLst/>
          </a:prstGeom>
        </p:spPr>
        <p:txBody>
          <a:bodyPr spcFirstLastPara="1" wrap="square" lIns="91425" tIns="91425" rIns="91425" bIns="91425" anchor="t" anchorCtr="0">
            <a:normAutofit lnSpcReduction="10000"/>
          </a:bodyPr>
          <a:lstStyle/>
          <a:p>
            <a:pPr marL="0" lvl="0" indent="0" algn="ctr" rtl="0">
              <a:lnSpc>
                <a:spcPct val="90000"/>
              </a:lnSpc>
              <a:spcBef>
                <a:spcPts val="0"/>
              </a:spcBef>
              <a:spcAft>
                <a:spcPts val="0"/>
              </a:spcAft>
              <a:buNone/>
            </a:pPr>
            <a:r>
              <a:rPr lang="en" sz="1900"/>
              <a:t>IDCE 30306: GIS for International Development in Practice</a:t>
            </a:r>
            <a:endParaRPr sz="1900"/>
          </a:p>
        </p:txBody>
      </p:sp>
      <p:sp>
        <p:nvSpPr>
          <p:cNvPr id="58" name="Google Shape;58;p13"/>
          <p:cNvSpPr txBox="1">
            <a:spLocks noGrp="1"/>
          </p:cNvSpPr>
          <p:nvPr>
            <p:ph type="subTitle" idx="1"/>
          </p:nvPr>
        </p:nvSpPr>
        <p:spPr>
          <a:xfrm>
            <a:off x="829500" y="4136625"/>
            <a:ext cx="7485000" cy="4245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n" sz="1700"/>
              <a:t>April 8, 2021</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northern coastline of Vietnam is highly vulnerable to tropical cyclones but also features a high adaptive capacity due to the protection of nearby mangrove forests and protected areas</a:t>
            </a:r>
            <a:endParaRPr/>
          </a:p>
          <a:p>
            <a:pPr marL="457200" lvl="0" indent="-342900" algn="l" rtl="0">
              <a:spcBef>
                <a:spcPts val="0"/>
              </a:spcBef>
              <a:spcAft>
                <a:spcPts val="0"/>
              </a:spcAft>
              <a:buSzPts val="1800"/>
              <a:buChar char="-"/>
            </a:pPr>
            <a:r>
              <a:rPr lang="en"/>
              <a:t>Limitations includes the uneven distribution of variables between the three components, exposure, sensitivity, and adaptive capacity</a:t>
            </a:r>
            <a:endParaRPr/>
          </a:p>
          <a:p>
            <a:pPr marL="914400" lvl="1" indent="-317500" algn="l" rtl="0">
              <a:spcBef>
                <a:spcPts val="0"/>
              </a:spcBef>
              <a:spcAft>
                <a:spcPts val="0"/>
              </a:spcAft>
              <a:buSzPts val="1400"/>
              <a:buChar char="-"/>
            </a:pPr>
            <a:r>
              <a:rPr lang="en"/>
              <a:t>Ideally, sensitivity and adaptive capacity would include more variables, however there were limitations in data availability</a:t>
            </a:r>
            <a:endParaRPr/>
          </a:p>
          <a:p>
            <a:pPr marL="457200" lvl="0" indent="-342900" algn="l" rtl="0">
              <a:spcBef>
                <a:spcPts val="0"/>
              </a:spcBef>
              <a:spcAft>
                <a:spcPts val="0"/>
              </a:spcAft>
              <a:buSzPts val="1800"/>
              <a:buChar char="-"/>
            </a:pPr>
            <a:r>
              <a:rPr lang="en"/>
              <a:t>One of the clear limitations of this modeling approach is that it is entirely qualitative.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Future work should include projected variables to predict the vulnerability at various climate scenarios (RCP 4.5 and RCP 8.5)</a:t>
            </a:r>
            <a:endParaRPr/>
          </a:p>
          <a:p>
            <a:pPr marL="914400" lvl="1" indent="-317500" algn="l" rtl="0">
              <a:spcBef>
                <a:spcPts val="0"/>
              </a:spcBef>
              <a:spcAft>
                <a:spcPts val="0"/>
              </a:spcAft>
              <a:buSzPts val="1400"/>
              <a:buChar char="-"/>
            </a:pPr>
            <a:r>
              <a:rPr lang="en"/>
              <a:t>Projected variables can include predicted annual and monthly temperature and precipitation (WorldClim CMIP6), predicted land cover and mangroves using LCM in TerrSet 2020, and any other available projected climate and socio- economic data</a:t>
            </a:r>
            <a:endParaRPr/>
          </a:p>
          <a:p>
            <a:pPr marL="457200" lvl="0" indent="-342900" algn="l" rtl="0">
              <a:spcBef>
                <a:spcPts val="0"/>
              </a:spcBef>
              <a:spcAft>
                <a:spcPts val="0"/>
              </a:spcAft>
              <a:buSzPts val="1800"/>
              <a:buChar char="-"/>
            </a:pPr>
            <a:r>
              <a:rPr lang="en"/>
              <a:t>Additionally, future analyses should incorporate additional variables in the sensitivity and adaptive capacity components</a:t>
            </a:r>
            <a:endParaRPr/>
          </a:p>
          <a:p>
            <a:pPr marL="457200" lvl="0" indent="-342900" algn="l" rtl="0">
              <a:spcBef>
                <a:spcPts val="0"/>
              </a:spcBef>
              <a:spcAft>
                <a:spcPts val="0"/>
              </a:spcAft>
              <a:buSzPts val="1800"/>
              <a:buChar char="-"/>
            </a:pPr>
            <a:r>
              <a:rPr lang="en"/>
              <a:t>We also recommend exploring aspects of direction in tropical cyclones and at what angle they often face mangrove areas</a:t>
            </a:r>
            <a:endParaRPr/>
          </a:p>
          <a:p>
            <a:pPr marL="457200" lvl="0" indent="-342900" algn="l" rtl="0">
              <a:spcBef>
                <a:spcPts val="0"/>
              </a:spcBef>
              <a:spcAft>
                <a:spcPts val="0"/>
              </a:spcAft>
              <a:buSzPts val="1800"/>
              <a:buChar char="-"/>
            </a:pPr>
            <a:r>
              <a:rPr lang="en"/>
              <a:t>This framework is widely used and should continue to be incorporated into geospatial vulnerability assessments. While using and MCE approach is sufficient, we also suggest further exploration on alternative methods of aggregating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852"/>
              <a:buNone/>
            </a:pPr>
            <a:r>
              <a:rPr lang="en" sz="850"/>
              <a:t>Ali, S. A., Khatun, R., Ahmad, A., &amp; Ahmad, S. (2019). Assessment of Cyclone Vulnerability, Hazard Evaluation and Mitigation Capacity for Analyzing Cyclone Risk</a:t>
            </a:r>
            <a:endParaRPr sz="850"/>
          </a:p>
          <a:p>
            <a:pPr marL="457200" lvl="0" indent="457200" algn="l" rtl="0">
              <a:lnSpc>
                <a:spcPct val="100000"/>
              </a:lnSpc>
              <a:spcBef>
                <a:spcPts val="0"/>
              </a:spcBef>
              <a:spcAft>
                <a:spcPts val="0"/>
              </a:spcAft>
              <a:buClr>
                <a:schemeClr val="dk1"/>
              </a:buClr>
              <a:buSzPts val="852"/>
              <a:buFont typeface="Arial"/>
              <a:buNone/>
            </a:pPr>
            <a:r>
              <a:rPr lang="en" sz="850"/>
              <a:t>using GIS Technique: a Study on Sundarban Biosphere Reserve, India. </a:t>
            </a:r>
            <a:r>
              <a:rPr lang="en" sz="850" i="1"/>
              <a:t>Earth Systems and Environment, 4</a:t>
            </a:r>
            <a:r>
              <a:rPr lang="en" sz="850"/>
              <a:t>. doi:10.1007/s41748-019-00140-x</a:t>
            </a:r>
            <a:endParaRPr sz="850"/>
          </a:p>
          <a:p>
            <a:pPr marL="457200" lvl="0" indent="0" algn="l" rtl="0">
              <a:lnSpc>
                <a:spcPct val="100000"/>
              </a:lnSpc>
              <a:spcBef>
                <a:spcPts val="0"/>
              </a:spcBef>
              <a:spcAft>
                <a:spcPts val="0"/>
              </a:spcAft>
              <a:buSzPts val="852"/>
              <a:buNone/>
            </a:pPr>
            <a:r>
              <a:rPr lang="en" sz="850"/>
              <a:t>Cerveny, R. S., &amp; Newman, L. E. (2000). Climatological Relationships between Tropical Cyclones and Rainfall. </a:t>
            </a:r>
            <a:r>
              <a:rPr lang="en" sz="850" i="1"/>
              <a:t>Monthly Weather Review, 128</a:t>
            </a:r>
            <a:r>
              <a:rPr lang="en" sz="850"/>
              <a:t>(9), 3329-3336. </a:t>
            </a:r>
            <a:endParaRPr sz="850"/>
          </a:p>
          <a:p>
            <a:pPr marL="457200" lvl="0" indent="457200" algn="l" rtl="0">
              <a:lnSpc>
                <a:spcPct val="100000"/>
              </a:lnSpc>
              <a:spcBef>
                <a:spcPts val="0"/>
              </a:spcBef>
              <a:spcAft>
                <a:spcPts val="0"/>
              </a:spcAft>
              <a:buClr>
                <a:schemeClr val="dk1"/>
              </a:buClr>
              <a:buSzPts val="852"/>
              <a:buFont typeface="Arial"/>
              <a:buNone/>
            </a:pPr>
            <a:r>
              <a:rPr lang="en" sz="850"/>
              <a:t>doi:10.1175/1520-0493(2000)128&lt;3329:Crbtca&gt;2.0.Co;2</a:t>
            </a:r>
            <a:endParaRPr sz="850"/>
          </a:p>
          <a:p>
            <a:pPr marL="457200" lvl="0" indent="0" algn="l" rtl="0">
              <a:lnSpc>
                <a:spcPct val="100000"/>
              </a:lnSpc>
              <a:spcBef>
                <a:spcPts val="0"/>
              </a:spcBef>
              <a:spcAft>
                <a:spcPts val="0"/>
              </a:spcAft>
              <a:buSzPts val="852"/>
              <a:buNone/>
            </a:pPr>
            <a:r>
              <a:rPr lang="en" sz="850"/>
              <a:t>de Sherbinin, A., Bukvic, A., Rohat, G., Gall, M., McCusker, B., Preston, B., . . . Zhang, S. (2019). Climate vulnerability mapping: A systematic review and future</a:t>
            </a:r>
            <a:endParaRPr sz="850"/>
          </a:p>
          <a:p>
            <a:pPr marL="457200" lvl="0" indent="457200" algn="l" rtl="0">
              <a:lnSpc>
                <a:spcPct val="100000"/>
              </a:lnSpc>
              <a:spcBef>
                <a:spcPts val="0"/>
              </a:spcBef>
              <a:spcAft>
                <a:spcPts val="0"/>
              </a:spcAft>
              <a:buClr>
                <a:schemeClr val="dk1"/>
              </a:buClr>
              <a:buSzPts val="852"/>
              <a:buFont typeface="Arial"/>
              <a:buNone/>
            </a:pPr>
            <a:r>
              <a:rPr lang="en" sz="850"/>
              <a:t>prospects. </a:t>
            </a:r>
            <a:r>
              <a:rPr lang="en" sz="850" i="1"/>
              <a:t>WIREs Climate Change, 10</a:t>
            </a:r>
            <a:r>
              <a:rPr lang="en" sz="850"/>
              <a:t>(5), e600. doi:</a:t>
            </a:r>
            <a:r>
              <a:rPr lang="en" sz="850" u="sng">
                <a:hlinkClick r:id="rId3"/>
              </a:rPr>
              <a:t>https://doi.org/10.1002/wcc.600</a:t>
            </a:r>
            <a:endParaRPr sz="850" u="sng"/>
          </a:p>
          <a:p>
            <a:pPr marL="457200" lvl="0" indent="0" algn="l" rtl="0">
              <a:lnSpc>
                <a:spcPct val="100000"/>
              </a:lnSpc>
              <a:spcBef>
                <a:spcPts val="0"/>
              </a:spcBef>
              <a:spcAft>
                <a:spcPts val="0"/>
              </a:spcAft>
              <a:buSzPts val="852"/>
              <a:buNone/>
            </a:pPr>
            <a:r>
              <a:rPr lang="en" sz="850"/>
              <a:t>Ellison, J. C., &amp; Zouh, I. (2012). Vulnerability to Climate Change of Mangroves: Assessment from Cameroon, Central Africa. </a:t>
            </a:r>
            <a:r>
              <a:rPr lang="en" sz="850" i="1"/>
              <a:t>Biology, 1</a:t>
            </a:r>
            <a:r>
              <a:rPr lang="en" sz="850"/>
              <a:t>(3), 617-638. </a:t>
            </a:r>
            <a:endParaRPr sz="850"/>
          </a:p>
          <a:p>
            <a:pPr marL="457200" lvl="0" indent="457200" algn="l" rtl="0">
              <a:lnSpc>
                <a:spcPct val="100000"/>
              </a:lnSpc>
              <a:spcBef>
                <a:spcPts val="0"/>
              </a:spcBef>
              <a:spcAft>
                <a:spcPts val="0"/>
              </a:spcAft>
              <a:buClr>
                <a:schemeClr val="dk1"/>
              </a:buClr>
              <a:buSzPts val="852"/>
              <a:buFont typeface="Arial"/>
              <a:buNone/>
            </a:pPr>
            <a:r>
              <a:rPr lang="en" sz="850"/>
              <a:t>doi:10.3390/biology1030617</a:t>
            </a:r>
            <a:endParaRPr sz="850"/>
          </a:p>
          <a:p>
            <a:pPr marL="457200" lvl="0" indent="0" algn="l" rtl="0">
              <a:lnSpc>
                <a:spcPct val="100000"/>
              </a:lnSpc>
              <a:spcBef>
                <a:spcPts val="0"/>
              </a:spcBef>
              <a:spcAft>
                <a:spcPts val="0"/>
              </a:spcAft>
              <a:buClr>
                <a:schemeClr val="dk1"/>
              </a:buClr>
              <a:buSzPts val="852"/>
              <a:buFont typeface="Arial"/>
              <a:buNone/>
            </a:pPr>
            <a:r>
              <a:rPr lang="en" sz="850"/>
              <a:t>Elsner, J., Hodges, R., &amp; Jagger, T. (2012). Spatial grids for hurricane climate research. </a:t>
            </a:r>
            <a:r>
              <a:rPr lang="en" sz="850" i="1"/>
              <a:t>Climate Dynamics, 39</a:t>
            </a:r>
            <a:r>
              <a:rPr lang="en" sz="850"/>
              <a:t>(1/2), 21-36. doi:10.1007/s00382-011-1066-5</a:t>
            </a:r>
            <a:endParaRPr sz="850"/>
          </a:p>
          <a:p>
            <a:pPr marL="457200" lvl="0" indent="0" algn="l" rtl="0">
              <a:lnSpc>
                <a:spcPct val="100000"/>
              </a:lnSpc>
              <a:spcBef>
                <a:spcPts val="0"/>
              </a:spcBef>
              <a:spcAft>
                <a:spcPts val="0"/>
              </a:spcAft>
              <a:buSzPts val="852"/>
              <a:buNone/>
            </a:pPr>
            <a:r>
              <a:rPr lang="en" sz="850"/>
              <a:t>Kossin, J. P., Emanuel, K. A., &amp; Camargo, S. J. (2016). Past and Projected Changes in Western North Pacific Tropical Cyclone Exposure. </a:t>
            </a:r>
            <a:r>
              <a:rPr lang="en" sz="850" i="1"/>
              <a:t>Journal of Climate, 29</a:t>
            </a:r>
            <a:r>
              <a:rPr lang="en" sz="850"/>
              <a:t>(16),</a:t>
            </a:r>
            <a:endParaRPr sz="850"/>
          </a:p>
          <a:p>
            <a:pPr marL="457200" lvl="0" indent="457200" algn="l" rtl="0">
              <a:lnSpc>
                <a:spcPct val="100000"/>
              </a:lnSpc>
              <a:spcBef>
                <a:spcPts val="0"/>
              </a:spcBef>
              <a:spcAft>
                <a:spcPts val="0"/>
              </a:spcAft>
              <a:buClr>
                <a:schemeClr val="dk1"/>
              </a:buClr>
              <a:buSzPts val="852"/>
              <a:buFont typeface="Arial"/>
              <a:buNone/>
            </a:pPr>
            <a:r>
              <a:rPr lang="en" sz="850"/>
              <a:t>5725-5739. doi:10.1175/JCLI-D-16-0076.1</a:t>
            </a:r>
            <a:endParaRPr sz="850"/>
          </a:p>
          <a:p>
            <a:pPr marL="457200" lvl="0" indent="0" algn="l" rtl="0">
              <a:lnSpc>
                <a:spcPct val="100000"/>
              </a:lnSpc>
              <a:spcBef>
                <a:spcPts val="0"/>
              </a:spcBef>
              <a:spcAft>
                <a:spcPts val="0"/>
              </a:spcAft>
              <a:buSzPts val="852"/>
              <a:buNone/>
            </a:pPr>
            <a:r>
              <a:rPr lang="en" sz="850"/>
              <a:t>Nguyen T, T., Hoang D., C., Nguyen X., H., &amp; Chanh, K. (2020). Relationship between sea surface temperature and the maximum intensity of tropical cyclones </a:t>
            </a:r>
            <a:endParaRPr sz="850"/>
          </a:p>
          <a:p>
            <a:pPr marL="457200" lvl="0" indent="457200" algn="l" rtl="0">
              <a:lnSpc>
                <a:spcPct val="100000"/>
              </a:lnSpc>
              <a:spcBef>
                <a:spcPts val="0"/>
              </a:spcBef>
              <a:spcAft>
                <a:spcPts val="0"/>
              </a:spcAft>
              <a:buClr>
                <a:schemeClr val="dk1"/>
              </a:buClr>
              <a:buSzPts val="852"/>
              <a:buFont typeface="Arial"/>
              <a:buNone/>
            </a:pPr>
            <a:r>
              <a:rPr lang="en" sz="850"/>
              <a:t>affecting Vietnam's coastline. </a:t>
            </a:r>
            <a:r>
              <a:rPr lang="en" sz="850" i="1"/>
              <a:t>International Journal of Climatology, 40</a:t>
            </a:r>
            <a:r>
              <a:rPr lang="en" sz="850"/>
              <a:t>(5), 2527. doi:10.1002/joc.6348</a:t>
            </a:r>
            <a:endParaRPr sz="850"/>
          </a:p>
          <a:p>
            <a:pPr marL="457200" lvl="0" indent="0" algn="l" rtl="0">
              <a:lnSpc>
                <a:spcPct val="100000"/>
              </a:lnSpc>
              <a:spcBef>
                <a:spcPts val="0"/>
              </a:spcBef>
              <a:spcAft>
                <a:spcPts val="0"/>
              </a:spcAft>
              <a:buSzPts val="852"/>
              <a:buNone/>
            </a:pPr>
            <a:r>
              <a:rPr lang="en" sz="850"/>
              <a:t>Nguyen, T. P., &amp; Parnell, K. E. (2019). Coastal land use planning in Ben Tre, Vietnam: constraints and recommendations. </a:t>
            </a:r>
            <a:r>
              <a:rPr lang="en" sz="850" i="1"/>
              <a:t>Heliyon, 5</a:t>
            </a:r>
            <a:r>
              <a:rPr lang="en" sz="850"/>
              <a:t>(4), e01487.</a:t>
            </a:r>
            <a:endParaRPr sz="850"/>
          </a:p>
          <a:p>
            <a:pPr marL="457200" lvl="0" indent="457200" algn="l" rtl="0">
              <a:lnSpc>
                <a:spcPct val="100000"/>
              </a:lnSpc>
              <a:spcBef>
                <a:spcPts val="0"/>
              </a:spcBef>
              <a:spcAft>
                <a:spcPts val="0"/>
              </a:spcAft>
              <a:buClr>
                <a:schemeClr val="dk1"/>
              </a:buClr>
              <a:buSzPts val="852"/>
              <a:buFont typeface="Arial"/>
              <a:buNone/>
            </a:pPr>
            <a:r>
              <a:rPr lang="en" sz="850"/>
              <a:t>doi:10.1016/j.heliyon.2019.e01487</a:t>
            </a:r>
            <a:endParaRPr sz="850"/>
          </a:p>
          <a:p>
            <a:pPr marL="457200" lvl="0" indent="0" algn="l" rtl="0">
              <a:lnSpc>
                <a:spcPct val="100000"/>
              </a:lnSpc>
              <a:spcBef>
                <a:spcPts val="0"/>
              </a:spcBef>
              <a:spcAft>
                <a:spcPts val="0"/>
              </a:spcAft>
              <a:buSzPts val="852"/>
              <a:buNone/>
            </a:pPr>
            <a:r>
              <a:rPr lang="en" sz="850"/>
              <a:t>Takagi, H., Thao, N., Esteban, M., Tam, T., Knaepen, H., &amp; Mikami, T. (2012). </a:t>
            </a:r>
            <a:r>
              <a:rPr lang="en" sz="850" i="1"/>
              <a:t>Vulnerability of coastal areas in Southern Vietnam against tropical cyclones and storm </a:t>
            </a:r>
            <a:endParaRPr sz="850" i="1"/>
          </a:p>
          <a:p>
            <a:pPr marL="457200" lvl="0" indent="457200" algn="l" rtl="0">
              <a:lnSpc>
                <a:spcPct val="100000"/>
              </a:lnSpc>
              <a:spcBef>
                <a:spcPts val="0"/>
              </a:spcBef>
              <a:spcAft>
                <a:spcPts val="0"/>
              </a:spcAft>
              <a:buClr>
                <a:schemeClr val="dk1"/>
              </a:buClr>
              <a:buSzPts val="852"/>
              <a:buFont typeface="Arial"/>
              <a:buNone/>
            </a:pPr>
            <a:r>
              <a:rPr lang="en" sz="850" i="1"/>
              <a:t>surges</a:t>
            </a:r>
            <a:r>
              <a:rPr lang="en" sz="850"/>
              <a:t>.</a:t>
            </a:r>
            <a:endParaRPr sz="850"/>
          </a:p>
          <a:p>
            <a:pPr marL="457200" lvl="0" indent="0" algn="l" rtl="0">
              <a:lnSpc>
                <a:spcPct val="100000"/>
              </a:lnSpc>
              <a:spcBef>
                <a:spcPts val="0"/>
              </a:spcBef>
              <a:spcAft>
                <a:spcPts val="0"/>
              </a:spcAft>
              <a:buSzPts val="852"/>
              <a:buNone/>
            </a:pPr>
            <a:r>
              <a:rPr lang="en" sz="850"/>
              <a:t>Tinh, P. H., &amp; Tuan, M. S. (2015). Vulnerability to climate change of mangroves in Xuan Thuy National Park, Vietnam. </a:t>
            </a:r>
            <a:r>
              <a:rPr lang="en" sz="850" i="1"/>
              <a:t>Journal of Agricultural and Biological Science, </a:t>
            </a:r>
            <a:endParaRPr sz="850" i="1"/>
          </a:p>
          <a:p>
            <a:pPr marL="457200" lvl="0" indent="457200" algn="l" rtl="0">
              <a:lnSpc>
                <a:spcPct val="100000"/>
              </a:lnSpc>
              <a:spcBef>
                <a:spcPts val="0"/>
              </a:spcBef>
              <a:spcAft>
                <a:spcPts val="0"/>
              </a:spcAft>
              <a:buClr>
                <a:schemeClr val="dk1"/>
              </a:buClr>
              <a:buSzPts val="852"/>
              <a:buFont typeface="Arial"/>
              <a:buNone/>
            </a:pPr>
            <a:r>
              <a:rPr lang="en" sz="850" i="1"/>
              <a:t>10</a:t>
            </a:r>
            <a:r>
              <a:rPr lang="en" sz="850"/>
              <a:t>(2), 55-60.</a:t>
            </a:r>
            <a:endParaRPr sz="850"/>
          </a:p>
          <a:p>
            <a:pPr marL="457200" lvl="0" indent="0" algn="l" rtl="0">
              <a:lnSpc>
                <a:spcPct val="100000"/>
              </a:lnSpc>
              <a:spcBef>
                <a:spcPts val="0"/>
              </a:spcBef>
              <a:spcAft>
                <a:spcPts val="0"/>
              </a:spcAft>
              <a:buSzPts val="852"/>
              <a:buNone/>
            </a:pPr>
            <a:r>
              <a:rPr lang="en" sz="850"/>
              <a:t>Weis, S. W. M., Agostini, V. N., Roth, L. M., Gilmer, B., Schill, S. R., Knowles, J. E., &amp; Blyther, R. (2016). Assessing vulnerability: an integrated approach for mapping</a:t>
            </a:r>
            <a:endParaRPr sz="850"/>
          </a:p>
          <a:p>
            <a:pPr marL="457200" lvl="0" indent="457200" algn="l" rtl="0">
              <a:lnSpc>
                <a:spcPct val="100000"/>
              </a:lnSpc>
              <a:spcBef>
                <a:spcPts val="0"/>
              </a:spcBef>
              <a:spcAft>
                <a:spcPts val="0"/>
              </a:spcAft>
              <a:buSzPts val="852"/>
              <a:buNone/>
            </a:pPr>
            <a:r>
              <a:rPr lang="en" sz="850"/>
              <a:t>adaptive capacity, sensitivity, and exposure. </a:t>
            </a:r>
            <a:r>
              <a:rPr lang="en" sz="850" i="1"/>
              <a:t>Climatic Change, 136</a:t>
            </a:r>
            <a:r>
              <a:rPr lang="en" sz="850"/>
              <a:t>(3), 615-629. doi:10.1007/s10584-016-1642-0</a:t>
            </a:r>
            <a:endParaRPr sz="850"/>
          </a:p>
          <a:p>
            <a:pPr marL="457200" lvl="0" indent="0" algn="l" rtl="0">
              <a:spcBef>
                <a:spcPts val="1200"/>
              </a:spcBef>
              <a:spcAft>
                <a:spcPts val="1200"/>
              </a:spcAft>
              <a:buSzPts val="852"/>
              <a:buNone/>
            </a:pPr>
            <a:endParaRPr sz="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Vietnam is one of the most severely impacted countries by anthropogenic climate change and is threatened by potential increasing and intensifying tropical cyclone events (Tinh &amp; Tuan, 2015)</a:t>
            </a:r>
            <a:endParaRPr/>
          </a:p>
          <a:p>
            <a:pPr marL="457200" lvl="0" indent="-342900" algn="l" rtl="0">
              <a:spcBef>
                <a:spcPts val="0"/>
              </a:spcBef>
              <a:spcAft>
                <a:spcPts val="0"/>
              </a:spcAft>
              <a:buSzPts val="1800"/>
              <a:buChar char="-"/>
            </a:pPr>
            <a:r>
              <a:rPr lang="en"/>
              <a:t>Additionally, the West Pacific Basin is the most active and features the highest human mortality risk, thereby exposing Vietnam to tropical cyclones (Kossin, Emanuel, &amp; Camargo, 2016)</a:t>
            </a:r>
            <a:endParaRPr/>
          </a:p>
          <a:p>
            <a:pPr marL="457200" lvl="0" indent="-342900" algn="l" rtl="0">
              <a:spcBef>
                <a:spcPts val="0"/>
              </a:spcBef>
              <a:spcAft>
                <a:spcPts val="0"/>
              </a:spcAft>
              <a:buSzPts val="1800"/>
              <a:buChar char="-"/>
            </a:pPr>
            <a:r>
              <a:rPr lang="en"/>
              <a:t>Mangroves play an essential role between terrestrial and mangrove ecosystems by protecting coastal communities and ecosystems (Ellison &amp; Zhou, 2012)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1" name="Google Shape;71;p15"/>
          <p:cNvPicPr preferRelativeResize="0"/>
          <p:nvPr/>
        </p:nvPicPr>
        <p:blipFill>
          <a:blip r:embed="rId3">
            <a:alphaModFix/>
          </a:blip>
          <a:stretch>
            <a:fillRect/>
          </a:stretch>
        </p:blipFill>
        <p:spPr>
          <a:xfrm>
            <a:off x="800325" y="974838"/>
            <a:ext cx="3771676" cy="3771676"/>
          </a:xfrm>
          <a:prstGeom prst="rect">
            <a:avLst/>
          </a:prstGeom>
          <a:noFill/>
          <a:ln>
            <a:noFill/>
          </a:ln>
        </p:spPr>
      </p:pic>
      <p:pic>
        <p:nvPicPr>
          <p:cNvPr id="72" name="Google Shape;72;p15"/>
          <p:cNvPicPr preferRelativeResize="0"/>
          <p:nvPr/>
        </p:nvPicPr>
        <p:blipFill>
          <a:blip r:embed="rId4">
            <a:alphaModFix/>
          </a:blip>
          <a:stretch>
            <a:fillRect/>
          </a:stretch>
        </p:blipFill>
        <p:spPr>
          <a:xfrm>
            <a:off x="4572000" y="953387"/>
            <a:ext cx="3814549" cy="3814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This study aims to identify the vulnerability of populations in Vietnam to tropical cyclones within the context of anthropogenic climate change, and identify strategies that would help mitigate the impacts of future tropical cyclone events. This includes examining the presence of mangrove ecosystems as a form of mitigation.</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Objectives</a:t>
            </a:r>
            <a:endParaRPr/>
          </a:p>
          <a:p>
            <a:pPr marL="457200" lvl="0" indent="-342900" algn="l" rtl="0">
              <a:lnSpc>
                <a:spcPct val="100000"/>
              </a:lnSpc>
              <a:spcBef>
                <a:spcPts val="0"/>
              </a:spcBef>
              <a:spcAft>
                <a:spcPts val="0"/>
              </a:spcAft>
              <a:buSzPts val="1800"/>
              <a:buAutoNum type="arabicPeriod"/>
            </a:pPr>
            <a:r>
              <a:rPr lang="en"/>
              <a:t>Create a vulnerability index including an analysis on the exposure, sensitivity, and adaptive capacity of populations in Vietnam to tropical cyclones</a:t>
            </a:r>
            <a:endParaRPr/>
          </a:p>
          <a:p>
            <a:pPr marL="457200" lvl="0" indent="-342900" algn="l" rtl="0">
              <a:lnSpc>
                <a:spcPct val="100000"/>
              </a:lnSpc>
              <a:spcBef>
                <a:spcPts val="0"/>
              </a:spcBef>
              <a:spcAft>
                <a:spcPts val="0"/>
              </a:spcAft>
              <a:buSzPts val="1800"/>
              <a:buAutoNum type="arabicPeriod"/>
            </a:pPr>
            <a:r>
              <a:rPr lang="en"/>
              <a:t>Provide maps and guidelines to mitigate impacts of cyclones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graphicFrame>
        <p:nvGraphicFramePr>
          <p:cNvPr id="84" name="Google Shape;84;p17"/>
          <p:cNvGraphicFramePr/>
          <p:nvPr/>
        </p:nvGraphicFramePr>
        <p:xfrm>
          <a:off x="1459950" y="50800"/>
          <a:ext cx="3000000" cy="3000000"/>
        </p:xfrm>
        <a:graphic>
          <a:graphicData uri="http://schemas.openxmlformats.org/drawingml/2006/table">
            <a:tbl>
              <a:tblPr>
                <a:noFill/>
                <a:tableStyleId>{708C242D-AD56-40CD-9BD3-004BDC5AE598}</a:tableStyleId>
              </a:tblPr>
              <a:tblGrid>
                <a:gridCol w="1724025">
                  <a:extLst>
                    <a:ext uri="{9D8B030D-6E8A-4147-A177-3AD203B41FA5}">
                      <a16:colId xmlns:a16="http://schemas.microsoft.com/office/drawing/2014/main" val="20000"/>
                    </a:ext>
                  </a:extLst>
                </a:gridCol>
                <a:gridCol w="1647825">
                  <a:extLst>
                    <a:ext uri="{9D8B030D-6E8A-4147-A177-3AD203B41FA5}">
                      <a16:colId xmlns:a16="http://schemas.microsoft.com/office/drawing/2014/main" val="20001"/>
                    </a:ext>
                  </a:extLst>
                </a:gridCol>
                <a:gridCol w="1685925">
                  <a:extLst>
                    <a:ext uri="{9D8B030D-6E8A-4147-A177-3AD203B41FA5}">
                      <a16:colId xmlns:a16="http://schemas.microsoft.com/office/drawing/2014/main" val="20002"/>
                    </a:ext>
                  </a:extLst>
                </a:gridCol>
                <a:gridCol w="1323975">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r>
                        <a:rPr lang="en" sz="1000" b="1"/>
                        <a:t>Variable</a:t>
                      </a:r>
                      <a:endParaRPr sz="1000" b="1"/>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1000" b="1"/>
                        <a:t>Data</a:t>
                      </a:r>
                      <a:endParaRPr sz="1000" b="1"/>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1000" b="1"/>
                        <a:t>Data Type</a:t>
                      </a:r>
                      <a:endParaRPr sz="1000" b="1"/>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1000" b="1"/>
                        <a:t>Spatial Resolution</a:t>
                      </a:r>
                      <a:endParaRPr sz="1000" b="1"/>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1000" b="1"/>
                        <a:t>Source</a:t>
                      </a:r>
                      <a:endParaRPr sz="1000" b="1"/>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647700">
                <a:tc>
                  <a:txBody>
                    <a:bodyPr/>
                    <a:lstStyle/>
                    <a:p>
                      <a:pPr marL="0" lvl="0" indent="0" algn="l" rtl="0">
                        <a:spcBef>
                          <a:spcPts val="0"/>
                        </a:spcBef>
                        <a:spcAft>
                          <a:spcPts val="0"/>
                        </a:spcAft>
                        <a:buNone/>
                      </a:pPr>
                      <a:r>
                        <a:rPr lang="en" sz="1000"/>
                        <a:t>Tropical Cyclones</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IBTrACS </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netCDF, csv, shapefile (point &amp; line)</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NA</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NOAA</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95275">
                <a:tc>
                  <a:txBody>
                    <a:bodyPr/>
                    <a:lstStyle/>
                    <a:p>
                      <a:pPr marL="0" lvl="0" indent="0" algn="l" rtl="0">
                        <a:spcBef>
                          <a:spcPts val="0"/>
                        </a:spcBef>
                        <a:spcAft>
                          <a:spcPts val="0"/>
                        </a:spcAft>
                        <a:buNone/>
                      </a:pPr>
                      <a:r>
                        <a:rPr lang="en" sz="1000"/>
                        <a:t>Precipitation</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WorldClim</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GeoTIFF</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2.5 min</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Worldclim</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76250">
                <a:tc>
                  <a:txBody>
                    <a:bodyPr/>
                    <a:lstStyle/>
                    <a:p>
                      <a:pPr marL="0" lvl="0" indent="0" algn="l" rtl="0">
                        <a:spcBef>
                          <a:spcPts val="0"/>
                        </a:spcBef>
                        <a:spcAft>
                          <a:spcPts val="0"/>
                        </a:spcAft>
                        <a:buNone/>
                      </a:pPr>
                      <a:r>
                        <a:rPr lang="en" sz="1000"/>
                        <a:t>Elevation</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SRTM</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GeoTIFF</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10, 5, 2.5 min, 30 sec</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Worldclim</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76250">
                <a:tc>
                  <a:txBody>
                    <a:bodyPr/>
                    <a:lstStyle/>
                    <a:p>
                      <a:pPr marL="0" lvl="0" indent="0" algn="l" rtl="0">
                        <a:spcBef>
                          <a:spcPts val="0"/>
                        </a:spcBef>
                        <a:spcAft>
                          <a:spcPts val="0"/>
                        </a:spcAft>
                        <a:buNone/>
                      </a:pPr>
                      <a:r>
                        <a:rPr lang="en" sz="1000"/>
                        <a:t>Mangrove Forests</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Aquaculture Data</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GeoTIFF</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15 m</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Clark Labs</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76250">
                <a:tc>
                  <a:txBody>
                    <a:bodyPr/>
                    <a:lstStyle/>
                    <a:p>
                      <a:pPr marL="0" lvl="0" indent="0" algn="l" rtl="0">
                        <a:spcBef>
                          <a:spcPts val="0"/>
                        </a:spcBef>
                        <a:spcAft>
                          <a:spcPts val="0"/>
                        </a:spcAft>
                        <a:buNone/>
                      </a:pPr>
                      <a:r>
                        <a:rPr lang="en" sz="1000"/>
                        <a:t>Administrative Boundaries</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Administrative boundary polygons</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Shapefile/GDB</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NA</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OCHA</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47700">
                <a:tc>
                  <a:txBody>
                    <a:bodyPr/>
                    <a:lstStyle/>
                    <a:p>
                      <a:pPr marL="0" lvl="0" indent="0" algn="l" rtl="0">
                        <a:spcBef>
                          <a:spcPts val="0"/>
                        </a:spcBef>
                        <a:spcAft>
                          <a:spcPts val="0"/>
                        </a:spcAft>
                        <a:buNone/>
                      </a:pPr>
                      <a:r>
                        <a:rPr lang="en" sz="1000"/>
                        <a:t>Population Data</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Population Density &amp;  Persons Per Pixel</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GeoTIFF</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1 km, 100m</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WorldPop</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275">
                <a:tc>
                  <a:txBody>
                    <a:bodyPr/>
                    <a:lstStyle/>
                    <a:p>
                      <a:pPr marL="0" lvl="0" indent="0" algn="l" rtl="0">
                        <a:spcBef>
                          <a:spcPts val="0"/>
                        </a:spcBef>
                        <a:spcAft>
                          <a:spcPts val="0"/>
                        </a:spcAft>
                        <a:buNone/>
                      </a:pPr>
                      <a:r>
                        <a:rPr lang="en" sz="1000"/>
                        <a:t>Land Cover</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Global Land Cover Data </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GeoTIFF</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300 m</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ESA CCI</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76250">
                <a:tc>
                  <a:txBody>
                    <a:bodyPr/>
                    <a:lstStyle/>
                    <a:p>
                      <a:pPr marL="0" lvl="0" indent="0" algn="l" rtl="0">
                        <a:spcBef>
                          <a:spcPts val="0"/>
                        </a:spcBef>
                        <a:spcAft>
                          <a:spcPts val="0"/>
                        </a:spcAft>
                        <a:buNone/>
                      </a:pPr>
                      <a:r>
                        <a:rPr lang="en" sz="1000"/>
                        <a:t>Protected Areas</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World Database on Protected Areas (WDPA)</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shapefile</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NA</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Protected Planet</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76250">
                <a:tc>
                  <a:txBody>
                    <a:bodyPr/>
                    <a:lstStyle/>
                    <a:p>
                      <a:pPr marL="0" lvl="0" indent="0" algn="l" rtl="0">
                        <a:spcBef>
                          <a:spcPts val="0"/>
                        </a:spcBef>
                        <a:spcAft>
                          <a:spcPts val="0"/>
                        </a:spcAft>
                        <a:buNone/>
                      </a:pPr>
                      <a:r>
                        <a:rPr lang="en" sz="1000"/>
                        <a:t>Health Facilities</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HOTOSM Viet Nam Health Facilities</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shapefile</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NA</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OCHA</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 sz="1000"/>
                        <a:t>Roads</a:t>
                      </a:r>
                      <a:endParaRPr sz="1000"/>
                    </a:p>
                  </a:txBody>
                  <a:tcPr marL="63500" marR="63500" marT="63500" marB="63500">
                    <a:lnL w="12675"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Digital Maps &amp; Geospatial Data</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shapefile</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NA</a:t>
                      </a:r>
                      <a:endParaRPr sz="10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Princeton University</a:t>
                      </a:r>
                      <a:endParaRPr sz="1000"/>
                    </a:p>
                  </a:txBody>
                  <a:tcPr marL="63500" marR="63500" marT="63500" marB="63500">
                    <a:lnL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Framework</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1" name="Google Shape;91;p18"/>
          <p:cNvPicPr preferRelativeResize="0"/>
          <p:nvPr/>
        </p:nvPicPr>
        <p:blipFill>
          <a:blip r:embed="rId3">
            <a:alphaModFix/>
          </a:blip>
          <a:stretch>
            <a:fillRect/>
          </a:stretch>
        </p:blipFill>
        <p:spPr>
          <a:xfrm>
            <a:off x="2549400" y="135025"/>
            <a:ext cx="6282900" cy="4873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
              <a:t>Reclassify data from 1 (Low) - 5 (High)</a:t>
            </a:r>
            <a:endParaRPr/>
          </a:p>
          <a:p>
            <a:pPr marL="457200" lvl="0" indent="-342900" algn="l" rtl="0">
              <a:spcBef>
                <a:spcPts val="0"/>
              </a:spcBef>
              <a:spcAft>
                <a:spcPts val="0"/>
              </a:spcAft>
              <a:buSzPts val="1800"/>
              <a:buAutoNum type="arabicParenR"/>
            </a:pPr>
            <a:r>
              <a:rPr lang="en"/>
              <a:t>Use Raster Calculator to combine reclassified data layers and create an Index</a:t>
            </a:r>
            <a:endParaRPr/>
          </a:p>
          <a:p>
            <a:pPr marL="914400" lvl="1" indent="-317500" algn="l" rtl="0">
              <a:spcBef>
                <a:spcPts val="0"/>
              </a:spcBef>
              <a:spcAft>
                <a:spcPts val="0"/>
              </a:spcAft>
              <a:buSzPts val="1400"/>
              <a:buAutoNum type="alphaLcParenR"/>
            </a:pPr>
            <a:r>
              <a:rPr lang="en"/>
              <a:t>Exposure (8) + Sensitivity (3)) / 11</a:t>
            </a:r>
            <a:endParaRPr/>
          </a:p>
          <a:p>
            <a:pPr marL="914400" lvl="1" indent="-317500" algn="l" rtl="0">
              <a:spcBef>
                <a:spcPts val="0"/>
              </a:spcBef>
              <a:spcAft>
                <a:spcPts val="0"/>
              </a:spcAft>
              <a:buSzPts val="1400"/>
              <a:buAutoNum type="alphaLcParenR"/>
            </a:pPr>
            <a:r>
              <a:rPr lang="en"/>
              <a:t>Adaptive Capacity (2) / 2</a:t>
            </a:r>
            <a:endParaRPr/>
          </a:p>
          <a:p>
            <a:pPr marL="457200" lvl="0" indent="-342900" algn="l" rtl="0">
              <a:spcBef>
                <a:spcPts val="0"/>
              </a:spcBef>
              <a:spcAft>
                <a:spcPts val="0"/>
              </a:spcAft>
              <a:buSzPts val="1800"/>
              <a:buAutoNum type="arabicParenR"/>
            </a:pPr>
            <a:r>
              <a:rPr lang="en"/>
              <a:t>Create table of values using Zonal Statistics for provincial data</a:t>
            </a:r>
            <a:endParaRPr/>
          </a:p>
          <a:p>
            <a:pPr marL="914400" lvl="1" indent="-317500" algn="l" rtl="0">
              <a:spcBef>
                <a:spcPts val="0"/>
              </a:spcBef>
              <a:spcAft>
                <a:spcPts val="0"/>
              </a:spcAft>
              <a:buSzPts val="1400"/>
              <a:buAutoNum type="alphaLcParenR"/>
            </a:pPr>
            <a:r>
              <a:rPr lang="en"/>
              <a:t>Mean Vulnerability</a:t>
            </a:r>
            <a:endParaRPr/>
          </a:p>
          <a:p>
            <a:pPr marL="914400" lvl="1" indent="-317500" algn="l" rtl="0">
              <a:spcBef>
                <a:spcPts val="0"/>
              </a:spcBef>
              <a:spcAft>
                <a:spcPts val="0"/>
              </a:spcAft>
              <a:buSzPts val="1400"/>
              <a:buAutoNum type="alphaLcParenR"/>
            </a:pPr>
            <a:r>
              <a:rPr lang="en"/>
              <a:t>Mean Adaptive Capacity</a:t>
            </a:r>
            <a:endParaRPr/>
          </a:p>
          <a:p>
            <a:pPr marL="457200" lvl="0" indent="-342900" algn="l" rtl="0">
              <a:spcBef>
                <a:spcPts val="0"/>
              </a:spcBef>
              <a:spcAft>
                <a:spcPts val="0"/>
              </a:spcAft>
              <a:buSzPts val="1800"/>
              <a:buAutoNum type="arabicParenR"/>
            </a:pPr>
            <a:r>
              <a:rPr lang="en"/>
              <a:t>Join tables to administrative boundary features</a:t>
            </a:r>
            <a:endParaRPr/>
          </a:p>
          <a:p>
            <a:pPr marL="457200" lvl="0" indent="-342900" algn="l" rtl="0">
              <a:spcBef>
                <a:spcPts val="0"/>
              </a:spcBef>
              <a:spcAft>
                <a:spcPts val="0"/>
              </a:spcAft>
              <a:buSzPts val="1800"/>
              <a:buAutoNum type="arabicParenR"/>
            </a:pPr>
            <a:r>
              <a:rPr lang="en"/>
              <a:t>Apply bivariate symbology (Quantile)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03" name="Google Shape;103;p20"/>
          <p:cNvSpPr txBox="1">
            <a:spLocks noGrp="1"/>
          </p:cNvSpPr>
          <p:nvPr>
            <p:ph type="body" idx="1"/>
          </p:nvPr>
        </p:nvSpPr>
        <p:spPr>
          <a:xfrm>
            <a:off x="311700" y="1152475"/>
            <a:ext cx="2122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Missing Data</a:t>
            </a:r>
            <a:endParaRPr/>
          </a:p>
          <a:p>
            <a:pPr marL="457200" lvl="0" indent="-342900" algn="l" rtl="0">
              <a:spcBef>
                <a:spcPts val="0"/>
              </a:spcBef>
              <a:spcAft>
                <a:spcPts val="0"/>
              </a:spcAft>
              <a:buSzPts val="1800"/>
              <a:buChar char="●"/>
            </a:pPr>
            <a:r>
              <a:rPr lang="en"/>
              <a:t>Number of Variables</a:t>
            </a:r>
            <a:endParaRPr/>
          </a:p>
          <a:p>
            <a:pPr marL="457200" lvl="0" indent="-342900" algn="l" rtl="0">
              <a:spcBef>
                <a:spcPts val="0"/>
              </a:spcBef>
              <a:spcAft>
                <a:spcPts val="0"/>
              </a:spcAft>
              <a:buSzPts val="1800"/>
              <a:buChar char="●"/>
            </a:pPr>
            <a:r>
              <a:rPr lang="en"/>
              <a:t>Clear Breaks in Index Values</a:t>
            </a:r>
            <a:endParaRPr/>
          </a:p>
        </p:txBody>
      </p:sp>
      <p:pic>
        <p:nvPicPr>
          <p:cNvPr id="104" name="Google Shape;104;p20"/>
          <p:cNvPicPr preferRelativeResize="0"/>
          <p:nvPr/>
        </p:nvPicPr>
        <p:blipFill>
          <a:blip r:embed="rId3">
            <a:alphaModFix/>
          </a:blip>
          <a:stretch>
            <a:fillRect/>
          </a:stretch>
        </p:blipFill>
        <p:spPr>
          <a:xfrm>
            <a:off x="2489609" y="0"/>
            <a:ext cx="6654382"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10" name="Google Shape;110;p21"/>
          <p:cNvSpPr txBox="1">
            <a:spLocks noGrp="1"/>
          </p:cNvSpPr>
          <p:nvPr>
            <p:ph type="body" idx="1"/>
          </p:nvPr>
        </p:nvSpPr>
        <p:spPr>
          <a:xfrm>
            <a:off x="311700" y="1152475"/>
            <a:ext cx="45450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Missing Data</a:t>
            </a:r>
            <a:endParaRPr/>
          </a:p>
          <a:p>
            <a:pPr marL="457200" lvl="0" indent="-342900" algn="l" rtl="0">
              <a:spcBef>
                <a:spcPts val="0"/>
              </a:spcBef>
              <a:spcAft>
                <a:spcPts val="0"/>
              </a:spcAft>
              <a:buSzPts val="1800"/>
              <a:buChar char="●"/>
            </a:pPr>
            <a:r>
              <a:rPr lang="en"/>
              <a:t>Shades of Pink represent areas with higher average vulnerability</a:t>
            </a:r>
            <a:endParaRPr/>
          </a:p>
          <a:p>
            <a:pPr marL="457200" lvl="0" indent="-342900" algn="l" rtl="0">
              <a:spcBef>
                <a:spcPts val="0"/>
              </a:spcBef>
              <a:spcAft>
                <a:spcPts val="0"/>
              </a:spcAft>
              <a:buSzPts val="1800"/>
              <a:buChar char="●"/>
            </a:pPr>
            <a:r>
              <a:rPr lang="en"/>
              <a:t>Shades of Blue represent areas with higher average adaptive capacity</a:t>
            </a:r>
            <a:endParaRPr/>
          </a:p>
          <a:p>
            <a:pPr marL="457200" lvl="0" indent="-342900" algn="l" rtl="0">
              <a:spcBef>
                <a:spcPts val="0"/>
              </a:spcBef>
              <a:spcAft>
                <a:spcPts val="0"/>
              </a:spcAft>
              <a:buSzPts val="1800"/>
              <a:buChar char="●"/>
            </a:pPr>
            <a:r>
              <a:rPr lang="en"/>
              <a:t>Darker colors represent higher values and lighter colors represent lower values</a:t>
            </a:r>
            <a:endParaRPr/>
          </a:p>
        </p:txBody>
      </p:sp>
      <p:pic>
        <p:nvPicPr>
          <p:cNvPr id="111" name="Google Shape;111;p21"/>
          <p:cNvPicPr preferRelativeResize="0"/>
          <p:nvPr/>
        </p:nvPicPr>
        <p:blipFill>
          <a:blip r:embed="rId3">
            <a:alphaModFix/>
          </a:blip>
          <a:stretch>
            <a:fillRect/>
          </a:stretch>
        </p:blipFill>
        <p:spPr>
          <a:xfrm>
            <a:off x="5168343" y="0"/>
            <a:ext cx="3975665" cy="5143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1239</Words>
  <Application>Microsoft Office PowerPoint</Application>
  <PresentationFormat>On-screen Show (16:9)</PresentationFormat>
  <Paragraphs>124</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Assessing the Vulnerability of Populations in Vietnam to Tropical Cyclones</vt:lpstr>
      <vt:lpstr>Background</vt:lpstr>
      <vt:lpstr>PowerPoint Presentation</vt:lpstr>
      <vt:lpstr>Problem Statement</vt:lpstr>
      <vt:lpstr>Data</vt:lpstr>
      <vt:lpstr>Framework</vt:lpstr>
      <vt:lpstr>Methods</vt:lpstr>
      <vt:lpstr>Results</vt:lpstr>
      <vt:lpstr>Results</vt:lpstr>
      <vt:lpstr>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Vulnerability of Populations in Vietnam to Tropical Cyclones</dc:title>
  <dc:creator>Caroline</dc:creator>
  <cp:lastModifiedBy>Caroline</cp:lastModifiedBy>
  <cp:revision>1</cp:revision>
  <dcterms:modified xsi:type="dcterms:W3CDTF">2021-04-08T16:59:04Z</dcterms:modified>
</cp:coreProperties>
</file>