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4" r:id="rId6"/>
    <p:sldId id="261" r:id="rId7"/>
    <p:sldId id="262" r:id="rId8"/>
    <p:sldId id="268" r:id="rId9"/>
    <p:sldId id="27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46809" autoAdjust="0"/>
  </p:normalViewPr>
  <p:slideViewPr>
    <p:cSldViewPr snapToGrid="0">
      <p:cViewPr varScale="1">
        <p:scale>
          <a:sx n="31" d="100"/>
          <a:sy n="31" d="100"/>
        </p:scale>
        <p:origin x="2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ACC3E-EE55-483B-88E1-786341EC50BD}" type="datetimeFigureOut">
              <a:rPr lang="en-US" smtClean="0"/>
              <a:t>9/29/2020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8D424-3FE5-465A-A312-78873E1BA3D6}" type="slidenum">
              <a:rPr lang="en-US" smtClean="0"/>
              <a:t>‹#›</a:t>
            </a:fld>
            <a:endParaRPr lang="en-US" dirty="0"/>
          </a:p>
        </p:txBody>
      </p:sp>
    </p:spTree>
    <p:extLst>
      <p:ext uri="{BB962C8B-B14F-4D97-AF65-F5344CB8AC3E}">
        <p14:creationId xmlns:p14="http://schemas.microsoft.com/office/powerpoint/2010/main" val="3999551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“Anatomy of Creative Commons Licenses”. A presentation by K. M. Ehrig-Page.</a:t>
            </a:r>
          </a:p>
          <a:p>
            <a:endParaRPr lang="en-US" dirty="0"/>
          </a:p>
        </p:txBody>
      </p:sp>
      <p:sp>
        <p:nvSpPr>
          <p:cNvPr id="4" name="Slide Number Placeholder 3"/>
          <p:cNvSpPr>
            <a:spLocks noGrp="1"/>
          </p:cNvSpPr>
          <p:nvPr>
            <p:ph type="sldNum" sz="quarter" idx="10"/>
          </p:nvPr>
        </p:nvSpPr>
        <p:spPr/>
        <p:txBody>
          <a:bodyPr/>
          <a:lstStyle/>
          <a:p>
            <a:fld id="{3128D424-3FE5-465A-A312-78873E1BA3D6}" type="slidenum">
              <a:rPr lang="en-US" smtClean="0"/>
              <a:t>1</a:t>
            </a:fld>
            <a:endParaRPr lang="en-US" dirty="0"/>
          </a:p>
        </p:txBody>
      </p:sp>
    </p:spTree>
    <p:extLst>
      <p:ext uri="{BB962C8B-B14F-4D97-AF65-F5344CB8AC3E}">
        <p14:creationId xmlns:p14="http://schemas.microsoft.com/office/powerpoint/2010/main" val="2487492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8D424-3FE5-465A-A312-78873E1BA3D6}" type="slidenum">
              <a:rPr lang="en-US" smtClean="0"/>
              <a:t>10</a:t>
            </a:fld>
            <a:endParaRPr lang="en-US" dirty="0"/>
          </a:p>
        </p:txBody>
      </p:sp>
    </p:spTree>
    <p:extLst>
      <p:ext uri="{BB962C8B-B14F-4D97-AF65-F5344CB8AC3E}">
        <p14:creationId xmlns:p14="http://schemas.microsoft.com/office/powerpoint/2010/main" val="379848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presentation we will explore the anatomy of Creative Commons licenses through</a:t>
            </a:r>
            <a:r>
              <a:rPr lang="en-US" sz="1200" kern="1200" baseline="0" dirty="0">
                <a:solidFill>
                  <a:schemeClr val="tx1"/>
                </a:solidFill>
                <a:effectLst/>
                <a:latin typeface="+mn-lt"/>
                <a:ea typeface="+mn-ea"/>
                <a:cs typeface="+mn-cs"/>
              </a:rPr>
              <a:t> coming to understand six key areas. These areas are: </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What is Creative Commons (CC)?</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Three layers of the CC licenses</a:t>
            </a:r>
            <a:endParaRPr kumimoji="0" lang="en-US" sz="2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Four license elements and their icons</a:t>
            </a: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Six Creative Commons licenses</a:t>
            </a:r>
            <a:endParaRPr kumimoji="0" lang="en-US" sz="2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CC licenses affect on copyright exceptions and limitations AND FINALLY</a:t>
            </a:r>
            <a:endParaRPr kumimoji="0" lang="en-US" sz="2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200000"/>
              </a:lnSpc>
              <a:spcBef>
                <a:spcPts val="0"/>
              </a:spcBef>
              <a:spcAft>
                <a:spcPts val="800"/>
              </a:spcAft>
              <a:buClrTx/>
              <a:buSzTx/>
              <a:buFont typeface="+mj-lt"/>
              <a:buAutoNum type="arabicPeriod"/>
              <a:tabLst/>
              <a:defRPr/>
            </a:pPr>
            <a:r>
              <a:rPr kumimoji="0" lang="en-US" sz="2300" b="0" i="0" u="none" strike="noStrike" kern="1200" cap="none" spc="0" normalizeH="0" baseline="0" noProof="0" dirty="0">
                <a:ln>
                  <a:noFill/>
                </a:ln>
                <a:solidFill>
                  <a:srgbClr val="2D3B45"/>
                </a:solidFill>
                <a:effectLst/>
                <a:uLnTx/>
                <a:uFillTx/>
                <a:latin typeface="Calibri" panose="020F0502020204030204" pitchFamily="34" charset="0"/>
                <a:ea typeface="Calibri" panose="020F0502020204030204" pitchFamily="34" charset="0"/>
                <a:cs typeface="Calibri" panose="020F0502020204030204" pitchFamily="34" charset="0"/>
              </a:rPr>
              <a:t>CC licenses affect on works in the public domain</a:t>
            </a:r>
            <a:endParaRPr kumimoji="0" lang="en-US" sz="23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128D424-3FE5-465A-A312-78873E1BA3D6}" type="slidenum">
              <a:rPr lang="en-US" smtClean="0"/>
              <a:t>2</a:t>
            </a:fld>
            <a:endParaRPr lang="en-US" dirty="0"/>
          </a:p>
        </p:txBody>
      </p:sp>
    </p:spTree>
    <p:extLst>
      <p:ext uri="{BB962C8B-B14F-4D97-AF65-F5344CB8AC3E}">
        <p14:creationId xmlns:p14="http://schemas.microsoft.com/office/powerpoint/2010/main" val="2890333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Academia is built on the free exchange of knowledge; a teacher does not charge a student every time they impart</a:t>
            </a:r>
            <a:r>
              <a:rPr lang="en-US" sz="1200" kern="1200" baseline="0" dirty="0">
                <a:solidFill>
                  <a:schemeClr val="tx1"/>
                </a:solidFill>
                <a:effectLst/>
                <a:latin typeface="+mn-lt"/>
                <a:ea typeface="+mn-ea"/>
                <a:cs typeface="+mn-cs"/>
              </a:rPr>
              <a:t> advice </a:t>
            </a:r>
            <a:r>
              <a:rPr lang="en-US" sz="1200" kern="1200" dirty="0">
                <a:solidFill>
                  <a:schemeClr val="tx1"/>
                </a:solidFill>
                <a:effectLst/>
                <a:latin typeface="+mn-lt"/>
                <a:ea typeface="+mn-ea"/>
                <a:cs typeface="+mn-cs"/>
              </a:rPr>
              <a:t>(apart from through their wages). Libraries do not usually levy a charge when a student accesses its resources. Fees, though, have been levied in certain areas- particularly within the field of higher education- that has lead to less shared knowledge within the “commons”, or the shared public space and has created a business out of scholarship.</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So what is Creative Commons? In order to lead to a greater flow of ideas, Creative Commons (an organization and a set of legal tools) was set up to encourage the FREE exchange of knowledge. In the following slides we will delve into what the Creative Commons licenses are and how they can help you when applied to your work.</a:t>
            </a:r>
          </a:p>
        </p:txBody>
      </p:sp>
      <p:sp>
        <p:nvSpPr>
          <p:cNvPr id="4" name="Slide Number Placeholder 3"/>
          <p:cNvSpPr>
            <a:spLocks noGrp="1"/>
          </p:cNvSpPr>
          <p:nvPr>
            <p:ph type="sldNum" sz="quarter" idx="10"/>
          </p:nvPr>
        </p:nvSpPr>
        <p:spPr/>
        <p:txBody>
          <a:bodyPr/>
          <a:lstStyle/>
          <a:p>
            <a:fld id="{3128D424-3FE5-465A-A312-78873E1BA3D6}" type="slidenum">
              <a:rPr lang="en-US" smtClean="0"/>
              <a:t>3</a:t>
            </a:fld>
            <a:endParaRPr lang="en-US" dirty="0"/>
          </a:p>
        </p:txBody>
      </p:sp>
    </p:spTree>
    <p:extLst>
      <p:ext uri="{BB962C8B-B14F-4D97-AF65-F5344CB8AC3E}">
        <p14:creationId xmlns:p14="http://schemas.microsoft.com/office/powerpoint/2010/main" val="190914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foundation of Creative Commons licenses is that they are built on legal code that is enforceable in the courts of most countries. The human readable layer (also known as the common deeds) avoids legalese</a:t>
            </a:r>
            <a:r>
              <a:rPr lang="en-US" baseline="0" dirty="0"/>
              <a:t> in order that everyone can understand them and most importantly, use them</a:t>
            </a:r>
            <a:r>
              <a:rPr lang="en-US" dirty="0"/>
              <a:t>. Following that there is a layer that can be interpreted easily by machines.</a:t>
            </a:r>
          </a:p>
        </p:txBody>
      </p:sp>
      <p:sp>
        <p:nvSpPr>
          <p:cNvPr id="4" name="Slide Number Placeholder 3"/>
          <p:cNvSpPr>
            <a:spLocks noGrp="1"/>
          </p:cNvSpPr>
          <p:nvPr>
            <p:ph type="sldNum" sz="quarter" idx="10"/>
          </p:nvPr>
        </p:nvSpPr>
        <p:spPr/>
        <p:txBody>
          <a:bodyPr/>
          <a:lstStyle/>
          <a:p>
            <a:fld id="{3128D424-3FE5-465A-A312-78873E1BA3D6}" type="slidenum">
              <a:rPr lang="en-US" smtClean="0"/>
              <a:t>4</a:t>
            </a:fld>
            <a:endParaRPr lang="en-US" dirty="0"/>
          </a:p>
        </p:txBody>
      </p:sp>
    </p:spTree>
    <p:extLst>
      <p:ext uri="{BB962C8B-B14F-4D97-AF65-F5344CB8AC3E}">
        <p14:creationId xmlns:p14="http://schemas.microsoft.com/office/powerpoint/2010/main" val="341128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already mentioned, Creative Commons is an organization and a set of legal tools. The Creative Commons suite contains four license elements. These are: Attribution</a:t>
            </a:r>
            <a:r>
              <a:rPr lang="en-US" baseline="0" dirty="0"/>
              <a:t> or BY, ShareAlike or SA, NonCommercial or NC and NoDerivatives or ND.</a:t>
            </a:r>
            <a:br>
              <a:rPr lang="en-US" baseline="0" dirty="0"/>
            </a:br>
            <a:br>
              <a:rPr lang="en-US" baseline="0" dirty="0"/>
            </a:br>
            <a:r>
              <a:rPr lang="en-US" baseline="0" dirty="0"/>
              <a:t>BY: All licenses contain the attribution element.</a:t>
            </a:r>
          </a:p>
          <a:p>
            <a:r>
              <a:rPr lang="en-US" baseline="0" dirty="0"/>
              <a:t>SA: Adaptations must be licensed under the same license.</a:t>
            </a:r>
          </a:p>
          <a:p>
            <a:r>
              <a:rPr lang="en-US" baseline="0" dirty="0"/>
              <a:t>NC: NonCommercial requires that it Is only used for non-commercial purposes</a:t>
            </a:r>
          </a:p>
          <a:p>
            <a:r>
              <a:rPr lang="en-US" baseline="0" dirty="0"/>
              <a:t>ND: NoDerivatives means adaptations of the work cannot be shared.</a:t>
            </a:r>
          </a:p>
          <a:p>
            <a:endParaRPr lang="en-US" dirty="0"/>
          </a:p>
        </p:txBody>
      </p:sp>
      <p:sp>
        <p:nvSpPr>
          <p:cNvPr id="4" name="Slide Number Placeholder 3"/>
          <p:cNvSpPr>
            <a:spLocks noGrp="1"/>
          </p:cNvSpPr>
          <p:nvPr>
            <p:ph type="sldNum" sz="quarter" idx="10"/>
          </p:nvPr>
        </p:nvSpPr>
        <p:spPr/>
        <p:txBody>
          <a:bodyPr/>
          <a:lstStyle/>
          <a:p>
            <a:fld id="{3128D424-3FE5-465A-A312-78873E1BA3D6}" type="slidenum">
              <a:rPr lang="en-US" smtClean="0"/>
              <a:t>5</a:t>
            </a:fld>
            <a:endParaRPr lang="en-US" dirty="0"/>
          </a:p>
        </p:txBody>
      </p:sp>
    </p:spTree>
    <p:extLst>
      <p:ext uri="{BB962C8B-B14F-4D97-AF65-F5344CB8AC3E}">
        <p14:creationId xmlns:p14="http://schemas.microsoft.com/office/powerpoint/2010/main" val="352103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license elements combine to form 6 licenses, which are as follows:</a:t>
            </a:r>
          </a:p>
          <a:p>
            <a:r>
              <a:rPr lang="en-US" dirty="0"/>
              <a:t>- The Attribution license or “CC BY”, requires the author attribution though the use of the author’s work can be for anything e.g. commercial or non-commercial. </a:t>
            </a:r>
          </a:p>
          <a:p>
            <a:pPr marL="171450" indent="-171450">
              <a:buFontTx/>
              <a:buChar char="-"/>
            </a:pPr>
            <a:r>
              <a:rPr lang="en-US" dirty="0"/>
              <a:t>The Attribution-ShareAlike license or “BY-SA” allows use for any purpose as long as attribution is given and adaptations are shared under the same or compatible license. This type of license is also known as copyleft where derivative works are distributed under the same terms.</a:t>
            </a:r>
          </a:p>
          <a:p>
            <a:pPr marL="171450" indent="-171450">
              <a:buFontTx/>
              <a:buChar char="-"/>
            </a:pPr>
            <a:r>
              <a:rPr lang="en-US" dirty="0"/>
              <a:t>The Attribution-NonCommercial license or “BY-NC” permits non-commercial reuse with attribution given.</a:t>
            </a:r>
          </a:p>
          <a:p>
            <a:pPr marL="171450" indent="-171450">
              <a:buFontTx/>
              <a:buChar char="-"/>
            </a:pPr>
            <a:r>
              <a:rPr lang="en-US" dirty="0"/>
              <a:t>The Attribution-NonCommercial-ShareAlike license or “BY-NC-SA” permits non-commercial reuse with attribution given when adaptations are licensed under the same or compatible creative commons license. </a:t>
            </a:r>
          </a:p>
          <a:p>
            <a:pPr marL="171450" indent="-171450">
              <a:buFontTx/>
              <a:buChar char="-"/>
            </a:pPr>
            <a:r>
              <a:rPr lang="en-US" dirty="0"/>
              <a:t>The Attribution-NoDerivatives license or “BY-ND” means that the author must be credited and the work can be used for any purpose as long as it is not adapted.</a:t>
            </a:r>
          </a:p>
          <a:p>
            <a:pPr marL="171450" indent="-171450">
              <a:buFontTx/>
              <a:buChar char="-"/>
            </a:pPr>
            <a:r>
              <a:rPr lang="en-US" dirty="0"/>
              <a:t>The Attribution-NonCommercial-NoDerivatives license or “BY-NC-ND” requires attribution of the author/ creator and that only unadapted versions of the work can be used in a non-commercial setting. This is the most restrictive of the six licenses.</a:t>
            </a:r>
          </a:p>
        </p:txBody>
      </p:sp>
      <p:sp>
        <p:nvSpPr>
          <p:cNvPr id="4" name="Slide Number Placeholder 3"/>
          <p:cNvSpPr>
            <a:spLocks noGrp="1"/>
          </p:cNvSpPr>
          <p:nvPr>
            <p:ph type="sldNum" sz="quarter" idx="10"/>
          </p:nvPr>
        </p:nvSpPr>
        <p:spPr/>
        <p:txBody>
          <a:bodyPr/>
          <a:lstStyle/>
          <a:p>
            <a:fld id="{3128D424-3FE5-465A-A312-78873E1BA3D6}" type="slidenum">
              <a:rPr lang="en-US" smtClean="0"/>
              <a:t>6</a:t>
            </a:fld>
            <a:endParaRPr lang="en-US" dirty="0"/>
          </a:p>
        </p:txBody>
      </p:sp>
    </p:spTree>
    <p:extLst>
      <p:ext uri="{BB962C8B-B14F-4D97-AF65-F5344CB8AC3E}">
        <p14:creationId xmlns:p14="http://schemas.microsoft.com/office/powerpoint/2010/main" val="3461998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CC licenses affect creative works whose</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reuse could be considered to be “fair</a:t>
            </a:r>
            <a:r>
              <a:rPr lang="en-US" sz="1200" dirty="0">
                <a:effectLst/>
                <a:latin typeface="Calibri" panose="020F0502020204030204" pitchFamily="34" charset="0"/>
                <a:ea typeface="Calibri" panose="020F0502020204030204" pitchFamily="34" charset="0"/>
                <a:cs typeface="Times New Roman" panose="02020603050405020304" pitchFamily="18" charset="0"/>
              </a:rPr>
              <a:t> use” or “fair dealing”, as well as some other limitations depending on the jurisdiction. “Fair Use”, or “Fair Dealing”, promotes freedom of expression and allows for the use of copyrighted work in certain circumstances, such as when reporting the news, providing comment or critique of a creative work and also when used in education. The four factors for considering fair use, as contained in section 107 of the Copyright Act, are as follows:</a:t>
            </a:r>
          </a:p>
          <a:p>
            <a:r>
              <a:rPr lang="en-US" sz="1200" kern="1200" dirty="0">
                <a:solidFill>
                  <a:schemeClr val="tx1"/>
                </a:solidFill>
                <a:effectLst/>
                <a:latin typeface="+mn-lt"/>
                <a:ea typeface="+mn-ea"/>
                <a:cs typeface="+mn-cs"/>
              </a:rPr>
              <a:t>1. Purpose and character of the use</a:t>
            </a:r>
          </a:p>
          <a:p>
            <a:r>
              <a:rPr lang="en-US" sz="1200" kern="1200" dirty="0">
                <a:solidFill>
                  <a:schemeClr val="tx1"/>
                </a:solidFill>
                <a:effectLst/>
                <a:latin typeface="+mn-lt"/>
                <a:ea typeface="+mn-ea"/>
                <a:cs typeface="+mn-cs"/>
              </a:rPr>
              <a:t>2. Nature of the copyrighted work</a:t>
            </a:r>
          </a:p>
          <a:p>
            <a:r>
              <a:rPr lang="en-US" sz="1200" kern="1200" dirty="0">
                <a:solidFill>
                  <a:schemeClr val="tx1"/>
                </a:solidFill>
                <a:effectLst/>
                <a:latin typeface="+mn-lt"/>
                <a:ea typeface="+mn-ea"/>
                <a:cs typeface="+mn-cs"/>
              </a:rPr>
              <a:t>3. Amount used in relation to the whole copyrighted work</a:t>
            </a:r>
          </a:p>
          <a:p>
            <a:r>
              <a:rPr lang="en-US" sz="1200" kern="1200" dirty="0">
                <a:solidFill>
                  <a:schemeClr val="tx1"/>
                </a:solidFill>
                <a:effectLst/>
                <a:latin typeface="+mn-lt"/>
                <a:ea typeface="+mn-ea"/>
                <a:cs typeface="+mn-cs"/>
              </a:rPr>
              <a:t>4. Effect of the use upon the potential market or value of the copyrighted work</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28D424-3FE5-465A-A312-78873E1BA3D6}" type="slidenum">
              <a:rPr lang="en-US" smtClean="0"/>
              <a:t>7</a:t>
            </a:fld>
            <a:endParaRPr lang="en-US" dirty="0"/>
          </a:p>
        </p:txBody>
      </p:sp>
    </p:spTree>
    <p:extLst>
      <p:ext uri="{BB962C8B-B14F-4D97-AF65-F5344CB8AC3E}">
        <p14:creationId xmlns:p14="http://schemas.microsoft.com/office/powerpoint/2010/main" val="230499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Creative Commons has the CC0 [CC Zero], public domain dedication tool that allows authors to renounce their own copyright and allow any members of the public to use their work; authors therefore take a “no rights reserved” approach and release their work into the public domain. However, some jurisdictions prevent work being dedicated to the public domain so other legal tools must be utilized in these circumstances.</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Like the CC licenses, CC0 (read “CC Zero”) uses the three-layer design—legal code then being both human readable and machine readable.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Public Domain Mark signifies that the work is free of all copyright restriction, however it carries no legal weight and is therefore not based on legal code.</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28D424-3FE5-465A-A312-78873E1BA3D6}" type="slidenum">
              <a:rPr lang="en-US" smtClean="0"/>
              <a:t>8</a:t>
            </a:fld>
            <a:endParaRPr lang="en-US" dirty="0"/>
          </a:p>
        </p:txBody>
      </p:sp>
    </p:spTree>
    <p:extLst>
      <p:ext uri="{BB962C8B-B14F-4D97-AF65-F5344CB8AC3E}">
        <p14:creationId xmlns:p14="http://schemas.microsoft.com/office/powerpoint/2010/main" val="294673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And finally, to conclude, if a university or school program did not have to worry about a budget in order to acquire the course text, think of the uses that those extra funds could be used for, such as with</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going on more </a:t>
            </a:r>
            <a:r>
              <a:rPr lang="en-US" sz="1200" dirty="0">
                <a:effectLst/>
                <a:latin typeface="Calibri" panose="020F0502020204030204" pitchFamily="34" charset="0"/>
                <a:ea typeface="Calibri" panose="020F0502020204030204" pitchFamily="34" charset="0"/>
                <a:cs typeface="Times New Roman" panose="02020603050405020304" pitchFamily="18" charset="0"/>
              </a:rPr>
              <a:t>field trips. If a student did not have course texts to buy, think of how student enrollment would be effected if they did not have to contend with as high a level of debt as they do, on average, now face.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Creative Commons license have an anatomy that is designed to be flexible and this flexibility of their</a:t>
            </a:r>
            <a:r>
              <a:rPr lang="en-US" sz="1200" baseline="0" dirty="0">
                <a:effectLst/>
                <a:latin typeface="Calibri" panose="020F0502020204030204" pitchFamily="34" charset="0"/>
                <a:ea typeface="Calibri" panose="020F0502020204030204" pitchFamily="34" charset="0"/>
                <a:cs typeface="Times New Roman" panose="02020603050405020304" pitchFamily="18" charset="0"/>
              </a:rPr>
              <a:t> anatomy leads to a more dynamic knowledge landscape for creators, students and researchers to draw from. Creative Commons licenses therefore</a:t>
            </a:r>
            <a:r>
              <a:rPr lang="en-US" sz="1200" dirty="0">
                <a:effectLst/>
                <a:latin typeface="Calibri" panose="020F0502020204030204" pitchFamily="34" charset="0"/>
                <a:ea typeface="Calibri" panose="020F0502020204030204" pitchFamily="34" charset="0"/>
                <a:cs typeface="Times New Roman" panose="02020603050405020304" pitchFamily="18" charset="0"/>
              </a:rPr>
              <a:t> enable people to gain access to high quality resources so that we all benefit from this exchange of ideas.</a:t>
            </a:r>
          </a:p>
        </p:txBody>
      </p:sp>
      <p:sp>
        <p:nvSpPr>
          <p:cNvPr id="4" name="Slide Number Placeholder 3"/>
          <p:cNvSpPr>
            <a:spLocks noGrp="1"/>
          </p:cNvSpPr>
          <p:nvPr>
            <p:ph type="sldNum" sz="quarter" idx="10"/>
          </p:nvPr>
        </p:nvSpPr>
        <p:spPr/>
        <p:txBody>
          <a:bodyPr/>
          <a:lstStyle/>
          <a:p>
            <a:fld id="{3128D424-3FE5-465A-A312-78873E1BA3D6}" type="slidenum">
              <a:rPr lang="en-US" smtClean="0"/>
              <a:t>9</a:t>
            </a:fld>
            <a:endParaRPr lang="en-US" dirty="0"/>
          </a:p>
        </p:txBody>
      </p:sp>
    </p:spTree>
    <p:extLst>
      <p:ext uri="{BB962C8B-B14F-4D97-AF65-F5344CB8AC3E}">
        <p14:creationId xmlns:p14="http://schemas.microsoft.com/office/powerpoint/2010/main" val="2599992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89755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3276918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276526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94086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111061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387034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187626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3341547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384805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2862406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49D42A-6938-40AB-9EAA-E217269E0EBD}" type="datetimeFigureOut">
              <a:rPr lang="en-US" smtClean="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2A13AE-1D86-4039-B4E1-9BA358D08D25}" type="slidenum">
              <a:rPr lang="en-US" smtClean="0"/>
              <a:t>‹#›</a:t>
            </a:fld>
            <a:endParaRPr lang="en-US" dirty="0"/>
          </a:p>
        </p:txBody>
      </p:sp>
    </p:spTree>
    <p:extLst>
      <p:ext uri="{BB962C8B-B14F-4D97-AF65-F5344CB8AC3E}">
        <p14:creationId xmlns:p14="http://schemas.microsoft.com/office/powerpoint/2010/main" val="268747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9D42A-6938-40AB-9EAA-E217269E0EBD}" type="datetimeFigureOut">
              <a:rPr lang="en-US" smtClean="0"/>
              <a:t>9/29/2020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2A13AE-1D86-4039-B4E1-9BA358D08D25}" type="slidenum">
              <a:rPr lang="en-US" smtClean="0"/>
              <a:t>‹#›</a:t>
            </a:fld>
            <a:endParaRPr lang="en-US" dirty="0"/>
          </a:p>
        </p:txBody>
      </p:sp>
    </p:spTree>
    <p:extLst>
      <p:ext uri="{BB962C8B-B14F-4D97-AF65-F5344CB8AC3E}">
        <p14:creationId xmlns:p14="http://schemas.microsoft.com/office/powerpoint/2010/main" val="3485085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sa/4.0/legalcode" TargetMode="External"/><Relationship Id="rId3" Type="http://schemas.openxmlformats.org/officeDocument/2006/relationships/image" Target="../media/image1.png"/><Relationship Id="rId7" Type="http://schemas.openxmlformats.org/officeDocument/2006/relationships/hyperlink" Target="https://en.wikipedia.org/wiki/Copylef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ertificates.creativecommons.org/cccertedu/chapter/3-3-license-types/" TargetMode="External"/><Relationship Id="rId5" Type="http://schemas.openxmlformats.org/officeDocument/2006/relationships/hyperlink" Target="https://creativecommons.org/licenses/by/4.0/" TargetMode="External"/><Relationship Id="rId10" Type="http://schemas.openxmlformats.org/officeDocument/2006/relationships/hyperlink" Target="https://creativecommons.org/licenses/by-sa/3.0/" TargetMode="External"/><Relationship Id="rId4" Type="http://schemas.openxmlformats.org/officeDocument/2006/relationships/hyperlink" Target="https://certificates.creativecommons.org/cccertedu/chapter/3-1-license-design-and-terminology/" TargetMode="External"/><Relationship Id="rId9" Type="http://schemas.openxmlformats.org/officeDocument/2006/relationships/hyperlink" Target="https://creativecommons.org/licenses/by-nc-sa/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6877" y="322118"/>
            <a:ext cx="11632277" cy="1132609"/>
          </a:xfrm>
        </p:spPr>
        <p:txBody>
          <a:bodyPr>
            <a:normAutofit fontScale="90000"/>
          </a:bodyPr>
          <a:lstStyle/>
          <a:p>
            <a:r>
              <a:rPr lang="en-US" b="1" dirty="0"/>
              <a:t>Anatomy of Creative Commons Licenses</a:t>
            </a:r>
            <a:endParaRPr lang="en-US" dirty="0"/>
          </a:p>
        </p:txBody>
      </p:sp>
      <p:sp>
        <p:nvSpPr>
          <p:cNvPr id="3" name="Subtitle 2"/>
          <p:cNvSpPr>
            <a:spLocks noGrp="1"/>
          </p:cNvSpPr>
          <p:nvPr>
            <p:ph type="subTitle" idx="1"/>
          </p:nvPr>
        </p:nvSpPr>
        <p:spPr>
          <a:xfrm>
            <a:off x="1620982" y="5404104"/>
            <a:ext cx="9144000" cy="415780"/>
          </a:xfrm>
        </p:spPr>
        <p:txBody>
          <a:bodyPr>
            <a:normAutofit lnSpcReduction="10000"/>
          </a:bodyPr>
          <a:lstStyle/>
          <a:p>
            <a:r>
              <a:rPr lang="en-US" dirty="0"/>
              <a:t>By K. M. Ehrig-Page</a:t>
            </a:r>
          </a:p>
          <a:p>
            <a:endParaRPr lang="en-US" b="1" dirty="0"/>
          </a:p>
        </p:txBody>
      </p:sp>
      <p:pic>
        <p:nvPicPr>
          <p:cNvPr id="5" name="Picture 4"/>
          <p:cNvPicPr>
            <a:picLocks noChangeAspect="1"/>
          </p:cNvPicPr>
          <p:nvPr/>
        </p:nvPicPr>
        <p:blipFill>
          <a:blip r:embed="rId4"/>
          <a:stretch>
            <a:fillRect/>
          </a:stretch>
        </p:blipFill>
        <p:spPr>
          <a:xfrm>
            <a:off x="1908365" y="6012601"/>
            <a:ext cx="1554480" cy="546950"/>
          </a:xfrm>
          <a:prstGeom prst="rect">
            <a:avLst/>
          </a:prstGeom>
        </p:spPr>
      </p:pic>
      <p:sp>
        <p:nvSpPr>
          <p:cNvPr id="6" name="TextBox 5"/>
          <p:cNvSpPr txBox="1"/>
          <p:nvPr/>
        </p:nvSpPr>
        <p:spPr>
          <a:xfrm>
            <a:off x="4134197" y="6251774"/>
            <a:ext cx="6460968" cy="307777"/>
          </a:xfrm>
          <a:prstGeom prst="rect">
            <a:avLst/>
          </a:prstGeom>
          <a:noFill/>
        </p:spPr>
        <p:txBody>
          <a:bodyPr wrap="square" rtlCol="0">
            <a:spAutoFit/>
          </a:bodyPr>
          <a:lstStyle/>
          <a:p>
            <a:r>
              <a:rPr lang="en-US" sz="1400" dirty="0">
                <a:solidFill>
                  <a:srgbClr val="2D3B45"/>
                </a:solidFill>
                <a:latin typeface="+mj-lt"/>
              </a:rPr>
              <a:t>This work is licensed under a </a:t>
            </a:r>
            <a:r>
              <a:rPr lang="en-US" sz="1400" u="sng" dirty="0">
                <a:latin typeface="+mj-lt"/>
                <a:hlinkClick r:id="rId5"/>
              </a:rPr>
              <a:t>Creative Commons Attribution 4.0 International License </a:t>
            </a:r>
            <a:endParaRPr lang="en-US" sz="1400" dirty="0">
              <a:latin typeface="+mj-lt"/>
            </a:endParaRP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014" y="2423575"/>
            <a:ext cx="2286002" cy="2011680"/>
          </a:xfrm>
          <a:prstGeom prst="rect">
            <a:avLst/>
          </a:prstGeom>
        </p:spPr>
      </p:pic>
    </p:spTree>
    <p:extLst>
      <p:ext uri="{BB962C8B-B14F-4D97-AF65-F5344CB8AC3E}">
        <p14:creationId xmlns:p14="http://schemas.microsoft.com/office/powerpoint/2010/main" val="165309494"/>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183572" y="254745"/>
            <a:ext cx="11614727" cy="129465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Bibliography</a:t>
            </a:r>
            <a:br>
              <a:rPr lang="en-US" b="1" u="sng" dirty="0"/>
            </a:br>
            <a:endParaRPr lang="en-US" b="1" u="sng" dirty="0"/>
          </a:p>
        </p:txBody>
      </p:sp>
      <p:sp>
        <p:nvSpPr>
          <p:cNvPr id="5" name="Rectangle 4"/>
          <p:cNvSpPr/>
          <p:nvPr/>
        </p:nvSpPr>
        <p:spPr>
          <a:xfrm>
            <a:off x="183572" y="1430397"/>
            <a:ext cx="11805228" cy="4462760"/>
          </a:xfrm>
          <a:prstGeom prst="rect">
            <a:avLst/>
          </a:prstGeom>
        </p:spPr>
        <p:txBody>
          <a:bodyPr wrap="square">
            <a:spAutoFit/>
          </a:bodyPr>
          <a:lstStyle/>
          <a:p>
            <a:pPr>
              <a:spcAft>
                <a:spcPts val="0"/>
              </a:spcAft>
            </a:pPr>
            <a:r>
              <a:rPr lang="en-US" sz="1600" dirty="0"/>
              <a:t>Commons, Creative. "3.1 License Design and Terminology." 3.1 License Design and Terminology | Creative Commons Certificate for Educators and Librarians. Accessed July 09, 2019. </a:t>
            </a:r>
            <a:r>
              <a:rPr lang="en-US" sz="1600" u="sng" dirty="0">
                <a:solidFill>
                  <a:srgbClr val="0563C1"/>
                </a:solidFill>
                <a:hlinkClick r:id="rId4"/>
              </a:rPr>
              <a:t>https://certificates.creativecommons.org/cccertedu/chapter/3-1-license-design-and-terminology/</a:t>
            </a:r>
            <a:r>
              <a:rPr lang="en-US" sz="1600" dirty="0"/>
              <a:t>.  </a:t>
            </a:r>
            <a:r>
              <a:rPr lang="en-US" sz="1600" b="1" u="sng" dirty="0">
                <a:solidFill>
                  <a:srgbClr val="0563C1"/>
                </a:solidFill>
                <a:hlinkClick r:id="rId5"/>
              </a:rPr>
              <a:t>CC BY 4.0</a:t>
            </a:r>
            <a:r>
              <a:rPr lang="en-US" sz="1600" b="1" u="sng" dirty="0"/>
              <a:t> </a:t>
            </a:r>
            <a:r>
              <a:rPr lang="en-US" sz="1600" u="sng" dirty="0"/>
              <a:t>[Core text]</a:t>
            </a:r>
            <a:endParaRPr lang="en-US" sz="1600" dirty="0"/>
          </a:p>
          <a:p>
            <a:pPr>
              <a:spcAft>
                <a:spcPts val="0"/>
              </a:spcAft>
            </a:pPr>
            <a:r>
              <a:rPr lang="en-US" sz="1600" dirty="0"/>
              <a:t> </a:t>
            </a:r>
          </a:p>
          <a:p>
            <a:pPr>
              <a:spcAft>
                <a:spcPts val="0"/>
              </a:spcAft>
            </a:pPr>
            <a:r>
              <a:rPr lang="en-US" sz="1600" dirty="0"/>
              <a:t> </a:t>
            </a:r>
          </a:p>
          <a:p>
            <a:pPr>
              <a:spcAft>
                <a:spcPts val="0"/>
              </a:spcAft>
            </a:pPr>
            <a:r>
              <a:rPr lang="en-US" sz="1600" dirty="0"/>
              <a:t>Commons, Creative. "3.3 License Types." 3.3 License Types | Creative Commons Certificate for Educators and Librarians. Accessed July 09, 2019. </a:t>
            </a:r>
            <a:r>
              <a:rPr lang="en-US" sz="1600" u="sng" dirty="0">
                <a:solidFill>
                  <a:srgbClr val="0563C1"/>
                </a:solidFill>
                <a:hlinkClick r:id="rId6"/>
              </a:rPr>
              <a:t>https://certificates.creativecommons.org/cccertedu/chapter/3-3-license-types/</a:t>
            </a:r>
            <a:r>
              <a:rPr lang="en-US" sz="1600" dirty="0"/>
              <a:t>. </a:t>
            </a:r>
            <a:r>
              <a:rPr lang="en-US" sz="1600" b="1" u="sng" dirty="0">
                <a:solidFill>
                  <a:srgbClr val="0563C1"/>
                </a:solidFill>
                <a:hlinkClick r:id="rId5"/>
              </a:rPr>
              <a:t>CC BY 4.0</a:t>
            </a:r>
            <a:r>
              <a:rPr lang="en-US" sz="1600" b="1" u="sng" dirty="0"/>
              <a:t> </a:t>
            </a:r>
            <a:r>
              <a:rPr lang="en-US" sz="1600" u="sng" dirty="0"/>
              <a:t>[Core text]</a:t>
            </a:r>
            <a:endParaRPr lang="en-US" sz="1600" dirty="0"/>
          </a:p>
          <a:p>
            <a:pPr>
              <a:spcAft>
                <a:spcPts val="0"/>
              </a:spcAft>
            </a:pPr>
            <a:r>
              <a:rPr lang="en-US" sz="1600" dirty="0"/>
              <a:t> </a:t>
            </a:r>
          </a:p>
          <a:p>
            <a:pPr>
              <a:spcAft>
                <a:spcPts val="0"/>
              </a:spcAft>
            </a:pPr>
            <a:r>
              <a:rPr lang="en-US" sz="1600" dirty="0"/>
              <a:t> </a:t>
            </a:r>
          </a:p>
          <a:p>
            <a:pPr>
              <a:spcAft>
                <a:spcPts val="0"/>
              </a:spcAft>
            </a:pPr>
            <a:r>
              <a:rPr lang="en-US" sz="1600" dirty="0"/>
              <a:t>"Copyleft." Wikipedia. July 02, 2019. Accessed July 09, 2019. </a:t>
            </a:r>
            <a:r>
              <a:rPr lang="en-US" sz="1600" u="sng" dirty="0">
                <a:solidFill>
                  <a:srgbClr val="0563C1"/>
                </a:solidFill>
                <a:hlinkClick r:id="rId7"/>
              </a:rPr>
              <a:t>https://en.wikipedia.org/wiki/Copyleft</a:t>
            </a:r>
            <a:r>
              <a:rPr lang="en-US" sz="1600" dirty="0"/>
              <a:t>. </a:t>
            </a:r>
            <a:r>
              <a:rPr lang="en-US" sz="1600" b="1" u="sng" dirty="0">
                <a:solidFill>
                  <a:srgbClr val="0563C1"/>
                </a:solidFill>
                <a:hlinkClick r:id="rId8"/>
              </a:rPr>
              <a:t>CC BY-SA 4.0</a:t>
            </a:r>
            <a:endParaRPr lang="en-US" sz="1600" dirty="0"/>
          </a:p>
          <a:p>
            <a:pPr>
              <a:spcAft>
                <a:spcPts val="0"/>
              </a:spcAft>
            </a:pPr>
            <a:r>
              <a:rPr lang="en-US" sz="1600" dirty="0"/>
              <a:t> </a:t>
            </a:r>
          </a:p>
          <a:p>
            <a:pPr>
              <a:spcAft>
                <a:spcPts val="0"/>
              </a:spcAft>
            </a:pPr>
            <a:r>
              <a:rPr lang="en-US" sz="1600" dirty="0"/>
              <a:t> </a:t>
            </a:r>
          </a:p>
          <a:p>
            <a:pPr>
              <a:spcAft>
                <a:spcPts val="0"/>
              </a:spcAft>
            </a:pPr>
            <a:r>
              <a:rPr lang="en-US" sz="1600" dirty="0"/>
              <a:t>"First practical use" by For Inspiration Only, </a:t>
            </a:r>
            <a:r>
              <a:rPr lang="en-US" sz="1600" b="1" u="sng" dirty="0">
                <a:solidFill>
                  <a:srgbClr val="0563C1"/>
                </a:solidFill>
                <a:hlinkClick r:id="rId9"/>
              </a:rPr>
              <a:t>CC BY-NC-SA 2.0 </a:t>
            </a:r>
            <a:r>
              <a:rPr lang="en-US" sz="1600" dirty="0"/>
              <a:t> </a:t>
            </a:r>
          </a:p>
          <a:p>
            <a:pPr>
              <a:spcAft>
                <a:spcPts val="0"/>
              </a:spcAft>
            </a:pPr>
            <a:r>
              <a:rPr lang="en-US" sz="1600" dirty="0"/>
              <a:t> </a:t>
            </a:r>
          </a:p>
          <a:p>
            <a:pPr>
              <a:spcAft>
                <a:spcPts val="0"/>
              </a:spcAft>
            </a:pPr>
            <a:r>
              <a:rPr lang="en-US" sz="1600" dirty="0"/>
              <a:t> </a:t>
            </a:r>
          </a:p>
          <a:p>
            <a:pPr>
              <a:spcAft>
                <a:spcPts val="0"/>
              </a:spcAft>
            </a:pPr>
            <a:r>
              <a:rPr lang="en-US" sz="1600" dirty="0"/>
              <a:t>Martin. "Leaves - Subtle Patterns | Free Textures for Your next Web Project | Toptal." Subtle Patterns. August 29, 2018. Accessed June 13, 2019. https://www.toptal.com/designers/subtlepatterns/leaves/. </a:t>
            </a:r>
            <a:r>
              <a:rPr lang="en-US" sz="1600" b="1" u="sng" dirty="0">
                <a:solidFill>
                  <a:srgbClr val="0563C1"/>
                </a:solidFill>
                <a:hlinkClick r:id="rId10"/>
              </a:rPr>
              <a:t>CC BY-SA 3.0</a:t>
            </a:r>
            <a:r>
              <a:rPr lang="en-US" sz="1600" b="1" u="sng" dirty="0"/>
              <a:t> </a:t>
            </a:r>
            <a:r>
              <a:rPr lang="en-US" sz="1600" u="sng" dirty="0"/>
              <a:t>[Slides’ background]</a:t>
            </a:r>
            <a:endParaRPr lang="en-US" sz="1600" dirty="0"/>
          </a:p>
          <a:p>
            <a:pPr indent="457200"/>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300476"/>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3" y="43225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Introduction</a:t>
            </a:r>
            <a:br>
              <a:rPr lang="en-US" b="1" u="sng" dirty="0"/>
            </a:br>
            <a:endParaRPr lang="en-US" b="1" u="sng" dirty="0"/>
          </a:p>
        </p:txBody>
      </p:sp>
      <p:sp>
        <p:nvSpPr>
          <p:cNvPr id="3" name="Subtitle 2"/>
          <p:cNvSpPr txBox="1">
            <a:spLocks/>
          </p:cNvSpPr>
          <p:nvPr/>
        </p:nvSpPr>
        <p:spPr>
          <a:xfrm>
            <a:off x="374073" y="1826080"/>
            <a:ext cx="9144000" cy="432533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200000"/>
              </a:lnSpc>
              <a:spcBef>
                <a:spcPts val="0"/>
              </a:spcBef>
              <a:spcAft>
                <a:spcPts val="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What is Creative Commons (CC)?</a:t>
            </a:r>
          </a:p>
          <a:p>
            <a:pPr marL="342900" marR="0" lvl="0" indent="-342900">
              <a:lnSpc>
                <a:spcPct val="200000"/>
              </a:lnSpc>
              <a:spcBef>
                <a:spcPts val="0"/>
              </a:spcBef>
              <a:spcAft>
                <a:spcPts val="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Three layers of the CC licenses</a:t>
            </a:r>
            <a:endParaRPr lang="en-US" sz="33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Four license elements and their icons</a:t>
            </a:r>
          </a:p>
          <a:p>
            <a:pPr marL="342900" marR="0" lvl="0" indent="-342900">
              <a:lnSpc>
                <a:spcPct val="200000"/>
              </a:lnSpc>
              <a:spcBef>
                <a:spcPts val="0"/>
              </a:spcBef>
              <a:spcAft>
                <a:spcPts val="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Six Creative Commons licenses</a:t>
            </a:r>
            <a:endParaRPr lang="en-US" sz="33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CC licenses affect on copyright exceptions and limitations</a:t>
            </a:r>
            <a:endParaRPr lang="en-US" sz="33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800"/>
              </a:spcAft>
              <a:buFont typeface="+mj-lt"/>
              <a:buAutoNum type="arabicPeriod"/>
            </a:pPr>
            <a:r>
              <a:rPr lang="en-US" sz="3300" dirty="0">
                <a:solidFill>
                  <a:srgbClr val="2D3B45"/>
                </a:solidFill>
                <a:latin typeface="Calibri" panose="020F0502020204030204" pitchFamily="34" charset="0"/>
                <a:ea typeface="Calibri" panose="020F0502020204030204" pitchFamily="34" charset="0"/>
                <a:cs typeface="Calibri" panose="020F0502020204030204" pitchFamily="34" charset="0"/>
              </a:rPr>
              <a:t>CC licenses affect on works in the public domain</a:t>
            </a:r>
            <a:endParaRPr lang="en-US" sz="3300" dirty="0">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val="0"/>
              </a:ext>
            </a:extLst>
          </a:blip>
          <a:stretch>
            <a:fillRect/>
          </a:stretch>
        </p:blipFill>
        <p:spPr>
          <a:xfrm>
            <a:off x="7099787" y="2806134"/>
            <a:ext cx="4572000" cy="1119666"/>
          </a:xfrm>
          <a:prstGeom prst="rect">
            <a:avLst/>
          </a:prstGeom>
        </p:spPr>
      </p:pic>
    </p:spTree>
    <p:extLst>
      <p:ext uri="{BB962C8B-B14F-4D97-AF65-F5344CB8AC3E}">
        <p14:creationId xmlns:p14="http://schemas.microsoft.com/office/powerpoint/2010/main" val="251342440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2" y="1028840"/>
            <a:ext cx="11360727"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ctr">
              <a:spcBef>
                <a:spcPts val="0"/>
              </a:spcBef>
              <a:spcAft>
                <a:spcPts val="0"/>
              </a:spcAft>
              <a:tabLst>
                <a:tab pos="457200" algn="l"/>
              </a:tabLst>
            </a:pPr>
            <a:r>
              <a:rPr lang="en-US" u="sng" dirty="0">
                <a:solidFill>
                  <a:srgbClr val="2D3B45"/>
                </a:solidFill>
                <a:latin typeface="Calibri" panose="020F0502020204030204" pitchFamily="34" charset="0"/>
                <a:ea typeface="Times New Roman" panose="02020603050405020304" pitchFamily="18" charset="0"/>
                <a:cs typeface="Times New Roman" panose="02020603050405020304" pitchFamily="18" charset="0"/>
              </a:rPr>
              <a:t>What is Creative Commons (CC)?</a:t>
            </a:r>
          </a:p>
          <a:p>
            <a:pPr algn="r"/>
            <a:br>
              <a:rPr lang="en-US" b="1" u="sng" dirty="0"/>
            </a:br>
            <a:endParaRPr lang="en-US" b="1" u="sng" dirty="0"/>
          </a:p>
        </p:txBody>
      </p:sp>
      <p:sp>
        <p:nvSpPr>
          <p:cNvPr id="4" name="Subtitle 2"/>
          <p:cNvSpPr txBox="1">
            <a:spLocks/>
          </p:cNvSpPr>
          <p:nvPr/>
        </p:nvSpPr>
        <p:spPr>
          <a:xfrm>
            <a:off x="7378699" y="2842204"/>
            <a:ext cx="2882899" cy="3168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organization</a:t>
            </a:r>
          </a:p>
          <a:p>
            <a:endParaRPr lang="en-US" dirty="0"/>
          </a:p>
          <a:p>
            <a:r>
              <a:rPr lang="en-US" dirty="0"/>
              <a:t>Free legal tools </a:t>
            </a:r>
          </a:p>
          <a:p>
            <a:endParaRPr lang="en-US" dirty="0"/>
          </a:p>
          <a:p>
            <a:r>
              <a:rPr lang="en-US" dirty="0"/>
              <a:t>A culture</a:t>
            </a:r>
          </a:p>
          <a:p>
            <a:endParaRPr lang="en-US" dirty="0"/>
          </a:p>
          <a:p>
            <a:endParaRPr lang="en-US" dirty="0"/>
          </a:p>
          <a:p>
            <a:pPr marL="0" indent="0">
              <a:buNone/>
            </a:pPr>
            <a:endParaRPr lang="en-US" dirty="0"/>
          </a:p>
          <a:p>
            <a:endParaRPr lang="en-US" b="1" dirty="0"/>
          </a:p>
        </p:txBody>
      </p:sp>
      <p:pic>
        <p:nvPicPr>
          <p:cNvPr id="1026" name="Picture 2" descr="all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099" y="2842204"/>
            <a:ext cx="2560320"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073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2" y="470645"/>
            <a:ext cx="11402291"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t>Three layers of the CC licenses</a:t>
            </a:r>
          </a:p>
          <a:p>
            <a:pPr algn="ctr"/>
            <a:br>
              <a:rPr lang="en-US" b="1" u="sng" dirty="0"/>
            </a:br>
            <a:endParaRPr lang="en-US" b="1" u="sng" dirty="0"/>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267848" y="2076425"/>
            <a:ext cx="3614738" cy="4286250"/>
          </a:xfrm>
          <a:prstGeom prst="rect">
            <a:avLst/>
          </a:prstGeom>
        </p:spPr>
      </p:pic>
    </p:spTree>
    <p:extLst>
      <p:ext uri="{BB962C8B-B14F-4D97-AF65-F5344CB8AC3E}">
        <p14:creationId xmlns:p14="http://schemas.microsoft.com/office/powerpoint/2010/main" val="87571132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2" y="470645"/>
            <a:ext cx="11402291"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solidFill>
                  <a:srgbClr val="2D3B45"/>
                </a:solidFill>
                <a:latin typeface="Calibri" panose="020F0502020204030204" pitchFamily="34" charset="0"/>
                <a:ea typeface="Times New Roman" panose="02020603050405020304" pitchFamily="18" charset="0"/>
                <a:cs typeface="Times New Roman" panose="02020603050405020304" pitchFamily="18" charset="0"/>
              </a:rPr>
              <a:t>Four license elements and their icons</a:t>
            </a:r>
          </a:p>
          <a:p>
            <a:pPr algn="ctr"/>
            <a:br>
              <a:rPr lang="en-US" b="1" u="sng" dirty="0"/>
            </a:br>
            <a:endParaRPr lang="en-US" b="1" u="sng" dirty="0"/>
          </a:p>
        </p:txBody>
      </p:sp>
      <p:pic>
        <p:nvPicPr>
          <p:cNvPr id="5" name="Picture 4" descr="https://certificates.creativecommons.org/cccertedu/wp-content/uploads/sites/5/2018/05/by.large_-300x300.png"/>
          <p:cNvPicPr/>
          <p:nvPr/>
        </p:nvPicPr>
        <p:blipFill>
          <a:blip r:embed="rId4">
            <a:extLst>
              <a:ext uri="{28A0092B-C50C-407E-A947-70E740481C1C}">
                <a14:useLocalDpi xmlns:a14="http://schemas.microsoft.com/office/drawing/2010/main" val="0"/>
              </a:ext>
            </a:extLst>
          </a:blip>
          <a:srcRect/>
          <a:stretch>
            <a:fillRect/>
          </a:stretch>
        </p:blipFill>
        <p:spPr bwMode="auto">
          <a:xfrm>
            <a:off x="373509" y="2473022"/>
            <a:ext cx="2428572" cy="2428572"/>
          </a:xfrm>
          <a:prstGeom prst="rect">
            <a:avLst/>
          </a:prstGeom>
          <a:noFill/>
          <a:ln>
            <a:noFill/>
          </a:ln>
        </p:spPr>
      </p:pic>
      <p:pic>
        <p:nvPicPr>
          <p:cNvPr id="6" name="Picture 5" descr="ShareAlike"/>
          <p:cNvPicPr/>
          <p:nvPr/>
        </p:nvPicPr>
        <p:blipFill>
          <a:blip r:embed="rId5">
            <a:extLst>
              <a:ext uri="{28A0092B-C50C-407E-A947-70E740481C1C}">
                <a14:useLocalDpi xmlns:a14="http://schemas.microsoft.com/office/drawing/2010/main" val="0"/>
              </a:ext>
            </a:extLst>
          </a:blip>
          <a:srcRect/>
          <a:stretch>
            <a:fillRect/>
          </a:stretch>
        </p:blipFill>
        <p:spPr bwMode="auto">
          <a:xfrm>
            <a:off x="3358572" y="2473022"/>
            <a:ext cx="2438400" cy="2438400"/>
          </a:xfrm>
          <a:prstGeom prst="rect">
            <a:avLst/>
          </a:prstGeom>
          <a:noFill/>
          <a:ln>
            <a:noFill/>
          </a:ln>
        </p:spPr>
      </p:pic>
      <p:pic>
        <p:nvPicPr>
          <p:cNvPr id="7" name="Picture 6" descr="https://certificates.creativecommons.org/cccertedu/wp-content/uploads/sites/5/2018/05/nc.large_-300x300.png"/>
          <p:cNvPicPr/>
          <p:nvPr/>
        </p:nvPicPr>
        <p:blipFill>
          <a:blip r:embed="rId6">
            <a:extLst>
              <a:ext uri="{28A0092B-C50C-407E-A947-70E740481C1C}">
                <a14:useLocalDpi xmlns:a14="http://schemas.microsoft.com/office/drawing/2010/main" val="0"/>
              </a:ext>
            </a:extLst>
          </a:blip>
          <a:srcRect/>
          <a:stretch>
            <a:fillRect/>
          </a:stretch>
        </p:blipFill>
        <p:spPr bwMode="auto">
          <a:xfrm>
            <a:off x="6352900" y="2482850"/>
            <a:ext cx="2428572" cy="2428572"/>
          </a:xfrm>
          <a:prstGeom prst="rect">
            <a:avLst/>
          </a:prstGeom>
          <a:noFill/>
          <a:ln>
            <a:noFill/>
          </a:ln>
        </p:spPr>
      </p:pic>
      <p:pic>
        <p:nvPicPr>
          <p:cNvPr id="8" name="Picture 7" descr="NoDerivatives"/>
          <p:cNvPicPr/>
          <p:nvPr/>
        </p:nvPicPr>
        <p:blipFill>
          <a:blip r:embed="rId7">
            <a:extLst>
              <a:ext uri="{28A0092B-C50C-407E-A947-70E740481C1C}">
                <a14:useLocalDpi xmlns:a14="http://schemas.microsoft.com/office/drawing/2010/main" val="0"/>
              </a:ext>
            </a:extLst>
          </a:blip>
          <a:srcRect/>
          <a:stretch>
            <a:fillRect/>
          </a:stretch>
        </p:blipFill>
        <p:spPr bwMode="auto">
          <a:xfrm>
            <a:off x="9337963" y="2473022"/>
            <a:ext cx="2438400" cy="2438400"/>
          </a:xfrm>
          <a:prstGeom prst="rect">
            <a:avLst/>
          </a:prstGeom>
          <a:noFill/>
          <a:ln>
            <a:noFill/>
          </a:ln>
        </p:spPr>
      </p:pic>
      <p:sp>
        <p:nvSpPr>
          <p:cNvPr id="3" name="TextBox 2"/>
          <p:cNvSpPr txBox="1"/>
          <p:nvPr/>
        </p:nvSpPr>
        <p:spPr>
          <a:xfrm>
            <a:off x="373791" y="5346700"/>
            <a:ext cx="2428290" cy="369332"/>
          </a:xfrm>
          <a:prstGeom prst="rect">
            <a:avLst/>
          </a:prstGeom>
          <a:noFill/>
        </p:spPr>
        <p:txBody>
          <a:bodyPr wrap="square" rtlCol="0">
            <a:spAutoFit/>
          </a:bodyPr>
          <a:lstStyle/>
          <a:p>
            <a:pPr algn="ctr"/>
            <a:r>
              <a:rPr lang="en-US" dirty="0"/>
              <a:t>Attribution – “</a:t>
            </a:r>
            <a:r>
              <a:rPr lang="en-US" b="1" dirty="0"/>
              <a:t>BY</a:t>
            </a:r>
            <a:r>
              <a:rPr lang="en-US" dirty="0"/>
              <a:t>”</a:t>
            </a:r>
          </a:p>
        </p:txBody>
      </p:sp>
      <p:sp>
        <p:nvSpPr>
          <p:cNvPr id="10" name="TextBox 9"/>
          <p:cNvSpPr txBox="1"/>
          <p:nvPr/>
        </p:nvSpPr>
        <p:spPr>
          <a:xfrm>
            <a:off x="3358572" y="5291214"/>
            <a:ext cx="2428290" cy="369332"/>
          </a:xfrm>
          <a:prstGeom prst="rect">
            <a:avLst/>
          </a:prstGeom>
          <a:noFill/>
        </p:spPr>
        <p:txBody>
          <a:bodyPr wrap="square" rtlCol="0">
            <a:spAutoFit/>
          </a:bodyPr>
          <a:lstStyle/>
          <a:p>
            <a:pPr algn="ctr"/>
            <a:r>
              <a:rPr lang="en-US" dirty="0"/>
              <a:t>ShareAlike – “</a:t>
            </a:r>
            <a:r>
              <a:rPr lang="en-US" b="1" dirty="0"/>
              <a:t>SA</a:t>
            </a:r>
            <a:r>
              <a:rPr lang="en-US" dirty="0"/>
              <a:t>”</a:t>
            </a:r>
          </a:p>
        </p:txBody>
      </p:sp>
      <p:sp>
        <p:nvSpPr>
          <p:cNvPr id="11" name="TextBox 10"/>
          <p:cNvSpPr txBox="1"/>
          <p:nvPr/>
        </p:nvSpPr>
        <p:spPr>
          <a:xfrm>
            <a:off x="6353182" y="5285999"/>
            <a:ext cx="2428290" cy="369332"/>
          </a:xfrm>
          <a:prstGeom prst="rect">
            <a:avLst/>
          </a:prstGeom>
          <a:noFill/>
        </p:spPr>
        <p:txBody>
          <a:bodyPr wrap="square" rtlCol="0">
            <a:spAutoFit/>
          </a:bodyPr>
          <a:lstStyle/>
          <a:p>
            <a:pPr algn="ctr"/>
            <a:r>
              <a:rPr lang="en-US" dirty="0"/>
              <a:t>NonCommercial – “</a:t>
            </a:r>
            <a:r>
              <a:rPr lang="en-US" b="1" dirty="0"/>
              <a:t>NC</a:t>
            </a:r>
            <a:r>
              <a:rPr lang="en-US" dirty="0"/>
              <a:t>”</a:t>
            </a:r>
          </a:p>
        </p:txBody>
      </p:sp>
      <p:sp>
        <p:nvSpPr>
          <p:cNvPr id="12" name="TextBox 11"/>
          <p:cNvSpPr txBox="1"/>
          <p:nvPr/>
        </p:nvSpPr>
        <p:spPr>
          <a:xfrm>
            <a:off x="9490082" y="5285999"/>
            <a:ext cx="2428290" cy="369332"/>
          </a:xfrm>
          <a:prstGeom prst="rect">
            <a:avLst/>
          </a:prstGeom>
          <a:noFill/>
        </p:spPr>
        <p:txBody>
          <a:bodyPr wrap="square" rtlCol="0">
            <a:spAutoFit/>
          </a:bodyPr>
          <a:lstStyle/>
          <a:p>
            <a:pPr algn="ctr"/>
            <a:r>
              <a:rPr lang="en-US" dirty="0"/>
              <a:t>NoDerivatives – “</a:t>
            </a:r>
            <a:r>
              <a:rPr lang="en-US" b="1" dirty="0"/>
              <a:t>ND</a:t>
            </a:r>
            <a:r>
              <a:rPr lang="en-US" dirty="0"/>
              <a:t>”</a:t>
            </a:r>
          </a:p>
        </p:txBody>
      </p:sp>
    </p:spTree>
    <p:extLst>
      <p:ext uri="{BB962C8B-B14F-4D97-AF65-F5344CB8AC3E}">
        <p14:creationId xmlns:p14="http://schemas.microsoft.com/office/powerpoint/2010/main" val="857947388"/>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3" y="470645"/>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Six Creative Commons licenses</a:t>
            </a:r>
          </a:p>
          <a:p>
            <a:br>
              <a:rPr lang="en-US" b="1" u="sng" dirty="0"/>
            </a:br>
            <a:endParaRPr lang="en-US" b="1" u="sng" dirty="0"/>
          </a:p>
        </p:txBody>
      </p:sp>
      <p:pic>
        <p:nvPicPr>
          <p:cNvPr id="5" name="Picture 4" descr="CC BY image"/>
          <p:cNvPicPr/>
          <p:nvPr/>
        </p:nvPicPr>
        <p:blipFill>
          <a:blip r:embed="rId4">
            <a:extLst>
              <a:ext uri="{28A0092B-C50C-407E-A947-70E740481C1C}">
                <a14:useLocalDpi xmlns:a14="http://schemas.microsoft.com/office/drawing/2010/main" val="0"/>
              </a:ext>
            </a:extLst>
          </a:blip>
          <a:srcRect/>
          <a:stretch>
            <a:fillRect/>
          </a:stretch>
        </p:blipFill>
        <p:spPr bwMode="auto">
          <a:xfrm>
            <a:off x="374073" y="2295525"/>
            <a:ext cx="1905000" cy="666750"/>
          </a:xfrm>
          <a:prstGeom prst="rect">
            <a:avLst/>
          </a:prstGeom>
          <a:noFill/>
          <a:ln>
            <a:noFill/>
          </a:ln>
        </p:spPr>
      </p:pic>
      <p:pic>
        <p:nvPicPr>
          <p:cNvPr id="7" name="Picture 6" descr="CC BY SA image"/>
          <p:cNvPicPr/>
          <p:nvPr/>
        </p:nvPicPr>
        <p:blipFill>
          <a:blip r:embed="rId5">
            <a:extLst>
              <a:ext uri="{28A0092B-C50C-407E-A947-70E740481C1C}">
                <a14:useLocalDpi xmlns:a14="http://schemas.microsoft.com/office/drawing/2010/main" val="0"/>
              </a:ext>
            </a:extLst>
          </a:blip>
          <a:srcRect/>
          <a:stretch>
            <a:fillRect/>
          </a:stretch>
        </p:blipFill>
        <p:spPr bwMode="auto">
          <a:xfrm>
            <a:off x="374073" y="3670310"/>
            <a:ext cx="1905000" cy="666750"/>
          </a:xfrm>
          <a:prstGeom prst="rect">
            <a:avLst/>
          </a:prstGeom>
          <a:noFill/>
          <a:ln>
            <a:noFill/>
          </a:ln>
        </p:spPr>
      </p:pic>
      <p:pic>
        <p:nvPicPr>
          <p:cNvPr id="8" name="Picture 7" descr="CC BY NC image"/>
          <p:cNvPicPr/>
          <p:nvPr/>
        </p:nvPicPr>
        <p:blipFill>
          <a:blip r:embed="rId6">
            <a:extLst>
              <a:ext uri="{28A0092B-C50C-407E-A947-70E740481C1C}">
                <a14:useLocalDpi xmlns:a14="http://schemas.microsoft.com/office/drawing/2010/main" val="0"/>
              </a:ext>
            </a:extLst>
          </a:blip>
          <a:srcRect/>
          <a:stretch>
            <a:fillRect/>
          </a:stretch>
        </p:blipFill>
        <p:spPr bwMode="auto">
          <a:xfrm>
            <a:off x="374073" y="4860925"/>
            <a:ext cx="1905000" cy="666750"/>
          </a:xfrm>
          <a:prstGeom prst="rect">
            <a:avLst/>
          </a:prstGeom>
          <a:noFill/>
          <a:ln>
            <a:noFill/>
          </a:ln>
        </p:spPr>
      </p:pic>
      <p:pic>
        <p:nvPicPr>
          <p:cNvPr id="9" name="Picture 8" descr="CC BY NC SA image"/>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295525"/>
            <a:ext cx="1905000" cy="666750"/>
          </a:xfrm>
          <a:prstGeom prst="rect">
            <a:avLst/>
          </a:prstGeom>
          <a:noFill/>
          <a:ln>
            <a:noFill/>
          </a:ln>
        </p:spPr>
      </p:pic>
      <p:pic>
        <p:nvPicPr>
          <p:cNvPr id="10" name="Picture 9" descr="CC BY ND image"/>
          <p:cNvPicPr/>
          <p:nvPr/>
        </p:nvPicPr>
        <p:blipFill>
          <a:blip r:embed="rId8">
            <a:extLst>
              <a:ext uri="{28A0092B-C50C-407E-A947-70E740481C1C}">
                <a14:useLocalDpi xmlns:a14="http://schemas.microsoft.com/office/drawing/2010/main" val="0"/>
              </a:ext>
            </a:extLst>
          </a:blip>
          <a:srcRect/>
          <a:stretch>
            <a:fillRect/>
          </a:stretch>
        </p:blipFill>
        <p:spPr bwMode="auto">
          <a:xfrm>
            <a:off x="5715000" y="3526210"/>
            <a:ext cx="1905000" cy="666750"/>
          </a:xfrm>
          <a:prstGeom prst="rect">
            <a:avLst/>
          </a:prstGeom>
          <a:noFill/>
          <a:ln>
            <a:noFill/>
          </a:ln>
        </p:spPr>
      </p:pic>
      <p:pic>
        <p:nvPicPr>
          <p:cNvPr id="11" name="Picture 10" descr="CC BY NC ND image"/>
          <p:cNvPicPr/>
          <p:nvPr/>
        </p:nvPicPr>
        <p:blipFill>
          <a:blip r:embed="rId9">
            <a:extLst>
              <a:ext uri="{28A0092B-C50C-407E-A947-70E740481C1C}">
                <a14:useLocalDpi xmlns:a14="http://schemas.microsoft.com/office/drawing/2010/main" val="0"/>
              </a:ext>
            </a:extLst>
          </a:blip>
          <a:srcRect/>
          <a:stretch>
            <a:fillRect/>
          </a:stretch>
        </p:blipFill>
        <p:spPr bwMode="auto">
          <a:xfrm>
            <a:off x="5715000" y="4860925"/>
            <a:ext cx="1905000" cy="666750"/>
          </a:xfrm>
          <a:prstGeom prst="rect">
            <a:avLst/>
          </a:prstGeom>
          <a:noFill/>
          <a:ln>
            <a:noFill/>
          </a:ln>
        </p:spPr>
      </p:pic>
      <p:sp>
        <p:nvSpPr>
          <p:cNvPr id="12" name="TextBox 11"/>
          <p:cNvSpPr txBox="1"/>
          <p:nvPr/>
        </p:nvSpPr>
        <p:spPr>
          <a:xfrm>
            <a:off x="2679700" y="2295525"/>
            <a:ext cx="2921000" cy="3416320"/>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Attribution license or “CC BY”</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Attribution-ShareAlike license or “BY SA”</a:t>
            </a:r>
            <a:r>
              <a:rPr lang="en-US" dirty="0">
                <a:latin typeface="Calibri" panose="020F0502020204030204" pitchFamily="34" charset="0"/>
                <a:ea typeface="Calibri" panose="020F0502020204030204" pitchFamily="34" charset="0"/>
                <a:cs typeface="Times New Roman" panose="02020603050405020304" pitchFamily="18" charset="0"/>
              </a:rPr>
              <a:t> </a:t>
            </a:r>
          </a:p>
          <a:p>
            <a:endParaRPr lang="en-US" b="1" dirty="0"/>
          </a:p>
          <a:p>
            <a:endParaRPr lang="en-US" b="1" dirty="0"/>
          </a:p>
          <a:p>
            <a:endParaRPr lang="en-US" b="1" dirty="0"/>
          </a:p>
          <a:p>
            <a:r>
              <a:rPr lang="en-US" b="1" dirty="0"/>
              <a:t>Attribution-NonCommercial license or “BY NC”</a:t>
            </a:r>
            <a:endParaRPr lang="en-US" dirty="0"/>
          </a:p>
        </p:txBody>
      </p:sp>
      <p:sp>
        <p:nvSpPr>
          <p:cNvPr id="13" name="TextBox 12"/>
          <p:cNvSpPr txBox="1"/>
          <p:nvPr/>
        </p:nvSpPr>
        <p:spPr>
          <a:xfrm>
            <a:off x="7950201" y="2295525"/>
            <a:ext cx="3924300" cy="3416320"/>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Attribution-NonCommercial-ShareAlike license or “BY NC-SA” </a:t>
            </a: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ea typeface="Calibri" panose="020F0502020204030204" pitchFamily="34" charset="0"/>
              <a:cs typeface="Times New Roman" panose="02020603050405020304" pitchFamily="18" charset="0"/>
            </a:endParaRPr>
          </a:p>
          <a:p>
            <a:r>
              <a:rPr lang="en-US" b="1" dirty="0">
                <a:latin typeface="Calibri" panose="020F0502020204030204" pitchFamily="34" charset="0"/>
                <a:ea typeface="Calibri" panose="020F0502020204030204" pitchFamily="34" charset="0"/>
                <a:cs typeface="Times New Roman" panose="02020603050405020304" pitchFamily="18" charset="0"/>
              </a:rPr>
              <a:t>Attribution-NoDerivatives license or “BY ND”</a:t>
            </a:r>
            <a:r>
              <a:rPr lang="en-US" dirty="0">
                <a:latin typeface="Calibri" panose="020F0502020204030204" pitchFamily="34" charset="0"/>
                <a:ea typeface="Calibri" panose="020F0502020204030204" pitchFamily="34" charset="0"/>
                <a:cs typeface="Times New Roman" panose="02020603050405020304" pitchFamily="18" charset="0"/>
              </a:rPr>
              <a:t>  </a:t>
            </a:r>
          </a:p>
          <a:p>
            <a:endParaRPr lang="en-US" b="1" dirty="0"/>
          </a:p>
          <a:p>
            <a:endParaRPr lang="en-US" b="1" dirty="0"/>
          </a:p>
          <a:p>
            <a:endParaRPr lang="en-US" b="1" dirty="0"/>
          </a:p>
          <a:p>
            <a:r>
              <a:rPr lang="en-US" b="1" dirty="0">
                <a:latin typeface="Calibri" panose="020F0502020204030204" pitchFamily="34" charset="0"/>
                <a:ea typeface="Calibri" panose="020F0502020204030204" pitchFamily="34" charset="0"/>
                <a:cs typeface="Times New Roman" panose="02020603050405020304" pitchFamily="18" charset="0"/>
              </a:rPr>
              <a:t>Attribution-NonCommercial-NoDerivatives license or “BY NC-ND”</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317770178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2" y="636900"/>
            <a:ext cx="11360727" cy="2387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r">
              <a:spcBef>
                <a:spcPts val="0"/>
              </a:spcBef>
              <a:spcAft>
                <a:spcPts val="0"/>
              </a:spcAft>
              <a:tabLst>
                <a:tab pos="457200" algn="l"/>
              </a:tabLst>
            </a:pPr>
            <a:r>
              <a:rPr lang="en-US" u="sng" dirty="0">
                <a:solidFill>
                  <a:srgbClr val="2D3B45"/>
                </a:solidFill>
                <a:latin typeface="Calibri" panose="020F0502020204030204" pitchFamily="34" charset="0"/>
                <a:ea typeface="Times New Roman" panose="02020603050405020304" pitchFamily="18" charset="0"/>
                <a:cs typeface="Times New Roman" panose="02020603050405020304" pitchFamily="18" charset="0"/>
              </a:rPr>
              <a:t>CC licenses affect on </a:t>
            </a:r>
          </a:p>
          <a:p>
            <a:pPr marL="342900" marR="0" lvl="0" indent="-342900" algn="r">
              <a:spcBef>
                <a:spcPts val="0"/>
              </a:spcBef>
              <a:spcAft>
                <a:spcPts val="0"/>
              </a:spcAft>
              <a:tabLst>
                <a:tab pos="457200" algn="l"/>
              </a:tabLst>
            </a:pPr>
            <a:r>
              <a:rPr lang="en-US" u="sng" dirty="0">
                <a:solidFill>
                  <a:srgbClr val="2D3B45"/>
                </a:solidFill>
                <a:latin typeface="Calibri" panose="020F0502020204030204" pitchFamily="34" charset="0"/>
                <a:ea typeface="Times New Roman" panose="02020603050405020304" pitchFamily="18" charset="0"/>
                <a:cs typeface="Times New Roman" panose="02020603050405020304" pitchFamily="18" charset="0"/>
              </a:rPr>
              <a:t>copyright exceptions and limitations</a:t>
            </a:r>
          </a:p>
          <a:p>
            <a:pPr algn="r"/>
            <a:br>
              <a:rPr lang="en-US" b="1" u="sng" dirty="0"/>
            </a:br>
            <a:endParaRPr lang="en-US" b="1" u="sng" dirty="0"/>
          </a:p>
        </p:txBody>
      </p:sp>
      <p:sp>
        <p:nvSpPr>
          <p:cNvPr id="3" name="Subtitle 2"/>
          <p:cNvSpPr txBox="1">
            <a:spLocks/>
          </p:cNvSpPr>
          <p:nvPr/>
        </p:nvSpPr>
        <p:spPr>
          <a:xfrm>
            <a:off x="2426393" y="2304063"/>
            <a:ext cx="9144000" cy="31684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dirty="0"/>
              <a:t>Fair Use</a:t>
            </a:r>
          </a:p>
          <a:p>
            <a:pPr algn="r"/>
            <a:endParaRPr lang="en-US" dirty="0"/>
          </a:p>
          <a:p>
            <a:pPr algn="r"/>
            <a:endParaRPr lang="en-US" dirty="0"/>
          </a:p>
          <a:p>
            <a:pPr algn="r"/>
            <a:r>
              <a:rPr lang="en-US" dirty="0"/>
              <a:t>Freedom of Expression</a:t>
            </a:r>
          </a:p>
          <a:p>
            <a:pPr algn="r"/>
            <a:endParaRPr lang="en-US" dirty="0"/>
          </a:p>
          <a:p>
            <a:pPr algn="r"/>
            <a:endParaRPr lang="en-US" dirty="0"/>
          </a:p>
          <a:p>
            <a:pPr algn="r"/>
            <a:r>
              <a:rPr lang="en-US" dirty="0"/>
              <a:t>Public Domain</a:t>
            </a:r>
          </a:p>
          <a:p>
            <a:pPr algn="r"/>
            <a:endParaRPr lang="en-US" b="1" dirty="0"/>
          </a:p>
        </p:txBody>
      </p:sp>
      <p:pic>
        <p:nvPicPr>
          <p:cNvPr id="5" name="Picture 4" descr="First practical use"/>
          <p:cNvPicPr/>
          <p:nvPr/>
        </p:nvPicPr>
        <p:blipFill>
          <a:blip r:embed="rId4">
            <a:extLst>
              <a:ext uri="{28A0092B-C50C-407E-A947-70E740481C1C}">
                <a14:useLocalDpi xmlns:a14="http://schemas.microsoft.com/office/drawing/2010/main" val="0"/>
              </a:ext>
            </a:extLst>
          </a:blip>
          <a:srcRect/>
          <a:stretch>
            <a:fillRect/>
          </a:stretch>
        </p:blipFill>
        <p:spPr bwMode="auto">
          <a:xfrm>
            <a:off x="708341" y="2420937"/>
            <a:ext cx="5143500" cy="3429000"/>
          </a:xfrm>
          <a:prstGeom prst="rect">
            <a:avLst/>
          </a:prstGeom>
          <a:noFill/>
          <a:ln>
            <a:noFill/>
          </a:ln>
        </p:spPr>
      </p:pic>
    </p:spTree>
    <p:extLst>
      <p:ext uri="{BB962C8B-B14F-4D97-AF65-F5344CB8AC3E}">
        <p14:creationId xmlns:p14="http://schemas.microsoft.com/office/powerpoint/2010/main" val="530297101"/>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374072" y="470645"/>
            <a:ext cx="11614727"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CC licenses affect on works in the public domain</a:t>
            </a:r>
          </a:p>
          <a:p>
            <a:br>
              <a:rPr lang="en-US" b="1" u="sng" dirty="0"/>
            </a:br>
            <a:endParaRPr lang="en-US" b="1" u="sng" dirty="0"/>
          </a:p>
        </p:txBody>
      </p:sp>
      <p:pic>
        <p:nvPicPr>
          <p:cNvPr id="5" name="Picture 4" descr="Public Domain image"/>
          <p:cNvPicPr/>
          <p:nvPr/>
        </p:nvPicPr>
        <p:blipFill>
          <a:blip r:embed="rId4">
            <a:extLst>
              <a:ext uri="{28A0092B-C50C-407E-A947-70E740481C1C}">
                <a14:useLocalDpi xmlns:a14="http://schemas.microsoft.com/office/drawing/2010/main" val="0"/>
              </a:ext>
            </a:extLst>
          </a:blip>
          <a:srcRect/>
          <a:stretch>
            <a:fillRect/>
          </a:stretch>
        </p:blipFill>
        <p:spPr bwMode="auto">
          <a:xfrm>
            <a:off x="1658932" y="2913814"/>
            <a:ext cx="2857143" cy="1009524"/>
          </a:xfrm>
          <a:prstGeom prst="rect">
            <a:avLst/>
          </a:prstGeom>
          <a:noFill/>
          <a:ln>
            <a:noFill/>
          </a:ln>
        </p:spPr>
      </p:pic>
      <p:pic>
        <p:nvPicPr>
          <p:cNvPr id="6" name="Picture 5" descr="Public Domain mark"/>
          <p:cNvPicPr/>
          <p:nvPr/>
        </p:nvPicPr>
        <p:blipFill>
          <a:blip r:embed="rId5">
            <a:extLst>
              <a:ext uri="{28A0092B-C50C-407E-A947-70E740481C1C}">
                <a14:useLocalDpi xmlns:a14="http://schemas.microsoft.com/office/drawing/2010/main" val="0"/>
              </a:ext>
            </a:extLst>
          </a:blip>
          <a:srcRect/>
          <a:stretch>
            <a:fillRect/>
          </a:stretch>
        </p:blipFill>
        <p:spPr bwMode="auto">
          <a:xfrm>
            <a:off x="7804472" y="3072391"/>
            <a:ext cx="853440" cy="853440"/>
          </a:xfrm>
          <a:prstGeom prst="rect">
            <a:avLst/>
          </a:prstGeom>
          <a:noFill/>
          <a:ln>
            <a:noFill/>
          </a:ln>
        </p:spPr>
      </p:pic>
      <p:sp>
        <p:nvSpPr>
          <p:cNvPr id="3" name="TextBox 2"/>
          <p:cNvSpPr txBox="1"/>
          <p:nvPr/>
        </p:nvSpPr>
        <p:spPr>
          <a:xfrm>
            <a:off x="1193800" y="4229100"/>
            <a:ext cx="4025900" cy="646331"/>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Times New Roman" panose="02020603050405020304" pitchFamily="18" charset="0"/>
              </a:rPr>
              <a:t>CC0</a:t>
            </a:r>
            <a:r>
              <a:rPr lang="en-US" dirty="0">
                <a:latin typeface="Calibri" panose="020F0502020204030204" pitchFamily="34" charset="0"/>
                <a:ea typeface="Calibri" panose="020F0502020204030204" pitchFamily="34" charset="0"/>
                <a:cs typeface="Times New Roman" panose="02020603050405020304" pitchFamily="18" charset="0"/>
              </a:rPr>
              <a:t> </a:t>
            </a:r>
          </a:p>
          <a:p>
            <a:pPr algn="ctr"/>
            <a:r>
              <a:rPr lang="en-US" dirty="0">
                <a:latin typeface="Calibri" panose="020F0502020204030204" pitchFamily="34" charset="0"/>
                <a:ea typeface="Calibri" panose="020F0502020204030204" pitchFamily="34" charset="0"/>
                <a:cs typeface="Times New Roman" panose="02020603050405020304" pitchFamily="18" charset="0"/>
              </a:rPr>
              <a:t>(pronounced “CC Zero”) </a:t>
            </a:r>
            <a:endParaRPr lang="en-US" dirty="0"/>
          </a:p>
        </p:txBody>
      </p:sp>
      <p:sp>
        <p:nvSpPr>
          <p:cNvPr id="8" name="TextBox 7"/>
          <p:cNvSpPr txBox="1"/>
          <p:nvPr/>
        </p:nvSpPr>
        <p:spPr>
          <a:xfrm>
            <a:off x="6218242" y="4229100"/>
            <a:ext cx="4025900"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Times New Roman" panose="02020603050405020304" pitchFamily="18" charset="0"/>
              </a:rPr>
              <a:t>Public Domain Mark</a:t>
            </a:r>
            <a:r>
              <a:rPr lang="en-US"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3976072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8898" y="2761479"/>
            <a:ext cx="1828800" cy="1609341"/>
          </a:xfrm>
          <a:prstGeom prst="rect">
            <a:avLst/>
          </a:prstGeom>
        </p:spPr>
      </p:pic>
    </p:spTree>
    <p:extLst>
      <p:ext uri="{BB962C8B-B14F-4D97-AF65-F5344CB8AC3E}">
        <p14:creationId xmlns:p14="http://schemas.microsoft.com/office/powerpoint/2010/main" val="1097080412"/>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500" tmFilter="0, 0; .2, .5; .8, .5; 1, 0"/>
                                        <p:tgtEl>
                                          <p:spTgt spid="4"/>
                                        </p:tgtEl>
                                      </p:cBhvr>
                                    </p:animEffect>
                                    <p:animScale>
                                      <p:cBhvr>
                                        <p:cTn id="7" dur="7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917</TotalTime>
  <Words>1447</Words>
  <Application>Microsoft Office PowerPoint</Application>
  <PresentationFormat>Widescreen</PresentationFormat>
  <Paragraphs>119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Anatomy of Creative Commons Licenses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Kate Ehrig-Page</dc:creator>
  <cp:lastModifiedBy>Administrator</cp:lastModifiedBy>
  <cp:revision>51</cp:revision>
  <dcterms:created xsi:type="dcterms:W3CDTF">2019-06-13T17:29:14Z</dcterms:created>
  <dcterms:modified xsi:type="dcterms:W3CDTF">2020-09-29T20:00:33Z</dcterms:modified>
</cp:coreProperties>
</file>