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3" r:id="rId1"/>
  </p:sldMasterIdLst>
  <p:sldIdLst>
    <p:sldId id="260" r:id="rId2"/>
    <p:sldId id="258" r:id="rId3"/>
    <p:sldId id="257" r:id="rId4"/>
    <p:sldId id="272" r:id="rId5"/>
    <p:sldId id="273" r:id="rId6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7FED26-D6A7-41D8-98CD-AE5ED970576E}">
          <p14:sldIdLst>
            <p14:sldId id="260"/>
            <p14:sldId id="258"/>
            <p14:sldId id="257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5578C7"/>
    <a:srgbClr val="515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4692" autoAdjust="0"/>
  </p:normalViewPr>
  <p:slideViewPr>
    <p:cSldViewPr>
      <p:cViewPr>
        <p:scale>
          <a:sx n="100" d="100"/>
          <a:sy n="100" d="100"/>
        </p:scale>
        <p:origin x="-162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272750" y="-15875"/>
            <a:ext cx="9633285" cy="2528888"/>
            <a:chOff x="272750" y="-15875"/>
            <a:chExt cx="9633285" cy="2528888"/>
          </a:xfrm>
        </p:grpSpPr>
        <p:sp>
          <p:nvSpPr>
            <p:cNvPr id="2056" name="AutoShape 8"/>
            <p:cNvSpPr>
              <a:spLocks noChangeAspect="1" noChangeArrowheads="1" noTextEdit="1"/>
            </p:cNvSpPr>
            <p:nvPr userDrawn="1"/>
          </p:nvSpPr>
          <p:spPr bwMode="auto">
            <a:xfrm>
              <a:off x="294975" y="-15875"/>
              <a:ext cx="9563100" cy="2509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>
              <a:off x="294975" y="-12700"/>
              <a:ext cx="2370138" cy="2509838"/>
            </a:xfrm>
            <a:custGeom>
              <a:avLst/>
              <a:gdLst/>
              <a:ahLst/>
              <a:cxnLst>
                <a:cxn ang="0">
                  <a:pos x="1493" y="0"/>
                </a:cxn>
                <a:cxn ang="0">
                  <a:pos x="663" y="0"/>
                </a:cxn>
                <a:cxn ang="0">
                  <a:pos x="0" y="1581"/>
                </a:cxn>
                <a:cxn ang="0">
                  <a:pos x="832" y="1581"/>
                </a:cxn>
                <a:cxn ang="0">
                  <a:pos x="1493" y="0"/>
                </a:cxn>
              </a:cxnLst>
              <a:rect l="0" t="0" r="r" b="b"/>
              <a:pathLst>
                <a:path w="1493" h="1581">
                  <a:moveTo>
                    <a:pt x="1493" y="0"/>
                  </a:moveTo>
                  <a:lnTo>
                    <a:pt x="663" y="0"/>
                  </a:lnTo>
                  <a:lnTo>
                    <a:pt x="0" y="1581"/>
                  </a:lnTo>
                  <a:lnTo>
                    <a:pt x="832" y="1581"/>
                  </a:lnTo>
                  <a:lnTo>
                    <a:pt x="14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3997025" y="-3175"/>
              <a:ext cx="5909010" cy="2516188"/>
            </a:xfrm>
            <a:custGeom>
              <a:avLst/>
              <a:gdLst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000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328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28" h="10000">
                  <a:moveTo>
                    <a:pt x="0" y="3129"/>
                  </a:moveTo>
                  <a:lnTo>
                    <a:pt x="1340" y="10000"/>
                  </a:lnTo>
                  <a:lnTo>
                    <a:pt x="10328" y="10000"/>
                  </a:lnTo>
                  <a:lnTo>
                    <a:pt x="10328" y="0"/>
                  </a:lnTo>
                  <a:lnTo>
                    <a:pt x="594" y="0"/>
                  </a:lnTo>
                  <a:lnTo>
                    <a:pt x="0" y="3129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3481088" y="1169988"/>
              <a:ext cx="963613" cy="1343025"/>
            </a:xfrm>
            <a:custGeom>
              <a:avLst/>
              <a:gdLst/>
              <a:ahLst/>
              <a:cxnLst>
                <a:cxn ang="0">
                  <a:pos x="135" y="846"/>
                </a:cxn>
                <a:cxn ang="0">
                  <a:pos x="607" y="846"/>
                </a:cxn>
                <a:cxn ang="0">
                  <a:pos x="230" y="0"/>
                </a:cxn>
                <a:cxn ang="0">
                  <a:pos x="0" y="532"/>
                </a:cxn>
                <a:cxn ang="0">
                  <a:pos x="135" y="846"/>
                </a:cxn>
              </a:cxnLst>
              <a:rect l="0" t="0" r="r" b="b"/>
              <a:pathLst>
                <a:path w="607" h="846">
                  <a:moveTo>
                    <a:pt x="135" y="846"/>
                  </a:moveTo>
                  <a:lnTo>
                    <a:pt x="607" y="846"/>
                  </a:lnTo>
                  <a:lnTo>
                    <a:pt x="230" y="0"/>
                  </a:lnTo>
                  <a:lnTo>
                    <a:pt x="0" y="532"/>
                  </a:lnTo>
                  <a:lnTo>
                    <a:pt x="135" y="846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261888" y="827088"/>
              <a:ext cx="1241425" cy="1685925"/>
            </a:xfrm>
            <a:custGeom>
              <a:avLst/>
              <a:gdLst/>
              <a:ahLst/>
              <a:cxnLst>
                <a:cxn ang="0">
                  <a:pos x="0" y="1062"/>
                </a:cxn>
                <a:cxn ang="0">
                  <a:pos x="647" y="1062"/>
                </a:cxn>
                <a:cxn ang="0">
                  <a:pos x="782" y="748"/>
                </a:cxn>
                <a:cxn ang="0">
                  <a:pos x="459" y="0"/>
                </a:cxn>
                <a:cxn ang="0">
                  <a:pos x="0" y="1062"/>
                </a:cxn>
              </a:cxnLst>
              <a:rect l="0" t="0" r="r" b="b"/>
              <a:pathLst>
                <a:path w="782" h="1062">
                  <a:moveTo>
                    <a:pt x="0" y="1062"/>
                  </a:moveTo>
                  <a:lnTo>
                    <a:pt x="647" y="1062"/>
                  </a:lnTo>
                  <a:lnTo>
                    <a:pt x="782" y="748"/>
                  </a:lnTo>
                  <a:lnTo>
                    <a:pt x="459" y="0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3330275" y="-3175"/>
              <a:ext cx="685800" cy="117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7" y="739"/>
                </a:cxn>
                <a:cxn ang="0">
                  <a:pos x="432" y="496"/>
                </a:cxn>
                <a:cxn ang="0">
                  <a:pos x="210" y="0"/>
                </a:cxn>
                <a:cxn ang="0">
                  <a:pos x="0" y="0"/>
                </a:cxn>
              </a:cxnLst>
              <a:rect l="0" t="0" r="r" b="b"/>
              <a:pathLst>
                <a:path w="432" h="739">
                  <a:moveTo>
                    <a:pt x="0" y="0"/>
                  </a:moveTo>
                  <a:lnTo>
                    <a:pt x="0" y="0"/>
                  </a:lnTo>
                  <a:lnTo>
                    <a:pt x="327" y="739"/>
                  </a:lnTo>
                  <a:lnTo>
                    <a:pt x="432" y="496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654125" y="-3175"/>
              <a:ext cx="692150" cy="787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96"/>
                </a:cxn>
                <a:cxn ang="0">
                  <a:pos x="436" y="0"/>
                </a:cxn>
                <a:cxn ang="0">
                  <a:pos x="0" y="0"/>
                </a:cxn>
              </a:cxnLst>
              <a:rect l="0" t="0" r="r" b="b"/>
              <a:pathLst>
                <a:path w="436" h="496">
                  <a:moveTo>
                    <a:pt x="0" y="0"/>
                  </a:moveTo>
                  <a:lnTo>
                    <a:pt x="222" y="496"/>
                  </a:lnTo>
                  <a:lnTo>
                    <a:pt x="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8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1025" y="-3175"/>
              <a:ext cx="877888" cy="2017713"/>
            </a:xfrm>
            <a:custGeom>
              <a:avLst/>
              <a:gdLst/>
              <a:ahLst/>
              <a:cxnLst>
                <a:cxn ang="0">
                  <a:pos x="0" y="523"/>
                </a:cxn>
                <a:cxn ang="0">
                  <a:pos x="323" y="1271"/>
                </a:cxn>
                <a:cxn ang="0">
                  <a:pos x="553" y="739"/>
                </a:cxn>
                <a:cxn ang="0">
                  <a:pos x="226" y="0"/>
                </a:cxn>
                <a:cxn ang="0">
                  <a:pos x="0" y="523"/>
                </a:cxn>
              </a:cxnLst>
              <a:rect l="0" t="0" r="r" b="b"/>
              <a:pathLst>
                <a:path w="553" h="1271">
                  <a:moveTo>
                    <a:pt x="0" y="523"/>
                  </a:moveTo>
                  <a:lnTo>
                    <a:pt x="323" y="1271"/>
                  </a:lnTo>
                  <a:lnTo>
                    <a:pt x="553" y="739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>
              <a:off x="2631775" y="-3175"/>
              <a:ext cx="717550" cy="830263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0" y="0"/>
                </a:cxn>
                <a:cxn ang="0">
                  <a:pos x="226" y="523"/>
                </a:cxn>
                <a:cxn ang="0">
                  <a:pos x="447" y="7"/>
                </a:cxn>
                <a:cxn ang="0">
                  <a:pos x="452" y="0"/>
                </a:cxn>
              </a:cxnLst>
              <a:rect l="0" t="0" r="r" b="b"/>
              <a:pathLst>
                <a:path w="452" h="523">
                  <a:moveTo>
                    <a:pt x="452" y="0"/>
                  </a:moveTo>
                  <a:lnTo>
                    <a:pt x="452" y="0"/>
                  </a:lnTo>
                  <a:lnTo>
                    <a:pt x="0" y="0"/>
                  </a:lnTo>
                  <a:lnTo>
                    <a:pt x="226" y="523"/>
                  </a:lnTo>
                  <a:lnTo>
                    <a:pt x="447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A217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>
              <a:off x="1585613" y="-3175"/>
              <a:ext cx="1414463" cy="2516188"/>
            </a:xfrm>
            <a:custGeom>
              <a:avLst/>
              <a:gdLst/>
              <a:ahLst/>
              <a:cxnLst>
                <a:cxn ang="0">
                  <a:pos x="667" y="7"/>
                </a:cxn>
                <a:cxn ang="0">
                  <a:pos x="665" y="0"/>
                </a:cxn>
                <a:cxn ang="0">
                  <a:pos x="0" y="1585"/>
                </a:cxn>
                <a:cxn ang="0">
                  <a:pos x="432" y="1585"/>
                </a:cxn>
                <a:cxn ang="0">
                  <a:pos x="891" y="523"/>
                </a:cxn>
                <a:cxn ang="0">
                  <a:pos x="667" y="7"/>
                </a:cxn>
              </a:cxnLst>
              <a:rect l="0" t="0" r="r" b="b"/>
              <a:pathLst>
                <a:path w="891" h="1585">
                  <a:moveTo>
                    <a:pt x="667" y="7"/>
                  </a:moveTo>
                  <a:lnTo>
                    <a:pt x="665" y="0"/>
                  </a:lnTo>
                  <a:lnTo>
                    <a:pt x="0" y="1585"/>
                  </a:lnTo>
                  <a:lnTo>
                    <a:pt x="432" y="1585"/>
                  </a:lnTo>
                  <a:lnTo>
                    <a:pt x="891" y="523"/>
                  </a:lnTo>
                  <a:lnTo>
                    <a:pt x="667" y="7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>
              <a:off x="272750" y="-3175"/>
              <a:ext cx="2381250" cy="2516188"/>
            </a:xfrm>
            <a:custGeom>
              <a:avLst/>
              <a:gdLst/>
              <a:ahLst/>
              <a:cxnLst>
                <a:cxn ang="0">
                  <a:pos x="667" y="0"/>
                </a:cxn>
                <a:cxn ang="0">
                  <a:pos x="0" y="1585"/>
                </a:cxn>
                <a:cxn ang="0">
                  <a:pos x="833" y="1585"/>
                </a:cxn>
                <a:cxn ang="0">
                  <a:pos x="1500" y="0"/>
                </a:cxn>
                <a:cxn ang="0">
                  <a:pos x="667" y="0"/>
                </a:cxn>
              </a:cxnLst>
              <a:rect l="0" t="0" r="r" b="b"/>
              <a:pathLst>
                <a:path w="1500" h="1585">
                  <a:moveTo>
                    <a:pt x="667" y="0"/>
                  </a:moveTo>
                  <a:lnTo>
                    <a:pt x="0" y="1585"/>
                  </a:lnTo>
                  <a:lnTo>
                    <a:pt x="833" y="1585"/>
                  </a:lnTo>
                  <a:lnTo>
                    <a:pt x="150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7786024" y="310690"/>
            <a:ext cx="1839368" cy="386336"/>
            <a:chOff x="7740649" y="378000"/>
            <a:chExt cx="1839368" cy="386336"/>
          </a:xfrm>
        </p:grpSpPr>
        <p:pic>
          <p:nvPicPr>
            <p:cNvPr id="13" name="Picture 3" descr="O:\Logo_Library\N\NOMURA\A4\NOMURA_A4_CMYK_WHITE.emf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19877" y="378000"/>
              <a:ext cx="1260140" cy="216024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 userDrawn="1"/>
          </p:nvSpPr>
          <p:spPr bwMode="white">
            <a:xfrm>
              <a:off x="7740649" y="625837"/>
              <a:ext cx="180911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900" i="1" dirty="0" smtClean="0">
                  <a:solidFill>
                    <a:schemeClr val="bg1"/>
                  </a:solidFill>
                </a:rPr>
                <a:t>Connecting</a:t>
              </a:r>
              <a:r>
                <a:rPr lang="en-GB" sz="900" i="1" baseline="0" dirty="0" smtClean="0">
                  <a:solidFill>
                    <a:schemeClr val="bg1"/>
                  </a:solidFill>
                </a:rPr>
                <a:t> Markets East &amp; West</a:t>
              </a:r>
              <a:endParaRPr lang="en-GB" sz="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6400" y="3888000"/>
            <a:ext cx="7200000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400" y="6453336"/>
            <a:ext cx="3960440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164466" y="4869160"/>
            <a:ext cx="2448272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7374363" y="6315223"/>
            <a:ext cx="2238375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266400" y="2880000"/>
            <a:ext cx="7200000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6400" y="4869160"/>
            <a:ext cx="3960440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66400" y="5821288"/>
            <a:ext cx="3960440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 userDrawn="1"/>
        </p:nvSpPr>
        <p:spPr bwMode="ltGray">
          <a:xfrm>
            <a:off x="9085350" y="6577299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66400" y="1900800"/>
            <a:ext cx="9360000" cy="212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66400" y="4305599"/>
            <a:ext cx="9360000" cy="213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66400" y="4091964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66400" y="3511116"/>
            <a:ext cx="9360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66400" y="5111751"/>
            <a:ext cx="9360000" cy="132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66400" y="1900800"/>
            <a:ext cx="9360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66400" y="3296436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66400" y="490082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6400" y="1900800"/>
            <a:ext cx="4608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025600" y="1900800"/>
            <a:ext cx="4608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66400" y="3510477"/>
            <a:ext cx="4608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5025600" y="3510477"/>
            <a:ext cx="4608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66400" y="5108240"/>
            <a:ext cx="4608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5025600" y="5108240"/>
            <a:ext cx="4608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66400" y="3296436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66400" y="4897780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5026176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5026176" y="3296436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5026176" y="4897780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66400" y="1900799"/>
            <a:ext cx="3024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606000" y="1900800"/>
            <a:ext cx="3024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439800" y="1900799"/>
            <a:ext cx="3024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440856" y="168406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605440" y="168406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66400" y="1900799"/>
            <a:ext cx="302416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606000" y="1900799"/>
            <a:ext cx="302416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439800" y="1900799"/>
            <a:ext cx="302416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66400" y="4324854"/>
            <a:ext cx="3024160" cy="211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606000" y="4324854"/>
            <a:ext cx="3024160" cy="211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439800" y="4324854"/>
            <a:ext cx="3024160" cy="211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302416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440856" y="1684068"/>
            <a:ext cx="302416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605440" y="1684068"/>
            <a:ext cx="302416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66400" y="4116348"/>
            <a:ext cx="302416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440856" y="4116348"/>
            <a:ext cx="302416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605440" y="4116348"/>
            <a:ext cx="302416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6400" y="1900800"/>
            <a:ext cx="4608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018400" y="1900800"/>
            <a:ext cx="4608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66400" y="4322070"/>
            <a:ext cx="4608000" cy="211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018400" y="4322070"/>
            <a:ext cx="4608000" cy="211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017088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66400" y="4111214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017088" y="4111214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66400" y="1900799"/>
            <a:ext cx="6192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609600" y="1900799"/>
            <a:ext cx="3024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619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609184" y="168406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441600" y="1900799"/>
            <a:ext cx="6192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66400" y="1900799"/>
            <a:ext cx="3024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440831" y="1684068"/>
            <a:ext cx="619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441600" y="1900799"/>
            <a:ext cx="6192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66400" y="1900799"/>
            <a:ext cx="3024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441600" y="4310016"/>
            <a:ext cx="619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66400" y="4310016"/>
            <a:ext cx="3024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440831" y="1684068"/>
            <a:ext cx="619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66400" y="4117492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440831" y="4117492"/>
            <a:ext cx="619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66400" y="1900799"/>
            <a:ext cx="6192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609600" y="1900799"/>
            <a:ext cx="3024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66400" y="4338891"/>
            <a:ext cx="6192000" cy="21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609600" y="4338891"/>
            <a:ext cx="3024000" cy="21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66400" y="1684068"/>
            <a:ext cx="619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9184" y="168406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66400" y="4112498"/>
            <a:ext cx="619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609184" y="411249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b="7581"/>
          <a:stretch>
            <a:fillRect/>
          </a:stretch>
        </p:blipFill>
        <p:spPr bwMode="auto">
          <a:xfrm>
            <a:off x="1" y="-8853"/>
            <a:ext cx="3919070" cy="2514246"/>
          </a:xfrm>
          <a:prstGeom prst="rect">
            <a:avLst/>
          </a:prstGeom>
          <a:noFill/>
        </p:spPr>
      </p:pic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6400" y="3888000"/>
            <a:ext cx="7200000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266400" y="2880000"/>
            <a:ext cx="7200000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400" y="6453336"/>
            <a:ext cx="3960440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164466" y="4869160"/>
            <a:ext cx="2448272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 userDrawn="1"/>
        </p:nvSpPr>
        <p:spPr bwMode="ltGray">
          <a:xfrm>
            <a:off x="7374363" y="6315223"/>
            <a:ext cx="2238375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6400" y="4869160"/>
            <a:ext cx="3960440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66400" y="5821288"/>
            <a:ext cx="3960440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9085350" y="6577299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2606208" y="-20320"/>
            <a:ext cx="7299545" cy="2525713"/>
            <a:chOff x="2606208" y="-12700"/>
            <a:chExt cx="7299545" cy="2525713"/>
          </a:xfrm>
        </p:grpSpPr>
        <p:sp>
          <p:nvSpPr>
            <p:cNvPr id="73" name="Freeform 19"/>
            <p:cNvSpPr>
              <a:spLocks/>
            </p:cNvSpPr>
            <p:nvPr userDrawn="1"/>
          </p:nvSpPr>
          <p:spPr bwMode="auto">
            <a:xfrm>
              <a:off x="2628433" y="-12700"/>
              <a:ext cx="2370138" cy="2509838"/>
            </a:xfrm>
            <a:custGeom>
              <a:avLst/>
              <a:gdLst/>
              <a:ahLst/>
              <a:cxnLst>
                <a:cxn ang="0">
                  <a:pos x="1493" y="0"/>
                </a:cxn>
                <a:cxn ang="0">
                  <a:pos x="663" y="0"/>
                </a:cxn>
                <a:cxn ang="0">
                  <a:pos x="0" y="1581"/>
                </a:cxn>
                <a:cxn ang="0">
                  <a:pos x="832" y="1581"/>
                </a:cxn>
                <a:cxn ang="0">
                  <a:pos x="1493" y="0"/>
                </a:cxn>
              </a:cxnLst>
              <a:rect l="0" t="0" r="r" b="b"/>
              <a:pathLst>
                <a:path w="1493" h="1581">
                  <a:moveTo>
                    <a:pt x="1493" y="0"/>
                  </a:moveTo>
                  <a:lnTo>
                    <a:pt x="663" y="0"/>
                  </a:lnTo>
                  <a:lnTo>
                    <a:pt x="0" y="1581"/>
                  </a:lnTo>
                  <a:lnTo>
                    <a:pt x="832" y="1581"/>
                  </a:lnTo>
                  <a:lnTo>
                    <a:pt x="14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6330482" y="-3175"/>
              <a:ext cx="3575271" cy="2516188"/>
            </a:xfrm>
            <a:custGeom>
              <a:avLst/>
              <a:gdLst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000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328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6249 w 10328"/>
                <a:gd name="connsiteY3" fmla="*/ 13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6249"/>
                <a:gd name="connsiteY0" fmla="*/ 3129 h 10000"/>
                <a:gd name="connsiteX1" fmla="*/ 1340 w 6249"/>
                <a:gd name="connsiteY1" fmla="*/ 10000 h 10000"/>
                <a:gd name="connsiteX2" fmla="*/ 6249 w 6249"/>
                <a:gd name="connsiteY2" fmla="*/ 10000 h 10000"/>
                <a:gd name="connsiteX3" fmla="*/ 6249 w 6249"/>
                <a:gd name="connsiteY3" fmla="*/ 13 h 10000"/>
                <a:gd name="connsiteX4" fmla="*/ 594 w 6249"/>
                <a:gd name="connsiteY4" fmla="*/ 0 h 10000"/>
                <a:gd name="connsiteX5" fmla="*/ 0 w 6249"/>
                <a:gd name="connsiteY5" fmla="*/ 3129 h 10000"/>
                <a:gd name="connsiteX0" fmla="*/ 0 w 10000"/>
                <a:gd name="connsiteY0" fmla="*/ 3129 h 10000"/>
                <a:gd name="connsiteX1" fmla="*/ 2144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0 h 10000"/>
                <a:gd name="connsiteX4" fmla="*/ 951 w 10000"/>
                <a:gd name="connsiteY4" fmla="*/ 0 h 10000"/>
                <a:gd name="connsiteX5" fmla="*/ 0 w 10000"/>
                <a:gd name="connsiteY5" fmla="*/ 312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0" y="3129"/>
                  </a:moveTo>
                  <a:lnTo>
                    <a:pt x="2144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951" y="0"/>
                  </a:lnTo>
                  <a:lnTo>
                    <a:pt x="0" y="3129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5824071" y="1169988"/>
              <a:ext cx="963613" cy="1343025"/>
            </a:xfrm>
            <a:custGeom>
              <a:avLst/>
              <a:gdLst/>
              <a:ahLst/>
              <a:cxnLst>
                <a:cxn ang="0">
                  <a:pos x="135" y="846"/>
                </a:cxn>
                <a:cxn ang="0">
                  <a:pos x="607" y="846"/>
                </a:cxn>
                <a:cxn ang="0">
                  <a:pos x="230" y="0"/>
                </a:cxn>
                <a:cxn ang="0">
                  <a:pos x="0" y="532"/>
                </a:cxn>
                <a:cxn ang="0">
                  <a:pos x="135" y="846"/>
                </a:cxn>
              </a:cxnLst>
              <a:rect l="0" t="0" r="r" b="b"/>
              <a:pathLst>
                <a:path w="607" h="846">
                  <a:moveTo>
                    <a:pt x="135" y="846"/>
                  </a:moveTo>
                  <a:lnTo>
                    <a:pt x="607" y="846"/>
                  </a:lnTo>
                  <a:lnTo>
                    <a:pt x="230" y="0"/>
                  </a:lnTo>
                  <a:lnTo>
                    <a:pt x="0" y="532"/>
                  </a:lnTo>
                  <a:lnTo>
                    <a:pt x="135" y="846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auto">
            <a:xfrm>
              <a:off x="4595346" y="827088"/>
              <a:ext cx="1241425" cy="1685925"/>
            </a:xfrm>
            <a:custGeom>
              <a:avLst/>
              <a:gdLst/>
              <a:ahLst/>
              <a:cxnLst>
                <a:cxn ang="0">
                  <a:pos x="0" y="1062"/>
                </a:cxn>
                <a:cxn ang="0">
                  <a:pos x="647" y="1062"/>
                </a:cxn>
                <a:cxn ang="0">
                  <a:pos x="782" y="748"/>
                </a:cxn>
                <a:cxn ang="0">
                  <a:pos x="459" y="0"/>
                </a:cxn>
                <a:cxn ang="0">
                  <a:pos x="0" y="1062"/>
                </a:cxn>
              </a:cxnLst>
              <a:rect l="0" t="0" r="r" b="b"/>
              <a:pathLst>
                <a:path w="782" h="1062">
                  <a:moveTo>
                    <a:pt x="0" y="1062"/>
                  </a:moveTo>
                  <a:lnTo>
                    <a:pt x="647" y="1062"/>
                  </a:lnTo>
                  <a:lnTo>
                    <a:pt x="782" y="748"/>
                  </a:lnTo>
                  <a:lnTo>
                    <a:pt x="459" y="0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auto">
            <a:xfrm>
              <a:off x="5663733" y="-3175"/>
              <a:ext cx="685800" cy="117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7" y="739"/>
                </a:cxn>
                <a:cxn ang="0">
                  <a:pos x="432" y="496"/>
                </a:cxn>
                <a:cxn ang="0">
                  <a:pos x="210" y="0"/>
                </a:cxn>
                <a:cxn ang="0">
                  <a:pos x="0" y="0"/>
                </a:cxn>
              </a:cxnLst>
              <a:rect l="0" t="0" r="r" b="b"/>
              <a:pathLst>
                <a:path w="432" h="739">
                  <a:moveTo>
                    <a:pt x="0" y="0"/>
                  </a:moveTo>
                  <a:lnTo>
                    <a:pt x="0" y="0"/>
                  </a:lnTo>
                  <a:lnTo>
                    <a:pt x="327" y="739"/>
                  </a:lnTo>
                  <a:lnTo>
                    <a:pt x="432" y="496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auto">
            <a:xfrm>
              <a:off x="5987583" y="-3175"/>
              <a:ext cx="692150" cy="787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96"/>
                </a:cxn>
                <a:cxn ang="0">
                  <a:pos x="436" y="0"/>
                </a:cxn>
                <a:cxn ang="0">
                  <a:pos x="0" y="0"/>
                </a:cxn>
              </a:cxnLst>
              <a:rect l="0" t="0" r="r" b="b"/>
              <a:pathLst>
                <a:path w="436" h="496">
                  <a:moveTo>
                    <a:pt x="0" y="0"/>
                  </a:moveTo>
                  <a:lnTo>
                    <a:pt x="222" y="496"/>
                  </a:lnTo>
                  <a:lnTo>
                    <a:pt x="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8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auto">
            <a:xfrm>
              <a:off x="5314483" y="-3175"/>
              <a:ext cx="877888" cy="2017713"/>
            </a:xfrm>
            <a:custGeom>
              <a:avLst/>
              <a:gdLst/>
              <a:ahLst/>
              <a:cxnLst>
                <a:cxn ang="0">
                  <a:pos x="0" y="523"/>
                </a:cxn>
                <a:cxn ang="0">
                  <a:pos x="323" y="1271"/>
                </a:cxn>
                <a:cxn ang="0">
                  <a:pos x="553" y="739"/>
                </a:cxn>
                <a:cxn ang="0">
                  <a:pos x="226" y="0"/>
                </a:cxn>
                <a:cxn ang="0">
                  <a:pos x="0" y="523"/>
                </a:cxn>
              </a:cxnLst>
              <a:rect l="0" t="0" r="r" b="b"/>
              <a:pathLst>
                <a:path w="553" h="1271">
                  <a:moveTo>
                    <a:pt x="0" y="523"/>
                  </a:moveTo>
                  <a:lnTo>
                    <a:pt x="323" y="1271"/>
                  </a:lnTo>
                  <a:lnTo>
                    <a:pt x="553" y="739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30"/>
            <p:cNvSpPr>
              <a:spLocks/>
            </p:cNvSpPr>
            <p:nvPr userDrawn="1"/>
          </p:nvSpPr>
          <p:spPr bwMode="auto">
            <a:xfrm>
              <a:off x="4965233" y="-3175"/>
              <a:ext cx="717550" cy="830263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0" y="0"/>
                </a:cxn>
                <a:cxn ang="0">
                  <a:pos x="226" y="523"/>
                </a:cxn>
                <a:cxn ang="0">
                  <a:pos x="447" y="7"/>
                </a:cxn>
                <a:cxn ang="0">
                  <a:pos x="452" y="0"/>
                </a:cxn>
              </a:cxnLst>
              <a:rect l="0" t="0" r="r" b="b"/>
              <a:pathLst>
                <a:path w="452" h="523">
                  <a:moveTo>
                    <a:pt x="452" y="0"/>
                  </a:moveTo>
                  <a:lnTo>
                    <a:pt x="452" y="0"/>
                  </a:lnTo>
                  <a:lnTo>
                    <a:pt x="0" y="0"/>
                  </a:lnTo>
                  <a:lnTo>
                    <a:pt x="226" y="523"/>
                  </a:lnTo>
                  <a:lnTo>
                    <a:pt x="447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A217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919071" y="-3175"/>
              <a:ext cx="1414463" cy="2516188"/>
            </a:xfrm>
            <a:custGeom>
              <a:avLst/>
              <a:gdLst/>
              <a:ahLst/>
              <a:cxnLst>
                <a:cxn ang="0">
                  <a:pos x="667" y="7"/>
                </a:cxn>
                <a:cxn ang="0">
                  <a:pos x="665" y="0"/>
                </a:cxn>
                <a:cxn ang="0">
                  <a:pos x="0" y="1585"/>
                </a:cxn>
                <a:cxn ang="0">
                  <a:pos x="432" y="1585"/>
                </a:cxn>
                <a:cxn ang="0">
                  <a:pos x="891" y="523"/>
                </a:cxn>
                <a:cxn ang="0">
                  <a:pos x="667" y="7"/>
                </a:cxn>
              </a:cxnLst>
              <a:rect l="0" t="0" r="r" b="b"/>
              <a:pathLst>
                <a:path w="891" h="1585">
                  <a:moveTo>
                    <a:pt x="667" y="7"/>
                  </a:moveTo>
                  <a:lnTo>
                    <a:pt x="665" y="0"/>
                  </a:lnTo>
                  <a:lnTo>
                    <a:pt x="0" y="1585"/>
                  </a:lnTo>
                  <a:lnTo>
                    <a:pt x="432" y="1585"/>
                  </a:lnTo>
                  <a:lnTo>
                    <a:pt x="891" y="523"/>
                  </a:lnTo>
                  <a:lnTo>
                    <a:pt x="667" y="7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32"/>
            <p:cNvSpPr>
              <a:spLocks/>
            </p:cNvSpPr>
            <p:nvPr userDrawn="1"/>
          </p:nvSpPr>
          <p:spPr bwMode="auto">
            <a:xfrm>
              <a:off x="2606208" y="-3175"/>
              <a:ext cx="2381250" cy="2516188"/>
            </a:xfrm>
            <a:custGeom>
              <a:avLst/>
              <a:gdLst/>
              <a:ahLst/>
              <a:cxnLst>
                <a:cxn ang="0">
                  <a:pos x="667" y="0"/>
                </a:cxn>
                <a:cxn ang="0">
                  <a:pos x="0" y="1585"/>
                </a:cxn>
                <a:cxn ang="0">
                  <a:pos x="833" y="1585"/>
                </a:cxn>
                <a:cxn ang="0">
                  <a:pos x="1500" y="0"/>
                </a:cxn>
                <a:cxn ang="0">
                  <a:pos x="667" y="0"/>
                </a:cxn>
              </a:cxnLst>
              <a:rect l="0" t="0" r="r" b="b"/>
              <a:pathLst>
                <a:path w="1500" h="1585">
                  <a:moveTo>
                    <a:pt x="667" y="0"/>
                  </a:moveTo>
                  <a:lnTo>
                    <a:pt x="0" y="1585"/>
                  </a:lnTo>
                  <a:lnTo>
                    <a:pt x="833" y="1585"/>
                  </a:lnTo>
                  <a:lnTo>
                    <a:pt x="150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5" name="Group 84"/>
          <p:cNvGrpSpPr/>
          <p:nvPr userDrawn="1"/>
        </p:nvGrpSpPr>
        <p:grpSpPr>
          <a:xfrm>
            <a:off x="7786024" y="310690"/>
            <a:ext cx="1839368" cy="386336"/>
            <a:chOff x="7740649" y="378000"/>
            <a:chExt cx="1839368" cy="386336"/>
          </a:xfrm>
        </p:grpSpPr>
        <p:pic>
          <p:nvPicPr>
            <p:cNvPr id="86" name="Picture 3" descr="O:\Logo_Library\N\NOMURA\A4\NOMURA_A4_CMYK_WHITE.em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19877" y="378000"/>
              <a:ext cx="1260140" cy="216024"/>
            </a:xfrm>
            <a:prstGeom prst="rect">
              <a:avLst/>
            </a:prstGeom>
            <a:noFill/>
          </p:spPr>
        </p:pic>
        <p:sp>
          <p:nvSpPr>
            <p:cNvPr id="87" name="TextBox 86"/>
            <p:cNvSpPr txBox="1"/>
            <p:nvPr userDrawn="1"/>
          </p:nvSpPr>
          <p:spPr bwMode="white">
            <a:xfrm>
              <a:off x="7740649" y="625837"/>
              <a:ext cx="180911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900" i="1" dirty="0" smtClean="0">
                  <a:solidFill>
                    <a:schemeClr val="bg1"/>
                  </a:solidFill>
                </a:rPr>
                <a:t>Connecting</a:t>
              </a:r>
              <a:r>
                <a:rPr lang="en-GB" sz="900" i="1" baseline="0" dirty="0" smtClean="0">
                  <a:solidFill>
                    <a:schemeClr val="bg1"/>
                  </a:solidFill>
                </a:rPr>
                <a:t> Markets East &amp; West</a:t>
              </a:r>
              <a:endParaRPr lang="en-GB" sz="900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66400" y="1900799"/>
            <a:ext cx="2232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642400" y="1900799"/>
            <a:ext cx="2232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5025600" y="1900799"/>
            <a:ext cx="2232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7401600" y="1900799"/>
            <a:ext cx="2232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641512" y="168406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5025600" y="168406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7401600" y="168406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66400" y="1900799"/>
            <a:ext cx="2232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642400" y="1900799"/>
            <a:ext cx="2232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5025600" y="1900799"/>
            <a:ext cx="2232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7401600" y="1900799"/>
            <a:ext cx="2232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66400" y="4310016"/>
            <a:ext cx="223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642400" y="4310016"/>
            <a:ext cx="223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5025600" y="4310016"/>
            <a:ext cx="223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7401600" y="4310016"/>
            <a:ext cx="223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641512" y="168406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5025600" y="168406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7401600" y="168406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66400" y="4104156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641512" y="4104156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5025600" y="4104156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7401600" y="4104156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025600" y="1900800"/>
            <a:ext cx="4608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025600" y="4302820"/>
            <a:ext cx="4608000" cy="213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6400" y="1900801"/>
            <a:ext cx="4608000" cy="45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0256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025600" y="4091964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6400" y="1900800"/>
            <a:ext cx="4608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66400" y="4302820"/>
            <a:ext cx="4608000" cy="213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025600" y="1900801"/>
            <a:ext cx="4608000" cy="45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017088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66400" y="409310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66400" y="4302820"/>
            <a:ext cx="4608000" cy="213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018400" y="4302820"/>
            <a:ext cx="4608000" cy="213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66400" y="1900800"/>
            <a:ext cx="9360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66400" y="4091964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5017088" y="4091964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6400" y="1900800"/>
            <a:ext cx="4608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025600" y="1900800"/>
            <a:ext cx="4608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66400" y="4317475"/>
            <a:ext cx="9360000" cy="212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66400" y="4104156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5024312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66400" y="1900800"/>
            <a:ext cx="9360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66400" y="4313837"/>
            <a:ext cx="3024000" cy="212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609600" y="4313837"/>
            <a:ext cx="3024000" cy="212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439800" y="4313837"/>
            <a:ext cx="3024000" cy="212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66400" y="4104156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441600" y="4104156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610048" y="4104156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66400" y="1900800"/>
            <a:ext cx="9360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66400" y="4310016"/>
            <a:ext cx="223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649600" y="4310016"/>
            <a:ext cx="223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5025600" y="4310016"/>
            <a:ext cx="223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7401600" y="4310016"/>
            <a:ext cx="2232000" cy="212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66400" y="4104156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649600" y="4104156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5023912" y="4104156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7401600" y="4104156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66400" y="1900800"/>
            <a:ext cx="4608000" cy="45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10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5020296" y="1900800"/>
            <a:ext cx="4608000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5020296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5020296" y="3556984"/>
            <a:ext cx="4608000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5020296" y="3340252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5020296" y="5213168"/>
            <a:ext cx="4608000" cy="122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5020296" y="4996436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66400" y="1900800"/>
            <a:ext cx="4608000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664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66400" y="3556984"/>
            <a:ext cx="4608000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66400" y="3340252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66400" y="5213168"/>
            <a:ext cx="4608000" cy="122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66400" y="4996436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5025008" y="1900800"/>
            <a:ext cx="4608000" cy="45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25008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5752" cy="6858000"/>
          </a:xfrm>
          <a:prstGeom prst="rect">
            <a:avLst/>
          </a:prstGeom>
          <a:noFill/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66400" y="3888000"/>
            <a:ext cx="7200000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66400" y="2880000"/>
            <a:ext cx="7200000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66400" y="6453336"/>
            <a:ext cx="3960440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164466" y="4869160"/>
            <a:ext cx="2448272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 userDrawn="1"/>
        </p:nvSpPr>
        <p:spPr bwMode="ltGray">
          <a:xfrm>
            <a:off x="7374363" y="6315223"/>
            <a:ext cx="2238375" cy="13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6400" y="4869160"/>
            <a:ext cx="3960440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66400" y="5821288"/>
            <a:ext cx="3960440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9085350" y="6577299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606208" y="-18000"/>
            <a:ext cx="7299545" cy="2525713"/>
            <a:chOff x="2606208" y="0"/>
            <a:chExt cx="7299545" cy="2525713"/>
          </a:xfrm>
        </p:grpSpPr>
        <p:sp>
          <p:nvSpPr>
            <p:cNvPr id="49" name="Freeform 19"/>
            <p:cNvSpPr>
              <a:spLocks/>
            </p:cNvSpPr>
            <p:nvPr userDrawn="1"/>
          </p:nvSpPr>
          <p:spPr bwMode="auto">
            <a:xfrm>
              <a:off x="2628433" y="0"/>
              <a:ext cx="2370138" cy="2509838"/>
            </a:xfrm>
            <a:custGeom>
              <a:avLst/>
              <a:gdLst/>
              <a:ahLst/>
              <a:cxnLst>
                <a:cxn ang="0">
                  <a:pos x="1493" y="0"/>
                </a:cxn>
                <a:cxn ang="0">
                  <a:pos x="663" y="0"/>
                </a:cxn>
                <a:cxn ang="0">
                  <a:pos x="0" y="1581"/>
                </a:cxn>
                <a:cxn ang="0">
                  <a:pos x="832" y="1581"/>
                </a:cxn>
                <a:cxn ang="0">
                  <a:pos x="1493" y="0"/>
                </a:cxn>
              </a:cxnLst>
              <a:rect l="0" t="0" r="r" b="b"/>
              <a:pathLst>
                <a:path w="1493" h="1581">
                  <a:moveTo>
                    <a:pt x="1493" y="0"/>
                  </a:moveTo>
                  <a:lnTo>
                    <a:pt x="663" y="0"/>
                  </a:lnTo>
                  <a:lnTo>
                    <a:pt x="0" y="1581"/>
                  </a:lnTo>
                  <a:lnTo>
                    <a:pt x="832" y="1581"/>
                  </a:lnTo>
                  <a:lnTo>
                    <a:pt x="14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24"/>
            <p:cNvSpPr>
              <a:spLocks/>
            </p:cNvSpPr>
            <p:nvPr userDrawn="1"/>
          </p:nvSpPr>
          <p:spPr bwMode="auto">
            <a:xfrm>
              <a:off x="6330482" y="9525"/>
              <a:ext cx="3575271" cy="2516188"/>
            </a:xfrm>
            <a:custGeom>
              <a:avLst/>
              <a:gdLst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000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437"/>
                <a:gd name="connsiteY0" fmla="*/ 3129 h 10000"/>
                <a:gd name="connsiteX1" fmla="*/ 1340 w 10437"/>
                <a:gd name="connsiteY1" fmla="*/ 10000 h 10000"/>
                <a:gd name="connsiteX2" fmla="*/ 10328 w 10437"/>
                <a:gd name="connsiteY2" fmla="*/ 10000 h 10000"/>
                <a:gd name="connsiteX3" fmla="*/ 10328 w 10437"/>
                <a:gd name="connsiteY3" fmla="*/ 0 h 10000"/>
                <a:gd name="connsiteX4" fmla="*/ 594 w 10437"/>
                <a:gd name="connsiteY4" fmla="*/ 0 h 10000"/>
                <a:gd name="connsiteX5" fmla="*/ 0 w 10437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10328 w 10328"/>
                <a:gd name="connsiteY3" fmla="*/ 0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10328"/>
                <a:gd name="connsiteY0" fmla="*/ 3129 h 10000"/>
                <a:gd name="connsiteX1" fmla="*/ 1340 w 10328"/>
                <a:gd name="connsiteY1" fmla="*/ 10000 h 10000"/>
                <a:gd name="connsiteX2" fmla="*/ 10328 w 10328"/>
                <a:gd name="connsiteY2" fmla="*/ 10000 h 10000"/>
                <a:gd name="connsiteX3" fmla="*/ 6249 w 10328"/>
                <a:gd name="connsiteY3" fmla="*/ 13 h 10000"/>
                <a:gd name="connsiteX4" fmla="*/ 594 w 10328"/>
                <a:gd name="connsiteY4" fmla="*/ 0 h 10000"/>
                <a:gd name="connsiteX5" fmla="*/ 0 w 10328"/>
                <a:gd name="connsiteY5" fmla="*/ 3129 h 10000"/>
                <a:gd name="connsiteX0" fmla="*/ 0 w 6249"/>
                <a:gd name="connsiteY0" fmla="*/ 3129 h 10000"/>
                <a:gd name="connsiteX1" fmla="*/ 1340 w 6249"/>
                <a:gd name="connsiteY1" fmla="*/ 10000 h 10000"/>
                <a:gd name="connsiteX2" fmla="*/ 6249 w 6249"/>
                <a:gd name="connsiteY2" fmla="*/ 10000 h 10000"/>
                <a:gd name="connsiteX3" fmla="*/ 6249 w 6249"/>
                <a:gd name="connsiteY3" fmla="*/ 13 h 10000"/>
                <a:gd name="connsiteX4" fmla="*/ 594 w 6249"/>
                <a:gd name="connsiteY4" fmla="*/ 0 h 10000"/>
                <a:gd name="connsiteX5" fmla="*/ 0 w 6249"/>
                <a:gd name="connsiteY5" fmla="*/ 3129 h 10000"/>
                <a:gd name="connsiteX0" fmla="*/ 0 w 10000"/>
                <a:gd name="connsiteY0" fmla="*/ 3129 h 10000"/>
                <a:gd name="connsiteX1" fmla="*/ 2144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0 h 10000"/>
                <a:gd name="connsiteX4" fmla="*/ 951 w 10000"/>
                <a:gd name="connsiteY4" fmla="*/ 0 h 10000"/>
                <a:gd name="connsiteX5" fmla="*/ 0 w 10000"/>
                <a:gd name="connsiteY5" fmla="*/ 312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0" y="3129"/>
                  </a:moveTo>
                  <a:lnTo>
                    <a:pt x="2144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951" y="0"/>
                  </a:lnTo>
                  <a:lnTo>
                    <a:pt x="0" y="3129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25"/>
            <p:cNvSpPr>
              <a:spLocks/>
            </p:cNvSpPr>
            <p:nvPr userDrawn="1"/>
          </p:nvSpPr>
          <p:spPr bwMode="auto">
            <a:xfrm>
              <a:off x="5824071" y="1182688"/>
              <a:ext cx="963613" cy="1343025"/>
            </a:xfrm>
            <a:custGeom>
              <a:avLst/>
              <a:gdLst/>
              <a:ahLst/>
              <a:cxnLst>
                <a:cxn ang="0">
                  <a:pos x="135" y="846"/>
                </a:cxn>
                <a:cxn ang="0">
                  <a:pos x="607" y="846"/>
                </a:cxn>
                <a:cxn ang="0">
                  <a:pos x="230" y="0"/>
                </a:cxn>
                <a:cxn ang="0">
                  <a:pos x="0" y="532"/>
                </a:cxn>
                <a:cxn ang="0">
                  <a:pos x="135" y="846"/>
                </a:cxn>
              </a:cxnLst>
              <a:rect l="0" t="0" r="r" b="b"/>
              <a:pathLst>
                <a:path w="607" h="846">
                  <a:moveTo>
                    <a:pt x="135" y="846"/>
                  </a:moveTo>
                  <a:lnTo>
                    <a:pt x="607" y="846"/>
                  </a:lnTo>
                  <a:lnTo>
                    <a:pt x="230" y="0"/>
                  </a:lnTo>
                  <a:lnTo>
                    <a:pt x="0" y="532"/>
                  </a:lnTo>
                  <a:lnTo>
                    <a:pt x="135" y="846"/>
                  </a:lnTo>
                  <a:close/>
                </a:path>
              </a:pathLst>
            </a:custGeom>
            <a:solidFill>
              <a:srgbClr val="CA24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4595346" y="839788"/>
              <a:ext cx="1241425" cy="1685925"/>
            </a:xfrm>
            <a:custGeom>
              <a:avLst/>
              <a:gdLst/>
              <a:ahLst/>
              <a:cxnLst>
                <a:cxn ang="0">
                  <a:pos x="0" y="1062"/>
                </a:cxn>
                <a:cxn ang="0">
                  <a:pos x="647" y="1062"/>
                </a:cxn>
                <a:cxn ang="0">
                  <a:pos x="782" y="748"/>
                </a:cxn>
                <a:cxn ang="0">
                  <a:pos x="459" y="0"/>
                </a:cxn>
                <a:cxn ang="0">
                  <a:pos x="0" y="1062"/>
                </a:cxn>
              </a:cxnLst>
              <a:rect l="0" t="0" r="r" b="b"/>
              <a:pathLst>
                <a:path w="782" h="1062">
                  <a:moveTo>
                    <a:pt x="0" y="1062"/>
                  </a:moveTo>
                  <a:lnTo>
                    <a:pt x="647" y="1062"/>
                  </a:lnTo>
                  <a:lnTo>
                    <a:pt x="782" y="748"/>
                  </a:lnTo>
                  <a:lnTo>
                    <a:pt x="459" y="0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5663733" y="9525"/>
              <a:ext cx="685800" cy="117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7" y="739"/>
                </a:cxn>
                <a:cxn ang="0">
                  <a:pos x="432" y="496"/>
                </a:cxn>
                <a:cxn ang="0">
                  <a:pos x="210" y="0"/>
                </a:cxn>
                <a:cxn ang="0">
                  <a:pos x="0" y="0"/>
                </a:cxn>
              </a:cxnLst>
              <a:rect l="0" t="0" r="r" b="b"/>
              <a:pathLst>
                <a:path w="432" h="739">
                  <a:moveTo>
                    <a:pt x="0" y="0"/>
                  </a:moveTo>
                  <a:lnTo>
                    <a:pt x="0" y="0"/>
                  </a:lnTo>
                  <a:lnTo>
                    <a:pt x="327" y="739"/>
                  </a:lnTo>
                  <a:lnTo>
                    <a:pt x="432" y="496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5987583" y="9525"/>
              <a:ext cx="692150" cy="787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496"/>
                </a:cxn>
                <a:cxn ang="0">
                  <a:pos x="436" y="0"/>
                </a:cxn>
                <a:cxn ang="0">
                  <a:pos x="0" y="0"/>
                </a:cxn>
              </a:cxnLst>
              <a:rect l="0" t="0" r="r" b="b"/>
              <a:pathLst>
                <a:path w="436" h="496">
                  <a:moveTo>
                    <a:pt x="0" y="0"/>
                  </a:moveTo>
                  <a:lnTo>
                    <a:pt x="222" y="496"/>
                  </a:lnTo>
                  <a:lnTo>
                    <a:pt x="4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8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5314483" y="9525"/>
              <a:ext cx="877888" cy="2017713"/>
            </a:xfrm>
            <a:custGeom>
              <a:avLst/>
              <a:gdLst/>
              <a:ahLst/>
              <a:cxnLst>
                <a:cxn ang="0">
                  <a:pos x="0" y="523"/>
                </a:cxn>
                <a:cxn ang="0">
                  <a:pos x="323" y="1271"/>
                </a:cxn>
                <a:cxn ang="0">
                  <a:pos x="553" y="739"/>
                </a:cxn>
                <a:cxn ang="0">
                  <a:pos x="226" y="0"/>
                </a:cxn>
                <a:cxn ang="0">
                  <a:pos x="0" y="523"/>
                </a:cxn>
              </a:cxnLst>
              <a:rect l="0" t="0" r="r" b="b"/>
              <a:pathLst>
                <a:path w="553" h="1271">
                  <a:moveTo>
                    <a:pt x="0" y="523"/>
                  </a:moveTo>
                  <a:lnTo>
                    <a:pt x="323" y="1271"/>
                  </a:lnTo>
                  <a:lnTo>
                    <a:pt x="553" y="739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0"/>
            <p:cNvSpPr>
              <a:spLocks/>
            </p:cNvSpPr>
            <p:nvPr userDrawn="1"/>
          </p:nvSpPr>
          <p:spPr bwMode="auto">
            <a:xfrm>
              <a:off x="4965233" y="9525"/>
              <a:ext cx="717550" cy="830263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0"/>
                </a:cxn>
                <a:cxn ang="0">
                  <a:pos x="0" y="0"/>
                </a:cxn>
                <a:cxn ang="0">
                  <a:pos x="226" y="523"/>
                </a:cxn>
                <a:cxn ang="0">
                  <a:pos x="447" y="7"/>
                </a:cxn>
                <a:cxn ang="0">
                  <a:pos x="452" y="0"/>
                </a:cxn>
              </a:cxnLst>
              <a:rect l="0" t="0" r="r" b="b"/>
              <a:pathLst>
                <a:path w="452" h="523">
                  <a:moveTo>
                    <a:pt x="452" y="0"/>
                  </a:moveTo>
                  <a:lnTo>
                    <a:pt x="452" y="0"/>
                  </a:lnTo>
                  <a:lnTo>
                    <a:pt x="0" y="0"/>
                  </a:lnTo>
                  <a:lnTo>
                    <a:pt x="226" y="523"/>
                  </a:lnTo>
                  <a:lnTo>
                    <a:pt x="447" y="7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A217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31"/>
            <p:cNvSpPr>
              <a:spLocks/>
            </p:cNvSpPr>
            <p:nvPr userDrawn="1"/>
          </p:nvSpPr>
          <p:spPr bwMode="auto">
            <a:xfrm>
              <a:off x="3919071" y="9525"/>
              <a:ext cx="1414463" cy="2516188"/>
            </a:xfrm>
            <a:custGeom>
              <a:avLst/>
              <a:gdLst/>
              <a:ahLst/>
              <a:cxnLst>
                <a:cxn ang="0">
                  <a:pos x="667" y="7"/>
                </a:cxn>
                <a:cxn ang="0">
                  <a:pos x="665" y="0"/>
                </a:cxn>
                <a:cxn ang="0">
                  <a:pos x="0" y="1585"/>
                </a:cxn>
                <a:cxn ang="0">
                  <a:pos x="432" y="1585"/>
                </a:cxn>
                <a:cxn ang="0">
                  <a:pos x="891" y="523"/>
                </a:cxn>
                <a:cxn ang="0">
                  <a:pos x="667" y="7"/>
                </a:cxn>
              </a:cxnLst>
              <a:rect l="0" t="0" r="r" b="b"/>
              <a:pathLst>
                <a:path w="891" h="1585">
                  <a:moveTo>
                    <a:pt x="667" y="7"/>
                  </a:moveTo>
                  <a:lnTo>
                    <a:pt x="665" y="0"/>
                  </a:lnTo>
                  <a:lnTo>
                    <a:pt x="0" y="1585"/>
                  </a:lnTo>
                  <a:lnTo>
                    <a:pt x="432" y="1585"/>
                  </a:lnTo>
                  <a:lnTo>
                    <a:pt x="891" y="523"/>
                  </a:lnTo>
                  <a:lnTo>
                    <a:pt x="667" y="7"/>
                  </a:lnTo>
                  <a:close/>
                </a:path>
              </a:pathLst>
            </a:custGeom>
            <a:solidFill>
              <a:srgbClr val="AF1B1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32"/>
            <p:cNvSpPr>
              <a:spLocks/>
            </p:cNvSpPr>
            <p:nvPr userDrawn="1"/>
          </p:nvSpPr>
          <p:spPr bwMode="auto">
            <a:xfrm>
              <a:off x="2606208" y="9525"/>
              <a:ext cx="2381250" cy="2516188"/>
            </a:xfrm>
            <a:custGeom>
              <a:avLst/>
              <a:gdLst/>
              <a:ahLst/>
              <a:cxnLst>
                <a:cxn ang="0">
                  <a:pos x="667" y="0"/>
                </a:cxn>
                <a:cxn ang="0">
                  <a:pos x="0" y="1585"/>
                </a:cxn>
                <a:cxn ang="0">
                  <a:pos x="833" y="1585"/>
                </a:cxn>
                <a:cxn ang="0">
                  <a:pos x="1500" y="0"/>
                </a:cxn>
                <a:cxn ang="0">
                  <a:pos x="667" y="0"/>
                </a:cxn>
              </a:cxnLst>
              <a:rect l="0" t="0" r="r" b="b"/>
              <a:pathLst>
                <a:path w="1500" h="1585">
                  <a:moveTo>
                    <a:pt x="667" y="0"/>
                  </a:moveTo>
                  <a:lnTo>
                    <a:pt x="0" y="1585"/>
                  </a:lnTo>
                  <a:lnTo>
                    <a:pt x="833" y="1585"/>
                  </a:lnTo>
                  <a:lnTo>
                    <a:pt x="1500" y="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CF393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7786024" y="310690"/>
            <a:ext cx="1839368" cy="386336"/>
            <a:chOff x="7740649" y="378000"/>
            <a:chExt cx="1839368" cy="386336"/>
          </a:xfrm>
        </p:grpSpPr>
        <p:pic>
          <p:nvPicPr>
            <p:cNvPr id="60" name="Picture 3" descr="O:\Logo_Library\N\NOMURA\A4\NOMURA_A4_CMYK_WHITE.emf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19877" y="378000"/>
              <a:ext cx="1260140" cy="216024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 userDrawn="1"/>
          </p:nvSpPr>
          <p:spPr bwMode="white">
            <a:xfrm>
              <a:off x="7740649" y="625837"/>
              <a:ext cx="180911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900" i="1" dirty="0" smtClean="0">
                  <a:solidFill>
                    <a:schemeClr val="bg1"/>
                  </a:solidFill>
                </a:rPr>
                <a:t>Connecting</a:t>
              </a:r>
              <a:r>
                <a:rPr lang="en-GB" sz="900" i="1" baseline="0" dirty="0" smtClean="0">
                  <a:solidFill>
                    <a:schemeClr val="bg1"/>
                  </a:solidFill>
                </a:rPr>
                <a:t> Markets East &amp; West</a:t>
              </a:r>
              <a:endParaRPr lang="en-GB" sz="900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66400" y="1900799"/>
            <a:ext cx="936000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66400" y="4324854"/>
            <a:ext cx="3023057" cy="211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609600" y="4324854"/>
            <a:ext cx="3023057" cy="211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439800" y="4324854"/>
            <a:ext cx="3023057" cy="211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66400" y="4116348"/>
            <a:ext cx="3023057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440856" y="4116348"/>
            <a:ext cx="3023057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609600" y="4116348"/>
            <a:ext cx="3023057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66400" y="1899072"/>
            <a:ext cx="302400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609600" y="1899072"/>
            <a:ext cx="302400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439800" y="1899072"/>
            <a:ext cx="302400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66400" y="1684800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440856" y="1684800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609600" y="1684800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66400" y="4351553"/>
            <a:ext cx="9360000" cy="208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4134822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66400" y="4624482"/>
            <a:ext cx="4608000" cy="181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5016751" y="4624482"/>
            <a:ext cx="4608000" cy="181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66400" y="2204864"/>
            <a:ext cx="4608000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5016751" y="2204864"/>
            <a:ext cx="4608000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66400" y="4091964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66400" y="1988864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5018400" y="1988864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66400" y="4406522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5018400" y="4406522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66400" y="2187104"/>
            <a:ext cx="3024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609600" y="2187104"/>
            <a:ext cx="3024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439800" y="2187104"/>
            <a:ext cx="3024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66400" y="197859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440856" y="197859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609600" y="1978598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66400" y="4653336"/>
            <a:ext cx="3024000" cy="178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609600" y="4653336"/>
            <a:ext cx="3024000" cy="178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439800" y="4653336"/>
            <a:ext cx="3024000" cy="178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66400" y="4150300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66400" y="4444830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440856" y="4444830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609600" y="4444830"/>
            <a:ext cx="3024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66400" y="2185814"/>
            <a:ext cx="2232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655300" y="2185814"/>
            <a:ext cx="2232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5031300" y="2185814"/>
            <a:ext cx="2232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7407300" y="2185814"/>
            <a:ext cx="2232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66400" y="1979954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655300" y="1979954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5029612" y="1979954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7401600" y="1979954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66400" y="4578818"/>
            <a:ext cx="2232000" cy="186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655300" y="4578818"/>
            <a:ext cx="2232000" cy="186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5031300" y="4578818"/>
            <a:ext cx="2232000" cy="186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7401600" y="4578818"/>
            <a:ext cx="2232000" cy="186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66400" y="4077072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66400" y="437295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655300" y="437295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5029612" y="437295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7401600" y="4372958"/>
            <a:ext cx="2232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 algn="l" defTabSz="957263" rtl="0" eaLnBrk="1" fontAlgn="base" hangingPunct="1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defRPr lang="en-US" sz="1400" b="1" baseline="0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</a:pPr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228599" y="0"/>
            <a:ext cx="9676800" cy="3555366"/>
            <a:chOff x="266700" y="0"/>
            <a:chExt cx="9647238" cy="3540126"/>
          </a:xfrm>
        </p:grpSpPr>
        <p:sp>
          <p:nvSpPr>
            <p:cNvPr id="1084" name="AutoShape 60"/>
            <p:cNvSpPr>
              <a:spLocks noChangeAspect="1" noChangeArrowheads="1" noTextEdit="1"/>
            </p:cNvSpPr>
            <p:nvPr userDrawn="1"/>
          </p:nvSpPr>
          <p:spPr bwMode="auto">
            <a:xfrm>
              <a:off x="266700" y="0"/>
              <a:ext cx="9647238" cy="354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Freeform 62"/>
            <p:cNvSpPr>
              <a:spLocks/>
            </p:cNvSpPr>
            <p:nvPr userDrawn="1"/>
          </p:nvSpPr>
          <p:spPr bwMode="auto">
            <a:xfrm>
              <a:off x="5572125" y="3175"/>
              <a:ext cx="4341813" cy="3536950"/>
            </a:xfrm>
            <a:custGeom>
              <a:avLst/>
              <a:gdLst/>
              <a:ahLst/>
              <a:cxnLst>
                <a:cxn ang="0">
                  <a:pos x="0" y="704"/>
                </a:cxn>
                <a:cxn ang="0">
                  <a:pos x="679" y="2228"/>
                </a:cxn>
                <a:cxn ang="0">
                  <a:pos x="2735" y="2228"/>
                </a:cxn>
                <a:cxn ang="0">
                  <a:pos x="2735" y="0"/>
                </a:cxn>
                <a:cxn ang="0">
                  <a:pos x="306" y="0"/>
                </a:cxn>
                <a:cxn ang="0">
                  <a:pos x="0" y="704"/>
                </a:cxn>
              </a:cxnLst>
              <a:rect l="0" t="0" r="r" b="b"/>
              <a:pathLst>
                <a:path w="2735" h="2228">
                  <a:moveTo>
                    <a:pt x="0" y="704"/>
                  </a:moveTo>
                  <a:lnTo>
                    <a:pt x="679" y="2228"/>
                  </a:lnTo>
                  <a:lnTo>
                    <a:pt x="2735" y="2228"/>
                  </a:lnTo>
                  <a:lnTo>
                    <a:pt x="2735" y="0"/>
                  </a:lnTo>
                  <a:lnTo>
                    <a:pt x="306" y="0"/>
                  </a:lnTo>
                  <a:lnTo>
                    <a:pt x="0" y="70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Freeform 63"/>
            <p:cNvSpPr>
              <a:spLocks/>
            </p:cNvSpPr>
            <p:nvPr userDrawn="1"/>
          </p:nvSpPr>
          <p:spPr bwMode="auto">
            <a:xfrm>
              <a:off x="5572125" y="3175"/>
              <a:ext cx="4341813" cy="3536950"/>
            </a:xfrm>
            <a:custGeom>
              <a:avLst/>
              <a:gdLst/>
              <a:ahLst/>
              <a:cxnLst>
                <a:cxn ang="0">
                  <a:pos x="0" y="704"/>
                </a:cxn>
                <a:cxn ang="0">
                  <a:pos x="679" y="2228"/>
                </a:cxn>
                <a:cxn ang="0">
                  <a:pos x="2735" y="2228"/>
                </a:cxn>
                <a:cxn ang="0">
                  <a:pos x="2735" y="0"/>
                </a:cxn>
                <a:cxn ang="0">
                  <a:pos x="306" y="0"/>
                </a:cxn>
                <a:cxn ang="0">
                  <a:pos x="0" y="704"/>
                </a:cxn>
              </a:cxnLst>
              <a:rect l="0" t="0" r="r" b="b"/>
              <a:pathLst>
                <a:path w="2735" h="2228">
                  <a:moveTo>
                    <a:pt x="0" y="704"/>
                  </a:moveTo>
                  <a:lnTo>
                    <a:pt x="679" y="2228"/>
                  </a:lnTo>
                  <a:lnTo>
                    <a:pt x="2735" y="2228"/>
                  </a:lnTo>
                  <a:lnTo>
                    <a:pt x="2735" y="0"/>
                  </a:lnTo>
                  <a:lnTo>
                    <a:pt x="306" y="0"/>
                  </a:lnTo>
                  <a:lnTo>
                    <a:pt x="0" y="70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Freeform 64"/>
            <p:cNvSpPr>
              <a:spLocks/>
            </p:cNvSpPr>
            <p:nvPr userDrawn="1"/>
          </p:nvSpPr>
          <p:spPr bwMode="auto">
            <a:xfrm>
              <a:off x="4842828" y="1652588"/>
              <a:ext cx="1352550" cy="1887538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749"/>
                </a:cxn>
                <a:cxn ang="0">
                  <a:pos x="190" y="1189"/>
                </a:cxn>
                <a:cxn ang="0">
                  <a:pos x="852" y="1189"/>
                </a:cxn>
                <a:cxn ang="0">
                  <a:pos x="325" y="0"/>
                </a:cxn>
              </a:cxnLst>
              <a:rect l="0" t="0" r="r" b="b"/>
              <a:pathLst>
                <a:path w="852" h="1189">
                  <a:moveTo>
                    <a:pt x="325" y="0"/>
                  </a:moveTo>
                  <a:lnTo>
                    <a:pt x="0" y="749"/>
                  </a:lnTo>
                  <a:lnTo>
                    <a:pt x="190" y="1189"/>
                  </a:lnTo>
                  <a:lnTo>
                    <a:pt x="852" y="118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D5D5D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Freeform 65"/>
            <p:cNvSpPr>
              <a:spLocks/>
            </p:cNvSpPr>
            <p:nvPr userDrawn="1"/>
          </p:nvSpPr>
          <p:spPr bwMode="auto">
            <a:xfrm>
              <a:off x="4827588" y="1652588"/>
              <a:ext cx="1352550" cy="1887538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749"/>
                </a:cxn>
                <a:cxn ang="0">
                  <a:pos x="190" y="1189"/>
                </a:cxn>
                <a:cxn ang="0">
                  <a:pos x="852" y="1189"/>
                </a:cxn>
                <a:cxn ang="0">
                  <a:pos x="325" y="0"/>
                </a:cxn>
              </a:cxnLst>
              <a:rect l="0" t="0" r="r" b="b"/>
              <a:pathLst>
                <a:path w="852" h="1189">
                  <a:moveTo>
                    <a:pt x="325" y="0"/>
                  </a:moveTo>
                  <a:lnTo>
                    <a:pt x="0" y="749"/>
                  </a:lnTo>
                  <a:lnTo>
                    <a:pt x="190" y="1189"/>
                  </a:lnTo>
                  <a:lnTo>
                    <a:pt x="852" y="1189"/>
                  </a:lnTo>
                  <a:lnTo>
                    <a:pt x="3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Freeform 66"/>
            <p:cNvSpPr>
              <a:spLocks/>
            </p:cNvSpPr>
            <p:nvPr userDrawn="1"/>
          </p:nvSpPr>
          <p:spPr bwMode="auto">
            <a:xfrm>
              <a:off x="4626928" y="3175"/>
              <a:ext cx="960438" cy="1649413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0" y="0"/>
                </a:cxn>
                <a:cxn ang="0">
                  <a:pos x="461" y="1039"/>
                </a:cxn>
                <a:cxn ang="0">
                  <a:pos x="605" y="704"/>
                </a:cxn>
                <a:cxn ang="0">
                  <a:pos x="294" y="0"/>
                </a:cxn>
              </a:cxnLst>
              <a:rect l="0" t="0" r="r" b="b"/>
              <a:pathLst>
                <a:path w="605" h="1039">
                  <a:moveTo>
                    <a:pt x="294" y="0"/>
                  </a:moveTo>
                  <a:lnTo>
                    <a:pt x="0" y="0"/>
                  </a:lnTo>
                  <a:lnTo>
                    <a:pt x="461" y="1039"/>
                  </a:lnTo>
                  <a:lnTo>
                    <a:pt x="605" y="704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Freeform 67"/>
            <p:cNvSpPr>
              <a:spLocks/>
            </p:cNvSpPr>
            <p:nvPr userDrawn="1"/>
          </p:nvSpPr>
          <p:spPr bwMode="auto">
            <a:xfrm>
              <a:off x="4611688" y="3175"/>
              <a:ext cx="960438" cy="1649413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0" y="0"/>
                </a:cxn>
                <a:cxn ang="0">
                  <a:pos x="461" y="1039"/>
                </a:cxn>
                <a:cxn ang="0">
                  <a:pos x="605" y="704"/>
                </a:cxn>
                <a:cxn ang="0">
                  <a:pos x="294" y="0"/>
                </a:cxn>
              </a:cxnLst>
              <a:rect l="0" t="0" r="r" b="b"/>
              <a:pathLst>
                <a:path w="605" h="1039">
                  <a:moveTo>
                    <a:pt x="294" y="0"/>
                  </a:moveTo>
                  <a:lnTo>
                    <a:pt x="0" y="0"/>
                  </a:lnTo>
                  <a:lnTo>
                    <a:pt x="461" y="1039"/>
                  </a:lnTo>
                  <a:lnTo>
                    <a:pt x="605" y="704"/>
                  </a:lnTo>
                  <a:lnTo>
                    <a:pt x="2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Freeform 68"/>
            <p:cNvSpPr>
              <a:spLocks/>
            </p:cNvSpPr>
            <p:nvPr userDrawn="1"/>
          </p:nvSpPr>
          <p:spPr bwMode="auto">
            <a:xfrm>
              <a:off x="3116580" y="1171575"/>
              <a:ext cx="1741488" cy="2368550"/>
            </a:xfrm>
            <a:custGeom>
              <a:avLst/>
              <a:gdLst/>
              <a:ahLst/>
              <a:cxnLst>
                <a:cxn ang="0">
                  <a:pos x="644" y="0"/>
                </a:cxn>
                <a:cxn ang="0">
                  <a:pos x="0" y="1492"/>
                </a:cxn>
                <a:cxn ang="0">
                  <a:pos x="906" y="1492"/>
                </a:cxn>
                <a:cxn ang="0">
                  <a:pos x="1097" y="1052"/>
                </a:cxn>
                <a:cxn ang="0">
                  <a:pos x="644" y="0"/>
                </a:cxn>
              </a:cxnLst>
              <a:rect l="0" t="0" r="r" b="b"/>
              <a:pathLst>
                <a:path w="1097" h="1492">
                  <a:moveTo>
                    <a:pt x="644" y="0"/>
                  </a:moveTo>
                  <a:lnTo>
                    <a:pt x="0" y="1492"/>
                  </a:lnTo>
                  <a:lnTo>
                    <a:pt x="906" y="1492"/>
                  </a:lnTo>
                  <a:lnTo>
                    <a:pt x="1097" y="105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Freeform 69"/>
            <p:cNvSpPr>
              <a:spLocks/>
            </p:cNvSpPr>
            <p:nvPr userDrawn="1"/>
          </p:nvSpPr>
          <p:spPr bwMode="auto">
            <a:xfrm>
              <a:off x="3086100" y="1171575"/>
              <a:ext cx="1741488" cy="2368550"/>
            </a:xfrm>
            <a:custGeom>
              <a:avLst/>
              <a:gdLst/>
              <a:ahLst/>
              <a:cxnLst>
                <a:cxn ang="0">
                  <a:pos x="644" y="0"/>
                </a:cxn>
                <a:cxn ang="0">
                  <a:pos x="0" y="1492"/>
                </a:cxn>
                <a:cxn ang="0">
                  <a:pos x="906" y="1492"/>
                </a:cxn>
                <a:cxn ang="0">
                  <a:pos x="1097" y="1052"/>
                </a:cxn>
                <a:cxn ang="0">
                  <a:pos x="644" y="0"/>
                </a:cxn>
              </a:cxnLst>
              <a:rect l="0" t="0" r="r" b="b"/>
              <a:pathLst>
                <a:path w="1097" h="1492">
                  <a:moveTo>
                    <a:pt x="644" y="0"/>
                  </a:moveTo>
                  <a:lnTo>
                    <a:pt x="0" y="1492"/>
                  </a:lnTo>
                  <a:lnTo>
                    <a:pt x="906" y="1492"/>
                  </a:lnTo>
                  <a:lnTo>
                    <a:pt x="1097" y="1052"/>
                  </a:lnTo>
                  <a:lnTo>
                    <a:pt x="6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Freeform 70"/>
            <p:cNvSpPr>
              <a:spLocks/>
            </p:cNvSpPr>
            <p:nvPr userDrawn="1"/>
          </p:nvSpPr>
          <p:spPr bwMode="auto">
            <a:xfrm>
              <a:off x="5078413" y="3175"/>
              <a:ext cx="979488" cy="111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704"/>
                </a:cxn>
                <a:cxn ang="0">
                  <a:pos x="617" y="0"/>
                </a:cxn>
                <a:cxn ang="0">
                  <a:pos x="0" y="0"/>
                </a:cxn>
              </a:cxnLst>
              <a:rect l="0" t="0" r="r" b="b"/>
              <a:pathLst>
                <a:path w="617" h="704">
                  <a:moveTo>
                    <a:pt x="0" y="0"/>
                  </a:moveTo>
                  <a:lnTo>
                    <a:pt x="311" y="704"/>
                  </a:lnTo>
                  <a:lnTo>
                    <a:pt x="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Freeform 71"/>
            <p:cNvSpPr>
              <a:spLocks/>
            </p:cNvSpPr>
            <p:nvPr userDrawn="1"/>
          </p:nvSpPr>
          <p:spPr bwMode="auto">
            <a:xfrm>
              <a:off x="5078413" y="3175"/>
              <a:ext cx="979488" cy="111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704"/>
                </a:cxn>
                <a:cxn ang="0">
                  <a:pos x="617" y="0"/>
                </a:cxn>
                <a:cxn ang="0">
                  <a:pos x="0" y="0"/>
                </a:cxn>
              </a:cxnLst>
              <a:rect l="0" t="0" r="r" b="b"/>
              <a:pathLst>
                <a:path w="617" h="704">
                  <a:moveTo>
                    <a:pt x="0" y="0"/>
                  </a:moveTo>
                  <a:lnTo>
                    <a:pt x="311" y="704"/>
                  </a:lnTo>
                  <a:lnTo>
                    <a:pt x="61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Freeform 72"/>
            <p:cNvSpPr>
              <a:spLocks/>
            </p:cNvSpPr>
            <p:nvPr userDrawn="1"/>
          </p:nvSpPr>
          <p:spPr bwMode="auto">
            <a:xfrm>
              <a:off x="5086033" y="3175"/>
              <a:ext cx="979488" cy="1117600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0" y="0"/>
                </a:cxn>
                <a:cxn ang="0">
                  <a:pos x="311" y="704"/>
                </a:cxn>
                <a:cxn ang="0">
                  <a:pos x="617" y="0"/>
                </a:cxn>
              </a:cxnLst>
              <a:rect l="0" t="0" r="r" b="b"/>
              <a:pathLst>
                <a:path w="617" h="704">
                  <a:moveTo>
                    <a:pt x="617" y="0"/>
                  </a:moveTo>
                  <a:lnTo>
                    <a:pt x="0" y="0"/>
                  </a:lnTo>
                  <a:lnTo>
                    <a:pt x="311" y="70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B9B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Freeform 73"/>
            <p:cNvSpPr>
              <a:spLocks/>
            </p:cNvSpPr>
            <p:nvPr userDrawn="1"/>
          </p:nvSpPr>
          <p:spPr bwMode="auto">
            <a:xfrm>
              <a:off x="5078413" y="3175"/>
              <a:ext cx="979488" cy="1117600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0" y="0"/>
                </a:cxn>
                <a:cxn ang="0">
                  <a:pos x="311" y="704"/>
                </a:cxn>
                <a:cxn ang="0">
                  <a:pos x="617" y="0"/>
                </a:cxn>
              </a:cxnLst>
              <a:rect l="0" t="0" r="r" b="b"/>
              <a:pathLst>
                <a:path w="617" h="704">
                  <a:moveTo>
                    <a:pt x="617" y="0"/>
                  </a:moveTo>
                  <a:lnTo>
                    <a:pt x="0" y="0"/>
                  </a:lnTo>
                  <a:lnTo>
                    <a:pt x="311" y="704"/>
                  </a:lnTo>
                  <a:lnTo>
                    <a:pt x="6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Freeform 74"/>
            <p:cNvSpPr>
              <a:spLocks/>
            </p:cNvSpPr>
            <p:nvPr userDrawn="1"/>
          </p:nvSpPr>
          <p:spPr bwMode="auto">
            <a:xfrm>
              <a:off x="4131310" y="3175"/>
              <a:ext cx="1235075" cy="2838450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0" y="736"/>
                </a:cxn>
                <a:cxn ang="0">
                  <a:pos x="453" y="1788"/>
                </a:cxn>
                <a:cxn ang="0">
                  <a:pos x="778" y="1039"/>
                </a:cxn>
                <a:cxn ang="0">
                  <a:pos x="317" y="0"/>
                </a:cxn>
              </a:cxnLst>
              <a:rect l="0" t="0" r="r" b="b"/>
              <a:pathLst>
                <a:path w="778" h="1788">
                  <a:moveTo>
                    <a:pt x="317" y="0"/>
                  </a:moveTo>
                  <a:lnTo>
                    <a:pt x="0" y="736"/>
                  </a:lnTo>
                  <a:lnTo>
                    <a:pt x="453" y="1788"/>
                  </a:lnTo>
                  <a:lnTo>
                    <a:pt x="778" y="103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ACAC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Freeform 75"/>
            <p:cNvSpPr>
              <a:spLocks/>
            </p:cNvSpPr>
            <p:nvPr userDrawn="1"/>
          </p:nvSpPr>
          <p:spPr bwMode="auto">
            <a:xfrm>
              <a:off x="4108450" y="3175"/>
              <a:ext cx="1235075" cy="2838450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0" y="736"/>
                </a:cxn>
                <a:cxn ang="0">
                  <a:pos x="453" y="1788"/>
                </a:cxn>
                <a:cxn ang="0">
                  <a:pos x="778" y="1039"/>
                </a:cxn>
                <a:cxn ang="0">
                  <a:pos x="317" y="0"/>
                </a:cxn>
              </a:cxnLst>
              <a:rect l="0" t="0" r="r" b="b"/>
              <a:pathLst>
                <a:path w="778" h="1788">
                  <a:moveTo>
                    <a:pt x="317" y="0"/>
                  </a:moveTo>
                  <a:lnTo>
                    <a:pt x="0" y="736"/>
                  </a:lnTo>
                  <a:lnTo>
                    <a:pt x="453" y="1788"/>
                  </a:lnTo>
                  <a:lnTo>
                    <a:pt x="778" y="1039"/>
                  </a:lnTo>
                  <a:lnTo>
                    <a:pt x="3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Freeform 76"/>
            <p:cNvSpPr>
              <a:spLocks/>
            </p:cNvSpPr>
            <p:nvPr userDrawn="1"/>
          </p:nvSpPr>
          <p:spPr bwMode="auto">
            <a:xfrm>
              <a:off x="3635693" y="3175"/>
              <a:ext cx="1006475" cy="1168400"/>
            </a:xfrm>
            <a:custGeom>
              <a:avLst/>
              <a:gdLst/>
              <a:ahLst/>
              <a:cxnLst>
                <a:cxn ang="0">
                  <a:pos x="634" y="0"/>
                </a:cxn>
                <a:cxn ang="0">
                  <a:pos x="0" y="0"/>
                </a:cxn>
                <a:cxn ang="0">
                  <a:pos x="317" y="736"/>
                </a:cxn>
                <a:cxn ang="0">
                  <a:pos x="634" y="0"/>
                </a:cxn>
              </a:cxnLst>
              <a:rect l="0" t="0" r="r" b="b"/>
              <a:pathLst>
                <a:path w="634" h="736">
                  <a:moveTo>
                    <a:pt x="634" y="0"/>
                  </a:moveTo>
                  <a:lnTo>
                    <a:pt x="0" y="0"/>
                  </a:lnTo>
                  <a:lnTo>
                    <a:pt x="317" y="7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909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Freeform 77"/>
            <p:cNvSpPr>
              <a:spLocks/>
            </p:cNvSpPr>
            <p:nvPr userDrawn="1"/>
          </p:nvSpPr>
          <p:spPr bwMode="auto">
            <a:xfrm>
              <a:off x="3605213" y="3175"/>
              <a:ext cx="1006475" cy="1168400"/>
            </a:xfrm>
            <a:custGeom>
              <a:avLst/>
              <a:gdLst/>
              <a:ahLst/>
              <a:cxnLst>
                <a:cxn ang="0">
                  <a:pos x="634" y="0"/>
                </a:cxn>
                <a:cxn ang="0">
                  <a:pos x="0" y="0"/>
                </a:cxn>
                <a:cxn ang="0">
                  <a:pos x="317" y="736"/>
                </a:cxn>
                <a:cxn ang="0">
                  <a:pos x="634" y="0"/>
                </a:cxn>
              </a:cxnLst>
              <a:rect l="0" t="0" r="r" b="b"/>
              <a:pathLst>
                <a:path w="634" h="736">
                  <a:moveTo>
                    <a:pt x="634" y="0"/>
                  </a:moveTo>
                  <a:lnTo>
                    <a:pt x="0" y="0"/>
                  </a:lnTo>
                  <a:lnTo>
                    <a:pt x="317" y="736"/>
                  </a:lnTo>
                  <a:lnTo>
                    <a:pt x="63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Freeform 78"/>
            <p:cNvSpPr>
              <a:spLocks/>
            </p:cNvSpPr>
            <p:nvPr userDrawn="1"/>
          </p:nvSpPr>
          <p:spPr bwMode="auto">
            <a:xfrm>
              <a:off x="2157413" y="3175"/>
              <a:ext cx="1989138" cy="3536950"/>
            </a:xfrm>
            <a:custGeom>
              <a:avLst/>
              <a:gdLst/>
              <a:ahLst/>
              <a:cxnLst>
                <a:cxn ang="0">
                  <a:pos x="936" y="0"/>
                </a:cxn>
                <a:cxn ang="0">
                  <a:pos x="936" y="0"/>
                </a:cxn>
                <a:cxn ang="0">
                  <a:pos x="0" y="2228"/>
                </a:cxn>
                <a:cxn ang="0">
                  <a:pos x="609" y="2228"/>
                </a:cxn>
                <a:cxn ang="0">
                  <a:pos x="1253" y="736"/>
                </a:cxn>
                <a:cxn ang="0">
                  <a:pos x="936" y="0"/>
                </a:cxn>
              </a:cxnLst>
              <a:rect l="0" t="0" r="r" b="b"/>
              <a:pathLst>
                <a:path w="1253" h="2228">
                  <a:moveTo>
                    <a:pt x="936" y="0"/>
                  </a:moveTo>
                  <a:lnTo>
                    <a:pt x="936" y="0"/>
                  </a:lnTo>
                  <a:lnTo>
                    <a:pt x="0" y="2228"/>
                  </a:lnTo>
                  <a:lnTo>
                    <a:pt x="609" y="2228"/>
                  </a:lnTo>
                  <a:lnTo>
                    <a:pt x="1253" y="73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ACAC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Freeform 79"/>
            <p:cNvSpPr>
              <a:spLocks/>
            </p:cNvSpPr>
            <p:nvPr userDrawn="1"/>
          </p:nvSpPr>
          <p:spPr bwMode="auto">
            <a:xfrm>
              <a:off x="2119313" y="3175"/>
              <a:ext cx="1989138" cy="3536950"/>
            </a:xfrm>
            <a:custGeom>
              <a:avLst/>
              <a:gdLst/>
              <a:ahLst/>
              <a:cxnLst>
                <a:cxn ang="0">
                  <a:pos x="936" y="0"/>
                </a:cxn>
                <a:cxn ang="0">
                  <a:pos x="936" y="0"/>
                </a:cxn>
                <a:cxn ang="0">
                  <a:pos x="0" y="2228"/>
                </a:cxn>
                <a:cxn ang="0">
                  <a:pos x="609" y="2228"/>
                </a:cxn>
                <a:cxn ang="0">
                  <a:pos x="1253" y="736"/>
                </a:cxn>
                <a:cxn ang="0">
                  <a:pos x="936" y="0"/>
                </a:cxn>
              </a:cxnLst>
              <a:rect l="0" t="0" r="r" b="b"/>
              <a:pathLst>
                <a:path w="1253" h="2228">
                  <a:moveTo>
                    <a:pt x="936" y="0"/>
                  </a:moveTo>
                  <a:lnTo>
                    <a:pt x="936" y="0"/>
                  </a:lnTo>
                  <a:lnTo>
                    <a:pt x="0" y="2228"/>
                  </a:lnTo>
                  <a:lnTo>
                    <a:pt x="609" y="2228"/>
                  </a:lnTo>
                  <a:lnTo>
                    <a:pt x="1253" y="736"/>
                  </a:lnTo>
                  <a:lnTo>
                    <a:pt x="93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Freeform 80"/>
            <p:cNvSpPr>
              <a:spLocks/>
            </p:cNvSpPr>
            <p:nvPr userDrawn="1"/>
          </p:nvSpPr>
          <p:spPr bwMode="auto">
            <a:xfrm>
              <a:off x="312420" y="3175"/>
              <a:ext cx="3338513" cy="3536950"/>
            </a:xfrm>
            <a:custGeom>
              <a:avLst/>
              <a:gdLst/>
              <a:ahLst/>
              <a:cxnLst>
                <a:cxn ang="0">
                  <a:pos x="2103" y="0"/>
                </a:cxn>
                <a:cxn ang="0">
                  <a:pos x="940" y="0"/>
                </a:cxn>
                <a:cxn ang="0">
                  <a:pos x="0" y="2228"/>
                </a:cxn>
                <a:cxn ang="0">
                  <a:pos x="1167" y="2228"/>
                </a:cxn>
                <a:cxn ang="0">
                  <a:pos x="2103" y="0"/>
                </a:cxn>
              </a:cxnLst>
              <a:rect l="0" t="0" r="r" b="b"/>
              <a:pathLst>
                <a:path w="2103" h="2228">
                  <a:moveTo>
                    <a:pt x="2103" y="0"/>
                  </a:moveTo>
                  <a:lnTo>
                    <a:pt x="940" y="0"/>
                  </a:lnTo>
                  <a:lnTo>
                    <a:pt x="0" y="2228"/>
                  </a:lnTo>
                  <a:lnTo>
                    <a:pt x="1167" y="2228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Freeform 81"/>
            <p:cNvSpPr>
              <a:spLocks/>
            </p:cNvSpPr>
            <p:nvPr userDrawn="1"/>
          </p:nvSpPr>
          <p:spPr bwMode="auto">
            <a:xfrm>
              <a:off x="266700" y="3175"/>
              <a:ext cx="3338513" cy="3536950"/>
            </a:xfrm>
            <a:custGeom>
              <a:avLst/>
              <a:gdLst/>
              <a:ahLst/>
              <a:cxnLst>
                <a:cxn ang="0">
                  <a:pos x="2103" y="0"/>
                </a:cxn>
                <a:cxn ang="0">
                  <a:pos x="940" y="0"/>
                </a:cxn>
                <a:cxn ang="0">
                  <a:pos x="0" y="2228"/>
                </a:cxn>
                <a:cxn ang="0">
                  <a:pos x="1167" y="2228"/>
                </a:cxn>
                <a:cxn ang="0">
                  <a:pos x="2103" y="0"/>
                </a:cxn>
              </a:cxnLst>
              <a:rect l="0" t="0" r="r" b="b"/>
              <a:pathLst>
                <a:path w="2103" h="2228">
                  <a:moveTo>
                    <a:pt x="2103" y="0"/>
                  </a:moveTo>
                  <a:lnTo>
                    <a:pt x="940" y="0"/>
                  </a:lnTo>
                  <a:lnTo>
                    <a:pt x="0" y="2228"/>
                  </a:lnTo>
                  <a:lnTo>
                    <a:pt x="1167" y="2228"/>
                  </a:lnTo>
                  <a:lnTo>
                    <a:pt x="210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6400" y="3600000"/>
            <a:ext cx="7821613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 smtClean="0"/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266400" y="4608000"/>
            <a:ext cx="7821613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pic>
        <p:nvPicPr>
          <p:cNvPr id="41" name="Picture 40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8355804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 userDrawn="1"/>
        </p:nvGrpSpPr>
        <p:grpSpPr>
          <a:xfrm>
            <a:off x="228599" y="0"/>
            <a:ext cx="9676800" cy="3555366"/>
            <a:chOff x="266700" y="0"/>
            <a:chExt cx="9647238" cy="3540126"/>
          </a:xfrm>
        </p:grpSpPr>
        <p:sp>
          <p:nvSpPr>
            <p:cNvPr id="58" name="AutoShape 60"/>
            <p:cNvSpPr>
              <a:spLocks noChangeAspect="1" noChangeArrowheads="1" noTextEdit="1"/>
            </p:cNvSpPr>
            <p:nvPr userDrawn="1"/>
          </p:nvSpPr>
          <p:spPr bwMode="auto">
            <a:xfrm>
              <a:off x="266700" y="0"/>
              <a:ext cx="9647238" cy="354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auto">
            <a:xfrm>
              <a:off x="5572125" y="3175"/>
              <a:ext cx="4341813" cy="3536950"/>
            </a:xfrm>
            <a:custGeom>
              <a:avLst/>
              <a:gdLst/>
              <a:ahLst/>
              <a:cxnLst>
                <a:cxn ang="0">
                  <a:pos x="0" y="704"/>
                </a:cxn>
                <a:cxn ang="0">
                  <a:pos x="679" y="2228"/>
                </a:cxn>
                <a:cxn ang="0">
                  <a:pos x="2735" y="2228"/>
                </a:cxn>
                <a:cxn ang="0">
                  <a:pos x="2735" y="0"/>
                </a:cxn>
                <a:cxn ang="0">
                  <a:pos x="306" y="0"/>
                </a:cxn>
                <a:cxn ang="0">
                  <a:pos x="0" y="704"/>
                </a:cxn>
              </a:cxnLst>
              <a:rect l="0" t="0" r="r" b="b"/>
              <a:pathLst>
                <a:path w="2735" h="2228">
                  <a:moveTo>
                    <a:pt x="0" y="704"/>
                  </a:moveTo>
                  <a:lnTo>
                    <a:pt x="679" y="2228"/>
                  </a:lnTo>
                  <a:lnTo>
                    <a:pt x="2735" y="2228"/>
                  </a:lnTo>
                  <a:lnTo>
                    <a:pt x="2735" y="0"/>
                  </a:lnTo>
                  <a:lnTo>
                    <a:pt x="306" y="0"/>
                  </a:lnTo>
                  <a:lnTo>
                    <a:pt x="0" y="70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auto">
            <a:xfrm>
              <a:off x="5572125" y="3175"/>
              <a:ext cx="4341813" cy="3536950"/>
            </a:xfrm>
            <a:custGeom>
              <a:avLst/>
              <a:gdLst/>
              <a:ahLst/>
              <a:cxnLst>
                <a:cxn ang="0">
                  <a:pos x="0" y="704"/>
                </a:cxn>
                <a:cxn ang="0">
                  <a:pos x="679" y="2228"/>
                </a:cxn>
                <a:cxn ang="0">
                  <a:pos x="2735" y="2228"/>
                </a:cxn>
                <a:cxn ang="0">
                  <a:pos x="2735" y="0"/>
                </a:cxn>
                <a:cxn ang="0">
                  <a:pos x="306" y="0"/>
                </a:cxn>
                <a:cxn ang="0">
                  <a:pos x="0" y="704"/>
                </a:cxn>
              </a:cxnLst>
              <a:rect l="0" t="0" r="r" b="b"/>
              <a:pathLst>
                <a:path w="2735" h="2228">
                  <a:moveTo>
                    <a:pt x="0" y="704"/>
                  </a:moveTo>
                  <a:lnTo>
                    <a:pt x="679" y="2228"/>
                  </a:lnTo>
                  <a:lnTo>
                    <a:pt x="2735" y="2228"/>
                  </a:lnTo>
                  <a:lnTo>
                    <a:pt x="2735" y="0"/>
                  </a:lnTo>
                  <a:lnTo>
                    <a:pt x="306" y="0"/>
                  </a:lnTo>
                  <a:lnTo>
                    <a:pt x="0" y="70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auto">
            <a:xfrm>
              <a:off x="4842828" y="1652588"/>
              <a:ext cx="1352550" cy="1887538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749"/>
                </a:cxn>
                <a:cxn ang="0">
                  <a:pos x="190" y="1189"/>
                </a:cxn>
                <a:cxn ang="0">
                  <a:pos x="852" y="1189"/>
                </a:cxn>
                <a:cxn ang="0">
                  <a:pos x="325" y="0"/>
                </a:cxn>
              </a:cxnLst>
              <a:rect l="0" t="0" r="r" b="b"/>
              <a:pathLst>
                <a:path w="852" h="1189">
                  <a:moveTo>
                    <a:pt x="325" y="0"/>
                  </a:moveTo>
                  <a:lnTo>
                    <a:pt x="0" y="749"/>
                  </a:lnTo>
                  <a:lnTo>
                    <a:pt x="190" y="1189"/>
                  </a:lnTo>
                  <a:lnTo>
                    <a:pt x="852" y="118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D5D5D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auto">
            <a:xfrm>
              <a:off x="4827588" y="1652588"/>
              <a:ext cx="1352550" cy="1887538"/>
            </a:xfrm>
            <a:custGeom>
              <a:avLst/>
              <a:gdLst/>
              <a:ahLst/>
              <a:cxnLst>
                <a:cxn ang="0">
                  <a:pos x="325" y="0"/>
                </a:cxn>
                <a:cxn ang="0">
                  <a:pos x="0" y="749"/>
                </a:cxn>
                <a:cxn ang="0">
                  <a:pos x="190" y="1189"/>
                </a:cxn>
                <a:cxn ang="0">
                  <a:pos x="852" y="1189"/>
                </a:cxn>
                <a:cxn ang="0">
                  <a:pos x="325" y="0"/>
                </a:cxn>
              </a:cxnLst>
              <a:rect l="0" t="0" r="r" b="b"/>
              <a:pathLst>
                <a:path w="852" h="1189">
                  <a:moveTo>
                    <a:pt x="325" y="0"/>
                  </a:moveTo>
                  <a:lnTo>
                    <a:pt x="0" y="749"/>
                  </a:lnTo>
                  <a:lnTo>
                    <a:pt x="190" y="1189"/>
                  </a:lnTo>
                  <a:lnTo>
                    <a:pt x="852" y="1189"/>
                  </a:lnTo>
                  <a:lnTo>
                    <a:pt x="3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auto">
            <a:xfrm>
              <a:off x="4626928" y="3175"/>
              <a:ext cx="960438" cy="1649413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0" y="0"/>
                </a:cxn>
                <a:cxn ang="0">
                  <a:pos x="461" y="1039"/>
                </a:cxn>
                <a:cxn ang="0">
                  <a:pos x="605" y="704"/>
                </a:cxn>
                <a:cxn ang="0">
                  <a:pos x="294" y="0"/>
                </a:cxn>
              </a:cxnLst>
              <a:rect l="0" t="0" r="r" b="b"/>
              <a:pathLst>
                <a:path w="605" h="1039">
                  <a:moveTo>
                    <a:pt x="294" y="0"/>
                  </a:moveTo>
                  <a:lnTo>
                    <a:pt x="0" y="0"/>
                  </a:lnTo>
                  <a:lnTo>
                    <a:pt x="461" y="1039"/>
                  </a:lnTo>
                  <a:lnTo>
                    <a:pt x="605" y="704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auto">
            <a:xfrm>
              <a:off x="4611688" y="3175"/>
              <a:ext cx="960438" cy="1649413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0" y="0"/>
                </a:cxn>
                <a:cxn ang="0">
                  <a:pos x="461" y="1039"/>
                </a:cxn>
                <a:cxn ang="0">
                  <a:pos x="605" y="704"/>
                </a:cxn>
                <a:cxn ang="0">
                  <a:pos x="294" y="0"/>
                </a:cxn>
              </a:cxnLst>
              <a:rect l="0" t="0" r="r" b="b"/>
              <a:pathLst>
                <a:path w="605" h="1039">
                  <a:moveTo>
                    <a:pt x="294" y="0"/>
                  </a:moveTo>
                  <a:lnTo>
                    <a:pt x="0" y="0"/>
                  </a:lnTo>
                  <a:lnTo>
                    <a:pt x="461" y="1039"/>
                  </a:lnTo>
                  <a:lnTo>
                    <a:pt x="605" y="704"/>
                  </a:lnTo>
                  <a:lnTo>
                    <a:pt x="2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auto">
            <a:xfrm>
              <a:off x="3116580" y="1171575"/>
              <a:ext cx="1741488" cy="2368550"/>
            </a:xfrm>
            <a:custGeom>
              <a:avLst/>
              <a:gdLst/>
              <a:ahLst/>
              <a:cxnLst>
                <a:cxn ang="0">
                  <a:pos x="644" y="0"/>
                </a:cxn>
                <a:cxn ang="0">
                  <a:pos x="0" y="1492"/>
                </a:cxn>
                <a:cxn ang="0">
                  <a:pos x="906" y="1492"/>
                </a:cxn>
                <a:cxn ang="0">
                  <a:pos x="1097" y="1052"/>
                </a:cxn>
                <a:cxn ang="0">
                  <a:pos x="644" y="0"/>
                </a:cxn>
              </a:cxnLst>
              <a:rect l="0" t="0" r="r" b="b"/>
              <a:pathLst>
                <a:path w="1097" h="1492">
                  <a:moveTo>
                    <a:pt x="644" y="0"/>
                  </a:moveTo>
                  <a:lnTo>
                    <a:pt x="0" y="1492"/>
                  </a:lnTo>
                  <a:lnTo>
                    <a:pt x="906" y="1492"/>
                  </a:lnTo>
                  <a:lnTo>
                    <a:pt x="1097" y="1052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auto">
            <a:xfrm>
              <a:off x="3086100" y="1171575"/>
              <a:ext cx="1741488" cy="2368550"/>
            </a:xfrm>
            <a:custGeom>
              <a:avLst/>
              <a:gdLst/>
              <a:ahLst/>
              <a:cxnLst>
                <a:cxn ang="0">
                  <a:pos x="644" y="0"/>
                </a:cxn>
                <a:cxn ang="0">
                  <a:pos x="0" y="1492"/>
                </a:cxn>
                <a:cxn ang="0">
                  <a:pos x="906" y="1492"/>
                </a:cxn>
                <a:cxn ang="0">
                  <a:pos x="1097" y="1052"/>
                </a:cxn>
                <a:cxn ang="0">
                  <a:pos x="644" y="0"/>
                </a:cxn>
              </a:cxnLst>
              <a:rect l="0" t="0" r="r" b="b"/>
              <a:pathLst>
                <a:path w="1097" h="1492">
                  <a:moveTo>
                    <a:pt x="644" y="0"/>
                  </a:moveTo>
                  <a:lnTo>
                    <a:pt x="0" y="1492"/>
                  </a:lnTo>
                  <a:lnTo>
                    <a:pt x="906" y="1492"/>
                  </a:lnTo>
                  <a:lnTo>
                    <a:pt x="1097" y="1052"/>
                  </a:lnTo>
                  <a:lnTo>
                    <a:pt x="6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auto">
            <a:xfrm>
              <a:off x="5078413" y="3175"/>
              <a:ext cx="979488" cy="111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704"/>
                </a:cxn>
                <a:cxn ang="0">
                  <a:pos x="617" y="0"/>
                </a:cxn>
                <a:cxn ang="0">
                  <a:pos x="0" y="0"/>
                </a:cxn>
              </a:cxnLst>
              <a:rect l="0" t="0" r="r" b="b"/>
              <a:pathLst>
                <a:path w="617" h="704">
                  <a:moveTo>
                    <a:pt x="0" y="0"/>
                  </a:moveTo>
                  <a:lnTo>
                    <a:pt x="311" y="704"/>
                  </a:lnTo>
                  <a:lnTo>
                    <a:pt x="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71"/>
            <p:cNvSpPr>
              <a:spLocks/>
            </p:cNvSpPr>
            <p:nvPr userDrawn="1"/>
          </p:nvSpPr>
          <p:spPr bwMode="auto">
            <a:xfrm>
              <a:off x="5078413" y="3175"/>
              <a:ext cx="979488" cy="1117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704"/>
                </a:cxn>
                <a:cxn ang="0">
                  <a:pos x="617" y="0"/>
                </a:cxn>
                <a:cxn ang="0">
                  <a:pos x="0" y="0"/>
                </a:cxn>
              </a:cxnLst>
              <a:rect l="0" t="0" r="r" b="b"/>
              <a:pathLst>
                <a:path w="617" h="704">
                  <a:moveTo>
                    <a:pt x="0" y="0"/>
                  </a:moveTo>
                  <a:lnTo>
                    <a:pt x="311" y="704"/>
                  </a:lnTo>
                  <a:lnTo>
                    <a:pt x="61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auto">
            <a:xfrm>
              <a:off x="5086033" y="3175"/>
              <a:ext cx="979488" cy="1117600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0" y="0"/>
                </a:cxn>
                <a:cxn ang="0">
                  <a:pos x="311" y="704"/>
                </a:cxn>
                <a:cxn ang="0">
                  <a:pos x="617" y="0"/>
                </a:cxn>
              </a:cxnLst>
              <a:rect l="0" t="0" r="r" b="b"/>
              <a:pathLst>
                <a:path w="617" h="704">
                  <a:moveTo>
                    <a:pt x="617" y="0"/>
                  </a:moveTo>
                  <a:lnTo>
                    <a:pt x="0" y="0"/>
                  </a:lnTo>
                  <a:lnTo>
                    <a:pt x="311" y="70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B9B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auto">
            <a:xfrm>
              <a:off x="5078413" y="3175"/>
              <a:ext cx="979488" cy="1117600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0" y="0"/>
                </a:cxn>
                <a:cxn ang="0">
                  <a:pos x="311" y="704"/>
                </a:cxn>
                <a:cxn ang="0">
                  <a:pos x="617" y="0"/>
                </a:cxn>
              </a:cxnLst>
              <a:rect l="0" t="0" r="r" b="b"/>
              <a:pathLst>
                <a:path w="617" h="704">
                  <a:moveTo>
                    <a:pt x="617" y="0"/>
                  </a:moveTo>
                  <a:lnTo>
                    <a:pt x="0" y="0"/>
                  </a:lnTo>
                  <a:lnTo>
                    <a:pt x="311" y="704"/>
                  </a:lnTo>
                  <a:lnTo>
                    <a:pt x="6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74"/>
            <p:cNvSpPr>
              <a:spLocks/>
            </p:cNvSpPr>
            <p:nvPr userDrawn="1"/>
          </p:nvSpPr>
          <p:spPr bwMode="auto">
            <a:xfrm>
              <a:off x="4131310" y="3175"/>
              <a:ext cx="1235075" cy="2838450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0" y="736"/>
                </a:cxn>
                <a:cxn ang="0">
                  <a:pos x="453" y="1788"/>
                </a:cxn>
                <a:cxn ang="0">
                  <a:pos x="778" y="1039"/>
                </a:cxn>
                <a:cxn ang="0">
                  <a:pos x="317" y="0"/>
                </a:cxn>
              </a:cxnLst>
              <a:rect l="0" t="0" r="r" b="b"/>
              <a:pathLst>
                <a:path w="778" h="1788">
                  <a:moveTo>
                    <a:pt x="317" y="0"/>
                  </a:moveTo>
                  <a:lnTo>
                    <a:pt x="0" y="736"/>
                  </a:lnTo>
                  <a:lnTo>
                    <a:pt x="453" y="1788"/>
                  </a:lnTo>
                  <a:lnTo>
                    <a:pt x="778" y="103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ACAC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75"/>
            <p:cNvSpPr>
              <a:spLocks/>
            </p:cNvSpPr>
            <p:nvPr userDrawn="1"/>
          </p:nvSpPr>
          <p:spPr bwMode="auto">
            <a:xfrm>
              <a:off x="4108450" y="3175"/>
              <a:ext cx="1235075" cy="2838450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0" y="736"/>
                </a:cxn>
                <a:cxn ang="0">
                  <a:pos x="453" y="1788"/>
                </a:cxn>
                <a:cxn ang="0">
                  <a:pos x="778" y="1039"/>
                </a:cxn>
                <a:cxn ang="0">
                  <a:pos x="317" y="0"/>
                </a:cxn>
              </a:cxnLst>
              <a:rect l="0" t="0" r="r" b="b"/>
              <a:pathLst>
                <a:path w="778" h="1788">
                  <a:moveTo>
                    <a:pt x="317" y="0"/>
                  </a:moveTo>
                  <a:lnTo>
                    <a:pt x="0" y="736"/>
                  </a:lnTo>
                  <a:lnTo>
                    <a:pt x="453" y="1788"/>
                  </a:lnTo>
                  <a:lnTo>
                    <a:pt x="778" y="1039"/>
                  </a:lnTo>
                  <a:lnTo>
                    <a:pt x="3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76"/>
            <p:cNvSpPr>
              <a:spLocks/>
            </p:cNvSpPr>
            <p:nvPr userDrawn="1"/>
          </p:nvSpPr>
          <p:spPr bwMode="auto">
            <a:xfrm>
              <a:off x="3635693" y="3175"/>
              <a:ext cx="1006475" cy="1168400"/>
            </a:xfrm>
            <a:custGeom>
              <a:avLst/>
              <a:gdLst/>
              <a:ahLst/>
              <a:cxnLst>
                <a:cxn ang="0">
                  <a:pos x="634" y="0"/>
                </a:cxn>
                <a:cxn ang="0">
                  <a:pos x="0" y="0"/>
                </a:cxn>
                <a:cxn ang="0">
                  <a:pos x="317" y="736"/>
                </a:cxn>
                <a:cxn ang="0">
                  <a:pos x="634" y="0"/>
                </a:cxn>
              </a:cxnLst>
              <a:rect l="0" t="0" r="r" b="b"/>
              <a:pathLst>
                <a:path w="634" h="736">
                  <a:moveTo>
                    <a:pt x="634" y="0"/>
                  </a:moveTo>
                  <a:lnTo>
                    <a:pt x="0" y="0"/>
                  </a:lnTo>
                  <a:lnTo>
                    <a:pt x="317" y="7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909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77"/>
            <p:cNvSpPr>
              <a:spLocks/>
            </p:cNvSpPr>
            <p:nvPr userDrawn="1"/>
          </p:nvSpPr>
          <p:spPr bwMode="auto">
            <a:xfrm>
              <a:off x="3605213" y="3175"/>
              <a:ext cx="1006475" cy="1168400"/>
            </a:xfrm>
            <a:custGeom>
              <a:avLst/>
              <a:gdLst/>
              <a:ahLst/>
              <a:cxnLst>
                <a:cxn ang="0">
                  <a:pos x="634" y="0"/>
                </a:cxn>
                <a:cxn ang="0">
                  <a:pos x="0" y="0"/>
                </a:cxn>
                <a:cxn ang="0">
                  <a:pos x="317" y="736"/>
                </a:cxn>
                <a:cxn ang="0">
                  <a:pos x="634" y="0"/>
                </a:cxn>
              </a:cxnLst>
              <a:rect l="0" t="0" r="r" b="b"/>
              <a:pathLst>
                <a:path w="634" h="736">
                  <a:moveTo>
                    <a:pt x="634" y="0"/>
                  </a:moveTo>
                  <a:lnTo>
                    <a:pt x="0" y="0"/>
                  </a:lnTo>
                  <a:lnTo>
                    <a:pt x="317" y="736"/>
                  </a:lnTo>
                  <a:lnTo>
                    <a:pt x="63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auto">
            <a:xfrm>
              <a:off x="2157413" y="3175"/>
              <a:ext cx="1989138" cy="3536950"/>
            </a:xfrm>
            <a:custGeom>
              <a:avLst/>
              <a:gdLst/>
              <a:ahLst/>
              <a:cxnLst>
                <a:cxn ang="0">
                  <a:pos x="936" y="0"/>
                </a:cxn>
                <a:cxn ang="0">
                  <a:pos x="936" y="0"/>
                </a:cxn>
                <a:cxn ang="0">
                  <a:pos x="0" y="2228"/>
                </a:cxn>
                <a:cxn ang="0">
                  <a:pos x="609" y="2228"/>
                </a:cxn>
                <a:cxn ang="0">
                  <a:pos x="1253" y="736"/>
                </a:cxn>
                <a:cxn ang="0">
                  <a:pos x="936" y="0"/>
                </a:cxn>
              </a:cxnLst>
              <a:rect l="0" t="0" r="r" b="b"/>
              <a:pathLst>
                <a:path w="1253" h="2228">
                  <a:moveTo>
                    <a:pt x="936" y="0"/>
                  </a:moveTo>
                  <a:lnTo>
                    <a:pt x="936" y="0"/>
                  </a:lnTo>
                  <a:lnTo>
                    <a:pt x="0" y="2228"/>
                  </a:lnTo>
                  <a:lnTo>
                    <a:pt x="609" y="2228"/>
                  </a:lnTo>
                  <a:lnTo>
                    <a:pt x="1253" y="73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ACACA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auto">
            <a:xfrm>
              <a:off x="2119313" y="3175"/>
              <a:ext cx="1989138" cy="3536950"/>
            </a:xfrm>
            <a:custGeom>
              <a:avLst/>
              <a:gdLst/>
              <a:ahLst/>
              <a:cxnLst>
                <a:cxn ang="0">
                  <a:pos x="936" y="0"/>
                </a:cxn>
                <a:cxn ang="0">
                  <a:pos x="936" y="0"/>
                </a:cxn>
                <a:cxn ang="0">
                  <a:pos x="0" y="2228"/>
                </a:cxn>
                <a:cxn ang="0">
                  <a:pos x="609" y="2228"/>
                </a:cxn>
                <a:cxn ang="0">
                  <a:pos x="1253" y="736"/>
                </a:cxn>
                <a:cxn ang="0">
                  <a:pos x="936" y="0"/>
                </a:cxn>
              </a:cxnLst>
              <a:rect l="0" t="0" r="r" b="b"/>
              <a:pathLst>
                <a:path w="1253" h="2228">
                  <a:moveTo>
                    <a:pt x="936" y="0"/>
                  </a:moveTo>
                  <a:lnTo>
                    <a:pt x="936" y="0"/>
                  </a:lnTo>
                  <a:lnTo>
                    <a:pt x="0" y="2228"/>
                  </a:lnTo>
                  <a:lnTo>
                    <a:pt x="609" y="2228"/>
                  </a:lnTo>
                  <a:lnTo>
                    <a:pt x="1253" y="736"/>
                  </a:lnTo>
                  <a:lnTo>
                    <a:pt x="93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80"/>
            <p:cNvSpPr>
              <a:spLocks/>
            </p:cNvSpPr>
            <p:nvPr userDrawn="1"/>
          </p:nvSpPr>
          <p:spPr bwMode="auto">
            <a:xfrm>
              <a:off x="312420" y="3175"/>
              <a:ext cx="3338513" cy="3536950"/>
            </a:xfrm>
            <a:custGeom>
              <a:avLst/>
              <a:gdLst/>
              <a:ahLst/>
              <a:cxnLst>
                <a:cxn ang="0">
                  <a:pos x="2103" y="0"/>
                </a:cxn>
                <a:cxn ang="0">
                  <a:pos x="940" y="0"/>
                </a:cxn>
                <a:cxn ang="0">
                  <a:pos x="0" y="2228"/>
                </a:cxn>
                <a:cxn ang="0">
                  <a:pos x="1167" y="2228"/>
                </a:cxn>
                <a:cxn ang="0">
                  <a:pos x="2103" y="0"/>
                </a:cxn>
              </a:cxnLst>
              <a:rect l="0" t="0" r="r" b="b"/>
              <a:pathLst>
                <a:path w="2103" h="2228">
                  <a:moveTo>
                    <a:pt x="2103" y="0"/>
                  </a:moveTo>
                  <a:lnTo>
                    <a:pt x="940" y="0"/>
                  </a:lnTo>
                  <a:lnTo>
                    <a:pt x="0" y="2228"/>
                  </a:lnTo>
                  <a:lnTo>
                    <a:pt x="1167" y="2228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CECE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81"/>
            <p:cNvSpPr>
              <a:spLocks/>
            </p:cNvSpPr>
            <p:nvPr userDrawn="1"/>
          </p:nvSpPr>
          <p:spPr bwMode="auto">
            <a:xfrm>
              <a:off x="266700" y="3175"/>
              <a:ext cx="3338513" cy="3536950"/>
            </a:xfrm>
            <a:custGeom>
              <a:avLst/>
              <a:gdLst/>
              <a:ahLst/>
              <a:cxnLst>
                <a:cxn ang="0">
                  <a:pos x="2103" y="0"/>
                </a:cxn>
                <a:cxn ang="0">
                  <a:pos x="940" y="0"/>
                </a:cxn>
                <a:cxn ang="0">
                  <a:pos x="0" y="2228"/>
                </a:cxn>
                <a:cxn ang="0">
                  <a:pos x="1167" y="2228"/>
                </a:cxn>
                <a:cxn ang="0">
                  <a:pos x="2103" y="0"/>
                </a:cxn>
              </a:cxnLst>
              <a:rect l="0" t="0" r="r" b="b"/>
              <a:pathLst>
                <a:path w="2103" h="2228">
                  <a:moveTo>
                    <a:pt x="2103" y="0"/>
                  </a:moveTo>
                  <a:lnTo>
                    <a:pt x="940" y="0"/>
                  </a:lnTo>
                  <a:lnTo>
                    <a:pt x="0" y="2228"/>
                  </a:lnTo>
                  <a:lnTo>
                    <a:pt x="1167" y="2228"/>
                  </a:lnTo>
                  <a:lnTo>
                    <a:pt x="210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6" name="AutoShape 4"/>
          <p:cNvSpPr>
            <a:spLocks noChangeAspect="1" noChangeArrowheads="1" noTextEdit="1"/>
          </p:cNvSpPr>
          <p:nvPr userDrawn="1"/>
        </p:nvSpPr>
        <p:spPr bwMode="auto">
          <a:xfrm>
            <a:off x="-4" y="-1"/>
            <a:ext cx="9906004" cy="349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7"/>
          <p:cNvSpPr>
            <a:spLocks/>
          </p:cNvSpPr>
          <p:nvPr userDrawn="1"/>
        </p:nvSpPr>
        <p:spPr bwMode="auto">
          <a:xfrm>
            <a:off x="5205921" y="3165"/>
            <a:ext cx="4700079" cy="3495684"/>
          </a:xfrm>
          <a:custGeom>
            <a:avLst/>
            <a:gdLst/>
            <a:ahLst/>
            <a:cxnLst>
              <a:cxn ang="0">
                <a:pos x="2964" y="2208"/>
              </a:cxn>
              <a:cxn ang="0">
                <a:pos x="980" y="2208"/>
              </a:cxn>
              <a:cxn ang="0">
                <a:pos x="0" y="0"/>
              </a:cxn>
              <a:cxn ang="0">
                <a:pos x="2964" y="0"/>
              </a:cxn>
              <a:cxn ang="0">
                <a:pos x="2964" y="2208"/>
              </a:cxn>
            </a:cxnLst>
            <a:rect l="0" t="0" r="r" b="b"/>
            <a:pathLst>
              <a:path w="2964" h="2208">
                <a:moveTo>
                  <a:pt x="2964" y="2208"/>
                </a:moveTo>
                <a:lnTo>
                  <a:pt x="980" y="2208"/>
                </a:lnTo>
                <a:lnTo>
                  <a:pt x="0" y="0"/>
                </a:lnTo>
                <a:lnTo>
                  <a:pt x="2964" y="0"/>
                </a:lnTo>
                <a:lnTo>
                  <a:pt x="2964" y="220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9"/>
          <p:cNvSpPr>
            <a:spLocks/>
          </p:cNvSpPr>
          <p:nvPr userDrawn="1"/>
        </p:nvSpPr>
        <p:spPr bwMode="auto">
          <a:xfrm>
            <a:off x="4947448" y="1622769"/>
            <a:ext cx="1344692" cy="1876081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0" y="746"/>
              </a:cxn>
              <a:cxn ang="0">
                <a:pos x="189" y="1185"/>
              </a:cxn>
              <a:cxn ang="0">
                <a:pos x="848" y="1185"/>
              </a:cxn>
              <a:cxn ang="0">
                <a:pos x="321" y="0"/>
              </a:cxn>
            </a:cxnLst>
            <a:rect l="0" t="0" r="r" b="b"/>
            <a:pathLst>
              <a:path w="848" h="1185">
                <a:moveTo>
                  <a:pt x="321" y="0"/>
                </a:moveTo>
                <a:lnTo>
                  <a:pt x="0" y="746"/>
                </a:lnTo>
                <a:lnTo>
                  <a:pt x="189" y="1185"/>
                </a:lnTo>
                <a:lnTo>
                  <a:pt x="848" y="1185"/>
                </a:lnTo>
                <a:lnTo>
                  <a:pt x="32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1"/>
          <p:cNvSpPr>
            <a:spLocks noEditPoints="1"/>
          </p:cNvSpPr>
          <p:nvPr userDrawn="1"/>
        </p:nvSpPr>
        <p:spPr bwMode="auto">
          <a:xfrm>
            <a:off x="-3175" y="3165"/>
            <a:ext cx="6160529" cy="3495684"/>
          </a:xfrm>
          <a:custGeom>
            <a:avLst/>
            <a:gdLst/>
            <a:ahLst/>
            <a:cxnLst>
              <a:cxn ang="0">
                <a:pos x="2327" y="0"/>
              </a:cxn>
              <a:cxn ang="0">
                <a:pos x="0" y="0"/>
              </a:cxn>
              <a:cxn ang="0">
                <a:pos x="0" y="2208"/>
              </a:cxn>
              <a:cxn ang="0">
                <a:pos x="2932" y="2208"/>
              </a:cxn>
              <a:cxn ang="0">
                <a:pos x="3122" y="1769"/>
              </a:cxn>
              <a:cxn ang="0">
                <a:pos x="2669" y="721"/>
              </a:cxn>
              <a:cxn ang="0">
                <a:pos x="2027" y="2208"/>
              </a:cxn>
              <a:cxn ang="0">
                <a:pos x="1400" y="2208"/>
              </a:cxn>
              <a:cxn ang="0">
                <a:pos x="2327" y="0"/>
              </a:cxn>
              <a:cxn ang="0">
                <a:pos x="3885" y="0"/>
              </a:cxn>
              <a:cxn ang="0">
                <a:pos x="2981" y="0"/>
              </a:cxn>
              <a:cxn ang="0">
                <a:pos x="2988" y="0"/>
              </a:cxn>
              <a:cxn ang="0">
                <a:pos x="3443" y="1023"/>
              </a:cxn>
              <a:cxn ang="0">
                <a:pos x="3589" y="686"/>
              </a:cxn>
              <a:cxn ang="0">
                <a:pos x="3285" y="0"/>
              </a:cxn>
              <a:cxn ang="0">
                <a:pos x="3885" y="0"/>
              </a:cxn>
            </a:cxnLst>
            <a:rect l="0" t="0" r="r" b="b"/>
            <a:pathLst>
              <a:path w="3885" h="2208">
                <a:moveTo>
                  <a:pt x="2327" y="0"/>
                </a:moveTo>
                <a:lnTo>
                  <a:pt x="0" y="0"/>
                </a:lnTo>
                <a:lnTo>
                  <a:pt x="0" y="2208"/>
                </a:lnTo>
                <a:lnTo>
                  <a:pt x="2932" y="2208"/>
                </a:lnTo>
                <a:lnTo>
                  <a:pt x="3122" y="1769"/>
                </a:lnTo>
                <a:lnTo>
                  <a:pt x="2669" y="721"/>
                </a:lnTo>
                <a:lnTo>
                  <a:pt x="2027" y="2208"/>
                </a:lnTo>
                <a:lnTo>
                  <a:pt x="1400" y="2208"/>
                </a:lnTo>
                <a:lnTo>
                  <a:pt x="2327" y="0"/>
                </a:lnTo>
                <a:moveTo>
                  <a:pt x="3885" y="0"/>
                </a:moveTo>
                <a:lnTo>
                  <a:pt x="2981" y="0"/>
                </a:lnTo>
                <a:lnTo>
                  <a:pt x="2988" y="0"/>
                </a:lnTo>
                <a:lnTo>
                  <a:pt x="3443" y="1023"/>
                </a:lnTo>
                <a:lnTo>
                  <a:pt x="3589" y="686"/>
                </a:lnTo>
                <a:lnTo>
                  <a:pt x="3285" y="0"/>
                </a:lnTo>
                <a:lnTo>
                  <a:pt x="388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5205921" y="3165"/>
            <a:ext cx="951433" cy="1086068"/>
          </a:xfrm>
          <a:custGeom>
            <a:avLst/>
            <a:gdLst/>
            <a:ahLst/>
            <a:cxnLst>
              <a:cxn ang="0">
                <a:pos x="600" y="0"/>
              </a:cxn>
              <a:cxn ang="0">
                <a:pos x="0" y="0"/>
              </a:cxn>
              <a:cxn ang="0">
                <a:pos x="304" y="686"/>
              </a:cxn>
              <a:cxn ang="0">
                <a:pos x="600" y="0"/>
              </a:cxn>
            </a:cxnLst>
            <a:rect l="0" t="0" r="r" b="b"/>
            <a:pathLst>
              <a:path w="600" h="686">
                <a:moveTo>
                  <a:pt x="600" y="0"/>
                </a:moveTo>
                <a:lnTo>
                  <a:pt x="0" y="0"/>
                </a:lnTo>
                <a:lnTo>
                  <a:pt x="304" y="686"/>
                </a:lnTo>
                <a:lnTo>
                  <a:pt x="60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5"/>
          <p:cNvSpPr>
            <a:spLocks/>
          </p:cNvSpPr>
          <p:nvPr userDrawn="1"/>
        </p:nvSpPr>
        <p:spPr bwMode="auto">
          <a:xfrm>
            <a:off x="4229117" y="3165"/>
            <a:ext cx="1227349" cy="2800664"/>
          </a:xfrm>
          <a:custGeom>
            <a:avLst/>
            <a:gdLst/>
            <a:ahLst/>
            <a:cxnLst>
              <a:cxn ang="0">
                <a:pos x="319" y="0"/>
              </a:cxn>
              <a:cxn ang="0">
                <a:pos x="312" y="0"/>
              </a:cxn>
              <a:cxn ang="0">
                <a:pos x="0" y="721"/>
              </a:cxn>
              <a:cxn ang="0">
                <a:pos x="453" y="1769"/>
              </a:cxn>
              <a:cxn ang="0">
                <a:pos x="774" y="1023"/>
              </a:cxn>
              <a:cxn ang="0">
                <a:pos x="319" y="0"/>
              </a:cxn>
            </a:cxnLst>
            <a:rect l="0" t="0" r="r" b="b"/>
            <a:pathLst>
              <a:path w="774" h="1769">
                <a:moveTo>
                  <a:pt x="319" y="0"/>
                </a:moveTo>
                <a:lnTo>
                  <a:pt x="312" y="0"/>
                </a:lnTo>
                <a:lnTo>
                  <a:pt x="0" y="721"/>
                </a:lnTo>
                <a:lnTo>
                  <a:pt x="453" y="1769"/>
                </a:lnTo>
                <a:lnTo>
                  <a:pt x="774" y="1023"/>
                </a:lnTo>
                <a:lnTo>
                  <a:pt x="319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7"/>
          <p:cNvSpPr>
            <a:spLocks/>
          </p:cNvSpPr>
          <p:nvPr userDrawn="1"/>
        </p:nvSpPr>
        <p:spPr bwMode="auto">
          <a:xfrm>
            <a:off x="2216835" y="3165"/>
            <a:ext cx="2507026" cy="3495684"/>
          </a:xfrm>
          <a:custGeom>
            <a:avLst/>
            <a:gdLst/>
            <a:ahLst/>
            <a:cxnLst>
              <a:cxn ang="0">
                <a:pos x="1581" y="0"/>
              </a:cxn>
              <a:cxn ang="0">
                <a:pos x="927" y="0"/>
              </a:cxn>
              <a:cxn ang="0">
                <a:pos x="0" y="2208"/>
              </a:cxn>
              <a:cxn ang="0">
                <a:pos x="627" y="2208"/>
              </a:cxn>
              <a:cxn ang="0">
                <a:pos x="1269" y="721"/>
              </a:cxn>
              <a:cxn ang="0">
                <a:pos x="957" y="0"/>
              </a:cxn>
              <a:cxn ang="0">
                <a:pos x="1581" y="0"/>
              </a:cxn>
            </a:cxnLst>
            <a:rect l="0" t="0" r="r" b="b"/>
            <a:pathLst>
              <a:path w="1581" h="2208">
                <a:moveTo>
                  <a:pt x="1581" y="0"/>
                </a:moveTo>
                <a:lnTo>
                  <a:pt x="927" y="0"/>
                </a:lnTo>
                <a:lnTo>
                  <a:pt x="0" y="2208"/>
                </a:lnTo>
                <a:lnTo>
                  <a:pt x="627" y="2208"/>
                </a:lnTo>
                <a:lnTo>
                  <a:pt x="1269" y="721"/>
                </a:lnTo>
                <a:lnTo>
                  <a:pt x="957" y="0"/>
                </a:lnTo>
                <a:lnTo>
                  <a:pt x="1581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9"/>
          <p:cNvSpPr>
            <a:spLocks/>
          </p:cNvSpPr>
          <p:nvPr userDrawn="1"/>
        </p:nvSpPr>
        <p:spPr bwMode="auto">
          <a:xfrm>
            <a:off x="3734371" y="3165"/>
            <a:ext cx="989490" cy="1141481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0" y="0"/>
              </a:cxn>
              <a:cxn ang="0">
                <a:pos x="312" y="721"/>
              </a:cxn>
              <a:cxn ang="0">
                <a:pos x="624" y="0"/>
              </a:cxn>
            </a:cxnLst>
            <a:rect l="0" t="0" r="r" b="b"/>
            <a:pathLst>
              <a:path w="624" h="721">
                <a:moveTo>
                  <a:pt x="624" y="0"/>
                </a:moveTo>
                <a:lnTo>
                  <a:pt x="0" y="0"/>
                </a:lnTo>
                <a:lnTo>
                  <a:pt x="312" y="721"/>
                </a:lnTo>
                <a:lnTo>
                  <a:pt x="6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66400" y="3600000"/>
            <a:ext cx="7821613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 smtClean="0"/>
          </a:p>
        </p:txBody>
      </p:sp>
      <p:sp>
        <p:nvSpPr>
          <p:cNvPr id="11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266400" y="4608000"/>
            <a:ext cx="7821613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pic>
        <p:nvPicPr>
          <p:cNvPr id="57" name="Picture 56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8355804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97200" y="57600"/>
            <a:ext cx="633600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3049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6400" y="1702676"/>
            <a:ext cx="9360000" cy="473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6400" y="1900799"/>
            <a:ext cx="9360000" cy="45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9360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6400" y="1900801"/>
            <a:ext cx="4608000" cy="45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022000" y="1900801"/>
            <a:ext cx="4608160" cy="45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7600"/>
            <a:ext cx="63360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66400" y="6525344"/>
            <a:ext cx="8568000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6400" y="1051200"/>
            <a:ext cx="9360000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25344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" y="1684068"/>
            <a:ext cx="460800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2024" y="1684068"/>
            <a:ext cx="4608160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/>
        </p:nvSpPr>
        <p:spPr bwMode="auto">
          <a:xfrm>
            <a:off x="1522729" y="0"/>
            <a:ext cx="8383423" cy="842963"/>
          </a:xfrm>
          <a:custGeom>
            <a:avLst/>
            <a:gdLst>
              <a:gd name="connsiteX0" fmla="*/ 0 w 10000"/>
              <a:gd name="connsiteY0" fmla="*/ 3202 h 10000"/>
              <a:gd name="connsiteX1" fmla="*/ 307 w 10000"/>
              <a:gd name="connsiteY1" fmla="*/ 10000 h 10000"/>
              <a:gd name="connsiteX2" fmla="*/ 9947 w 10000"/>
              <a:gd name="connsiteY2" fmla="*/ 10000 h 10000"/>
              <a:gd name="connsiteX3" fmla="*/ 10000 w 10000"/>
              <a:gd name="connsiteY3" fmla="*/ 0 h 10000"/>
              <a:gd name="connsiteX4" fmla="*/ 139 w 10000"/>
              <a:gd name="connsiteY4" fmla="*/ 0 h 10000"/>
              <a:gd name="connsiteX5" fmla="*/ 0 w 10000"/>
              <a:gd name="connsiteY5" fmla="*/ 3202 h 10000"/>
              <a:gd name="connsiteX0" fmla="*/ 0 w 9965"/>
              <a:gd name="connsiteY0" fmla="*/ 3202 h 10000"/>
              <a:gd name="connsiteX1" fmla="*/ 307 w 9965"/>
              <a:gd name="connsiteY1" fmla="*/ 10000 h 10000"/>
              <a:gd name="connsiteX2" fmla="*/ 9947 w 9965"/>
              <a:gd name="connsiteY2" fmla="*/ 10000 h 10000"/>
              <a:gd name="connsiteX3" fmla="*/ 9947 w 9965"/>
              <a:gd name="connsiteY3" fmla="*/ 0 h 10000"/>
              <a:gd name="connsiteX4" fmla="*/ 139 w 9965"/>
              <a:gd name="connsiteY4" fmla="*/ 0 h 10000"/>
              <a:gd name="connsiteX5" fmla="*/ 0 w 9965"/>
              <a:gd name="connsiteY5" fmla="*/ 3202 h 10000"/>
              <a:gd name="connsiteX0" fmla="*/ 0 w 10000"/>
              <a:gd name="connsiteY0" fmla="*/ 3202 h 10000"/>
              <a:gd name="connsiteX1" fmla="*/ 308 w 10000"/>
              <a:gd name="connsiteY1" fmla="*/ 10000 h 10000"/>
              <a:gd name="connsiteX2" fmla="*/ 9982 w 10000"/>
              <a:gd name="connsiteY2" fmla="*/ 10000 h 10000"/>
              <a:gd name="connsiteX3" fmla="*/ 9982 w 10000"/>
              <a:gd name="connsiteY3" fmla="*/ 0 h 10000"/>
              <a:gd name="connsiteX4" fmla="*/ 139 w 10000"/>
              <a:gd name="connsiteY4" fmla="*/ 0 h 10000"/>
              <a:gd name="connsiteX5" fmla="*/ 0 w 10000"/>
              <a:gd name="connsiteY5" fmla="*/ 3202 h 10000"/>
              <a:gd name="connsiteX0" fmla="*/ 0 w 10000"/>
              <a:gd name="connsiteY0" fmla="*/ 3202 h 10000"/>
              <a:gd name="connsiteX1" fmla="*/ 308 w 10000"/>
              <a:gd name="connsiteY1" fmla="*/ 10000 h 10000"/>
              <a:gd name="connsiteX2" fmla="*/ 9982 w 10000"/>
              <a:gd name="connsiteY2" fmla="*/ 10000 h 10000"/>
              <a:gd name="connsiteX3" fmla="*/ 9982 w 10000"/>
              <a:gd name="connsiteY3" fmla="*/ 0 h 10000"/>
              <a:gd name="connsiteX4" fmla="*/ 139 w 10000"/>
              <a:gd name="connsiteY4" fmla="*/ 0 h 10000"/>
              <a:gd name="connsiteX5" fmla="*/ 0 w 10000"/>
              <a:gd name="connsiteY5" fmla="*/ 3202 h 10000"/>
              <a:gd name="connsiteX0" fmla="*/ 0 w 9982"/>
              <a:gd name="connsiteY0" fmla="*/ 3202 h 10000"/>
              <a:gd name="connsiteX1" fmla="*/ 308 w 9982"/>
              <a:gd name="connsiteY1" fmla="*/ 10000 h 10000"/>
              <a:gd name="connsiteX2" fmla="*/ 9982 w 9982"/>
              <a:gd name="connsiteY2" fmla="*/ 10000 h 10000"/>
              <a:gd name="connsiteX3" fmla="*/ 9982 w 9982"/>
              <a:gd name="connsiteY3" fmla="*/ 0 h 10000"/>
              <a:gd name="connsiteX4" fmla="*/ 139 w 9982"/>
              <a:gd name="connsiteY4" fmla="*/ 0 h 10000"/>
              <a:gd name="connsiteX5" fmla="*/ 0 w 9982"/>
              <a:gd name="connsiteY5" fmla="*/ 320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2" h="10000">
                <a:moveTo>
                  <a:pt x="0" y="3202"/>
                </a:moveTo>
                <a:cubicBezTo>
                  <a:pt x="102" y="5468"/>
                  <a:pt x="206" y="7734"/>
                  <a:pt x="308" y="10000"/>
                </a:cubicBezTo>
                <a:lnTo>
                  <a:pt x="9982" y="10000"/>
                </a:lnTo>
                <a:lnTo>
                  <a:pt x="9982" y="0"/>
                </a:lnTo>
                <a:lnTo>
                  <a:pt x="139" y="0"/>
                </a:lnTo>
                <a:cubicBezTo>
                  <a:pt x="93" y="1067"/>
                  <a:pt x="46" y="2135"/>
                  <a:pt x="0" y="3202"/>
                </a:cubicBez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834400" y="6580800"/>
            <a:ext cx="795760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8" name="Picture 1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8355804" y="306904"/>
            <a:ext cx="1260000" cy="222805"/>
          </a:xfrm>
          <a:prstGeom prst="rect">
            <a:avLst/>
          </a:prstGeom>
        </p:spPr>
      </p:pic>
      <p:sp>
        <p:nvSpPr>
          <p:cNvPr id="1030" name="Freeform 6"/>
          <p:cNvSpPr>
            <a:spLocks/>
          </p:cNvSpPr>
          <p:nvPr/>
        </p:nvSpPr>
        <p:spPr bwMode="auto">
          <a:xfrm>
            <a:off x="1522730" y="0"/>
            <a:ext cx="8428038" cy="842963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163" y="531"/>
              </a:cxn>
              <a:cxn ang="0">
                <a:pos x="5309" y="531"/>
              </a:cxn>
              <a:cxn ang="0">
                <a:pos x="5309" y="0"/>
              </a:cxn>
              <a:cxn ang="0">
                <a:pos x="74" y="0"/>
              </a:cxn>
              <a:cxn ang="0">
                <a:pos x="0" y="170"/>
              </a:cxn>
            </a:cxnLst>
            <a:rect l="0" t="0" r="r" b="b"/>
            <a:pathLst>
              <a:path w="5309" h="531">
                <a:moveTo>
                  <a:pt x="0" y="170"/>
                </a:moveTo>
                <a:lnTo>
                  <a:pt x="163" y="531"/>
                </a:lnTo>
                <a:lnTo>
                  <a:pt x="5309" y="531"/>
                </a:lnTo>
                <a:lnTo>
                  <a:pt x="5309" y="0"/>
                </a:lnTo>
                <a:lnTo>
                  <a:pt x="74" y="0"/>
                </a:lnTo>
                <a:lnTo>
                  <a:pt x="0" y="17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6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9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1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3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8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9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0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2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54" r:id="rId2"/>
    <p:sldLayoutId id="2147483763" r:id="rId3"/>
    <p:sldLayoutId id="2147483751" r:id="rId4"/>
    <p:sldLayoutId id="2147483752" r:id="rId5"/>
    <p:sldLayoutId id="2147483753" r:id="rId6"/>
    <p:sldLayoutId id="2147483750" r:id="rId7"/>
    <p:sldLayoutId id="2147483739" r:id="rId8"/>
    <p:sldLayoutId id="2147483712" r:id="rId9"/>
    <p:sldLayoutId id="2147483710" r:id="rId10"/>
    <p:sldLayoutId id="2147483735" r:id="rId11"/>
    <p:sldLayoutId id="2147483736" r:id="rId12"/>
    <p:sldLayoutId id="2147483727" r:id="rId13"/>
    <p:sldLayoutId id="2147483728" r:id="rId14"/>
    <p:sldLayoutId id="2147483726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55" r:id="rId28"/>
    <p:sldLayoutId id="2147483756" r:id="rId29"/>
    <p:sldLayoutId id="2147483757" r:id="rId30"/>
    <p:sldLayoutId id="2147483758" r:id="rId31"/>
    <p:sldLayoutId id="2147483759" r:id="rId32"/>
    <p:sldLayoutId id="2147483760" r:id="rId33"/>
    <p:sldLayoutId id="2147483761" r:id="rId34"/>
    <p:sldLayoutId id="2147483748" r:id="rId35"/>
    <p:sldLayoutId id="2147483749" r:id="rId36"/>
    <p:sldLayoutId id="2147483762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00471" y="181509"/>
            <a:ext cx="9361041" cy="6205549"/>
            <a:chOff x="200471" y="181509"/>
            <a:chExt cx="9361041" cy="6205549"/>
          </a:xfrm>
        </p:grpSpPr>
        <p:grpSp>
          <p:nvGrpSpPr>
            <p:cNvPr id="29" name="Group 28"/>
            <p:cNvGrpSpPr/>
            <p:nvPr/>
          </p:nvGrpSpPr>
          <p:grpSpPr>
            <a:xfrm>
              <a:off x="200471" y="181509"/>
              <a:ext cx="9361041" cy="6205549"/>
              <a:chOff x="200471" y="181509"/>
              <a:chExt cx="9361041" cy="620554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624259" y="1859086"/>
                <a:ext cx="3930015" cy="4257675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033516" y="2528376"/>
                <a:ext cx="3111500" cy="358838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4076919" y="3557257"/>
                <a:ext cx="109537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SimSun" pitchFamily="2" charset="-122"/>
                    <a:cs typeface="Times New Roman" pitchFamily="18" charset="0"/>
                  </a:rPr>
                  <a:t>Neural Networks	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416347" y="3135943"/>
                <a:ext cx="2376264" cy="29809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3979564" y="2045089"/>
                <a:ext cx="1405483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SimSun" pitchFamily="2" charset="-122"/>
                    <a:cs typeface="Times New Roman" pitchFamily="18" charset="0"/>
                  </a:rPr>
                  <a:t>Artificial Intelligence</a:t>
                </a:r>
                <a:endPara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3967381" y="2693161"/>
                <a:ext cx="131445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SimSun" pitchFamily="2" charset="-122"/>
                    <a:cs typeface="Times New Roman" pitchFamily="18" charset="0"/>
                  </a:rPr>
                  <a:t>Machine Learning</a:t>
                </a:r>
                <a:endPara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784648" y="3584626"/>
                <a:ext cx="2635957" cy="16445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660461" y="5301208"/>
                <a:ext cx="2628900" cy="1085850"/>
                <a:chOff x="4660461" y="5301208"/>
                <a:chExt cx="2628900" cy="1085850"/>
              </a:xfrm>
            </p:grpSpPr>
            <p:sp>
              <p:nvSpPr>
                <p:cNvPr id="11" name="Oval 11"/>
                <p:cNvSpPr>
                  <a:spLocks noChangeArrowheads="1"/>
                </p:cNvSpPr>
                <p:nvPr/>
              </p:nvSpPr>
              <p:spPr bwMode="auto">
                <a:xfrm>
                  <a:off x="4660461" y="5301208"/>
                  <a:ext cx="2628900" cy="1085850"/>
                </a:xfrm>
                <a:prstGeom prst="ellipse">
                  <a:avLst/>
                </a:prstGeom>
                <a:solidFill>
                  <a:srgbClr val="92CDDC"/>
                </a:solidFill>
                <a:ln w="25400">
                  <a:solidFill>
                    <a:srgbClr val="243F6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505011" y="5672683"/>
                  <a:ext cx="939800" cy="342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1" i="0" u="none" strike="noStrike" cap="none" normalizeH="0" baseline="0" dirty="0" smtClean="0">
                      <a:ln>
                        <a:noFill/>
                      </a:ln>
                      <a:effectLst/>
                      <a:latin typeface="Calibri" pitchFamily="34" charset="0"/>
                      <a:ea typeface="SimSun" pitchFamily="2" charset="-122"/>
                      <a:cs typeface="Times New Roman" pitchFamily="18" charset="0"/>
                    </a:rPr>
                    <a:t>Data Science</a:t>
                  </a:r>
                  <a:endParaRPr kumimoji="0" lang="en-US" altLang="en-US" sz="11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2490558" y="3715342"/>
                <a:ext cx="1224136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SimSun" pitchFamily="2" charset="-122"/>
                    <a:cs typeface="Times New Roman" pitchFamily="18" charset="0"/>
                  </a:rPr>
                  <a:t>Natural Language Processing</a:t>
                </a:r>
                <a:endPara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4122440" y="3409279"/>
                <a:ext cx="10287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SimSun" pitchFamily="2" charset="-122"/>
                    <a:cs typeface="Times New Roman" pitchFamily="18" charset="0"/>
                  </a:rPr>
                  <a:t>Deep Learning</a:t>
                </a:r>
                <a:endPara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873361" y="3516613"/>
                <a:ext cx="3016415" cy="1175293"/>
                <a:chOff x="4873361" y="3516613"/>
                <a:chExt cx="3016415" cy="117529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873361" y="3516613"/>
                  <a:ext cx="3016415" cy="1175293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917951" y="3932809"/>
                  <a:ext cx="1092526" cy="245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1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Calibri" pitchFamily="34" charset="0"/>
                      <a:ea typeface="SimSun" pitchFamily="2" charset="-122"/>
                      <a:cs typeface="Times New Roman" pitchFamily="18" charset="0"/>
                    </a:rPr>
                    <a:t>Neural</a:t>
                  </a:r>
                  <a:r>
                    <a:rPr kumimoji="0" lang="en-US" altLang="en-US" sz="1100" b="1" i="0" u="none" strike="noStrike" cap="none" normalizeH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Calibri" pitchFamily="34" charset="0"/>
                      <a:ea typeface="SimSun" pitchFamily="2" charset="-122"/>
                      <a:cs typeface="Times New Roman" pitchFamily="18" charset="0"/>
                    </a:rPr>
                    <a:t> Networks</a:t>
                  </a:r>
                  <a:endPara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" name="Cloud Callout 17"/>
              <p:cNvSpPr/>
              <p:nvPr/>
            </p:nvSpPr>
            <p:spPr bwMode="auto">
              <a:xfrm>
                <a:off x="1064568" y="1008162"/>
                <a:ext cx="1806924" cy="850924"/>
              </a:xfrm>
              <a:prstGeom prst="cloudCallout">
                <a:avLst>
                  <a:gd name="adj1" fmla="val 56939"/>
                  <a:gd name="adj2" fmla="val 115895"/>
                </a:avLst>
              </a:prstGeom>
              <a:solidFill>
                <a:srgbClr val="92D050"/>
              </a:solidFill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 smtClean="0">
                    <a:latin typeface="Arial" charset="0"/>
                  </a:rPr>
                  <a:t>Understand the data and generate output by his own</a:t>
                </a:r>
                <a:endParaRPr kumimoji="0" lang="en-GB" sz="10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Cloud Callout 18"/>
              <p:cNvSpPr/>
              <p:nvPr/>
            </p:nvSpPr>
            <p:spPr bwMode="auto">
              <a:xfrm>
                <a:off x="3652349" y="181509"/>
                <a:ext cx="2016224" cy="1022374"/>
              </a:xfrm>
              <a:prstGeom prst="cloudCallout">
                <a:avLst>
                  <a:gd name="adj1" fmla="val -4027"/>
                  <a:gd name="adj2" fmla="val 230554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 smtClean="0">
                    <a:solidFill>
                      <a:schemeClr val="bg1"/>
                    </a:solidFill>
                    <a:latin typeface="Arial" charset="0"/>
                  </a:rPr>
                  <a:t>Understand the data, generate output and create a learning set to gain new knowledge</a:t>
                </a:r>
                <a:endParaRPr kumimoji="0" lang="en-GB" sz="10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Cloud Callout 21"/>
              <p:cNvSpPr/>
              <p:nvPr/>
            </p:nvSpPr>
            <p:spPr bwMode="auto">
              <a:xfrm>
                <a:off x="7545288" y="2073555"/>
                <a:ext cx="2016224" cy="1162231"/>
              </a:xfrm>
              <a:prstGeom prst="cloudCallout">
                <a:avLst>
                  <a:gd name="adj1" fmla="val -77068"/>
                  <a:gd name="adj2" fmla="val 101128"/>
                </a:avLst>
              </a:prstGeom>
              <a:solidFill>
                <a:srgbClr val="002060"/>
              </a:solidFill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smtClean="0">
                    <a:solidFill>
                      <a:schemeClr val="bg1"/>
                    </a:solidFill>
                    <a:latin typeface="Arial" charset="0"/>
                  </a:rPr>
                  <a:t>Inspired from human </a:t>
                </a:r>
                <a:r>
                  <a:rPr lang="en-US" sz="1000" dirty="0">
                    <a:solidFill>
                      <a:schemeClr val="bg1"/>
                    </a:solidFill>
                    <a:latin typeface="Arial" charset="0"/>
                  </a:rPr>
                  <a:t>brain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Arial" charset="0"/>
                  </a:rPr>
                  <a:t>neurons. By connecting them create a network. Adopted in Deep leaning</a:t>
                </a:r>
                <a:endParaRPr kumimoji="0" lang="en-GB" sz="10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Cloud Callout 22"/>
              <p:cNvSpPr/>
              <p:nvPr/>
            </p:nvSpPr>
            <p:spPr bwMode="auto">
              <a:xfrm>
                <a:off x="6023834" y="976786"/>
                <a:ext cx="1840103" cy="882300"/>
              </a:xfrm>
              <a:prstGeom prst="cloudCallout">
                <a:avLst>
                  <a:gd name="adj1" fmla="val -115031"/>
                  <a:gd name="adj2" fmla="val 22404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 smtClean="0">
                    <a:solidFill>
                      <a:schemeClr val="bg1"/>
                    </a:solidFill>
                    <a:latin typeface="Arial" charset="0"/>
                  </a:rPr>
                  <a:t>Machining Leaning using deep leaning algorithms</a:t>
                </a:r>
                <a:endParaRPr kumimoji="0" lang="en-GB" sz="10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Cloud Callout 23"/>
              <p:cNvSpPr/>
              <p:nvPr/>
            </p:nvSpPr>
            <p:spPr bwMode="auto">
              <a:xfrm>
                <a:off x="7835080" y="4626422"/>
                <a:ext cx="1726432" cy="891972"/>
              </a:xfrm>
              <a:prstGeom prst="cloudCallout">
                <a:avLst>
                  <a:gd name="adj1" fmla="val -105235"/>
                  <a:gd name="adj2" fmla="val 72971"/>
                </a:avLst>
              </a:prstGeom>
              <a:solidFill>
                <a:schemeClr val="accent4">
                  <a:lumMod val="25000"/>
                  <a:lumOff val="75000"/>
                </a:schemeClr>
              </a:solidFill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 smtClean="0">
                    <a:latin typeface="Arial" charset="0"/>
                  </a:rPr>
                  <a:t>Study of scientific methods and algorithms</a:t>
                </a:r>
                <a:endParaRPr kumimoji="0" lang="en-GB" sz="1000" i="0" u="none" strike="noStrike" cap="none" normalizeH="0" baseline="0" dirty="0" err="1" smtClean="0">
                  <a:ln>
                    <a:noFill/>
                  </a:ln>
                  <a:effectLst/>
                  <a:latin typeface="Arial" charset="0"/>
                </a:endParaRPr>
              </a:p>
            </p:txBody>
          </p:sp>
          <p:sp>
            <p:nvSpPr>
              <p:cNvPr id="25" name="Cloud Callout 24"/>
              <p:cNvSpPr/>
              <p:nvPr/>
            </p:nvSpPr>
            <p:spPr bwMode="auto">
              <a:xfrm>
                <a:off x="200471" y="2693162"/>
                <a:ext cx="1872209" cy="1193630"/>
              </a:xfrm>
              <a:prstGeom prst="cloudCallout">
                <a:avLst>
                  <a:gd name="adj1" fmla="val 82681"/>
                  <a:gd name="adj2" fmla="val 68318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GB" sz="1000" dirty="0" smtClean="0">
                    <a:solidFill>
                      <a:schemeClr val="bg1"/>
                    </a:solidFill>
                  </a:rPr>
                  <a:t>Computer science that deals with understanding, interpretation  </a:t>
                </a:r>
                <a:r>
                  <a:rPr lang="en-GB" sz="1000" dirty="0">
                    <a:solidFill>
                      <a:schemeClr val="bg1"/>
                    </a:solidFill>
                  </a:rPr>
                  <a:t>and manipulate human language</a:t>
                </a:r>
                <a:endParaRPr lang="en-GB" sz="100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2" name="Oval 1"/>
            <p:cNvSpPr/>
            <p:nvPr/>
          </p:nvSpPr>
          <p:spPr bwMode="auto">
            <a:xfrm>
              <a:off x="1968030" y="4178214"/>
              <a:ext cx="1256778" cy="780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Natural</a:t>
              </a:r>
              <a:r>
                <a:rPr kumimoji="0" lang="en-US" sz="9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Language Understanding</a:t>
              </a:r>
              <a:endParaRPr kumimoji="0" lang="en-GB" sz="9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296816" y="4091304"/>
              <a:ext cx="1022657" cy="78095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Natural Language Generation</a:t>
              </a:r>
              <a:endParaRPr kumimoji="0" lang="en-GB" sz="9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1</a:t>
            </a:fld>
            <a:endParaRPr lang="en-GB" dirty="0"/>
          </a:p>
        </p:txBody>
      </p:sp>
      <p:pic>
        <p:nvPicPr>
          <p:cNvPr id="1026" name="Picture 2" descr="https://ars.els-cdn.com/content/image/1-s2.0-S1110866513000376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412776"/>
            <a:ext cx="7704856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520" y="53938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Steps </a:t>
            </a:r>
            <a:r>
              <a:rPr lang="en-US" smtClean="0"/>
              <a:t>for Extractive Text </a:t>
            </a:r>
            <a:r>
              <a:rPr lang="en-US" dirty="0"/>
              <a:t>Summarization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7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2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44488" y="332656"/>
            <a:ext cx="914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Extractive vs </a:t>
            </a:r>
            <a:r>
              <a:rPr lang="en-GB" b="1" dirty="0" smtClean="0"/>
              <a:t>Abstractive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488504" y="1026602"/>
            <a:ext cx="9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Extractive </a:t>
            </a:r>
            <a:r>
              <a:rPr lang="en-GB" b="1" dirty="0" smtClean="0"/>
              <a:t>summarization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Copying </a:t>
            </a:r>
            <a:r>
              <a:rPr lang="en-GB" dirty="0"/>
              <a:t>parts/sentences of the source text and then </a:t>
            </a:r>
            <a:r>
              <a:rPr lang="en-GB" dirty="0" smtClean="0"/>
              <a:t>combine those </a:t>
            </a:r>
            <a:r>
              <a:rPr lang="en-GB" dirty="0"/>
              <a:t>part/sentences </a:t>
            </a:r>
            <a:r>
              <a:rPr lang="en-GB" dirty="0" smtClean="0"/>
              <a:t>together </a:t>
            </a:r>
            <a:r>
              <a:rPr lang="en-GB" dirty="0"/>
              <a:t>to render a summary.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Importance </a:t>
            </a:r>
            <a:r>
              <a:rPr lang="en-GB" dirty="0"/>
              <a:t>of sentence is based on linguistic and </a:t>
            </a:r>
            <a:r>
              <a:rPr lang="en-GB" dirty="0" smtClean="0"/>
              <a:t>statistical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Extractive is </a:t>
            </a:r>
            <a:r>
              <a:rPr lang="en-GB" dirty="0" smtClean="0"/>
              <a:t>easy </a:t>
            </a:r>
            <a:r>
              <a:rPr lang="en-GB" dirty="0"/>
              <a:t>to implement but not quite </a:t>
            </a:r>
            <a:r>
              <a:rPr lang="en-GB" dirty="0" smtClean="0"/>
              <a:t>accurate.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8504" y="3037016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Abstractive </a:t>
            </a:r>
            <a:r>
              <a:rPr lang="en-GB" b="1" dirty="0" smtClean="0"/>
              <a:t>summarization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</a:t>
            </a:r>
            <a:r>
              <a:rPr lang="en-GB" dirty="0"/>
              <a:t>methods try to </a:t>
            </a:r>
            <a:r>
              <a:rPr lang="en-GB" dirty="0" smtClean="0"/>
              <a:t>first </a:t>
            </a:r>
            <a:r>
              <a:rPr lang="en-GB" dirty="0"/>
              <a:t>understand the text and </a:t>
            </a:r>
            <a:r>
              <a:rPr lang="en-GB" dirty="0" smtClean="0"/>
              <a:t>then rephrase </a:t>
            </a:r>
            <a:r>
              <a:rPr lang="en-GB" dirty="0"/>
              <a:t>it in a shorter manner, using possibly </a:t>
            </a:r>
            <a:r>
              <a:rPr lang="en-GB" dirty="0" smtClean="0"/>
              <a:t>different words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</a:t>
            </a:r>
            <a:r>
              <a:rPr lang="en-GB" dirty="0"/>
              <a:t>perfect abstractive summary, the model has to </a:t>
            </a:r>
            <a:r>
              <a:rPr lang="en-GB" dirty="0" smtClean="0"/>
              <a:t>first truly understand </a:t>
            </a:r>
            <a:r>
              <a:rPr lang="en-GB" dirty="0"/>
              <a:t>the document and then try to express </a:t>
            </a:r>
            <a:r>
              <a:rPr lang="en-GB" dirty="0" smtClean="0"/>
              <a:t>that understanding </a:t>
            </a:r>
            <a:r>
              <a:rPr lang="en-GB" dirty="0"/>
              <a:t>in short possibly using new words and phrases.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Much </a:t>
            </a:r>
            <a:r>
              <a:rPr lang="en-GB" dirty="0"/>
              <a:t>harder than extractive.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Has </a:t>
            </a:r>
            <a:r>
              <a:rPr lang="en-GB" dirty="0"/>
              <a:t>complex capabilities like generalization, paraphrasing </a:t>
            </a:r>
            <a:r>
              <a:rPr lang="en-GB" dirty="0" smtClean="0"/>
              <a:t>and incorporating </a:t>
            </a:r>
            <a:r>
              <a:rPr lang="en-GB" dirty="0"/>
              <a:t>real-world </a:t>
            </a:r>
            <a:r>
              <a:rPr lang="en-GB" dirty="0" smtClean="0"/>
              <a:t>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Abstractive </a:t>
            </a:r>
            <a:r>
              <a:rPr lang="en-GB" dirty="0"/>
              <a:t>is complex but gives more human like summary.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4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F96A6800-FFF6-4ED7-8C1A-BE1D2596D2A3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0090" y="61139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Steps for Abstractive </a:t>
            </a:r>
            <a:r>
              <a:rPr lang="en-US" dirty="0"/>
              <a:t>Text Summarization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662517" y="2535835"/>
            <a:ext cx="981626" cy="51832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>
                <a:solidFill>
                  <a:srgbClr val="000000"/>
                </a:solidFill>
                <a:effectLst/>
                <a:ea typeface="SimSun"/>
                <a:cs typeface="Times New Roman"/>
              </a:rPr>
              <a:t>Start</a:t>
            </a:r>
            <a:endParaRPr lang="en-GB" sz="900">
              <a:effectLst/>
              <a:ea typeface="SimSu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0810" y="2559638"/>
            <a:ext cx="965465" cy="465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ea typeface="SimSun"/>
                <a:cs typeface="Times New Roman"/>
              </a:rPr>
              <a:t>1. Read Data files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3323" y="2590405"/>
            <a:ext cx="1157719" cy="4637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ea typeface="SimSun"/>
                <a:cs typeface="Times New Roman"/>
              </a:rPr>
              <a:t>2. Data </a:t>
            </a:r>
            <a:r>
              <a:rPr lang="en-US" sz="900" dirty="0">
                <a:solidFill>
                  <a:srgbClr val="000000"/>
                </a:solidFill>
                <a:effectLst/>
                <a:ea typeface="SimSun"/>
                <a:cs typeface="Times New Roman"/>
              </a:rPr>
              <a:t>processing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4376936" y="1324147"/>
            <a:ext cx="1500289" cy="645274"/>
          </a:xfrm>
          <a:prstGeom prst="snip1Rect">
            <a:avLst>
              <a:gd name="adj" fmla="val 219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ea typeface="SimSun"/>
                <a:cs typeface="Times New Roman"/>
              </a:rPr>
              <a:t>Data Cleaning using Regex , remove stop </a:t>
            </a:r>
            <a:r>
              <a:rPr lang="en-US" sz="900" dirty="0" smtClean="0">
                <a:ea typeface="SimSun"/>
                <a:cs typeface="Times New Roman"/>
              </a:rPr>
              <a:t>word, </a:t>
            </a:r>
            <a:r>
              <a:rPr lang="en-GB" sz="900" dirty="0">
                <a:ea typeface="SimSun"/>
                <a:cs typeface="Times New Roman"/>
              </a:rPr>
              <a:t>lemmatization</a:t>
            </a:r>
            <a:r>
              <a:rPr lang="en-GB" sz="900" b="1" dirty="0"/>
              <a:t>, </a:t>
            </a:r>
            <a:r>
              <a:rPr lang="en-US" sz="900" dirty="0">
                <a:ea typeface="SimSun"/>
                <a:cs typeface="Times New Roman"/>
              </a:rPr>
              <a:t>Vectorization – </a:t>
            </a:r>
            <a:r>
              <a:rPr lang="en-US" sz="900" b="1" dirty="0">
                <a:ea typeface="SimSun"/>
                <a:cs typeface="Times New Roman"/>
              </a:rPr>
              <a:t>NLTK</a:t>
            </a:r>
            <a:endParaRPr lang="en-GB" sz="900" b="1" dirty="0"/>
          </a:p>
        </p:txBody>
      </p:sp>
      <p:sp>
        <p:nvSpPr>
          <p:cNvPr id="11" name="Rectangle 10"/>
          <p:cNvSpPr/>
          <p:nvPr/>
        </p:nvSpPr>
        <p:spPr>
          <a:xfrm>
            <a:off x="6265753" y="2590405"/>
            <a:ext cx="1312104" cy="470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ea typeface="SimSun"/>
                <a:cs typeface="Times New Roman"/>
              </a:rPr>
              <a:t>3. Word </a:t>
            </a:r>
            <a:r>
              <a:rPr lang="en-US" sz="900" dirty="0">
                <a:solidFill>
                  <a:srgbClr val="000000"/>
                </a:solidFill>
                <a:effectLst/>
                <a:ea typeface="SimSun"/>
                <a:cs typeface="Times New Roman"/>
              </a:rPr>
              <a:t>Embedding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6936" y="5752157"/>
            <a:ext cx="946418" cy="691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ea typeface="SimSun"/>
                <a:cs typeface="Times New Roman"/>
              </a:rPr>
              <a:t>7. Summary </a:t>
            </a:r>
            <a:r>
              <a:rPr lang="en-US" sz="900" dirty="0">
                <a:solidFill>
                  <a:srgbClr val="000000"/>
                </a:solidFill>
                <a:effectLst/>
                <a:ea typeface="SimSun"/>
                <a:cs typeface="Times New Roman"/>
              </a:rPr>
              <a:t>generation for input set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604198" y="4120042"/>
            <a:ext cx="981626" cy="410606"/>
          </a:xfrm>
          <a:prstGeom prst="flowChartAlternateProcess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>
                <a:effectLst/>
                <a:ea typeface="SimSun"/>
                <a:cs typeface="Times New Roman"/>
              </a:rPr>
              <a:t>End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15" name="Flowchart: Magnetic Disk 14"/>
          <p:cNvSpPr/>
          <p:nvPr/>
        </p:nvSpPr>
        <p:spPr bwMode="auto">
          <a:xfrm>
            <a:off x="3158105" y="1969420"/>
            <a:ext cx="610874" cy="376533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Dataset</a:t>
            </a:r>
            <a:endParaRPr kumimoji="0" lang="en-GB" sz="9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87676" y="3716876"/>
            <a:ext cx="1068258" cy="486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ea typeface="SimSun"/>
                <a:cs typeface="Times New Roman"/>
              </a:rPr>
              <a:t>4. Model </a:t>
            </a:r>
            <a:r>
              <a:rPr lang="en-US" sz="900" dirty="0">
                <a:solidFill>
                  <a:srgbClr val="000000"/>
                </a:solidFill>
                <a:effectLst/>
                <a:ea typeface="SimSun"/>
                <a:cs typeface="Times New Roman"/>
              </a:rPr>
              <a:t>Development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10124" y="4718527"/>
            <a:ext cx="1068258" cy="4499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ea typeface="SimSun"/>
                <a:cs typeface="Times New Roman"/>
              </a:rPr>
              <a:t>5. Train </a:t>
            </a:r>
            <a:r>
              <a:rPr lang="en-US" sz="900" dirty="0">
                <a:solidFill>
                  <a:srgbClr val="000000"/>
                </a:solidFill>
                <a:effectLst/>
                <a:ea typeface="SimSun"/>
                <a:cs typeface="Times New Roman"/>
              </a:rPr>
              <a:t>Model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5932" y="5873077"/>
            <a:ext cx="1016557" cy="4499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ea typeface="SimSun"/>
                <a:cs typeface="Times New Roman"/>
              </a:rPr>
              <a:t>6. Test </a:t>
            </a:r>
            <a:r>
              <a:rPr lang="en-US" sz="900" dirty="0">
                <a:solidFill>
                  <a:srgbClr val="000000"/>
                </a:solidFill>
                <a:effectLst/>
                <a:ea typeface="SimSun"/>
                <a:cs typeface="Times New Roman"/>
              </a:rPr>
              <a:t>Model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7318746" y="1324147"/>
            <a:ext cx="1030707" cy="645273"/>
          </a:xfrm>
          <a:prstGeom prst="snip1Rect">
            <a:avLst>
              <a:gd name="adj" fmla="val 219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900" dirty="0" err="1" smtClean="0"/>
              <a:t>Fasttext</a:t>
            </a:r>
            <a:r>
              <a:rPr lang="en-GB" sz="900" dirty="0" smtClean="0"/>
              <a:t> (</a:t>
            </a:r>
            <a:r>
              <a:rPr lang="en-GB" sz="900" dirty="0" err="1" smtClean="0"/>
              <a:t>facebook</a:t>
            </a:r>
            <a:r>
              <a:rPr lang="en-GB" sz="900" dirty="0" smtClean="0"/>
              <a:t>)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7834099" y="3382815"/>
            <a:ext cx="1234188" cy="645273"/>
          </a:xfrm>
          <a:prstGeom prst="snip1Rect">
            <a:avLst>
              <a:gd name="adj" fmla="val 219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900" b="1" dirty="0" err="1" smtClean="0"/>
              <a:t>TensorFlow</a:t>
            </a:r>
            <a:r>
              <a:rPr lang="en-GB" sz="900" dirty="0" smtClean="0"/>
              <a:t> (Bidirectional Encoder Decoder )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7702713" y="5322424"/>
            <a:ext cx="1085998" cy="550653"/>
          </a:xfrm>
          <a:prstGeom prst="snip1Rect">
            <a:avLst>
              <a:gd name="adj" fmla="val 219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900" dirty="0" smtClean="0"/>
              <a:t>ROGUE</a:t>
            </a:r>
            <a:endParaRPr lang="en-GB" sz="900" dirty="0"/>
          </a:p>
        </p:txBody>
      </p:sp>
      <p:cxnSp>
        <p:nvCxnSpPr>
          <p:cNvPr id="23" name="Straight Arrow Connector 22"/>
          <p:cNvCxnSpPr>
            <a:stCxn id="7" idx="6"/>
            <a:endCxn id="8" idx="1"/>
          </p:cNvCxnSpPr>
          <p:nvPr/>
        </p:nvCxnSpPr>
        <p:spPr bwMode="auto">
          <a:xfrm flipV="1">
            <a:off x="2644143" y="2792569"/>
            <a:ext cx="336667" cy="2429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0"/>
            <a:endCxn id="15" idx="3"/>
          </p:cNvCxnSpPr>
          <p:nvPr/>
        </p:nvCxnSpPr>
        <p:spPr bwMode="auto">
          <a:xfrm flipH="1" flipV="1">
            <a:off x="3463542" y="2345953"/>
            <a:ext cx="1" cy="213685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 bwMode="auto">
          <a:xfrm>
            <a:off x="3946275" y="2792569"/>
            <a:ext cx="597048" cy="2971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3"/>
            <a:endCxn id="11" idx="1"/>
          </p:cNvCxnSpPr>
          <p:nvPr/>
        </p:nvCxnSpPr>
        <p:spPr bwMode="auto">
          <a:xfrm>
            <a:off x="5701042" y="2822283"/>
            <a:ext cx="564711" cy="348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2"/>
            <a:endCxn id="16" idx="0"/>
          </p:cNvCxnSpPr>
          <p:nvPr/>
        </p:nvCxnSpPr>
        <p:spPr bwMode="auto">
          <a:xfrm>
            <a:off x="6921805" y="3061125"/>
            <a:ext cx="0" cy="655751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6" idx="2"/>
            <a:endCxn id="17" idx="0"/>
          </p:cNvCxnSpPr>
          <p:nvPr/>
        </p:nvCxnSpPr>
        <p:spPr bwMode="auto">
          <a:xfrm>
            <a:off x="6921805" y="4203874"/>
            <a:ext cx="22448" cy="5146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8" idx="1"/>
            <a:endCxn id="13" idx="3"/>
          </p:cNvCxnSpPr>
          <p:nvPr/>
        </p:nvCxnSpPr>
        <p:spPr bwMode="auto">
          <a:xfrm flipH="1">
            <a:off x="5323354" y="6098037"/>
            <a:ext cx="1082578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87" idx="0"/>
            <a:endCxn id="14" idx="2"/>
          </p:cNvCxnSpPr>
          <p:nvPr/>
        </p:nvCxnSpPr>
        <p:spPr bwMode="auto">
          <a:xfrm flipV="1">
            <a:off x="2095011" y="4530648"/>
            <a:ext cx="0" cy="133109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Connector 32"/>
          <p:cNvCxnSpPr>
            <a:stCxn id="10" idx="1"/>
            <a:endCxn id="9" idx="0"/>
          </p:cNvCxnSpPr>
          <p:nvPr/>
        </p:nvCxnSpPr>
        <p:spPr bwMode="auto">
          <a:xfrm flipH="1">
            <a:off x="5122183" y="1969421"/>
            <a:ext cx="4898" cy="620984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9" idx="1"/>
            <a:endCxn id="11" idx="0"/>
          </p:cNvCxnSpPr>
          <p:nvPr/>
        </p:nvCxnSpPr>
        <p:spPr bwMode="auto">
          <a:xfrm flipH="1">
            <a:off x="6921805" y="1969420"/>
            <a:ext cx="912295" cy="620985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6" idx="3"/>
            <a:endCxn id="20" idx="2"/>
          </p:cNvCxnSpPr>
          <p:nvPr/>
        </p:nvCxnSpPr>
        <p:spPr bwMode="auto">
          <a:xfrm flipV="1">
            <a:off x="7455934" y="3705452"/>
            <a:ext cx="378165" cy="254923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22" idx="1"/>
            <a:endCxn id="18" idx="3"/>
          </p:cNvCxnSpPr>
          <p:nvPr/>
        </p:nvCxnSpPr>
        <p:spPr bwMode="auto">
          <a:xfrm flipH="1">
            <a:off x="7422489" y="5873077"/>
            <a:ext cx="823223" cy="22496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Snip Single Corner Rectangle 37"/>
          <p:cNvSpPr/>
          <p:nvPr/>
        </p:nvSpPr>
        <p:spPr>
          <a:xfrm>
            <a:off x="2459282" y="1259448"/>
            <a:ext cx="697335" cy="448439"/>
          </a:xfrm>
          <a:prstGeom prst="snip1Rect">
            <a:avLst>
              <a:gd name="adj" fmla="val 219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effectLst/>
                <a:ea typeface="SimSun"/>
                <a:cs typeface="Times New Roman"/>
              </a:rPr>
              <a:t>CNN dataset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cxnSp>
        <p:nvCxnSpPr>
          <p:cNvPr id="39" name="Straight Connector 38"/>
          <p:cNvCxnSpPr>
            <a:stCxn id="38" idx="0"/>
            <a:endCxn id="15" idx="2"/>
          </p:cNvCxnSpPr>
          <p:nvPr/>
        </p:nvCxnSpPr>
        <p:spPr bwMode="auto">
          <a:xfrm>
            <a:off x="3156617" y="1483668"/>
            <a:ext cx="1488" cy="674019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>
          <a:xfrm>
            <a:off x="1586732" y="5861741"/>
            <a:ext cx="1016557" cy="4499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dirty="0" smtClean="0">
                <a:solidFill>
                  <a:srgbClr val="000000"/>
                </a:solidFill>
                <a:effectLst/>
                <a:ea typeface="SimSun"/>
                <a:cs typeface="Times New Roman"/>
              </a:rPr>
              <a:t>8. Compare Results</a:t>
            </a:r>
            <a:endParaRPr lang="en-GB" sz="900" dirty="0">
              <a:effectLst/>
              <a:ea typeface="SimSun"/>
              <a:cs typeface="Times New Roman"/>
            </a:endParaRPr>
          </a:p>
        </p:txBody>
      </p:sp>
      <p:cxnSp>
        <p:nvCxnSpPr>
          <p:cNvPr id="89" name="Straight Arrow Connector 88"/>
          <p:cNvCxnSpPr>
            <a:endCxn id="18" idx="0"/>
          </p:cNvCxnSpPr>
          <p:nvPr/>
        </p:nvCxnSpPr>
        <p:spPr bwMode="auto">
          <a:xfrm>
            <a:off x="6892290" y="5171947"/>
            <a:ext cx="21921" cy="70113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13" idx="1"/>
            <a:endCxn id="87" idx="3"/>
          </p:cNvCxnSpPr>
          <p:nvPr/>
        </p:nvCxnSpPr>
        <p:spPr bwMode="auto">
          <a:xfrm flipH="1" flipV="1">
            <a:off x="2603289" y="6086701"/>
            <a:ext cx="1773647" cy="1133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Curved Connector 94"/>
          <p:cNvCxnSpPr>
            <a:stCxn id="87" idx="0"/>
            <a:endCxn id="16" idx="1"/>
          </p:cNvCxnSpPr>
          <p:nvPr/>
        </p:nvCxnSpPr>
        <p:spPr bwMode="auto">
          <a:xfrm rot="5400000" flipH="1" flipV="1">
            <a:off x="3290660" y="2764726"/>
            <a:ext cx="1901366" cy="4292665"/>
          </a:xfrm>
          <a:prstGeom prst="curvedConnector2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3490112" y="4005064"/>
            <a:ext cx="105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If we have scope to improve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6043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1062"/>
          <p:cNvSpPr/>
          <p:nvPr/>
        </p:nvSpPr>
        <p:spPr bwMode="auto">
          <a:xfrm>
            <a:off x="-6074" y="0"/>
            <a:ext cx="9906000" cy="6858000"/>
          </a:xfrm>
          <a:prstGeom prst="rect">
            <a:avLst/>
          </a:prstGeom>
          <a:solidFill>
            <a:schemeClr val="bg1">
              <a:lumMod val="85000"/>
              <a:alpha val="39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Elbow Connector 32"/>
          <p:cNvCxnSpPr/>
          <p:nvPr/>
        </p:nvCxnSpPr>
        <p:spPr bwMode="auto">
          <a:xfrm rot="16200000" flipH="1">
            <a:off x="5375814" y="5843115"/>
            <a:ext cx="903264" cy="455575"/>
          </a:xfrm>
          <a:prstGeom prst="bentConnector3">
            <a:avLst>
              <a:gd name="adj1" fmla="val 118543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68" name="Rounded Rectangle 67"/>
          <p:cNvSpPr/>
          <p:nvPr/>
        </p:nvSpPr>
        <p:spPr bwMode="auto">
          <a:xfrm>
            <a:off x="120706" y="2241146"/>
            <a:ext cx="4102526" cy="11175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20707" y="1011141"/>
            <a:ext cx="4030517" cy="9582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2" descr="Notepad++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19" y="260649"/>
            <a:ext cx="576064" cy="4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epad++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26" y="260649"/>
            <a:ext cx="576064" cy="4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tepad++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59" y="260649"/>
            <a:ext cx="576064" cy="4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4963" y="43394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…….</a:t>
            </a:r>
            <a:endParaRPr lang="en-GB" dirty="0"/>
          </a:p>
        </p:txBody>
      </p:sp>
      <p:pic>
        <p:nvPicPr>
          <p:cNvPr id="13" name="Picture 2" descr="Notepad++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39" y="260648"/>
            <a:ext cx="576064" cy="4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3" idx="2"/>
          </p:cNvCxnSpPr>
          <p:nvPr/>
        </p:nvCxnSpPr>
        <p:spPr bwMode="auto">
          <a:xfrm>
            <a:off x="696771" y="732417"/>
            <a:ext cx="0" cy="28183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712995" y="728613"/>
            <a:ext cx="0" cy="28183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416851" y="748115"/>
            <a:ext cx="0" cy="28183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056158" y="732418"/>
            <a:ext cx="0" cy="28183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577091" y="743898"/>
            <a:ext cx="0" cy="28183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73" y="1066311"/>
            <a:ext cx="7920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Image result for remove noise words nl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31" y="1066310"/>
            <a:ext cx="772187" cy="52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remove special character from str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16" y="1066311"/>
            <a:ext cx="765287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Lemmatiz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47" y="1066311"/>
            <a:ext cx="89816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>
            <a:off x="984803" y="1318339"/>
            <a:ext cx="21197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988861" y="1298282"/>
            <a:ext cx="21197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973018" y="1310437"/>
            <a:ext cx="211970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43417" y="1588150"/>
            <a:ext cx="74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Data Cleaning</a:t>
            </a:r>
            <a:endParaRPr lang="en-GB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3255065" y="1583538"/>
            <a:ext cx="832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ea typeface="SimSun"/>
                <a:cs typeface="Times New Roman"/>
              </a:rPr>
              <a:t>Lemmatization</a:t>
            </a:r>
            <a:endParaRPr lang="en-GB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1196773" y="1582808"/>
            <a:ext cx="7413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a typeface="SimSun"/>
                <a:cs typeface="Times New Roman"/>
              </a:rPr>
              <a:t>Tokenization</a:t>
            </a:r>
            <a:endParaRPr lang="en-GB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5965" y="1573516"/>
            <a:ext cx="10450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ea typeface="SimSun"/>
                <a:cs typeface="Times New Roman"/>
              </a:rPr>
              <a:t>Remove stop words</a:t>
            </a:r>
            <a:endParaRPr lang="en-GB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1082243" y="1727230"/>
            <a:ext cx="1996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Data Pre-processing layer</a:t>
            </a:r>
          </a:p>
        </p:txBody>
      </p:sp>
      <p:pic>
        <p:nvPicPr>
          <p:cNvPr id="1043" name="Picture 19" descr="Image result for word2ve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6" y="2290447"/>
            <a:ext cx="105398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95613" y="2283650"/>
            <a:ext cx="88099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Word Embedding Model </a:t>
            </a:r>
          </a:p>
          <a:p>
            <a:endParaRPr lang="en-GB" sz="800" dirty="0" smtClean="0"/>
          </a:p>
          <a:p>
            <a:r>
              <a:rPr lang="en-GB" sz="900" dirty="0" smtClean="0"/>
              <a:t>(</a:t>
            </a:r>
            <a:r>
              <a:rPr lang="en-GB" sz="900" dirty="0"/>
              <a:t>Fast Text </a:t>
            </a:r>
            <a:r>
              <a:rPr lang="en-GB" sz="900" dirty="0" smtClean="0"/>
              <a:t>pre–trained)</a:t>
            </a:r>
            <a:endParaRPr lang="en-GB" sz="9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2117978" y="2684792"/>
            <a:ext cx="530766" cy="7651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414920" y="3108957"/>
            <a:ext cx="1780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Word</a:t>
            </a:r>
            <a:r>
              <a:rPr lang="en-GB" sz="1000" b="1" dirty="0" smtClean="0"/>
              <a:t> </a:t>
            </a:r>
            <a:r>
              <a:rPr lang="en-GB" sz="1100" b="1" dirty="0"/>
              <a:t>Embedding</a:t>
            </a:r>
            <a:r>
              <a:rPr lang="en-GB" sz="1000" b="1" dirty="0" smtClean="0"/>
              <a:t> </a:t>
            </a:r>
            <a:r>
              <a:rPr lang="en-GB" sz="1100" b="1" dirty="0"/>
              <a:t>layer</a:t>
            </a:r>
          </a:p>
        </p:txBody>
      </p:sp>
      <p:pic>
        <p:nvPicPr>
          <p:cNvPr id="1045" name="Picture 21" descr="Image result for word embedding matri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94" y="2257511"/>
            <a:ext cx="1366221" cy="80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/>
          <p:cNvCxnSpPr/>
          <p:nvPr/>
        </p:nvCxnSpPr>
        <p:spPr bwMode="auto">
          <a:xfrm>
            <a:off x="1416851" y="1933892"/>
            <a:ext cx="0" cy="34975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157322" y="3323239"/>
            <a:ext cx="0" cy="26335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ounded Rectangle 77"/>
          <p:cNvSpPr/>
          <p:nvPr/>
        </p:nvSpPr>
        <p:spPr bwMode="auto">
          <a:xfrm>
            <a:off x="120707" y="4414138"/>
            <a:ext cx="4318549" cy="18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83885" y="3586591"/>
            <a:ext cx="4102526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endParaRPr lang="en-GB" sz="1000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399051" y="3779298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GB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59079" y="3556394"/>
            <a:ext cx="136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Source Embedding</a:t>
            </a:r>
            <a:endParaRPr lang="en-GB" sz="1000" b="1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3657788" y="3779297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GB" sz="105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n</a:t>
            </a:r>
            <a:endParaRPr kumimoji="0" lang="en-GB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76609" y="3779298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GB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1768126" y="3779298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GB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2440443" y="3779298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GB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77023" y="371430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…….</a:t>
            </a:r>
            <a:endParaRPr lang="en-GB" dirty="0"/>
          </a:p>
        </p:txBody>
      </p:sp>
      <p:sp>
        <p:nvSpPr>
          <p:cNvPr id="94" name="Rectangle 93"/>
          <p:cNvSpPr/>
          <p:nvPr/>
        </p:nvSpPr>
        <p:spPr bwMode="auto">
          <a:xfrm>
            <a:off x="3836721" y="5827494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latin typeface="Arial" charset="0"/>
              </a:rPr>
              <a:t>h</a:t>
            </a:r>
            <a:r>
              <a:rPr kumimoji="0" lang="en-GB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83744" y="5799544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h</a:t>
            </a:r>
            <a:r>
              <a:rPr kumimoji="0" lang="en-GB" sz="105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n</a:t>
            </a:r>
            <a:endParaRPr kumimoji="0" lang="en-GB" sz="12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515199" y="5818805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r>
              <a:rPr kumimoji="0" lang="en-GB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872527" y="5818840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r>
              <a:rPr kumimoji="0" lang="en-GB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130520" y="5818840"/>
            <a:ext cx="430117" cy="2393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  <a:r>
              <a:rPr kumimoji="0" lang="en-GB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023732" y="574683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…….</a:t>
            </a:r>
            <a:endParaRPr lang="en-GB" dirty="0"/>
          </a:p>
        </p:txBody>
      </p:sp>
      <p:sp>
        <p:nvSpPr>
          <p:cNvPr id="102" name="Rounded Rectangle 101"/>
          <p:cNvSpPr/>
          <p:nvPr/>
        </p:nvSpPr>
        <p:spPr bwMode="auto">
          <a:xfrm>
            <a:off x="504893" y="4522695"/>
            <a:ext cx="387819" cy="37231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LSTM Cell</a:t>
            </a: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1872527" y="4522695"/>
            <a:ext cx="387819" cy="37231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1181010" y="4522695"/>
            <a:ext cx="387819" cy="37231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3810798" y="4522695"/>
            <a:ext cx="387819" cy="37231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2565992" y="4522695"/>
            <a:ext cx="387819" cy="37231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1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1181010" y="5170767"/>
            <a:ext cx="387819" cy="372319"/>
          </a:xfrm>
          <a:prstGeom prst="roundRect">
            <a:avLst/>
          </a:prstGeom>
          <a:solidFill>
            <a:srgbClr val="92D050">
              <a:alpha val="51000"/>
            </a:srgb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872527" y="5195520"/>
            <a:ext cx="387819" cy="372319"/>
          </a:xfrm>
          <a:prstGeom prst="roundRect">
            <a:avLst/>
          </a:prstGeom>
          <a:solidFill>
            <a:srgbClr val="92D050">
              <a:alpha val="51000"/>
            </a:srgb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2579385" y="5170767"/>
            <a:ext cx="387819" cy="372319"/>
          </a:xfrm>
          <a:prstGeom prst="roundRect">
            <a:avLst/>
          </a:prstGeom>
          <a:solidFill>
            <a:srgbClr val="92D050">
              <a:alpha val="51000"/>
            </a:srgb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3816753" y="5170767"/>
            <a:ext cx="387819" cy="372319"/>
          </a:xfrm>
          <a:prstGeom prst="roundRect">
            <a:avLst/>
          </a:prstGeom>
          <a:solidFill>
            <a:srgbClr val="92D050">
              <a:alpha val="51000"/>
            </a:srgb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503452" y="5170767"/>
            <a:ext cx="387819" cy="372319"/>
          </a:xfrm>
          <a:prstGeom prst="roundRect">
            <a:avLst/>
          </a:prstGeom>
          <a:solidFill>
            <a:srgbClr val="92D050">
              <a:alpha val="51000"/>
            </a:srgb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cxnSp>
        <p:nvCxnSpPr>
          <p:cNvPr id="112" name="Straight Arrow Connector 111"/>
          <p:cNvCxnSpPr/>
          <p:nvPr/>
        </p:nvCxnSpPr>
        <p:spPr bwMode="auto">
          <a:xfrm>
            <a:off x="694112" y="4018638"/>
            <a:ext cx="0" cy="5040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1388311" y="4028720"/>
            <a:ext cx="0" cy="5040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2066436" y="4015374"/>
            <a:ext cx="0" cy="5040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2730258" y="4028720"/>
            <a:ext cx="0" cy="5040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3969490" y="4028720"/>
            <a:ext cx="0" cy="504057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697361" y="4895014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>
            <a:off x="697361" y="5543086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1374919" y="4895014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2045133" y="4909537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2755568" y="4895012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4017920" y="4895013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>
            <a:off x="1366199" y="5543086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>
            <a:off x="2048191" y="5556424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2764574" y="5557609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>
            <a:off x="4018725" y="5543086"/>
            <a:ext cx="0" cy="27575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0" name="Straight Arrow Connector 1049"/>
          <p:cNvCxnSpPr/>
          <p:nvPr/>
        </p:nvCxnSpPr>
        <p:spPr bwMode="auto">
          <a:xfrm>
            <a:off x="892712" y="4708854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Straight Arrow Connector 162"/>
          <p:cNvCxnSpPr/>
          <p:nvPr/>
        </p:nvCxnSpPr>
        <p:spPr bwMode="auto">
          <a:xfrm>
            <a:off x="1560637" y="4709449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Straight Arrow Connector 163"/>
          <p:cNvCxnSpPr/>
          <p:nvPr/>
        </p:nvCxnSpPr>
        <p:spPr bwMode="auto">
          <a:xfrm>
            <a:off x="2285451" y="4709449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5" name="Straight Arrow Connector 164"/>
          <p:cNvCxnSpPr/>
          <p:nvPr/>
        </p:nvCxnSpPr>
        <p:spPr bwMode="auto">
          <a:xfrm>
            <a:off x="3531488" y="4710044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Straight Arrow Connector 165"/>
          <p:cNvCxnSpPr/>
          <p:nvPr/>
        </p:nvCxnSpPr>
        <p:spPr bwMode="auto">
          <a:xfrm>
            <a:off x="2997150" y="4710044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7" name="TextBox 166"/>
          <p:cNvSpPr txBox="1"/>
          <p:nvPr/>
        </p:nvSpPr>
        <p:spPr>
          <a:xfrm>
            <a:off x="3050306" y="465741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…….</a:t>
            </a:r>
            <a:endParaRPr lang="en-GB" dirty="0"/>
          </a:p>
        </p:txBody>
      </p:sp>
      <p:sp>
        <p:nvSpPr>
          <p:cNvPr id="168" name="TextBox 167"/>
          <p:cNvSpPr txBox="1"/>
          <p:nvPr/>
        </p:nvSpPr>
        <p:spPr>
          <a:xfrm>
            <a:off x="3023732" y="530789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…….</a:t>
            </a:r>
            <a:endParaRPr lang="en-GB" dirty="0"/>
          </a:p>
        </p:txBody>
      </p:sp>
      <p:cxnSp>
        <p:nvCxnSpPr>
          <p:cNvPr id="1052" name="Straight Arrow Connector 1051"/>
          <p:cNvCxnSpPr/>
          <p:nvPr/>
        </p:nvCxnSpPr>
        <p:spPr bwMode="auto">
          <a:xfrm flipH="1">
            <a:off x="892712" y="5356926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1" name="Straight Arrow Connector 170"/>
          <p:cNvCxnSpPr/>
          <p:nvPr/>
        </p:nvCxnSpPr>
        <p:spPr bwMode="auto">
          <a:xfrm flipH="1">
            <a:off x="1603370" y="5376943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2" name="Straight Arrow Connector 171"/>
          <p:cNvCxnSpPr/>
          <p:nvPr/>
        </p:nvCxnSpPr>
        <p:spPr bwMode="auto">
          <a:xfrm flipH="1">
            <a:off x="2953811" y="5356926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Straight Arrow Connector 172"/>
          <p:cNvCxnSpPr/>
          <p:nvPr/>
        </p:nvCxnSpPr>
        <p:spPr bwMode="auto">
          <a:xfrm flipH="1">
            <a:off x="2277914" y="5356926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4" name="Straight Arrow Connector 173"/>
          <p:cNvCxnSpPr/>
          <p:nvPr/>
        </p:nvCxnSpPr>
        <p:spPr bwMode="auto">
          <a:xfrm flipH="1">
            <a:off x="3527788" y="5356926"/>
            <a:ext cx="280541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Freeform 143"/>
          <p:cNvSpPr/>
          <p:nvPr/>
        </p:nvSpPr>
        <p:spPr bwMode="auto">
          <a:xfrm>
            <a:off x="4182706" y="4727309"/>
            <a:ext cx="202918" cy="1247775"/>
          </a:xfrm>
          <a:custGeom>
            <a:avLst/>
            <a:gdLst>
              <a:gd name="connsiteX0" fmla="*/ 19050 w 202918"/>
              <a:gd name="connsiteY0" fmla="*/ 0 h 1247775"/>
              <a:gd name="connsiteX1" fmla="*/ 57150 w 202918"/>
              <a:gd name="connsiteY1" fmla="*/ 47625 h 1247775"/>
              <a:gd name="connsiteX2" fmla="*/ 76200 w 202918"/>
              <a:gd name="connsiteY2" fmla="*/ 76200 h 1247775"/>
              <a:gd name="connsiteX3" fmla="*/ 104775 w 202918"/>
              <a:gd name="connsiteY3" fmla="*/ 104775 h 1247775"/>
              <a:gd name="connsiteX4" fmla="*/ 133350 w 202918"/>
              <a:gd name="connsiteY4" fmla="*/ 190500 h 1247775"/>
              <a:gd name="connsiteX5" fmla="*/ 142875 w 202918"/>
              <a:gd name="connsiteY5" fmla="*/ 219075 h 1247775"/>
              <a:gd name="connsiteX6" fmla="*/ 152400 w 202918"/>
              <a:gd name="connsiteY6" fmla="*/ 247650 h 1247775"/>
              <a:gd name="connsiteX7" fmla="*/ 161925 w 202918"/>
              <a:gd name="connsiteY7" fmla="*/ 295275 h 1247775"/>
              <a:gd name="connsiteX8" fmla="*/ 171450 w 202918"/>
              <a:gd name="connsiteY8" fmla="*/ 323850 h 1247775"/>
              <a:gd name="connsiteX9" fmla="*/ 180975 w 202918"/>
              <a:gd name="connsiteY9" fmla="*/ 381000 h 1247775"/>
              <a:gd name="connsiteX10" fmla="*/ 200025 w 202918"/>
              <a:gd name="connsiteY10" fmla="*/ 666750 h 1247775"/>
              <a:gd name="connsiteX11" fmla="*/ 180975 w 202918"/>
              <a:gd name="connsiteY11" fmla="*/ 1009650 h 1247775"/>
              <a:gd name="connsiteX12" fmla="*/ 161925 w 202918"/>
              <a:gd name="connsiteY12" fmla="*/ 1066800 h 1247775"/>
              <a:gd name="connsiteX13" fmla="*/ 152400 w 202918"/>
              <a:gd name="connsiteY13" fmla="*/ 1095375 h 1247775"/>
              <a:gd name="connsiteX14" fmla="*/ 133350 w 202918"/>
              <a:gd name="connsiteY14" fmla="*/ 1123950 h 1247775"/>
              <a:gd name="connsiteX15" fmla="*/ 104775 w 202918"/>
              <a:gd name="connsiteY15" fmla="*/ 1181100 h 1247775"/>
              <a:gd name="connsiteX16" fmla="*/ 76200 w 202918"/>
              <a:gd name="connsiteY16" fmla="*/ 1200150 h 1247775"/>
              <a:gd name="connsiteX17" fmla="*/ 47625 w 202918"/>
              <a:gd name="connsiteY17" fmla="*/ 1228725 h 1247775"/>
              <a:gd name="connsiteX18" fmla="*/ 19050 w 202918"/>
              <a:gd name="connsiteY18" fmla="*/ 1238250 h 1247775"/>
              <a:gd name="connsiteX19" fmla="*/ 0 w 202918"/>
              <a:gd name="connsiteY19" fmla="*/ 1247775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2918" h="1247775">
                <a:moveTo>
                  <a:pt x="19050" y="0"/>
                </a:moveTo>
                <a:cubicBezTo>
                  <a:pt x="31750" y="15875"/>
                  <a:pt x="44952" y="31361"/>
                  <a:pt x="57150" y="47625"/>
                </a:cubicBezTo>
                <a:cubicBezTo>
                  <a:pt x="64019" y="56783"/>
                  <a:pt x="68871" y="67406"/>
                  <a:pt x="76200" y="76200"/>
                </a:cubicBezTo>
                <a:cubicBezTo>
                  <a:pt x="84824" y="86548"/>
                  <a:pt x="95250" y="95250"/>
                  <a:pt x="104775" y="104775"/>
                </a:cubicBezTo>
                <a:lnTo>
                  <a:pt x="133350" y="190500"/>
                </a:lnTo>
                <a:lnTo>
                  <a:pt x="142875" y="219075"/>
                </a:lnTo>
                <a:cubicBezTo>
                  <a:pt x="146050" y="228600"/>
                  <a:pt x="150431" y="237805"/>
                  <a:pt x="152400" y="247650"/>
                </a:cubicBezTo>
                <a:cubicBezTo>
                  <a:pt x="155575" y="263525"/>
                  <a:pt x="157998" y="279569"/>
                  <a:pt x="161925" y="295275"/>
                </a:cubicBezTo>
                <a:cubicBezTo>
                  <a:pt x="164360" y="305015"/>
                  <a:pt x="169272" y="314049"/>
                  <a:pt x="171450" y="323850"/>
                </a:cubicBezTo>
                <a:cubicBezTo>
                  <a:pt x="175640" y="342703"/>
                  <a:pt x="177800" y="361950"/>
                  <a:pt x="180975" y="381000"/>
                </a:cubicBezTo>
                <a:cubicBezTo>
                  <a:pt x="185493" y="439733"/>
                  <a:pt x="200025" y="618926"/>
                  <a:pt x="200025" y="666750"/>
                </a:cubicBezTo>
                <a:cubicBezTo>
                  <a:pt x="200025" y="774592"/>
                  <a:pt x="213874" y="899986"/>
                  <a:pt x="180975" y="1009650"/>
                </a:cubicBezTo>
                <a:cubicBezTo>
                  <a:pt x="175205" y="1028884"/>
                  <a:pt x="168275" y="1047750"/>
                  <a:pt x="161925" y="1066800"/>
                </a:cubicBezTo>
                <a:cubicBezTo>
                  <a:pt x="158750" y="1076325"/>
                  <a:pt x="157969" y="1087021"/>
                  <a:pt x="152400" y="1095375"/>
                </a:cubicBezTo>
                <a:cubicBezTo>
                  <a:pt x="146050" y="1104900"/>
                  <a:pt x="138470" y="1113711"/>
                  <a:pt x="133350" y="1123950"/>
                </a:cubicBezTo>
                <a:cubicBezTo>
                  <a:pt x="117856" y="1154938"/>
                  <a:pt x="132072" y="1153803"/>
                  <a:pt x="104775" y="1181100"/>
                </a:cubicBezTo>
                <a:cubicBezTo>
                  <a:pt x="96680" y="1189195"/>
                  <a:pt x="84994" y="1192821"/>
                  <a:pt x="76200" y="1200150"/>
                </a:cubicBezTo>
                <a:cubicBezTo>
                  <a:pt x="65852" y="1208774"/>
                  <a:pt x="58833" y="1221253"/>
                  <a:pt x="47625" y="1228725"/>
                </a:cubicBezTo>
                <a:cubicBezTo>
                  <a:pt x="39271" y="1234294"/>
                  <a:pt x="28372" y="1234521"/>
                  <a:pt x="19050" y="1238250"/>
                </a:cubicBezTo>
                <a:cubicBezTo>
                  <a:pt x="12458" y="1240887"/>
                  <a:pt x="6350" y="1244600"/>
                  <a:pt x="0" y="12477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Freeform 194"/>
          <p:cNvSpPr/>
          <p:nvPr/>
        </p:nvSpPr>
        <p:spPr bwMode="auto">
          <a:xfrm>
            <a:off x="891271" y="4708853"/>
            <a:ext cx="142374" cy="1247775"/>
          </a:xfrm>
          <a:custGeom>
            <a:avLst/>
            <a:gdLst>
              <a:gd name="connsiteX0" fmla="*/ 19050 w 202918"/>
              <a:gd name="connsiteY0" fmla="*/ 0 h 1247775"/>
              <a:gd name="connsiteX1" fmla="*/ 57150 w 202918"/>
              <a:gd name="connsiteY1" fmla="*/ 47625 h 1247775"/>
              <a:gd name="connsiteX2" fmla="*/ 76200 w 202918"/>
              <a:gd name="connsiteY2" fmla="*/ 76200 h 1247775"/>
              <a:gd name="connsiteX3" fmla="*/ 104775 w 202918"/>
              <a:gd name="connsiteY3" fmla="*/ 104775 h 1247775"/>
              <a:gd name="connsiteX4" fmla="*/ 133350 w 202918"/>
              <a:gd name="connsiteY4" fmla="*/ 190500 h 1247775"/>
              <a:gd name="connsiteX5" fmla="*/ 142875 w 202918"/>
              <a:gd name="connsiteY5" fmla="*/ 219075 h 1247775"/>
              <a:gd name="connsiteX6" fmla="*/ 152400 w 202918"/>
              <a:gd name="connsiteY6" fmla="*/ 247650 h 1247775"/>
              <a:gd name="connsiteX7" fmla="*/ 161925 w 202918"/>
              <a:gd name="connsiteY7" fmla="*/ 295275 h 1247775"/>
              <a:gd name="connsiteX8" fmla="*/ 171450 w 202918"/>
              <a:gd name="connsiteY8" fmla="*/ 323850 h 1247775"/>
              <a:gd name="connsiteX9" fmla="*/ 180975 w 202918"/>
              <a:gd name="connsiteY9" fmla="*/ 381000 h 1247775"/>
              <a:gd name="connsiteX10" fmla="*/ 200025 w 202918"/>
              <a:gd name="connsiteY10" fmla="*/ 666750 h 1247775"/>
              <a:gd name="connsiteX11" fmla="*/ 180975 w 202918"/>
              <a:gd name="connsiteY11" fmla="*/ 1009650 h 1247775"/>
              <a:gd name="connsiteX12" fmla="*/ 161925 w 202918"/>
              <a:gd name="connsiteY12" fmla="*/ 1066800 h 1247775"/>
              <a:gd name="connsiteX13" fmla="*/ 152400 w 202918"/>
              <a:gd name="connsiteY13" fmla="*/ 1095375 h 1247775"/>
              <a:gd name="connsiteX14" fmla="*/ 133350 w 202918"/>
              <a:gd name="connsiteY14" fmla="*/ 1123950 h 1247775"/>
              <a:gd name="connsiteX15" fmla="*/ 104775 w 202918"/>
              <a:gd name="connsiteY15" fmla="*/ 1181100 h 1247775"/>
              <a:gd name="connsiteX16" fmla="*/ 76200 w 202918"/>
              <a:gd name="connsiteY16" fmla="*/ 1200150 h 1247775"/>
              <a:gd name="connsiteX17" fmla="*/ 47625 w 202918"/>
              <a:gd name="connsiteY17" fmla="*/ 1228725 h 1247775"/>
              <a:gd name="connsiteX18" fmla="*/ 19050 w 202918"/>
              <a:gd name="connsiteY18" fmla="*/ 1238250 h 1247775"/>
              <a:gd name="connsiteX19" fmla="*/ 0 w 202918"/>
              <a:gd name="connsiteY19" fmla="*/ 1247775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2918" h="1247775">
                <a:moveTo>
                  <a:pt x="19050" y="0"/>
                </a:moveTo>
                <a:cubicBezTo>
                  <a:pt x="31750" y="15875"/>
                  <a:pt x="44952" y="31361"/>
                  <a:pt x="57150" y="47625"/>
                </a:cubicBezTo>
                <a:cubicBezTo>
                  <a:pt x="64019" y="56783"/>
                  <a:pt x="68871" y="67406"/>
                  <a:pt x="76200" y="76200"/>
                </a:cubicBezTo>
                <a:cubicBezTo>
                  <a:pt x="84824" y="86548"/>
                  <a:pt x="95250" y="95250"/>
                  <a:pt x="104775" y="104775"/>
                </a:cubicBezTo>
                <a:lnTo>
                  <a:pt x="133350" y="190500"/>
                </a:lnTo>
                <a:lnTo>
                  <a:pt x="142875" y="219075"/>
                </a:lnTo>
                <a:cubicBezTo>
                  <a:pt x="146050" y="228600"/>
                  <a:pt x="150431" y="237805"/>
                  <a:pt x="152400" y="247650"/>
                </a:cubicBezTo>
                <a:cubicBezTo>
                  <a:pt x="155575" y="263525"/>
                  <a:pt x="157998" y="279569"/>
                  <a:pt x="161925" y="295275"/>
                </a:cubicBezTo>
                <a:cubicBezTo>
                  <a:pt x="164360" y="305015"/>
                  <a:pt x="169272" y="314049"/>
                  <a:pt x="171450" y="323850"/>
                </a:cubicBezTo>
                <a:cubicBezTo>
                  <a:pt x="175640" y="342703"/>
                  <a:pt x="177800" y="361950"/>
                  <a:pt x="180975" y="381000"/>
                </a:cubicBezTo>
                <a:cubicBezTo>
                  <a:pt x="185493" y="439733"/>
                  <a:pt x="200025" y="618926"/>
                  <a:pt x="200025" y="666750"/>
                </a:cubicBezTo>
                <a:cubicBezTo>
                  <a:pt x="200025" y="774592"/>
                  <a:pt x="213874" y="899986"/>
                  <a:pt x="180975" y="1009650"/>
                </a:cubicBezTo>
                <a:cubicBezTo>
                  <a:pt x="175205" y="1028884"/>
                  <a:pt x="168275" y="1047750"/>
                  <a:pt x="161925" y="1066800"/>
                </a:cubicBezTo>
                <a:cubicBezTo>
                  <a:pt x="158750" y="1076325"/>
                  <a:pt x="157969" y="1087021"/>
                  <a:pt x="152400" y="1095375"/>
                </a:cubicBezTo>
                <a:cubicBezTo>
                  <a:pt x="146050" y="1104900"/>
                  <a:pt x="138470" y="1113711"/>
                  <a:pt x="133350" y="1123950"/>
                </a:cubicBezTo>
                <a:cubicBezTo>
                  <a:pt x="117856" y="1154938"/>
                  <a:pt x="132072" y="1153803"/>
                  <a:pt x="104775" y="1181100"/>
                </a:cubicBezTo>
                <a:cubicBezTo>
                  <a:pt x="96680" y="1189195"/>
                  <a:pt x="84994" y="1192821"/>
                  <a:pt x="76200" y="1200150"/>
                </a:cubicBezTo>
                <a:cubicBezTo>
                  <a:pt x="65852" y="1208774"/>
                  <a:pt x="58833" y="1221253"/>
                  <a:pt x="47625" y="1228725"/>
                </a:cubicBezTo>
                <a:cubicBezTo>
                  <a:pt x="39271" y="1234294"/>
                  <a:pt x="28372" y="1234521"/>
                  <a:pt x="19050" y="1238250"/>
                </a:cubicBezTo>
                <a:cubicBezTo>
                  <a:pt x="12458" y="1240887"/>
                  <a:pt x="6350" y="1244600"/>
                  <a:pt x="0" y="12477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Freeform 195"/>
          <p:cNvSpPr/>
          <p:nvPr/>
        </p:nvSpPr>
        <p:spPr bwMode="auto">
          <a:xfrm>
            <a:off x="1588002" y="4708854"/>
            <a:ext cx="112905" cy="1247775"/>
          </a:xfrm>
          <a:custGeom>
            <a:avLst/>
            <a:gdLst>
              <a:gd name="connsiteX0" fmla="*/ 19050 w 202918"/>
              <a:gd name="connsiteY0" fmla="*/ 0 h 1247775"/>
              <a:gd name="connsiteX1" fmla="*/ 57150 w 202918"/>
              <a:gd name="connsiteY1" fmla="*/ 47625 h 1247775"/>
              <a:gd name="connsiteX2" fmla="*/ 76200 w 202918"/>
              <a:gd name="connsiteY2" fmla="*/ 76200 h 1247775"/>
              <a:gd name="connsiteX3" fmla="*/ 104775 w 202918"/>
              <a:gd name="connsiteY3" fmla="*/ 104775 h 1247775"/>
              <a:gd name="connsiteX4" fmla="*/ 133350 w 202918"/>
              <a:gd name="connsiteY4" fmla="*/ 190500 h 1247775"/>
              <a:gd name="connsiteX5" fmla="*/ 142875 w 202918"/>
              <a:gd name="connsiteY5" fmla="*/ 219075 h 1247775"/>
              <a:gd name="connsiteX6" fmla="*/ 152400 w 202918"/>
              <a:gd name="connsiteY6" fmla="*/ 247650 h 1247775"/>
              <a:gd name="connsiteX7" fmla="*/ 161925 w 202918"/>
              <a:gd name="connsiteY7" fmla="*/ 295275 h 1247775"/>
              <a:gd name="connsiteX8" fmla="*/ 171450 w 202918"/>
              <a:gd name="connsiteY8" fmla="*/ 323850 h 1247775"/>
              <a:gd name="connsiteX9" fmla="*/ 180975 w 202918"/>
              <a:gd name="connsiteY9" fmla="*/ 381000 h 1247775"/>
              <a:gd name="connsiteX10" fmla="*/ 200025 w 202918"/>
              <a:gd name="connsiteY10" fmla="*/ 666750 h 1247775"/>
              <a:gd name="connsiteX11" fmla="*/ 180975 w 202918"/>
              <a:gd name="connsiteY11" fmla="*/ 1009650 h 1247775"/>
              <a:gd name="connsiteX12" fmla="*/ 161925 w 202918"/>
              <a:gd name="connsiteY12" fmla="*/ 1066800 h 1247775"/>
              <a:gd name="connsiteX13" fmla="*/ 152400 w 202918"/>
              <a:gd name="connsiteY13" fmla="*/ 1095375 h 1247775"/>
              <a:gd name="connsiteX14" fmla="*/ 133350 w 202918"/>
              <a:gd name="connsiteY14" fmla="*/ 1123950 h 1247775"/>
              <a:gd name="connsiteX15" fmla="*/ 104775 w 202918"/>
              <a:gd name="connsiteY15" fmla="*/ 1181100 h 1247775"/>
              <a:gd name="connsiteX16" fmla="*/ 76200 w 202918"/>
              <a:gd name="connsiteY16" fmla="*/ 1200150 h 1247775"/>
              <a:gd name="connsiteX17" fmla="*/ 47625 w 202918"/>
              <a:gd name="connsiteY17" fmla="*/ 1228725 h 1247775"/>
              <a:gd name="connsiteX18" fmla="*/ 19050 w 202918"/>
              <a:gd name="connsiteY18" fmla="*/ 1238250 h 1247775"/>
              <a:gd name="connsiteX19" fmla="*/ 0 w 202918"/>
              <a:gd name="connsiteY19" fmla="*/ 1247775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2918" h="1247775">
                <a:moveTo>
                  <a:pt x="19050" y="0"/>
                </a:moveTo>
                <a:cubicBezTo>
                  <a:pt x="31750" y="15875"/>
                  <a:pt x="44952" y="31361"/>
                  <a:pt x="57150" y="47625"/>
                </a:cubicBezTo>
                <a:cubicBezTo>
                  <a:pt x="64019" y="56783"/>
                  <a:pt x="68871" y="67406"/>
                  <a:pt x="76200" y="76200"/>
                </a:cubicBezTo>
                <a:cubicBezTo>
                  <a:pt x="84824" y="86548"/>
                  <a:pt x="95250" y="95250"/>
                  <a:pt x="104775" y="104775"/>
                </a:cubicBezTo>
                <a:lnTo>
                  <a:pt x="133350" y="190500"/>
                </a:lnTo>
                <a:lnTo>
                  <a:pt x="142875" y="219075"/>
                </a:lnTo>
                <a:cubicBezTo>
                  <a:pt x="146050" y="228600"/>
                  <a:pt x="150431" y="237805"/>
                  <a:pt x="152400" y="247650"/>
                </a:cubicBezTo>
                <a:cubicBezTo>
                  <a:pt x="155575" y="263525"/>
                  <a:pt x="157998" y="279569"/>
                  <a:pt x="161925" y="295275"/>
                </a:cubicBezTo>
                <a:cubicBezTo>
                  <a:pt x="164360" y="305015"/>
                  <a:pt x="169272" y="314049"/>
                  <a:pt x="171450" y="323850"/>
                </a:cubicBezTo>
                <a:cubicBezTo>
                  <a:pt x="175640" y="342703"/>
                  <a:pt x="177800" y="361950"/>
                  <a:pt x="180975" y="381000"/>
                </a:cubicBezTo>
                <a:cubicBezTo>
                  <a:pt x="185493" y="439733"/>
                  <a:pt x="200025" y="618926"/>
                  <a:pt x="200025" y="666750"/>
                </a:cubicBezTo>
                <a:cubicBezTo>
                  <a:pt x="200025" y="774592"/>
                  <a:pt x="213874" y="899986"/>
                  <a:pt x="180975" y="1009650"/>
                </a:cubicBezTo>
                <a:cubicBezTo>
                  <a:pt x="175205" y="1028884"/>
                  <a:pt x="168275" y="1047750"/>
                  <a:pt x="161925" y="1066800"/>
                </a:cubicBezTo>
                <a:cubicBezTo>
                  <a:pt x="158750" y="1076325"/>
                  <a:pt x="157969" y="1087021"/>
                  <a:pt x="152400" y="1095375"/>
                </a:cubicBezTo>
                <a:cubicBezTo>
                  <a:pt x="146050" y="1104900"/>
                  <a:pt x="138470" y="1113711"/>
                  <a:pt x="133350" y="1123950"/>
                </a:cubicBezTo>
                <a:cubicBezTo>
                  <a:pt x="117856" y="1154938"/>
                  <a:pt x="132072" y="1153803"/>
                  <a:pt x="104775" y="1181100"/>
                </a:cubicBezTo>
                <a:cubicBezTo>
                  <a:pt x="96680" y="1189195"/>
                  <a:pt x="84994" y="1192821"/>
                  <a:pt x="76200" y="1200150"/>
                </a:cubicBezTo>
                <a:cubicBezTo>
                  <a:pt x="65852" y="1208774"/>
                  <a:pt x="58833" y="1221253"/>
                  <a:pt x="47625" y="1228725"/>
                </a:cubicBezTo>
                <a:cubicBezTo>
                  <a:pt x="39271" y="1234294"/>
                  <a:pt x="28372" y="1234521"/>
                  <a:pt x="19050" y="1238250"/>
                </a:cubicBezTo>
                <a:cubicBezTo>
                  <a:pt x="12458" y="1240887"/>
                  <a:pt x="6350" y="1244600"/>
                  <a:pt x="0" y="12477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Freeform 196"/>
          <p:cNvSpPr/>
          <p:nvPr/>
        </p:nvSpPr>
        <p:spPr bwMode="auto">
          <a:xfrm>
            <a:off x="2277914" y="4715010"/>
            <a:ext cx="147807" cy="1247775"/>
          </a:xfrm>
          <a:custGeom>
            <a:avLst/>
            <a:gdLst>
              <a:gd name="connsiteX0" fmla="*/ 19050 w 202918"/>
              <a:gd name="connsiteY0" fmla="*/ 0 h 1247775"/>
              <a:gd name="connsiteX1" fmla="*/ 57150 w 202918"/>
              <a:gd name="connsiteY1" fmla="*/ 47625 h 1247775"/>
              <a:gd name="connsiteX2" fmla="*/ 76200 w 202918"/>
              <a:gd name="connsiteY2" fmla="*/ 76200 h 1247775"/>
              <a:gd name="connsiteX3" fmla="*/ 104775 w 202918"/>
              <a:gd name="connsiteY3" fmla="*/ 104775 h 1247775"/>
              <a:gd name="connsiteX4" fmla="*/ 133350 w 202918"/>
              <a:gd name="connsiteY4" fmla="*/ 190500 h 1247775"/>
              <a:gd name="connsiteX5" fmla="*/ 142875 w 202918"/>
              <a:gd name="connsiteY5" fmla="*/ 219075 h 1247775"/>
              <a:gd name="connsiteX6" fmla="*/ 152400 w 202918"/>
              <a:gd name="connsiteY6" fmla="*/ 247650 h 1247775"/>
              <a:gd name="connsiteX7" fmla="*/ 161925 w 202918"/>
              <a:gd name="connsiteY7" fmla="*/ 295275 h 1247775"/>
              <a:gd name="connsiteX8" fmla="*/ 171450 w 202918"/>
              <a:gd name="connsiteY8" fmla="*/ 323850 h 1247775"/>
              <a:gd name="connsiteX9" fmla="*/ 180975 w 202918"/>
              <a:gd name="connsiteY9" fmla="*/ 381000 h 1247775"/>
              <a:gd name="connsiteX10" fmla="*/ 200025 w 202918"/>
              <a:gd name="connsiteY10" fmla="*/ 666750 h 1247775"/>
              <a:gd name="connsiteX11" fmla="*/ 180975 w 202918"/>
              <a:gd name="connsiteY11" fmla="*/ 1009650 h 1247775"/>
              <a:gd name="connsiteX12" fmla="*/ 161925 w 202918"/>
              <a:gd name="connsiteY12" fmla="*/ 1066800 h 1247775"/>
              <a:gd name="connsiteX13" fmla="*/ 152400 w 202918"/>
              <a:gd name="connsiteY13" fmla="*/ 1095375 h 1247775"/>
              <a:gd name="connsiteX14" fmla="*/ 133350 w 202918"/>
              <a:gd name="connsiteY14" fmla="*/ 1123950 h 1247775"/>
              <a:gd name="connsiteX15" fmla="*/ 104775 w 202918"/>
              <a:gd name="connsiteY15" fmla="*/ 1181100 h 1247775"/>
              <a:gd name="connsiteX16" fmla="*/ 76200 w 202918"/>
              <a:gd name="connsiteY16" fmla="*/ 1200150 h 1247775"/>
              <a:gd name="connsiteX17" fmla="*/ 47625 w 202918"/>
              <a:gd name="connsiteY17" fmla="*/ 1228725 h 1247775"/>
              <a:gd name="connsiteX18" fmla="*/ 19050 w 202918"/>
              <a:gd name="connsiteY18" fmla="*/ 1238250 h 1247775"/>
              <a:gd name="connsiteX19" fmla="*/ 0 w 202918"/>
              <a:gd name="connsiteY19" fmla="*/ 1247775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2918" h="1247775">
                <a:moveTo>
                  <a:pt x="19050" y="0"/>
                </a:moveTo>
                <a:cubicBezTo>
                  <a:pt x="31750" y="15875"/>
                  <a:pt x="44952" y="31361"/>
                  <a:pt x="57150" y="47625"/>
                </a:cubicBezTo>
                <a:cubicBezTo>
                  <a:pt x="64019" y="56783"/>
                  <a:pt x="68871" y="67406"/>
                  <a:pt x="76200" y="76200"/>
                </a:cubicBezTo>
                <a:cubicBezTo>
                  <a:pt x="84824" y="86548"/>
                  <a:pt x="95250" y="95250"/>
                  <a:pt x="104775" y="104775"/>
                </a:cubicBezTo>
                <a:lnTo>
                  <a:pt x="133350" y="190500"/>
                </a:lnTo>
                <a:lnTo>
                  <a:pt x="142875" y="219075"/>
                </a:lnTo>
                <a:cubicBezTo>
                  <a:pt x="146050" y="228600"/>
                  <a:pt x="150431" y="237805"/>
                  <a:pt x="152400" y="247650"/>
                </a:cubicBezTo>
                <a:cubicBezTo>
                  <a:pt x="155575" y="263525"/>
                  <a:pt x="157998" y="279569"/>
                  <a:pt x="161925" y="295275"/>
                </a:cubicBezTo>
                <a:cubicBezTo>
                  <a:pt x="164360" y="305015"/>
                  <a:pt x="169272" y="314049"/>
                  <a:pt x="171450" y="323850"/>
                </a:cubicBezTo>
                <a:cubicBezTo>
                  <a:pt x="175640" y="342703"/>
                  <a:pt x="177800" y="361950"/>
                  <a:pt x="180975" y="381000"/>
                </a:cubicBezTo>
                <a:cubicBezTo>
                  <a:pt x="185493" y="439733"/>
                  <a:pt x="200025" y="618926"/>
                  <a:pt x="200025" y="666750"/>
                </a:cubicBezTo>
                <a:cubicBezTo>
                  <a:pt x="200025" y="774592"/>
                  <a:pt x="213874" y="899986"/>
                  <a:pt x="180975" y="1009650"/>
                </a:cubicBezTo>
                <a:cubicBezTo>
                  <a:pt x="175205" y="1028884"/>
                  <a:pt x="168275" y="1047750"/>
                  <a:pt x="161925" y="1066800"/>
                </a:cubicBezTo>
                <a:cubicBezTo>
                  <a:pt x="158750" y="1076325"/>
                  <a:pt x="157969" y="1087021"/>
                  <a:pt x="152400" y="1095375"/>
                </a:cubicBezTo>
                <a:cubicBezTo>
                  <a:pt x="146050" y="1104900"/>
                  <a:pt x="138470" y="1113711"/>
                  <a:pt x="133350" y="1123950"/>
                </a:cubicBezTo>
                <a:cubicBezTo>
                  <a:pt x="117856" y="1154938"/>
                  <a:pt x="132072" y="1153803"/>
                  <a:pt x="104775" y="1181100"/>
                </a:cubicBezTo>
                <a:cubicBezTo>
                  <a:pt x="96680" y="1189195"/>
                  <a:pt x="84994" y="1192821"/>
                  <a:pt x="76200" y="1200150"/>
                </a:cubicBezTo>
                <a:cubicBezTo>
                  <a:pt x="65852" y="1208774"/>
                  <a:pt x="58833" y="1221253"/>
                  <a:pt x="47625" y="1228725"/>
                </a:cubicBezTo>
                <a:cubicBezTo>
                  <a:pt x="39271" y="1234294"/>
                  <a:pt x="28372" y="1234521"/>
                  <a:pt x="19050" y="1238250"/>
                </a:cubicBezTo>
                <a:cubicBezTo>
                  <a:pt x="12458" y="1240887"/>
                  <a:pt x="6350" y="1244600"/>
                  <a:pt x="0" y="12477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Freeform 197"/>
          <p:cNvSpPr/>
          <p:nvPr/>
        </p:nvSpPr>
        <p:spPr bwMode="auto">
          <a:xfrm>
            <a:off x="2953811" y="4727309"/>
            <a:ext cx="202918" cy="1247775"/>
          </a:xfrm>
          <a:custGeom>
            <a:avLst/>
            <a:gdLst>
              <a:gd name="connsiteX0" fmla="*/ 19050 w 202918"/>
              <a:gd name="connsiteY0" fmla="*/ 0 h 1247775"/>
              <a:gd name="connsiteX1" fmla="*/ 57150 w 202918"/>
              <a:gd name="connsiteY1" fmla="*/ 47625 h 1247775"/>
              <a:gd name="connsiteX2" fmla="*/ 76200 w 202918"/>
              <a:gd name="connsiteY2" fmla="*/ 76200 h 1247775"/>
              <a:gd name="connsiteX3" fmla="*/ 104775 w 202918"/>
              <a:gd name="connsiteY3" fmla="*/ 104775 h 1247775"/>
              <a:gd name="connsiteX4" fmla="*/ 133350 w 202918"/>
              <a:gd name="connsiteY4" fmla="*/ 190500 h 1247775"/>
              <a:gd name="connsiteX5" fmla="*/ 142875 w 202918"/>
              <a:gd name="connsiteY5" fmla="*/ 219075 h 1247775"/>
              <a:gd name="connsiteX6" fmla="*/ 152400 w 202918"/>
              <a:gd name="connsiteY6" fmla="*/ 247650 h 1247775"/>
              <a:gd name="connsiteX7" fmla="*/ 161925 w 202918"/>
              <a:gd name="connsiteY7" fmla="*/ 295275 h 1247775"/>
              <a:gd name="connsiteX8" fmla="*/ 171450 w 202918"/>
              <a:gd name="connsiteY8" fmla="*/ 323850 h 1247775"/>
              <a:gd name="connsiteX9" fmla="*/ 180975 w 202918"/>
              <a:gd name="connsiteY9" fmla="*/ 381000 h 1247775"/>
              <a:gd name="connsiteX10" fmla="*/ 200025 w 202918"/>
              <a:gd name="connsiteY10" fmla="*/ 666750 h 1247775"/>
              <a:gd name="connsiteX11" fmla="*/ 180975 w 202918"/>
              <a:gd name="connsiteY11" fmla="*/ 1009650 h 1247775"/>
              <a:gd name="connsiteX12" fmla="*/ 161925 w 202918"/>
              <a:gd name="connsiteY12" fmla="*/ 1066800 h 1247775"/>
              <a:gd name="connsiteX13" fmla="*/ 152400 w 202918"/>
              <a:gd name="connsiteY13" fmla="*/ 1095375 h 1247775"/>
              <a:gd name="connsiteX14" fmla="*/ 133350 w 202918"/>
              <a:gd name="connsiteY14" fmla="*/ 1123950 h 1247775"/>
              <a:gd name="connsiteX15" fmla="*/ 104775 w 202918"/>
              <a:gd name="connsiteY15" fmla="*/ 1181100 h 1247775"/>
              <a:gd name="connsiteX16" fmla="*/ 76200 w 202918"/>
              <a:gd name="connsiteY16" fmla="*/ 1200150 h 1247775"/>
              <a:gd name="connsiteX17" fmla="*/ 47625 w 202918"/>
              <a:gd name="connsiteY17" fmla="*/ 1228725 h 1247775"/>
              <a:gd name="connsiteX18" fmla="*/ 19050 w 202918"/>
              <a:gd name="connsiteY18" fmla="*/ 1238250 h 1247775"/>
              <a:gd name="connsiteX19" fmla="*/ 0 w 202918"/>
              <a:gd name="connsiteY19" fmla="*/ 1247775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2918" h="1247775">
                <a:moveTo>
                  <a:pt x="19050" y="0"/>
                </a:moveTo>
                <a:cubicBezTo>
                  <a:pt x="31750" y="15875"/>
                  <a:pt x="44952" y="31361"/>
                  <a:pt x="57150" y="47625"/>
                </a:cubicBezTo>
                <a:cubicBezTo>
                  <a:pt x="64019" y="56783"/>
                  <a:pt x="68871" y="67406"/>
                  <a:pt x="76200" y="76200"/>
                </a:cubicBezTo>
                <a:cubicBezTo>
                  <a:pt x="84824" y="86548"/>
                  <a:pt x="95250" y="95250"/>
                  <a:pt x="104775" y="104775"/>
                </a:cubicBezTo>
                <a:lnTo>
                  <a:pt x="133350" y="190500"/>
                </a:lnTo>
                <a:lnTo>
                  <a:pt x="142875" y="219075"/>
                </a:lnTo>
                <a:cubicBezTo>
                  <a:pt x="146050" y="228600"/>
                  <a:pt x="150431" y="237805"/>
                  <a:pt x="152400" y="247650"/>
                </a:cubicBezTo>
                <a:cubicBezTo>
                  <a:pt x="155575" y="263525"/>
                  <a:pt x="157998" y="279569"/>
                  <a:pt x="161925" y="295275"/>
                </a:cubicBezTo>
                <a:cubicBezTo>
                  <a:pt x="164360" y="305015"/>
                  <a:pt x="169272" y="314049"/>
                  <a:pt x="171450" y="323850"/>
                </a:cubicBezTo>
                <a:cubicBezTo>
                  <a:pt x="175640" y="342703"/>
                  <a:pt x="177800" y="361950"/>
                  <a:pt x="180975" y="381000"/>
                </a:cubicBezTo>
                <a:cubicBezTo>
                  <a:pt x="185493" y="439733"/>
                  <a:pt x="200025" y="618926"/>
                  <a:pt x="200025" y="666750"/>
                </a:cubicBezTo>
                <a:cubicBezTo>
                  <a:pt x="200025" y="774592"/>
                  <a:pt x="213874" y="899986"/>
                  <a:pt x="180975" y="1009650"/>
                </a:cubicBezTo>
                <a:cubicBezTo>
                  <a:pt x="175205" y="1028884"/>
                  <a:pt x="168275" y="1047750"/>
                  <a:pt x="161925" y="1066800"/>
                </a:cubicBezTo>
                <a:cubicBezTo>
                  <a:pt x="158750" y="1076325"/>
                  <a:pt x="157969" y="1087021"/>
                  <a:pt x="152400" y="1095375"/>
                </a:cubicBezTo>
                <a:cubicBezTo>
                  <a:pt x="146050" y="1104900"/>
                  <a:pt x="138470" y="1113711"/>
                  <a:pt x="133350" y="1123950"/>
                </a:cubicBezTo>
                <a:cubicBezTo>
                  <a:pt x="117856" y="1154938"/>
                  <a:pt x="132072" y="1153803"/>
                  <a:pt x="104775" y="1181100"/>
                </a:cubicBezTo>
                <a:cubicBezTo>
                  <a:pt x="96680" y="1189195"/>
                  <a:pt x="84994" y="1192821"/>
                  <a:pt x="76200" y="1200150"/>
                </a:cubicBezTo>
                <a:cubicBezTo>
                  <a:pt x="65852" y="1208774"/>
                  <a:pt x="58833" y="1221253"/>
                  <a:pt x="47625" y="1228725"/>
                </a:cubicBezTo>
                <a:cubicBezTo>
                  <a:pt x="39271" y="1234294"/>
                  <a:pt x="28372" y="1234521"/>
                  <a:pt x="19050" y="1238250"/>
                </a:cubicBezTo>
                <a:cubicBezTo>
                  <a:pt x="12458" y="1240887"/>
                  <a:pt x="6350" y="1244600"/>
                  <a:pt x="0" y="12477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Freeform 178"/>
          <p:cNvSpPr/>
          <p:nvPr/>
        </p:nvSpPr>
        <p:spPr bwMode="auto">
          <a:xfrm>
            <a:off x="391756" y="4041509"/>
            <a:ext cx="304800" cy="1257527"/>
          </a:xfrm>
          <a:custGeom>
            <a:avLst/>
            <a:gdLst>
              <a:gd name="connsiteX0" fmla="*/ 304800 w 304800"/>
              <a:gd name="connsiteY0" fmla="*/ 0 h 1257527"/>
              <a:gd name="connsiteX1" fmla="*/ 228600 w 304800"/>
              <a:gd name="connsiteY1" fmla="*/ 38100 h 1257527"/>
              <a:gd name="connsiteX2" fmla="*/ 180975 w 304800"/>
              <a:gd name="connsiteY2" fmla="*/ 85725 h 1257527"/>
              <a:gd name="connsiteX3" fmla="*/ 142875 w 304800"/>
              <a:gd name="connsiteY3" fmla="*/ 142875 h 1257527"/>
              <a:gd name="connsiteX4" fmla="*/ 123825 w 304800"/>
              <a:gd name="connsiteY4" fmla="*/ 171450 h 1257527"/>
              <a:gd name="connsiteX5" fmla="*/ 104775 w 304800"/>
              <a:gd name="connsiteY5" fmla="*/ 228600 h 1257527"/>
              <a:gd name="connsiteX6" fmla="*/ 85725 w 304800"/>
              <a:gd name="connsiteY6" fmla="*/ 257175 h 1257527"/>
              <a:gd name="connsiteX7" fmla="*/ 66675 w 304800"/>
              <a:gd name="connsiteY7" fmla="*/ 314325 h 1257527"/>
              <a:gd name="connsiteX8" fmla="*/ 57150 w 304800"/>
              <a:gd name="connsiteY8" fmla="*/ 342900 h 1257527"/>
              <a:gd name="connsiteX9" fmla="*/ 38100 w 304800"/>
              <a:gd name="connsiteY9" fmla="*/ 438150 h 1257527"/>
              <a:gd name="connsiteX10" fmla="*/ 19050 w 304800"/>
              <a:gd name="connsiteY10" fmla="*/ 514350 h 1257527"/>
              <a:gd name="connsiteX11" fmla="*/ 0 w 304800"/>
              <a:gd name="connsiteY11" fmla="*/ 828675 h 1257527"/>
              <a:gd name="connsiteX12" fmla="*/ 9525 w 304800"/>
              <a:gd name="connsiteY12" fmla="*/ 1009650 h 1257527"/>
              <a:gd name="connsiteX13" fmla="*/ 47625 w 304800"/>
              <a:gd name="connsiteY13" fmla="*/ 1143000 h 1257527"/>
              <a:gd name="connsiteX14" fmla="*/ 57150 w 304800"/>
              <a:gd name="connsiteY14" fmla="*/ 1171575 h 1257527"/>
              <a:gd name="connsiteX15" fmla="*/ 76200 w 304800"/>
              <a:gd name="connsiteY15" fmla="*/ 1200150 h 1257527"/>
              <a:gd name="connsiteX16" fmla="*/ 104775 w 304800"/>
              <a:gd name="connsiteY16" fmla="*/ 1257300 h 1257527"/>
              <a:gd name="connsiteX17" fmla="*/ 114300 w 304800"/>
              <a:gd name="connsiteY17" fmla="*/ 1238250 h 125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4800" h="1257527">
                <a:moveTo>
                  <a:pt x="304800" y="0"/>
                </a:moveTo>
                <a:cubicBezTo>
                  <a:pt x="282061" y="9096"/>
                  <a:pt x="247623" y="19077"/>
                  <a:pt x="228600" y="38100"/>
                </a:cubicBezTo>
                <a:cubicBezTo>
                  <a:pt x="165100" y="101600"/>
                  <a:pt x="257175" y="34925"/>
                  <a:pt x="180975" y="85725"/>
                </a:cubicBezTo>
                <a:lnTo>
                  <a:pt x="142875" y="142875"/>
                </a:lnTo>
                <a:cubicBezTo>
                  <a:pt x="136525" y="152400"/>
                  <a:pt x="127445" y="160590"/>
                  <a:pt x="123825" y="171450"/>
                </a:cubicBezTo>
                <a:cubicBezTo>
                  <a:pt x="117475" y="190500"/>
                  <a:pt x="115914" y="211892"/>
                  <a:pt x="104775" y="228600"/>
                </a:cubicBezTo>
                <a:cubicBezTo>
                  <a:pt x="98425" y="238125"/>
                  <a:pt x="90374" y="246714"/>
                  <a:pt x="85725" y="257175"/>
                </a:cubicBezTo>
                <a:cubicBezTo>
                  <a:pt x="77570" y="275525"/>
                  <a:pt x="73025" y="295275"/>
                  <a:pt x="66675" y="314325"/>
                </a:cubicBezTo>
                <a:cubicBezTo>
                  <a:pt x="63500" y="323850"/>
                  <a:pt x="59119" y="333055"/>
                  <a:pt x="57150" y="342900"/>
                </a:cubicBezTo>
                <a:cubicBezTo>
                  <a:pt x="50800" y="374650"/>
                  <a:pt x="48339" y="407433"/>
                  <a:pt x="38100" y="438150"/>
                </a:cubicBezTo>
                <a:cubicBezTo>
                  <a:pt x="23455" y="482084"/>
                  <a:pt x="30544" y="456880"/>
                  <a:pt x="19050" y="514350"/>
                </a:cubicBezTo>
                <a:cubicBezTo>
                  <a:pt x="12196" y="603446"/>
                  <a:pt x="0" y="747529"/>
                  <a:pt x="0" y="828675"/>
                </a:cubicBezTo>
                <a:cubicBezTo>
                  <a:pt x="0" y="889083"/>
                  <a:pt x="2854" y="949611"/>
                  <a:pt x="9525" y="1009650"/>
                </a:cubicBezTo>
                <a:cubicBezTo>
                  <a:pt x="13512" y="1045530"/>
                  <a:pt x="35584" y="1106877"/>
                  <a:pt x="47625" y="1143000"/>
                </a:cubicBezTo>
                <a:cubicBezTo>
                  <a:pt x="50800" y="1152525"/>
                  <a:pt x="51581" y="1163221"/>
                  <a:pt x="57150" y="1171575"/>
                </a:cubicBezTo>
                <a:cubicBezTo>
                  <a:pt x="63500" y="1181100"/>
                  <a:pt x="71080" y="1189911"/>
                  <a:pt x="76200" y="1200150"/>
                </a:cubicBezTo>
                <a:cubicBezTo>
                  <a:pt x="82117" y="1211985"/>
                  <a:pt x="88397" y="1251841"/>
                  <a:pt x="104775" y="1257300"/>
                </a:cubicBezTo>
                <a:cubicBezTo>
                  <a:pt x="111510" y="1259545"/>
                  <a:pt x="111125" y="1244600"/>
                  <a:pt x="114300" y="123825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Freeform 223"/>
          <p:cNvSpPr/>
          <p:nvPr/>
        </p:nvSpPr>
        <p:spPr bwMode="auto">
          <a:xfrm>
            <a:off x="1761636" y="4015373"/>
            <a:ext cx="304800" cy="1257527"/>
          </a:xfrm>
          <a:custGeom>
            <a:avLst/>
            <a:gdLst>
              <a:gd name="connsiteX0" fmla="*/ 304800 w 304800"/>
              <a:gd name="connsiteY0" fmla="*/ 0 h 1257527"/>
              <a:gd name="connsiteX1" fmla="*/ 228600 w 304800"/>
              <a:gd name="connsiteY1" fmla="*/ 38100 h 1257527"/>
              <a:gd name="connsiteX2" fmla="*/ 180975 w 304800"/>
              <a:gd name="connsiteY2" fmla="*/ 85725 h 1257527"/>
              <a:gd name="connsiteX3" fmla="*/ 142875 w 304800"/>
              <a:gd name="connsiteY3" fmla="*/ 142875 h 1257527"/>
              <a:gd name="connsiteX4" fmla="*/ 123825 w 304800"/>
              <a:gd name="connsiteY4" fmla="*/ 171450 h 1257527"/>
              <a:gd name="connsiteX5" fmla="*/ 104775 w 304800"/>
              <a:gd name="connsiteY5" fmla="*/ 228600 h 1257527"/>
              <a:gd name="connsiteX6" fmla="*/ 85725 w 304800"/>
              <a:gd name="connsiteY6" fmla="*/ 257175 h 1257527"/>
              <a:gd name="connsiteX7" fmla="*/ 66675 w 304800"/>
              <a:gd name="connsiteY7" fmla="*/ 314325 h 1257527"/>
              <a:gd name="connsiteX8" fmla="*/ 57150 w 304800"/>
              <a:gd name="connsiteY8" fmla="*/ 342900 h 1257527"/>
              <a:gd name="connsiteX9" fmla="*/ 38100 w 304800"/>
              <a:gd name="connsiteY9" fmla="*/ 438150 h 1257527"/>
              <a:gd name="connsiteX10" fmla="*/ 19050 w 304800"/>
              <a:gd name="connsiteY10" fmla="*/ 514350 h 1257527"/>
              <a:gd name="connsiteX11" fmla="*/ 0 w 304800"/>
              <a:gd name="connsiteY11" fmla="*/ 828675 h 1257527"/>
              <a:gd name="connsiteX12" fmla="*/ 9525 w 304800"/>
              <a:gd name="connsiteY12" fmla="*/ 1009650 h 1257527"/>
              <a:gd name="connsiteX13" fmla="*/ 47625 w 304800"/>
              <a:gd name="connsiteY13" fmla="*/ 1143000 h 1257527"/>
              <a:gd name="connsiteX14" fmla="*/ 57150 w 304800"/>
              <a:gd name="connsiteY14" fmla="*/ 1171575 h 1257527"/>
              <a:gd name="connsiteX15" fmla="*/ 76200 w 304800"/>
              <a:gd name="connsiteY15" fmla="*/ 1200150 h 1257527"/>
              <a:gd name="connsiteX16" fmla="*/ 104775 w 304800"/>
              <a:gd name="connsiteY16" fmla="*/ 1257300 h 1257527"/>
              <a:gd name="connsiteX17" fmla="*/ 114300 w 304800"/>
              <a:gd name="connsiteY17" fmla="*/ 1238250 h 125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4800" h="1257527">
                <a:moveTo>
                  <a:pt x="304800" y="0"/>
                </a:moveTo>
                <a:cubicBezTo>
                  <a:pt x="282061" y="9096"/>
                  <a:pt x="247623" y="19077"/>
                  <a:pt x="228600" y="38100"/>
                </a:cubicBezTo>
                <a:cubicBezTo>
                  <a:pt x="165100" y="101600"/>
                  <a:pt x="257175" y="34925"/>
                  <a:pt x="180975" y="85725"/>
                </a:cubicBezTo>
                <a:lnTo>
                  <a:pt x="142875" y="142875"/>
                </a:lnTo>
                <a:cubicBezTo>
                  <a:pt x="136525" y="152400"/>
                  <a:pt x="127445" y="160590"/>
                  <a:pt x="123825" y="171450"/>
                </a:cubicBezTo>
                <a:cubicBezTo>
                  <a:pt x="117475" y="190500"/>
                  <a:pt x="115914" y="211892"/>
                  <a:pt x="104775" y="228600"/>
                </a:cubicBezTo>
                <a:cubicBezTo>
                  <a:pt x="98425" y="238125"/>
                  <a:pt x="90374" y="246714"/>
                  <a:pt x="85725" y="257175"/>
                </a:cubicBezTo>
                <a:cubicBezTo>
                  <a:pt x="77570" y="275525"/>
                  <a:pt x="73025" y="295275"/>
                  <a:pt x="66675" y="314325"/>
                </a:cubicBezTo>
                <a:cubicBezTo>
                  <a:pt x="63500" y="323850"/>
                  <a:pt x="59119" y="333055"/>
                  <a:pt x="57150" y="342900"/>
                </a:cubicBezTo>
                <a:cubicBezTo>
                  <a:pt x="50800" y="374650"/>
                  <a:pt x="48339" y="407433"/>
                  <a:pt x="38100" y="438150"/>
                </a:cubicBezTo>
                <a:cubicBezTo>
                  <a:pt x="23455" y="482084"/>
                  <a:pt x="30544" y="456880"/>
                  <a:pt x="19050" y="514350"/>
                </a:cubicBezTo>
                <a:cubicBezTo>
                  <a:pt x="12196" y="603446"/>
                  <a:pt x="0" y="747529"/>
                  <a:pt x="0" y="828675"/>
                </a:cubicBezTo>
                <a:cubicBezTo>
                  <a:pt x="0" y="889083"/>
                  <a:pt x="2854" y="949611"/>
                  <a:pt x="9525" y="1009650"/>
                </a:cubicBezTo>
                <a:cubicBezTo>
                  <a:pt x="13512" y="1045530"/>
                  <a:pt x="35584" y="1106877"/>
                  <a:pt x="47625" y="1143000"/>
                </a:cubicBezTo>
                <a:cubicBezTo>
                  <a:pt x="50800" y="1152525"/>
                  <a:pt x="51581" y="1163221"/>
                  <a:pt x="57150" y="1171575"/>
                </a:cubicBezTo>
                <a:cubicBezTo>
                  <a:pt x="63500" y="1181100"/>
                  <a:pt x="71080" y="1189911"/>
                  <a:pt x="76200" y="1200150"/>
                </a:cubicBezTo>
                <a:cubicBezTo>
                  <a:pt x="82117" y="1211985"/>
                  <a:pt x="88397" y="1251841"/>
                  <a:pt x="104775" y="1257300"/>
                </a:cubicBezTo>
                <a:cubicBezTo>
                  <a:pt x="111510" y="1259545"/>
                  <a:pt x="111125" y="1244600"/>
                  <a:pt x="114300" y="123825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Freeform 224"/>
          <p:cNvSpPr/>
          <p:nvPr/>
        </p:nvSpPr>
        <p:spPr bwMode="auto">
          <a:xfrm>
            <a:off x="2459773" y="4032134"/>
            <a:ext cx="304800" cy="1257527"/>
          </a:xfrm>
          <a:custGeom>
            <a:avLst/>
            <a:gdLst>
              <a:gd name="connsiteX0" fmla="*/ 304800 w 304800"/>
              <a:gd name="connsiteY0" fmla="*/ 0 h 1257527"/>
              <a:gd name="connsiteX1" fmla="*/ 228600 w 304800"/>
              <a:gd name="connsiteY1" fmla="*/ 38100 h 1257527"/>
              <a:gd name="connsiteX2" fmla="*/ 180975 w 304800"/>
              <a:gd name="connsiteY2" fmla="*/ 85725 h 1257527"/>
              <a:gd name="connsiteX3" fmla="*/ 142875 w 304800"/>
              <a:gd name="connsiteY3" fmla="*/ 142875 h 1257527"/>
              <a:gd name="connsiteX4" fmla="*/ 123825 w 304800"/>
              <a:gd name="connsiteY4" fmla="*/ 171450 h 1257527"/>
              <a:gd name="connsiteX5" fmla="*/ 104775 w 304800"/>
              <a:gd name="connsiteY5" fmla="*/ 228600 h 1257527"/>
              <a:gd name="connsiteX6" fmla="*/ 85725 w 304800"/>
              <a:gd name="connsiteY6" fmla="*/ 257175 h 1257527"/>
              <a:gd name="connsiteX7" fmla="*/ 66675 w 304800"/>
              <a:gd name="connsiteY7" fmla="*/ 314325 h 1257527"/>
              <a:gd name="connsiteX8" fmla="*/ 57150 w 304800"/>
              <a:gd name="connsiteY8" fmla="*/ 342900 h 1257527"/>
              <a:gd name="connsiteX9" fmla="*/ 38100 w 304800"/>
              <a:gd name="connsiteY9" fmla="*/ 438150 h 1257527"/>
              <a:gd name="connsiteX10" fmla="*/ 19050 w 304800"/>
              <a:gd name="connsiteY10" fmla="*/ 514350 h 1257527"/>
              <a:gd name="connsiteX11" fmla="*/ 0 w 304800"/>
              <a:gd name="connsiteY11" fmla="*/ 828675 h 1257527"/>
              <a:gd name="connsiteX12" fmla="*/ 9525 w 304800"/>
              <a:gd name="connsiteY12" fmla="*/ 1009650 h 1257527"/>
              <a:gd name="connsiteX13" fmla="*/ 47625 w 304800"/>
              <a:gd name="connsiteY13" fmla="*/ 1143000 h 1257527"/>
              <a:gd name="connsiteX14" fmla="*/ 57150 w 304800"/>
              <a:gd name="connsiteY14" fmla="*/ 1171575 h 1257527"/>
              <a:gd name="connsiteX15" fmla="*/ 76200 w 304800"/>
              <a:gd name="connsiteY15" fmla="*/ 1200150 h 1257527"/>
              <a:gd name="connsiteX16" fmla="*/ 104775 w 304800"/>
              <a:gd name="connsiteY16" fmla="*/ 1257300 h 1257527"/>
              <a:gd name="connsiteX17" fmla="*/ 114300 w 304800"/>
              <a:gd name="connsiteY17" fmla="*/ 1238250 h 125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4800" h="1257527">
                <a:moveTo>
                  <a:pt x="304800" y="0"/>
                </a:moveTo>
                <a:cubicBezTo>
                  <a:pt x="282061" y="9096"/>
                  <a:pt x="247623" y="19077"/>
                  <a:pt x="228600" y="38100"/>
                </a:cubicBezTo>
                <a:cubicBezTo>
                  <a:pt x="165100" y="101600"/>
                  <a:pt x="257175" y="34925"/>
                  <a:pt x="180975" y="85725"/>
                </a:cubicBezTo>
                <a:lnTo>
                  <a:pt x="142875" y="142875"/>
                </a:lnTo>
                <a:cubicBezTo>
                  <a:pt x="136525" y="152400"/>
                  <a:pt x="127445" y="160590"/>
                  <a:pt x="123825" y="171450"/>
                </a:cubicBezTo>
                <a:cubicBezTo>
                  <a:pt x="117475" y="190500"/>
                  <a:pt x="115914" y="211892"/>
                  <a:pt x="104775" y="228600"/>
                </a:cubicBezTo>
                <a:cubicBezTo>
                  <a:pt x="98425" y="238125"/>
                  <a:pt x="90374" y="246714"/>
                  <a:pt x="85725" y="257175"/>
                </a:cubicBezTo>
                <a:cubicBezTo>
                  <a:pt x="77570" y="275525"/>
                  <a:pt x="73025" y="295275"/>
                  <a:pt x="66675" y="314325"/>
                </a:cubicBezTo>
                <a:cubicBezTo>
                  <a:pt x="63500" y="323850"/>
                  <a:pt x="59119" y="333055"/>
                  <a:pt x="57150" y="342900"/>
                </a:cubicBezTo>
                <a:cubicBezTo>
                  <a:pt x="50800" y="374650"/>
                  <a:pt x="48339" y="407433"/>
                  <a:pt x="38100" y="438150"/>
                </a:cubicBezTo>
                <a:cubicBezTo>
                  <a:pt x="23455" y="482084"/>
                  <a:pt x="30544" y="456880"/>
                  <a:pt x="19050" y="514350"/>
                </a:cubicBezTo>
                <a:cubicBezTo>
                  <a:pt x="12196" y="603446"/>
                  <a:pt x="0" y="747529"/>
                  <a:pt x="0" y="828675"/>
                </a:cubicBezTo>
                <a:cubicBezTo>
                  <a:pt x="0" y="889083"/>
                  <a:pt x="2854" y="949611"/>
                  <a:pt x="9525" y="1009650"/>
                </a:cubicBezTo>
                <a:cubicBezTo>
                  <a:pt x="13512" y="1045530"/>
                  <a:pt x="35584" y="1106877"/>
                  <a:pt x="47625" y="1143000"/>
                </a:cubicBezTo>
                <a:cubicBezTo>
                  <a:pt x="50800" y="1152525"/>
                  <a:pt x="51581" y="1163221"/>
                  <a:pt x="57150" y="1171575"/>
                </a:cubicBezTo>
                <a:cubicBezTo>
                  <a:pt x="63500" y="1181100"/>
                  <a:pt x="71080" y="1189911"/>
                  <a:pt x="76200" y="1200150"/>
                </a:cubicBezTo>
                <a:cubicBezTo>
                  <a:pt x="82117" y="1211985"/>
                  <a:pt x="88397" y="1251841"/>
                  <a:pt x="104775" y="1257300"/>
                </a:cubicBezTo>
                <a:cubicBezTo>
                  <a:pt x="111510" y="1259545"/>
                  <a:pt x="111125" y="1244600"/>
                  <a:pt x="114300" y="123825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 225"/>
          <p:cNvSpPr/>
          <p:nvPr/>
        </p:nvSpPr>
        <p:spPr bwMode="auto">
          <a:xfrm>
            <a:off x="3674391" y="4015374"/>
            <a:ext cx="304800" cy="1257527"/>
          </a:xfrm>
          <a:custGeom>
            <a:avLst/>
            <a:gdLst>
              <a:gd name="connsiteX0" fmla="*/ 304800 w 304800"/>
              <a:gd name="connsiteY0" fmla="*/ 0 h 1257527"/>
              <a:gd name="connsiteX1" fmla="*/ 228600 w 304800"/>
              <a:gd name="connsiteY1" fmla="*/ 38100 h 1257527"/>
              <a:gd name="connsiteX2" fmla="*/ 180975 w 304800"/>
              <a:gd name="connsiteY2" fmla="*/ 85725 h 1257527"/>
              <a:gd name="connsiteX3" fmla="*/ 142875 w 304800"/>
              <a:gd name="connsiteY3" fmla="*/ 142875 h 1257527"/>
              <a:gd name="connsiteX4" fmla="*/ 123825 w 304800"/>
              <a:gd name="connsiteY4" fmla="*/ 171450 h 1257527"/>
              <a:gd name="connsiteX5" fmla="*/ 104775 w 304800"/>
              <a:gd name="connsiteY5" fmla="*/ 228600 h 1257527"/>
              <a:gd name="connsiteX6" fmla="*/ 85725 w 304800"/>
              <a:gd name="connsiteY6" fmla="*/ 257175 h 1257527"/>
              <a:gd name="connsiteX7" fmla="*/ 66675 w 304800"/>
              <a:gd name="connsiteY7" fmla="*/ 314325 h 1257527"/>
              <a:gd name="connsiteX8" fmla="*/ 57150 w 304800"/>
              <a:gd name="connsiteY8" fmla="*/ 342900 h 1257527"/>
              <a:gd name="connsiteX9" fmla="*/ 38100 w 304800"/>
              <a:gd name="connsiteY9" fmla="*/ 438150 h 1257527"/>
              <a:gd name="connsiteX10" fmla="*/ 19050 w 304800"/>
              <a:gd name="connsiteY10" fmla="*/ 514350 h 1257527"/>
              <a:gd name="connsiteX11" fmla="*/ 0 w 304800"/>
              <a:gd name="connsiteY11" fmla="*/ 828675 h 1257527"/>
              <a:gd name="connsiteX12" fmla="*/ 9525 w 304800"/>
              <a:gd name="connsiteY12" fmla="*/ 1009650 h 1257527"/>
              <a:gd name="connsiteX13" fmla="*/ 47625 w 304800"/>
              <a:gd name="connsiteY13" fmla="*/ 1143000 h 1257527"/>
              <a:gd name="connsiteX14" fmla="*/ 57150 w 304800"/>
              <a:gd name="connsiteY14" fmla="*/ 1171575 h 1257527"/>
              <a:gd name="connsiteX15" fmla="*/ 76200 w 304800"/>
              <a:gd name="connsiteY15" fmla="*/ 1200150 h 1257527"/>
              <a:gd name="connsiteX16" fmla="*/ 104775 w 304800"/>
              <a:gd name="connsiteY16" fmla="*/ 1257300 h 1257527"/>
              <a:gd name="connsiteX17" fmla="*/ 114300 w 304800"/>
              <a:gd name="connsiteY17" fmla="*/ 1238250 h 125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4800" h="1257527">
                <a:moveTo>
                  <a:pt x="304800" y="0"/>
                </a:moveTo>
                <a:cubicBezTo>
                  <a:pt x="282061" y="9096"/>
                  <a:pt x="247623" y="19077"/>
                  <a:pt x="228600" y="38100"/>
                </a:cubicBezTo>
                <a:cubicBezTo>
                  <a:pt x="165100" y="101600"/>
                  <a:pt x="257175" y="34925"/>
                  <a:pt x="180975" y="85725"/>
                </a:cubicBezTo>
                <a:lnTo>
                  <a:pt x="142875" y="142875"/>
                </a:lnTo>
                <a:cubicBezTo>
                  <a:pt x="136525" y="152400"/>
                  <a:pt x="127445" y="160590"/>
                  <a:pt x="123825" y="171450"/>
                </a:cubicBezTo>
                <a:cubicBezTo>
                  <a:pt x="117475" y="190500"/>
                  <a:pt x="115914" y="211892"/>
                  <a:pt x="104775" y="228600"/>
                </a:cubicBezTo>
                <a:cubicBezTo>
                  <a:pt x="98425" y="238125"/>
                  <a:pt x="90374" y="246714"/>
                  <a:pt x="85725" y="257175"/>
                </a:cubicBezTo>
                <a:cubicBezTo>
                  <a:pt x="77570" y="275525"/>
                  <a:pt x="73025" y="295275"/>
                  <a:pt x="66675" y="314325"/>
                </a:cubicBezTo>
                <a:cubicBezTo>
                  <a:pt x="63500" y="323850"/>
                  <a:pt x="59119" y="333055"/>
                  <a:pt x="57150" y="342900"/>
                </a:cubicBezTo>
                <a:cubicBezTo>
                  <a:pt x="50800" y="374650"/>
                  <a:pt x="48339" y="407433"/>
                  <a:pt x="38100" y="438150"/>
                </a:cubicBezTo>
                <a:cubicBezTo>
                  <a:pt x="23455" y="482084"/>
                  <a:pt x="30544" y="456880"/>
                  <a:pt x="19050" y="514350"/>
                </a:cubicBezTo>
                <a:cubicBezTo>
                  <a:pt x="12196" y="603446"/>
                  <a:pt x="0" y="747529"/>
                  <a:pt x="0" y="828675"/>
                </a:cubicBezTo>
                <a:cubicBezTo>
                  <a:pt x="0" y="889083"/>
                  <a:pt x="2854" y="949611"/>
                  <a:pt x="9525" y="1009650"/>
                </a:cubicBezTo>
                <a:cubicBezTo>
                  <a:pt x="13512" y="1045530"/>
                  <a:pt x="35584" y="1106877"/>
                  <a:pt x="47625" y="1143000"/>
                </a:cubicBezTo>
                <a:cubicBezTo>
                  <a:pt x="50800" y="1152525"/>
                  <a:pt x="51581" y="1163221"/>
                  <a:pt x="57150" y="1171575"/>
                </a:cubicBezTo>
                <a:cubicBezTo>
                  <a:pt x="63500" y="1181100"/>
                  <a:pt x="71080" y="1189911"/>
                  <a:pt x="76200" y="1200150"/>
                </a:cubicBezTo>
                <a:cubicBezTo>
                  <a:pt x="82117" y="1211985"/>
                  <a:pt x="88397" y="1251841"/>
                  <a:pt x="104775" y="1257300"/>
                </a:cubicBezTo>
                <a:cubicBezTo>
                  <a:pt x="111510" y="1259545"/>
                  <a:pt x="111125" y="1244600"/>
                  <a:pt x="114300" y="123825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Freeform 226"/>
          <p:cNvSpPr/>
          <p:nvPr/>
        </p:nvSpPr>
        <p:spPr bwMode="auto">
          <a:xfrm>
            <a:off x="1081447" y="4015372"/>
            <a:ext cx="304800" cy="1257527"/>
          </a:xfrm>
          <a:custGeom>
            <a:avLst/>
            <a:gdLst>
              <a:gd name="connsiteX0" fmla="*/ 304800 w 304800"/>
              <a:gd name="connsiteY0" fmla="*/ 0 h 1257527"/>
              <a:gd name="connsiteX1" fmla="*/ 228600 w 304800"/>
              <a:gd name="connsiteY1" fmla="*/ 38100 h 1257527"/>
              <a:gd name="connsiteX2" fmla="*/ 180975 w 304800"/>
              <a:gd name="connsiteY2" fmla="*/ 85725 h 1257527"/>
              <a:gd name="connsiteX3" fmla="*/ 142875 w 304800"/>
              <a:gd name="connsiteY3" fmla="*/ 142875 h 1257527"/>
              <a:gd name="connsiteX4" fmla="*/ 123825 w 304800"/>
              <a:gd name="connsiteY4" fmla="*/ 171450 h 1257527"/>
              <a:gd name="connsiteX5" fmla="*/ 104775 w 304800"/>
              <a:gd name="connsiteY5" fmla="*/ 228600 h 1257527"/>
              <a:gd name="connsiteX6" fmla="*/ 85725 w 304800"/>
              <a:gd name="connsiteY6" fmla="*/ 257175 h 1257527"/>
              <a:gd name="connsiteX7" fmla="*/ 66675 w 304800"/>
              <a:gd name="connsiteY7" fmla="*/ 314325 h 1257527"/>
              <a:gd name="connsiteX8" fmla="*/ 57150 w 304800"/>
              <a:gd name="connsiteY8" fmla="*/ 342900 h 1257527"/>
              <a:gd name="connsiteX9" fmla="*/ 38100 w 304800"/>
              <a:gd name="connsiteY9" fmla="*/ 438150 h 1257527"/>
              <a:gd name="connsiteX10" fmla="*/ 19050 w 304800"/>
              <a:gd name="connsiteY10" fmla="*/ 514350 h 1257527"/>
              <a:gd name="connsiteX11" fmla="*/ 0 w 304800"/>
              <a:gd name="connsiteY11" fmla="*/ 828675 h 1257527"/>
              <a:gd name="connsiteX12" fmla="*/ 9525 w 304800"/>
              <a:gd name="connsiteY12" fmla="*/ 1009650 h 1257527"/>
              <a:gd name="connsiteX13" fmla="*/ 47625 w 304800"/>
              <a:gd name="connsiteY13" fmla="*/ 1143000 h 1257527"/>
              <a:gd name="connsiteX14" fmla="*/ 57150 w 304800"/>
              <a:gd name="connsiteY14" fmla="*/ 1171575 h 1257527"/>
              <a:gd name="connsiteX15" fmla="*/ 76200 w 304800"/>
              <a:gd name="connsiteY15" fmla="*/ 1200150 h 1257527"/>
              <a:gd name="connsiteX16" fmla="*/ 104775 w 304800"/>
              <a:gd name="connsiteY16" fmla="*/ 1257300 h 1257527"/>
              <a:gd name="connsiteX17" fmla="*/ 114300 w 304800"/>
              <a:gd name="connsiteY17" fmla="*/ 1238250 h 125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4800" h="1257527">
                <a:moveTo>
                  <a:pt x="304800" y="0"/>
                </a:moveTo>
                <a:cubicBezTo>
                  <a:pt x="282061" y="9096"/>
                  <a:pt x="247623" y="19077"/>
                  <a:pt x="228600" y="38100"/>
                </a:cubicBezTo>
                <a:cubicBezTo>
                  <a:pt x="165100" y="101600"/>
                  <a:pt x="257175" y="34925"/>
                  <a:pt x="180975" y="85725"/>
                </a:cubicBezTo>
                <a:lnTo>
                  <a:pt x="142875" y="142875"/>
                </a:lnTo>
                <a:cubicBezTo>
                  <a:pt x="136525" y="152400"/>
                  <a:pt x="127445" y="160590"/>
                  <a:pt x="123825" y="171450"/>
                </a:cubicBezTo>
                <a:cubicBezTo>
                  <a:pt x="117475" y="190500"/>
                  <a:pt x="115914" y="211892"/>
                  <a:pt x="104775" y="228600"/>
                </a:cubicBezTo>
                <a:cubicBezTo>
                  <a:pt x="98425" y="238125"/>
                  <a:pt x="90374" y="246714"/>
                  <a:pt x="85725" y="257175"/>
                </a:cubicBezTo>
                <a:cubicBezTo>
                  <a:pt x="77570" y="275525"/>
                  <a:pt x="73025" y="295275"/>
                  <a:pt x="66675" y="314325"/>
                </a:cubicBezTo>
                <a:cubicBezTo>
                  <a:pt x="63500" y="323850"/>
                  <a:pt x="59119" y="333055"/>
                  <a:pt x="57150" y="342900"/>
                </a:cubicBezTo>
                <a:cubicBezTo>
                  <a:pt x="50800" y="374650"/>
                  <a:pt x="48339" y="407433"/>
                  <a:pt x="38100" y="438150"/>
                </a:cubicBezTo>
                <a:cubicBezTo>
                  <a:pt x="23455" y="482084"/>
                  <a:pt x="30544" y="456880"/>
                  <a:pt x="19050" y="514350"/>
                </a:cubicBezTo>
                <a:cubicBezTo>
                  <a:pt x="12196" y="603446"/>
                  <a:pt x="0" y="747529"/>
                  <a:pt x="0" y="828675"/>
                </a:cubicBezTo>
                <a:cubicBezTo>
                  <a:pt x="0" y="889083"/>
                  <a:pt x="2854" y="949611"/>
                  <a:pt x="9525" y="1009650"/>
                </a:cubicBezTo>
                <a:cubicBezTo>
                  <a:pt x="13512" y="1045530"/>
                  <a:pt x="35584" y="1106877"/>
                  <a:pt x="47625" y="1143000"/>
                </a:cubicBezTo>
                <a:cubicBezTo>
                  <a:pt x="50800" y="1152525"/>
                  <a:pt x="51581" y="1163221"/>
                  <a:pt x="57150" y="1171575"/>
                </a:cubicBezTo>
                <a:cubicBezTo>
                  <a:pt x="63500" y="1181100"/>
                  <a:pt x="71080" y="1189911"/>
                  <a:pt x="76200" y="1200150"/>
                </a:cubicBezTo>
                <a:cubicBezTo>
                  <a:pt x="82117" y="1211985"/>
                  <a:pt x="88397" y="1251841"/>
                  <a:pt x="104775" y="1257300"/>
                </a:cubicBezTo>
                <a:cubicBezTo>
                  <a:pt x="111510" y="1259545"/>
                  <a:pt x="111125" y="1244600"/>
                  <a:pt x="114300" y="123825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ounded Rectangle 228"/>
          <p:cNvSpPr/>
          <p:nvPr/>
        </p:nvSpPr>
        <p:spPr bwMode="auto">
          <a:xfrm>
            <a:off x="5735400" y="3759335"/>
            <a:ext cx="4032448" cy="23933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1" name="Picture 23" descr="Image result for plus sign image blac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039853" y="6379461"/>
            <a:ext cx="266925" cy="2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Straight Arrow Connector 229"/>
          <p:cNvCxnSpPr>
            <a:stCxn id="94" idx="2"/>
          </p:cNvCxnSpPr>
          <p:nvPr/>
        </p:nvCxnSpPr>
        <p:spPr bwMode="auto">
          <a:xfrm flipH="1">
            <a:off x="2351817" y="6066835"/>
            <a:ext cx="1699963" cy="36939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32" name="Straight Arrow Connector 231"/>
          <p:cNvCxnSpPr/>
          <p:nvPr/>
        </p:nvCxnSpPr>
        <p:spPr bwMode="auto">
          <a:xfrm>
            <a:off x="1396068" y="6058181"/>
            <a:ext cx="678631" cy="37804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34" name="Straight Arrow Connector 233"/>
          <p:cNvCxnSpPr>
            <a:stCxn id="97" idx="2"/>
            <a:endCxn id="191" idx="2"/>
          </p:cNvCxnSpPr>
          <p:nvPr/>
        </p:nvCxnSpPr>
        <p:spPr bwMode="auto">
          <a:xfrm>
            <a:off x="2087586" y="6058181"/>
            <a:ext cx="85729" cy="32128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36" name="Straight Arrow Connector 235"/>
          <p:cNvCxnSpPr/>
          <p:nvPr/>
        </p:nvCxnSpPr>
        <p:spPr bwMode="auto">
          <a:xfrm flipH="1">
            <a:off x="2297475" y="6086564"/>
            <a:ext cx="423480" cy="32128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38" name="Straight Arrow Connector 237"/>
          <p:cNvCxnSpPr>
            <a:endCxn id="191" idx="3"/>
          </p:cNvCxnSpPr>
          <p:nvPr/>
        </p:nvCxnSpPr>
        <p:spPr bwMode="auto">
          <a:xfrm>
            <a:off x="710754" y="6058181"/>
            <a:ext cx="1329099" cy="45474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46" name="Elbow Connector 245"/>
          <p:cNvCxnSpPr/>
          <p:nvPr/>
        </p:nvCxnSpPr>
        <p:spPr bwMode="auto">
          <a:xfrm flipV="1">
            <a:off x="2222298" y="5299036"/>
            <a:ext cx="2515405" cy="1213887"/>
          </a:xfrm>
          <a:prstGeom prst="bentConnector3">
            <a:avLst>
              <a:gd name="adj1" fmla="val 9846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83796" y="6195951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α</a:t>
            </a:r>
            <a:r>
              <a:rPr lang="en-GB" sz="800" baseline="-25000" dirty="0" smtClean="0"/>
              <a:t>1</a:t>
            </a:r>
            <a:endParaRPr lang="en-GB" sz="800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631544" y="6086564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α</a:t>
            </a:r>
            <a:r>
              <a:rPr lang="en-GB" sz="800" baseline="-25000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092150" y="6008441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α</a:t>
            </a:r>
            <a:r>
              <a:rPr lang="en-GB" sz="800" baseline="-25000" dirty="0"/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91529" y="6052878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α</a:t>
            </a:r>
            <a:r>
              <a:rPr lang="en-GB" sz="800" baseline="-250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16954" y="6268322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α</a:t>
            </a:r>
            <a:r>
              <a:rPr lang="en-GB" sz="800" baseline="-25000" dirty="0"/>
              <a:t>n</a:t>
            </a:r>
          </a:p>
        </p:txBody>
      </p:sp>
      <p:sp>
        <p:nvSpPr>
          <p:cNvPr id="181" name="Rounded Rectangle 180"/>
          <p:cNvSpPr/>
          <p:nvPr/>
        </p:nvSpPr>
        <p:spPr bwMode="auto">
          <a:xfrm>
            <a:off x="4583272" y="4352455"/>
            <a:ext cx="1008112" cy="9465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C:\Users\hamesam\Desktop\main-qimg-95ef13cd4390a58168b79228cf6b3bac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80" y="4572962"/>
            <a:ext cx="864096" cy="64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Box 240"/>
          <p:cNvSpPr txBox="1"/>
          <p:nvPr/>
        </p:nvSpPr>
        <p:spPr>
          <a:xfrm>
            <a:off x="4583272" y="4342130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Context Vector</a:t>
            </a:r>
            <a:endParaRPr lang="en-GB" sz="900" b="1" dirty="0"/>
          </a:p>
        </p:txBody>
      </p:sp>
      <p:sp>
        <p:nvSpPr>
          <p:cNvPr id="137" name="Rounded Rectangle 136"/>
          <p:cNvSpPr/>
          <p:nvPr/>
        </p:nvSpPr>
        <p:spPr bwMode="auto">
          <a:xfrm flipV="1">
            <a:off x="4814099" y="5818839"/>
            <a:ext cx="705277" cy="46065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733814" y="5886684"/>
            <a:ext cx="8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 smtClean="0"/>
              <a:t>Throughput Vector</a:t>
            </a:r>
            <a:endParaRPr lang="en-GB" sz="900" b="1" dirty="0"/>
          </a:p>
        </p:txBody>
      </p:sp>
      <p:sp>
        <p:nvSpPr>
          <p:cNvPr id="149" name="Rounded Rectangle 148"/>
          <p:cNvSpPr/>
          <p:nvPr/>
        </p:nvSpPr>
        <p:spPr bwMode="auto">
          <a:xfrm>
            <a:off x="5867684" y="5489485"/>
            <a:ext cx="387819" cy="3723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LSTM Cell</a:t>
            </a:r>
          </a:p>
        </p:txBody>
      </p:sp>
      <p:sp>
        <p:nvSpPr>
          <p:cNvPr id="150" name="Rounded Rectangle 149"/>
          <p:cNvSpPr/>
          <p:nvPr/>
        </p:nvSpPr>
        <p:spPr bwMode="auto">
          <a:xfrm>
            <a:off x="7181401" y="5489485"/>
            <a:ext cx="387819" cy="3723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51" name="Rounded Rectangle 150"/>
          <p:cNvSpPr/>
          <p:nvPr/>
        </p:nvSpPr>
        <p:spPr bwMode="auto">
          <a:xfrm>
            <a:off x="6515756" y="5489485"/>
            <a:ext cx="387819" cy="3723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9054127" y="5489485"/>
            <a:ext cx="387819" cy="3723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7874866" y="5489485"/>
            <a:ext cx="387819" cy="3723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latin typeface="Arial" charset="0"/>
              </a:rPr>
              <a:t>LSTM Cell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359180" y="5624209"/>
            <a:ext cx="6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….</a:t>
            </a:r>
            <a:endParaRPr lang="en-GB" dirty="0"/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6007676" y="6693765"/>
            <a:ext cx="3273745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6683793" y="5902911"/>
            <a:ext cx="0" cy="79085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84" name="Straight Arrow Connector 183"/>
          <p:cNvCxnSpPr/>
          <p:nvPr/>
        </p:nvCxnSpPr>
        <p:spPr bwMode="auto">
          <a:xfrm flipV="1">
            <a:off x="7375310" y="5861804"/>
            <a:ext cx="0" cy="80192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85" name="Straight Arrow Connector 184"/>
          <p:cNvCxnSpPr/>
          <p:nvPr/>
        </p:nvCxnSpPr>
        <p:spPr bwMode="auto">
          <a:xfrm flipV="1">
            <a:off x="8068775" y="5876327"/>
            <a:ext cx="0" cy="81743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186" name="Straight Arrow Connector 185"/>
          <p:cNvCxnSpPr/>
          <p:nvPr/>
        </p:nvCxnSpPr>
        <p:spPr bwMode="auto">
          <a:xfrm flipH="1" flipV="1">
            <a:off x="9248036" y="5902911"/>
            <a:ext cx="22116" cy="78057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024" name="TextBox 1023"/>
          <p:cNvSpPr txBox="1"/>
          <p:nvPr/>
        </p:nvSpPr>
        <p:spPr>
          <a:xfrm rot="10800000">
            <a:off x="126161" y="4906406"/>
            <a:ext cx="369332" cy="815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b="1" dirty="0" smtClean="0"/>
              <a:t>Encoder</a:t>
            </a:r>
            <a:endParaRPr lang="en-GB" sz="1200" b="1" dirty="0"/>
          </a:p>
        </p:txBody>
      </p:sp>
      <p:cxnSp>
        <p:nvCxnSpPr>
          <p:cNvPr id="1027" name="Elbow Connector 1026"/>
          <p:cNvCxnSpPr/>
          <p:nvPr/>
        </p:nvCxnSpPr>
        <p:spPr bwMode="auto">
          <a:xfrm>
            <a:off x="517326" y="6058181"/>
            <a:ext cx="4622582" cy="221314"/>
          </a:xfrm>
          <a:prstGeom prst="bentConnector4">
            <a:avLst>
              <a:gd name="adj1" fmla="val 3533"/>
              <a:gd name="adj2" fmla="val 285065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6" name="TextBox 255"/>
          <p:cNvSpPr txBox="1"/>
          <p:nvPr/>
        </p:nvSpPr>
        <p:spPr>
          <a:xfrm>
            <a:off x="9403011" y="4803608"/>
            <a:ext cx="369332" cy="815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b="1" dirty="0" smtClean="0"/>
              <a:t>Decoder</a:t>
            </a:r>
            <a:endParaRPr lang="en-GB" sz="1200" b="1" dirty="0"/>
          </a:p>
        </p:txBody>
      </p:sp>
      <p:cxnSp>
        <p:nvCxnSpPr>
          <p:cNvPr id="269" name="Straight Arrow Connector 268"/>
          <p:cNvCxnSpPr/>
          <p:nvPr/>
        </p:nvCxnSpPr>
        <p:spPr bwMode="auto">
          <a:xfrm flipV="1">
            <a:off x="6062002" y="5867338"/>
            <a:ext cx="0" cy="79085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71" name="Straight Arrow Connector 270"/>
          <p:cNvCxnSpPr/>
          <p:nvPr/>
        </p:nvCxnSpPr>
        <p:spPr bwMode="auto">
          <a:xfrm flipV="1">
            <a:off x="5519376" y="5695486"/>
            <a:ext cx="441736" cy="312955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Rectangle 137"/>
          <p:cNvSpPr/>
          <p:nvPr/>
        </p:nvSpPr>
        <p:spPr bwMode="auto">
          <a:xfrm>
            <a:off x="5867685" y="4905986"/>
            <a:ext cx="3541686" cy="277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Beam search Layer</a:t>
            </a:r>
          </a:p>
        </p:txBody>
      </p:sp>
      <p:cxnSp>
        <p:nvCxnSpPr>
          <p:cNvPr id="140" name="Straight Arrow Connector 139"/>
          <p:cNvCxnSpPr>
            <a:stCxn id="149" idx="0"/>
          </p:cNvCxnSpPr>
          <p:nvPr/>
        </p:nvCxnSpPr>
        <p:spPr bwMode="auto">
          <a:xfrm flipH="1" flipV="1">
            <a:off x="6061593" y="5183421"/>
            <a:ext cx="1" cy="30606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8" name="Straight Arrow Connector 287"/>
          <p:cNvCxnSpPr/>
          <p:nvPr/>
        </p:nvCxnSpPr>
        <p:spPr bwMode="auto">
          <a:xfrm flipH="1" flipV="1">
            <a:off x="6709665" y="5183421"/>
            <a:ext cx="1" cy="30606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9" name="Straight Arrow Connector 288"/>
          <p:cNvCxnSpPr/>
          <p:nvPr/>
        </p:nvCxnSpPr>
        <p:spPr bwMode="auto">
          <a:xfrm flipH="1" flipV="1">
            <a:off x="8068774" y="5203027"/>
            <a:ext cx="1" cy="30606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0" name="Straight Arrow Connector 289"/>
          <p:cNvCxnSpPr/>
          <p:nvPr/>
        </p:nvCxnSpPr>
        <p:spPr bwMode="auto">
          <a:xfrm flipH="1" flipV="1">
            <a:off x="9259094" y="5205682"/>
            <a:ext cx="1" cy="30606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1" name="Straight Arrow Connector 290"/>
          <p:cNvCxnSpPr/>
          <p:nvPr/>
        </p:nvCxnSpPr>
        <p:spPr bwMode="auto">
          <a:xfrm flipH="1" flipV="1">
            <a:off x="7375309" y="5189016"/>
            <a:ext cx="1" cy="306064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8" name="Elbow Connector 297"/>
          <p:cNvCxnSpPr/>
          <p:nvPr/>
        </p:nvCxnSpPr>
        <p:spPr bwMode="auto">
          <a:xfrm rot="16200000" flipH="1">
            <a:off x="5838904" y="5112792"/>
            <a:ext cx="783714" cy="337520"/>
          </a:xfrm>
          <a:prstGeom prst="bentConnector3">
            <a:avLst>
              <a:gd name="adj1" fmla="val -2170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3" name="Straight Arrow Connector 302"/>
          <p:cNvCxnSpPr/>
          <p:nvPr/>
        </p:nvCxnSpPr>
        <p:spPr bwMode="auto">
          <a:xfrm>
            <a:off x="6399521" y="5673407"/>
            <a:ext cx="116235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4" name="Elbow Connector 313"/>
          <p:cNvCxnSpPr/>
          <p:nvPr/>
        </p:nvCxnSpPr>
        <p:spPr bwMode="auto">
          <a:xfrm rot="16200000" flipH="1">
            <a:off x="6464454" y="5107660"/>
            <a:ext cx="783714" cy="337520"/>
          </a:xfrm>
          <a:prstGeom prst="bentConnector3">
            <a:avLst>
              <a:gd name="adj1" fmla="val -2170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Arrow Connector 314"/>
          <p:cNvCxnSpPr/>
          <p:nvPr/>
        </p:nvCxnSpPr>
        <p:spPr bwMode="auto">
          <a:xfrm>
            <a:off x="7025071" y="5668275"/>
            <a:ext cx="116235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7" name="Elbow Connector 316"/>
          <p:cNvCxnSpPr/>
          <p:nvPr/>
        </p:nvCxnSpPr>
        <p:spPr bwMode="auto">
          <a:xfrm rot="16200000" flipH="1">
            <a:off x="7843384" y="5131248"/>
            <a:ext cx="783714" cy="337520"/>
          </a:xfrm>
          <a:prstGeom prst="bentConnector3">
            <a:avLst>
              <a:gd name="adj1" fmla="val -2170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Arrow Connector 317"/>
          <p:cNvCxnSpPr/>
          <p:nvPr/>
        </p:nvCxnSpPr>
        <p:spPr bwMode="auto">
          <a:xfrm>
            <a:off x="8404001" y="5691863"/>
            <a:ext cx="116235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0" name="Elbow Connector 319"/>
          <p:cNvCxnSpPr/>
          <p:nvPr/>
        </p:nvCxnSpPr>
        <p:spPr bwMode="auto">
          <a:xfrm rot="16200000" flipH="1">
            <a:off x="7184534" y="5131248"/>
            <a:ext cx="783714" cy="337520"/>
          </a:xfrm>
          <a:prstGeom prst="bentConnector3">
            <a:avLst>
              <a:gd name="adj1" fmla="val -2170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1" name="Straight Arrow Connector 320"/>
          <p:cNvCxnSpPr/>
          <p:nvPr/>
        </p:nvCxnSpPr>
        <p:spPr bwMode="auto">
          <a:xfrm>
            <a:off x="7745151" y="5691863"/>
            <a:ext cx="116235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3" name="Elbow Connector 322"/>
          <p:cNvCxnSpPr/>
          <p:nvPr/>
        </p:nvCxnSpPr>
        <p:spPr bwMode="auto">
          <a:xfrm rot="16200000" flipH="1">
            <a:off x="8377275" y="5112792"/>
            <a:ext cx="783714" cy="337520"/>
          </a:xfrm>
          <a:prstGeom prst="bentConnector3">
            <a:avLst>
              <a:gd name="adj1" fmla="val -2170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4" name="Straight Arrow Connector 323"/>
          <p:cNvCxnSpPr/>
          <p:nvPr/>
        </p:nvCxnSpPr>
        <p:spPr bwMode="auto">
          <a:xfrm>
            <a:off x="8937892" y="5673407"/>
            <a:ext cx="116235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2" name="Straight Arrow Connector 311"/>
          <p:cNvCxnSpPr/>
          <p:nvPr/>
        </p:nvCxnSpPr>
        <p:spPr bwMode="auto">
          <a:xfrm flipV="1">
            <a:off x="6062002" y="4370569"/>
            <a:ext cx="0" cy="38323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2" name="Straight Arrow Connector 331"/>
          <p:cNvCxnSpPr/>
          <p:nvPr/>
        </p:nvCxnSpPr>
        <p:spPr bwMode="auto">
          <a:xfrm flipV="1">
            <a:off x="8667086" y="4370569"/>
            <a:ext cx="0" cy="3511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3" name="Straight Arrow Connector 332"/>
          <p:cNvCxnSpPr/>
          <p:nvPr/>
        </p:nvCxnSpPr>
        <p:spPr bwMode="auto">
          <a:xfrm flipH="1" flipV="1">
            <a:off x="6683793" y="4370569"/>
            <a:ext cx="3758" cy="39296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4" name="Straight Arrow Connector 333"/>
          <p:cNvCxnSpPr/>
          <p:nvPr/>
        </p:nvCxnSpPr>
        <p:spPr bwMode="auto">
          <a:xfrm flipH="1" flipV="1">
            <a:off x="7407630" y="4370569"/>
            <a:ext cx="2" cy="39140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5" name="Straight Arrow Connector 334"/>
          <p:cNvCxnSpPr/>
          <p:nvPr/>
        </p:nvCxnSpPr>
        <p:spPr bwMode="auto">
          <a:xfrm flipH="1" flipV="1">
            <a:off x="8066481" y="4370569"/>
            <a:ext cx="2294" cy="38323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6" name="Straight Arrow Connector 335"/>
          <p:cNvCxnSpPr/>
          <p:nvPr/>
        </p:nvCxnSpPr>
        <p:spPr bwMode="auto">
          <a:xfrm flipV="1">
            <a:off x="9248036" y="4370569"/>
            <a:ext cx="5529" cy="53758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Straight Arrow Connector 186"/>
          <p:cNvCxnSpPr>
            <a:endCxn id="350" idx="2"/>
          </p:cNvCxnSpPr>
          <p:nvPr/>
        </p:nvCxnSpPr>
        <p:spPr bwMode="auto">
          <a:xfrm flipV="1">
            <a:off x="7658927" y="2111785"/>
            <a:ext cx="8587" cy="453119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0" name="Rounded Rectangle 349"/>
          <p:cNvSpPr/>
          <p:nvPr/>
        </p:nvSpPr>
        <p:spPr bwMode="auto">
          <a:xfrm>
            <a:off x="6093353" y="1682835"/>
            <a:ext cx="3148322" cy="4289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b="1" i="1" dirty="0"/>
              <a:t>ROUGE</a:t>
            </a:r>
            <a:endParaRPr lang="en-GB" sz="1200" b="1" i="1" dirty="0" smtClean="0"/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b="1" i="1" dirty="0" smtClean="0"/>
              <a:t>Evaluation</a:t>
            </a: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 rot="16200000">
            <a:off x="5288543" y="1343143"/>
            <a:ext cx="461665" cy="11577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en-GB" sz="900" dirty="0" smtClean="0"/>
              <a:t>* Performed only in training cycle</a:t>
            </a:r>
            <a:endParaRPr lang="en-GB" sz="900" dirty="0"/>
          </a:p>
        </p:txBody>
      </p:sp>
      <p:cxnSp>
        <p:nvCxnSpPr>
          <p:cNvPr id="193" name="Straight Arrow Connector 192"/>
          <p:cNvCxnSpPr>
            <a:stCxn id="350" idx="0"/>
          </p:cNvCxnSpPr>
          <p:nvPr/>
        </p:nvCxnSpPr>
        <p:spPr bwMode="auto">
          <a:xfrm flipH="1" flipV="1">
            <a:off x="7661538" y="1311585"/>
            <a:ext cx="5976" cy="37125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3" name="Picture 4" descr="Image result for ROUGE automatic summarizati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39" y="548680"/>
            <a:ext cx="2311493" cy="8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TextBox 207"/>
          <p:cNvSpPr txBox="1"/>
          <p:nvPr/>
        </p:nvSpPr>
        <p:spPr>
          <a:xfrm>
            <a:off x="5525056" y="820090"/>
            <a:ext cx="1136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/>
              <a:t>ROUGE Scores</a:t>
            </a:r>
            <a:endParaRPr lang="en-GB" sz="1000" dirty="0"/>
          </a:p>
        </p:txBody>
      </p:sp>
      <p:sp>
        <p:nvSpPr>
          <p:cNvPr id="392" name="TextBox 391"/>
          <p:cNvSpPr txBox="1"/>
          <p:nvPr/>
        </p:nvSpPr>
        <p:spPr>
          <a:xfrm>
            <a:off x="3896491" y="235315"/>
            <a:ext cx="13445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Training data set OR single document for summary prediction</a:t>
            </a:r>
            <a:endParaRPr lang="en-GB" sz="900" dirty="0"/>
          </a:p>
        </p:txBody>
      </p:sp>
      <p:sp>
        <p:nvSpPr>
          <p:cNvPr id="205" name="Rectangle 204"/>
          <p:cNvSpPr/>
          <p:nvPr/>
        </p:nvSpPr>
        <p:spPr bwMode="auto">
          <a:xfrm>
            <a:off x="5921201" y="4083633"/>
            <a:ext cx="3541686" cy="277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Dense Layer (Output Layer)</a:t>
            </a:r>
          </a:p>
        </p:txBody>
      </p:sp>
      <p:cxnSp>
        <p:nvCxnSpPr>
          <p:cNvPr id="1032" name="Straight Arrow Connector 1031"/>
          <p:cNvCxnSpPr/>
          <p:nvPr/>
        </p:nvCxnSpPr>
        <p:spPr bwMode="auto">
          <a:xfrm flipH="1" flipV="1">
            <a:off x="5385048" y="5307899"/>
            <a:ext cx="206336" cy="31137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43" name="TextBox 242"/>
          <p:cNvSpPr txBox="1"/>
          <p:nvPr/>
        </p:nvSpPr>
        <p:spPr>
          <a:xfrm>
            <a:off x="6266185" y="2528647"/>
            <a:ext cx="886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charset="0"/>
              </a:rPr>
              <a:t>Predicted Abstract Summary (Output</a:t>
            </a:r>
            <a:r>
              <a:rPr lang="en-GB" sz="1100" b="1" dirty="0" smtClean="0">
                <a:latin typeface="Arial" charset="0"/>
              </a:rPr>
              <a:t>)</a:t>
            </a:r>
            <a:endParaRPr lang="en-GB" sz="1100" b="1" dirty="0"/>
          </a:p>
        </p:txBody>
      </p:sp>
      <p:pic>
        <p:nvPicPr>
          <p:cNvPr id="3078" name="Picture 6" descr="Image result for Notepad with text gree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2584800"/>
            <a:ext cx="1109088" cy="7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Arrow Connector 1043"/>
          <p:cNvCxnSpPr/>
          <p:nvPr/>
        </p:nvCxnSpPr>
        <p:spPr bwMode="auto">
          <a:xfrm flipV="1">
            <a:off x="6230761" y="3239763"/>
            <a:ext cx="882479" cy="84387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7" name="Straight Arrow Connector 1046"/>
          <p:cNvCxnSpPr/>
          <p:nvPr/>
        </p:nvCxnSpPr>
        <p:spPr bwMode="auto">
          <a:xfrm flipV="1">
            <a:off x="6848462" y="3358698"/>
            <a:ext cx="480802" cy="731949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9" name="Straight Arrow Connector 1048"/>
          <p:cNvCxnSpPr>
            <a:stCxn id="205" idx="0"/>
            <a:endCxn id="3078" idx="2"/>
          </p:cNvCxnSpPr>
          <p:nvPr/>
        </p:nvCxnSpPr>
        <p:spPr bwMode="auto">
          <a:xfrm flipH="1" flipV="1">
            <a:off x="7667784" y="3370567"/>
            <a:ext cx="24260" cy="71306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3" name="Straight Arrow Connector 1052"/>
          <p:cNvCxnSpPr/>
          <p:nvPr/>
        </p:nvCxnSpPr>
        <p:spPr bwMode="auto">
          <a:xfrm flipH="1" flipV="1">
            <a:off x="8060124" y="3358698"/>
            <a:ext cx="401994" cy="731949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5" name="Straight Arrow Connector 1054"/>
          <p:cNvCxnSpPr/>
          <p:nvPr/>
        </p:nvCxnSpPr>
        <p:spPr bwMode="auto">
          <a:xfrm flipH="1" flipV="1">
            <a:off x="8256327" y="3191591"/>
            <a:ext cx="985348" cy="89204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5" name="TextBox 254"/>
          <p:cNvSpPr txBox="1"/>
          <p:nvPr/>
        </p:nvSpPr>
        <p:spPr>
          <a:xfrm>
            <a:off x="6495537" y="3422168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</a:t>
            </a:r>
            <a:r>
              <a:rPr lang="en-GB" sz="800" baseline="-25000" dirty="0"/>
              <a:t>1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7048347" y="3579863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</a:t>
            </a:r>
            <a:r>
              <a:rPr lang="en-GB" sz="800" baseline="-25000" dirty="0" smtClean="0"/>
              <a:t>2</a:t>
            </a:r>
            <a:endParaRPr lang="en-GB" sz="800" baseline="-250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33297" y="3583062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</a:t>
            </a:r>
            <a:r>
              <a:rPr lang="en-GB" sz="800" baseline="-25000" dirty="0"/>
              <a:t>3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8213212" y="3478869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</a:t>
            </a:r>
            <a:r>
              <a:rPr lang="en-GB" sz="800" baseline="-25000" dirty="0" smtClean="0"/>
              <a:t>4</a:t>
            </a:r>
            <a:endParaRPr lang="en-GB" sz="800" baseline="-25000" dirty="0"/>
          </a:p>
        </p:txBody>
      </p:sp>
      <p:sp>
        <p:nvSpPr>
          <p:cNvPr id="261" name="TextBox 260"/>
          <p:cNvSpPr txBox="1"/>
          <p:nvPr/>
        </p:nvSpPr>
        <p:spPr>
          <a:xfrm>
            <a:off x="8722484" y="3553976"/>
            <a:ext cx="35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Y</a:t>
            </a:r>
            <a:r>
              <a:rPr lang="en-GB" sz="800" baseline="-25000" dirty="0" smtClean="0"/>
              <a:t>n</a:t>
            </a:r>
            <a:endParaRPr lang="en-GB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18205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ain Nomura Global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2420"/>
      </a:accent1>
      <a:accent2>
        <a:srgbClr val="737374"/>
      </a:accent2>
      <a:accent3>
        <a:srgbClr val="80A9AE"/>
      </a:accent3>
      <a:accent4>
        <a:srgbClr val="00305C"/>
      </a:accent4>
      <a:accent5>
        <a:srgbClr val="80003F"/>
      </a:accent5>
      <a:accent6>
        <a:srgbClr val="CC8D19"/>
      </a:accent6>
      <a:hlink>
        <a:srgbClr val="B1B1B0"/>
      </a:hlink>
      <a:folHlink>
        <a:srgbClr val="B1B1B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615</TotalTime>
  <Words>418</Words>
  <Application>Microsoft Office PowerPoint</Application>
  <PresentationFormat>A4 Paper (210x297 mm)</PresentationFormat>
  <Paragraphs>113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Hameed, Sameer (IT/UK)</dc:creator>
  <cp:lastModifiedBy>Hameed, Sameer (IT/UK)</cp:lastModifiedBy>
  <cp:revision>91</cp:revision>
  <dcterms:created xsi:type="dcterms:W3CDTF">2018-09-04T14:12:39Z</dcterms:created>
  <dcterms:modified xsi:type="dcterms:W3CDTF">2018-10-03T09:03:41Z</dcterms:modified>
</cp:coreProperties>
</file>