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2A306-7666-4391-A346-72DCA4E7B774}"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FDCD47C4-F73D-49DB-83C0-579EE2C5F5B9}">
      <dgm:prSet phldrT="[Text]"/>
      <dgm:spPr/>
      <dgm:t>
        <a:bodyPr/>
        <a:lstStyle/>
        <a:p>
          <a:r>
            <a:rPr lang="en-US" dirty="0"/>
            <a:t>Jul 13</a:t>
          </a:r>
        </a:p>
      </dgm:t>
    </dgm:pt>
    <dgm:pt modelId="{E59477DA-3583-4FC7-AF08-2C2893346C48}" type="parTrans" cxnId="{6108DAEA-C3DD-4DDC-962F-32F705C33657}">
      <dgm:prSet/>
      <dgm:spPr/>
      <dgm:t>
        <a:bodyPr/>
        <a:lstStyle/>
        <a:p>
          <a:endParaRPr lang="en-US"/>
        </a:p>
      </dgm:t>
    </dgm:pt>
    <dgm:pt modelId="{DFB5C477-67ED-429D-9C28-474928EF6355}" type="sibTrans" cxnId="{6108DAEA-C3DD-4DDC-962F-32F705C33657}">
      <dgm:prSet/>
      <dgm:spPr/>
      <dgm:t>
        <a:bodyPr/>
        <a:lstStyle/>
        <a:p>
          <a:endParaRPr lang="en-US"/>
        </a:p>
      </dgm:t>
    </dgm:pt>
    <dgm:pt modelId="{4622BF55-8A40-437E-81BD-EF62B16C0C50}">
      <dgm:prSet phldrT="[Text]"/>
      <dgm:spPr>
        <a:solidFill>
          <a:schemeClr val="bg1"/>
        </a:solidFill>
      </dgm:spPr>
      <dgm:t>
        <a:bodyPr/>
        <a:lstStyle/>
        <a:p>
          <a:r>
            <a:rPr lang="en-US" dirty="0"/>
            <a:t>Jan16</a:t>
          </a:r>
        </a:p>
      </dgm:t>
    </dgm:pt>
    <dgm:pt modelId="{1EFECB9D-3B88-4A92-8EBA-A5B562A0A0E0}" type="parTrans" cxnId="{F4545AE6-233A-480B-BE70-9EAAE53CCE94}">
      <dgm:prSet/>
      <dgm:spPr/>
      <dgm:t>
        <a:bodyPr/>
        <a:lstStyle/>
        <a:p>
          <a:endParaRPr lang="en-US"/>
        </a:p>
      </dgm:t>
    </dgm:pt>
    <dgm:pt modelId="{BC53783E-BF25-4C2C-92A3-D9D2ABBDAFE1}" type="sibTrans" cxnId="{F4545AE6-233A-480B-BE70-9EAAE53CCE94}">
      <dgm:prSet/>
      <dgm:spPr/>
      <dgm:t>
        <a:bodyPr/>
        <a:lstStyle/>
        <a:p>
          <a:endParaRPr lang="en-US"/>
        </a:p>
      </dgm:t>
    </dgm:pt>
    <dgm:pt modelId="{AC3C5EF5-8566-466B-B78C-A88B54BE264E}">
      <dgm:prSet phldrT="[Text]"/>
      <dgm:spPr>
        <a:solidFill>
          <a:schemeClr val="accent4">
            <a:lumMod val="75000"/>
          </a:schemeClr>
        </a:solidFill>
      </dgm:spPr>
      <dgm:t>
        <a:bodyPr/>
        <a:lstStyle/>
        <a:p>
          <a:r>
            <a:rPr lang="en-US" dirty="0"/>
            <a:t>Q3 16</a:t>
          </a:r>
        </a:p>
      </dgm:t>
    </dgm:pt>
    <dgm:pt modelId="{C1C28639-F007-4FB7-BB9C-18B8E605AB90}" type="parTrans" cxnId="{36F083C2-AAE6-4FBE-91F7-AD17C23D388D}">
      <dgm:prSet/>
      <dgm:spPr/>
      <dgm:t>
        <a:bodyPr/>
        <a:lstStyle/>
        <a:p>
          <a:endParaRPr lang="en-US"/>
        </a:p>
      </dgm:t>
    </dgm:pt>
    <dgm:pt modelId="{F2C54E6B-FD40-406C-A34B-8B4A7B5500DC}" type="sibTrans" cxnId="{36F083C2-AAE6-4FBE-91F7-AD17C23D388D}">
      <dgm:prSet/>
      <dgm:spPr/>
      <dgm:t>
        <a:bodyPr/>
        <a:lstStyle/>
        <a:p>
          <a:endParaRPr lang="en-US"/>
        </a:p>
      </dgm:t>
    </dgm:pt>
    <dgm:pt modelId="{CE39DB24-77FD-4FFF-840C-D0166C8E07A3}">
      <dgm:prSet phldrT="[Text]"/>
      <dgm:spPr>
        <a:solidFill>
          <a:schemeClr val="accent2">
            <a:lumMod val="75000"/>
          </a:schemeClr>
        </a:solidFill>
      </dgm:spPr>
      <dgm:t>
        <a:bodyPr/>
        <a:lstStyle/>
        <a:p>
          <a:r>
            <a:rPr lang="en-US" dirty="0"/>
            <a:t>Mar 17</a:t>
          </a:r>
        </a:p>
      </dgm:t>
    </dgm:pt>
    <dgm:pt modelId="{99498E90-1DB4-4D5D-8AB5-916CFF3F6B5E}" type="parTrans" cxnId="{D41E27F7-3D5F-4846-AA64-394053D893DE}">
      <dgm:prSet/>
      <dgm:spPr/>
      <dgm:t>
        <a:bodyPr/>
        <a:lstStyle/>
        <a:p>
          <a:endParaRPr lang="en-US"/>
        </a:p>
      </dgm:t>
    </dgm:pt>
    <dgm:pt modelId="{4A37CE76-C109-44CB-9BDA-04A0E37DB072}" type="sibTrans" cxnId="{D41E27F7-3D5F-4846-AA64-394053D893DE}">
      <dgm:prSet/>
      <dgm:spPr/>
      <dgm:t>
        <a:bodyPr/>
        <a:lstStyle/>
        <a:p>
          <a:endParaRPr lang="en-US"/>
        </a:p>
      </dgm:t>
    </dgm:pt>
    <dgm:pt modelId="{C82E7060-EDCF-45CC-8D76-8EE4418400B7}" type="pres">
      <dgm:prSet presAssocID="{5BB2A306-7666-4391-A346-72DCA4E7B774}" presName="Name0" presStyleCnt="0">
        <dgm:presLayoutVars>
          <dgm:dir/>
          <dgm:animLvl val="lvl"/>
          <dgm:resizeHandles val="exact"/>
        </dgm:presLayoutVars>
      </dgm:prSet>
      <dgm:spPr/>
    </dgm:pt>
    <dgm:pt modelId="{9C09AF53-3599-4CD9-B4CD-25ED45F68922}" type="pres">
      <dgm:prSet presAssocID="{FDCD47C4-F73D-49DB-83C0-579EE2C5F5B9}" presName="parTxOnly" presStyleLbl="node1" presStyleIdx="0" presStyleCnt="4">
        <dgm:presLayoutVars>
          <dgm:chMax val="0"/>
          <dgm:chPref val="0"/>
          <dgm:bulletEnabled val="1"/>
        </dgm:presLayoutVars>
      </dgm:prSet>
      <dgm:spPr/>
    </dgm:pt>
    <dgm:pt modelId="{3D03D72C-B868-4862-BEEE-2A6C228623F9}" type="pres">
      <dgm:prSet presAssocID="{DFB5C477-67ED-429D-9C28-474928EF6355}" presName="parTxOnlySpace" presStyleCnt="0"/>
      <dgm:spPr/>
    </dgm:pt>
    <dgm:pt modelId="{F1EB4E2B-6F5A-48FC-B371-7D790DD7D1E8}" type="pres">
      <dgm:prSet presAssocID="{4622BF55-8A40-437E-81BD-EF62B16C0C50}" presName="parTxOnly" presStyleLbl="node1" presStyleIdx="1" presStyleCnt="4">
        <dgm:presLayoutVars>
          <dgm:chMax val="0"/>
          <dgm:chPref val="0"/>
          <dgm:bulletEnabled val="1"/>
        </dgm:presLayoutVars>
      </dgm:prSet>
      <dgm:spPr/>
    </dgm:pt>
    <dgm:pt modelId="{8F5966FA-C534-4182-AB49-B5767798C860}" type="pres">
      <dgm:prSet presAssocID="{BC53783E-BF25-4C2C-92A3-D9D2ABBDAFE1}" presName="parTxOnlySpace" presStyleCnt="0"/>
      <dgm:spPr/>
    </dgm:pt>
    <dgm:pt modelId="{6460EF20-5665-4711-AC12-34B8B554C7ED}" type="pres">
      <dgm:prSet presAssocID="{AC3C5EF5-8566-466B-B78C-A88B54BE264E}" presName="parTxOnly" presStyleLbl="node1" presStyleIdx="2" presStyleCnt="4">
        <dgm:presLayoutVars>
          <dgm:chMax val="0"/>
          <dgm:chPref val="0"/>
          <dgm:bulletEnabled val="1"/>
        </dgm:presLayoutVars>
      </dgm:prSet>
      <dgm:spPr/>
    </dgm:pt>
    <dgm:pt modelId="{341D86DB-1EBF-4CEC-98D3-88378970512F}" type="pres">
      <dgm:prSet presAssocID="{F2C54E6B-FD40-406C-A34B-8B4A7B5500DC}" presName="parTxOnlySpace" presStyleCnt="0"/>
      <dgm:spPr/>
    </dgm:pt>
    <dgm:pt modelId="{F534D83A-9559-4DF1-9C92-26194E508C22}" type="pres">
      <dgm:prSet presAssocID="{CE39DB24-77FD-4FFF-840C-D0166C8E07A3}" presName="parTxOnly" presStyleLbl="node1" presStyleIdx="3" presStyleCnt="4">
        <dgm:presLayoutVars>
          <dgm:chMax val="0"/>
          <dgm:chPref val="0"/>
          <dgm:bulletEnabled val="1"/>
        </dgm:presLayoutVars>
      </dgm:prSet>
      <dgm:spPr/>
    </dgm:pt>
  </dgm:ptLst>
  <dgm:cxnLst>
    <dgm:cxn modelId="{B41B5C3E-6308-416B-A78E-5F84EC3D3F6A}" type="presOf" srcId="{4622BF55-8A40-437E-81BD-EF62B16C0C50}" destId="{F1EB4E2B-6F5A-48FC-B371-7D790DD7D1E8}" srcOrd="0" destOrd="0" presId="urn:microsoft.com/office/officeart/2005/8/layout/chevron1"/>
    <dgm:cxn modelId="{3A229B96-5298-4406-AF3B-120F0DB2193F}" type="presOf" srcId="{5BB2A306-7666-4391-A346-72DCA4E7B774}" destId="{C82E7060-EDCF-45CC-8D76-8EE4418400B7}" srcOrd="0" destOrd="0" presId="urn:microsoft.com/office/officeart/2005/8/layout/chevron1"/>
    <dgm:cxn modelId="{90E264A7-F3CA-4EEC-8F04-F5D17B9635C1}" type="presOf" srcId="{FDCD47C4-F73D-49DB-83C0-579EE2C5F5B9}" destId="{9C09AF53-3599-4CD9-B4CD-25ED45F68922}" srcOrd="0" destOrd="0" presId="urn:microsoft.com/office/officeart/2005/8/layout/chevron1"/>
    <dgm:cxn modelId="{36F083C2-AAE6-4FBE-91F7-AD17C23D388D}" srcId="{5BB2A306-7666-4391-A346-72DCA4E7B774}" destId="{AC3C5EF5-8566-466B-B78C-A88B54BE264E}" srcOrd="2" destOrd="0" parTransId="{C1C28639-F007-4FB7-BB9C-18B8E605AB90}" sibTransId="{F2C54E6B-FD40-406C-A34B-8B4A7B5500DC}"/>
    <dgm:cxn modelId="{F4545AE6-233A-480B-BE70-9EAAE53CCE94}" srcId="{5BB2A306-7666-4391-A346-72DCA4E7B774}" destId="{4622BF55-8A40-437E-81BD-EF62B16C0C50}" srcOrd="1" destOrd="0" parTransId="{1EFECB9D-3B88-4A92-8EBA-A5B562A0A0E0}" sibTransId="{BC53783E-BF25-4C2C-92A3-D9D2ABBDAFE1}"/>
    <dgm:cxn modelId="{C5277CE9-B42F-4AE5-9021-AA2F6A04EE0A}" type="presOf" srcId="{CE39DB24-77FD-4FFF-840C-D0166C8E07A3}" destId="{F534D83A-9559-4DF1-9C92-26194E508C22}" srcOrd="0" destOrd="0" presId="urn:microsoft.com/office/officeart/2005/8/layout/chevron1"/>
    <dgm:cxn modelId="{6108DAEA-C3DD-4DDC-962F-32F705C33657}" srcId="{5BB2A306-7666-4391-A346-72DCA4E7B774}" destId="{FDCD47C4-F73D-49DB-83C0-579EE2C5F5B9}" srcOrd="0" destOrd="0" parTransId="{E59477DA-3583-4FC7-AF08-2C2893346C48}" sibTransId="{DFB5C477-67ED-429D-9C28-474928EF6355}"/>
    <dgm:cxn modelId="{D41E27F7-3D5F-4846-AA64-394053D893DE}" srcId="{5BB2A306-7666-4391-A346-72DCA4E7B774}" destId="{CE39DB24-77FD-4FFF-840C-D0166C8E07A3}" srcOrd="3" destOrd="0" parTransId="{99498E90-1DB4-4D5D-8AB5-916CFF3F6B5E}" sibTransId="{4A37CE76-C109-44CB-9BDA-04A0E37DB072}"/>
    <dgm:cxn modelId="{C5EE45FE-1D7D-499A-9FF4-CE10E410955D}" type="presOf" srcId="{AC3C5EF5-8566-466B-B78C-A88B54BE264E}" destId="{6460EF20-5665-4711-AC12-34B8B554C7ED}" srcOrd="0" destOrd="0" presId="urn:microsoft.com/office/officeart/2005/8/layout/chevron1"/>
    <dgm:cxn modelId="{54F771E7-8B73-43F5-8328-700553EABD0F}" type="presParOf" srcId="{C82E7060-EDCF-45CC-8D76-8EE4418400B7}" destId="{9C09AF53-3599-4CD9-B4CD-25ED45F68922}" srcOrd="0" destOrd="0" presId="urn:microsoft.com/office/officeart/2005/8/layout/chevron1"/>
    <dgm:cxn modelId="{4409EEF7-3687-41B0-AF7D-1E38F699D545}" type="presParOf" srcId="{C82E7060-EDCF-45CC-8D76-8EE4418400B7}" destId="{3D03D72C-B868-4862-BEEE-2A6C228623F9}" srcOrd="1" destOrd="0" presId="urn:microsoft.com/office/officeart/2005/8/layout/chevron1"/>
    <dgm:cxn modelId="{597201EE-76CB-4B20-8080-9C00E5CB6F8C}" type="presParOf" srcId="{C82E7060-EDCF-45CC-8D76-8EE4418400B7}" destId="{F1EB4E2B-6F5A-48FC-B371-7D790DD7D1E8}" srcOrd="2" destOrd="0" presId="urn:microsoft.com/office/officeart/2005/8/layout/chevron1"/>
    <dgm:cxn modelId="{A9B9D480-34BF-43C8-80DC-EC9579A5A4ED}" type="presParOf" srcId="{C82E7060-EDCF-45CC-8D76-8EE4418400B7}" destId="{8F5966FA-C534-4182-AB49-B5767798C860}" srcOrd="3" destOrd="0" presId="urn:microsoft.com/office/officeart/2005/8/layout/chevron1"/>
    <dgm:cxn modelId="{0E30A0A9-73D5-46C9-B8DD-9464166DDC75}" type="presParOf" srcId="{C82E7060-EDCF-45CC-8D76-8EE4418400B7}" destId="{6460EF20-5665-4711-AC12-34B8B554C7ED}" srcOrd="4" destOrd="0" presId="urn:microsoft.com/office/officeart/2005/8/layout/chevron1"/>
    <dgm:cxn modelId="{30C8818A-0E20-4AE7-A374-970BFBB0B694}" type="presParOf" srcId="{C82E7060-EDCF-45CC-8D76-8EE4418400B7}" destId="{341D86DB-1EBF-4CEC-98D3-88378970512F}" srcOrd="5" destOrd="0" presId="urn:microsoft.com/office/officeart/2005/8/layout/chevron1"/>
    <dgm:cxn modelId="{67C57AF9-C340-444B-9C73-B467E3158775}" type="presParOf" srcId="{C82E7060-EDCF-45CC-8D76-8EE4418400B7}" destId="{F534D83A-9559-4DF1-9C92-26194E508C22}"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2A306-7666-4391-A346-72DCA4E7B774}"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FDCD47C4-F73D-49DB-83C0-579EE2C5F5B9}">
      <dgm:prSet phldrT="[Text]"/>
      <dgm:spPr/>
      <dgm:t>
        <a:bodyPr/>
        <a:lstStyle/>
        <a:p>
          <a:r>
            <a:rPr lang="en-US" dirty="0"/>
            <a:t>Nov 17</a:t>
          </a:r>
        </a:p>
      </dgm:t>
    </dgm:pt>
    <dgm:pt modelId="{E59477DA-3583-4FC7-AF08-2C2893346C48}" type="parTrans" cxnId="{6108DAEA-C3DD-4DDC-962F-32F705C33657}">
      <dgm:prSet/>
      <dgm:spPr/>
      <dgm:t>
        <a:bodyPr/>
        <a:lstStyle/>
        <a:p>
          <a:endParaRPr lang="en-US"/>
        </a:p>
      </dgm:t>
    </dgm:pt>
    <dgm:pt modelId="{DFB5C477-67ED-429D-9C28-474928EF6355}" type="sibTrans" cxnId="{6108DAEA-C3DD-4DDC-962F-32F705C33657}">
      <dgm:prSet/>
      <dgm:spPr/>
      <dgm:t>
        <a:bodyPr/>
        <a:lstStyle/>
        <a:p>
          <a:endParaRPr lang="en-US"/>
        </a:p>
      </dgm:t>
    </dgm:pt>
    <dgm:pt modelId="{4622BF55-8A40-437E-81BD-EF62B16C0C50}">
      <dgm:prSet phldrT="[Text]"/>
      <dgm:spPr>
        <a:solidFill>
          <a:srgbClr val="FFC000"/>
        </a:solidFill>
      </dgm:spPr>
      <dgm:t>
        <a:bodyPr/>
        <a:lstStyle/>
        <a:p>
          <a:r>
            <a:rPr lang="en-US" dirty="0"/>
            <a:t>Jan18</a:t>
          </a:r>
        </a:p>
      </dgm:t>
    </dgm:pt>
    <dgm:pt modelId="{1EFECB9D-3B88-4A92-8EBA-A5B562A0A0E0}" type="parTrans" cxnId="{F4545AE6-233A-480B-BE70-9EAAE53CCE94}">
      <dgm:prSet/>
      <dgm:spPr/>
      <dgm:t>
        <a:bodyPr/>
        <a:lstStyle/>
        <a:p>
          <a:endParaRPr lang="en-US"/>
        </a:p>
      </dgm:t>
    </dgm:pt>
    <dgm:pt modelId="{BC53783E-BF25-4C2C-92A3-D9D2ABBDAFE1}" type="sibTrans" cxnId="{F4545AE6-233A-480B-BE70-9EAAE53CCE94}">
      <dgm:prSet/>
      <dgm:spPr/>
      <dgm:t>
        <a:bodyPr/>
        <a:lstStyle/>
        <a:p>
          <a:endParaRPr lang="en-US"/>
        </a:p>
      </dgm:t>
    </dgm:pt>
    <dgm:pt modelId="{AC3C5EF5-8566-466B-B78C-A88B54BE264E}">
      <dgm:prSet phldrT="[Text]"/>
      <dgm:spPr/>
      <dgm:t>
        <a:bodyPr/>
        <a:lstStyle/>
        <a:p>
          <a:r>
            <a:rPr lang="en-US" dirty="0"/>
            <a:t>Mar 18</a:t>
          </a:r>
        </a:p>
      </dgm:t>
    </dgm:pt>
    <dgm:pt modelId="{C1C28639-F007-4FB7-BB9C-18B8E605AB90}" type="parTrans" cxnId="{36F083C2-AAE6-4FBE-91F7-AD17C23D388D}">
      <dgm:prSet/>
      <dgm:spPr/>
      <dgm:t>
        <a:bodyPr/>
        <a:lstStyle/>
        <a:p>
          <a:endParaRPr lang="en-US"/>
        </a:p>
      </dgm:t>
    </dgm:pt>
    <dgm:pt modelId="{F2C54E6B-FD40-406C-A34B-8B4A7B5500DC}" type="sibTrans" cxnId="{36F083C2-AAE6-4FBE-91F7-AD17C23D388D}">
      <dgm:prSet/>
      <dgm:spPr/>
      <dgm:t>
        <a:bodyPr/>
        <a:lstStyle/>
        <a:p>
          <a:endParaRPr lang="en-US"/>
        </a:p>
      </dgm:t>
    </dgm:pt>
    <dgm:pt modelId="{CE39DB24-77FD-4FFF-840C-D0166C8E07A3}">
      <dgm:prSet phldrT="[Text]"/>
      <dgm:spPr>
        <a:solidFill>
          <a:srgbClr val="00B050"/>
        </a:solidFill>
      </dgm:spPr>
      <dgm:t>
        <a:bodyPr/>
        <a:lstStyle/>
        <a:p>
          <a:r>
            <a:rPr lang="en-US" dirty="0"/>
            <a:t>Mar 19</a:t>
          </a:r>
        </a:p>
      </dgm:t>
    </dgm:pt>
    <dgm:pt modelId="{99498E90-1DB4-4D5D-8AB5-916CFF3F6B5E}" type="parTrans" cxnId="{D41E27F7-3D5F-4846-AA64-394053D893DE}">
      <dgm:prSet/>
      <dgm:spPr/>
      <dgm:t>
        <a:bodyPr/>
        <a:lstStyle/>
        <a:p>
          <a:endParaRPr lang="en-US"/>
        </a:p>
      </dgm:t>
    </dgm:pt>
    <dgm:pt modelId="{4A37CE76-C109-44CB-9BDA-04A0E37DB072}" type="sibTrans" cxnId="{D41E27F7-3D5F-4846-AA64-394053D893DE}">
      <dgm:prSet/>
      <dgm:spPr/>
      <dgm:t>
        <a:bodyPr/>
        <a:lstStyle/>
        <a:p>
          <a:endParaRPr lang="en-US"/>
        </a:p>
      </dgm:t>
    </dgm:pt>
    <dgm:pt modelId="{F4E65BBC-850D-4B75-887F-D76D5226DB19}">
      <dgm:prSet phldrT="[Text]"/>
      <dgm:spPr>
        <a:solidFill>
          <a:srgbClr val="FF0000"/>
        </a:solidFill>
      </dgm:spPr>
      <dgm:t>
        <a:bodyPr/>
        <a:lstStyle/>
        <a:p>
          <a:r>
            <a:rPr lang="en-US" dirty="0"/>
            <a:t>Sep 19</a:t>
          </a:r>
        </a:p>
      </dgm:t>
    </dgm:pt>
    <dgm:pt modelId="{600B26E9-2069-46B5-967A-96C72408735D}" type="parTrans" cxnId="{A556C42A-62C0-4098-B47C-68A80BDD83B1}">
      <dgm:prSet/>
      <dgm:spPr/>
      <dgm:t>
        <a:bodyPr/>
        <a:lstStyle/>
        <a:p>
          <a:endParaRPr lang="en-US"/>
        </a:p>
      </dgm:t>
    </dgm:pt>
    <dgm:pt modelId="{5A60D22F-F3C4-48B2-B77F-7E283249AE9D}" type="sibTrans" cxnId="{A556C42A-62C0-4098-B47C-68A80BDD83B1}">
      <dgm:prSet/>
      <dgm:spPr/>
      <dgm:t>
        <a:bodyPr/>
        <a:lstStyle/>
        <a:p>
          <a:endParaRPr lang="en-US"/>
        </a:p>
      </dgm:t>
    </dgm:pt>
    <dgm:pt modelId="{C82E7060-EDCF-45CC-8D76-8EE4418400B7}" type="pres">
      <dgm:prSet presAssocID="{5BB2A306-7666-4391-A346-72DCA4E7B774}" presName="Name0" presStyleCnt="0">
        <dgm:presLayoutVars>
          <dgm:dir/>
          <dgm:animLvl val="lvl"/>
          <dgm:resizeHandles val="exact"/>
        </dgm:presLayoutVars>
      </dgm:prSet>
      <dgm:spPr/>
    </dgm:pt>
    <dgm:pt modelId="{9C09AF53-3599-4CD9-B4CD-25ED45F68922}" type="pres">
      <dgm:prSet presAssocID="{FDCD47C4-F73D-49DB-83C0-579EE2C5F5B9}" presName="parTxOnly" presStyleLbl="node1" presStyleIdx="0" presStyleCnt="5">
        <dgm:presLayoutVars>
          <dgm:chMax val="0"/>
          <dgm:chPref val="0"/>
          <dgm:bulletEnabled val="1"/>
        </dgm:presLayoutVars>
      </dgm:prSet>
      <dgm:spPr/>
    </dgm:pt>
    <dgm:pt modelId="{3D03D72C-B868-4862-BEEE-2A6C228623F9}" type="pres">
      <dgm:prSet presAssocID="{DFB5C477-67ED-429D-9C28-474928EF6355}" presName="parTxOnlySpace" presStyleCnt="0"/>
      <dgm:spPr/>
    </dgm:pt>
    <dgm:pt modelId="{F1EB4E2B-6F5A-48FC-B371-7D790DD7D1E8}" type="pres">
      <dgm:prSet presAssocID="{4622BF55-8A40-437E-81BD-EF62B16C0C50}" presName="parTxOnly" presStyleLbl="node1" presStyleIdx="1" presStyleCnt="5">
        <dgm:presLayoutVars>
          <dgm:chMax val="0"/>
          <dgm:chPref val="0"/>
          <dgm:bulletEnabled val="1"/>
        </dgm:presLayoutVars>
      </dgm:prSet>
      <dgm:spPr/>
    </dgm:pt>
    <dgm:pt modelId="{8F5966FA-C534-4182-AB49-B5767798C860}" type="pres">
      <dgm:prSet presAssocID="{BC53783E-BF25-4C2C-92A3-D9D2ABBDAFE1}" presName="parTxOnlySpace" presStyleCnt="0"/>
      <dgm:spPr/>
    </dgm:pt>
    <dgm:pt modelId="{6460EF20-5665-4711-AC12-34B8B554C7ED}" type="pres">
      <dgm:prSet presAssocID="{AC3C5EF5-8566-466B-B78C-A88B54BE264E}" presName="parTxOnly" presStyleLbl="node1" presStyleIdx="2" presStyleCnt="5">
        <dgm:presLayoutVars>
          <dgm:chMax val="0"/>
          <dgm:chPref val="0"/>
          <dgm:bulletEnabled val="1"/>
        </dgm:presLayoutVars>
      </dgm:prSet>
      <dgm:spPr/>
    </dgm:pt>
    <dgm:pt modelId="{341D86DB-1EBF-4CEC-98D3-88378970512F}" type="pres">
      <dgm:prSet presAssocID="{F2C54E6B-FD40-406C-A34B-8B4A7B5500DC}" presName="parTxOnlySpace" presStyleCnt="0"/>
      <dgm:spPr/>
    </dgm:pt>
    <dgm:pt modelId="{F534D83A-9559-4DF1-9C92-26194E508C22}" type="pres">
      <dgm:prSet presAssocID="{CE39DB24-77FD-4FFF-840C-D0166C8E07A3}" presName="parTxOnly" presStyleLbl="node1" presStyleIdx="3" presStyleCnt="5">
        <dgm:presLayoutVars>
          <dgm:chMax val="0"/>
          <dgm:chPref val="0"/>
          <dgm:bulletEnabled val="1"/>
        </dgm:presLayoutVars>
      </dgm:prSet>
      <dgm:spPr/>
    </dgm:pt>
    <dgm:pt modelId="{1BD3CC56-3EFA-4369-9B20-250EDCEF1B32}" type="pres">
      <dgm:prSet presAssocID="{4A37CE76-C109-44CB-9BDA-04A0E37DB072}" presName="parTxOnlySpace" presStyleCnt="0"/>
      <dgm:spPr/>
    </dgm:pt>
    <dgm:pt modelId="{20D12220-3E1A-4180-BECD-9ACECB954FC1}" type="pres">
      <dgm:prSet presAssocID="{F4E65BBC-850D-4B75-887F-D76D5226DB19}" presName="parTxOnly" presStyleLbl="node1" presStyleIdx="4" presStyleCnt="5">
        <dgm:presLayoutVars>
          <dgm:chMax val="0"/>
          <dgm:chPref val="0"/>
          <dgm:bulletEnabled val="1"/>
        </dgm:presLayoutVars>
      </dgm:prSet>
      <dgm:spPr/>
    </dgm:pt>
  </dgm:ptLst>
  <dgm:cxnLst>
    <dgm:cxn modelId="{A556C42A-62C0-4098-B47C-68A80BDD83B1}" srcId="{5BB2A306-7666-4391-A346-72DCA4E7B774}" destId="{F4E65BBC-850D-4B75-887F-D76D5226DB19}" srcOrd="4" destOrd="0" parTransId="{600B26E9-2069-46B5-967A-96C72408735D}" sibTransId="{5A60D22F-F3C4-48B2-B77F-7E283249AE9D}"/>
    <dgm:cxn modelId="{B41B5C3E-6308-416B-A78E-5F84EC3D3F6A}" type="presOf" srcId="{4622BF55-8A40-437E-81BD-EF62B16C0C50}" destId="{F1EB4E2B-6F5A-48FC-B371-7D790DD7D1E8}" srcOrd="0" destOrd="0" presId="urn:microsoft.com/office/officeart/2005/8/layout/chevron1"/>
    <dgm:cxn modelId="{1F4D0795-2EDC-44A1-BEEC-610C64EAEC6F}" type="presOf" srcId="{F4E65BBC-850D-4B75-887F-D76D5226DB19}" destId="{20D12220-3E1A-4180-BECD-9ACECB954FC1}" srcOrd="0" destOrd="0" presId="urn:microsoft.com/office/officeart/2005/8/layout/chevron1"/>
    <dgm:cxn modelId="{3A229B96-5298-4406-AF3B-120F0DB2193F}" type="presOf" srcId="{5BB2A306-7666-4391-A346-72DCA4E7B774}" destId="{C82E7060-EDCF-45CC-8D76-8EE4418400B7}" srcOrd="0" destOrd="0" presId="urn:microsoft.com/office/officeart/2005/8/layout/chevron1"/>
    <dgm:cxn modelId="{90E264A7-F3CA-4EEC-8F04-F5D17B9635C1}" type="presOf" srcId="{FDCD47C4-F73D-49DB-83C0-579EE2C5F5B9}" destId="{9C09AF53-3599-4CD9-B4CD-25ED45F68922}" srcOrd="0" destOrd="0" presId="urn:microsoft.com/office/officeart/2005/8/layout/chevron1"/>
    <dgm:cxn modelId="{36F083C2-AAE6-4FBE-91F7-AD17C23D388D}" srcId="{5BB2A306-7666-4391-A346-72DCA4E7B774}" destId="{AC3C5EF5-8566-466B-B78C-A88B54BE264E}" srcOrd="2" destOrd="0" parTransId="{C1C28639-F007-4FB7-BB9C-18B8E605AB90}" sibTransId="{F2C54E6B-FD40-406C-A34B-8B4A7B5500DC}"/>
    <dgm:cxn modelId="{F4545AE6-233A-480B-BE70-9EAAE53CCE94}" srcId="{5BB2A306-7666-4391-A346-72DCA4E7B774}" destId="{4622BF55-8A40-437E-81BD-EF62B16C0C50}" srcOrd="1" destOrd="0" parTransId="{1EFECB9D-3B88-4A92-8EBA-A5B562A0A0E0}" sibTransId="{BC53783E-BF25-4C2C-92A3-D9D2ABBDAFE1}"/>
    <dgm:cxn modelId="{C5277CE9-B42F-4AE5-9021-AA2F6A04EE0A}" type="presOf" srcId="{CE39DB24-77FD-4FFF-840C-D0166C8E07A3}" destId="{F534D83A-9559-4DF1-9C92-26194E508C22}" srcOrd="0" destOrd="0" presId="urn:microsoft.com/office/officeart/2005/8/layout/chevron1"/>
    <dgm:cxn modelId="{6108DAEA-C3DD-4DDC-962F-32F705C33657}" srcId="{5BB2A306-7666-4391-A346-72DCA4E7B774}" destId="{FDCD47C4-F73D-49DB-83C0-579EE2C5F5B9}" srcOrd="0" destOrd="0" parTransId="{E59477DA-3583-4FC7-AF08-2C2893346C48}" sibTransId="{DFB5C477-67ED-429D-9C28-474928EF6355}"/>
    <dgm:cxn modelId="{D41E27F7-3D5F-4846-AA64-394053D893DE}" srcId="{5BB2A306-7666-4391-A346-72DCA4E7B774}" destId="{CE39DB24-77FD-4FFF-840C-D0166C8E07A3}" srcOrd="3" destOrd="0" parTransId="{99498E90-1DB4-4D5D-8AB5-916CFF3F6B5E}" sibTransId="{4A37CE76-C109-44CB-9BDA-04A0E37DB072}"/>
    <dgm:cxn modelId="{C5EE45FE-1D7D-499A-9FF4-CE10E410955D}" type="presOf" srcId="{AC3C5EF5-8566-466B-B78C-A88B54BE264E}" destId="{6460EF20-5665-4711-AC12-34B8B554C7ED}" srcOrd="0" destOrd="0" presId="urn:microsoft.com/office/officeart/2005/8/layout/chevron1"/>
    <dgm:cxn modelId="{54F771E7-8B73-43F5-8328-700553EABD0F}" type="presParOf" srcId="{C82E7060-EDCF-45CC-8D76-8EE4418400B7}" destId="{9C09AF53-3599-4CD9-B4CD-25ED45F68922}" srcOrd="0" destOrd="0" presId="urn:microsoft.com/office/officeart/2005/8/layout/chevron1"/>
    <dgm:cxn modelId="{4409EEF7-3687-41B0-AF7D-1E38F699D545}" type="presParOf" srcId="{C82E7060-EDCF-45CC-8D76-8EE4418400B7}" destId="{3D03D72C-B868-4862-BEEE-2A6C228623F9}" srcOrd="1" destOrd="0" presId="urn:microsoft.com/office/officeart/2005/8/layout/chevron1"/>
    <dgm:cxn modelId="{597201EE-76CB-4B20-8080-9C00E5CB6F8C}" type="presParOf" srcId="{C82E7060-EDCF-45CC-8D76-8EE4418400B7}" destId="{F1EB4E2B-6F5A-48FC-B371-7D790DD7D1E8}" srcOrd="2" destOrd="0" presId="urn:microsoft.com/office/officeart/2005/8/layout/chevron1"/>
    <dgm:cxn modelId="{A9B9D480-34BF-43C8-80DC-EC9579A5A4ED}" type="presParOf" srcId="{C82E7060-EDCF-45CC-8D76-8EE4418400B7}" destId="{8F5966FA-C534-4182-AB49-B5767798C860}" srcOrd="3" destOrd="0" presId="urn:microsoft.com/office/officeart/2005/8/layout/chevron1"/>
    <dgm:cxn modelId="{0E30A0A9-73D5-46C9-B8DD-9464166DDC75}" type="presParOf" srcId="{C82E7060-EDCF-45CC-8D76-8EE4418400B7}" destId="{6460EF20-5665-4711-AC12-34B8B554C7ED}" srcOrd="4" destOrd="0" presId="urn:microsoft.com/office/officeart/2005/8/layout/chevron1"/>
    <dgm:cxn modelId="{30C8818A-0E20-4AE7-A374-970BFBB0B694}" type="presParOf" srcId="{C82E7060-EDCF-45CC-8D76-8EE4418400B7}" destId="{341D86DB-1EBF-4CEC-98D3-88378970512F}" srcOrd="5" destOrd="0" presId="urn:microsoft.com/office/officeart/2005/8/layout/chevron1"/>
    <dgm:cxn modelId="{67C57AF9-C340-444B-9C73-B467E3158775}" type="presParOf" srcId="{C82E7060-EDCF-45CC-8D76-8EE4418400B7}" destId="{F534D83A-9559-4DF1-9C92-26194E508C22}" srcOrd="6" destOrd="0" presId="urn:microsoft.com/office/officeart/2005/8/layout/chevron1"/>
    <dgm:cxn modelId="{05890F64-0384-4396-890C-00850F5BBC5F}" type="presParOf" srcId="{C82E7060-EDCF-45CC-8D76-8EE4418400B7}" destId="{1BD3CC56-3EFA-4369-9B20-250EDCEF1B32}" srcOrd="7" destOrd="0" presId="urn:microsoft.com/office/officeart/2005/8/layout/chevron1"/>
    <dgm:cxn modelId="{07ADFC5C-6923-4F19-B660-81F4059355FB}" type="presParOf" srcId="{C82E7060-EDCF-45CC-8D76-8EE4418400B7}" destId="{20D12220-3E1A-4180-BECD-9ACECB954FC1}"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9664F-1626-42EE-9290-4DDF94067F7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GB"/>
        </a:p>
      </dgm:t>
    </dgm:pt>
    <dgm:pt modelId="{B7CAC948-3084-4617-84A4-6656E458E0ED}">
      <dgm:prSet phldrT="[Text]"/>
      <dgm:spPr>
        <a:xfrm>
          <a:off x="2720325" y="2021"/>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GB" dirty="0">
              <a:solidFill>
                <a:sysClr val="window" lastClr="FFFFFF"/>
              </a:solidFill>
              <a:latin typeface="Century Gothic" panose="020B0502020202020204"/>
              <a:ea typeface="+mn-ea"/>
              <a:cs typeface="+mn-cs"/>
            </a:rPr>
            <a:t>Registration and Access</a:t>
          </a:r>
        </a:p>
      </dgm:t>
    </dgm:pt>
    <dgm:pt modelId="{C4EFAFF0-277B-459B-8581-EF874B1FC4FC}" type="parTrans" cxnId="{6EE6BFCD-FB22-44E5-9E77-2932F1E965F2}">
      <dgm:prSet/>
      <dgm:spPr/>
      <dgm:t>
        <a:bodyPr/>
        <a:lstStyle/>
        <a:p>
          <a:endParaRPr lang="en-GB"/>
        </a:p>
      </dgm:t>
    </dgm:pt>
    <dgm:pt modelId="{D7855474-7928-45B8-99CF-5498589B59F6}" type="sibTrans" cxnId="{6EE6BFCD-FB22-44E5-9E77-2932F1E965F2}">
      <dgm:prSet/>
      <dgm:spPr>
        <a:xfrm>
          <a:off x="1452071" y="518539"/>
          <a:ext cx="4125795" cy="4125795"/>
        </a:xfrm>
        <a:custGeom>
          <a:avLst/>
          <a:gdLst/>
          <a:ahLst/>
          <a:cxnLst/>
          <a:rect l="0" t="0" r="0" b="0"/>
          <a:pathLst>
            <a:path>
              <a:moveTo>
                <a:pt x="2868446" y="163782"/>
              </a:moveTo>
              <a:arcTo wR="2062897" hR="2062897" stAng="17579114" swAng="1960302"/>
            </a:path>
          </a:pathLst>
        </a:custGeom>
        <a:noFill/>
        <a:ln w="9525" cap="rnd" cmpd="sng" algn="ctr">
          <a:solidFill>
            <a:srgbClr val="052F61">
              <a:hueOff val="0"/>
              <a:satOff val="0"/>
              <a:lumOff val="0"/>
              <a:alphaOff val="0"/>
            </a:srgbClr>
          </a:solidFill>
          <a:prstDash val="solid"/>
        </a:ln>
        <a:effectLst/>
      </dgm:spPr>
      <dgm:t>
        <a:bodyPr/>
        <a:lstStyle/>
        <a:p>
          <a:endParaRPr lang="en-GB"/>
        </a:p>
      </dgm:t>
    </dgm:pt>
    <dgm:pt modelId="{EC6972A7-0A0A-4F93-951C-A064618790C8}">
      <dgm:prSet phldrT="[Text]"/>
      <dgm:spPr>
        <a:xfrm>
          <a:off x="4682257" y="142744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GB" dirty="0">
              <a:solidFill>
                <a:sysClr val="window" lastClr="FFFFFF"/>
              </a:solidFill>
              <a:latin typeface="Century Gothic" panose="020B0502020202020204"/>
              <a:ea typeface="+mn-ea"/>
              <a:cs typeface="+mn-cs"/>
            </a:rPr>
            <a:t>Opt of Open banking</a:t>
          </a:r>
        </a:p>
      </dgm:t>
    </dgm:pt>
    <dgm:pt modelId="{BEEF7F33-8C69-4D23-8F12-4F27CD3727DD}" type="parTrans" cxnId="{B6E6CA2D-8A4E-4D42-9807-5FFF74BC2B9B}">
      <dgm:prSet/>
      <dgm:spPr/>
      <dgm:t>
        <a:bodyPr/>
        <a:lstStyle/>
        <a:p>
          <a:endParaRPr lang="en-GB"/>
        </a:p>
      </dgm:t>
    </dgm:pt>
    <dgm:pt modelId="{0AB51C03-EFEE-40E8-8D8B-744616DADBCF}" type="sibTrans" cxnId="{B6E6CA2D-8A4E-4D42-9807-5FFF74BC2B9B}">
      <dgm:prSet/>
      <dgm:spPr>
        <a:xfrm>
          <a:off x="1452071" y="518539"/>
          <a:ext cx="4125795" cy="4125795"/>
        </a:xfrm>
        <a:custGeom>
          <a:avLst/>
          <a:gdLst/>
          <a:ahLst/>
          <a:cxnLst/>
          <a:rect l="0" t="0" r="0" b="0"/>
          <a:pathLst>
            <a:path>
              <a:moveTo>
                <a:pt x="4122978" y="1955126"/>
              </a:moveTo>
              <a:arcTo wR="2062897" hR="2062897" stAng="21420322" swAng="2195353"/>
            </a:path>
          </a:pathLst>
        </a:custGeom>
        <a:noFill/>
        <a:ln w="9525" cap="rnd" cmpd="sng" algn="ctr">
          <a:solidFill>
            <a:srgbClr val="052F61">
              <a:hueOff val="0"/>
              <a:satOff val="0"/>
              <a:lumOff val="0"/>
              <a:alphaOff val="0"/>
            </a:srgbClr>
          </a:solidFill>
          <a:prstDash val="solid"/>
        </a:ln>
        <a:effectLst/>
      </dgm:spPr>
      <dgm:t>
        <a:bodyPr/>
        <a:lstStyle/>
        <a:p>
          <a:endParaRPr lang="en-GB"/>
        </a:p>
      </dgm:t>
    </dgm:pt>
    <dgm:pt modelId="{29D7D9AD-D26E-48C3-BA94-1B5856DBCA4D}">
      <dgm:prSet phldrT="[Text]"/>
      <dgm:spPr>
        <a:xfrm>
          <a:off x="3932866" y="373383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GB" dirty="0">
              <a:solidFill>
                <a:sysClr val="window" lastClr="FFFFFF"/>
              </a:solidFill>
              <a:latin typeface="Century Gothic" panose="020B0502020202020204"/>
              <a:ea typeface="+mn-ea"/>
              <a:cs typeface="+mn-cs"/>
            </a:rPr>
            <a:t>Consent Management</a:t>
          </a:r>
        </a:p>
      </dgm:t>
    </dgm:pt>
    <dgm:pt modelId="{E1F13E41-628A-4819-B77E-3E3D8CECEC7A}" type="parTrans" cxnId="{522E0F44-39A2-410E-8F48-A65C203A52AD}">
      <dgm:prSet/>
      <dgm:spPr/>
      <dgm:t>
        <a:bodyPr/>
        <a:lstStyle/>
        <a:p>
          <a:endParaRPr lang="en-GB"/>
        </a:p>
      </dgm:t>
    </dgm:pt>
    <dgm:pt modelId="{9DE3CAF7-1132-49E4-889B-32BA900F118D}" type="sibTrans" cxnId="{522E0F44-39A2-410E-8F48-A65C203A52AD}">
      <dgm:prSet/>
      <dgm:spPr>
        <a:xfrm>
          <a:off x="1452071" y="518539"/>
          <a:ext cx="4125795" cy="4125795"/>
        </a:xfrm>
        <a:custGeom>
          <a:avLst/>
          <a:gdLst/>
          <a:ahLst/>
          <a:cxnLst/>
          <a:rect l="0" t="0" r="0" b="0"/>
          <a:pathLst>
            <a:path>
              <a:moveTo>
                <a:pt x="2472606" y="4084700"/>
              </a:moveTo>
              <a:arcTo wR="2062897" hR="2062897" stAng="4712664" swAng="1374672"/>
            </a:path>
          </a:pathLst>
        </a:custGeom>
        <a:noFill/>
        <a:ln w="9525" cap="rnd" cmpd="sng" algn="ctr">
          <a:solidFill>
            <a:srgbClr val="052F61">
              <a:hueOff val="0"/>
              <a:satOff val="0"/>
              <a:lumOff val="0"/>
              <a:alphaOff val="0"/>
            </a:srgbClr>
          </a:solidFill>
          <a:prstDash val="solid"/>
        </a:ln>
        <a:effectLst/>
      </dgm:spPr>
      <dgm:t>
        <a:bodyPr/>
        <a:lstStyle/>
        <a:p>
          <a:endParaRPr lang="en-GB"/>
        </a:p>
      </dgm:t>
    </dgm:pt>
    <dgm:pt modelId="{814EA10C-2109-46EB-8DFC-7E567925681F}">
      <dgm:prSet phldrT="[Text]"/>
      <dgm:spPr>
        <a:xfrm>
          <a:off x="1507784" y="373383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GB" dirty="0">
              <a:solidFill>
                <a:sysClr val="window" lastClr="FFFFFF"/>
              </a:solidFill>
              <a:latin typeface="Century Gothic" panose="020B0502020202020204"/>
              <a:ea typeface="+mn-ea"/>
              <a:cs typeface="+mn-cs"/>
            </a:rPr>
            <a:t>Accounts Aggregation</a:t>
          </a:r>
        </a:p>
      </dgm:t>
    </dgm:pt>
    <dgm:pt modelId="{D1634627-AA79-4BBE-A6B6-54775462BC52}" type="parTrans" cxnId="{A2141F10-26E9-4DEB-9A46-A4C4B059CAF2}">
      <dgm:prSet/>
      <dgm:spPr/>
      <dgm:t>
        <a:bodyPr/>
        <a:lstStyle/>
        <a:p>
          <a:endParaRPr lang="en-GB"/>
        </a:p>
      </dgm:t>
    </dgm:pt>
    <dgm:pt modelId="{8063208C-83A4-4027-BBCB-B1BD8F3900BE}" type="sibTrans" cxnId="{A2141F10-26E9-4DEB-9A46-A4C4B059CAF2}">
      <dgm:prSet/>
      <dgm:spPr>
        <a:xfrm>
          <a:off x="1452071" y="518539"/>
          <a:ext cx="4125795" cy="4125795"/>
        </a:xfrm>
        <a:custGeom>
          <a:avLst/>
          <a:gdLst/>
          <a:ahLst/>
          <a:cxnLst/>
          <a:rect l="0" t="0" r="0" b="0"/>
          <a:pathLst>
            <a:path>
              <a:moveTo>
                <a:pt x="344558" y="3204325"/>
              </a:moveTo>
              <a:arcTo wR="2062897" hR="2062897" stAng="8784325" swAng="2195353"/>
            </a:path>
          </a:pathLst>
        </a:custGeom>
        <a:noFill/>
        <a:ln w="9525" cap="rnd" cmpd="sng" algn="ctr">
          <a:solidFill>
            <a:srgbClr val="052F61">
              <a:hueOff val="0"/>
              <a:satOff val="0"/>
              <a:lumOff val="0"/>
              <a:alphaOff val="0"/>
            </a:srgbClr>
          </a:solidFill>
          <a:prstDash val="solid"/>
        </a:ln>
        <a:effectLst/>
      </dgm:spPr>
      <dgm:t>
        <a:bodyPr/>
        <a:lstStyle/>
        <a:p>
          <a:endParaRPr lang="en-GB"/>
        </a:p>
      </dgm:t>
    </dgm:pt>
    <dgm:pt modelId="{75C932F4-6D16-411B-B73B-A913B4472993}">
      <dgm:prSet phldrT="[Text]"/>
      <dgm:spPr>
        <a:xfrm>
          <a:off x="758392" y="142744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GB" dirty="0">
              <a:solidFill>
                <a:sysClr val="window" lastClr="FFFFFF"/>
              </a:solidFill>
              <a:latin typeface="Century Gothic" panose="020B0502020202020204"/>
              <a:ea typeface="+mn-ea"/>
              <a:cs typeface="+mn-cs"/>
            </a:rPr>
            <a:t>Financial Management</a:t>
          </a:r>
        </a:p>
      </dgm:t>
    </dgm:pt>
    <dgm:pt modelId="{0D8C0D82-731E-4566-9385-56353AEE19A2}" type="parTrans" cxnId="{C9FFDC51-5D54-4AAF-BA53-ACAE35EA9C06}">
      <dgm:prSet/>
      <dgm:spPr/>
      <dgm:t>
        <a:bodyPr/>
        <a:lstStyle/>
        <a:p>
          <a:endParaRPr lang="en-GB"/>
        </a:p>
      </dgm:t>
    </dgm:pt>
    <dgm:pt modelId="{FE726862-76EB-4081-AF8F-66B9AEDD95C1}" type="sibTrans" cxnId="{C9FFDC51-5D54-4AAF-BA53-ACAE35EA9C06}">
      <dgm:prSet/>
      <dgm:spPr>
        <a:xfrm>
          <a:off x="1452071" y="518539"/>
          <a:ext cx="4125795" cy="4125795"/>
        </a:xfrm>
        <a:custGeom>
          <a:avLst/>
          <a:gdLst/>
          <a:ahLst/>
          <a:cxnLst/>
          <a:rect l="0" t="0" r="0" b="0"/>
          <a:pathLst>
            <a:path>
              <a:moveTo>
                <a:pt x="359615" y="899120"/>
              </a:moveTo>
              <a:arcTo wR="2062897" hR="2062897" stAng="12860583" swAng="1960302"/>
            </a:path>
          </a:pathLst>
        </a:custGeom>
        <a:noFill/>
        <a:ln w="9525" cap="rnd" cmpd="sng" algn="ctr">
          <a:solidFill>
            <a:srgbClr val="052F61">
              <a:hueOff val="0"/>
              <a:satOff val="0"/>
              <a:lumOff val="0"/>
              <a:alphaOff val="0"/>
            </a:srgbClr>
          </a:solidFill>
          <a:prstDash val="solid"/>
        </a:ln>
        <a:effectLst/>
      </dgm:spPr>
      <dgm:t>
        <a:bodyPr/>
        <a:lstStyle/>
        <a:p>
          <a:endParaRPr lang="en-GB"/>
        </a:p>
      </dgm:t>
    </dgm:pt>
    <dgm:pt modelId="{DBBB38D2-1A71-41BB-B437-E9AC8A60B92C}" type="pres">
      <dgm:prSet presAssocID="{2D99664F-1626-42EE-9290-4DDF94067F7C}" presName="cycle" presStyleCnt="0">
        <dgm:presLayoutVars>
          <dgm:dir/>
          <dgm:resizeHandles val="exact"/>
        </dgm:presLayoutVars>
      </dgm:prSet>
      <dgm:spPr/>
    </dgm:pt>
    <dgm:pt modelId="{C8B3FF79-DDFF-4563-B767-556364B5F9AD}" type="pres">
      <dgm:prSet presAssocID="{B7CAC948-3084-4617-84A4-6656E458E0ED}" presName="node" presStyleLbl="node1" presStyleIdx="0" presStyleCnt="5">
        <dgm:presLayoutVars>
          <dgm:bulletEnabled val="1"/>
        </dgm:presLayoutVars>
      </dgm:prSet>
      <dgm:spPr/>
    </dgm:pt>
    <dgm:pt modelId="{3FE2CB3D-A77F-49D6-96F4-1B79647D7B6C}" type="pres">
      <dgm:prSet presAssocID="{B7CAC948-3084-4617-84A4-6656E458E0ED}" presName="spNode" presStyleCnt="0"/>
      <dgm:spPr/>
    </dgm:pt>
    <dgm:pt modelId="{26B55FEA-3697-4DA2-93F0-BF5390A55084}" type="pres">
      <dgm:prSet presAssocID="{D7855474-7928-45B8-99CF-5498589B59F6}" presName="sibTrans" presStyleLbl="sibTrans1D1" presStyleIdx="0" presStyleCnt="5"/>
      <dgm:spPr/>
    </dgm:pt>
    <dgm:pt modelId="{916B841B-4018-46EB-A341-5E4E37CA5A15}" type="pres">
      <dgm:prSet presAssocID="{EC6972A7-0A0A-4F93-951C-A064618790C8}" presName="node" presStyleLbl="node1" presStyleIdx="1" presStyleCnt="5">
        <dgm:presLayoutVars>
          <dgm:bulletEnabled val="1"/>
        </dgm:presLayoutVars>
      </dgm:prSet>
      <dgm:spPr/>
    </dgm:pt>
    <dgm:pt modelId="{BF78A4AF-0F82-493F-B194-8263A3E6622E}" type="pres">
      <dgm:prSet presAssocID="{EC6972A7-0A0A-4F93-951C-A064618790C8}" presName="spNode" presStyleCnt="0"/>
      <dgm:spPr/>
    </dgm:pt>
    <dgm:pt modelId="{B84F7F13-E835-442A-B099-D36846186297}" type="pres">
      <dgm:prSet presAssocID="{0AB51C03-EFEE-40E8-8D8B-744616DADBCF}" presName="sibTrans" presStyleLbl="sibTrans1D1" presStyleIdx="1" presStyleCnt="5"/>
      <dgm:spPr/>
    </dgm:pt>
    <dgm:pt modelId="{C006B9F5-353E-46AB-A886-DFC1F799AF71}" type="pres">
      <dgm:prSet presAssocID="{29D7D9AD-D26E-48C3-BA94-1B5856DBCA4D}" presName="node" presStyleLbl="node1" presStyleIdx="2" presStyleCnt="5">
        <dgm:presLayoutVars>
          <dgm:bulletEnabled val="1"/>
        </dgm:presLayoutVars>
      </dgm:prSet>
      <dgm:spPr/>
    </dgm:pt>
    <dgm:pt modelId="{AC579D11-15FD-48A2-B520-567BB420B0C9}" type="pres">
      <dgm:prSet presAssocID="{29D7D9AD-D26E-48C3-BA94-1B5856DBCA4D}" presName="spNode" presStyleCnt="0"/>
      <dgm:spPr/>
    </dgm:pt>
    <dgm:pt modelId="{1BE0C98D-3598-47C4-9472-5E6CAD84EE78}" type="pres">
      <dgm:prSet presAssocID="{9DE3CAF7-1132-49E4-889B-32BA900F118D}" presName="sibTrans" presStyleLbl="sibTrans1D1" presStyleIdx="2" presStyleCnt="5"/>
      <dgm:spPr/>
    </dgm:pt>
    <dgm:pt modelId="{0FD39199-6A05-40C4-9604-A98AC851AFF0}" type="pres">
      <dgm:prSet presAssocID="{814EA10C-2109-46EB-8DFC-7E567925681F}" presName="node" presStyleLbl="node1" presStyleIdx="3" presStyleCnt="5">
        <dgm:presLayoutVars>
          <dgm:bulletEnabled val="1"/>
        </dgm:presLayoutVars>
      </dgm:prSet>
      <dgm:spPr/>
    </dgm:pt>
    <dgm:pt modelId="{DC0A15A8-ADBF-4374-82CA-912142C56EFB}" type="pres">
      <dgm:prSet presAssocID="{814EA10C-2109-46EB-8DFC-7E567925681F}" presName="spNode" presStyleCnt="0"/>
      <dgm:spPr/>
    </dgm:pt>
    <dgm:pt modelId="{B8E9C249-B541-4A8F-9480-26BC51144591}" type="pres">
      <dgm:prSet presAssocID="{8063208C-83A4-4027-BBCB-B1BD8F3900BE}" presName="sibTrans" presStyleLbl="sibTrans1D1" presStyleIdx="3" presStyleCnt="5"/>
      <dgm:spPr/>
    </dgm:pt>
    <dgm:pt modelId="{8501F331-8D3C-4CF5-A225-F3CE28589468}" type="pres">
      <dgm:prSet presAssocID="{75C932F4-6D16-411B-B73B-A913B4472993}" presName="node" presStyleLbl="node1" presStyleIdx="4" presStyleCnt="5">
        <dgm:presLayoutVars>
          <dgm:bulletEnabled val="1"/>
        </dgm:presLayoutVars>
      </dgm:prSet>
      <dgm:spPr/>
    </dgm:pt>
    <dgm:pt modelId="{88470CE7-604F-4F35-B058-1AFC356D092B}" type="pres">
      <dgm:prSet presAssocID="{75C932F4-6D16-411B-B73B-A913B4472993}" presName="spNode" presStyleCnt="0"/>
      <dgm:spPr/>
    </dgm:pt>
    <dgm:pt modelId="{E1029FAE-75EB-4515-BE24-1337191CA6DE}" type="pres">
      <dgm:prSet presAssocID="{FE726862-76EB-4081-AF8F-66B9AEDD95C1}" presName="sibTrans" presStyleLbl="sibTrans1D1" presStyleIdx="4" presStyleCnt="5"/>
      <dgm:spPr/>
    </dgm:pt>
  </dgm:ptLst>
  <dgm:cxnLst>
    <dgm:cxn modelId="{A2141F10-26E9-4DEB-9A46-A4C4B059CAF2}" srcId="{2D99664F-1626-42EE-9290-4DDF94067F7C}" destId="{814EA10C-2109-46EB-8DFC-7E567925681F}" srcOrd="3" destOrd="0" parTransId="{D1634627-AA79-4BBE-A6B6-54775462BC52}" sibTransId="{8063208C-83A4-4027-BBCB-B1BD8F3900BE}"/>
    <dgm:cxn modelId="{1FCF8414-B7B6-4F85-AF80-75D3A8547359}" type="presOf" srcId="{2D99664F-1626-42EE-9290-4DDF94067F7C}" destId="{DBBB38D2-1A71-41BB-B437-E9AC8A60B92C}" srcOrd="0" destOrd="0" presId="urn:microsoft.com/office/officeart/2005/8/layout/cycle6"/>
    <dgm:cxn modelId="{4DE2A523-ED78-4A02-92FE-8767B9AE9E60}" type="presOf" srcId="{75C932F4-6D16-411B-B73B-A913B4472993}" destId="{8501F331-8D3C-4CF5-A225-F3CE28589468}" srcOrd="0" destOrd="0" presId="urn:microsoft.com/office/officeart/2005/8/layout/cycle6"/>
    <dgm:cxn modelId="{B6E6CA2D-8A4E-4D42-9807-5FFF74BC2B9B}" srcId="{2D99664F-1626-42EE-9290-4DDF94067F7C}" destId="{EC6972A7-0A0A-4F93-951C-A064618790C8}" srcOrd="1" destOrd="0" parTransId="{BEEF7F33-8C69-4D23-8F12-4F27CD3727DD}" sibTransId="{0AB51C03-EFEE-40E8-8D8B-744616DADBCF}"/>
    <dgm:cxn modelId="{0E52F95E-5027-4960-B863-4CA90B61C5F9}" type="presOf" srcId="{9DE3CAF7-1132-49E4-889B-32BA900F118D}" destId="{1BE0C98D-3598-47C4-9472-5E6CAD84EE78}" srcOrd="0" destOrd="0" presId="urn:microsoft.com/office/officeart/2005/8/layout/cycle6"/>
    <dgm:cxn modelId="{77D9A142-4B31-4828-8441-141DF4D0EA20}" type="presOf" srcId="{EC6972A7-0A0A-4F93-951C-A064618790C8}" destId="{916B841B-4018-46EB-A341-5E4E37CA5A15}" srcOrd="0" destOrd="0" presId="urn:microsoft.com/office/officeart/2005/8/layout/cycle6"/>
    <dgm:cxn modelId="{522E0F44-39A2-410E-8F48-A65C203A52AD}" srcId="{2D99664F-1626-42EE-9290-4DDF94067F7C}" destId="{29D7D9AD-D26E-48C3-BA94-1B5856DBCA4D}" srcOrd="2" destOrd="0" parTransId="{E1F13E41-628A-4819-B77E-3E3D8CECEC7A}" sibTransId="{9DE3CAF7-1132-49E4-889B-32BA900F118D}"/>
    <dgm:cxn modelId="{C9FFDC51-5D54-4AAF-BA53-ACAE35EA9C06}" srcId="{2D99664F-1626-42EE-9290-4DDF94067F7C}" destId="{75C932F4-6D16-411B-B73B-A913B4472993}" srcOrd="4" destOrd="0" parTransId="{0D8C0D82-731E-4566-9385-56353AEE19A2}" sibTransId="{FE726862-76EB-4081-AF8F-66B9AEDD95C1}"/>
    <dgm:cxn modelId="{C1183272-5738-4378-BE8F-065E677AC842}" type="presOf" srcId="{814EA10C-2109-46EB-8DFC-7E567925681F}" destId="{0FD39199-6A05-40C4-9604-A98AC851AFF0}" srcOrd="0" destOrd="0" presId="urn:microsoft.com/office/officeart/2005/8/layout/cycle6"/>
    <dgm:cxn modelId="{847DBE81-8E5E-408E-87C9-17CDF1CB83BB}" type="presOf" srcId="{8063208C-83A4-4027-BBCB-B1BD8F3900BE}" destId="{B8E9C249-B541-4A8F-9480-26BC51144591}" srcOrd="0" destOrd="0" presId="urn:microsoft.com/office/officeart/2005/8/layout/cycle6"/>
    <dgm:cxn modelId="{16B84F83-4B90-4392-AA69-3FAE3873F71D}" type="presOf" srcId="{29D7D9AD-D26E-48C3-BA94-1B5856DBCA4D}" destId="{C006B9F5-353E-46AB-A886-DFC1F799AF71}" srcOrd="0" destOrd="0" presId="urn:microsoft.com/office/officeart/2005/8/layout/cycle6"/>
    <dgm:cxn modelId="{02E38197-6AAC-49ED-8162-DF09E032C84A}" type="presOf" srcId="{0AB51C03-EFEE-40E8-8D8B-744616DADBCF}" destId="{B84F7F13-E835-442A-B099-D36846186297}" srcOrd="0" destOrd="0" presId="urn:microsoft.com/office/officeart/2005/8/layout/cycle6"/>
    <dgm:cxn modelId="{39216FBE-5629-4EF2-889D-E736FEAA1E68}" type="presOf" srcId="{FE726862-76EB-4081-AF8F-66B9AEDD95C1}" destId="{E1029FAE-75EB-4515-BE24-1337191CA6DE}" srcOrd="0" destOrd="0" presId="urn:microsoft.com/office/officeart/2005/8/layout/cycle6"/>
    <dgm:cxn modelId="{6EE6BFCD-FB22-44E5-9E77-2932F1E965F2}" srcId="{2D99664F-1626-42EE-9290-4DDF94067F7C}" destId="{B7CAC948-3084-4617-84A4-6656E458E0ED}" srcOrd="0" destOrd="0" parTransId="{C4EFAFF0-277B-459B-8581-EF874B1FC4FC}" sibTransId="{D7855474-7928-45B8-99CF-5498589B59F6}"/>
    <dgm:cxn modelId="{4CD576D6-51A8-461E-A6B0-14B1F4D96348}" type="presOf" srcId="{B7CAC948-3084-4617-84A4-6656E458E0ED}" destId="{C8B3FF79-DDFF-4563-B767-556364B5F9AD}" srcOrd="0" destOrd="0" presId="urn:microsoft.com/office/officeart/2005/8/layout/cycle6"/>
    <dgm:cxn modelId="{453BFFD6-DC5E-4968-A1FE-39AEA38714F9}" type="presOf" srcId="{D7855474-7928-45B8-99CF-5498589B59F6}" destId="{26B55FEA-3697-4DA2-93F0-BF5390A55084}" srcOrd="0" destOrd="0" presId="urn:microsoft.com/office/officeart/2005/8/layout/cycle6"/>
    <dgm:cxn modelId="{3DF5434F-D397-49C4-849E-958D7F0ABDF4}" type="presParOf" srcId="{DBBB38D2-1A71-41BB-B437-E9AC8A60B92C}" destId="{C8B3FF79-DDFF-4563-B767-556364B5F9AD}" srcOrd="0" destOrd="0" presId="urn:microsoft.com/office/officeart/2005/8/layout/cycle6"/>
    <dgm:cxn modelId="{B492A278-4480-43BD-BCA4-5C0A175F5393}" type="presParOf" srcId="{DBBB38D2-1A71-41BB-B437-E9AC8A60B92C}" destId="{3FE2CB3D-A77F-49D6-96F4-1B79647D7B6C}" srcOrd="1" destOrd="0" presId="urn:microsoft.com/office/officeart/2005/8/layout/cycle6"/>
    <dgm:cxn modelId="{DCEAA582-9C2E-4FE9-856B-288426A39770}" type="presParOf" srcId="{DBBB38D2-1A71-41BB-B437-E9AC8A60B92C}" destId="{26B55FEA-3697-4DA2-93F0-BF5390A55084}" srcOrd="2" destOrd="0" presId="urn:microsoft.com/office/officeart/2005/8/layout/cycle6"/>
    <dgm:cxn modelId="{46787298-596D-4D2C-AF17-0151FF4BA2CF}" type="presParOf" srcId="{DBBB38D2-1A71-41BB-B437-E9AC8A60B92C}" destId="{916B841B-4018-46EB-A341-5E4E37CA5A15}" srcOrd="3" destOrd="0" presId="urn:microsoft.com/office/officeart/2005/8/layout/cycle6"/>
    <dgm:cxn modelId="{5A9C6F87-F23A-4B87-8218-D2610A9098E7}" type="presParOf" srcId="{DBBB38D2-1A71-41BB-B437-E9AC8A60B92C}" destId="{BF78A4AF-0F82-493F-B194-8263A3E6622E}" srcOrd="4" destOrd="0" presId="urn:microsoft.com/office/officeart/2005/8/layout/cycle6"/>
    <dgm:cxn modelId="{7195B9A6-CA84-4ABF-B154-6A52AF3ACC92}" type="presParOf" srcId="{DBBB38D2-1A71-41BB-B437-E9AC8A60B92C}" destId="{B84F7F13-E835-442A-B099-D36846186297}" srcOrd="5" destOrd="0" presId="urn:microsoft.com/office/officeart/2005/8/layout/cycle6"/>
    <dgm:cxn modelId="{DA5ED925-643D-416C-ACCE-E27FAC29BE48}" type="presParOf" srcId="{DBBB38D2-1A71-41BB-B437-E9AC8A60B92C}" destId="{C006B9F5-353E-46AB-A886-DFC1F799AF71}" srcOrd="6" destOrd="0" presId="urn:microsoft.com/office/officeart/2005/8/layout/cycle6"/>
    <dgm:cxn modelId="{BBDE3E9D-EAB3-4EB7-8D35-4AD85CAB9586}" type="presParOf" srcId="{DBBB38D2-1A71-41BB-B437-E9AC8A60B92C}" destId="{AC579D11-15FD-48A2-B520-567BB420B0C9}" srcOrd="7" destOrd="0" presId="urn:microsoft.com/office/officeart/2005/8/layout/cycle6"/>
    <dgm:cxn modelId="{C465D6FA-6077-4FF1-8F3B-D904D8BF2650}" type="presParOf" srcId="{DBBB38D2-1A71-41BB-B437-E9AC8A60B92C}" destId="{1BE0C98D-3598-47C4-9472-5E6CAD84EE78}" srcOrd="8" destOrd="0" presId="urn:microsoft.com/office/officeart/2005/8/layout/cycle6"/>
    <dgm:cxn modelId="{9CED0F26-D1F6-4850-9CEF-7C253B32F479}" type="presParOf" srcId="{DBBB38D2-1A71-41BB-B437-E9AC8A60B92C}" destId="{0FD39199-6A05-40C4-9604-A98AC851AFF0}" srcOrd="9" destOrd="0" presId="urn:microsoft.com/office/officeart/2005/8/layout/cycle6"/>
    <dgm:cxn modelId="{AD44309A-5E5C-4C40-B980-643D55EFAE5C}" type="presParOf" srcId="{DBBB38D2-1A71-41BB-B437-E9AC8A60B92C}" destId="{DC0A15A8-ADBF-4374-82CA-912142C56EFB}" srcOrd="10" destOrd="0" presId="urn:microsoft.com/office/officeart/2005/8/layout/cycle6"/>
    <dgm:cxn modelId="{08BCC444-016D-4DD6-8CE8-F71CA16B86D2}" type="presParOf" srcId="{DBBB38D2-1A71-41BB-B437-E9AC8A60B92C}" destId="{B8E9C249-B541-4A8F-9480-26BC51144591}" srcOrd="11" destOrd="0" presId="urn:microsoft.com/office/officeart/2005/8/layout/cycle6"/>
    <dgm:cxn modelId="{77A3D96B-DC21-488B-96C3-FBA6C3EA05FA}" type="presParOf" srcId="{DBBB38D2-1A71-41BB-B437-E9AC8A60B92C}" destId="{8501F331-8D3C-4CF5-A225-F3CE28589468}" srcOrd="12" destOrd="0" presId="urn:microsoft.com/office/officeart/2005/8/layout/cycle6"/>
    <dgm:cxn modelId="{8759B730-40CB-4C46-862F-86CB6F3CE98B}" type="presParOf" srcId="{DBBB38D2-1A71-41BB-B437-E9AC8A60B92C}" destId="{88470CE7-604F-4F35-B058-1AFC356D092B}" srcOrd="13" destOrd="0" presId="urn:microsoft.com/office/officeart/2005/8/layout/cycle6"/>
    <dgm:cxn modelId="{D602CBAB-92E2-4572-9D3E-DC24E682BDE9}" type="presParOf" srcId="{DBBB38D2-1A71-41BB-B437-E9AC8A60B92C}" destId="{E1029FAE-75EB-4515-BE24-1337191CA6D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142EEC-7AE1-48ED-BBC5-ADC72C7423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4E17F00-3DB9-450D-A8ED-70D4CBFACD36}">
      <dgm:prSet phldrT="[Text]" custT="1"/>
      <dgm:spPr>
        <a:xfrm>
          <a:off x="0" y="779727"/>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User Registration</a:t>
          </a:r>
        </a:p>
      </dgm:t>
    </dgm:pt>
    <dgm:pt modelId="{A5D042E4-8554-4D79-8381-2E0F789151A9}" type="parTrans" cxnId="{6C582B2A-F59F-48B6-BFD9-D997E2B5A475}">
      <dgm:prSet/>
      <dgm:spPr/>
      <dgm:t>
        <a:bodyPr/>
        <a:lstStyle/>
        <a:p>
          <a:endParaRPr lang="en-US"/>
        </a:p>
      </dgm:t>
    </dgm:pt>
    <dgm:pt modelId="{B46C9E90-DEFC-43EB-BB0E-A4EFB01E0EDC}" type="sibTrans" cxnId="{6C582B2A-F59F-48B6-BFD9-D997E2B5A475}">
      <dgm:prSet/>
      <dgm:spPr/>
      <dgm:t>
        <a:bodyPr/>
        <a:lstStyle/>
        <a:p>
          <a:endParaRPr lang="en-US"/>
        </a:p>
      </dgm:t>
    </dgm:pt>
    <dgm:pt modelId="{90D1D587-0653-41EF-867B-152C8A2EC7D2}">
      <dgm:prSet phldrT="[Text]"/>
      <dgm:spPr>
        <a:xfrm rot="5400000">
          <a:off x="5230177" y="-1450154"/>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Registration with all mandatory details. </a:t>
          </a:r>
        </a:p>
      </dgm:t>
    </dgm:pt>
    <dgm:pt modelId="{F0E16FF8-9478-4EF9-B238-4ADFA11B6B11}" type="parTrans" cxnId="{BDCCFA93-21B0-4B42-BED0-45B05670A536}">
      <dgm:prSet/>
      <dgm:spPr/>
      <dgm:t>
        <a:bodyPr/>
        <a:lstStyle/>
        <a:p>
          <a:endParaRPr lang="en-US"/>
        </a:p>
      </dgm:t>
    </dgm:pt>
    <dgm:pt modelId="{C633E39D-BE60-4088-9C7B-8BE35AAFE397}" type="sibTrans" cxnId="{BDCCFA93-21B0-4B42-BED0-45B05670A536}">
      <dgm:prSet/>
      <dgm:spPr/>
      <dgm:t>
        <a:bodyPr/>
        <a:lstStyle/>
        <a:p>
          <a:endParaRPr lang="en-US"/>
        </a:p>
      </dgm:t>
    </dgm:pt>
    <dgm:pt modelId="{B2B48BAA-C164-4E8F-B7DA-392AD4C01298}">
      <dgm:prSet phldrT="[Text]" custT="1"/>
      <dgm:spPr>
        <a:xfrm>
          <a:off x="0" y="3117519"/>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Add Card</a:t>
          </a:r>
        </a:p>
      </dgm:t>
    </dgm:pt>
    <dgm:pt modelId="{40B00FEE-DC41-415F-B684-547170DCEDAB}" type="parTrans" cxnId="{05C486AA-8090-42E5-B92E-DF3E7678C9D9}">
      <dgm:prSet/>
      <dgm:spPr/>
      <dgm:t>
        <a:bodyPr/>
        <a:lstStyle/>
        <a:p>
          <a:endParaRPr lang="en-US"/>
        </a:p>
      </dgm:t>
    </dgm:pt>
    <dgm:pt modelId="{E494638D-0DBE-4CF2-BCC2-BD067EF2D55A}" type="sibTrans" cxnId="{05C486AA-8090-42E5-B92E-DF3E7678C9D9}">
      <dgm:prSet/>
      <dgm:spPr/>
      <dgm:t>
        <a:bodyPr/>
        <a:lstStyle/>
        <a:p>
          <a:endParaRPr lang="en-US"/>
        </a:p>
      </dgm:t>
    </dgm:pt>
    <dgm:pt modelId="{18604C03-C9EA-4815-A03A-933B1B119771}">
      <dgm:prSet phldrT="[Text]"/>
      <dgm:spPr>
        <a:xfrm rot="5400000">
          <a:off x="5230177" y="887637"/>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Adding existing bank account cards like credit, debit.</a:t>
          </a:r>
        </a:p>
      </dgm:t>
    </dgm:pt>
    <dgm:pt modelId="{2B0BEBBB-81EE-4A97-9CEC-CA316814C755}" type="parTrans" cxnId="{D3A4EC57-F098-4132-AB2F-F733CB20735C}">
      <dgm:prSet/>
      <dgm:spPr/>
      <dgm:t>
        <a:bodyPr/>
        <a:lstStyle/>
        <a:p>
          <a:endParaRPr lang="en-US"/>
        </a:p>
      </dgm:t>
    </dgm:pt>
    <dgm:pt modelId="{F7FE50DE-8F74-4900-8621-DA319E425D87}" type="sibTrans" cxnId="{D3A4EC57-F098-4132-AB2F-F733CB20735C}">
      <dgm:prSet/>
      <dgm:spPr/>
      <dgm:t>
        <a:bodyPr/>
        <a:lstStyle/>
        <a:p>
          <a:endParaRPr lang="en-US"/>
        </a:p>
      </dgm:t>
    </dgm:pt>
    <dgm:pt modelId="{20C81C56-866E-44F3-ADC5-CF09627A8140}">
      <dgm:prSet phldrT="[Text]"/>
      <dgm:spPr>
        <a:xfrm rot="5400000">
          <a:off x="5230177" y="887637"/>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Bank Consent and OTP authentication to add card.</a:t>
          </a:r>
        </a:p>
      </dgm:t>
    </dgm:pt>
    <dgm:pt modelId="{7FB95A32-3C8A-483E-8E3C-6FDE991F5D17}" type="parTrans" cxnId="{57388192-4EF5-47C3-A162-886D7D1D8095}">
      <dgm:prSet/>
      <dgm:spPr/>
      <dgm:t>
        <a:bodyPr/>
        <a:lstStyle/>
        <a:p>
          <a:endParaRPr lang="en-US"/>
        </a:p>
      </dgm:t>
    </dgm:pt>
    <dgm:pt modelId="{301FEDB8-A1B3-4EBF-AB64-EBBDF6DEC6A0}" type="sibTrans" cxnId="{57388192-4EF5-47C3-A162-886D7D1D8095}">
      <dgm:prSet/>
      <dgm:spPr/>
      <dgm:t>
        <a:bodyPr/>
        <a:lstStyle/>
        <a:p>
          <a:endParaRPr lang="en-US"/>
        </a:p>
      </dgm:t>
    </dgm:pt>
    <dgm:pt modelId="{9FFA7C78-2230-4F76-BAAC-CBE0CEB382BB}">
      <dgm:prSet phldrT="[Text]" custT="1"/>
      <dgm:spPr>
        <a:xfrm>
          <a:off x="0" y="3896783"/>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View Detailed Transactions</a:t>
          </a:r>
        </a:p>
      </dgm:t>
    </dgm:pt>
    <dgm:pt modelId="{9F0ED030-F3C5-4FFF-994E-7F4A1DA4C164}" type="parTrans" cxnId="{776C8126-8040-4145-BDFF-C7CD9D10030B}">
      <dgm:prSet/>
      <dgm:spPr/>
      <dgm:t>
        <a:bodyPr/>
        <a:lstStyle/>
        <a:p>
          <a:endParaRPr lang="en-US"/>
        </a:p>
      </dgm:t>
    </dgm:pt>
    <dgm:pt modelId="{CE3C87B0-91B6-4397-BDF7-B5C2CD5CA402}" type="sibTrans" cxnId="{776C8126-8040-4145-BDFF-C7CD9D10030B}">
      <dgm:prSet/>
      <dgm:spPr/>
      <dgm:t>
        <a:bodyPr/>
        <a:lstStyle/>
        <a:p>
          <a:endParaRPr lang="en-US"/>
        </a:p>
      </dgm:t>
    </dgm:pt>
    <dgm:pt modelId="{9C992DE5-87FE-4A45-A4BB-7857939322DC}">
      <dgm:prSet phldrT="[Text]"/>
      <dgm:spPr>
        <a:xfrm rot="5400000">
          <a:off x="5230177" y="1666901"/>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View list of cards with sliding option.</a:t>
          </a:r>
        </a:p>
      </dgm:t>
    </dgm:pt>
    <dgm:pt modelId="{210B40CD-6531-47E8-8F35-B70FACC176A7}" type="parTrans" cxnId="{054C0A79-3951-4658-945D-052227AE1CDC}">
      <dgm:prSet/>
      <dgm:spPr/>
      <dgm:t>
        <a:bodyPr/>
        <a:lstStyle/>
        <a:p>
          <a:endParaRPr lang="en-US"/>
        </a:p>
      </dgm:t>
    </dgm:pt>
    <dgm:pt modelId="{E0C57EA4-79F1-45A7-9AD0-C36B90C045B0}" type="sibTrans" cxnId="{054C0A79-3951-4658-945D-052227AE1CDC}">
      <dgm:prSet/>
      <dgm:spPr/>
      <dgm:t>
        <a:bodyPr/>
        <a:lstStyle/>
        <a:p>
          <a:endParaRPr lang="en-US"/>
        </a:p>
      </dgm:t>
    </dgm:pt>
    <dgm:pt modelId="{9A8D0744-F14D-48F5-9692-6A3D8D3D63C9}">
      <dgm:prSet phldrT="[Text]"/>
      <dgm:spPr>
        <a:xfrm rot="5400000">
          <a:off x="5230177" y="-1450154"/>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OTP authentication to activate the account.</a:t>
          </a:r>
        </a:p>
      </dgm:t>
    </dgm:pt>
    <dgm:pt modelId="{1BB339ED-F107-4A2D-910E-D7CC9AD3EF07}" type="parTrans" cxnId="{6FFED649-F7D3-4F96-8042-67A11AF6A6A3}">
      <dgm:prSet/>
      <dgm:spPr/>
      <dgm:t>
        <a:bodyPr/>
        <a:lstStyle/>
        <a:p>
          <a:endParaRPr lang="en-US"/>
        </a:p>
      </dgm:t>
    </dgm:pt>
    <dgm:pt modelId="{A353ED03-643F-408C-A9C1-5FDBA5856B59}" type="sibTrans" cxnId="{6FFED649-F7D3-4F96-8042-67A11AF6A6A3}">
      <dgm:prSet/>
      <dgm:spPr/>
      <dgm:t>
        <a:bodyPr/>
        <a:lstStyle/>
        <a:p>
          <a:endParaRPr lang="en-US"/>
        </a:p>
      </dgm:t>
    </dgm:pt>
    <dgm:pt modelId="{3F2B2DE4-D7F6-446F-ADBF-AC764510644F}">
      <dgm:prSet phldrT="[Text]"/>
      <dgm:spPr>
        <a:xfrm rot="5400000">
          <a:off x="5230177" y="887637"/>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Defaulting selected card and switching around cards.</a:t>
          </a:r>
        </a:p>
      </dgm:t>
    </dgm:pt>
    <dgm:pt modelId="{0852FE6E-895D-4B3D-8993-4A9007C5EB62}" type="parTrans" cxnId="{F4079EC5-8A9D-448F-A150-107706E4B6F9}">
      <dgm:prSet/>
      <dgm:spPr/>
      <dgm:t>
        <a:bodyPr/>
        <a:lstStyle/>
        <a:p>
          <a:endParaRPr lang="en-US"/>
        </a:p>
      </dgm:t>
    </dgm:pt>
    <dgm:pt modelId="{0D117F66-E24F-4280-AE89-0D7D7F55E193}" type="sibTrans" cxnId="{F4079EC5-8A9D-448F-A150-107706E4B6F9}">
      <dgm:prSet/>
      <dgm:spPr/>
      <dgm:t>
        <a:bodyPr/>
        <a:lstStyle/>
        <a:p>
          <a:endParaRPr lang="en-US"/>
        </a:p>
      </dgm:t>
    </dgm:pt>
    <dgm:pt modelId="{07CF772A-031A-41DB-B6A5-81DEB7917CAC}">
      <dgm:prSet phldrT="[Text]"/>
      <dgm:spPr>
        <a:xfrm rot="5400000">
          <a:off x="5230177" y="1666901"/>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Detailed transaction view of the selected card from the slider.</a:t>
          </a:r>
        </a:p>
      </dgm:t>
    </dgm:pt>
    <dgm:pt modelId="{48527E4E-7A7F-4885-91F5-3DFCDB955F3C}" type="parTrans" cxnId="{CEE51F61-AB50-4D6E-880A-20FBE664A750}">
      <dgm:prSet/>
      <dgm:spPr/>
      <dgm:t>
        <a:bodyPr/>
        <a:lstStyle/>
        <a:p>
          <a:endParaRPr lang="en-US"/>
        </a:p>
      </dgm:t>
    </dgm:pt>
    <dgm:pt modelId="{C0459F2B-45FD-49F8-A714-2E625B3784CD}" type="sibTrans" cxnId="{CEE51F61-AB50-4D6E-880A-20FBE664A750}">
      <dgm:prSet/>
      <dgm:spPr/>
      <dgm:t>
        <a:bodyPr/>
        <a:lstStyle/>
        <a:p>
          <a:endParaRPr lang="en-US"/>
        </a:p>
      </dgm:t>
    </dgm:pt>
    <dgm:pt modelId="{D9F70A03-140A-45B9-80C9-F67A5BD1EE4D}">
      <dgm:prSet phldrT="[Text]" custT="1"/>
      <dgm:spPr>
        <a:xfrm>
          <a:off x="0" y="463"/>
          <a:ext cx="2926080" cy="742156"/>
        </a:xfrm>
        <a:prstGeom prst="roundRect">
          <a:avLst/>
        </a:prstGeom>
        <a:solidFill>
          <a:srgbClr val="053165"/>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Application Features</a:t>
          </a:r>
        </a:p>
      </dgm:t>
    </dgm:pt>
    <dgm:pt modelId="{D6FA4E09-A0FE-4EDA-9B9A-59102295D0BC}" type="parTrans" cxnId="{D89C8103-0C25-41D5-90FB-0B15F0D8B96F}">
      <dgm:prSet/>
      <dgm:spPr/>
      <dgm:t>
        <a:bodyPr/>
        <a:lstStyle/>
        <a:p>
          <a:endParaRPr lang="en-US"/>
        </a:p>
      </dgm:t>
    </dgm:pt>
    <dgm:pt modelId="{9F68CBAE-26D4-4BAE-8AFB-8840AB7A9F11}" type="sibTrans" cxnId="{D89C8103-0C25-41D5-90FB-0B15F0D8B96F}">
      <dgm:prSet/>
      <dgm:spPr/>
      <dgm:t>
        <a:bodyPr/>
        <a:lstStyle/>
        <a:p>
          <a:endParaRPr lang="en-US"/>
        </a:p>
      </dgm:t>
    </dgm:pt>
    <dgm:pt modelId="{48A398E2-E394-4A36-947B-B1E4BE23736A}">
      <dgm:prSet phldrT="[Text]" custT="1"/>
      <dgm:spPr>
        <a:xfrm rot="5400000">
          <a:off x="5230177" y="-2229418"/>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sz="1200" dirty="0">
              <a:solidFill>
                <a:sysClr val="windowText" lastClr="000000">
                  <a:hueOff val="0"/>
                  <a:satOff val="0"/>
                  <a:lumOff val="0"/>
                  <a:alphaOff val="0"/>
                </a:sysClr>
              </a:solidFill>
              <a:latin typeface="Century Gothic" panose="020B0502020202020204"/>
              <a:ea typeface="+mn-ea"/>
              <a:cs typeface="+mn-cs"/>
            </a:rPr>
            <a:t>Screens to overview the application features.</a:t>
          </a:r>
        </a:p>
      </dgm:t>
    </dgm:pt>
    <dgm:pt modelId="{BC4BC3F2-88B8-4647-AD14-FD352608B1FD}" type="parTrans" cxnId="{1C6BF1AD-4283-4A9F-85C7-50FEEB2387E8}">
      <dgm:prSet/>
      <dgm:spPr/>
      <dgm:t>
        <a:bodyPr/>
        <a:lstStyle/>
        <a:p>
          <a:endParaRPr lang="en-US"/>
        </a:p>
      </dgm:t>
    </dgm:pt>
    <dgm:pt modelId="{23C948DB-F433-49A3-AF1E-4427995D1A8A}" type="sibTrans" cxnId="{1C6BF1AD-4283-4A9F-85C7-50FEEB2387E8}">
      <dgm:prSet/>
      <dgm:spPr/>
      <dgm:t>
        <a:bodyPr/>
        <a:lstStyle/>
        <a:p>
          <a:endParaRPr lang="en-US"/>
        </a:p>
      </dgm:t>
    </dgm:pt>
    <dgm:pt modelId="{2F88B072-67DA-4BE1-B9AF-7BD59D53357B}">
      <dgm:prSet phldrT="[Text]" custT="1"/>
      <dgm:spPr>
        <a:xfrm>
          <a:off x="0" y="2338255"/>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Dashboard &amp; Widgets</a:t>
          </a:r>
        </a:p>
      </dgm:t>
    </dgm:pt>
    <dgm:pt modelId="{E4BEF4F0-3B0C-4EDC-979C-FA6678A2E17F}" type="parTrans" cxnId="{0B459F5B-B6B4-48A4-9B70-4E7A56ED860C}">
      <dgm:prSet/>
      <dgm:spPr/>
      <dgm:t>
        <a:bodyPr/>
        <a:lstStyle/>
        <a:p>
          <a:endParaRPr lang="en-US"/>
        </a:p>
      </dgm:t>
    </dgm:pt>
    <dgm:pt modelId="{3E1B3079-08E5-4CA7-AD61-0269E34692F0}" type="sibTrans" cxnId="{0B459F5B-B6B4-48A4-9B70-4E7A56ED860C}">
      <dgm:prSet/>
      <dgm:spPr/>
      <dgm:t>
        <a:bodyPr/>
        <a:lstStyle/>
        <a:p>
          <a:endParaRPr lang="en-US"/>
        </a:p>
      </dgm:t>
    </dgm:pt>
    <dgm:pt modelId="{0E0EED3B-E7FB-4764-B735-6F4F13673FC2}">
      <dgm:prSet phldrT="[Text]"/>
      <dgm:spPr>
        <a:xfrm rot="5400000">
          <a:off x="5230177" y="108373"/>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Categorized overview of transaction across accounts on expenditure.</a:t>
          </a:r>
        </a:p>
      </dgm:t>
    </dgm:pt>
    <dgm:pt modelId="{6BA025AC-1099-4DC7-9068-86CBDB47A648}" type="parTrans" cxnId="{FB107C4D-D26A-47B1-AFA5-F8BA26262CA7}">
      <dgm:prSet/>
      <dgm:spPr/>
      <dgm:t>
        <a:bodyPr/>
        <a:lstStyle/>
        <a:p>
          <a:endParaRPr lang="en-US"/>
        </a:p>
      </dgm:t>
    </dgm:pt>
    <dgm:pt modelId="{49C0E4BE-9D83-4AD5-AAF3-10744200A8C9}" type="sibTrans" cxnId="{FB107C4D-D26A-47B1-AFA5-F8BA26262CA7}">
      <dgm:prSet/>
      <dgm:spPr/>
      <dgm:t>
        <a:bodyPr/>
        <a:lstStyle/>
        <a:p>
          <a:endParaRPr lang="en-US"/>
        </a:p>
      </dgm:t>
    </dgm:pt>
    <dgm:pt modelId="{9FEF31B3-AACA-4029-A301-801E68EBA56F}">
      <dgm:prSet phldrT="[Text]"/>
      <dgm:spPr>
        <a:xfrm rot="5400000">
          <a:off x="5230177" y="108373"/>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Add card widget, another option to add card navigation.</a:t>
          </a:r>
        </a:p>
      </dgm:t>
    </dgm:pt>
    <dgm:pt modelId="{51D6FE9F-42B1-4471-8B66-8998488C4542}" type="parTrans" cxnId="{CCF6A657-69C8-4E88-821A-12282C7213C7}">
      <dgm:prSet/>
      <dgm:spPr/>
      <dgm:t>
        <a:bodyPr/>
        <a:lstStyle/>
        <a:p>
          <a:endParaRPr lang="en-US"/>
        </a:p>
      </dgm:t>
    </dgm:pt>
    <dgm:pt modelId="{A4D14BC6-FA41-4126-97BD-70BF0CB750E8}" type="sibTrans" cxnId="{CCF6A657-69C8-4E88-821A-12282C7213C7}">
      <dgm:prSet/>
      <dgm:spPr/>
      <dgm:t>
        <a:bodyPr/>
        <a:lstStyle/>
        <a:p>
          <a:endParaRPr lang="en-US"/>
        </a:p>
      </dgm:t>
    </dgm:pt>
    <dgm:pt modelId="{E9D6115F-BFAE-4291-B453-F7CDCEB326E3}">
      <dgm:prSet phldrT="[Text]" custT="1"/>
      <dgm:spPr>
        <a:xfrm>
          <a:off x="0" y="4676047"/>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dirty="0">
              <a:solidFill>
                <a:sysClr val="window" lastClr="FFFFFF"/>
              </a:solidFill>
              <a:latin typeface="Century Gothic" panose="020B0502020202020204"/>
              <a:ea typeface="+mn-ea"/>
              <a:cs typeface="+mn-cs"/>
            </a:rPr>
            <a:t>Make Payment</a:t>
          </a:r>
        </a:p>
      </dgm:t>
    </dgm:pt>
    <dgm:pt modelId="{B1E1FE72-7BB2-4FC7-B59B-45B247650A16}" type="parTrans" cxnId="{78D14FC8-A8AF-4786-AD6B-183BCD3DEB10}">
      <dgm:prSet/>
      <dgm:spPr/>
      <dgm:t>
        <a:bodyPr/>
        <a:lstStyle/>
        <a:p>
          <a:endParaRPr lang="en-US"/>
        </a:p>
      </dgm:t>
    </dgm:pt>
    <dgm:pt modelId="{DF446FFF-7CD5-45F5-AC72-745A0F1B34D7}" type="sibTrans" cxnId="{78D14FC8-A8AF-4786-AD6B-183BCD3DEB10}">
      <dgm:prSet/>
      <dgm:spPr/>
      <dgm:t>
        <a:bodyPr/>
        <a:lstStyle/>
        <a:p>
          <a:endParaRPr lang="en-US"/>
        </a:p>
      </dgm:t>
    </dgm:pt>
    <dgm:pt modelId="{1C29EB5D-BBA5-412A-9539-79F97BE0E105}">
      <dgm:prSet phldrT="[Text]"/>
      <dgm:spPr>
        <a:xfrm rot="5400000">
          <a:off x="5230177" y="2446165"/>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Make transaction with selected card.</a:t>
          </a:r>
        </a:p>
      </dgm:t>
    </dgm:pt>
    <dgm:pt modelId="{7F7EEE27-13C6-45B5-ABBC-B337C8DA0426}" type="parTrans" cxnId="{3FB9BAFF-6B2D-443E-B9DC-4C8879FAF241}">
      <dgm:prSet/>
      <dgm:spPr/>
      <dgm:t>
        <a:bodyPr/>
        <a:lstStyle/>
        <a:p>
          <a:endParaRPr lang="en-US"/>
        </a:p>
      </dgm:t>
    </dgm:pt>
    <dgm:pt modelId="{A5C5E8EF-DEA3-46C2-9F2D-1D2DF612062B}" type="sibTrans" cxnId="{3FB9BAFF-6B2D-443E-B9DC-4C8879FAF241}">
      <dgm:prSet/>
      <dgm:spPr/>
      <dgm:t>
        <a:bodyPr/>
        <a:lstStyle/>
        <a:p>
          <a:endParaRPr lang="en-US"/>
        </a:p>
      </dgm:t>
    </dgm:pt>
    <dgm:pt modelId="{98A052B9-E449-4156-9358-5CB1A2C79680}">
      <dgm:prSet phldrT="[Text]"/>
      <dgm:spPr>
        <a:xfrm rot="5400000">
          <a:off x="5230177" y="2446165"/>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Based on the transaction amount and type of transaction</a:t>
          </a:r>
        </a:p>
      </dgm:t>
    </dgm:pt>
    <dgm:pt modelId="{1764DAAE-B281-4859-AA5D-6B702086B8A4}" type="parTrans" cxnId="{09721314-EA28-4C1E-B512-7AEB9BFBBA39}">
      <dgm:prSet/>
      <dgm:spPr/>
      <dgm:t>
        <a:bodyPr/>
        <a:lstStyle/>
        <a:p>
          <a:endParaRPr lang="en-US"/>
        </a:p>
      </dgm:t>
    </dgm:pt>
    <dgm:pt modelId="{7B0DF363-1CEB-4E2D-AC68-3FD5A5179B7B}" type="sibTrans" cxnId="{09721314-EA28-4C1E-B512-7AEB9BFBBA39}">
      <dgm:prSet/>
      <dgm:spPr/>
      <dgm:t>
        <a:bodyPr/>
        <a:lstStyle/>
        <a:p>
          <a:endParaRPr lang="en-US"/>
        </a:p>
      </dgm:t>
    </dgm:pt>
    <dgm:pt modelId="{D2E72649-E8BB-42B9-A02F-CB8E2967DA9A}">
      <dgm:prSet phldrT="[Text]" custT="1"/>
      <dgm:spPr>
        <a:xfrm>
          <a:off x="0" y="1558991"/>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ln>
        <a:effectLst/>
      </dgm:spPr>
      <dgm:t>
        <a:bodyPr/>
        <a:lstStyle/>
        <a:p>
          <a:r>
            <a:rPr lang="en-US" sz="2000">
              <a:solidFill>
                <a:sysClr val="window" lastClr="FFFFFF"/>
              </a:solidFill>
              <a:latin typeface="Century Gothic" panose="020B0502020202020204"/>
              <a:ea typeface="+mn-ea"/>
              <a:cs typeface="+mn-cs"/>
            </a:rPr>
            <a:t>Profile</a:t>
          </a:r>
          <a:endParaRPr lang="en-US" sz="2000" dirty="0">
            <a:solidFill>
              <a:sysClr val="window" lastClr="FFFFFF"/>
            </a:solidFill>
            <a:latin typeface="Century Gothic" panose="020B0502020202020204"/>
            <a:ea typeface="+mn-ea"/>
            <a:cs typeface="+mn-cs"/>
          </a:endParaRPr>
        </a:p>
      </dgm:t>
    </dgm:pt>
    <dgm:pt modelId="{4BF70890-B751-4786-99F7-F42DFA4BFD03}" type="parTrans" cxnId="{49D3A0CF-4E0C-4222-87A3-82A4E7E53954}">
      <dgm:prSet/>
      <dgm:spPr/>
      <dgm:t>
        <a:bodyPr/>
        <a:lstStyle/>
        <a:p>
          <a:endParaRPr lang="en-US"/>
        </a:p>
      </dgm:t>
    </dgm:pt>
    <dgm:pt modelId="{B9D45665-E314-427D-949E-0DA68668BEE5}" type="sibTrans" cxnId="{49D3A0CF-4E0C-4222-87A3-82A4E7E53954}">
      <dgm:prSet/>
      <dgm:spPr/>
      <dgm:t>
        <a:bodyPr/>
        <a:lstStyle/>
        <a:p>
          <a:endParaRPr lang="en-US"/>
        </a:p>
      </dgm:t>
    </dgm:pt>
    <dgm:pt modelId="{98366BCD-FEBA-43F8-8155-642E78D54590}">
      <dgm:prSet phldrT="[Text]"/>
      <dgm:spPr>
        <a:xfrm rot="5400000">
          <a:off x="5230177" y="-670890"/>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Capture customer identity document and details.</a:t>
          </a:r>
        </a:p>
      </dgm:t>
    </dgm:pt>
    <dgm:pt modelId="{9364F596-27BD-4E7E-B8A2-6FC95B9CE62E}" type="parTrans" cxnId="{B73AE79F-8C7A-4718-9865-E35C2C1F1FC5}">
      <dgm:prSet/>
      <dgm:spPr/>
      <dgm:t>
        <a:bodyPr/>
        <a:lstStyle/>
        <a:p>
          <a:endParaRPr lang="en-US"/>
        </a:p>
      </dgm:t>
    </dgm:pt>
    <dgm:pt modelId="{572F57A4-1AF8-4A84-A8A9-2E645BAAF455}" type="sibTrans" cxnId="{B73AE79F-8C7A-4718-9865-E35C2C1F1FC5}">
      <dgm:prSet/>
      <dgm:spPr/>
      <dgm:t>
        <a:bodyPr/>
        <a:lstStyle/>
        <a:p>
          <a:endParaRPr lang="en-US"/>
        </a:p>
      </dgm:t>
    </dgm:pt>
    <dgm:pt modelId="{71B82B44-F637-4BBD-B6DB-59D0A8BF3B7F}">
      <dgm:prSet phldrT="[Text]"/>
      <dgm:spPr>
        <a:xfrm rot="5400000">
          <a:off x="5230177" y="-670890"/>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entury Gothic" panose="020B0502020202020204"/>
              <a:ea typeface="+mn-ea"/>
              <a:cs typeface="+mn-cs"/>
            </a:rPr>
            <a:t>Once the documents are approved from backend freeze the files at customer end.</a:t>
          </a:r>
        </a:p>
      </dgm:t>
    </dgm:pt>
    <dgm:pt modelId="{6891F8F1-4376-491C-AC1D-243DA7AC2639}" type="parTrans" cxnId="{D6B8436E-717A-4299-8FC5-93809CC3DAF5}">
      <dgm:prSet/>
      <dgm:spPr/>
      <dgm:t>
        <a:bodyPr/>
        <a:lstStyle/>
        <a:p>
          <a:endParaRPr lang="en-US"/>
        </a:p>
      </dgm:t>
    </dgm:pt>
    <dgm:pt modelId="{B688FD11-F7A8-4E48-B27C-EA8D8EBA388E}" type="sibTrans" cxnId="{D6B8436E-717A-4299-8FC5-93809CC3DAF5}">
      <dgm:prSet/>
      <dgm:spPr/>
      <dgm:t>
        <a:bodyPr/>
        <a:lstStyle/>
        <a:p>
          <a:endParaRPr lang="en-US"/>
        </a:p>
      </dgm:t>
    </dgm:pt>
    <dgm:pt modelId="{88B75115-7F96-4215-B734-E0E5205B082F}" type="pres">
      <dgm:prSet presAssocID="{59142EEC-7AE1-48ED-BBC5-ADC72C7423AC}" presName="Name0" presStyleCnt="0">
        <dgm:presLayoutVars>
          <dgm:dir/>
          <dgm:animLvl val="lvl"/>
          <dgm:resizeHandles val="exact"/>
        </dgm:presLayoutVars>
      </dgm:prSet>
      <dgm:spPr/>
    </dgm:pt>
    <dgm:pt modelId="{50E110EB-19D8-417E-B76F-1F7BEC8055F9}" type="pres">
      <dgm:prSet presAssocID="{D9F70A03-140A-45B9-80C9-F67A5BD1EE4D}" presName="linNode" presStyleCnt="0"/>
      <dgm:spPr/>
    </dgm:pt>
    <dgm:pt modelId="{32AF2857-6230-4A12-9D17-A5202999D431}" type="pres">
      <dgm:prSet presAssocID="{D9F70A03-140A-45B9-80C9-F67A5BD1EE4D}" presName="parentText" presStyleLbl="node1" presStyleIdx="0" presStyleCnt="7">
        <dgm:presLayoutVars>
          <dgm:chMax val="1"/>
          <dgm:bulletEnabled val="1"/>
        </dgm:presLayoutVars>
      </dgm:prSet>
      <dgm:spPr/>
    </dgm:pt>
    <dgm:pt modelId="{46BF204B-C518-43D3-805B-15C27047057B}" type="pres">
      <dgm:prSet presAssocID="{D9F70A03-140A-45B9-80C9-F67A5BD1EE4D}" presName="descendantText" presStyleLbl="alignAccFollowNode1" presStyleIdx="0" presStyleCnt="7">
        <dgm:presLayoutVars>
          <dgm:bulletEnabled val="1"/>
        </dgm:presLayoutVars>
      </dgm:prSet>
      <dgm:spPr/>
    </dgm:pt>
    <dgm:pt modelId="{5547F461-6976-4FE0-9164-6CFC3D24A76E}" type="pres">
      <dgm:prSet presAssocID="{9F68CBAE-26D4-4BAE-8AFB-8840AB7A9F11}" presName="sp" presStyleCnt="0"/>
      <dgm:spPr/>
    </dgm:pt>
    <dgm:pt modelId="{E4A39431-F74B-4618-9F7B-8FFD831AFDE7}" type="pres">
      <dgm:prSet presAssocID="{D4E17F00-3DB9-450D-A8ED-70D4CBFACD36}" presName="linNode" presStyleCnt="0"/>
      <dgm:spPr/>
    </dgm:pt>
    <dgm:pt modelId="{6A9D54D6-9037-4A1F-BB1B-C5962A9013A9}" type="pres">
      <dgm:prSet presAssocID="{D4E17F00-3DB9-450D-A8ED-70D4CBFACD36}" presName="parentText" presStyleLbl="node1" presStyleIdx="1" presStyleCnt="7">
        <dgm:presLayoutVars>
          <dgm:chMax val="1"/>
          <dgm:bulletEnabled val="1"/>
        </dgm:presLayoutVars>
      </dgm:prSet>
      <dgm:spPr/>
    </dgm:pt>
    <dgm:pt modelId="{E67230C0-C0CC-4B1B-BDC5-5A233ABB5840}" type="pres">
      <dgm:prSet presAssocID="{D4E17F00-3DB9-450D-A8ED-70D4CBFACD36}" presName="descendantText" presStyleLbl="alignAccFollowNode1" presStyleIdx="1" presStyleCnt="7">
        <dgm:presLayoutVars>
          <dgm:bulletEnabled val="1"/>
        </dgm:presLayoutVars>
      </dgm:prSet>
      <dgm:spPr/>
    </dgm:pt>
    <dgm:pt modelId="{526A1917-8A3A-4E36-A5BA-3C6356554445}" type="pres">
      <dgm:prSet presAssocID="{B46C9E90-DEFC-43EB-BB0E-A4EFB01E0EDC}" presName="sp" presStyleCnt="0"/>
      <dgm:spPr/>
    </dgm:pt>
    <dgm:pt modelId="{42AC408A-210B-4DFD-A908-7EEF042B3129}" type="pres">
      <dgm:prSet presAssocID="{D2E72649-E8BB-42B9-A02F-CB8E2967DA9A}" presName="linNode" presStyleCnt="0"/>
      <dgm:spPr/>
    </dgm:pt>
    <dgm:pt modelId="{497ABF7E-99C7-46CB-A620-AF46BFE616BF}" type="pres">
      <dgm:prSet presAssocID="{D2E72649-E8BB-42B9-A02F-CB8E2967DA9A}" presName="parentText" presStyleLbl="node1" presStyleIdx="2" presStyleCnt="7">
        <dgm:presLayoutVars>
          <dgm:chMax val="1"/>
          <dgm:bulletEnabled val="1"/>
        </dgm:presLayoutVars>
      </dgm:prSet>
      <dgm:spPr/>
    </dgm:pt>
    <dgm:pt modelId="{95EE7780-48D6-49BB-8F28-FE703E11232D}" type="pres">
      <dgm:prSet presAssocID="{D2E72649-E8BB-42B9-A02F-CB8E2967DA9A}" presName="descendantText" presStyleLbl="alignAccFollowNode1" presStyleIdx="2" presStyleCnt="7">
        <dgm:presLayoutVars>
          <dgm:bulletEnabled val="1"/>
        </dgm:presLayoutVars>
      </dgm:prSet>
      <dgm:spPr/>
    </dgm:pt>
    <dgm:pt modelId="{66F15EEA-C324-4BDE-B8CA-0BC50D657AD5}" type="pres">
      <dgm:prSet presAssocID="{B9D45665-E314-427D-949E-0DA68668BEE5}" presName="sp" presStyleCnt="0"/>
      <dgm:spPr/>
    </dgm:pt>
    <dgm:pt modelId="{7ABF48B8-0E2D-4E98-B507-D0B440CD4C5C}" type="pres">
      <dgm:prSet presAssocID="{2F88B072-67DA-4BE1-B9AF-7BD59D53357B}" presName="linNode" presStyleCnt="0"/>
      <dgm:spPr/>
    </dgm:pt>
    <dgm:pt modelId="{D8A73D91-F436-4E6A-9FB4-B914532CB5BB}" type="pres">
      <dgm:prSet presAssocID="{2F88B072-67DA-4BE1-B9AF-7BD59D53357B}" presName="parentText" presStyleLbl="node1" presStyleIdx="3" presStyleCnt="7">
        <dgm:presLayoutVars>
          <dgm:chMax val="1"/>
          <dgm:bulletEnabled val="1"/>
        </dgm:presLayoutVars>
      </dgm:prSet>
      <dgm:spPr/>
    </dgm:pt>
    <dgm:pt modelId="{A691FF90-935F-4156-B56E-5FF0BC4FAE37}" type="pres">
      <dgm:prSet presAssocID="{2F88B072-67DA-4BE1-B9AF-7BD59D53357B}" presName="descendantText" presStyleLbl="alignAccFollowNode1" presStyleIdx="3" presStyleCnt="7">
        <dgm:presLayoutVars>
          <dgm:bulletEnabled val="1"/>
        </dgm:presLayoutVars>
      </dgm:prSet>
      <dgm:spPr/>
    </dgm:pt>
    <dgm:pt modelId="{7393B113-C5A9-4891-9968-0EB983B67D9C}" type="pres">
      <dgm:prSet presAssocID="{3E1B3079-08E5-4CA7-AD61-0269E34692F0}" presName="sp" presStyleCnt="0"/>
      <dgm:spPr/>
    </dgm:pt>
    <dgm:pt modelId="{8217D9BC-A6A4-449C-9FB5-E1E89C53F8C3}" type="pres">
      <dgm:prSet presAssocID="{B2B48BAA-C164-4E8F-B7DA-392AD4C01298}" presName="linNode" presStyleCnt="0"/>
      <dgm:spPr/>
    </dgm:pt>
    <dgm:pt modelId="{86DA4713-42FD-47E3-9CAF-E1AE89CCCA66}" type="pres">
      <dgm:prSet presAssocID="{B2B48BAA-C164-4E8F-B7DA-392AD4C01298}" presName="parentText" presStyleLbl="node1" presStyleIdx="4" presStyleCnt="7">
        <dgm:presLayoutVars>
          <dgm:chMax val="1"/>
          <dgm:bulletEnabled val="1"/>
        </dgm:presLayoutVars>
      </dgm:prSet>
      <dgm:spPr/>
    </dgm:pt>
    <dgm:pt modelId="{2A6536F8-C7A5-4936-9490-7518712F6E93}" type="pres">
      <dgm:prSet presAssocID="{B2B48BAA-C164-4E8F-B7DA-392AD4C01298}" presName="descendantText" presStyleLbl="alignAccFollowNode1" presStyleIdx="4" presStyleCnt="7">
        <dgm:presLayoutVars>
          <dgm:bulletEnabled val="1"/>
        </dgm:presLayoutVars>
      </dgm:prSet>
      <dgm:spPr/>
    </dgm:pt>
    <dgm:pt modelId="{C4A64FD0-CE64-4ABC-8843-8F72239168CD}" type="pres">
      <dgm:prSet presAssocID="{E494638D-0DBE-4CF2-BCC2-BD067EF2D55A}" presName="sp" presStyleCnt="0"/>
      <dgm:spPr/>
    </dgm:pt>
    <dgm:pt modelId="{E43FEF4F-3376-4590-808A-46688F200EB9}" type="pres">
      <dgm:prSet presAssocID="{9FFA7C78-2230-4F76-BAAC-CBE0CEB382BB}" presName="linNode" presStyleCnt="0"/>
      <dgm:spPr/>
    </dgm:pt>
    <dgm:pt modelId="{8C116D3D-507A-45DA-93ED-AFA531676DD6}" type="pres">
      <dgm:prSet presAssocID="{9FFA7C78-2230-4F76-BAAC-CBE0CEB382BB}" presName="parentText" presStyleLbl="node1" presStyleIdx="5" presStyleCnt="7">
        <dgm:presLayoutVars>
          <dgm:chMax val="1"/>
          <dgm:bulletEnabled val="1"/>
        </dgm:presLayoutVars>
      </dgm:prSet>
      <dgm:spPr/>
    </dgm:pt>
    <dgm:pt modelId="{BD83F59C-F295-463B-8E80-DC9C31A119EB}" type="pres">
      <dgm:prSet presAssocID="{9FFA7C78-2230-4F76-BAAC-CBE0CEB382BB}" presName="descendantText" presStyleLbl="alignAccFollowNode1" presStyleIdx="5" presStyleCnt="7">
        <dgm:presLayoutVars>
          <dgm:bulletEnabled val="1"/>
        </dgm:presLayoutVars>
      </dgm:prSet>
      <dgm:spPr/>
    </dgm:pt>
    <dgm:pt modelId="{039CE822-A37F-4C8F-8B68-BC586051F04D}" type="pres">
      <dgm:prSet presAssocID="{CE3C87B0-91B6-4397-BDF7-B5C2CD5CA402}" presName="sp" presStyleCnt="0"/>
      <dgm:spPr/>
    </dgm:pt>
    <dgm:pt modelId="{93116A1C-6760-429C-BD09-232A789B7417}" type="pres">
      <dgm:prSet presAssocID="{E9D6115F-BFAE-4291-B453-F7CDCEB326E3}" presName="linNode" presStyleCnt="0"/>
      <dgm:spPr/>
    </dgm:pt>
    <dgm:pt modelId="{46BA4998-B51E-41F6-A797-4ECB9F678A0F}" type="pres">
      <dgm:prSet presAssocID="{E9D6115F-BFAE-4291-B453-F7CDCEB326E3}" presName="parentText" presStyleLbl="node1" presStyleIdx="6" presStyleCnt="7">
        <dgm:presLayoutVars>
          <dgm:chMax val="1"/>
          <dgm:bulletEnabled val="1"/>
        </dgm:presLayoutVars>
      </dgm:prSet>
      <dgm:spPr/>
    </dgm:pt>
    <dgm:pt modelId="{41B24DCD-3AD4-420F-BAA9-209BE492DBC8}" type="pres">
      <dgm:prSet presAssocID="{E9D6115F-BFAE-4291-B453-F7CDCEB326E3}" presName="descendantText" presStyleLbl="alignAccFollowNode1" presStyleIdx="6" presStyleCnt="7">
        <dgm:presLayoutVars>
          <dgm:bulletEnabled val="1"/>
        </dgm:presLayoutVars>
      </dgm:prSet>
      <dgm:spPr/>
    </dgm:pt>
  </dgm:ptLst>
  <dgm:cxnLst>
    <dgm:cxn modelId="{D89C8103-0C25-41D5-90FB-0B15F0D8B96F}" srcId="{59142EEC-7AE1-48ED-BBC5-ADC72C7423AC}" destId="{D9F70A03-140A-45B9-80C9-F67A5BD1EE4D}" srcOrd="0" destOrd="0" parTransId="{D6FA4E09-A0FE-4EDA-9B9A-59102295D0BC}" sibTransId="{9F68CBAE-26D4-4BAE-8AFB-8840AB7A9F11}"/>
    <dgm:cxn modelId="{470D2B04-4897-439E-A622-2B0ADF04FCC1}" type="presOf" srcId="{3F2B2DE4-D7F6-446F-ADBF-AC764510644F}" destId="{2A6536F8-C7A5-4936-9490-7518712F6E93}" srcOrd="0" destOrd="2" presId="urn:microsoft.com/office/officeart/2005/8/layout/vList5"/>
    <dgm:cxn modelId="{CB0F3508-726B-4DB5-A066-5F6BA67AB62F}" type="presOf" srcId="{20C81C56-866E-44F3-ADC5-CF09627A8140}" destId="{2A6536F8-C7A5-4936-9490-7518712F6E93}" srcOrd="0" destOrd="1" presId="urn:microsoft.com/office/officeart/2005/8/layout/vList5"/>
    <dgm:cxn modelId="{23947A10-F491-4866-9E15-83449EA1A634}" type="presOf" srcId="{E9D6115F-BFAE-4291-B453-F7CDCEB326E3}" destId="{46BA4998-B51E-41F6-A797-4ECB9F678A0F}" srcOrd="0" destOrd="0" presId="urn:microsoft.com/office/officeart/2005/8/layout/vList5"/>
    <dgm:cxn modelId="{09721314-EA28-4C1E-B512-7AEB9BFBBA39}" srcId="{E9D6115F-BFAE-4291-B453-F7CDCEB326E3}" destId="{98A052B9-E449-4156-9358-5CB1A2C79680}" srcOrd="1" destOrd="0" parTransId="{1764DAAE-B281-4859-AA5D-6B702086B8A4}" sibTransId="{7B0DF363-1CEB-4E2D-AC68-3FD5A5179B7B}"/>
    <dgm:cxn modelId="{8B6F5C15-DECC-4D2B-A91B-5AC16C817771}" type="presOf" srcId="{9C992DE5-87FE-4A45-A4BB-7857939322DC}" destId="{BD83F59C-F295-463B-8E80-DC9C31A119EB}" srcOrd="0" destOrd="0" presId="urn:microsoft.com/office/officeart/2005/8/layout/vList5"/>
    <dgm:cxn modelId="{776C8126-8040-4145-BDFF-C7CD9D10030B}" srcId="{59142EEC-7AE1-48ED-BBC5-ADC72C7423AC}" destId="{9FFA7C78-2230-4F76-BAAC-CBE0CEB382BB}" srcOrd="5" destOrd="0" parTransId="{9F0ED030-F3C5-4FFF-994E-7F4A1DA4C164}" sibTransId="{CE3C87B0-91B6-4397-BDF7-B5C2CD5CA402}"/>
    <dgm:cxn modelId="{6C582B2A-F59F-48B6-BFD9-D997E2B5A475}" srcId="{59142EEC-7AE1-48ED-BBC5-ADC72C7423AC}" destId="{D4E17F00-3DB9-450D-A8ED-70D4CBFACD36}" srcOrd="1" destOrd="0" parTransId="{A5D042E4-8554-4D79-8381-2E0F789151A9}" sibTransId="{B46C9E90-DEFC-43EB-BB0E-A4EFB01E0EDC}"/>
    <dgm:cxn modelId="{6687A62A-FE2D-49B3-A68C-B06663C8F7CC}" type="presOf" srcId="{D4E17F00-3DB9-450D-A8ED-70D4CBFACD36}" destId="{6A9D54D6-9037-4A1F-BB1B-C5962A9013A9}" srcOrd="0" destOrd="0" presId="urn:microsoft.com/office/officeart/2005/8/layout/vList5"/>
    <dgm:cxn modelId="{0B459F5B-B6B4-48A4-9B70-4E7A56ED860C}" srcId="{59142EEC-7AE1-48ED-BBC5-ADC72C7423AC}" destId="{2F88B072-67DA-4BE1-B9AF-7BD59D53357B}" srcOrd="3" destOrd="0" parTransId="{E4BEF4F0-3B0C-4EDC-979C-FA6678A2E17F}" sibTransId="{3E1B3079-08E5-4CA7-AD61-0269E34692F0}"/>
    <dgm:cxn modelId="{CEE51F61-AB50-4D6E-880A-20FBE664A750}" srcId="{9FFA7C78-2230-4F76-BAAC-CBE0CEB382BB}" destId="{07CF772A-031A-41DB-B6A5-81DEB7917CAC}" srcOrd="1" destOrd="0" parTransId="{48527E4E-7A7F-4885-91F5-3DFCDB955F3C}" sibTransId="{C0459F2B-45FD-49F8-A714-2E625B3784CD}"/>
    <dgm:cxn modelId="{F7318C66-0EBB-4F27-8BBF-30315C30CC4F}" type="presOf" srcId="{48A398E2-E394-4A36-947B-B1E4BE23736A}" destId="{46BF204B-C518-43D3-805B-15C27047057B}" srcOrd="0" destOrd="0" presId="urn:microsoft.com/office/officeart/2005/8/layout/vList5"/>
    <dgm:cxn modelId="{D0FE5749-6BA0-4D07-AA8D-AAB321BBBC33}" type="presOf" srcId="{90D1D587-0653-41EF-867B-152C8A2EC7D2}" destId="{E67230C0-C0CC-4B1B-BDC5-5A233ABB5840}" srcOrd="0" destOrd="0" presId="urn:microsoft.com/office/officeart/2005/8/layout/vList5"/>
    <dgm:cxn modelId="{6FFED649-F7D3-4F96-8042-67A11AF6A6A3}" srcId="{D4E17F00-3DB9-450D-A8ED-70D4CBFACD36}" destId="{9A8D0744-F14D-48F5-9692-6A3D8D3D63C9}" srcOrd="1" destOrd="0" parTransId="{1BB339ED-F107-4A2D-910E-D7CC9AD3EF07}" sibTransId="{A353ED03-643F-408C-A9C1-5FDBA5856B59}"/>
    <dgm:cxn modelId="{FB107C4D-D26A-47B1-AFA5-F8BA26262CA7}" srcId="{2F88B072-67DA-4BE1-B9AF-7BD59D53357B}" destId="{0E0EED3B-E7FB-4764-B735-6F4F13673FC2}" srcOrd="0" destOrd="0" parTransId="{6BA025AC-1099-4DC7-9068-86CBDB47A648}" sibTransId="{49C0E4BE-9D83-4AD5-AAF3-10744200A8C9}"/>
    <dgm:cxn modelId="{D6B8436E-717A-4299-8FC5-93809CC3DAF5}" srcId="{D2E72649-E8BB-42B9-A02F-CB8E2967DA9A}" destId="{71B82B44-F637-4BBD-B6DB-59D0A8BF3B7F}" srcOrd="1" destOrd="0" parTransId="{6891F8F1-4376-491C-AC1D-243DA7AC2639}" sibTransId="{B688FD11-F7A8-4E48-B27C-EA8D8EBA388E}"/>
    <dgm:cxn modelId="{2064E073-EBB8-448D-BEA8-2EABF3FD0961}" type="presOf" srcId="{71B82B44-F637-4BBD-B6DB-59D0A8BF3B7F}" destId="{95EE7780-48D6-49BB-8F28-FE703E11232D}" srcOrd="0" destOrd="1" presId="urn:microsoft.com/office/officeart/2005/8/layout/vList5"/>
    <dgm:cxn modelId="{CCF6A657-69C8-4E88-821A-12282C7213C7}" srcId="{2F88B072-67DA-4BE1-B9AF-7BD59D53357B}" destId="{9FEF31B3-AACA-4029-A301-801E68EBA56F}" srcOrd="1" destOrd="0" parTransId="{51D6FE9F-42B1-4471-8B66-8998488C4542}" sibTransId="{A4D14BC6-FA41-4126-97BD-70BF0CB750E8}"/>
    <dgm:cxn modelId="{D3A4EC57-F098-4132-AB2F-F733CB20735C}" srcId="{B2B48BAA-C164-4E8F-B7DA-392AD4C01298}" destId="{18604C03-C9EA-4815-A03A-933B1B119771}" srcOrd="0" destOrd="0" parTransId="{2B0BEBBB-81EE-4A97-9CEC-CA316814C755}" sibTransId="{F7FE50DE-8F74-4900-8621-DA319E425D87}"/>
    <dgm:cxn modelId="{054C0A79-3951-4658-945D-052227AE1CDC}" srcId="{9FFA7C78-2230-4F76-BAAC-CBE0CEB382BB}" destId="{9C992DE5-87FE-4A45-A4BB-7857939322DC}" srcOrd="0" destOrd="0" parTransId="{210B40CD-6531-47E8-8F35-B70FACC176A7}" sibTransId="{E0C57EA4-79F1-45A7-9AD0-C36B90C045B0}"/>
    <dgm:cxn modelId="{AAD79F7A-00E6-4ACA-8379-4B0054C9169B}" type="presOf" srcId="{9FEF31B3-AACA-4029-A301-801E68EBA56F}" destId="{A691FF90-935F-4156-B56E-5FF0BC4FAE37}" srcOrd="0" destOrd="1" presId="urn:microsoft.com/office/officeart/2005/8/layout/vList5"/>
    <dgm:cxn modelId="{D6832280-0C95-496A-A217-F37E6FCB164C}" type="presOf" srcId="{98A052B9-E449-4156-9358-5CB1A2C79680}" destId="{41B24DCD-3AD4-420F-BAA9-209BE492DBC8}" srcOrd="0" destOrd="1" presId="urn:microsoft.com/office/officeart/2005/8/layout/vList5"/>
    <dgm:cxn modelId="{57388192-4EF5-47C3-A162-886D7D1D8095}" srcId="{B2B48BAA-C164-4E8F-B7DA-392AD4C01298}" destId="{20C81C56-866E-44F3-ADC5-CF09627A8140}" srcOrd="1" destOrd="0" parTransId="{7FB95A32-3C8A-483E-8E3C-6FDE991F5D17}" sibTransId="{301FEDB8-A1B3-4EBF-AB64-EBBDF6DEC6A0}"/>
    <dgm:cxn modelId="{BDCCFA93-21B0-4B42-BED0-45B05670A536}" srcId="{D4E17F00-3DB9-450D-A8ED-70D4CBFACD36}" destId="{90D1D587-0653-41EF-867B-152C8A2EC7D2}" srcOrd="0" destOrd="0" parTransId="{F0E16FF8-9478-4EF9-B238-4ADFA11B6B11}" sibTransId="{C633E39D-BE60-4088-9C7B-8BE35AAFE397}"/>
    <dgm:cxn modelId="{7466F197-F628-48F9-A0F4-48FE65115BF1}" type="presOf" srcId="{18604C03-C9EA-4815-A03A-933B1B119771}" destId="{2A6536F8-C7A5-4936-9490-7518712F6E93}" srcOrd="0" destOrd="0" presId="urn:microsoft.com/office/officeart/2005/8/layout/vList5"/>
    <dgm:cxn modelId="{57AC3F9D-4AD9-4BE5-A6F1-8C1C16396AB3}" type="presOf" srcId="{D9F70A03-140A-45B9-80C9-F67A5BD1EE4D}" destId="{32AF2857-6230-4A12-9D17-A5202999D431}" srcOrd="0" destOrd="0" presId="urn:microsoft.com/office/officeart/2005/8/layout/vList5"/>
    <dgm:cxn modelId="{B73AE79F-8C7A-4718-9865-E35C2C1F1FC5}" srcId="{D2E72649-E8BB-42B9-A02F-CB8E2967DA9A}" destId="{98366BCD-FEBA-43F8-8155-642E78D54590}" srcOrd="0" destOrd="0" parTransId="{9364F596-27BD-4E7E-B8A2-6FC95B9CE62E}" sibTransId="{572F57A4-1AF8-4A84-A8A9-2E645BAAF455}"/>
    <dgm:cxn modelId="{484720A8-58EE-43F8-B680-76B73DDED352}" type="presOf" srcId="{98366BCD-FEBA-43F8-8155-642E78D54590}" destId="{95EE7780-48D6-49BB-8F28-FE703E11232D}" srcOrd="0" destOrd="0" presId="urn:microsoft.com/office/officeart/2005/8/layout/vList5"/>
    <dgm:cxn modelId="{05C486AA-8090-42E5-B92E-DF3E7678C9D9}" srcId="{59142EEC-7AE1-48ED-BBC5-ADC72C7423AC}" destId="{B2B48BAA-C164-4E8F-B7DA-392AD4C01298}" srcOrd="4" destOrd="0" parTransId="{40B00FEE-DC41-415F-B684-547170DCEDAB}" sibTransId="{E494638D-0DBE-4CF2-BCC2-BD067EF2D55A}"/>
    <dgm:cxn modelId="{5E31CFAA-5793-4BD4-A475-E19B2FA3C427}" type="presOf" srcId="{2F88B072-67DA-4BE1-B9AF-7BD59D53357B}" destId="{D8A73D91-F436-4E6A-9FB4-B914532CB5BB}" srcOrd="0" destOrd="0" presId="urn:microsoft.com/office/officeart/2005/8/layout/vList5"/>
    <dgm:cxn modelId="{F5D573AD-9AC4-403C-9E4C-17F9C8CE7FAC}" type="presOf" srcId="{9FFA7C78-2230-4F76-BAAC-CBE0CEB382BB}" destId="{8C116D3D-507A-45DA-93ED-AFA531676DD6}" srcOrd="0" destOrd="0" presId="urn:microsoft.com/office/officeart/2005/8/layout/vList5"/>
    <dgm:cxn modelId="{1C6BF1AD-4283-4A9F-85C7-50FEEB2387E8}" srcId="{D9F70A03-140A-45B9-80C9-F67A5BD1EE4D}" destId="{48A398E2-E394-4A36-947B-B1E4BE23736A}" srcOrd="0" destOrd="0" parTransId="{BC4BC3F2-88B8-4647-AD14-FD352608B1FD}" sibTransId="{23C948DB-F433-49A3-AF1E-4427995D1A8A}"/>
    <dgm:cxn modelId="{25FBEBB9-7FCD-45D8-9963-DF240D7AC22B}" type="presOf" srcId="{1C29EB5D-BBA5-412A-9539-79F97BE0E105}" destId="{41B24DCD-3AD4-420F-BAA9-209BE492DBC8}" srcOrd="0" destOrd="0" presId="urn:microsoft.com/office/officeart/2005/8/layout/vList5"/>
    <dgm:cxn modelId="{FEA378C4-5849-4FE6-A294-A037E1042CD0}" type="presOf" srcId="{07CF772A-031A-41DB-B6A5-81DEB7917CAC}" destId="{BD83F59C-F295-463B-8E80-DC9C31A119EB}" srcOrd="0" destOrd="1" presId="urn:microsoft.com/office/officeart/2005/8/layout/vList5"/>
    <dgm:cxn modelId="{F4079EC5-8A9D-448F-A150-107706E4B6F9}" srcId="{B2B48BAA-C164-4E8F-B7DA-392AD4C01298}" destId="{3F2B2DE4-D7F6-446F-ADBF-AC764510644F}" srcOrd="2" destOrd="0" parTransId="{0852FE6E-895D-4B3D-8993-4A9007C5EB62}" sibTransId="{0D117F66-E24F-4280-AE89-0D7D7F55E193}"/>
    <dgm:cxn modelId="{056146C7-A4E2-484D-AE7D-CCEDB0CF339B}" type="presOf" srcId="{D2E72649-E8BB-42B9-A02F-CB8E2967DA9A}" destId="{497ABF7E-99C7-46CB-A620-AF46BFE616BF}" srcOrd="0" destOrd="0" presId="urn:microsoft.com/office/officeart/2005/8/layout/vList5"/>
    <dgm:cxn modelId="{78D14FC8-A8AF-4786-AD6B-183BCD3DEB10}" srcId="{59142EEC-7AE1-48ED-BBC5-ADC72C7423AC}" destId="{E9D6115F-BFAE-4291-B453-F7CDCEB326E3}" srcOrd="6" destOrd="0" parTransId="{B1E1FE72-7BB2-4FC7-B59B-45B247650A16}" sibTransId="{DF446FFF-7CD5-45F5-AC72-745A0F1B34D7}"/>
    <dgm:cxn modelId="{49D3A0CF-4E0C-4222-87A3-82A4E7E53954}" srcId="{59142EEC-7AE1-48ED-BBC5-ADC72C7423AC}" destId="{D2E72649-E8BB-42B9-A02F-CB8E2967DA9A}" srcOrd="2" destOrd="0" parTransId="{4BF70890-B751-4786-99F7-F42DFA4BFD03}" sibTransId="{B9D45665-E314-427D-949E-0DA68668BEE5}"/>
    <dgm:cxn modelId="{9A1D57D0-B7D9-4E55-9D71-23911A4B1601}" type="presOf" srcId="{0E0EED3B-E7FB-4764-B735-6F4F13673FC2}" destId="{A691FF90-935F-4156-B56E-5FF0BC4FAE37}" srcOrd="0" destOrd="0" presId="urn:microsoft.com/office/officeart/2005/8/layout/vList5"/>
    <dgm:cxn modelId="{C9B35AD2-A63C-4ADD-97AA-37E3F91162B3}" type="presOf" srcId="{59142EEC-7AE1-48ED-BBC5-ADC72C7423AC}" destId="{88B75115-7F96-4215-B734-E0E5205B082F}" srcOrd="0" destOrd="0" presId="urn:microsoft.com/office/officeart/2005/8/layout/vList5"/>
    <dgm:cxn modelId="{6BD406D9-40AE-45A0-B0B1-C8F055C553DD}" type="presOf" srcId="{B2B48BAA-C164-4E8F-B7DA-392AD4C01298}" destId="{86DA4713-42FD-47E3-9CAF-E1AE89CCCA66}" srcOrd="0" destOrd="0" presId="urn:microsoft.com/office/officeart/2005/8/layout/vList5"/>
    <dgm:cxn modelId="{C73040F7-89CC-4A7C-B2A5-0DC2BEEDA36E}" type="presOf" srcId="{9A8D0744-F14D-48F5-9692-6A3D8D3D63C9}" destId="{E67230C0-C0CC-4B1B-BDC5-5A233ABB5840}" srcOrd="0" destOrd="1" presId="urn:microsoft.com/office/officeart/2005/8/layout/vList5"/>
    <dgm:cxn modelId="{3FB9BAFF-6B2D-443E-B9DC-4C8879FAF241}" srcId="{E9D6115F-BFAE-4291-B453-F7CDCEB326E3}" destId="{1C29EB5D-BBA5-412A-9539-79F97BE0E105}" srcOrd="0" destOrd="0" parTransId="{7F7EEE27-13C6-45B5-ABBC-B337C8DA0426}" sibTransId="{A5C5E8EF-DEA3-46C2-9F2D-1D2DF612062B}"/>
    <dgm:cxn modelId="{B679EB9D-140D-4B08-B7A9-A1A2C9E37A37}" type="presParOf" srcId="{88B75115-7F96-4215-B734-E0E5205B082F}" destId="{50E110EB-19D8-417E-B76F-1F7BEC8055F9}" srcOrd="0" destOrd="0" presId="urn:microsoft.com/office/officeart/2005/8/layout/vList5"/>
    <dgm:cxn modelId="{9EBF8A08-DB5D-4BF7-B690-5722928AAD9A}" type="presParOf" srcId="{50E110EB-19D8-417E-B76F-1F7BEC8055F9}" destId="{32AF2857-6230-4A12-9D17-A5202999D431}" srcOrd="0" destOrd="0" presId="urn:microsoft.com/office/officeart/2005/8/layout/vList5"/>
    <dgm:cxn modelId="{478589FB-E7B4-4C5A-A8A3-56680882A5BD}" type="presParOf" srcId="{50E110EB-19D8-417E-B76F-1F7BEC8055F9}" destId="{46BF204B-C518-43D3-805B-15C27047057B}" srcOrd="1" destOrd="0" presId="urn:microsoft.com/office/officeart/2005/8/layout/vList5"/>
    <dgm:cxn modelId="{B1FD57AC-9426-494A-BF9B-46B9926D1C05}" type="presParOf" srcId="{88B75115-7F96-4215-B734-E0E5205B082F}" destId="{5547F461-6976-4FE0-9164-6CFC3D24A76E}" srcOrd="1" destOrd="0" presId="urn:microsoft.com/office/officeart/2005/8/layout/vList5"/>
    <dgm:cxn modelId="{7B7B9037-0483-46DA-9FED-3A84666C3DB1}" type="presParOf" srcId="{88B75115-7F96-4215-B734-E0E5205B082F}" destId="{E4A39431-F74B-4618-9F7B-8FFD831AFDE7}" srcOrd="2" destOrd="0" presId="urn:microsoft.com/office/officeart/2005/8/layout/vList5"/>
    <dgm:cxn modelId="{2C5462F0-7E8A-4DAA-B658-5C4927C55A8E}" type="presParOf" srcId="{E4A39431-F74B-4618-9F7B-8FFD831AFDE7}" destId="{6A9D54D6-9037-4A1F-BB1B-C5962A9013A9}" srcOrd="0" destOrd="0" presId="urn:microsoft.com/office/officeart/2005/8/layout/vList5"/>
    <dgm:cxn modelId="{93A1DCDF-FCAC-428A-9BFA-388E2F1C5297}" type="presParOf" srcId="{E4A39431-F74B-4618-9F7B-8FFD831AFDE7}" destId="{E67230C0-C0CC-4B1B-BDC5-5A233ABB5840}" srcOrd="1" destOrd="0" presId="urn:microsoft.com/office/officeart/2005/8/layout/vList5"/>
    <dgm:cxn modelId="{918F4045-61F2-4056-BD16-652DF0531951}" type="presParOf" srcId="{88B75115-7F96-4215-B734-E0E5205B082F}" destId="{526A1917-8A3A-4E36-A5BA-3C6356554445}" srcOrd="3" destOrd="0" presId="urn:microsoft.com/office/officeart/2005/8/layout/vList5"/>
    <dgm:cxn modelId="{2712EC49-077F-4FD7-96F2-8665A1369AA5}" type="presParOf" srcId="{88B75115-7F96-4215-B734-E0E5205B082F}" destId="{42AC408A-210B-4DFD-A908-7EEF042B3129}" srcOrd="4" destOrd="0" presId="urn:microsoft.com/office/officeart/2005/8/layout/vList5"/>
    <dgm:cxn modelId="{E269AE23-ED04-49A3-B856-3A33BC650A2B}" type="presParOf" srcId="{42AC408A-210B-4DFD-A908-7EEF042B3129}" destId="{497ABF7E-99C7-46CB-A620-AF46BFE616BF}" srcOrd="0" destOrd="0" presId="urn:microsoft.com/office/officeart/2005/8/layout/vList5"/>
    <dgm:cxn modelId="{533C521A-C25F-4E1E-BD8B-13AD4EE49D77}" type="presParOf" srcId="{42AC408A-210B-4DFD-A908-7EEF042B3129}" destId="{95EE7780-48D6-49BB-8F28-FE703E11232D}" srcOrd="1" destOrd="0" presId="urn:microsoft.com/office/officeart/2005/8/layout/vList5"/>
    <dgm:cxn modelId="{001808B3-7774-415F-AA16-53399732C6A5}" type="presParOf" srcId="{88B75115-7F96-4215-B734-E0E5205B082F}" destId="{66F15EEA-C324-4BDE-B8CA-0BC50D657AD5}" srcOrd="5" destOrd="0" presId="urn:microsoft.com/office/officeart/2005/8/layout/vList5"/>
    <dgm:cxn modelId="{4C544736-762F-4345-8C20-1531971BD460}" type="presParOf" srcId="{88B75115-7F96-4215-B734-E0E5205B082F}" destId="{7ABF48B8-0E2D-4E98-B507-D0B440CD4C5C}" srcOrd="6" destOrd="0" presId="urn:microsoft.com/office/officeart/2005/8/layout/vList5"/>
    <dgm:cxn modelId="{3EF3794F-24C5-407E-9F21-BB86989898C2}" type="presParOf" srcId="{7ABF48B8-0E2D-4E98-B507-D0B440CD4C5C}" destId="{D8A73D91-F436-4E6A-9FB4-B914532CB5BB}" srcOrd="0" destOrd="0" presId="urn:microsoft.com/office/officeart/2005/8/layout/vList5"/>
    <dgm:cxn modelId="{C7F91708-DEE4-499B-98B8-F878D12F584D}" type="presParOf" srcId="{7ABF48B8-0E2D-4E98-B507-D0B440CD4C5C}" destId="{A691FF90-935F-4156-B56E-5FF0BC4FAE37}" srcOrd="1" destOrd="0" presId="urn:microsoft.com/office/officeart/2005/8/layout/vList5"/>
    <dgm:cxn modelId="{773CCAD6-316B-4B61-A984-78F6F5477DCC}" type="presParOf" srcId="{88B75115-7F96-4215-B734-E0E5205B082F}" destId="{7393B113-C5A9-4891-9968-0EB983B67D9C}" srcOrd="7" destOrd="0" presId="urn:microsoft.com/office/officeart/2005/8/layout/vList5"/>
    <dgm:cxn modelId="{B333AD5B-D879-4A13-8C21-FBD0D3B1DADF}" type="presParOf" srcId="{88B75115-7F96-4215-B734-E0E5205B082F}" destId="{8217D9BC-A6A4-449C-9FB5-E1E89C53F8C3}" srcOrd="8" destOrd="0" presId="urn:microsoft.com/office/officeart/2005/8/layout/vList5"/>
    <dgm:cxn modelId="{97EA376A-69C3-4D88-96DB-1304C79308DD}" type="presParOf" srcId="{8217D9BC-A6A4-449C-9FB5-E1E89C53F8C3}" destId="{86DA4713-42FD-47E3-9CAF-E1AE89CCCA66}" srcOrd="0" destOrd="0" presId="urn:microsoft.com/office/officeart/2005/8/layout/vList5"/>
    <dgm:cxn modelId="{906F9CDB-7E68-4CEF-B07C-569E40CA5948}" type="presParOf" srcId="{8217D9BC-A6A4-449C-9FB5-E1E89C53F8C3}" destId="{2A6536F8-C7A5-4936-9490-7518712F6E93}" srcOrd="1" destOrd="0" presId="urn:microsoft.com/office/officeart/2005/8/layout/vList5"/>
    <dgm:cxn modelId="{F7B6663E-045F-4205-BE79-D85A20142B07}" type="presParOf" srcId="{88B75115-7F96-4215-B734-E0E5205B082F}" destId="{C4A64FD0-CE64-4ABC-8843-8F72239168CD}" srcOrd="9" destOrd="0" presId="urn:microsoft.com/office/officeart/2005/8/layout/vList5"/>
    <dgm:cxn modelId="{398AFCB6-FDE4-4973-B5E7-B0A807DA5094}" type="presParOf" srcId="{88B75115-7F96-4215-B734-E0E5205B082F}" destId="{E43FEF4F-3376-4590-808A-46688F200EB9}" srcOrd="10" destOrd="0" presId="urn:microsoft.com/office/officeart/2005/8/layout/vList5"/>
    <dgm:cxn modelId="{FC32A004-9FF8-48BA-A921-93944B182CA2}" type="presParOf" srcId="{E43FEF4F-3376-4590-808A-46688F200EB9}" destId="{8C116D3D-507A-45DA-93ED-AFA531676DD6}" srcOrd="0" destOrd="0" presId="urn:microsoft.com/office/officeart/2005/8/layout/vList5"/>
    <dgm:cxn modelId="{F750F0BD-8C57-4B84-8392-9E08D5960C2A}" type="presParOf" srcId="{E43FEF4F-3376-4590-808A-46688F200EB9}" destId="{BD83F59C-F295-463B-8E80-DC9C31A119EB}" srcOrd="1" destOrd="0" presId="urn:microsoft.com/office/officeart/2005/8/layout/vList5"/>
    <dgm:cxn modelId="{F57E5D39-F3D4-4058-8586-96954FF386FE}" type="presParOf" srcId="{88B75115-7F96-4215-B734-E0E5205B082F}" destId="{039CE822-A37F-4C8F-8B68-BC586051F04D}" srcOrd="11" destOrd="0" presId="urn:microsoft.com/office/officeart/2005/8/layout/vList5"/>
    <dgm:cxn modelId="{0CDF45A9-6F33-4884-9DF4-186214342F66}" type="presParOf" srcId="{88B75115-7F96-4215-B734-E0E5205B082F}" destId="{93116A1C-6760-429C-BD09-232A789B7417}" srcOrd="12" destOrd="0" presId="urn:microsoft.com/office/officeart/2005/8/layout/vList5"/>
    <dgm:cxn modelId="{B1E74E26-A3B3-442B-A247-7771480C59EF}" type="presParOf" srcId="{93116A1C-6760-429C-BD09-232A789B7417}" destId="{46BA4998-B51E-41F6-A797-4ECB9F678A0F}" srcOrd="0" destOrd="0" presId="urn:microsoft.com/office/officeart/2005/8/layout/vList5"/>
    <dgm:cxn modelId="{0C7012DE-EAD1-4488-A4C9-D4AE34A4BCB0}" type="presParOf" srcId="{93116A1C-6760-429C-BD09-232A789B7417}" destId="{41B24DCD-3AD4-420F-BAA9-209BE492DBC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9AF53-3599-4CD9-B4CD-25ED45F68922}">
      <dsp:nvSpPr>
        <dsp:cNvPr id="0" name=""/>
        <dsp:cNvSpPr/>
      </dsp:nvSpPr>
      <dsp:spPr>
        <a:xfrm>
          <a:off x="1829" y="758055"/>
          <a:ext cx="1064797" cy="42591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Jul 13</a:t>
          </a:r>
        </a:p>
      </dsp:txBody>
      <dsp:txXfrm>
        <a:off x="214788" y="758055"/>
        <a:ext cx="638879" cy="425918"/>
      </dsp:txXfrm>
    </dsp:sp>
    <dsp:sp modelId="{F1EB4E2B-6F5A-48FC-B371-7D790DD7D1E8}">
      <dsp:nvSpPr>
        <dsp:cNvPr id="0" name=""/>
        <dsp:cNvSpPr/>
      </dsp:nvSpPr>
      <dsp:spPr>
        <a:xfrm>
          <a:off x="960146" y="758055"/>
          <a:ext cx="1064797" cy="425918"/>
        </a:xfrm>
        <a:prstGeom prst="chevron">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Jan16</a:t>
          </a:r>
        </a:p>
      </dsp:txBody>
      <dsp:txXfrm>
        <a:off x="1173105" y="758055"/>
        <a:ext cx="638879" cy="425918"/>
      </dsp:txXfrm>
    </dsp:sp>
    <dsp:sp modelId="{6460EF20-5665-4711-AC12-34B8B554C7ED}">
      <dsp:nvSpPr>
        <dsp:cNvPr id="0" name=""/>
        <dsp:cNvSpPr/>
      </dsp:nvSpPr>
      <dsp:spPr>
        <a:xfrm>
          <a:off x="1918464" y="758055"/>
          <a:ext cx="1064797" cy="425918"/>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Q3 16</a:t>
          </a:r>
        </a:p>
      </dsp:txBody>
      <dsp:txXfrm>
        <a:off x="2131423" y="758055"/>
        <a:ext cx="638879" cy="425918"/>
      </dsp:txXfrm>
    </dsp:sp>
    <dsp:sp modelId="{F534D83A-9559-4DF1-9C92-26194E508C22}">
      <dsp:nvSpPr>
        <dsp:cNvPr id="0" name=""/>
        <dsp:cNvSpPr/>
      </dsp:nvSpPr>
      <dsp:spPr>
        <a:xfrm>
          <a:off x="2876782" y="758055"/>
          <a:ext cx="1064797" cy="425918"/>
        </a:xfrm>
        <a:prstGeom prst="chevron">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Mar 17</a:t>
          </a:r>
        </a:p>
      </dsp:txBody>
      <dsp:txXfrm>
        <a:off x="3089741" y="758055"/>
        <a:ext cx="638879" cy="425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9AF53-3599-4CD9-B4CD-25ED45F68922}">
      <dsp:nvSpPr>
        <dsp:cNvPr id="0" name=""/>
        <dsp:cNvSpPr/>
      </dsp:nvSpPr>
      <dsp:spPr>
        <a:xfrm>
          <a:off x="1238" y="1125702"/>
          <a:ext cx="1102070" cy="4408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Nov 17</a:t>
          </a:r>
        </a:p>
      </dsp:txBody>
      <dsp:txXfrm>
        <a:off x="221652" y="1125702"/>
        <a:ext cx="661242" cy="440828"/>
      </dsp:txXfrm>
    </dsp:sp>
    <dsp:sp modelId="{F1EB4E2B-6F5A-48FC-B371-7D790DD7D1E8}">
      <dsp:nvSpPr>
        <dsp:cNvPr id="0" name=""/>
        <dsp:cNvSpPr/>
      </dsp:nvSpPr>
      <dsp:spPr>
        <a:xfrm>
          <a:off x="993101" y="1125702"/>
          <a:ext cx="1102070" cy="440828"/>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Jan18</a:t>
          </a:r>
        </a:p>
      </dsp:txBody>
      <dsp:txXfrm>
        <a:off x="1213515" y="1125702"/>
        <a:ext cx="661242" cy="440828"/>
      </dsp:txXfrm>
    </dsp:sp>
    <dsp:sp modelId="{6460EF20-5665-4711-AC12-34B8B554C7ED}">
      <dsp:nvSpPr>
        <dsp:cNvPr id="0" name=""/>
        <dsp:cNvSpPr/>
      </dsp:nvSpPr>
      <dsp:spPr>
        <a:xfrm>
          <a:off x="1984965" y="1125702"/>
          <a:ext cx="1102070" cy="4408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Mar 18</a:t>
          </a:r>
        </a:p>
      </dsp:txBody>
      <dsp:txXfrm>
        <a:off x="2205379" y="1125702"/>
        <a:ext cx="661242" cy="440828"/>
      </dsp:txXfrm>
    </dsp:sp>
    <dsp:sp modelId="{F534D83A-9559-4DF1-9C92-26194E508C22}">
      <dsp:nvSpPr>
        <dsp:cNvPr id="0" name=""/>
        <dsp:cNvSpPr/>
      </dsp:nvSpPr>
      <dsp:spPr>
        <a:xfrm>
          <a:off x="2976829" y="1125702"/>
          <a:ext cx="1102070" cy="440828"/>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Mar 19</a:t>
          </a:r>
        </a:p>
      </dsp:txBody>
      <dsp:txXfrm>
        <a:off x="3197243" y="1125702"/>
        <a:ext cx="661242" cy="440828"/>
      </dsp:txXfrm>
    </dsp:sp>
    <dsp:sp modelId="{20D12220-3E1A-4180-BECD-9ACECB954FC1}">
      <dsp:nvSpPr>
        <dsp:cNvPr id="0" name=""/>
        <dsp:cNvSpPr/>
      </dsp:nvSpPr>
      <dsp:spPr>
        <a:xfrm>
          <a:off x="3968692" y="1125702"/>
          <a:ext cx="1102070" cy="440828"/>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Sep 19</a:t>
          </a:r>
        </a:p>
      </dsp:txBody>
      <dsp:txXfrm>
        <a:off x="4189106" y="1125702"/>
        <a:ext cx="661242" cy="440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3FF79-DDFF-4563-B767-556364B5F9AD}">
      <dsp:nvSpPr>
        <dsp:cNvPr id="0" name=""/>
        <dsp:cNvSpPr/>
      </dsp:nvSpPr>
      <dsp:spPr>
        <a:xfrm>
          <a:off x="2720325" y="2021"/>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ysClr val="window" lastClr="FFFFFF"/>
              </a:solidFill>
              <a:latin typeface="Century Gothic" panose="020B0502020202020204"/>
              <a:ea typeface="+mn-ea"/>
              <a:cs typeface="+mn-cs"/>
            </a:rPr>
            <a:t>Registration and Access</a:t>
          </a:r>
        </a:p>
      </dsp:txBody>
      <dsp:txXfrm>
        <a:off x="2770754" y="52450"/>
        <a:ext cx="1488429" cy="932179"/>
      </dsp:txXfrm>
    </dsp:sp>
    <dsp:sp modelId="{26B55FEA-3697-4DA2-93F0-BF5390A55084}">
      <dsp:nvSpPr>
        <dsp:cNvPr id="0" name=""/>
        <dsp:cNvSpPr/>
      </dsp:nvSpPr>
      <dsp:spPr>
        <a:xfrm>
          <a:off x="1452071" y="518539"/>
          <a:ext cx="4125795" cy="4125795"/>
        </a:xfrm>
        <a:custGeom>
          <a:avLst/>
          <a:gdLst/>
          <a:ahLst/>
          <a:cxnLst/>
          <a:rect l="0" t="0" r="0" b="0"/>
          <a:pathLst>
            <a:path>
              <a:moveTo>
                <a:pt x="2868446" y="163782"/>
              </a:moveTo>
              <a:arcTo wR="2062897" hR="2062897" stAng="17579114" swAng="1960302"/>
            </a:path>
          </a:pathLst>
        </a:custGeom>
        <a:noFill/>
        <a:ln w="9525" cap="rnd" cmpd="sng" algn="ctr">
          <a:solidFill>
            <a:srgbClr val="052F61">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916B841B-4018-46EB-A341-5E4E37CA5A15}">
      <dsp:nvSpPr>
        <dsp:cNvPr id="0" name=""/>
        <dsp:cNvSpPr/>
      </dsp:nvSpPr>
      <dsp:spPr>
        <a:xfrm>
          <a:off x="4682257" y="142744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ysClr val="window" lastClr="FFFFFF"/>
              </a:solidFill>
              <a:latin typeface="Century Gothic" panose="020B0502020202020204"/>
              <a:ea typeface="+mn-ea"/>
              <a:cs typeface="+mn-cs"/>
            </a:rPr>
            <a:t>Opt of Open banking</a:t>
          </a:r>
        </a:p>
      </dsp:txBody>
      <dsp:txXfrm>
        <a:off x="4732686" y="1477877"/>
        <a:ext cx="1488429" cy="932179"/>
      </dsp:txXfrm>
    </dsp:sp>
    <dsp:sp modelId="{B84F7F13-E835-442A-B099-D36846186297}">
      <dsp:nvSpPr>
        <dsp:cNvPr id="0" name=""/>
        <dsp:cNvSpPr/>
      </dsp:nvSpPr>
      <dsp:spPr>
        <a:xfrm>
          <a:off x="1452071" y="518539"/>
          <a:ext cx="4125795" cy="4125795"/>
        </a:xfrm>
        <a:custGeom>
          <a:avLst/>
          <a:gdLst/>
          <a:ahLst/>
          <a:cxnLst/>
          <a:rect l="0" t="0" r="0" b="0"/>
          <a:pathLst>
            <a:path>
              <a:moveTo>
                <a:pt x="4122978" y="1955126"/>
              </a:moveTo>
              <a:arcTo wR="2062897" hR="2062897" stAng="21420322" swAng="2195353"/>
            </a:path>
          </a:pathLst>
        </a:custGeom>
        <a:noFill/>
        <a:ln w="9525" cap="rnd" cmpd="sng" algn="ctr">
          <a:solidFill>
            <a:srgbClr val="052F61">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C006B9F5-353E-46AB-A886-DFC1F799AF71}">
      <dsp:nvSpPr>
        <dsp:cNvPr id="0" name=""/>
        <dsp:cNvSpPr/>
      </dsp:nvSpPr>
      <dsp:spPr>
        <a:xfrm>
          <a:off x="3932866" y="373383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ysClr val="window" lastClr="FFFFFF"/>
              </a:solidFill>
              <a:latin typeface="Century Gothic" panose="020B0502020202020204"/>
              <a:ea typeface="+mn-ea"/>
              <a:cs typeface="+mn-cs"/>
            </a:rPr>
            <a:t>Consent Management</a:t>
          </a:r>
        </a:p>
      </dsp:txBody>
      <dsp:txXfrm>
        <a:off x="3983295" y="3784267"/>
        <a:ext cx="1488429" cy="932179"/>
      </dsp:txXfrm>
    </dsp:sp>
    <dsp:sp modelId="{1BE0C98D-3598-47C4-9472-5E6CAD84EE78}">
      <dsp:nvSpPr>
        <dsp:cNvPr id="0" name=""/>
        <dsp:cNvSpPr/>
      </dsp:nvSpPr>
      <dsp:spPr>
        <a:xfrm>
          <a:off x="1452071" y="518539"/>
          <a:ext cx="4125795" cy="4125795"/>
        </a:xfrm>
        <a:custGeom>
          <a:avLst/>
          <a:gdLst/>
          <a:ahLst/>
          <a:cxnLst/>
          <a:rect l="0" t="0" r="0" b="0"/>
          <a:pathLst>
            <a:path>
              <a:moveTo>
                <a:pt x="2472606" y="4084700"/>
              </a:moveTo>
              <a:arcTo wR="2062897" hR="2062897" stAng="4712664" swAng="1374672"/>
            </a:path>
          </a:pathLst>
        </a:custGeom>
        <a:noFill/>
        <a:ln w="9525" cap="rnd" cmpd="sng" algn="ctr">
          <a:solidFill>
            <a:srgbClr val="052F61">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0FD39199-6A05-40C4-9604-A98AC851AFF0}">
      <dsp:nvSpPr>
        <dsp:cNvPr id="0" name=""/>
        <dsp:cNvSpPr/>
      </dsp:nvSpPr>
      <dsp:spPr>
        <a:xfrm>
          <a:off x="1507784" y="373383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ysClr val="window" lastClr="FFFFFF"/>
              </a:solidFill>
              <a:latin typeface="Century Gothic" panose="020B0502020202020204"/>
              <a:ea typeface="+mn-ea"/>
              <a:cs typeface="+mn-cs"/>
            </a:rPr>
            <a:t>Accounts Aggregation</a:t>
          </a:r>
        </a:p>
      </dsp:txBody>
      <dsp:txXfrm>
        <a:off x="1558213" y="3784267"/>
        <a:ext cx="1488429" cy="932179"/>
      </dsp:txXfrm>
    </dsp:sp>
    <dsp:sp modelId="{B8E9C249-B541-4A8F-9480-26BC51144591}">
      <dsp:nvSpPr>
        <dsp:cNvPr id="0" name=""/>
        <dsp:cNvSpPr/>
      </dsp:nvSpPr>
      <dsp:spPr>
        <a:xfrm>
          <a:off x="1452071" y="518539"/>
          <a:ext cx="4125795" cy="4125795"/>
        </a:xfrm>
        <a:custGeom>
          <a:avLst/>
          <a:gdLst/>
          <a:ahLst/>
          <a:cxnLst/>
          <a:rect l="0" t="0" r="0" b="0"/>
          <a:pathLst>
            <a:path>
              <a:moveTo>
                <a:pt x="344558" y="3204325"/>
              </a:moveTo>
              <a:arcTo wR="2062897" hR="2062897" stAng="8784325" swAng="2195353"/>
            </a:path>
          </a:pathLst>
        </a:custGeom>
        <a:noFill/>
        <a:ln w="9525" cap="rnd" cmpd="sng" algn="ctr">
          <a:solidFill>
            <a:srgbClr val="052F61">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 modelId="{8501F331-8D3C-4CF5-A225-F3CE28589468}">
      <dsp:nvSpPr>
        <dsp:cNvPr id="0" name=""/>
        <dsp:cNvSpPr/>
      </dsp:nvSpPr>
      <dsp:spPr>
        <a:xfrm>
          <a:off x="758392" y="1427448"/>
          <a:ext cx="1589287" cy="1033037"/>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ysClr val="window" lastClr="FFFFFF"/>
              </a:solidFill>
              <a:latin typeface="Century Gothic" panose="020B0502020202020204"/>
              <a:ea typeface="+mn-ea"/>
              <a:cs typeface="+mn-cs"/>
            </a:rPr>
            <a:t>Financial Management</a:t>
          </a:r>
        </a:p>
      </dsp:txBody>
      <dsp:txXfrm>
        <a:off x="808821" y="1477877"/>
        <a:ext cx="1488429" cy="932179"/>
      </dsp:txXfrm>
    </dsp:sp>
    <dsp:sp modelId="{E1029FAE-75EB-4515-BE24-1337191CA6DE}">
      <dsp:nvSpPr>
        <dsp:cNvPr id="0" name=""/>
        <dsp:cNvSpPr/>
      </dsp:nvSpPr>
      <dsp:spPr>
        <a:xfrm>
          <a:off x="1452071" y="518539"/>
          <a:ext cx="4125795" cy="4125795"/>
        </a:xfrm>
        <a:custGeom>
          <a:avLst/>
          <a:gdLst/>
          <a:ahLst/>
          <a:cxnLst/>
          <a:rect l="0" t="0" r="0" b="0"/>
          <a:pathLst>
            <a:path>
              <a:moveTo>
                <a:pt x="359615" y="899120"/>
              </a:moveTo>
              <a:arcTo wR="2062897" hR="2062897" stAng="12860583" swAng="1960302"/>
            </a:path>
          </a:pathLst>
        </a:custGeom>
        <a:noFill/>
        <a:ln w="9525" cap="rnd" cmpd="sng" algn="ctr">
          <a:solidFill>
            <a:srgbClr val="052F61">
              <a:hueOff val="0"/>
              <a:satOff val="0"/>
              <a:lumOff val="0"/>
              <a:alphaOff val="0"/>
            </a:srgb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F204B-C518-43D3-805B-15C27047057B}">
      <dsp:nvSpPr>
        <dsp:cNvPr id="0" name=""/>
        <dsp:cNvSpPr/>
      </dsp:nvSpPr>
      <dsp:spPr>
        <a:xfrm rot="5400000">
          <a:off x="5230177" y="-2229418"/>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solidFill>
                <a:sysClr val="windowText" lastClr="000000">
                  <a:hueOff val="0"/>
                  <a:satOff val="0"/>
                  <a:lumOff val="0"/>
                  <a:alphaOff val="0"/>
                </a:sysClr>
              </a:solidFill>
              <a:latin typeface="Century Gothic" panose="020B0502020202020204"/>
              <a:ea typeface="+mn-ea"/>
              <a:cs typeface="+mn-cs"/>
            </a:rPr>
            <a:t>Screens to overview the application features.</a:t>
          </a:r>
        </a:p>
      </dsp:txBody>
      <dsp:txXfrm rot="-5400000">
        <a:off x="2926080" y="103662"/>
        <a:ext cx="5172937" cy="535759"/>
      </dsp:txXfrm>
    </dsp:sp>
    <dsp:sp modelId="{32AF2857-6230-4A12-9D17-A5202999D431}">
      <dsp:nvSpPr>
        <dsp:cNvPr id="0" name=""/>
        <dsp:cNvSpPr/>
      </dsp:nvSpPr>
      <dsp:spPr>
        <a:xfrm>
          <a:off x="0" y="463"/>
          <a:ext cx="2926080" cy="742156"/>
        </a:xfrm>
        <a:prstGeom prst="roundRect">
          <a:avLst/>
        </a:prstGeom>
        <a:solidFill>
          <a:srgbClr val="053165"/>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Application Features</a:t>
          </a:r>
        </a:p>
      </dsp:txBody>
      <dsp:txXfrm>
        <a:off x="36229" y="36692"/>
        <a:ext cx="2853622" cy="669698"/>
      </dsp:txXfrm>
    </dsp:sp>
    <dsp:sp modelId="{E67230C0-C0CC-4B1B-BDC5-5A233ABB5840}">
      <dsp:nvSpPr>
        <dsp:cNvPr id="0" name=""/>
        <dsp:cNvSpPr/>
      </dsp:nvSpPr>
      <dsp:spPr>
        <a:xfrm rot="5400000">
          <a:off x="5230177" y="-1450154"/>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Registration with all mandatory details. </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OTP authentication to activate the account.</a:t>
          </a:r>
        </a:p>
      </dsp:txBody>
      <dsp:txXfrm rot="-5400000">
        <a:off x="2926080" y="882926"/>
        <a:ext cx="5172937" cy="535759"/>
      </dsp:txXfrm>
    </dsp:sp>
    <dsp:sp modelId="{6A9D54D6-9037-4A1F-BB1B-C5962A9013A9}">
      <dsp:nvSpPr>
        <dsp:cNvPr id="0" name=""/>
        <dsp:cNvSpPr/>
      </dsp:nvSpPr>
      <dsp:spPr>
        <a:xfrm>
          <a:off x="0" y="779727"/>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User Registration</a:t>
          </a:r>
        </a:p>
      </dsp:txBody>
      <dsp:txXfrm>
        <a:off x="36229" y="815956"/>
        <a:ext cx="2853622" cy="669698"/>
      </dsp:txXfrm>
    </dsp:sp>
    <dsp:sp modelId="{95EE7780-48D6-49BB-8F28-FE703E11232D}">
      <dsp:nvSpPr>
        <dsp:cNvPr id="0" name=""/>
        <dsp:cNvSpPr/>
      </dsp:nvSpPr>
      <dsp:spPr>
        <a:xfrm rot="5400000">
          <a:off x="5230177" y="-670890"/>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Capture customer identity document and details.</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Once the documents are approved from backend freeze the files at customer end.</a:t>
          </a:r>
        </a:p>
      </dsp:txBody>
      <dsp:txXfrm rot="-5400000">
        <a:off x="2926080" y="1662190"/>
        <a:ext cx="5172937" cy="535759"/>
      </dsp:txXfrm>
    </dsp:sp>
    <dsp:sp modelId="{497ABF7E-99C7-46CB-A620-AF46BFE616BF}">
      <dsp:nvSpPr>
        <dsp:cNvPr id="0" name=""/>
        <dsp:cNvSpPr/>
      </dsp:nvSpPr>
      <dsp:spPr>
        <a:xfrm>
          <a:off x="0" y="1558991"/>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entury Gothic" panose="020B0502020202020204"/>
              <a:ea typeface="+mn-ea"/>
              <a:cs typeface="+mn-cs"/>
            </a:rPr>
            <a:t>Profile</a:t>
          </a:r>
          <a:endParaRPr lang="en-US" sz="2000" kern="1200" dirty="0">
            <a:solidFill>
              <a:sysClr val="window" lastClr="FFFFFF"/>
            </a:solidFill>
            <a:latin typeface="Century Gothic" panose="020B0502020202020204"/>
            <a:ea typeface="+mn-ea"/>
            <a:cs typeface="+mn-cs"/>
          </a:endParaRPr>
        </a:p>
      </dsp:txBody>
      <dsp:txXfrm>
        <a:off x="36229" y="1595220"/>
        <a:ext cx="2853622" cy="669698"/>
      </dsp:txXfrm>
    </dsp:sp>
    <dsp:sp modelId="{A691FF90-935F-4156-B56E-5FF0BC4FAE37}">
      <dsp:nvSpPr>
        <dsp:cNvPr id="0" name=""/>
        <dsp:cNvSpPr/>
      </dsp:nvSpPr>
      <dsp:spPr>
        <a:xfrm rot="5400000">
          <a:off x="5230177" y="108373"/>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Categorized overview of transaction across accounts on expenditure.</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Add card widget, another option to add card navigation.</a:t>
          </a:r>
        </a:p>
      </dsp:txBody>
      <dsp:txXfrm rot="-5400000">
        <a:off x="2926080" y="2441454"/>
        <a:ext cx="5172937" cy="535759"/>
      </dsp:txXfrm>
    </dsp:sp>
    <dsp:sp modelId="{D8A73D91-F436-4E6A-9FB4-B914532CB5BB}">
      <dsp:nvSpPr>
        <dsp:cNvPr id="0" name=""/>
        <dsp:cNvSpPr/>
      </dsp:nvSpPr>
      <dsp:spPr>
        <a:xfrm>
          <a:off x="0" y="2338255"/>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Dashboard &amp; Widgets</a:t>
          </a:r>
        </a:p>
      </dsp:txBody>
      <dsp:txXfrm>
        <a:off x="36229" y="2374484"/>
        <a:ext cx="2853622" cy="669698"/>
      </dsp:txXfrm>
    </dsp:sp>
    <dsp:sp modelId="{2A6536F8-C7A5-4936-9490-7518712F6E93}">
      <dsp:nvSpPr>
        <dsp:cNvPr id="0" name=""/>
        <dsp:cNvSpPr/>
      </dsp:nvSpPr>
      <dsp:spPr>
        <a:xfrm rot="5400000">
          <a:off x="5230177" y="887637"/>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Adding existing bank account cards like credit, debit.</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Bank Consent and OTP authentication to add card.</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Defaulting selected card and switching around cards.</a:t>
          </a:r>
        </a:p>
      </dsp:txBody>
      <dsp:txXfrm rot="-5400000">
        <a:off x="2926080" y="3220718"/>
        <a:ext cx="5172937" cy="535759"/>
      </dsp:txXfrm>
    </dsp:sp>
    <dsp:sp modelId="{86DA4713-42FD-47E3-9CAF-E1AE89CCCA66}">
      <dsp:nvSpPr>
        <dsp:cNvPr id="0" name=""/>
        <dsp:cNvSpPr/>
      </dsp:nvSpPr>
      <dsp:spPr>
        <a:xfrm>
          <a:off x="0" y="3117519"/>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Add Card</a:t>
          </a:r>
        </a:p>
      </dsp:txBody>
      <dsp:txXfrm>
        <a:off x="36229" y="3153748"/>
        <a:ext cx="2853622" cy="669698"/>
      </dsp:txXfrm>
    </dsp:sp>
    <dsp:sp modelId="{BD83F59C-F295-463B-8E80-DC9C31A119EB}">
      <dsp:nvSpPr>
        <dsp:cNvPr id="0" name=""/>
        <dsp:cNvSpPr/>
      </dsp:nvSpPr>
      <dsp:spPr>
        <a:xfrm rot="5400000">
          <a:off x="5230177" y="1666901"/>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View list of cards with sliding option.</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Detailed transaction view of the selected card from the slider.</a:t>
          </a:r>
        </a:p>
      </dsp:txBody>
      <dsp:txXfrm rot="-5400000">
        <a:off x="2926080" y="3999982"/>
        <a:ext cx="5172937" cy="535759"/>
      </dsp:txXfrm>
    </dsp:sp>
    <dsp:sp modelId="{8C116D3D-507A-45DA-93ED-AFA531676DD6}">
      <dsp:nvSpPr>
        <dsp:cNvPr id="0" name=""/>
        <dsp:cNvSpPr/>
      </dsp:nvSpPr>
      <dsp:spPr>
        <a:xfrm>
          <a:off x="0" y="3896783"/>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View Detailed Transactions</a:t>
          </a:r>
        </a:p>
      </dsp:txBody>
      <dsp:txXfrm>
        <a:off x="36229" y="3933012"/>
        <a:ext cx="2853622" cy="669698"/>
      </dsp:txXfrm>
    </dsp:sp>
    <dsp:sp modelId="{41B24DCD-3AD4-420F-BAA9-209BE492DBC8}">
      <dsp:nvSpPr>
        <dsp:cNvPr id="0" name=""/>
        <dsp:cNvSpPr/>
      </dsp:nvSpPr>
      <dsp:spPr>
        <a:xfrm rot="5400000">
          <a:off x="5230177" y="2446165"/>
          <a:ext cx="593725" cy="5201920"/>
        </a:xfrm>
        <a:prstGeom prst="round2SameRect">
          <a:avLst/>
        </a:prstGeom>
        <a:solidFill>
          <a:srgbClr val="052F61">
            <a:alpha val="90000"/>
            <a:tint val="40000"/>
            <a:hueOff val="0"/>
            <a:satOff val="0"/>
            <a:lumOff val="0"/>
            <a:alphaOff val="0"/>
          </a:srgbClr>
        </a:solidFill>
        <a:ln w="15875" cap="rnd" cmpd="sng" algn="ctr">
          <a:solidFill>
            <a:srgbClr val="052F61">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Make transaction with selected card.</a:t>
          </a:r>
        </a:p>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Century Gothic" panose="020B0502020202020204"/>
              <a:ea typeface="+mn-ea"/>
              <a:cs typeface="+mn-cs"/>
            </a:rPr>
            <a:t>Based on the transaction amount and type of transaction</a:t>
          </a:r>
        </a:p>
      </dsp:txBody>
      <dsp:txXfrm rot="-5400000">
        <a:off x="2926080" y="4779246"/>
        <a:ext cx="5172937" cy="535759"/>
      </dsp:txXfrm>
    </dsp:sp>
    <dsp:sp modelId="{46BA4998-B51E-41F6-A797-4ECB9F678A0F}">
      <dsp:nvSpPr>
        <dsp:cNvPr id="0" name=""/>
        <dsp:cNvSpPr/>
      </dsp:nvSpPr>
      <dsp:spPr>
        <a:xfrm>
          <a:off x="0" y="4676047"/>
          <a:ext cx="2926080" cy="742156"/>
        </a:xfrm>
        <a:prstGeom prst="roundRect">
          <a:avLst/>
        </a:prstGeom>
        <a:solidFill>
          <a:srgbClr val="052F61">
            <a:hueOff val="0"/>
            <a:satOff val="0"/>
            <a:lumOff val="0"/>
            <a:alphaOff val="0"/>
          </a:srgbClr>
        </a:solidFill>
        <a:ln w="15875"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 lastClr="FFFFFF"/>
              </a:solidFill>
              <a:latin typeface="Century Gothic" panose="020B0502020202020204"/>
              <a:ea typeface="+mn-ea"/>
              <a:cs typeface="+mn-cs"/>
            </a:rPr>
            <a:t>Make Payment</a:t>
          </a:r>
        </a:p>
      </dsp:txBody>
      <dsp:txXfrm>
        <a:off x="36229" y="4712276"/>
        <a:ext cx="2853622" cy="6696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E776-A647-4A11-A936-91B3308AF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897A37E-81E4-485E-BA20-A7B8A326A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0402F9-5F04-4D82-BC05-10216C503565}"/>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DC206E05-80EB-4295-A7DB-81DEA04FEF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2918E0-985D-4EA1-8DBB-F8C7CF3344D4}"/>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2259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B10-2C63-40E5-8AB9-A455B58077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F19DF8-2730-47AD-8460-6C2618346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CC4552-DBDB-4EB7-84F3-15516E0D13AA}"/>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79A76372-3089-477E-82D8-E410B28D5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BD1A19-4873-4AEC-B080-AB24234FE51A}"/>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220711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5ED2A-72E9-4ECF-BC0E-CAE38555AD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E34079-2190-4230-BE7F-31E9CCC29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97BBE-8CC7-4DF9-834F-1C5B3FBA4524}"/>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B9E43374-B531-4BF6-B591-4F61D5DA2C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49D13-9C72-4D79-AB4F-3340985FF227}"/>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3897548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4 Column">
    <p:spTree>
      <p:nvGrpSpPr>
        <p:cNvPr id="1" name=""/>
        <p:cNvGrpSpPr/>
        <p:nvPr/>
      </p:nvGrpSpPr>
      <p:grpSpPr>
        <a:xfrm>
          <a:off x="0" y="0"/>
          <a:ext cx="0" cy="0"/>
          <a:chOff x="0" y="0"/>
          <a:chExt cx="0" cy="0"/>
        </a:xfrm>
      </p:grpSpPr>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pitchFamily="18" charset="0"/>
              </a:defRPr>
            </a:lvl1pPr>
          </a:lstStyle>
          <a:p>
            <a:pPr lvl="0"/>
            <a:r>
              <a:rPr lang="en-US" dirty="0"/>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endParaRPr lang="en-US" dirty="0"/>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endParaRPr lang="en-US" dirty="0"/>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endParaRPr lang="en-US" dirty="0"/>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fr-FR" dirty="0" err="1"/>
              <a:t>Incididunt</a:t>
            </a:r>
            <a:r>
              <a:rPr lang="fr-FR" dirty="0"/>
              <a:t> ut </a:t>
            </a:r>
            <a:r>
              <a:rPr lang="fr-FR" dirty="0" err="1"/>
              <a:t>labore</a:t>
            </a:r>
            <a:r>
              <a:rPr lang="fr-FR" dirty="0"/>
              <a:t> et </a:t>
            </a:r>
            <a:r>
              <a:rPr lang="fr-FR" dirty="0" err="1"/>
              <a:t>dolore</a:t>
            </a:r>
            <a:r>
              <a:rPr lang="fr-FR" dirty="0"/>
              <a:t> magna </a:t>
            </a:r>
            <a:r>
              <a:rPr lang="fr-FR" dirty="0" err="1"/>
              <a:t>aliqua</a:t>
            </a:r>
            <a:endParaRPr lang="en-US" dirty="0"/>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pitchFamily="18"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a:t>
            </a:r>
            <a:r>
              <a:rPr lang="en-US" dirty="0" err="1"/>
              <a:t>Sed</a:t>
            </a:r>
            <a:r>
              <a:rPr lang="en-US" dirty="0"/>
              <a:t> </a:t>
            </a:r>
            <a:r>
              <a:rPr lang="en-US" dirty="0" err="1"/>
              <a:t>ut</a:t>
            </a:r>
            <a:r>
              <a:rPr lang="en-US" dirty="0"/>
              <a:t> </a:t>
            </a:r>
            <a:r>
              <a:rPr lang="en-US" dirty="0" err="1"/>
              <a:t>perspiciatis</a:t>
            </a:r>
            <a:r>
              <a:rPr lang="en-US" dirty="0"/>
              <a:t> </a:t>
            </a:r>
            <a:r>
              <a:rPr lang="en-US" dirty="0" err="1"/>
              <a:t>unde</a:t>
            </a:r>
            <a:r>
              <a:rPr lang="en-US" dirty="0"/>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pitchFamily="18" charset="0"/>
              </a:defRPr>
            </a:lvl1pPr>
          </a:lstStyle>
          <a:p>
            <a:pPr lvl="0"/>
            <a:r>
              <a:rPr lang="es-ES" dirty="0" err="1"/>
              <a:t>beatae</a:t>
            </a:r>
            <a:r>
              <a:rPr lang="es-ES" dirty="0"/>
              <a:t> vitae dicta </a:t>
            </a:r>
            <a:r>
              <a:rPr lang="es-ES" dirty="0" err="1"/>
              <a:t>sunt</a:t>
            </a:r>
            <a:r>
              <a:rPr lang="es-ES" dirty="0"/>
              <a:t> </a:t>
            </a:r>
            <a:r>
              <a:rPr lang="es-ES" dirty="0" err="1"/>
              <a:t>explicabo</a:t>
            </a:r>
            <a:endParaRPr lang="en-US" dirty="0"/>
          </a:p>
        </p:txBody>
      </p:sp>
    </p:spTree>
    <p:extLst>
      <p:ext uri="{BB962C8B-B14F-4D97-AF65-F5344CB8AC3E}">
        <p14:creationId xmlns:p14="http://schemas.microsoft.com/office/powerpoint/2010/main" val="272857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419D-BCE3-45EE-B01C-11756CE294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0FFCA-327D-46C4-A1B1-CB0EC5153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8AF785-DC8A-492C-BC85-05A8931CBB76}"/>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5BFBD489-7C24-4B65-A43D-F0B8F786AB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C3D08F-6B1C-49B5-860A-6A2041C97E48}"/>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259392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4A4C-7E92-4A6A-99AF-5819CDE91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82B671-8A33-42FC-8E70-0ACD7AF5B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E0B3AA-2CFC-46CA-9BC9-C1C33DFEF393}"/>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AF6F44A9-5113-42EA-ADBF-56C8C5CED4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23D5BD-FBC1-4053-8A79-52BC37A1DC07}"/>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360161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9DB1-AB7D-45D5-A189-DB0D218559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C759DC-3DEE-4760-834E-02C34A7A9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A3C946-9C32-4404-9D9E-86310A2C7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0876F8-77F3-4182-8958-04D173E62B14}"/>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6" name="Footer Placeholder 5">
            <a:extLst>
              <a:ext uri="{FF2B5EF4-FFF2-40B4-BE49-F238E27FC236}">
                <a16:creationId xmlns:a16="http://schemas.microsoft.com/office/drawing/2014/main" id="{369AC0EE-9F5A-4513-A71D-E15D6967C9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544ECF-6CEE-4B4E-8396-4C06911AEBBF}"/>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29139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1D80-30E1-40D4-A2D7-F66851FF085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7A79F0-4718-4820-B271-997BA5B5A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7531B-88F9-4E0C-883B-B990887C1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5D5ACC-757A-4095-B9EB-94E467418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1C7CE-4D44-4243-BBD2-EAFB59BD6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B36F05-63C7-4628-A208-22E7214DC692}"/>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8" name="Footer Placeholder 7">
            <a:extLst>
              <a:ext uri="{FF2B5EF4-FFF2-40B4-BE49-F238E27FC236}">
                <a16:creationId xmlns:a16="http://schemas.microsoft.com/office/drawing/2014/main" id="{21EB232A-A4B0-4E8C-8A59-B9C233C5A29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749058-1F65-42A2-BBFC-E4BD2BCC444E}"/>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36457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81F5-5C1D-4997-9F57-A6F20AB21E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EF842C-6C4F-4313-B255-52405CE3D1CC}"/>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4" name="Footer Placeholder 3">
            <a:extLst>
              <a:ext uri="{FF2B5EF4-FFF2-40B4-BE49-F238E27FC236}">
                <a16:creationId xmlns:a16="http://schemas.microsoft.com/office/drawing/2014/main" id="{39B78AEF-6DE2-4C49-A817-765B9577B2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9F2465-A48A-4402-AD22-BA8D0ABF9C04}"/>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418769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6F37-0AFA-4951-8478-9FD80293A37B}"/>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3" name="Footer Placeholder 2">
            <a:extLst>
              <a:ext uri="{FF2B5EF4-FFF2-40B4-BE49-F238E27FC236}">
                <a16:creationId xmlns:a16="http://schemas.microsoft.com/office/drawing/2014/main" id="{640F7F67-7D54-4C48-892E-399EFFFFB3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793067-2E65-479B-96D6-34717EF008A6}"/>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328447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4558-F9B0-4217-A32E-716B46012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801C75-0B06-4266-AF50-9812977CE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58181B-C737-4474-BEA1-392827138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7BDFC-E69B-46EB-9700-0E47DC90702F}"/>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6" name="Footer Placeholder 5">
            <a:extLst>
              <a:ext uri="{FF2B5EF4-FFF2-40B4-BE49-F238E27FC236}">
                <a16:creationId xmlns:a16="http://schemas.microsoft.com/office/drawing/2014/main" id="{BBFDEF4C-CE97-42C8-B267-8D942AFEAC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047695-0D4F-444D-B9A9-DF93771E7F14}"/>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338675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28D2-DB31-4B1F-B145-728385D45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6916D7B-7C31-4921-A3C2-14E18729F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AC436-AC22-4A00-84B8-DFA46F1EE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22F87-713A-4551-853F-BD477DD2C154}"/>
              </a:ext>
            </a:extLst>
          </p:cNvPr>
          <p:cNvSpPr>
            <a:spLocks noGrp="1"/>
          </p:cNvSpPr>
          <p:nvPr>
            <p:ph type="dt" sz="half" idx="10"/>
          </p:nvPr>
        </p:nvSpPr>
        <p:spPr/>
        <p:txBody>
          <a:bodyPr/>
          <a:lstStyle/>
          <a:p>
            <a:fld id="{F15F0FA3-4499-4A0F-BBE9-C546A617ECCF}" type="datetimeFigureOut">
              <a:rPr lang="en-GB" smtClean="0"/>
              <a:t>04/07/2020</a:t>
            </a:fld>
            <a:endParaRPr lang="en-GB"/>
          </a:p>
        </p:txBody>
      </p:sp>
      <p:sp>
        <p:nvSpPr>
          <p:cNvPr id="6" name="Footer Placeholder 5">
            <a:extLst>
              <a:ext uri="{FF2B5EF4-FFF2-40B4-BE49-F238E27FC236}">
                <a16:creationId xmlns:a16="http://schemas.microsoft.com/office/drawing/2014/main" id="{66D7DD11-D283-4CF0-BCB5-B63A8E6894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455119-E067-45FB-8C61-4A85AC00F1EB}"/>
              </a:ext>
            </a:extLst>
          </p:cNvPr>
          <p:cNvSpPr>
            <a:spLocks noGrp="1"/>
          </p:cNvSpPr>
          <p:nvPr>
            <p:ph type="sldNum" sz="quarter" idx="12"/>
          </p:nvPr>
        </p:nvSpPr>
        <p:spPr/>
        <p:txBody>
          <a:bodyPr/>
          <a:lstStyle/>
          <a:p>
            <a:fld id="{F5CFF8F2-1A34-42A7-AC60-E3F74F5D3090}" type="slidenum">
              <a:rPr lang="en-GB" smtClean="0"/>
              <a:t>‹#›</a:t>
            </a:fld>
            <a:endParaRPr lang="en-GB"/>
          </a:p>
        </p:txBody>
      </p:sp>
    </p:spTree>
    <p:extLst>
      <p:ext uri="{BB962C8B-B14F-4D97-AF65-F5344CB8AC3E}">
        <p14:creationId xmlns:p14="http://schemas.microsoft.com/office/powerpoint/2010/main" val="178788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A5DAE-68D3-4735-875A-AABC73F6D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F00D9F-953B-484E-B553-B2915DF21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A784C-73FF-46FC-9516-F8C0984D1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F0FA3-4499-4A0F-BBE9-C546A617ECCF}" type="datetimeFigureOut">
              <a:rPr lang="en-GB" smtClean="0"/>
              <a:t>04/07/2020</a:t>
            </a:fld>
            <a:endParaRPr lang="en-GB"/>
          </a:p>
        </p:txBody>
      </p:sp>
      <p:sp>
        <p:nvSpPr>
          <p:cNvPr id="5" name="Footer Placeholder 4">
            <a:extLst>
              <a:ext uri="{FF2B5EF4-FFF2-40B4-BE49-F238E27FC236}">
                <a16:creationId xmlns:a16="http://schemas.microsoft.com/office/drawing/2014/main" id="{7174910A-20CD-4A50-968D-44F8F75C9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B0388B-052D-4D8C-88F2-AE0E3496B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FF8F2-1A34-42A7-AC60-E3F74F5D3090}" type="slidenum">
              <a:rPr lang="en-GB" smtClean="0"/>
              <a:t>‹#›</a:t>
            </a:fld>
            <a:endParaRPr lang="en-GB"/>
          </a:p>
        </p:txBody>
      </p:sp>
    </p:spTree>
    <p:extLst>
      <p:ext uri="{BB962C8B-B14F-4D97-AF65-F5344CB8AC3E}">
        <p14:creationId xmlns:p14="http://schemas.microsoft.com/office/powerpoint/2010/main" val="212684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2.xml"/><Relationship Id="rId5" Type="http://schemas.openxmlformats.org/officeDocument/2006/relationships/image" Target="../media/image31.jpeg"/><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3D038-5F5F-4DC9-AF31-31EA9F140672}"/>
              </a:ext>
            </a:extLst>
          </p:cNvPr>
          <p:cNvSpPr txBox="1"/>
          <p:nvPr/>
        </p:nvSpPr>
        <p:spPr>
          <a:xfrm>
            <a:off x="1" y="2411599"/>
            <a:ext cx="12191999" cy="1200329"/>
          </a:xfrm>
          <a:prstGeom prst="rect">
            <a:avLst/>
          </a:prstGeom>
          <a:noFill/>
        </p:spPr>
        <p:txBody>
          <a:bodyPr wrap="square" rtlCol="0">
            <a:spAutoFit/>
          </a:bodyPr>
          <a:lstStyle/>
          <a:p>
            <a:pPr algn="ctr"/>
            <a:r>
              <a:rPr lang="en-GB" sz="7200" dirty="0"/>
              <a:t>OPEN BANKING APP</a:t>
            </a:r>
          </a:p>
        </p:txBody>
      </p:sp>
    </p:spTree>
    <p:extLst>
      <p:ext uri="{BB962C8B-B14F-4D97-AF65-F5344CB8AC3E}">
        <p14:creationId xmlns:p14="http://schemas.microsoft.com/office/powerpoint/2010/main" val="246817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54DEB3E1-5B38-42A4-A4EE-E57EBDFF8BEF}"/>
              </a:ext>
            </a:extLst>
          </p:cNvPr>
          <p:cNvSpPr/>
          <p:nvPr/>
        </p:nvSpPr>
        <p:spPr>
          <a:xfrm>
            <a:off x="705922" y="1256110"/>
            <a:ext cx="957094" cy="593952"/>
          </a:xfrm>
          <a:prstGeom prst="roundRect">
            <a:avLst/>
          </a:prstGeom>
          <a:gradFill rotWithShape="1">
            <a:gsLst>
              <a:gs pos="0">
                <a:srgbClr val="6A9E1F">
                  <a:tint val="98000"/>
                  <a:hueMod val="94000"/>
                  <a:satMod val="130000"/>
                  <a:lumMod val="128000"/>
                </a:srgbClr>
              </a:gs>
              <a:gs pos="100000">
                <a:srgbClr val="6A9E1F">
                  <a:shade val="94000"/>
                  <a:lumMod val="88000"/>
                </a:srgb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Login screen</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Rounded Corners 13">
            <a:extLst>
              <a:ext uri="{FF2B5EF4-FFF2-40B4-BE49-F238E27FC236}">
                <a16:creationId xmlns:a16="http://schemas.microsoft.com/office/drawing/2014/main" id="{B0308B46-925F-47C5-8520-AF77E7B59944}"/>
              </a:ext>
            </a:extLst>
          </p:cNvPr>
          <p:cNvSpPr/>
          <p:nvPr/>
        </p:nvSpPr>
        <p:spPr>
          <a:xfrm>
            <a:off x="2985735" y="1288680"/>
            <a:ext cx="964217" cy="528811"/>
          </a:xfrm>
          <a:prstGeom prst="roundRect">
            <a:avLst/>
          </a:prstGeom>
          <a:gradFill rotWithShape="1">
            <a:gsLst>
              <a:gs pos="0">
                <a:srgbClr val="6A9E1F">
                  <a:tint val="98000"/>
                  <a:hueMod val="94000"/>
                  <a:satMod val="130000"/>
                  <a:lumMod val="128000"/>
                </a:srgbClr>
              </a:gs>
              <a:gs pos="100000">
                <a:srgbClr val="6A9E1F">
                  <a:shade val="94000"/>
                  <a:lumMod val="88000"/>
                </a:srgb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 User Information</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Rounded Corners 16">
            <a:extLst>
              <a:ext uri="{FF2B5EF4-FFF2-40B4-BE49-F238E27FC236}">
                <a16:creationId xmlns:a16="http://schemas.microsoft.com/office/drawing/2014/main" id="{F2CAD2F9-0555-4DD2-A780-172501426ED6}"/>
              </a:ext>
            </a:extLst>
          </p:cNvPr>
          <p:cNvSpPr/>
          <p:nvPr/>
        </p:nvSpPr>
        <p:spPr>
          <a:xfrm>
            <a:off x="5458068" y="1288680"/>
            <a:ext cx="1267150" cy="528790"/>
          </a:xfrm>
          <a:prstGeom prst="roundRect">
            <a:avLst/>
          </a:prstGeom>
          <a:gradFill rotWithShape="1">
            <a:gsLst>
              <a:gs pos="0">
                <a:srgbClr val="6A9E1F">
                  <a:tint val="98000"/>
                  <a:hueMod val="94000"/>
                  <a:satMod val="130000"/>
                  <a:lumMod val="128000"/>
                </a:srgbClr>
              </a:gs>
              <a:gs pos="100000">
                <a:srgbClr val="6A9E1F">
                  <a:shade val="94000"/>
                  <a:lumMod val="88000"/>
                </a:srgb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Registration Successful</a:t>
            </a:r>
          </a:p>
        </p:txBody>
      </p:sp>
      <p:cxnSp>
        <p:nvCxnSpPr>
          <p:cNvPr id="5" name="Straight Arrow Connector 4">
            <a:extLst>
              <a:ext uri="{FF2B5EF4-FFF2-40B4-BE49-F238E27FC236}">
                <a16:creationId xmlns:a16="http://schemas.microsoft.com/office/drawing/2014/main" id="{F7C5DB00-8C25-458F-9C00-CA67D83A38A9}"/>
              </a:ext>
            </a:extLst>
          </p:cNvPr>
          <p:cNvCxnSpPr>
            <a:cxnSpLocks/>
            <a:stCxn id="2" idx="3"/>
            <a:endCxn id="3" idx="1"/>
          </p:cNvCxnSpPr>
          <p:nvPr/>
        </p:nvCxnSpPr>
        <p:spPr>
          <a:xfrm>
            <a:off x="1663016" y="1553086"/>
            <a:ext cx="1322719" cy="0"/>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6" name="Straight Arrow Connector 5">
            <a:extLst>
              <a:ext uri="{FF2B5EF4-FFF2-40B4-BE49-F238E27FC236}">
                <a16:creationId xmlns:a16="http://schemas.microsoft.com/office/drawing/2014/main" id="{51F39640-6BBA-4552-B050-7B8057367B85}"/>
              </a:ext>
            </a:extLst>
          </p:cNvPr>
          <p:cNvCxnSpPr>
            <a:cxnSpLocks/>
            <a:stCxn id="3" idx="3"/>
            <a:endCxn id="4" idx="1"/>
          </p:cNvCxnSpPr>
          <p:nvPr/>
        </p:nvCxnSpPr>
        <p:spPr>
          <a:xfrm flipV="1">
            <a:off x="3949952" y="1553075"/>
            <a:ext cx="1508116" cy="11"/>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7" name="Rectangle 6">
            <a:extLst>
              <a:ext uri="{FF2B5EF4-FFF2-40B4-BE49-F238E27FC236}">
                <a16:creationId xmlns:a16="http://schemas.microsoft.com/office/drawing/2014/main" id="{DDA6D14E-FA96-43D9-8BC6-BB5F6DAE1A36}"/>
              </a:ext>
            </a:extLst>
          </p:cNvPr>
          <p:cNvSpPr/>
          <p:nvPr/>
        </p:nvSpPr>
        <p:spPr>
          <a:xfrm>
            <a:off x="3981701" y="1257326"/>
            <a:ext cx="1459054" cy="230832"/>
          </a:xfrm>
          <a:prstGeom prst="rect">
            <a:avLst/>
          </a:prstGeom>
        </p:spPr>
        <p:txBody>
          <a:bodyPr wrap="none">
            <a:spAutoFit/>
          </a:bodyPr>
          <a:lstStyle/>
          <a:p>
            <a:pPr defTabSz="457200">
              <a:defRPr/>
            </a:pPr>
            <a:r>
              <a:rPr lang="en-GB" sz="900" dirty="0">
                <a:solidFill>
                  <a:prstClr val="black"/>
                </a:solidFill>
                <a:latin typeface="Century Gothic" panose="020B0502020202020204"/>
              </a:rPr>
              <a:t>Provide all information</a:t>
            </a:r>
          </a:p>
        </p:txBody>
      </p:sp>
      <p:sp>
        <p:nvSpPr>
          <p:cNvPr id="8" name="Rectangle 7">
            <a:extLst>
              <a:ext uri="{FF2B5EF4-FFF2-40B4-BE49-F238E27FC236}">
                <a16:creationId xmlns:a16="http://schemas.microsoft.com/office/drawing/2014/main" id="{8F9477B4-A325-478D-B49C-1C2429DBD445}"/>
              </a:ext>
            </a:extLst>
          </p:cNvPr>
          <p:cNvSpPr/>
          <p:nvPr/>
        </p:nvSpPr>
        <p:spPr>
          <a:xfrm>
            <a:off x="6787851" y="1132158"/>
            <a:ext cx="1059900"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Enter received OTP and verify</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45" y="2178157"/>
            <a:ext cx="1699227" cy="356402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1532" y="2165490"/>
            <a:ext cx="1700222" cy="358935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54990" y="2165490"/>
            <a:ext cx="1710517" cy="361109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3113" y="2165490"/>
            <a:ext cx="1710517" cy="3611092"/>
          </a:xfrm>
          <a:prstGeom prst="rect">
            <a:avLst/>
          </a:prstGeom>
        </p:spPr>
      </p:pic>
      <p:sp>
        <p:nvSpPr>
          <p:cNvPr id="13" name="Rectangle: Rounded Corners 16">
            <a:extLst>
              <a:ext uri="{FF2B5EF4-FFF2-40B4-BE49-F238E27FC236}">
                <a16:creationId xmlns:a16="http://schemas.microsoft.com/office/drawing/2014/main" id="{F2CAD2F9-0555-4DD2-A780-172501426ED6}"/>
              </a:ext>
            </a:extLst>
          </p:cNvPr>
          <p:cNvSpPr/>
          <p:nvPr/>
        </p:nvSpPr>
        <p:spPr>
          <a:xfrm>
            <a:off x="7910385" y="1290446"/>
            <a:ext cx="1267150" cy="528790"/>
          </a:xfrm>
          <a:prstGeom prst="roundRect">
            <a:avLst/>
          </a:prstGeom>
          <a:gradFill rotWithShape="1">
            <a:gsLst>
              <a:gs pos="0">
                <a:srgbClr val="6A9E1F">
                  <a:tint val="98000"/>
                  <a:hueMod val="94000"/>
                  <a:satMod val="130000"/>
                  <a:lumMod val="128000"/>
                </a:srgbClr>
              </a:gs>
              <a:gs pos="100000">
                <a:srgbClr val="6A9E1F">
                  <a:shade val="94000"/>
                  <a:lumMod val="88000"/>
                </a:srgb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Registration Successful</a:t>
            </a:r>
          </a:p>
        </p:txBody>
      </p:sp>
      <p:cxnSp>
        <p:nvCxnSpPr>
          <p:cNvPr id="14" name="Straight Arrow Connector 13">
            <a:extLst>
              <a:ext uri="{FF2B5EF4-FFF2-40B4-BE49-F238E27FC236}">
                <a16:creationId xmlns:a16="http://schemas.microsoft.com/office/drawing/2014/main" id="{51F39640-6BBA-4552-B050-7B8057367B85}"/>
              </a:ext>
            </a:extLst>
          </p:cNvPr>
          <p:cNvCxnSpPr>
            <a:cxnSpLocks/>
            <a:stCxn id="4" idx="3"/>
            <a:endCxn id="13" idx="1"/>
          </p:cNvCxnSpPr>
          <p:nvPr/>
        </p:nvCxnSpPr>
        <p:spPr>
          <a:xfrm>
            <a:off x="6725218" y="1553075"/>
            <a:ext cx="1185167" cy="1766"/>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5" name="Rectangle: Rounded Corners 16">
            <a:extLst>
              <a:ext uri="{FF2B5EF4-FFF2-40B4-BE49-F238E27FC236}">
                <a16:creationId xmlns:a16="http://schemas.microsoft.com/office/drawing/2014/main" id="{F2CAD2F9-0555-4DD2-A780-172501426ED6}"/>
              </a:ext>
            </a:extLst>
          </p:cNvPr>
          <p:cNvSpPr/>
          <p:nvPr/>
        </p:nvSpPr>
        <p:spPr>
          <a:xfrm>
            <a:off x="10362702" y="1288680"/>
            <a:ext cx="1267150" cy="528790"/>
          </a:xfrm>
          <a:prstGeom prst="roundRect">
            <a:avLst/>
          </a:prstGeom>
          <a:gradFill rotWithShape="1">
            <a:gsLst>
              <a:gs pos="0">
                <a:srgbClr val="6A9E1F">
                  <a:tint val="98000"/>
                  <a:hueMod val="94000"/>
                  <a:satMod val="130000"/>
                  <a:lumMod val="128000"/>
                </a:srgbClr>
              </a:gs>
              <a:gs pos="100000">
                <a:srgbClr val="6A9E1F">
                  <a:shade val="94000"/>
                  <a:lumMod val="88000"/>
                </a:srgb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Registration Successful</a:t>
            </a:r>
          </a:p>
        </p:txBody>
      </p:sp>
      <p:cxnSp>
        <p:nvCxnSpPr>
          <p:cNvPr id="16" name="Straight Arrow Connector 15">
            <a:extLst>
              <a:ext uri="{FF2B5EF4-FFF2-40B4-BE49-F238E27FC236}">
                <a16:creationId xmlns:a16="http://schemas.microsoft.com/office/drawing/2014/main" id="{51F39640-6BBA-4552-B050-7B8057367B85}"/>
              </a:ext>
            </a:extLst>
          </p:cNvPr>
          <p:cNvCxnSpPr>
            <a:cxnSpLocks/>
            <a:stCxn id="13" idx="3"/>
            <a:endCxn id="15" idx="1"/>
          </p:cNvCxnSpPr>
          <p:nvPr/>
        </p:nvCxnSpPr>
        <p:spPr>
          <a:xfrm flipV="1">
            <a:off x="9177535" y="1553075"/>
            <a:ext cx="1185167" cy="1766"/>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7" name="Rectangle 16">
            <a:extLst>
              <a:ext uri="{FF2B5EF4-FFF2-40B4-BE49-F238E27FC236}">
                <a16:creationId xmlns:a16="http://schemas.microsoft.com/office/drawing/2014/main" id="{8F9477B4-A325-478D-B49C-1C2429DBD445}"/>
              </a:ext>
            </a:extLst>
          </p:cNvPr>
          <p:cNvSpPr/>
          <p:nvPr/>
        </p:nvSpPr>
        <p:spPr>
          <a:xfrm>
            <a:off x="9217630" y="1132158"/>
            <a:ext cx="1059900"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OTP verified and redirected</a:t>
            </a:r>
          </a:p>
        </p:txBody>
      </p:sp>
      <p:sp>
        <p:nvSpPr>
          <p:cNvPr id="18" name="Rectangle 17">
            <a:extLst>
              <a:ext uri="{FF2B5EF4-FFF2-40B4-BE49-F238E27FC236}">
                <a16:creationId xmlns:a16="http://schemas.microsoft.com/office/drawing/2014/main" id="{DDA6D14E-FA96-43D9-8BC6-BB5F6DAE1A36}"/>
              </a:ext>
            </a:extLst>
          </p:cNvPr>
          <p:cNvSpPr/>
          <p:nvPr/>
        </p:nvSpPr>
        <p:spPr>
          <a:xfrm>
            <a:off x="1905078" y="1155086"/>
            <a:ext cx="1080657"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Navigate to Register Page</a:t>
            </a:r>
          </a:p>
        </p:txBody>
      </p:sp>
      <p:sp>
        <p:nvSpPr>
          <p:cNvPr id="19"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6DA945"/>
                </a:solidFill>
                <a:latin typeface="Century Gothic" panose="020B0502020202020204"/>
                <a:cs typeface="Times New Roman" panose="02020603050405020304" pitchFamily="18" charset="0"/>
              </a:rPr>
              <a:t>User registration</a:t>
            </a:r>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363" y="2178157"/>
            <a:ext cx="1694222" cy="3576692"/>
          </a:xfrm>
          <a:prstGeom prst="rect">
            <a:avLst/>
          </a:prstGeom>
        </p:spPr>
      </p:pic>
    </p:spTree>
    <p:extLst>
      <p:ext uri="{BB962C8B-B14F-4D97-AF65-F5344CB8AC3E}">
        <p14:creationId xmlns:p14="http://schemas.microsoft.com/office/powerpoint/2010/main" val="214334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54DEB3E1-5B38-42A4-A4EE-E57EBDFF8BEF}"/>
              </a:ext>
            </a:extLst>
          </p:cNvPr>
          <p:cNvSpPr/>
          <p:nvPr/>
        </p:nvSpPr>
        <p:spPr>
          <a:xfrm>
            <a:off x="705922" y="1256110"/>
            <a:ext cx="957094" cy="593952"/>
          </a:xfrm>
          <a:prstGeom prst="roundRect">
            <a:avLst/>
          </a:prstGeom>
          <a:solidFill>
            <a:srgbClr val="E87D37">
              <a:lumMod val="5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Login screen</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Rounded Corners 13">
            <a:extLst>
              <a:ext uri="{FF2B5EF4-FFF2-40B4-BE49-F238E27FC236}">
                <a16:creationId xmlns:a16="http://schemas.microsoft.com/office/drawing/2014/main" id="{B0308B46-925F-47C5-8520-AF77E7B59944}"/>
              </a:ext>
            </a:extLst>
          </p:cNvPr>
          <p:cNvSpPr/>
          <p:nvPr/>
        </p:nvSpPr>
        <p:spPr>
          <a:xfrm>
            <a:off x="2985735" y="1288680"/>
            <a:ext cx="964217" cy="528811"/>
          </a:xfrm>
          <a:prstGeom prst="roundRect">
            <a:avLst/>
          </a:prstGeom>
          <a:solidFill>
            <a:srgbClr val="E87D37">
              <a:lumMod val="5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 User Information</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Rounded Corners 16">
            <a:extLst>
              <a:ext uri="{FF2B5EF4-FFF2-40B4-BE49-F238E27FC236}">
                <a16:creationId xmlns:a16="http://schemas.microsoft.com/office/drawing/2014/main" id="{F2CAD2F9-0555-4DD2-A780-172501426ED6}"/>
              </a:ext>
            </a:extLst>
          </p:cNvPr>
          <p:cNvSpPr/>
          <p:nvPr/>
        </p:nvSpPr>
        <p:spPr>
          <a:xfrm>
            <a:off x="5458068" y="1288680"/>
            <a:ext cx="1267150" cy="528790"/>
          </a:xfrm>
          <a:prstGeom prst="roundRect">
            <a:avLst/>
          </a:prstGeom>
          <a:solidFill>
            <a:srgbClr val="E87D37">
              <a:lumMod val="5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Update KYC information</a:t>
            </a:r>
          </a:p>
        </p:txBody>
      </p:sp>
      <p:cxnSp>
        <p:nvCxnSpPr>
          <p:cNvPr id="5" name="Straight Arrow Connector 4">
            <a:extLst>
              <a:ext uri="{FF2B5EF4-FFF2-40B4-BE49-F238E27FC236}">
                <a16:creationId xmlns:a16="http://schemas.microsoft.com/office/drawing/2014/main" id="{F7C5DB00-8C25-458F-9C00-CA67D83A38A9}"/>
              </a:ext>
            </a:extLst>
          </p:cNvPr>
          <p:cNvCxnSpPr>
            <a:cxnSpLocks/>
            <a:stCxn id="2" idx="3"/>
            <a:endCxn id="3" idx="1"/>
          </p:cNvCxnSpPr>
          <p:nvPr/>
        </p:nvCxnSpPr>
        <p:spPr>
          <a:xfrm>
            <a:off x="1663016" y="1553086"/>
            <a:ext cx="1322719" cy="0"/>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6" name="Straight Arrow Connector 5">
            <a:extLst>
              <a:ext uri="{FF2B5EF4-FFF2-40B4-BE49-F238E27FC236}">
                <a16:creationId xmlns:a16="http://schemas.microsoft.com/office/drawing/2014/main" id="{51F39640-6BBA-4552-B050-7B8057367B85}"/>
              </a:ext>
            </a:extLst>
          </p:cNvPr>
          <p:cNvCxnSpPr>
            <a:cxnSpLocks/>
            <a:stCxn id="3" idx="3"/>
            <a:endCxn id="4" idx="1"/>
          </p:cNvCxnSpPr>
          <p:nvPr/>
        </p:nvCxnSpPr>
        <p:spPr>
          <a:xfrm flipV="1">
            <a:off x="3949952" y="1553075"/>
            <a:ext cx="1508116" cy="11"/>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7" name="Rectangle 6">
            <a:extLst>
              <a:ext uri="{FF2B5EF4-FFF2-40B4-BE49-F238E27FC236}">
                <a16:creationId xmlns:a16="http://schemas.microsoft.com/office/drawing/2014/main" id="{DDA6D14E-FA96-43D9-8BC6-BB5F6DAE1A36}"/>
              </a:ext>
            </a:extLst>
          </p:cNvPr>
          <p:cNvSpPr/>
          <p:nvPr/>
        </p:nvSpPr>
        <p:spPr>
          <a:xfrm>
            <a:off x="4667337" y="1027892"/>
            <a:ext cx="935347"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Provide all information</a:t>
            </a:r>
          </a:p>
        </p:txBody>
      </p:sp>
      <p:sp>
        <p:nvSpPr>
          <p:cNvPr id="8" name="Rectangle: Rounded Corners 16">
            <a:extLst>
              <a:ext uri="{FF2B5EF4-FFF2-40B4-BE49-F238E27FC236}">
                <a16:creationId xmlns:a16="http://schemas.microsoft.com/office/drawing/2014/main" id="{F2CAD2F9-0555-4DD2-A780-172501426ED6}"/>
              </a:ext>
            </a:extLst>
          </p:cNvPr>
          <p:cNvSpPr/>
          <p:nvPr/>
        </p:nvSpPr>
        <p:spPr>
          <a:xfrm>
            <a:off x="7910385" y="1256110"/>
            <a:ext cx="1267150" cy="593952"/>
          </a:xfrm>
          <a:prstGeom prst="roundRect">
            <a:avLst/>
          </a:prstGeom>
          <a:solidFill>
            <a:srgbClr val="E87D37">
              <a:lumMod val="5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Successful profile update redirect to dashboard</a:t>
            </a:r>
          </a:p>
        </p:txBody>
      </p:sp>
      <p:cxnSp>
        <p:nvCxnSpPr>
          <p:cNvPr id="9" name="Straight Arrow Connector 8">
            <a:extLst>
              <a:ext uri="{FF2B5EF4-FFF2-40B4-BE49-F238E27FC236}">
                <a16:creationId xmlns:a16="http://schemas.microsoft.com/office/drawing/2014/main" id="{51F39640-6BBA-4552-B050-7B8057367B85}"/>
              </a:ext>
            </a:extLst>
          </p:cNvPr>
          <p:cNvCxnSpPr>
            <a:cxnSpLocks/>
            <a:stCxn id="4" idx="3"/>
            <a:endCxn id="8" idx="1"/>
          </p:cNvCxnSpPr>
          <p:nvPr/>
        </p:nvCxnSpPr>
        <p:spPr>
          <a:xfrm>
            <a:off x="6725218" y="1553075"/>
            <a:ext cx="1185167" cy="1766"/>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0" name="Rectangle: Rounded Corners 16">
            <a:extLst>
              <a:ext uri="{FF2B5EF4-FFF2-40B4-BE49-F238E27FC236}">
                <a16:creationId xmlns:a16="http://schemas.microsoft.com/office/drawing/2014/main" id="{F2CAD2F9-0555-4DD2-A780-172501426ED6}"/>
              </a:ext>
            </a:extLst>
          </p:cNvPr>
          <p:cNvSpPr/>
          <p:nvPr/>
        </p:nvSpPr>
        <p:spPr>
          <a:xfrm>
            <a:off x="10362702" y="1288680"/>
            <a:ext cx="1267150" cy="528790"/>
          </a:xfrm>
          <a:prstGeom prst="roundRect">
            <a:avLst/>
          </a:prstGeom>
          <a:solidFill>
            <a:srgbClr val="E87D37">
              <a:lumMod val="5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5. Navigation menu for Profile page</a:t>
            </a:r>
          </a:p>
        </p:txBody>
      </p:sp>
      <p:cxnSp>
        <p:nvCxnSpPr>
          <p:cNvPr id="11" name="Straight Arrow Connector 10">
            <a:extLst>
              <a:ext uri="{FF2B5EF4-FFF2-40B4-BE49-F238E27FC236}">
                <a16:creationId xmlns:a16="http://schemas.microsoft.com/office/drawing/2014/main" id="{51F39640-6BBA-4552-B050-7B8057367B85}"/>
              </a:ext>
            </a:extLst>
          </p:cNvPr>
          <p:cNvCxnSpPr>
            <a:cxnSpLocks/>
            <a:stCxn id="8" idx="3"/>
            <a:endCxn id="10" idx="1"/>
          </p:cNvCxnSpPr>
          <p:nvPr/>
        </p:nvCxnSpPr>
        <p:spPr>
          <a:xfrm flipV="1">
            <a:off x="9177535" y="1553075"/>
            <a:ext cx="1185167" cy="1766"/>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2" name="Rectangle 11">
            <a:extLst>
              <a:ext uri="{FF2B5EF4-FFF2-40B4-BE49-F238E27FC236}">
                <a16:creationId xmlns:a16="http://schemas.microsoft.com/office/drawing/2014/main" id="{8F9477B4-A325-478D-B49C-1C2429DBD445}"/>
              </a:ext>
            </a:extLst>
          </p:cNvPr>
          <p:cNvSpPr/>
          <p:nvPr/>
        </p:nvSpPr>
        <p:spPr>
          <a:xfrm>
            <a:off x="9563117" y="834897"/>
            <a:ext cx="1059900" cy="646331"/>
          </a:xfrm>
          <a:prstGeom prst="rect">
            <a:avLst/>
          </a:prstGeom>
        </p:spPr>
        <p:txBody>
          <a:bodyPr wrap="square">
            <a:spAutoFit/>
          </a:bodyPr>
          <a:lstStyle/>
          <a:p>
            <a:pPr defTabSz="457200">
              <a:defRPr/>
            </a:pPr>
            <a:r>
              <a:rPr lang="en-GB" sz="900" dirty="0">
                <a:solidFill>
                  <a:prstClr val="black"/>
                </a:solidFill>
                <a:latin typeface="Century Gothic" panose="020B0502020202020204"/>
              </a:rPr>
              <a:t>Profile page can be accessed from menu</a:t>
            </a:r>
          </a:p>
        </p:txBody>
      </p:sp>
      <p:sp>
        <p:nvSpPr>
          <p:cNvPr id="13" name="Rectangle 12">
            <a:extLst>
              <a:ext uri="{FF2B5EF4-FFF2-40B4-BE49-F238E27FC236}">
                <a16:creationId xmlns:a16="http://schemas.microsoft.com/office/drawing/2014/main" id="{DDA6D14E-FA96-43D9-8BC6-BB5F6DAE1A36}"/>
              </a:ext>
            </a:extLst>
          </p:cNvPr>
          <p:cNvSpPr/>
          <p:nvPr/>
        </p:nvSpPr>
        <p:spPr>
          <a:xfrm>
            <a:off x="2022811" y="954908"/>
            <a:ext cx="1080657"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For first time login redirects to Profile page</a:t>
            </a:r>
          </a:p>
        </p:txBody>
      </p:sp>
      <p:sp>
        <p:nvSpPr>
          <p:cNvPr id="14" name="Title 11">
            <a:extLst>
              <a:ext uri="{FF2B5EF4-FFF2-40B4-BE49-F238E27FC236}">
                <a16:creationId xmlns:a16="http://schemas.microsoft.com/office/drawing/2014/main" id="{7A877D9C-5436-4817-A38B-7EFB477A4A68}"/>
              </a:ext>
            </a:extLst>
          </p:cNvPr>
          <p:cNvSpPr txBox="1">
            <a:spLocks/>
          </p:cNvSpPr>
          <p:nvPr/>
        </p:nvSpPr>
        <p:spPr>
          <a:xfrm>
            <a:off x="660008" y="89965"/>
            <a:ext cx="10500161"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E87D37">
                    <a:lumMod val="50000"/>
                  </a:srgbClr>
                </a:solidFill>
                <a:latin typeface="Century Gothic" panose="020B0502020202020204"/>
                <a:cs typeface="Times New Roman" panose="02020603050405020304" pitchFamily="18" charset="0"/>
              </a:rPr>
              <a:t>Profile</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363" y="2178157"/>
            <a:ext cx="1694222" cy="357669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1062" y="2176684"/>
            <a:ext cx="1705214" cy="359989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7382" y="2176684"/>
            <a:ext cx="1705214" cy="3599898"/>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002" y="2176683"/>
            <a:ext cx="1697632" cy="3583889"/>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9166" y="2176683"/>
            <a:ext cx="1694222" cy="3576692"/>
          </a:xfrm>
          <a:prstGeom prst="rect">
            <a:avLst/>
          </a:prstGeom>
        </p:spPr>
      </p:pic>
    </p:spTree>
    <p:extLst>
      <p:ext uri="{BB962C8B-B14F-4D97-AF65-F5344CB8AC3E}">
        <p14:creationId xmlns:p14="http://schemas.microsoft.com/office/powerpoint/2010/main" val="36343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a:extLst>
              <a:ext uri="{FF2B5EF4-FFF2-40B4-BE49-F238E27FC236}">
                <a16:creationId xmlns:a16="http://schemas.microsoft.com/office/drawing/2014/main" id="{25C0E663-51A8-4F49-BD2F-412FDC34A0B8}"/>
              </a:ext>
            </a:extLst>
          </p:cNvPr>
          <p:cNvSpPr txBox="1">
            <a:spLocks/>
          </p:cNvSpPr>
          <p:nvPr/>
        </p:nvSpPr>
        <p:spPr>
          <a:xfrm>
            <a:off x="346522" y="270778"/>
            <a:ext cx="5275385"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GB" sz="3200" b="1" dirty="0">
                <a:solidFill>
                  <a:srgbClr val="7030A0"/>
                </a:solidFill>
                <a:latin typeface="Century Gothic" panose="020B0502020202020204"/>
                <a:cs typeface="Times New Roman" panose="02020603050405020304" pitchFamily="18" charset="0"/>
              </a:rPr>
              <a:t>Dashboard  </a:t>
            </a:r>
          </a:p>
        </p:txBody>
      </p:sp>
      <p:sp>
        <p:nvSpPr>
          <p:cNvPr id="3" name="Rectangle: Rounded Corners 16">
            <a:extLst>
              <a:ext uri="{FF2B5EF4-FFF2-40B4-BE49-F238E27FC236}">
                <a16:creationId xmlns:a16="http://schemas.microsoft.com/office/drawing/2014/main" id="{F5F8CD02-0DA0-4552-9F1B-DB03756798CE}"/>
              </a:ext>
            </a:extLst>
          </p:cNvPr>
          <p:cNvSpPr/>
          <p:nvPr/>
        </p:nvSpPr>
        <p:spPr>
          <a:xfrm>
            <a:off x="5119981" y="1470295"/>
            <a:ext cx="925717" cy="547803"/>
          </a:xfrm>
          <a:prstGeom prst="roundRect">
            <a:avLst/>
          </a:prstGeom>
          <a:solidFill>
            <a:srgbClr val="7030A0"/>
          </a:solidFill>
          <a:ln w="15875" cap="rnd" cmpd="sng" algn="ctr">
            <a:solidFill>
              <a:srgbClr val="E87D37">
                <a:shade val="50000"/>
                <a:hueMod val="94000"/>
                <a:alpha val="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Side Menu Screen </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Rounded Corners 17">
            <a:extLst>
              <a:ext uri="{FF2B5EF4-FFF2-40B4-BE49-F238E27FC236}">
                <a16:creationId xmlns:a16="http://schemas.microsoft.com/office/drawing/2014/main" id="{79611B6F-E6B2-47E4-865D-20D5A2D32ACF}"/>
              </a:ext>
            </a:extLst>
          </p:cNvPr>
          <p:cNvSpPr/>
          <p:nvPr/>
        </p:nvSpPr>
        <p:spPr>
          <a:xfrm>
            <a:off x="8865221" y="1470295"/>
            <a:ext cx="1079663" cy="547803"/>
          </a:xfrm>
          <a:prstGeom prst="roundRect">
            <a:avLst/>
          </a:prstGeom>
          <a:solidFill>
            <a:srgbClr val="7030A0"/>
          </a:solidFill>
          <a:ln w="15875" cap="rnd" cmpd="sng" algn="ctr">
            <a:solidFill>
              <a:srgbClr val="E87D37">
                <a:shade val="50000"/>
                <a:hueMod val="94000"/>
                <a:alpha val="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Dashboard Screen with Add Card</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5" name="Straight Arrow Connector 4">
            <a:extLst>
              <a:ext uri="{FF2B5EF4-FFF2-40B4-BE49-F238E27FC236}">
                <a16:creationId xmlns:a16="http://schemas.microsoft.com/office/drawing/2014/main" id="{B8B2AE9F-18D3-4531-945E-34299C31190E}"/>
              </a:ext>
            </a:extLst>
          </p:cNvPr>
          <p:cNvCxnSpPr>
            <a:cxnSpLocks/>
            <a:stCxn id="3" idx="3"/>
            <a:endCxn id="4" idx="1"/>
          </p:cNvCxnSpPr>
          <p:nvPr/>
        </p:nvCxnSpPr>
        <p:spPr>
          <a:xfrm>
            <a:off x="6045698" y="1744197"/>
            <a:ext cx="2819523" cy="0"/>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6" name="Rectangle 5">
            <a:extLst>
              <a:ext uri="{FF2B5EF4-FFF2-40B4-BE49-F238E27FC236}">
                <a16:creationId xmlns:a16="http://schemas.microsoft.com/office/drawing/2014/main" id="{D4178EF0-DA77-4AA5-91E6-E9347C91D121}"/>
              </a:ext>
            </a:extLst>
          </p:cNvPr>
          <p:cNvSpPr/>
          <p:nvPr/>
        </p:nvSpPr>
        <p:spPr>
          <a:xfrm>
            <a:off x="4113778" y="1166220"/>
            <a:ext cx="1226475"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Side Menu can be accessed from any Screen</a:t>
            </a:r>
          </a:p>
        </p:txBody>
      </p:sp>
      <p:sp>
        <p:nvSpPr>
          <p:cNvPr id="7" name="Rectangle 6">
            <a:extLst>
              <a:ext uri="{FF2B5EF4-FFF2-40B4-BE49-F238E27FC236}">
                <a16:creationId xmlns:a16="http://schemas.microsoft.com/office/drawing/2014/main" id="{C28175CD-0572-4C52-8AEC-EEC108D424B7}"/>
              </a:ext>
            </a:extLst>
          </p:cNvPr>
          <p:cNvSpPr/>
          <p:nvPr/>
        </p:nvSpPr>
        <p:spPr>
          <a:xfrm>
            <a:off x="7960193" y="1096971"/>
            <a:ext cx="1226475" cy="646331"/>
          </a:xfrm>
          <a:prstGeom prst="rect">
            <a:avLst/>
          </a:prstGeom>
        </p:spPr>
        <p:txBody>
          <a:bodyPr wrap="square">
            <a:spAutoFit/>
          </a:bodyPr>
          <a:lstStyle/>
          <a:p>
            <a:pPr defTabSz="457200">
              <a:defRPr/>
            </a:pPr>
            <a:r>
              <a:rPr lang="en-GB" sz="900" dirty="0">
                <a:solidFill>
                  <a:prstClr val="black"/>
                </a:solidFill>
                <a:latin typeface="Century Gothic" panose="020B0502020202020204"/>
              </a:rPr>
              <a:t>Select “Dashboard” to navigate to Dashboard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7519" y="2460610"/>
            <a:ext cx="1692132" cy="357227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016" y="2460610"/>
            <a:ext cx="1694222" cy="357669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142" y="2460610"/>
            <a:ext cx="1694222" cy="3576692"/>
          </a:xfrm>
          <a:prstGeom prst="rect">
            <a:avLst/>
          </a:prstGeom>
        </p:spPr>
      </p:pic>
      <p:sp>
        <p:nvSpPr>
          <p:cNvPr id="11" name="Rectangle: Rounded Corners 16">
            <a:extLst>
              <a:ext uri="{FF2B5EF4-FFF2-40B4-BE49-F238E27FC236}">
                <a16:creationId xmlns:a16="http://schemas.microsoft.com/office/drawing/2014/main" id="{F5F8CD02-0DA0-4552-9F1B-DB03756798CE}"/>
              </a:ext>
            </a:extLst>
          </p:cNvPr>
          <p:cNvSpPr/>
          <p:nvPr/>
        </p:nvSpPr>
        <p:spPr>
          <a:xfrm>
            <a:off x="1328396" y="1469400"/>
            <a:ext cx="925717" cy="547803"/>
          </a:xfrm>
          <a:prstGeom prst="roundRect">
            <a:avLst/>
          </a:prstGeom>
          <a:solidFill>
            <a:srgbClr val="7030A0"/>
          </a:solidFill>
          <a:ln w="15875" cap="rnd" cmpd="sng" algn="ctr">
            <a:solidFill>
              <a:srgbClr val="E87D37">
                <a:shade val="50000"/>
                <a:hueMod val="94000"/>
                <a:alpha val="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Login Screen</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D4178EF0-DA77-4AA5-91E6-E9347C91D121}"/>
              </a:ext>
            </a:extLst>
          </p:cNvPr>
          <p:cNvSpPr/>
          <p:nvPr/>
        </p:nvSpPr>
        <p:spPr>
          <a:xfrm>
            <a:off x="346522" y="1175725"/>
            <a:ext cx="1226475"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Login menu to login to the application</a:t>
            </a:r>
          </a:p>
        </p:txBody>
      </p:sp>
      <p:cxnSp>
        <p:nvCxnSpPr>
          <p:cNvPr id="13" name="Straight Arrow Connector 12">
            <a:extLst>
              <a:ext uri="{FF2B5EF4-FFF2-40B4-BE49-F238E27FC236}">
                <a16:creationId xmlns:a16="http://schemas.microsoft.com/office/drawing/2014/main" id="{B8B2AE9F-18D3-4531-945E-34299C31190E}"/>
              </a:ext>
            </a:extLst>
          </p:cNvPr>
          <p:cNvCxnSpPr>
            <a:cxnSpLocks/>
            <a:stCxn id="11" idx="3"/>
            <a:endCxn id="3" idx="1"/>
          </p:cNvCxnSpPr>
          <p:nvPr/>
        </p:nvCxnSpPr>
        <p:spPr>
          <a:xfrm>
            <a:off x="2254113" y="1743302"/>
            <a:ext cx="2865868" cy="895"/>
          </a:xfrm>
          <a:prstGeom prst="straightConnector1">
            <a:avLst/>
          </a:prstGeom>
          <a:noFill/>
          <a:ln w="38100" cap="rnd" cmpd="sng" algn="ctr">
            <a:solidFill>
              <a:sysClr val="windowText" lastClr="000000">
                <a:alpha val="60000"/>
              </a:sysClr>
            </a:solidFill>
            <a:prstDash val="solid"/>
            <a:tailEnd type="triangle" w="lg" len="med"/>
          </a:ln>
          <a:effectLst/>
        </p:spPr>
      </p:cxnSp>
    </p:spTree>
    <p:extLst>
      <p:ext uri="{BB962C8B-B14F-4D97-AF65-F5344CB8AC3E}">
        <p14:creationId xmlns:p14="http://schemas.microsoft.com/office/powerpoint/2010/main" val="67425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19A201-B8C3-413C-9F66-73565894E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0002" y="2009217"/>
            <a:ext cx="1813760" cy="3669993"/>
          </a:xfrm>
          <a:prstGeom prst="rect">
            <a:avLst/>
          </a:prstGeom>
        </p:spPr>
      </p:pic>
      <p:pic>
        <p:nvPicPr>
          <p:cNvPr id="3" name="Picture 2">
            <a:extLst>
              <a:ext uri="{FF2B5EF4-FFF2-40B4-BE49-F238E27FC236}">
                <a16:creationId xmlns:a16="http://schemas.microsoft.com/office/drawing/2014/main" id="{2E2B2CFF-5649-4B79-A0FC-98CBC6261A97}"/>
              </a:ext>
            </a:extLst>
          </p:cNvPr>
          <p:cNvPicPr>
            <a:picLocks noChangeAspect="1"/>
          </p:cNvPicPr>
          <p:nvPr/>
        </p:nvPicPr>
        <p:blipFill>
          <a:blip r:embed="rId3"/>
          <a:stretch>
            <a:fillRect/>
          </a:stretch>
        </p:blipFill>
        <p:spPr>
          <a:xfrm>
            <a:off x="2661425" y="2009218"/>
            <a:ext cx="1729535" cy="3669993"/>
          </a:xfrm>
          <a:prstGeom prst="rect">
            <a:avLst/>
          </a:prstGeom>
        </p:spPr>
      </p:pic>
      <p:pic>
        <p:nvPicPr>
          <p:cNvPr id="4" name="Picture 3">
            <a:extLst>
              <a:ext uri="{FF2B5EF4-FFF2-40B4-BE49-F238E27FC236}">
                <a16:creationId xmlns:a16="http://schemas.microsoft.com/office/drawing/2014/main" id="{40E54943-77D9-4C75-B9F7-65EF20717EA6}"/>
              </a:ext>
            </a:extLst>
          </p:cNvPr>
          <p:cNvPicPr>
            <a:picLocks noChangeAspect="1"/>
          </p:cNvPicPr>
          <p:nvPr/>
        </p:nvPicPr>
        <p:blipFill>
          <a:blip r:embed="rId4"/>
          <a:stretch>
            <a:fillRect/>
          </a:stretch>
        </p:blipFill>
        <p:spPr>
          <a:xfrm>
            <a:off x="7362804" y="2009217"/>
            <a:ext cx="1933529" cy="3680070"/>
          </a:xfrm>
          <a:prstGeom prst="rect">
            <a:avLst/>
          </a:prstGeom>
        </p:spPr>
      </p:pic>
      <p:sp>
        <p:nvSpPr>
          <p:cNvPr id="5" name="Rectangle: Rounded Corners 9">
            <a:extLst>
              <a:ext uri="{FF2B5EF4-FFF2-40B4-BE49-F238E27FC236}">
                <a16:creationId xmlns:a16="http://schemas.microsoft.com/office/drawing/2014/main" id="{EA624B15-3FDD-4AC0-BC76-B5D4A6CA2967}"/>
              </a:ext>
            </a:extLst>
          </p:cNvPr>
          <p:cNvSpPr/>
          <p:nvPr/>
        </p:nvSpPr>
        <p:spPr>
          <a:xfrm>
            <a:off x="5160457" y="1108319"/>
            <a:ext cx="1339106" cy="491787"/>
          </a:xfrm>
          <a:prstGeom prst="roundRect">
            <a:avLst/>
          </a:prstGeom>
          <a:solidFill>
            <a:srgbClr val="C62324"/>
          </a:solidFill>
          <a:ln w="15875" cap="rnd" cmpd="sng" algn="ctr">
            <a:solidFill>
              <a:srgbClr val="C62324">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Camera capture card info</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Rectangle: Rounded Corners 10">
            <a:extLst>
              <a:ext uri="{FF2B5EF4-FFF2-40B4-BE49-F238E27FC236}">
                <a16:creationId xmlns:a16="http://schemas.microsoft.com/office/drawing/2014/main" id="{D3584298-1533-4DF0-B2A7-FAC0E104E726}"/>
              </a:ext>
            </a:extLst>
          </p:cNvPr>
          <p:cNvSpPr/>
          <p:nvPr/>
        </p:nvSpPr>
        <p:spPr>
          <a:xfrm>
            <a:off x="731065" y="1132327"/>
            <a:ext cx="964217" cy="461119"/>
          </a:xfrm>
          <a:prstGeom prst="roundRect">
            <a:avLst/>
          </a:prstGeom>
          <a:solidFill>
            <a:srgbClr val="C62324"/>
          </a:solidFill>
          <a:ln w="15875" cap="rnd" cmpd="sng" algn="ctr">
            <a:solidFill>
              <a:srgbClr val="C62324">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Add card widget</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Rounded Corners 12">
            <a:extLst>
              <a:ext uri="{FF2B5EF4-FFF2-40B4-BE49-F238E27FC236}">
                <a16:creationId xmlns:a16="http://schemas.microsoft.com/office/drawing/2014/main" id="{FAB4446B-0D26-4579-A0C4-42B8664C78C0}"/>
              </a:ext>
            </a:extLst>
          </p:cNvPr>
          <p:cNvSpPr/>
          <p:nvPr/>
        </p:nvSpPr>
        <p:spPr>
          <a:xfrm>
            <a:off x="10123595" y="1057840"/>
            <a:ext cx="1267150" cy="592741"/>
          </a:xfrm>
          <a:prstGeom prst="roundRect">
            <a:avLst/>
          </a:prstGeom>
          <a:solidFill>
            <a:srgbClr val="C62324"/>
          </a:solidFill>
          <a:ln w="15875" cap="rnd" cmpd="sng" algn="ctr">
            <a:solidFill>
              <a:srgbClr val="C62324">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4 . Registration Successful</a:t>
            </a:r>
          </a:p>
        </p:txBody>
      </p:sp>
      <p:cxnSp>
        <p:nvCxnSpPr>
          <p:cNvPr id="8" name="Straight Arrow Connector 7">
            <a:extLst>
              <a:ext uri="{FF2B5EF4-FFF2-40B4-BE49-F238E27FC236}">
                <a16:creationId xmlns:a16="http://schemas.microsoft.com/office/drawing/2014/main" id="{5270403E-27AE-42AC-8B78-7A4E0710803D}"/>
              </a:ext>
            </a:extLst>
          </p:cNvPr>
          <p:cNvCxnSpPr>
            <a:cxnSpLocks/>
            <a:stCxn id="5" idx="3"/>
            <a:endCxn id="11" idx="1"/>
          </p:cNvCxnSpPr>
          <p:nvPr/>
        </p:nvCxnSpPr>
        <p:spPr>
          <a:xfrm flipV="1">
            <a:off x="6499563" y="1354212"/>
            <a:ext cx="1246030" cy="1"/>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9" name="Rectangle 8">
            <a:extLst>
              <a:ext uri="{FF2B5EF4-FFF2-40B4-BE49-F238E27FC236}">
                <a16:creationId xmlns:a16="http://schemas.microsoft.com/office/drawing/2014/main" id="{1BDB1E49-1FEF-4DBC-8B26-354836312F4F}"/>
              </a:ext>
            </a:extLst>
          </p:cNvPr>
          <p:cNvSpPr/>
          <p:nvPr/>
        </p:nvSpPr>
        <p:spPr>
          <a:xfrm>
            <a:off x="4497067" y="596894"/>
            <a:ext cx="1339106" cy="646331"/>
          </a:xfrm>
          <a:prstGeom prst="rect">
            <a:avLst/>
          </a:prstGeom>
        </p:spPr>
        <p:txBody>
          <a:bodyPr wrap="square">
            <a:spAutoFit/>
          </a:bodyPr>
          <a:lstStyle/>
          <a:p>
            <a:pPr defTabSz="457200">
              <a:defRPr/>
            </a:pPr>
            <a:r>
              <a:rPr lang="en-GB" sz="900" dirty="0">
                <a:solidFill>
                  <a:prstClr val="black"/>
                </a:solidFill>
                <a:latin typeface="Century Gothic" panose="020B0502020202020204"/>
              </a:rPr>
              <a:t>This appears when user select “Camera” option to Card info</a:t>
            </a:r>
          </a:p>
        </p:txBody>
      </p:sp>
      <p:sp>
        <p:nvSpPr>
          <p:cNvPr id="10" name="Rectangle 9">
            <a:extLst>
              <a:ext uri="{FF2B5EF4-FFF2-40B4-BE49-F238E27FC236}">
                <a16:creationId xmlns:a16="http://schemas.microsoft.com/office/drawing/2014/main" id="{35E97F81-A6CA-4DD9-B838-F2627894CB2A}"/>
              </a:ext>
            </a:extLst>
          </p:cNvPr>
          <p:cNvSpPr/>
          <p:nvPr/>
        </p:nvSpPr>
        <p:spPr>
          <a:xfrm>
            <a:off x="7245353" y="815609"/>
            <a:ext cx="1317318"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Display captured info</a:t>
            </a:r>
          </a:p>
        </p:txBody>
      </p:sp>
      <p:sp>
        <p:nvSpPr>
          <p:cNvPr id="11" name="Rectangle: Rounded Corners 30">
            <a:extLst>
              <a:ext uri="{FF2B5EF4-FFF2-40B4-BE49-F238E27FC236}">
                <a16:creationId xmlns:a16="http://schemas.microsoft.com/office/drawing/2014/main" id="{933258E6-2240-4936-90AF-12290AF0D28D}"/>
              </a:ext>
            </a:extLst>
          </p:cNvPr>
          <p:cNvSpPr/>
          <p:nvPr/>
        </p:nvSpPr>
        <p:spPr>
          <a:xfrm>
            <a:off x="7745593" y="1070495"/>
            <a:ext cx="1167950" cy="567433"/>
          </a:xfrm>
          <a:prstGeom prst="roundRect">
            <a:avLst/>
          </a:prstGeom>
          <a:solidFill>
            <a:srgbClr val="C62324"/>
          </a:solidFill>
          <a:ln w="15875" cap="rnd" cmpd="sng" algn="ctr">
            <a:solidFill>
              <a:srgbClr val="C62324">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3.Display Entered Card Info Details</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2" name="Straight Arrow Connector 11">
            <a:extLst>
              <a:ext uri="{FF2B5EF4-FFF2-40B4-BE49-F238E27FC236}">
                <a16:creationId xmlns:a16="http://schemas.microsoft.com/office/drawing/2014/main" id="{C969FDCE-7AB4-40A9-885F-162D0709CF75}"/>
              </a:ext>
            </a:extLst>
          </p:cNvPr>
          <p:cNvCxnSpPr>
            <a:cxnSpLocks/>
            <a:stCxn id="11" idx="3"/>
            <a:endCxn id="7" idx="1"/>
          </p:cNvCxnSpPr>
          <p:nvPr/>
        </p:nvCxnSpPr>
        <p:spPr>
          <a:xfrm flipV="1">
            <a:off x="8913543" y="1354211"/>
            <a:ext cx="1210052" cy="1"/>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3" name="Rectangle 12">
            <a:extLst>
              <a:ext uri="{FF2B5EF4-FFF2-40B4-BE49-F238E27FC236}">
                <a16:creationId xmlns:a16="http://schemas.microsoft.com/office/drawing/2014/main" id="{51413E61-5D65-46FB-88C9-75647D68AEA0}"/>
              </a:ext>
            </a:extLst>
          </p:cNvPr>
          <p:cNvSpPr/>
          <p:nvPr/>
        </p:nvSpPr>
        <p:spPr>
          <a:xfrm>
            <a:off x="9413783" y="667062"/>
            <a:ext cx="1105801"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Card is saved if authentication is successful</a:t>
            </a:r>
          </a:p>
        </p:txBody>
      </p:sp>
      <p:cxnSp>
        <p:nvCxnSpPr>
          <p:cNvPr id="14" name="Straight Arrow Connector 13">
            <a:extLst>
              <a:ext uri="{FF2B5EF4-FFF2-40B4-BE49-F238E27FC236}">
                <a16:creationId xmlns:a16="http://schemas.microsoft.com/office/drawing/2014/main" id="{5270403E-27AE-42AC-8B78-7A4E0710803D}"/>
              </a:ext>
            </a:extLst>
          </p:cNvPr>
          <p:cNvCxnSpPr>
            <a:cxnSpLocks/>
            <a:stCxn id="6" idx="3"/>
            <a:endCxn id="18" idx="1"/>
          </p:cNvCxnSpPr>
          <p:nvPr/>
        </p:nvCxnSpPr>
        <p:spPr>
          <a:xfrm flipV="1">
            <a:off x="1695282" y="1362798"/>
            <a:ext cx="1333008" cy="89"/>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5"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951A1B"/>
                </a:solidFill>
                <a:latin typeface="Century Gothic" panose="020B0502020202020204"/>
                <a:cs typeface="Times New Roman" panose="02020603050405020304" pitchFamily="18" charset="0"/>
              </a:rPr>
              <a:t>Add card</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5375" y="2009217"/>
            <a:ext cx="1746142" cy="368630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965" y="2009219"/>
            <a:ext cx="1738418" cy="3669993"/>
          </a:xfrm>
          <a:prstGeom prst="rect">
            <a:avLst/>
          </a:prstGeom>
        </p:spPr>
      </p:pic>
      <p:sp>
        <p:nvSpPr>
          <p:cNvPr id="18" name="Rectangle: Rounded Corners 10">
            <a:extLst>
              <a:ext uri="{FF2B5EF4-FFF2-40B4-BE49-F238E27FC236}">
                <a16:creationId xmlns:a16="http://schemas.microsoft.com/office/drawing/2014/main" id="{D3584298-1533-4DF0-B2A7-FAC0E104E726}"/>
              </a:ext>
            </a:extLst>
          </p:cNvPr>
          <p:cNvSpPr/>
          <p:nvPr/>
        </p:nvSpPr>
        <p:spPr>
          <a:xfrm>
            <a:off x="3028290" y="1132238"/>
            <a:ext cx="964217" cy="461119"/>
          </a:xfrm>
          <a:prstGeom prst="roundRect">
            <a:avLst/>
          </a:prstGeom>
          <a:solidFill>
            <a:srgbClr val="C62324"/>
          </a:solidFill>
          <a:ln w="15875" cap="rnd" cmpd="sng" algn="ctr">
            <a:solidFill>
              <a:srgbClr val="C62324">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Card Details</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9" name="Straight Arrow Connector 18">
            <a:extLst>
              <a:ext uri="{FF2B5EF4-FFF2-40B4-BE49-F238E27FC236}">
                <a16:creationId xmlns:a16="http://schemas.microsoft.com/office/drawing/2014/main" id="{5270403E-27AE-42AC-8B78-7A4E0710803D}"/>
              </a:ext>
            </a:extLst>
          </p:cNvPr>
          <p:cNvCxnSpPr>
            <a:cxnSpLocks/>
            <a:stCxn id="18" idx="3"/>
            <a:endCxn id="5" idx="1"/>
          </p:cNvCxnSpPr>
          <p:nvPr/>
        </p:nvCxnSpPr>
        <p:spPr>
          <a:xfrm flipV="1">
            <a:off x="3992507" y="1354213"/>
            <a:ext cx="1167950" cy="8585"/>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20" name="Rectangle 19">
            <a:extLst>
              <a:ext uri="{FF2B5EF4-FFF2-40B4-BE49-F238E27FC236}">
                <a16:creationId xmlns:a16="http://schemas.microsoft.com/office/drawing/2014/main" id="{1BDB1E49-1FEF-4DBC-8B26-354836312F4F}"/>
              </a:ext>
            </a:extLst>
          </p:cNvPr>
          <p:cNvSpPr/>
          <p:nvPr/>
        </p:nvSpPr>
        <p:spPr>
          <a:xfrm>
            <a:off x="2294006" y="735394"/>
            <a:ext cx="908971"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Manual Entry option to add a card</a:t>
            </a:r>
          </a:p>
        </p:txBody>
      </p:sp>
      <p:sp>
        <p:nvSpPr>
          <p:cNvPr id="21" name="Rectangle 20">
            <a:extLst>
              <a:ext uri="{FF2B5EF4-FFF2-40B4-BE49-F238E27FC236}">
                <a16:creationId xmlns:a16="http://schemas.microsoft.com/office/drawing/2014/main" id="{1BDB1E49-1FEF-4DBC-8B26-354836312F4F}"/>
              </a:ext>
            </a:extLst>
          </p:cNvPr>
          <p:cNvSpPr/>
          <p:nvPr/>
        </p:nvSpPr>
        <p:spPr>
          <a:xfrm>
            <a:off x="117885" y="714986"/>
            <a:ext cx="1512731"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Add Card navigation widget in the Cards View</a:t>
            </a:r>
          </a:p>
        </p:txBody>
      </p:sp>
    </p:spTree>
    <p:extLst>
      <p:ext uri="{BB962C8B-B14F-4D97-AF65-F5344CB8AC3E}">
        <p14:creationId xmlns:p14="http://schemas.microsoft.com/office/powerpoint/2010/main" val="325027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6">
            <a:extLst>
              <a:ext uri="{FF2B5EF4-FFF2-40B4-BE49-F238E27FC236}">
                <a16:creationId xmlns:a16="http://schemas.microsoft.com/office/drawing/2014/main" id="{B74D4A4B-1B5D-4411-8348-0780BAE8F22B}"/>
              </a:ext>
            </a:extLst>
          </p:cNvPr>
          <p:cNvSpPr/>
          <p:nvPr/>
        </p:nvSpPr>
        <p:spPr>
          <a:xfrm>
            <a:off x="1053285" y="1553693"/>
            <a:ext cx="1068908" cy="547803"/>
          </a:xfrm>
          <a:prstGeom prst="roundRect">
            <a:avLst/>
          </a:prstGeom>
          <a:solidFill>
            <a:srgbClr val="FFFF66"/>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1. Login Screen</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3" name="Rectangle: Rounded Corners 17">
            <a:extLst>
              <a:ext uri="{FF2B5EF4-FFF2-40B4-BE49-F238E27FC236}">
                <a16:creationId xmlns:a16="http://schemas.microsoft.com/office/drawing/2014/main" id="{D267629A-D1A6-46FD-8361-0E8BE954F3EE}"/>
              </a:ext>
            </a:extLst>
          </p:cNvPr>
          <p:cNvSpPr/>
          <p:nvPr/>
        </p:nvSpPr>
        <p:spPr>
          <a:xfrm>
            <a:off x="4010148" y="1553694"/>
            <a:ext cx="1068908" cy="547803"/>
          </a:xfrm>
          <a:prstGeom prst="roundRect">
            <a:avLst/>
          </a:prstGeom>
          <a:solidFill>
            <a:srgbClr val="FFFF66"/>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2. Side Menu Screen </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4" name="Rectangle: Rounded Corners 18">
            <a:extLst>
              <a:ext uri="{FF2B5EF4-FFF2-40B4-BE49-F238E27FC236}">
                <a16:creationId xmlns:a16="http://schemas.microsoft.com/office/drawing/2014/main" id="{EAF079B2-AB08-4B3A-9922-C35C01716156}"/>
              </a:ext>
            </a:extLst>
          </p:cNvPr>
          <p:cNvSpPr/>
          <p:nvPr/>
        </p:nvSpPr>
        <p:spPr>
          <a:xfrm>
            <a:off x="7044387" y="1553694"/>
            <a:ext cx="1068908" cy="547803"/>
          </a:xfrm>
          <a:prstGeom prst="roundRect">
            <a:avLst/>
          </a:prstGeom>
          <a:solidFill>
            <a:srgbClr val="FFFF66"/>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3. All Cards Screen With </a:t>
            </a:r>
            <a:r>
              <a:rPr kumimoji="0" lang="en-GB" sz="1000" b="1" i="0" u="none" strike="noStrike" kern="0" cap="none" spc="0" normalizeH="0" baseline="0" noProof="0" dirty="0" err="1">
                <a:ln>
                  <a:noFill/>
                </a:ln>
                <a:solidFill>
                  <a:prstClr val="black"/>
                </a:solidFill>
                <a:effectLst/>
                <a:uLnTx/>
                <a:uFillTx/>
                <a:latin typeface="Century Gothic" panose="020B0502020202020204"/>
                <a:ea typeface="+mn-ea"/>
                <a:cs typeface="+mn-cs"/>
              </a:rPr>
              <a:t>s</a:t>
            </a: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wiper</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Rectangle: Rounded Corners 19">
            <a:extLst>
              <a:ext uri="{FF2B5EF4-FFF2-40B4-BE49-F238E27FC236}">
                <a16:creationId xmlns:a16="http://schemas.microsoft.com/office/drawing/2014/main" id="{C8279E49-488A-4E88-AF17-DF076C4BA652}"/>
              </a:ext>
            </a:extLst>
          </p:cNvPr>
          <p:cNvSpPr/>
          <p:nvPr/>
        </p:nvSpPr>
        <p:spPr>
          <a:xfrm>
            <a:off x="10001250" y="1553695"/>
            <a:ext cx="1068908" cy="547803"/>
          </a:xfrm>
          <a:prstGeom prst="roundRect">
            <a:avLst/>
          </a:prstGeom>
          <a:solidFill>
            <a:srgbClr val="FFFF66"/>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4. Swipe through with transactions</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6" name="Straight Arrow Connector 5">
            <a:extLst>
              <a:ext uri="{FF2B5EF4-FFF2-40B4-BE49-F238E27FC236}">
                <a16:creationId xmlns:a16="http://schemas.microsoft.com/office/drawing/2014/main" id="{C88BA0AE-4CDB-4018-A6BF-2BEBE7EE8E4E}"/>
              </a:ext>
            </a:extLst>
          </p:cNvPr>
          <p:cNvCxnSpPr>
            <a:cxnSpLocks/>
            <a:endCxn id="3" idx="1"/>
          </p:cNvCxnSpPr>
          <p:nvPr/>
        </p:nvCxnSpPr>
        <p:spPr>
          <a:xfrm>
            <a:off x="2122193" y="1827595"/>
            <a:ext cx="1887955" cy="1"/>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7" name="Straight Arrow Connector 6">
            <a:extLst>
              <a:ext uri="{FF2B5EF4-FFF2-40B4-BE49-F238E27FC236}">
                <a16:creationId xmlns:a16="http://schemas.microsoft.com/office/drawing/2014/main" id="{BD1D3954-AB0F-418F-9871-008C68FC62B0}"/>
              </a:ext>
            </a:extLst>
          </p:cNvPr>
          <p:cNvCxnSpPr>
            <a:cxnSpLocks/>
            <a:endCxn id="5" idx="1"/>
          </p:cNvCxnSpPr>
          <p:nvPr/>
        </p:nvCxnSpPr>
        <p:spPr>
          <a:xfrm>
            <a:off x="8147916" y="1827243"/>
            <a:ext cx="1853334" cy="354"/>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8" name="Straight Arrow Connector 7">
            <a:extLst>
              <a:ext uri="{FF2B5EF4-FFF2-40B4-BE49-F238E27FC236}">
                <a16:creationId xmlns:a16="http://schemas.microsoft.com/office/drawing/2014/main" id="{CACBD159-7D65-4C93-84AC-F7287DE1DD99}"/>
              </a:ext>
            </a:extLst>
          </p:cNvPr>
          <p:cNvCxnSpPr>
            <a:cxnSpLocks/>
            <a:endCxn id="4" idx="1"/>
          </p:cNvCxnSpPr>
          <p:nvPr/>
        </p:nvCxnSpPr>
        <p:spPr>
          <a:xfrm>
            <a:off x="5079056" y="1827242"/>
            <a:ext cx="1965331" cy="354"/>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9" name="Rectangle 8">
            <a:extLst>
              <a:ext uri="{FF2B5EF4-FFF2-40B4-BE49-F238E27FC236}">
                <a16:creationId xmlns:a16="http://schemas.microsoft.com/office/drawing/2014/main" id="{3BE35820-22B7-4495-BEA0-709D4F77652F}"/>
              </a:ext>
            </a:extLst>
          </p:cNvPr>
          <p:cNvSpPr/>
          <p:nvPr/>
        </p:nvSpPr>
        <p:spPr>
          <a:xfrm>
            <a:off x="1053285" y="1084425"/>
            <a:ext cx="1068908"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Default Screen After Login</a:t>
            </a:r>
          </a:p>
        </p:txBody>
      </p:sp>
      <p:sp>
        <p:nvSpPr>
          <p:cNvPr id="10" name="Rectangle 9">
            <a:extLst>
              <a:ext uri="{FF2B5EF4-FFF2-40B4-BE49-F238E27FC236}">
                <a16:creationId xmlns:a16="http://schemas.microsoft.com/office/drawing/2014/main" id="{EE4C98ED-84E2-4DA8-9A4A-71964486F17A}"/>
              </a:ext>
            </a:extLst>
          </p:cNvPr>
          <p:cNvSpPr/>
          <p:nvPr/>
        </p:nvSpPr>
        <p:spPr>
          <a:xfrm>
            <a:off x="2360903" y="1896362"/>
            <a:ext cx="1468953" cy="230832"/>
          </a:xfrm>
          <a:prstGeom prst="rect">
            <a:avLst/>
          </a:prstGeom>
        </p:spPr>
        <p:txBody>
          <a:bodyPr wrap="square">
            <a:spAutoFit/>
          </a:bodyPr>
          <a:lstStyle/>
          <a:p>
            <a:pPr defTabSz="457200">
              <a:defRPr/>
            </a:pPr>
            <a:r>
              <a:rPr lang="en-GB" sz="900" dirty="0">
                <a:solidFill>
                  <a:prstClr val="black"/>
                </a:solidFill>
                <a:latin typeface="Century Gothic" panose="020B0502020202020204"/>
              </a:rPr>
              <a:t>Open up Side Menu</a:t>
            </a:r>
          </a:p>
        </p:txBody>
      </p:sp>
      <p:sp>
        <p:nvSpPr>
          <p:cNvPr id="11" name="Rectangle 10">
            <a:extLst>
              <a:ext uri="{FF2B5EF4-FFF2-40B4-BE49-F238E27FC236}">
                <a16:creationId xmlns:a16="http://schemas.microsoft.com/office/drawing/2014/main" id="{BB3BC199-E75A-4156-8015-ED33429CE3F0}"/>
              </a:ext>
            </a:extLst>
          </p:cNvPr>
          <p:cNvSpPr/>
          <p:nvPr/>
        </p:nvSpPr>
        <p:spPr>
          <a:xfrm>
            <a:off x="5808954" y="1410549"/>
            <a:ext cx="1158058"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Display all registered card</a:t>
            </a:r>
          </a:p>
        </p:txBody>
      </p:sp>
      <p:sp>
        <p:nvSpPr>
          <p:cNvPr id="12" name="Rectangle 11">
            <a:extLst>
              <a:ext uri="{FF2B5EF4-FFF2-40B4-BE49-F238E27FC236}">
                <a16:creationId xmlns:a16="http://schemas.microsoft.com/office/drawing/2014/main" id="{04526996-AAD6-4B40-B1B7-8BDE13DD431A}"/>
              </a:ext>
            </a:extLst>
          </p:cNvPr>
          <p:cNvSpPr/>
          <p:nvPr/>
        </p:nvSpPr>
        <p:spPr>
          <a:xfrm>
            <a:off x="8854967" y="1281793"/>
            <a:ext cx="1158058"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Display all transactions pf registered class</a:t>
            </a:r>
          </a:p>
        </p:txBody>
      </p:sp>
      <p:sp>
        <p:nvSpPr>
          <p:cNvPr id="13"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FFFF66"/>
                </a:solidFill>
                <a:latin typeface="Century Gothic" panose="020B0502020202020204"/>
                <a:cs typeface="Times New Roman" panose="02020603050405020304" pitchFamily="18" charset="0"/>
              </a:rPr>
              <a:t>View detailed transactions</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9486" y="2428874"/>
            <a:ext cx="1580329" cy="3336251"/>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142" y="2460610"/>
            <a:ext cx="1548427" cy="326890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5052" y="2426937"/>
            <a:ext cx="1580328" cy="3336249"/>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6900" y="2426936"/>
            <a:ext cx="1580329" cy="3336250"/>
          </a:xfrm>
          <a:prstGeom prst="rect">
            <a:avLst/>
          </a:prstGeom>
        </p:spPr>
      </p:pic>
    </p:spTree>
    <p:extLst>
      <p:ext uri="{BB962C8B-B14F-4D97-AF65-F5344CB8AC3E}">
        <p14:creationId xmlns:p14="http://schemas.microsoft.com/office/powerpoint/2010/main" val="50126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6">
            <a:extLst>
              <a:ext uri="{FF2B5EF4-FFF2-40B4-BE49-F238E27FC236}">
                <a16:creationId xmlns:a16="http://schemas.microsoft.com/office/drawing/2014/main" id="{B74D4A4B-1B5D-4411-8348-0780BAE8F22B}"/>
              </a:ext>
            </a:extLst>
          </p:cNvPr>
          <p:cNvSpPr/>
          <p:nvPr/>
        </p:nvSpPr>
        <p:spPr>
          <a:xfrm>
            <a:off x="1053285" y="1553693"/>
            <a:ext cx="1068908" cy="547803"/>
          </a:xfrm>
          <a:prstGeom prst="roundRect">
            <a:avLst/>
          </a:prstGeom>
          <a:solidFill>
            <a:srgbClr val="A50E82">
              <a:lumMod val="60000"/>
              <a:lumOff val="40000"/>
            </a:srgbClr>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1. Login Screen</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3" name="Rectangle: Rounded Corners 17">
            <a:extLst>
              <a:ext uri="{FF2B5EF4-FFF2-40B4-BE49-F238E27FC236}">
                <a16:creationId xmlns:a16="http://schemas.microsoft.com/office/drawing/2014/main" id="{D267629A-D1A6-46FD-8361-0E8BE954F3EE}"/>
              </a:ext>
            </a:extLst>
          </p:cNvPr>
          <p:cNvSpPr/>
          <p:nvPr/>
        </p:nvSpPr>
        <p:spPr>
          <a:xfrm>
            <a:off x="4010148" y="1553694"/>
            <a:ext cx="1068908" cy="547803"/>
          </a:xfrm>
          <a:prstGeom prst="roundRect">
            <a:avLst/>
          </a:prstGeom>
          <a:solidFill>
            <a:srgbClr val="A50E82">
              <a:lumMod val="60000"/>
              <a:lumOff val="40000"/>
            </a:srgbClr>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2. Side Menu Screen </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4" name="Rectangle: Rounded Corners 18">
            <a:extLst>
              <a:ext uri="{FF2B5EF4-FFF2-40B4-BE49-F238E27FC236}">
                <a16:creationId xmlns:a16="http://schemas.microsoft.com/office/drawing/2014/main" id="{EAF079B2-AB08-4B3A-9922-C35C01716156}"/>
              </a:ext>
            </a:extLst>
          </p:cNvPr>
          <p:cNvSpPr/>
          <p:nvPr/>
        </p:nvSpPr>
        <p:spPr>
          <a:xfrm>
            <a:off x="7044387" y="1553694"/>
            <a:ext cx="1068908" cy="547803"/>
          </a:xfrm>
          <a:prstGeom prst="roundRect">
            <a:avLst/>
          </a:prstGeom>
          <a:solidFill>
            <a:srgbClr val="A50E82">
              <a:lumMod val="60000"/>
              <a:lumOff val="40000"/>
            </a:srgbClr>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Make Transaction Screen</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Rectangle: Rounded Corners 19">
            <a:extLst>
              <a:ext uri="{FF2B5EF4-FFF2-40B4-BE49-F238E27FC236}">
                <a16:creationId xmlns:a16="http://schemas.microsoft.com/office/drawing/2014/main" id="{C8279E49-488A-4E88-AF17-DF076C4BA652}"/>
              </a:ext>
            </a:extLst>
          </p:cNvPr>
          <p:cNvSpPr/>
          <p:nvPr/>
        </p:nvSpPr>
        <p:spPr>
          <a:xfrm>
            <a:off x="10001250" y="1553695"/>
            <a:ext cx="1068908" cy="547803"/>
          </a:xfrm>
          <a:prstGeom prst="roundRect">
            <a:avLst/>
          </a:prstGeom>
          <a:solidFill>
            <a:srgbClr val="A50E82">
              <a:lumMod val="60000"/>
              <a:lumOff val="40000"/>
            </a:srgbClr>
          </a:solidFill>
          <a:ln w="15875" cap="rnd" cmpd="sng" algn="ctr">
            <a:solidFill>
              <a:srgbClr val="6A9E1F">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Century Gothic" panose="020B0502020202020204"/>
                <a:ea typeface="+mn-ea"/>
                <a:cs typeface="+mn-cs"/>
              </a:rPr>
              <a:t>4. All Transaction Screen</a:t>
            </a:r>
            <a:endParaRPr kumimoji="0" lang="en-GB" sz="1000" b="0" i="0" u="none" strike="noStrike" kern="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6" name="Straight Arrow Connector 5">
            <a:extLst>
              <a:ext uri="{FF2B5EF4-FFF2-40B4-BE49-F238E27FC236}">
                <a16:creationId xmlns:a16="http://schemas.microsoft.com/office/drawing/2014/main" id="{C88BA0AE-4CDB-4018-A6BF-2BEBE7EE8E4E}"/>
              </a:ext>
            </a:extLst>
          </p:cNvPr>
          <p:cNvCxnSpPr>
            <a:cxnSpLocks/>
            <a:endCxn id="3" idx="1"/>
          </p:cNvCxnSpPr>
          <p:nvPr/>
        </p:nvCxnSpPr>
        <p:spPr>
          <a:xfrm>
            <a:off x="2122193" y="1827595"/>
            <a:ext cx="1887955" cy="1"/>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7" name="Straight Arrow Connector 6">
            <a:extLst>
              <a:ext uri="{FF2B5EF4-FFF2-40B4-BE49-F238E27FC236}">
                <a16:creationId xmlns:a16="http://schemas.microsoft.com/office/drawing/2014/main" id="{BD1D3954-AB0F-418F-9871-008C68FC62B0}"/>
              </a:ext>
            </a:extLst>
          </p:cNvPr>
          <p:cNvCxnSpPr>
            <a:cxnSpLocks/>
            <a:endCxn id="5" idx="1"/>
          </p:cNvCxnSpPr>
          <p:nvPr/>
        </p:nvCxnSpPr>
        <p:spPr>
          <a:xfrm>
            <a:off x="8147916" y="1827243"/>
            <a:ext cx="1853334" cy="354"/>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8" name="Straight Arrow Connector 7">
            <a:extLst>
              <a:ext uri="{FF2B5EF4-FFF2-40B4-BE49-F238E27FC236}">
                <a16:creationId xmlns:a16="http://schemas.microsoft.com/office/drawing/2014/main" id="{CACBD159-7D65-4C93-84AC-F7287DE1DD99}"/>
              </a:ext>
            </a:extLst>
          </p:cNvPr>
          <p:cNvCxnSpPr>
            <a:cxnSpLocks/>
            <a:endCxn id="4" idx="1"/>
          </p:cNvCxnSpPr>
          <p:nvPr/>
        </p:nvCxnSpPr>
        <p:spPr>
          <a:xfrm>
            <a:off x="5079056" y="1827242"/>
            <a:ext cx="1965331" cy="354"/>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9" name="Rectangle 8">
            <a:extLst>
              <a:ext uri="{FF2B5EF4-FFF2-40B4-BE49-F238E27FC236}">
                <a16:creationId xmlns:a16="http://schemas.microsoft.com/office/drawing/2014/main" id="{3BE35820-22B7-4495-BEA0-709D4F77652F}"/>
              </a:ext>
            </a:extLst>
          </p:cNvPr>
          <p:cNvSpPr/>
          <p:nvPr/>
        </p:nvSpPr>
        <p:spPr>
          <a:xfrm>
            <a:off x="1053285" y="1084425"/>
            <a:ext cx="1068908"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Default Screen After Login</a:t>
            </a:r>
          </a:p>
        </p:txBody>
      </p:sp>
      <p:sp>
        <p:nvSpPr>
          <p:cNvPr id="10" name="Rectangle 9">
            <a:extLst>
              <a:ext uri="{FF2B5EF4-FFF2-40B4-BE49-F238E27FC236}">
                <a16:creationId xmlns:a16="http://schemas.microsoft.com/office/drawing/2014/main" id="{EE4C98ED-84E2-4DA8-9A4A-71964486F17A}"/>
              </a:ext>
            </a:extLst>
          </p:cNvPr>
          <p:cNvSpPr/>
          <p:nvPr/>
        </p:nvSpPr>
        <p:spPr>
          <a:xfrm>
            <a:off x="2360903" y="1896362"/>
            <a:ext cx="1468953" cy="230832"/>
          </a:xfrm>
          <a:prstGeom prst="rect">
            <a:avLst/>
          </a:prstGeom>
        </p:spPr>
        <p:txBody>
          <a:bodyPr wrap="square">
            <a:spAutoFit/>
          </a:bodyPr>
          <a:lstStyle/>
          <a:p>
            <a:pPr defTabSz="457200">
              <a:defRPr/>
            </a:pPr>
            <a:r>
              <a:rPr lang="en-GB" sz="900" dirty="0">
                <a:solidFill>
                  <a:prstClr val="black"/>
                </a:solidFill>
                <a:latin typeface="Century Gothic" panose="020B0502020202020204"/>
              </a:rPr>
              <a:t>Open up Side Menu</a:t>
            </a:r>
          </a:p>
        </p:txBody>
      </p:sp>
      <p:sp>
        <p:nvSpPr>
          <p:cNvPr id="11" name="Rectangle 10">
            <a:extLst>
              <a:ext uri="{FF2B5EF4-FFF2-40B4-BE49-F238E27FC236}">
                <a16:creationId xmlns:a16="http://schemas.microsoft.com/office/drawing/2014/main" id="{BB3BC199-E75A-4156-8015-ED33429CE3F0}"/>
              </a:ext>
            </a:extLst>
          </p:cNvPr>
          <p:cNvSpPr/>
          <p:nvPr/>
        </p:nvSpPr>
        <p:spPr>
          <a:xfrm>
            <a:off x="5808954" y="1410549"/>
            <a:ext cx="1158058" cy="369332"/>
          </a:xfrm>
          <a:prstGeom prst="rect">
            <a:avLst/>
          </a:prstGeom>
        </p:spPr>
        <p:txBody>
          <a:bodyPr wrap="square">
            <a:spAutoFit/>
          </a:bodyPr>
          <a:lstStyle/>
          <a:p>
            <a:pPr defTabSz="457200">
              <a:defRPr/>
            </a:pPr>
            <a:r>
              <a:rPr lang="en-GB" sz="900" dirty="0">
                <a:solidFill>
                  <a:prstClr val="black"/>
                </a:solidFill>
                <a:latin typeface="Century Gothic" panose="020B0502020202020204"/>
              </a:rPr>
              <a:t>Make Transaction </a:t>
            </a:r>
          </a:p>
        </p:txBody>
      </p:sp>
      <p:sp>
        <p:nvSpPr>
          <p:cNvPr id="12" name="Rectangle 11">
            <a:extLst>
              <a:ext uri="{FF2B5EF4-FFF2-40B4-BE49-F238E27FC236}">
                <a16:creationId xmlns:a16="http://schemas.microsoft.com/office/drawing/2014/main" id="{04526996-AAD6-4B40-B1B7-8BDE13DD431A}"/>
              </a:ext>
            </a:extLst>
          </p:cNvPr>
          <p:cNvSpPr/>
          <p:nvPr/>
        </p:nvSpPr>
        <p:spPr>
          <a:xfrm>
            <a:off x="8854967" y="1281793"/>
            <a:ext cx="1158058" cy="507831"/>
          </a:xfrm>
          <a:prstGeom prst="rect">
            <a:avLst/>
          </a:prstGeom>
        </p:spPr>
        <p:txBody>
          <a:bodyPr wrap="square">
            <a:spAutoFit/>
          </a:bodyPr>
          <a:lstStyle/>
          <a:p>
            <a:pPr defTabSz="457200">
              <a:defRPr/>
            </a:pPr>
            <a:r>
              <a:rPr lang="en-GB" sz="900" dirty="0">
                <a:solidFill>
                  <a:prstClr val="black"/>
                </a:solidFill>
                <a:latin typeface="Century Gothic" panose="020B0502020202020204"/>
              </a:rPr>
              <a:t>Display all transactions pf </a:t>
            </a:r>
            <a:r>
              <a:rPr lang="en-GB" sz="900">
                <a:solidFill>
                  <a:prstClr val="black"/>
                </a:solidFill>
                <a:latin typeface="Century Gothic" panose="020B0502020202020204"/>
              </a:rPr>
              <a:t>registered cards</a:t>
            </a:r>
            <a:endParaRPr lang="en-GB" sz="900" dirty="0">
              <a:solidFill>
                <a:prstClr val="black"/>
              </a:solidFill>
              <a:latin typeface="Century Gothic" panose="020B0502020202020204"/>
            </a:endParaRPr>
          </a:p>
        </p:txBody>
      </p:sp>
      <p:sp>
        <p:nvSpPr>
          <p:cNvPr id="13"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A50E82">
                    <a:lumMod val="60000"/>
                    <a:lumOff val="40000"/>
                  </a:srgbClr>
                </a:solidFill>
                <a:latin typeface="Century Gothic" panose="020B0502020202020204"/>
                <a:cs typeface="Times New Roman" panose="02020603050405020304" pitchFamily="18" charset="0"/>
              </a:rPr>
              <a:t>Make transactions</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9856" y="2399211"/>
            <a:ext cx="1580329" cy="3336251"/>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3512" y="2430947"/>
            <a:ext cx="1548427" cy="326890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3675" y="2399211"/>
            <a:ext cx="1580330" cy="333625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7008" y="2415062"/>
            <a:ext cx="1580328" cy="3336249"/>
          </a:xfrm>
          <a:prstGeom prst="rect">
            <a:avLst/>
          </a:prstGeom>
        </p:spPr>
      </p:pic>
    </p:spTree>
    <p:extLst>
      <p:ext uri="{BB962C8B-B14F-4D97-AF65-F5344CB8AC3E}">
        <p14:creationId xmlns:p14="http://schemas.microsoft.com/office/powerpoint/2010/main" val="361364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What’s next ?</a:t>
            </a:r>
            <a:endPar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endParaRPr>
          </a:p>
        </p:txBody>
      </p:sp>
      <p:sp>
        <p:nvSpPr>
          <p:cNvPr id="3" name="TextBox 2"/>
          <p:cNvSpPr txBox="1"/>
          <p:nvPr/>
        </p:nvSpPr>
        <p:spPr>
          <a:xfrm>
            <a:off x="243793" y="600111"/>
            <a:ext cx="1794081" cy="338554"/>
          </a:xfrm>
          <a:prstGeom prst="rect">
            <a:avLst/>
          </a:prstGeom>
          <a:noFill/>
          <a:ln>
            <a:noFill/>
          </a:ln>
        </p:spPr>
        <p:txBody>
          <a:bodyPr wrap="none" rtlCol="0">
            <a:spAutoFit/>
          </a:bodyPr>
          <a:lstStyle/>
          <a:p>
            <a:r>
              <a:rPr lang="en-IN" sz="1600" b="1" dirty="0">
                <a:solidFill>
                  <a:prstClr val="black"/>
                </a:solidFill>
                <a:latin typeface="Century Gothic" panose="020B0502020202020204"/>
              </a:rPr>
              <a:t>Retail Use Cases</a:t>
            </a:r>
          </a:p>
        </p:txBody>
      </p:sp>
      <p:sp>
        <p:nvSpPr>
          <p:cNvPr id="4" name="TextBox 3"/>
          <p:cNvSpPr txBox="1"/>
          <p:nvPr/>
        </p:nvSpPr>
        <p:spPr>
          <a:xfrm>
            <a:off x="5066521" y="586745"/>
            <a:ext cx="1516762" cy="338554"/>
          </a:xfrm>
          <a:prstGeom prst="rect">
            <a:avLst/>
          </a:prstGeom>
          <a:noFill/>
          <a:ln>
            <a:noFill/>
          </a:ln>
        </p:spPr>
        <p:txBody>
          <a:bodyPr wrap="none" rtlCol="0">
            <a:spAutoFit/>
          </a:bodyPr>
          <a:lstStyle/>
          <a:p>
            <a:r>
              <a:rPr lang="en-IN" sz="1600" b="1" dirty="0">
                <a:solidFill>
                  <a:prstClr val="black"/>
                </a:solidFill>
                <a:latin typeface="Century Gothic" panose="020B0502020202020204"/>
              </a:rPr>
              <a:t>Opportunities</a:t>
            </a:r>
          </a:p>
        </p:txBody>
      </p:sp>
      <p:sp>
        <p:nvSpPr>
          <p:cNvPr id="5" name="TextBox 4"/>
          <p:cNvSpPr txBox="1"/>
          <p:nvPr/>
        </p:nvSpPr>
        <p:spPr>
          <a:xfrm>
            <a:off x="231758" y="4372100"/>
            <a:ext cx="2279791" cy="338554"/>
          </a:xfrm>
          <a:prstGeom prst="rect">
            <a:avLst/>
          </a:prstGeom>
          <a:noFill/>
          <a:ln>
            <a:noFill/>
          </a:ln>
        </p:spPr>
        <p:txBody>
          <a:bodyPr wrap="none" rtlCol="0">
            <a:spAutoFit/>
          </a:bodyPr>
          <a:lstStyle/>
          <a:p>
            <a:r>
              <a:rPr lang="en-IN" sz="1600" b="1" dirty="0">
                <a:solidFill>
                  <a:prstClr val="black"/>
                </a:solidFill>
                <a:latin typeface="Century Gothic" panose="020B0502020202020204"/>
              </a:rPr>
              <a:t>Corporate Use Cases</a:t>
            </a:r>
          </a:p>
        </p:txBody>
      </p:sp>
      <p:sp>
        <p:nvSpPr>
          <p:cNvPr id="6" name="TextBox 5"/>
          <p:cNvSpPr txBox="1"/>
          <p:nvPr/>
        </p:nvSpPr>
        <p:spPr>
          <a:xfrm>
            <a:off x="4747686" y="4346831"/>
            <a:ext cx="1516762" cy="338554"/>
          </a:xfrm>
          <a:prstGeom prst="rect">
            <a:avLst/>
          </a:prstGeom>
          <a:noFill/>
          <a:ln>
            <a:noFill/>
          </a:ln>
        </p:spPr>
        <p:txBody>
          <a:bodyPr wrap="none" rtlCol="0">
            <a:spAutoFit/>
          </a:bodyPr>
          <a:lstStyle/>
          <a:p>
            <a:r>
              <a:rPr lang="en-IN" sz="1600" b="1" dirty="0">
                <a:solidFill>
                  <a:prstClr val="black"/>
                </a:solidFill>
                <a:latin typeface="Century Gothic" panose="020B0502020202020204"/>
              </a:rPr>
              <a:t>Opportunities</a:t>
            </a:r>
          </a:p>
        </p:txBody>
      </p:sp>
      <p:sp>
        <p:nvSpPr>
          <p:cNvPr id="7" name="Rounded Rectangle 6"/>
          <p:cNvSpPr/>
          <p:nvPr/>
        </p:nvSpPr>
        <p:spPr>
          <a:xfrm>
            <a:off x="257571" y="906206"/>
            <a:ext cx="432726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Account Aggregation</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 name="Rounded Rectangle 7"/>
          <p:cNvSpPr/>
          <p:nvPr/>
        </p:nvSpPr>
        <p:spPr>
          <a:xfrm>
            <a:off x="243791" y="1424420"/>
            <a:ext cx="4327269"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Peer-to-peer payment service</a:t>
            </a:r>
          </a:p>
        </p:txBody>
      </p:sp>
      <p:sp>
        <p:nvSpPr>
          <p:cNvPr id="9" name="Rounded Rectangle 8"/>
          <p:cNvSpPr/>
          <p:nvPr/>
        </p:nvSpPr>
        <p:spPr>
          <a:xfrm>
            <a:off x="257571" y="1926827"/>
            <a:ext cx="432726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Consumer-to-business payments</a:t>
            </a:r>
          </a:p>
        </p:txBody>
      </p:sp>
      <p:sp>
        <p:nvSpPr>
          <p:cNvPr id="10" name="Rounded Rectangle 9"/>
          <p:cNvSpPr/>
          <p:nvPr/>
        </p:nvSpPr>
        <p:spPr>
          <a:xfrm>
            <a:off x="243791" y="2435667"/>
            <a:ext cx="4327268" cy="93623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Products Cross – Selling</a:t>
            </a:r>
          </a:p>
        </p:txBody>
      </p:sp>
      <p:sp>
        <p:nvSpPr>
          <p:cNvPr id="11" name="Rounded Rectangle 10"/>
          <p:cNvSpPr/>
          <p:nvPr/>
        </p:nvSpPr>
        <p:spPr>
          <a:xfrm>
            <a:off x="255921" y="3426924"/>
            <a:ext cx="431608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Lifestyle offerings</a:t>
            </a:r>
          </a:p>
        </p:txBody>
      </p:sp>
      <p:sp>
        <p:nvSpPr>
          <p:cNvPr id="12" name="Rounded Rectangle 11"/>
          <p:cNvSpPr/>
          <p:nvPr/>
        </p:nvSpPr>
        <p:spPr>
          <a:xfrm>
            <a:off x="255921" y="3934607"/>
            <a:ext cx="4316079"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Identification and authentication service</a:t>
            </a:r>
          </a:p>
        </p:txBody>
      </p:sp>
      <p:sp>
        <p:nvSpPr>
          <p:cNvPr id="13" name="Rounded Rectangle 12"/>
          <p:cNvSpPr/>
          <p:nvPr/>
        </p:nvSpPr>
        <p:spPr>
          <a:xfrm>
            <a:off x="4763461" y="900605"/>
            <a:ext cx="7254367"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Link all accounts; track expenses; set and plan savings goals; self-administration</a:t>
            </a:r>
          </a:p>
        </p:txBody>
      </p:sp>
      <p:sp>
        <p:nvSpPr>
          <p:cNvPr id="14" name="Rounded Rectangle 13"/>
          <p:cNvSpPr/>
          <p:nvPr/>
        </p:nvSpPr>
        <p:spPr>
          <a:xfrm>
            <a:off x="4780221" y="1417756"/>
            <a:ext cx="7237607"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Peer-to-peer payment service</a:t>
            </a:r>
          </a:p>
        </p:txBody>
      </p:sp>
      <p:sp>
        <p:nvSpPr>
          <p:cNvPr id="15" name="Rounded Rectangle 14"/>
          <p:cNvSpPr/>
          <p:nvPr/>
        </p:nvSpPr>
        <p:spPr>
          <a:xfrm>
            <a:off x="4780220" y="1933682"/>
            <a:ext cx="7237607"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Consumer-to-business payments</a:t>
            </a:r>
          </a:p>
        </p:txBody>
      </p:sp>
      <p:sp>
        <p:nvSpPr>
          <p:cNvPr id="16" name="Rounded Rectangle 15"/>
          <p:cNvSpPr/>
          <p:nvPr/>
        </p:nvSpPr>
        <p:spPr>
          <a:xfrm>
            <a:off x="4780219" y="2449608"/>
            <a:ext cx="7237607"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Identity leads for lending products</a:t>
            </a:r>
          </a:p>
        </p:txBody>
      </p:sp>
      <p:sp>
        <p:nvSpPr>
          <p:cNvPr id="17" name="Rounded Rectangle 16"/>
          <p:cNvSpPr/>
          <p:nvPr/>
        </p:nvSpPr>
        <p:spPr>
          <a:xfrm>
            <a:off x="4763461" y="2936097"/>
            <a:ext cx="7254365"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Identity leads for insurance and utilities offers</a:t>
            </a:r>
          </a:p>
        </p:txBody>
      </p:sp>
      <p:sp>
        <p:nvSpPr>
          <p:cNvPr id="18" name="Rounded Rectangle 17"/>
          <p:cNvSpPr/>
          <p:nvPr/>
        </p:nvSpPr>
        <p:spPr>
          <a:xfrm>
            <a:off x="4780218" y="3426924"/>
            <a:ext cx="7237607"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Enable payments &amp; service beyond regular payments; adding alternate methods</a:t>
            </a:r>
          </a:p>
        </p:txBody>
      </p:sp>
      <p:sp>
        <p:nvSpPr>
          <p:cNvPr id="19" name="Rounded Rectangle 18"/>
          <p:cNvSpPr/>
          <p:nvPr/>
        </p:nvSpPr>
        <p:spPr>
          <a:xfrm>
            <a:off x="4763461" y="3910534"/>
            <a:ext cx="7254364"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Provide digital identity, e.g. For secure login to tax department</a:t>
            </a:r>
          </a:p>
        </p:txBody>
      </p:sp>
      <p:sp>
        <p:nvSpPr>
          <p:cNvPr id="20" name="TextBox 19"/>
          <p:cNvSpPr txBox="1"/>
          <p:nvPr/>
        </p:nvSpPr>
        <p:spPr>
          <a:xfrm>
            <a:off x="2378901" y="2490284"/>
            <a:ext cx="2097049" cy="738664"/>
          </a:xfrm>
          <a:prstGeom prst="rect">
            <a:avLst/>
          </a:prstGeom>
          <a:noFill/>
        </p:spPr>
        <p:txBody>
          <a:bodyPr wrap="none" rtlCol="0">
            <a:spAutoFit/>
          </a:bodyPr>
          <a:lstStyle/>
          <a:p>
            <a:r>
              <a:rPr lang="en-US" sz="1400" dirty="0">
                <a:solidFill>
                  <a:prstClr val="white"/>
                </a:solidFill>
                <a:latin typeface="Century Gothic" panose="020B0502020202020204"/>
              </a:rPr>
              <a:t>Banking Products</a:t>
            </a:r>
          </a:p>
          <a:p>
            <a:endParaRPr lang="en-US" sz="1400" dirty="0">
              <a:solidFill>
                <a:prstClr val="white"/>
              </a:solidFill>
              <a:latin typeface="Century Gothic" panose="020B0502020202020204"/>
            </a:endParaRPr>
          </a:p>
          <a:p>
            <a:r>
              <a:rPr lang="en-US" sz="1400" dirty="0">
                <a:solidFill>
                  <a:prstClr val="white"/>
                </a:solidFill>
                <a:latin typeface="Century Gothic" panose="020B0502020202020204"/>
              </a:rPr>
              <a:t>Non-Banking Products</a:t>
            </a:r>
            <a:endParaRPr lang="en-IN" sz="1400" dirty="0">
              <a:solidFill>
                <a:prstClr val="white"/>
              </a:solidFill>
              <a:latin typeface="Century Gothic" panose="020B0502020202020204"/>
            </a:endParaRPr>
          </a:p>
        </p:txBody>
      </p:sp>
      <p:sp>
        <p:nvSpPr>
          <p:cNvPr id="21" name="Rounded Rectangle 20"/>
          <p:cNvSpPr/>
          <p:nvPr/>
        </p:nvSpPr>
        <p:spPr>
          <a:xfrm>
            <a:off x="269701" y="4678132"/>
            <a:ext cx="432726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Balance sheet simulation</a:t>
            </a:r>
          </a:p>
        </p:txBody>
      </p:sp>
      <p:sp>
        <p:nvSpPr>
          <p:cNvPr id="22" name="Rounded Rectangle 21"/>
          <p:cNvSpPr/>
          <p:nvPr/>
        </p:nvSpPr>
        <p:spPr>
          <a:xfrm>
            <a:off x="255921" y="5196346"/>
            <a:ext cx="4327269"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Multi-account management</a:t>
            </a:r>
          </a:p>
        </p:txBody>
      </p:sp>
      <p:sp>
        <p:nvSpPr>
          <p:cNvPr id="23" name="Rounded Rectangle 22"/>
          <p:cNvSpPr/>
          <p:nvPr/>
        </p:nvSpPr>
        <p:spPr>
          <a:xfrm>
            <a:off x="269701" y="5698753"/>
            <a:ext cx="432726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Integrated cash management</a:t>
            </a:r>
          </a:p>
        </p:txBody>
      </p:sp>
      <p:sp>
        <p:nvSpPr>
          <p:cNvPr id="24" name="Rounded Rectangle 23"/>
          <p:cNvSpPr/>
          <p:nvPr/>
        </p:nvSpPr>
        <p:spPr>
          <a:xfrm>
            <a:off x="269701" y="6213786"/>
            <a:ext cx="432726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Enhanced risk scoring</a:t>
            </a:r>
          </a:p>
        </p:txBody>
      </p:sp>
      <p:sp>
        <p:nvSpPr>
          <p:cNvPr id="25" name="Rounded Rectangle 24"/>
          <p:cNvSpPr/>
          <p:nvPr/>
        </p:nvSpPr>
        <p:spPr>
          <a:xfrm>
            <a:off x="4772655" y="4678132"/>
            <a:ext cx="725894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Balance sheet/P&amp;L simulation across accounts</a:t>
            </a:r>
          </a:p>
        </p:txBody>
      </p:sp>
      <p:sp>
        <p:nvSpPr>
          <p:cNvPr id="26" name="Rounded Rectangle 25"/>
          <p:cNvSpPr/>
          <p:nvPr/>
        </p:nvSpPr>
        <p:spPr>
          <a:xfrm>
            <a:off x="4758875" y="5196346"/>
            <a:ext cx="725895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Improve multi-account aggregation &amp; management</a:t>
            </a:r>
          </a:p>
        </p:txBody>
      </p:sp>
      <p:sp>
        <p:nvSpPr>
          <p:cNvPr id="27" name="Rounded Rectangle 26"/>
          <p:cNvSpPr/>
          <p:nvPr/>
        </p:nvSpPr>
        <p:spPr>
          <a:xfrm>
            <a:off x="4772655" y="5698753"/>
            <a:ext cx="725894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Cash pooling/liquidity management across accounts</a:t>
            </a:r>
          </a:p>
        </p:txBody>
      </p:sp>
      <p:sp>
        <p:nvSpPr>
          <p:cNvPr id="28" name="Rounded Rectangle 27"/>
          <p:cNvSpPr/>
          <p:nvPr/>
        </p:nvSpPr>
        <p:spPr>
          <a:xfrm>
            <a:off x="4772655" y="6213786"/>
            <a:ext cx="7258948"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white"/>
                </a:solidFill>
                <a:effectLst/>
                <a:uLnTx/>
                <a:uFillTx/>
                <a:latin typeface="Century Gothic" panose="020B0502020202020204"/>
                <a:ea typeface="+mn-ea"/>
                <a:cs typeface="+mn-cs"/>
              </a:rPr>
              <a:t>Use multi-account data to enhance risk scoring</a:t>
            </a:r>
          </a:p>
        </p:txBody>
      </p:sp>
    </p:spTree>
    <p:extLst>
      <p:ext uri="{BB962C8B-B14F-4D97-AF65-F5344CB8AC3E}">
        <p14:creationId xmlns:p14="http://schemas.microsoft.com/office/powerpoint/2010/main" val="402423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APPENDIX</a:t>
            </a:r>
            <a:endPar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endParaRPr>
          </a:p>
        </p:txBody>
      </p:sp>
      <p:sp>
        <p:nvSpPr>
          <p:cNvPr id="3" name="TextBox 2"/>
          <p:cNvSpPr txBox="1"/>
          <p:nvPr/>
        </p:nvSpPr>
        <p:spPr>
          <a:xfrm>
            <a:off x="968991" y="1446663"/>
            <a:ext cx="4227439" cy="646331"/>
          </a:xfrm>
          <a:prstGeom prst="rect">
            <a:avLst/>
          </a:prstGeom>
          <a:noFill/>
        </p:spPr>
        <p:txBody>
          <a:bodyPr wrap="none" rtlCol="0">
            <a:spAutoFit/>
          </a:bodyPr>
          <a:lstStyle/>
          <a:p>
            <a:pPr marL="285750" indent="-285750">
              <a:buFont typeface="Arial" panose="020B0604020202020204" pitchFamily="34" charset="0"/>
              <a:buChar char="•"/>
            </a:pPr>
            <a:r>
              <a:rPr lang="en-IN" b="1" dirty="0">
                <a:solidFill>
                  <a:prstClr val="black"/>
                </a:solidFill>
                <a:latin typeface="Century Gothic" panose="020B0502020202020204"/>
              </a:rPr>
              <a:t>Technical</a:t>
            </a:r>
            <a:r>
              <a:rPr lang="en-IN" dirty="0">
                <a:solidFill>
                  <a:prstClr val="black"/>
                </a:solidFill>
                <a:latin typeface="Century Gothic" panose="020B0502020202020204"/>
              </a:rPr>
              <a:t> </a:t>
            </a:r>
            <a:r>
              <a:rPr lang="en-IN" b="1" dirty="0">
                <a:solidFill>
                  <a:prstClr val="black"/>
                </a:solidFill>
                <a:latin typeface="Century Gothic" panose="020B0502020202020204"/>
              </a:rPr>
              <a:t>Enrichments to the POC</a:t>
            </a:r>
          </a:p>
          <a:p>
            <a:pPr marL="285750" indent="-285750">
              <a:buFont typeface="Arial" panose="020B0604020202020204" pitchFamily="34" charset="0"/>
              <a:buChar char="•"/>
            </a:pPr>
            <a:r>
              <a:rPr lang="en-IN" b="1" dirty="0">
                <a:solidFill>
                  <a:prstClr val="black"/>
                </a:solidFill>
                <a:latin typeface="Century Gothic" panose="020B0502020202020204"/>
              </a:rPr>
              <a:t>Elaborate Use cases</a:t>
            </a:r>
          </a:p>
        </p:txBody>
      </p:sp>
    </p:spTree>
    <p:extLst>
      <p:ext uri="{BB962C8B-B14F-4D97-AF65-F5344CB8AC3E}">
        <p14:creationId xmlns:p14="http://schemas.microsoft.com/office/powerpoint/2010/main" val="7967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1">
            <a:extLst>
              <a:ext uri="{FF2B5EF4-FFF2-40B4-BE49-F238E27FC236}">
                <a16:creationId xmlns:a16="http://schemas.microsoft.com/office/drawing/2014/main" id="{FA289217-80FA-4BC2-A63C-8E0A0635380C}"/>
              </a:ext>
            </a:extLst>
          </p:cNvPr>
          <p:cNvSpPr txBox="1">
            <a:spLocks/>
          </p:cNvSpPr>
          <p:nvPr/>
        </p:nvSpPr>
        <p:spPr>
          <a:xfrm>
            <a:off x="310622" y="4292139"/>
            <a:ext cx="5625868" cy="7487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0" dirty="0">
                <a:ln>
                  <a:noFill/>
                </a:ln>
                <a:solidFill>
                  <a:srgbClr val="C62324">
                    <a:lumMod val="75000"/>
                  </a:srgbClr>
                </a:solidFill>
                <a:effectLst/>
                <a:uLnTx/>
                <a:uFillTx/>
                <a:latin typeface="Century Gothic" panose="020B0502020202020204"/>
                <a:ea typeface="+mj-ea"/>
                <a:cs typeface="Times New Roman" panose="02020603050405020304" pitchFamily="18" charset="0"/>
              </a:rPr>
              <a:t>PSD2 changes traditional banking giving it a modern, more technical outlook by opening up the backing relationship to TPPs laying a legal foundation towards standardizing Open banking  </a:t>
            </a:r>
          </a:p>
        </p:txBody>
      </p:sp>
      <p:sp>
        <p:nvSpPr>
          <p:cNvPr id="56" name="Rectangle 55">
            <a:extLst>
              <a:ext uri="{FF2B5EF4-FFF2-40B4-BE49-F238E27FC236}">
                <a16:creationId xmlns:a16="http://schemas.microsoft.com/office/drawing/2014/main" id="{9EE71048-6214-4A78-8B6B-135B07C92071}"/>
              </a:ext>
            </a:extLst>
          </p:cNvPr>
          <p:cNvSpPr/>
          <p:nvPr/>
        </p:nvSpPr>
        <p:spPr>
          <a:xfrm>
            <a:off x="310619" y="3032494"/>
            <a:ext cx="5574363" cy="1200329"/>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6A9E1F">
                    <a:lumMod val="50000"/>
                  </a:srgbClr>
                </a:solidFill>
                <a:effectLst/>
                <a:uLnTx/>
                <a:uFillTx/>
                <a:latin typeface="Century Gothic" panose="020B0502020202020204"/>
                <a:ea typeface="+mn-ea"/>
                <a:cs typeface="+mn-cs"/>
              </a:rPr>
              <a:t>PSD2</a:t>
            </a:r>
            <a:r>
              <a:rPr kumimoji="0" lang="en-GB" sz="1200" b="0" i="0" u="none" strike="noStrike" kern="1200" cap="none" spc="0" normalizeH="0" baseline="0" noProof="0" dirty="0">
                <a:ln>
                  <a:noFill/>
                </a:ln>
                <a:solidFill>
                  <a:srgbClr val="6A9E1F">
                    <a:lumMod val="50000"/>
                  </a:srgbClr>
                </a:solidFill>
                <a:effectLst/>
                <a:uLnTx/>
                <a:uFillTx/>
                <a:latin typeface="Century Gothic" panose="020B0502020202020204"/>
                <a:ea typeface="+mn-ea"/>
                <a:cs typeface="+mn-cs"/>
              </a:rPr>
              <a:t> focuses on making data more accessible payments faster and stronger user authentication. PSD2 also standardise the way data is accessed through open banking, through the creation of open API.  Directive will provide consumers with greater transparency of costs and protection from charges as they can now compare products across participants and face reduced lability from fraudulent payments.</a:t>
            </a:r>
          </a:p>
        </p:txBody>
      </p:sp>
      <p:pic>
        <p:nvPicPr>
          <p:cNvPr id="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911" y="3476990"/>
            <a:ext cx="5638565" cy="2490054"/>
          </a:xfrm>
          <a:prstGeom prst="rect">
            <a:avLst/>
          </a:prstGeom>
          <a:noFill/>
          <a:ln>
            <a:noFill/>
          </a:ln>
        </p:spPr>
      </p:pic>
      <p:sp>
        <p:nvSpPr>
          <p:cNvPr id="58" name="Rectangle 57">
            <a:extLst>
              <a:ext uri="{FF2B5EF4-FFF2-40B4-BE49-F238E27FC236}">
                <a16:creationId xmlns:a16="http://schemas.microsoft.com/office/drawing/2014/main" id="{3088DE72-16EF-4D55-B05A-2A58A843D252}"/>
              </a:ext>
            </a:extLst>
          </p:cNvPr>
          <p:cNvSpPr/>
          <p:nvPr/>
        </p:nvSpPr>
        <p:spPr>
          <a:xfrm>
            <a:off x="310621" y="1103655"/>
            <a:ext cx="5677379" cy="1200329"/>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222222"/>
                </a:solidFill>
                <a:effectLst/>
                <a:uLnTx/>
                <a:uFillTx/>
                <a:latin typeface="Century Gothic" panose="020B0502020202020204"/>
                <a:ea typeface="+mn-ea"/>
                <a:cs typeface="+mn-cs"/>
              </a:rPr>
              <a:t>Open banking </a:t>
            </a:r>
            <a:r>
              <a:rPr kumimoji="0" lang="en-GB" sz="1200" b="0" i="0" u="none" strike="noStrike" kern="1200" cap="none" spc="0" normalizeH="0" baseline="0" noProof="0" dirty="0">
                <a:ln>
                  <a:noFill/>
                </a:ln>
                <a:solidFill>
                  <a:srgbClr val="222222"/>
                </a:solidFill>
                <a:effectLst/>
                <a:uLnTx/>
                <a:uFillTx/>
                <a:latin typeface="Century Gothic" panose="020B0502020202020204"/>
                <a:ea typeface="+mn-ea"/>
                <a:cs typeface="+mn-cs"/>
              </a:rPr>
              <a:t>is the practice of sharing financial information electronically, securely, and only under conditions that customers approve of. Application programming interfaces (APIs) allow third-parties to access financial information efficiently, which promotes the development of new apps and services. Ideally, open banking should result in a better experience for consumers.</a:t>
            </a:r>
            <a:endParaRPr kumimoji="0" lang="en-GB" sz="1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59" name="Rectangle 58">
            <a:extLst>
              <a:ext uri="{FF2B5EF4-FFF2-40B4-BE49-F238E27FC236}">
                <a16:creationId xmlns:a16="http://schemas.microsoft.com/office/drawing/2014/main" id="{A4C10E04-F7D3-418F-B1D0-90D15462497C}"/>
              </a:ext>
            </a:extLst>
          </p:cNvPr>
          <p:cNvSpPr/>
          <p:nvPr/>
        </p:nvSpPr>
        <p:spPr>
          <a:xfrm>
            <a:off x="259110" y="2270682"/>
            <a:ext cx="5574363" cy="46350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C62324">
                    <a:lumMod val="50000"/>
                  </a:srgbClr>
                </a:solidFill>
                <a:effectLst/>
                <a:uLnTx/>
                <a:uFillTx/>
                <a:latin typeface="Century Gothic" panose="020B0502020202020204"/>
                <a:ea typeface="+mn-ea"/>
                <a:cs typeface="+mn-cs"/>
              </a:rPr>
              <a:t>Open banking has the potential to reshape the competitive landscape and consumer experience of the banking industry.</a:t>
            </a:r>
          </a:p>
        </p:txBody>
      </p:sp>
      <p:sp>
        <p:nvSpPr>
          <p:cNvPr id="60" name="Rectangle 59"/>
          <p:cNvSpPr/>
          <p:nvPr/>
        </p:nvSpPr>
        <p:spPr>
          <a:xfrm>
            <a:off x="310619" y="5375809"/>
            <a:ext cx="5574360"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Century Gothic" panose="020B0502020202020204"/>
                <a:ea typeface="+mn-ea"/>
                <a:cs typeface="+mn-cs"/>
              </a:rPr>
              <a:t>In simpler terms, PSD2 is the regulation that allows projects such as Open Banking to take place. Having that regulation will ensure the market is fair and competitive, but also safe and secure.</a:t>
            </a:r>
          </a:p>
        </p:txBody>
      </p:sp>
      <p:graphicFrame>
        <p:nvGraphicFramePr>
          <p:cNvPr id="61" name="Diagram 60"/>
          <p:cNvGraphicFramePr/>
          <p:nvPr/>
        </p:nvGraphicFramePr>
        <p:xfrm>
          <a:off x="6224719" y="765181"/>
          <a:ext cx="3943409" cy="1942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2" name="Diagram 61"/>
          <p:cNvGraphicFramePr/>
          <p:nvPr/>
        </p:nvGraphicFramePr>
        <p:xfrm>
          <a:off x="6791282" y="1249187"/>
          <a:ext cx="5072002" cy="26922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3" name="TextBox 62"/>
          <p:cNvSpPr txBox="1"/>
          <p:nvPr/>
        </p:nvSpPr>
        <p:spPr>
          <a:xfrm>
            <a:off x="6730320" y="2044617"/>
            <a:ext cx="109388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RTS Adoption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On SCA by EC</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4" name="TextBox 63"/>
          <p:cNvSpPr txBox="1"/>
          <p:nvPr/>
        </p:nvSpPr>
        <p:spPr>
          <a:xfrm>
            <a:off x="7717081" y="1927830"/>
            <a:ext cx="11840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PSD2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Adopt in member domestic now</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5" name="TextBox 64"/>
          <p:cNvSpPr txBox="1"/>
          <p:nvPr/>
        </p:nvSpPr>
        <p:spPr>
          <a:xfrm>
            <a:off x="8658941" y="1926049"/>
            <a:ext cx="11840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RTS on SCA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Published in EU Official Journal</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6" name="TextBox 65"/>
          <p:cNvSpPr txBox="1"/>
          <p:nvPr/>
        </p:nvSpPr>
        <p:spPr>
          <a:xfrm>
            <a:off x="9652307" y="2044617"/>
            <a:ext cx="11840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Test Period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On SCA begins</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7" name="TextBox 66"/>
          <p:cNvSpPr txBox="1"/>
          <p:nvPr/>
        </p:nvSpPr>
        <p:spPr>
          <a:xfrm>
            <a:off x="10722499" y="2044617"/>
            <a:ext cx="11840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Deadline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Of RTS on SCA</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8" name="TextBox 67"/>
          <p:cNvSpPr txBox="1"/>
          <p:nvPr/>
        </p:nvSpPr>
        <p:spPr>
          <a:xfrm>
            <a:off x="6187088" y="1018354"/>
            <a:ext cx="11840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PSD2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EC published proposals</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9" name="TextBox 68"/>
          <p:cNvSpPr txBox="1"/>
          <p:nvPr/>
        </p:nvSpPr>
        <p:spPr>
          <a:xfrm>
            <a:off x="7114211" y="1018353"/>
            <a:ext cx="99768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PSD2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Come into  force in Europe</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0" name="TextBox 69"/>
          <p:cNvSpPr txBox="1"/>
          <p:nvPr/>
        </p:nvSpPr>
        <p:spPr>
          <a:xfrm>
            <a:off x="8058732" y="1018353"/>
            <a:ext cx="11840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First RTS on SCA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Discussion paper published</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1" name="TextBox 70"/>
          <p:cNvSpPr txBox="1"/>
          <p:nvPr/>
        </p:nvSpPr>
        <p:spPr>
          <a:xfrm>
            <a:off x="9049636" y="1018352"/>
            <a:ext cx="107912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entury Gothic" panose="020B0502020202020204"/>
                <a:ea typeface="+mn-ea"/>
                <a:cs typeface="+mn-cs"/>
              </a:rPr>
              <a:t>Final draft RTS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Century Gothic" panose="020B0502020202020204"/>
                <a:ea typeface="+mn-ea"/>
                <a:cs typeface="+mn-cs"/>
              </a:rPr>
              <a:t>On SCA by the EC</a:t>
            </a:r>
            <a:endParaRPr kumimoji="0" lang="en-IN"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2"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What is Open banking AND PSD2 ?</a:t>
            </a:r>
          </a:p>
        </p:txBody>
      </p:sp>
    </p:spTree>
    <p:extLst>
      <p:ext uri="{BB962C8B-B14F-4D97-AF65-F5344CB8AC3E}">
        <p14:creationId xmlns:p14="http://schemas.microsoft.com/office/powerpoint/2010/main" val="86155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60805" y="1025993"/>
            <a:ext cx="3677099" cy="461664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Account Switching: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Small and mid-sized financial service providers have higher profile online and can better attract new customers thanks to simplified account switching and other functionality.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Safe &amp; Seamless: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Less red tape with useful digital services delivered seamlessly and safely.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Insight: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Aggregation of payroll, auditing, accounting and more for easier and deeper operational insight.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Rates &amp; Timelines: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Faster adjudication of loans, auto financing and mortgages with potentially </a:t>
            </a:r>
            <a:r>
              <a:rPr kumimoji="0" lang="en-GB" sz="1400" b="0" i="0" u="none" strike="noStrike" kern="1200" cap="none" spc="0" normalizeH="0" baseline="0" noProof="0" dirty="0">
                <a:ln>
                  <a:noFill/>
                </a:ln>
                <a:solidFill>
                  <a:schemeClr val="bg1"/>
                </a:solidFill>
                <a:effectLst/>
                <a:uLnTx/>
                <a:uFillTx/>
                <a:latin typeface="Century Gothic" panose="020B0502020202020204"/>
                <a:ea typeface="+mn-ea"/>
                <a:cs typeface="+mn-cs"/>
              </a:rPr>
              <a:t>lower rates.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Automation: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Cash flows, invoices and assets can automated.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222222"/>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endParaRPr>
          </a:p>
        </p:txBody>
      </p:sp>
      <p:sp>
        <p:nvSpPr>
          <p:cNvPr id="21" name="TextBox 20"/>
          <p:cNvSpPr txBox="1"/>
          <p:nvPr/>
        </p:nvSpPr>
        <p:spPr>
          <a:xfrm>
            <a:off x="602165" y="979009"/>
            <a:ext cx="3066585" cy="569386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Large national Banks that offer the full range of financial services, can leverage their brands and customer bases to partner with other firms and offer new, innovative services.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Demands &amp; Offers</a:t>
            </a:r>
            <a:r>
              <a:rPr kumimoji="0" lang="en-GB" sz="1400" i="0" u="none" strike="noStrike" kern="1200" cap="none" spc="0" normalizeH="0" baseline="0" noProof="0" dirty="0">
                <a:ln>
                  <a:noFill/>
                </a:ln>
                <a:solidFill>
                  <a:schemeClr val="bg1"/>
                </a:solidFill>
                <a:effectLst/>
                <a:uLnTx/>
                <a:uFillTx/>
                <a:latin typeface="Century Gothic" panose="020B0502020202020204"/>
                <a:ea typeface="+mn-ea"/>
                <a:cs typeface="+mn-cs"/>
              </a:rPr>
              <a:t>: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Meet dramatically evolving consumers demands and offer more choice to the customers.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Cost Management: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Manage escalating costs of launching new digital services at scale.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Transparency: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Meet regulatory requirement to provide higher transparency for reporting data.</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Compete: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Offer innovative products and services, thereby helping banks to compete with Fintechs.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Revenue: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Develop strategies to monetize customer data to generate new revenue streams.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222222"/>
              </a:solidFill>
              <a:effectLst/>
              <a:uLnTx/>
              <a:uFillTx/>
              <a:latin typeface="Century Gothic" panose="020B0502020202020204"/>
              <a:ea typeface="+mn-ea"/>
              <a:cs typeface="+mn-cs"/>
            </a:endParaRPr>
          </a:p>
        </p:txBody>
      </p:sp>
      <p:sp>
        <p:nvSpPr>
          <p:cNvPr id="22" name="TextBox 21"/>
          <p:cNvSpPr txBox="1"/>
          <p:nvPr/>
        </p:nvSpPr>
        <p:spPr>
          <a:xfrm>
            <a:off x="760086" y="686980"/>
            <a:ext cx="257593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chemeClr val="bg1"/>
                </a:solidFill>
                <a:effectLst/>
                <a:uLnTx/>
                <a:uFillTx/>
                <a:latin typeface="Century Gothic" panose="020B0502020202020204"/>
                <a:ea typeface="+mn-ea"/>
                <a:cs typeface="+mn-cs"/>
              </a:rPr>
              <a:t>Large National Banks</a:t>
            </a:r>
            <a:endParaRPr kumimoji="0" lang="en-IN" sz="1800" b="1"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23" name="TextBox 22"/>
          <p:cNvSpPr txBox="1"/>
          <p:nvPr/>
        </p:nvSpPr>
        <p:spPr>
          <a:xfrm>
            <a:off x="4419598" y="678767"/>
            <a:ext cx="315951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chemeClr val="bg1"/>
                </a:solidFill>
                <a:effectLst/>
                <a:uLnTx/>
                <a:uFillTx/>
                <a:latin typeface="Century Gothic" panose="020B0502020202020204"/>
                <a:ea typeface="+mn-ea"/>
                <a:cs typeface="+mn-cs"/>
              </a:rPr>
              <a:t>Retail or Small Businesses</a:t>
            </a:r>
            <a:endParaRPr kumimoji="0" lang="en-IN" sz="1800" b="1"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24" name="TextBox 23"/>
          <p:cNvSpPr txBox="1"/>
          <p:nvPr/>
        </p:nvSpPr>
        <p:spPr>
          <a:xfrm>
            <a:off x="8594928" y="636013"/>
            <a:ext cx="257593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chemeClr val="bg1"/>
                </a:solidFill>
                <a:effectLst/>
                <a:uLnTx/>
                <a:uFillTx/>
                <a:latin typeface="Century Gothic" panose="020B0502020202020204"/>
                <a:ea typeface="+mn-ea"/>
                <a:cs typeface="+mn-cs"/>
              </a:rPr>
              <a:t>Consumers</a:t>
            </a:r>
            <a:endParaRPr kumimoji="0" lang="en-IN" sz="1800" b="1"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25" name="TextBox 24"/>
          <p:cNvSpPr txBox="1"/>
          <p:nvPr/>
        </p:nvSpPr>
        <p:spPr>
          <a:xfrm>
            <a:off x="8329959" y="958367"/>
            <a:ext cx="3356517" cy="504753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Overview: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Account aggregation for a 360 degree financial picture.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Safe &amp; Security: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Secure use of third-party financial service apps (no need to share login information).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Comparison: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Easy financial product comparisons.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Personalized financial product offerings.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Alert: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Account transaction notifications to alert of potential fraud or mistaken transactions.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Reduced charges: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Lower fees, no chargebacks and decreased number of frauds.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schemeClr val="bg1"/>
                </a:solidFill>
                <a:effectLst/>
                <a:uLnTx/>
                <a:uFillTx/>
                <a:latin typeface="Century Gothic" panose="020B0502020202020204"/>
                <a:ea typeface="+mn-ea"/>
                <a:cs typeface="+mn-cs"/>
              </a:rPr>
              <a:t>Services and Settlements:</a:t>
            </a:r>
            <a:r>
              <a:rPr kumimoji="0" lang="en-GB" sz="1400" b="0" i="0" u="none" strike="noStrike" kern="1200" cap="none" spc="0" normalizeH="0" baseline="0" noProof="0" dirty="0">
                <a:ln>
                  <a:noFill/>
                </a:ln>
                <a:solidFill>
                  <a:schemeClr val="bg1"/>
                </a:solidFill>
                <a:effectLst/>
                <a:uLnTx/>
                <a:uFillTx/>
                <a:latin typeface="Century Gothic" panose="020B0502020202020204"/>
                <a:ea typeface="+mn-ea"/>
                <a:cs typeface="+mn-cs"/>
              </a:rPr>
              <a:t> </a:t>
            </a:r>
            <a:r>
              <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rPr>
              <a:t>Tailored services and Real-time transaction settlements.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srgbClr val="222222"/>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222222"/>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Benefits for stake</a:t>
            </a:r>
            <a:r>
              <a:rPr lang="en-GB" sz="3200" dirty="0">
                <a:solidFill>
                  <a:srgbClr val="052F61">
                    <a:lumMod val="50000"/>
                  </a:srgbClr>
                </a:solidFill>
                <a:latin typeface="Century Gothic" panose="020B0502020202020204"/>
                <a:cs typeface="Times New Roman" panose="02020603050405020304" pitchFamily="18" charset="0"/>
              </a:rPr>
              <a:t>-</a:t>
            </a:r>
            <a:r>
              <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holders</a:t>
            </a:r>
          </a:p>
        </p:txBody>
      </p:sp>
    </p:spTree>
    <p:extLst>
      <p:ext uri="{BB962C8B-B14F-4D97-AF65-F5344CB8AC3E}">
        <p14:creationId xmlns:p14="http://schemas.microsoft.com/office/powerpoint/2010/main" val="107078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A41F1FD-ADE9-4572-8503-D7EC9121AC41}"/>
              </a:ext>
            </a:extLst>
          </p:cNvPr>
          <p:cNvSpPr txBox="1"/>
          <p:nvPr/>
        </p:nvSpPr>
        <p:spPr>
          <a:xfrm>
            <a:off x="241595" y="907273"/>
            <a:ext cx="2664842" cy="307777"/>
          </a:xfrm>
          <a:prstGeom prst="rect">
            <a:avLst/>
          </a:prstGeom>
          <a:noFill/>
          <a:ln>
            <a:noFill/>
          </a:ln>
        </p:spPr>
        <p:txBody>
          <a:bodyPr wrap="square" rtlCol="0">
            <a:spAutoFit/>
          </a:bodyPr>
          <a:lstStyle/>
          <a:p>
            <a:pPr defTabSz="457200">
              <a:defRPr/>
            </a:pPr>
            <a:r>
              <a:rPr lang="en-GB" sz="1400" b="1" dirty="0">
                <a:solidFill>
                  <a:srgbClr val="E87D37">
                    <a:lumMod val="50000"/>
                  </a:srgbClr>
                </a:solidFill>
                <a:latin typeface="Century Gothic" panose="020B0502020202020204"/>
              </a:rPr>
              <a:t>Payment implications</a:t>
            </a:r>
          </a:p>
        </p:txBody>
      </p:sp>
      <p:sp>
        <p:nvSpPr>
          <p:cNvPr id="26" name="TextBox 25">
            <a:extLst>
              <a:ext uri="{FF2B5EF4-FFF2-40B4-BE49-F238E27FC236}">
                <a16:creationId xmlns:a16="http://schemas.microsoft.com/office/drawing/2014/main" id="{BD68FDD3-2860-44A1-AEFE-F3AFB4515A03}"/>
              </a:ext>
            </a:extLst>
          </p:cNvPr>
          <p:cNvSpPr txBox="1"/>
          <p:nvPr/>
        </p:nvSpPr>
        <p:spPr>
          <a:xfrm>
            <a:off x="3341794" y="902529"/>
            <a:ext cx="1830938" cy="307777"/>
          </a:xfrm>
          <a:prstGeom prst="rect">
            <a:avLst/>
          </a:prstGeom>
          <a:noFill/>
          <a:ln>
            <a:noFill/>
          </a:ln>
        </p:spPr>
        <p:txBody>
          <a:bodyPr wrap="square" rtlCol="0">
            <a:spAutoFit/>
          </a:bodyPr>
          <a:lstStyle/>
          <a:p>
            <a:pPr defTabSz="457200">
              <a:defRPr/>
            </a:pPr>
            <a:r>
              <a:rPr lang="en-GB" sz="1400" b="1" dirty="0">
                <a:solidFill>
                  <a:srgbClr val="E87D37">
                    <a:lumMod val="50000"/>
                  </a:srgbClr>
                </a:solidFill>
                <a:latin typeface="Century Gothic" panose="020B0502020202020204"/>
              </a:rPr>
              <a:t>Impact</a:t>
            </a:r>
          </a:p>
        </p:txBody>
      </p:sp>
      <p:sp>
        <p:nvSpPr>
          <p:cNvPr id="27" name="TextBox 26">
            <a:extLst>
              <a:ext uri="{FF2B5EF4-FFF2-40B4-BE49-F238E27FC236}">
                <a16:creationId xmlns:a16="http://schemas.microsoft.com/office/drawing/2014/main" id="{F7CE0787-A78D-4076-94C1-CF1DC99D294F}"/>
              </a:ext>
            </a:extLst>
          </p:cNvPr>
          <p:cNvSpPr txBox="1"/>
          <p:nvPr/>
        </p:nvSpPr>
        <p:spPr>
          <a:xfrm>
            <a:off x="5142636" y="922325"/>
            <a:ext cx="3236197" cy="307777"/>
          </a:xfrm>
          <a:prstGeom prst="rect">
            <a:avLst/>
          </a:prstGeom>
          <a:noFill/>
          <a:ln>
            <a:noFill/>
          </a:ln>
        </p:spPr>
        <p:txBody>
          <a:bodyPr wrap="square" rtlCol="0">
            <a:spAutoFit/>
          </a:bodyPr>
          <a:lstStyle/>
          <a:p>
            <a:pPr defTabSz="457200">
              <a:defRPr/>
            </a:pPr>
            <a:r>
              <a:rPr lang="en-GB" sz="1400" b="1" dirty="0">
                <a:solidFill>
                  <a:srgbClr val="E87D37">
                    <a:lumMod val="50000"/>
                  </a:srgbClr>
                </a:solidFill>
                <a:latin typeface="Century Gothic" panose="020B0502020202020204"/>
              </a:rPr>
              <a:t>Possible scenarios</a:t>
            </a:r>
          </a:p>
        </p:txBody>
      </p:sp>
      <p:sp>
        <p:nvSpPr>
          <p:cNvPr id="28" name="TextBox 27">
            <a:extLst>
              <a:ext uri="{FF2B5EF4-FFF2-40B4-BE49-F238E27FC236}">
                <a16:creationId xmlns:a16="http://schemas.microsoft.com/office/drawing/2014/main" id="{58E81D85-149B-4E7F-A459-6C406ED66D61}"/>
              </a:ext>
            </a:extLst>
          </p:cNvPr>
          <p:cNvSpPr txBox="1"/>
          <p:nvPr/>
        </p:nvSpPr>
        <p:spPr>
          <a:xfrm>
            <a:off x="8337877" y="912867"/>
            <a:ext cx="3616159" cy="307777"/>
          </a:xfrm>
          <a:prstGeom prst="rect">
            <a:avLst/>
          </a:prstGeom>
          <a:noFill/>
          <a:ln>
            <a:noFill/>
          </a:ln>
        </p:spPr>
        <p:txBody>
          <a:bodyPr wrap="square" rtlCol="0">
            <a:spAutoFit/>
          </a:bodyPr>
          <a:lstStyle/>
          <a:p>
            <a:pPr defTabSz="457200">
              <a:defRPr/>
            </a:pPr>
            <a:r>
              <a:rPr lang="en-GB" sz="1400" b="1" dirty="0">
                <a:solidFill>
                  <a:srgbClr val="E87D37">
                    <a:lumMod val="50000"/>
                  </a:srgbClr>
                </a:solidFill>
                <a:latin typeface="Century Gothic" panose="020B0502020202020204"/>
              </a:rPr>
              <a:t>Implications for banks</a:t>
            </a:r>
          </a:p>
        </p:txBody>
      </p:sp>
      <p:sp>
        <p:nvSpPr>
          <p:cNvPr id="29" name="TextBox 28">
            <a:extLst>
              <a:ext uri="{FF2B5EF4-FFF2-40B4-BE49-F238E27FC236}">
                <a16:creationId xmlns:a16="http://schemas.microsoft.com/office/drawing/2014/main" id="{60760123-5D8C-417B-957C-2618E84F200B}"/>
              </a:ext>
            </a:extLst>
          </p:cNvPr>
          <p:cNvSpPr txBox="1"/>
          <p:nvPr/>
        </p:nvSpPr>
        <p:spPr>
          <a:xfrm>
            <a:off x="218364" y="3536869"/>
            <a:ext cx="2105011" cy="307777"/>
          </a:xfrm>
          <a:prstGeom prst="rect">
            <a:avLst/>
          </a:prstGeom>
          <a:noFill/>
          <a:ln>
            <a:noFill/>
          </a:ln>
        </p:spPr>
        <p:txBody>
          <a:bodyPr wrap="square" rtlCol="0">
            <a:spAutoFit/>
          </a:bodyPr>
          <a:lstStyle/>
          <a:p>
            <a:pPr defTabSz="457200">
              <a:defRPr/>
            </a:pPr>
            <a:r>
              <a:rPr lang="en-GB" sz="1400" b="1" dirty="0">
                <a:solidFill>
                  <a:srgbClr val="C62324">
                    <a:lumMod val="50000"/>
                  </a:srgbClr>
                </a:solidFill>
                <a:latin typeface="Century Gothic" panose="020B0502020202020204"/>
              </a:rPr>
              <a:t>Revenue implications</a:t>
            </a:r>
          </a:p>
        </p:txBody>
      </p:sp>
      <p:sp>
        <p:nvSpPr>
          <p:cNvPr id="30" name="TextBox 29">
            <a:extLst>
              <a:ext uri="{FF2B5EF4-FFF2-40B4-BE49-F238E27FC236}">
                <a16:creationId xmlns:a16="http://schemas.microsoft.com/office/drawing/2014/main" id="{B95BC005-4B3A-40A9-9C56-0A7CD657F1CF}"/>
              </a:ext>
            </a:extLst>
          </p:cNvPr>
          <p:cNvSpPr txBox="1"/>
          <p:nvPr/>
        </p:nvSpPr>
        <p:spPr>
          <a:xfrm>
            <a:off x="3387194" y="3545729"/>
            <a:ext cx="1830938" cy="307777"/>
          </a:xfrm>
          <a:prstGeom prst="rect">
            <a:avLst/>
          </a:prstGeom>
          <a:noFill/>
          <a:ln>
            <a:noFill/>
          </a:ln>
        </p:spPr>
        <p:txBody>
          <a:bodyPr wrap="square" rtlCol="0">
            <a:spAutoFit/>
          </a:bodyPr>
          <a:lstStyle/>
          <a:p>
            <a:pPr defTabSz="457200">
              <a:defRPr/>
            </a:pPr>
            <a:r>
              <a:rPr lang="en-GB" sz="1400" b="1" dirty="0">
                <a:solidFill>
                  <a:srgbClr val="C62324">
                    <a:lumMod val="50000"/>
                  </a:srgbClr>
                </a:solidFill>
                <a:latin typeface="Century Gothic" panose="020B0502020202020204"/>
              </a:rPr>
              <a:t>Impact</a:t>
            </a:r>
          </a:p>
        </p:txBody>
      </p:sp>
      <p:sp>
        <p:nvSpPr>
          <p:cNvPr id="31" name="TextBox 30">
            <a:extLst>
              <a:ext uri="{FF2B5EF4-FFF2-40B4-BE49-F238E27FC236}">
                <a16:creationId xmlns:a16="http://schemas.microsoft.com/office/drawing/2014/main" id="{7A91AC9C-A6AF-4774-9C15-9280EE2D8F12}"/>
              </a:ext>
            </a:extLst>
          </p:cNvPr>
          <p:cNvSpPr txBox="1"/>
          <p:nvPr/>
        </p:nvSpPr>
        <p:spPr>
          <a:xfrm>
            <a:off x="5163012" y="3564752"/>
            <a:ext cx="3007073" cy="307777"/>
          </a:xfrm>
          <a:prstGeom prst="rect">
            <a:avLst/>
          </a:prstGeom>
          <a:noFill/>
          <a:ln>
            <a:noFill/>
          </a:ln>
        </p:spPr>
        <p:txBody>
          <a:bodyPr wrap="square" rtlCol="0">
            <a:spAutoFit/>
          </a:bodyPr>
          <a:lstStyle/>
          <a:p>
            <a:pPr defTabSz="457200">
              <a:defRPr/>
            </a:pPr>
            <a:r>
              <a:rPr lang="en-GB" sz="1400" b="1" dirty="0">
                <a:solidFill>
                  <a:srgbClr val="C62324">
                    <a:lumMod val="50000"/>
                  </a:srgbClr>
                </a:solidFill>
                <a:latin typeface="Century Gothic" panose="020B0502020202020204"/>
              </a:rPr>
              <a:t>Possible scenarios</a:t>
            </a:r>
          </a:p>
        </p:txBody>
      </p:sp>
      <p:sp>
        <p:nvSpPr>
          <p:cNvPr id="32" name="TextBox 31">
            <a:extLst>
              <a:ext uri="{FF2B5EF4-FFF2-40B4-BE49-F238E27FC236}">
                <a16:creationId xmlns:a16="http://schemas.microsoft.com/office/drawing/2014/main" id="{83E0D497-3186-4491-BB06-361647D6223C}"/>
              </a:ext>
            </a:extLst>
          </p:cNvPr>
          <p:cNvSpPr txBox="1"/>
          <p:nvPr/>
        </p:nvSpPr>
        <p:spPr>
          <a:xfrm>
            <a:off x="8370455" y="3537169"/>
            <a:ext cx="3497120" cy="307777"/>
          </a:xfrm>
          <a:prstGeom prst="rect">
            <a:avLst/>
          </a:prstGeom>
          <a:noFill/>
          <a:ln>
            <a:noFill/>
          </a:ln>
        </p:spPr>
        <p:txBody>
          <a:bodyPr wrap="square" rtlCol="0">
            <a:spAutoFit/>
          </a:bodyPr>
          <a:lstStyle/>
          <a:p>
            <a:pPr defTabSz="457200">
              <a:defRPr/>
            </a:pPr>
            <a:r>
              <a:rPr lang="en-GB" sz="1400" b="1" dirty="0">
                <a:solidFill>
                  <a:srgbClr val="C62324">
                    <a:lumMod val="50000"/>
                  </a:srgbClr>
                </a:solidFill>
                <a:latin typeface="Century Gothic" panose="020B0502020202020204"/>
              </a:rPr>
              <a:t>Implications for banks</a:t>
            </a:r>
          </a:p>
        </p:txBody>
      </p:sp>
      <p:sp>
        <p:nvSpPr>
          <p:cNvPr id="33"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Implications of using Open Banking</a:t>
            </a:r>
            <a:endPar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endParaRPr>
          </a:p>
        </p:txBody>
      </p:sp>
      <p:sp>
        <p:nvSpPr>
          <p:cNvPr id="34" name="Rounded Rectangle 33"/>
          <p:cNvSpPr/>
          <p:nvPr/>
        </p:nvSpPr>
        <p:spPr>
          <a:xfrm>
            <a:off x="244536" y="1186707"/>
            <a:ext cx="2992785" cy="2069909"/>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1" i="0" u="none" strike="noStrike" kern="0" cap="none" spc="0" normalizeH="0" baseline="0" noProof="0" dirty="0">
                <a:ln>
                  <a:noFill/>
                </a:ln>
                <a:solidFill>
                  <a:prstClr val="white"/>
                </a:solidFill>
                <a:effectLst/>
                <a:uLnTx/>
                <a:uFillTx/>
                <a:latin typeface="Century Gothic" panose="020B0502020202020204"/>
                <a:ea typeface="+mn-ea"/>
                <a:cs typeface="+mn-cs"/>
              </a:rPr>
              <a:t>POSITIVE</a:t>
            </a:r>
          </a:p>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Revenue from new</a:t>
            </a:r>
          </a:p>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Products and services</a:t>
            </a:r>
          </a:p>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Opportunity to gain market share from other banks</a:t>
            </a:r>
          </a:p>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Provide technology/ platform services to other banks ( e.g. API management</a:t>
            </a:r>
          </a:p>
        </p:txBody>
      </p:sp>
      <p:sp>
        <p:nvSpPr>
          <p:cNvPr id="35" name="Rounded Rectangle 34"/>
          <p:cNvSpPr/>
          <p:nvPr/>
        </p:nvSpPr>
        <p:spPr>
          <a:xfrm>
            <a:off x="3354516" y="1198017"/>
            <a:ext cx="166208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Low/ medium positive impact</a:t>
            </a:r>
          </a:p>
        </p:txBody>
      </p:sp>
      <p:sp>
        <p:nvSpPr>
          <p:cNvPr id="36" name="Rounded Rectangle 35"/>
          <p:cNvSpPr/>
          <p:nvPr/>
        </p:nvSpPr>
        <p:spPr>
          <a:xfrm>
            <a:off x="3347691" y="2264527"/>
            <a:ext cx="166208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Best-case scenario</a:t>
            </a:r>
          </a:p>
        </p:txBody>
      </p:sp>
      <p:sp>
        <p:nvSpPr>
          <p:cNvPr id="37" name="Rounded Rectangle 36"/>
          <p:cNvSpPr/>
          <p:nvPr/>
        </p:nvSpPr>
        <p:spPr>
          <a:xfrm>
            <a:off x="5139510" y="1209465"/>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Third parties fail to gain market share</a:t>
            </a:r>
          </a:p>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Fintechs serve as financial managers</a:t>
            </a:r>
          </a:p>
        </p:txBody>
      </p:sp>
      <p:sp>
        <p:nvSpPr>
          <p:cNvPr id="38" name="Rounded Rectangle 37"/>
          <p:cNvSpPr/>
          <p:nvPr/>
        </p:nvSpPr>
        <p:spPr>
          <a:xfrm>
            <a:off x="5117664" y="2259822"/>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Attackers offer integrated payments and financial management; leverage customer data to improve risk pricing and cross-selling</a:t>
            </a:r>
          </a:p>
        </p:txBody>
      </p:sp>
      <p:sp>
        <p:nvSpPr>
          <p:cNvPr id="39" name="Rounded Rectangle 38"/>
          <p:cNvSpPr/>
          <p:nvPr/>
        </p:nvSpPr>
        <p:spPr>
          <a:xfrm>
            <a:off x="8245496" y="1193516"/>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Bank retain customer trust, control of customer data, and role as financial anchor</a:t>
            </a:r>
          </a:p>
        </p:txBody>
      </p:sp>
      <p:sp>
        <p:nvSpPr>
          <p:cNvPr id="40" name="Rounded Rectangle 39"/>
          <p:cNvSpPr/>
          <p:nvPr/>
        </p:nvSpPr>
        <p:spPr>
          <a:xfrm>
            <a:off x="8254340" y="2248901"/>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Bank solidify role as trusted adviser; gain market share</a:t>
            </a:r>
          </a:p>
        </p:txBody>
      </p:sp>
      <p:sp>
        <p:nvSpPr>
          <p:cNvPr id="41" name="Rounded Rectangle 40"/>
          <p:cNvSpPr/>
          <p:nvPr/>
        </p:nvSpPr>
        <p:spPr>
          <a:xfrm>
            <a:off x="218364" y="3863669"/>
            <a:ext cx="2992785" cy="2069909"/>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400"/>
              </a:spcBef>
              <a:spcAft>
                <a:spcPts val="0"/>
              </a:spcAft>
              <a:buClrTx/>
              <a:buSzTx/>
              <a:buFontTx/>
              <a:buNone/>
              <a:tabLst/>
              <a:defRPr/>
            </a:pPr>
            <a:r>
              <a:rPr kumimoji="0" lang="en-GB" sz="1200" b="1" i="0" u="none" strike="noStrike" kern="0" cap="none" spc="0" normalizeH="0" baseline="0" noProof="0" dirty="0">
                <a:ln>
                  <a:noFill/>
                </a:ln>
                <a:solidFill>
                  <a:prstClr val="white"/>
                </a:solidFill>
                <a:effectLst/>
                <a:uLnTx/>
                <a:uFillTx/>
                <a:latin typeface="Century Gothic" panose="020B0502020202020204"/>
                <a:ea typeface="+mn-ea"/>
                <a:cs typeface="+mn-cs"/>
              </a:rPr>
              <a:t>NEGATIVE</a:t>
            </a:r>
          </a:p>
          <a:p>
            <a:pPr marL="0" marR="0" lvl="0" indent="0" defTabSz="457200" eaLnBrk="1" fontAlgn="auto" latinLnBrk="0" hangingPunct="1">
              <a:lnSpc>
                <a:spcPct val="100000"/>
              </a:lnSpc>
              <a:spcBef>
                <a:spcPts val="8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Decrease revenue due to competitive pricing</a:t>
            </a:r>
          </a:p>
          <a:p>
            <a:pPr marL="0" marR="0" lvl="0" indent="0" defTabSz="457200" eaLnBrk="1" fontAlgn="auto" latinLnBrk="0" hangingPunct="1">
              <a:lnSpc>
                <a:spcPct val="100000"/>
              </a:lnSpc>
              <a:spcBef>
                <a:spcPts val="8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Loss of market share to AISP/PISP</a:t>
            </a:r>
          </a:p>
          <a:p>
            <a:pPr marL="0" marR="0" lvl="0" indent="0" defTabSz="457200" eaLnBrk="1" fontAlgn="auto" latinLnBrk="0" hangingPunct="1">
              <a:lnSpc>
                <a:spcPct val="100000"/>
              </a:lnSpc>
              <a:spcBef>
                <a:spcPts val="80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Fewer customer interactions, fewer opportunities for cross-selling</a:t>
            </a:r>
          </a:p>
        </p:txBody>
      </p:sp>
      <p:sp>
        <p:nvSpPr>
          <p:cNvPr id="42" name="Rounded Rectangle 41"/>
          <p:cNvSpPr/>
          <p:nvPr/>
        </p:nvSpPr>
        <p:spPr>
          <a:xfrm>
            <a:off x="3328344" y="3874979"/>
            <a:ext cx="166208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Highly negative impact</a:t>
            </a:r>
          </a:p>
        </p:txBody>
      </p:sp>
      <p:sp>
        <p:nvSpPr>
          <p:cNvPr id="43" name="Rounded Rectangle 42"/>
          <p:cNvSpPr/>
          <p:nvPr/>
        </p:nvSpPr>
        <p:spPr>
          <a:xfrm>
            <a:off x="3321519" y="4941489"/>
            <a:ext cx="166208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Worst case scenario</a:t>
            </a:r>
          </a:p>
        </p:txBody>
      </p:sp>
      <p:sp>
        <p:nvSpPr>
          <p:cNvPr id="44" name="Rounded Rectangle 43"/>
          <p:cNvSpPr/>
          <p:nvPr/>
        </p:nvSpPr>
        <p:spPr>
          <a:xfrm>
            <a:off x="5113338" y="3886427"/>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Bank retain accounts and transactions but third party control financial managers </a:t>
            </a:r>
          </a:p>
        </p:txBody>
      </p:sp>
      <p:sp>
        <p:nvSpPr>
          <p:cNvPr id="45" name="Rounded Rectangle 44"/>
          <p:cNvSpPr/>
          <p:nvPr/>
        </p:nvSpPr>
        <p:spPr>
          <a:xfrm>
            <a:off x="5091492" y="4936784"/>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Closed-loop solutions emerge; third parties provide liquidity for all transactions</a:t>
            </a:r>
          </a:p>
        </p:txBody>
      </p:sp>
      <p:sp>
        <p:nvSpPr>
          <p:cNvPr id="46" name="Rounded Rectangle 45"/>
          <p:cNvSpPr/>
          <p:nvPr/>
        </p:nvSpPr>
        <p:spPr>
          <a:xfrm>
            <a:off x="8219324" y="3870478"/>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Banks lose customer touch points; cede role as financial anchor</a:t>
            </a:r>
          </a:p>
        </p:txBody>
      </p:sp>
      <p:sp>
        <p:nvSpPr>
          <p:cNvPr id="47" name="Rounded Rectangle 46"/>
          <p:cNvSpPr/>
          <p:nvPr/>
        </p:nvSpPr>
        <p:spPr>
          <a:xfrm>
            <a:off x="8228168" y="4925863"/>
            <a:ext cx="3004091" cy="996794"/>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Century Gothic" panose="020B0502020202020204"/>
                <a:ea typeface="+mn-ea"/>
                <a:cs typeface="+mn-cs"/>
              </a:rPr>
              <a:t>Banks reduced to pure balance-sheet providers; current account transactions limited to incoming salary and outgoing payments to transaction accounts</a:t>
            </a:r>
          </a:p>
        </p:txBody>
      </p:sp>
    </p:spTree>
    <p:extLst>
      <p:ext uri="{BB962C8B-B14F-4D97-AF65-F5344CB8AC3E}">
        <p14:creationId xmlns:p14="http://schemas.microsoft.com/office/powerpoint/2010/main" val="15109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a:solidFill>
                  <a:srgbClr val="052F61">
                    <a:lumMod val="50000"/>
                  </a:srgbClr>
                </a:solidFill>
                <a:latin typeface="Century Gothic" panose="020B0502020202020204"/>
                <a:cs typeface="Times New Roman" panose="02020603050405020304" pitchFamily="18" charset="0"/>
              </a:rPr>
              <a:t>Proof of concept for open banking use case</a:t>
            </a:r>
          </a:p>
        </p:txBody>
      </p:sp>
      <p:sp>
        <p:nvSpPr>
          <p:cNvPr id="6" name="TextBox 5"/>
          <p:cNvSpPr txBox="1"/>
          <p:nvPr/>
        </p:nvSpPr>
        <p:spPr>
          <a:xfrm>
            <a:off x="340154" y="1078161"/>
            <a:ext cx="9879949"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POC Mobile Application has been developed for the Open Banking use case - Digital Payment system</a:t>
            </a:r>
            <a:endParaRPr lang="en-IN" dirty="0">
              <a:solidFill>
                <a:prstClr val="black"/>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Key Features Include:</a:t>
            </a:r>
          </a:p>
          <a:p>
            <a:pPr marL="742950" lvl="1" indent="-285750">
              <a:buFont typeface="Arial" panose="020B0604020202020204" pitchFamily="34" charset="0"/>
              <a:buChar char="•"/>
            </a:pPr>
            <a:r>
              <a:rPr lang="en-GB" dirty="0">
                <a:solidFill>
                  <a:prstClr val="black"/>
                </a:solidFill>
                <a:latin typeface="Calibri" panose="020F0502020204030204" pitchFamily="34" charset="0"/>
                <a:cs typeface="Calibri" panose="020F0502020204030204" pitchFamily="34" charset="0"/>
              </a:rPr>
              <a:t>Registration and Access </a:t>
            </a:r>
          </a:p>
          <a:p>
            <a:pPr marL="742950" lvl="1" indent="-285750">
              <a:buFont typeface="Arial" panose="020B0604020202020204" pitchFamily="34" charset="0"/>
              <a:buChar char="•"/>
            </a:pPr>
            <a:r>
              <a:rPr lang="en-GB" dirty="0">
                <a:solidFill>
                  <a:prstClr val="black"/>
                </a:solidFill>
                <a:latin typeface="Calibri" panose="020F0502020204030204" pitchFamily="34" charset="0"/>
                <a:cs typeface="Calibri" panose="020F0502020204030204" pitchFamily="34" charset="0"/>
              </a:rPr>
              <a:t>Accounts Aggregation</a:t>
            </a:r>
          </a:p>
          <a:p>
            <a:pPr marL="742950" lvl="1" indent="-285750">
              <a:buFont typeface="Arial" panose="020B0604020202020204" pitchFamily="34" charset="0"/>
              <a:buChar char="•"/>
            </a:pPr>
            <a:r>
              <a:rPr lang="en-GB" dirty="0">
                <a:solidFill>
                  <a:prstClr val="black"/>
                </a:solidFill>
                <a:latin typeface="Calibri" panose="020F0502020204030204" pitchFamily="34" charset="0"/>
                <a:cs typeface="Calibri" panose="020F0502020204030204" pitchFamily="34" charset="0"/>
              </a:rPr>
              <a:t>Financial Management</a:t>
            </a:r>
            <a:endParaRPr lang="en-US" dirty="0">
              <a:solidFill>
                <a:prstClr val="black"/>
              </a:solidFill>
              <a:latin typeface="Calibri" panose="020F0502020204030204" pitchFamily="34" charset="0"/>
              <a:cs typeface="Calibri" panose="020F0502020204030204" pitchFamily="34" charset="0"/>
            </a:endParaRPr>
          </a:p>
        </p:txBody>
      </p:sp>
      <p:sp>
        <p:nvSpPr>
          <p:cNvPr id="7" name="TextBox 6"/>
          <p:cNvSpPr txBox="1"/>
          <p:nvPr/>
        </p:nvSpPr>
        <p:spPr>
          <a:xfrm>
            <a:off x="340154" y="2684827"/>
            <a:ext cx="999533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Mobile Application compatible with both Android and iOS devices</a:t>
            </a:r>
          </a:p>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Leverages the Open Banking APIs available on public sandbox</a:t>
            </a:r>
          </a:p>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Secured Authentication using OTP via SMS</a:t>
            </a:r>
          </a:p>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Hosted on AWS Cloud</a:t>
            </a:r>
          </a:p>
          <a:p>
            <a:pPr marL="285750" indent="-285750">
              <a:buFont typeface="Arial" panose="020B0604020202020204" pitchFamily="34" charset="0"/>
              <a:buChar char="•"/>
            </a:pPr>
            <a:r>
              <a:rPr lang="en-US" dirty="0">
                <a:solidFill>
                  <a:prstClr val="black"/>
                </a:solidFill>
                <a:latin typeface="Calibri" panose="020F0502020204030204" pitchFamily="34" charset="0"/>
                <a:cs typeface="Calibri" panose="020F0502020204030204" pitchFamily="34" charset="0"/>
              </a:rPr>
              <a:t>Technologies used: React-Native, Java/J2EE, Restful API, Twilio, Spring-Boot, Lombok, JavaScript, GitHub, Cloud Oracle</a:t>
            </a:r>
            <a:endParaRPr lang="en-IN"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81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323897" y="898997"/>
          <a:ext cx="7029938" cy="483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p:cNvSpPr/>
          <p:nvPr/>
        </p:nvSpPr>
        <p:spPr>
          <a:xfrm>
            <a:off x="7913314" y="2754395"/>
            <a:ext cx="1851103" cy="1126273"/>
          </a:xfrm>
          <a:prstGeom prst="ellipse">
            <a:avLst/>
          </a:prstGeom>
          <a:solidFill>
            <a:srgbClr val="E05252"/>
          </a:solidFill>
          <a:ln w="15875" cap="rnd" cmpd="sng" algn="ctr">
            <a:solidFill>
              <a:srgbClr val="052F61">
                <a:shade val="50000"/>
                <a:hueMod val="94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Century Gothic" panose="020B0502020202020204"/>
                <a:ea typeface="+mn-ea"/>
                <a:cs typeface="+mn-cs"/>
              </a:rPr>
              <a:t>Open Banking</a:t>
            </a:r>
            <a:endParaRPr kumimoji="0" lang="en-US" sz="18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TextBox 3"/>
          <p:cNvSpPr txBox="1"/>
          <p:nvPr/>
        </p:nvSpPr>
        <p:spPr>
          <a:xfrm>
            <a:off x="935326" y="3699823"/>
            <a:ext cx="4471639" cy="1015663"/>
          </a:xfrm>
          <a:prstGeom prst="rect">
            <a:avLst/>
          </a:prstGeom>
          <a:noFill/>
        </p:spPr>
        <p:txBody>
          <a:bodyPr wrap="square" rtlCol="0">
            <a:spAutoFit/>
          </a:bodyPr>
          <a:lstStyle/>
          <a:p>
            <a:pPr defTabSz="457200">
              <a:defRPr/>
            </a:pPr>
            <a:r>
              <a:rPr lang="en-GB" sz="1200" b="1" dirty="0">
                <a:solidFill>
                  <a:srgbClr val="052F61"/>
                </a:solidFill>
                <a:latin typeface="Century Gothic" panose="020B0502020202020204"/>
              </a:rPr>
              <a:t>Financial Management:</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It gives users insight into their spending and helps them plan for the future.</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Help to budget, find the best deals for the products and services that suit appropriately.</a:t>
            </a:r>
          </a:p>
        </p:txBody>
      </p:sp>
      <p:sp>
        <p:nvSpPr>
          <p:cNvPr id="5" name="TextBox 4"/>
          <p:cNvSpPr txBox="1"/>
          <p:nvPr/>
        </p:nvSpPr>
        <p:spPr>
          <a:xfrm>
            <a:off x="1984107" y="5098485"/>
            <a:ext cx="4471639" cy="1384995"/>
          </a:xfrm>
          <a:prstGeom prst="rect">
            <a:avLst/>
          </a:prstGeom>
          <a:noFill/>
        </p:spPr>
        <p:txBody>
          <a:bodyPr wrap="square" rtlCol="0">
            <a:spAutoFit/>
          </a:bodyPr>
          <a:lstStyle/>
          <a:p>
            <a:pPr defTabSz="457200">
              <a:defRPr/>
            </a:pPr>
            <a:r>
              <a:rPr lang="en-GB" sz="1200" b="1" dirty="0">
                <a:solidFill>
                  <a:srgbClr val="052F61"/>
                </a:solidFill>
                <a:latin typeface="Century Gothic" panose="020B0502020202020204"/>
              </a:rPr>
              <a:t>Consent Management:</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Securely share the account information.</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Ensure accessing transactions and processing online payments take place with the consent of the respective PSU (Payment Service User).</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Control on layers of data to share or keep private </a:t>
            </a:r>
            <a:endParaRPr lang="en-IN" sz="1200" dirty="0">
              <a:solidFill>
                <a:srgbClr val="052F61"/>
              </a:solidFill>
              <a:latin typeface="Century Gothic" panose="020B0502020202020204"/>
            </a:endParaRPr>
          </a:p>
        </p:txBody>
      </p:sp>
      <p:sp>
        <p:nvSpPr>
          <p:cNvPr id="6" name="TextBox 5"/>
          <p:cNvSpPr txBox="1"/>
          <p:nvPr/>
        </p:nvSpPr>
        <p:spPr>
          <a:xfrm>
            <a:off x="311198" y="2301162"/>
            <a:ext cx="4471639" cy="1015663"/>
          </a:xfrm>
          <a:prstGeom prst="rect">
            <a:avLst/>
          </a:prstGeom>
          <a:noFill/>
        </p:spPr>
        <p:txBody>
          <a:bodyPr wrap="square" rtlCol="0">
            <a:spAutoFit/>
          </a:bodyPr>
          <a:lstStyle/>
          <a:p>
            <a:pPr defTabSz="457200">
              <a:defRPr/>
            </a:pPr>
            <a:r>
              <a:rPr lang="en-GB" sz="1200" b="1" dirty="0">
                <a:solidFill>
                  <a:srgbClr val="052F61"/>
                </a:solidFill>
                <a:latin typeface="Century Gothic" panose="020B0502020202020204"/>
              </a:rPr>
              <a:t>Accounts Aggregation:</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Brings together bank accounts, credit cards, investments, savings and borrowing. </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Tailored view of transactions also capability of switching of accounts.</a:t>
            </a:r>
            <a:endParaRPr lang="en-IN" sz="1200" dirty="0">
              <a:solidFill>
                <a:srgbClr val="052F61"/>
              </a:solidFill>
              <a:latin typeface="Century Gothic" panose="020B0502020202020204"/>
            </a:endParaRPr>
          </a:p>
        </p:txBody>
      </p:sp>
      <p:sp>
        <p:nvSpPr>
          <p:cNvPr id="7" name="TextBox 6"/>
          <p:cNvSpPr txBox="1"/>
          <p:nvPr/>
        </p:nvSpPr>
        <p:spPr>
          <a:xfrm>
            <a:off x="1284714" y="1011132"/>
            <a:ext cx="4471639" cy="1015663"/>
          </a:xfrm>
          <a:prstGeom prst="rect">
            <a:avLst/>
          </a:prstGeom>
          <a:noFill/>
        </p:spPr>
        <p:txBody>
          <a:bodyPr wrap="square" rtlCol="0">
            <a:spAutoFit/>
          </a:bodyPr>
          <a:lstStyle/>
          <a:p>
            <a:pPr defTabSz="457200">
              <a:defRPr/>
            </a:pPr>
            <a:r>
              <a:rPr lang="en-GB" sz="1200" b="1" dirty="0">
                <a:solidFill>
                  <a:srgbClr val="052F61"/>
                </a:solidFill>
                <a:latin typeface="Century Gothic" panose="020B0502020202020204"/>
              </a:rPr>
              <a:t>Registration and Access:</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Register in accordance with compliance and know your customer (KYC). </a:t>
            </a:r>
          </a:p>
          <a:p>
            <a:pPr marL="742950" lvl="1" indent="-285750" defTabSz="457200">
              <a:buFont typeface="Arial" panose="020B0604020202020204" pitchFamily="34" charset="0"/>
              <a:buChar char="•"/>
              <a:defRPr/>
            </a:pPr>
            <a:r>
              <a:rPr lang="en-GB" sz="1200" dirty="0">
                <a:solidFill>
                  <a:srgbClr val="052F61"/>
                </a:solidFill>
                <a:latin typeface="Century Gothic" panose="020B0502020202020204"/>
              </a:rPr>
              <a:t>Secured way of account activation and access.</a:t>
            </a:r>
          </a:p>
        </p:txBody>
      </p:sp>
      <p:sp>
        <p:nvSpPr>
          <p:cNvPr id="8"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Use cases - Open banking - POC</a:t>
            </a:r>
            <a:endPar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endParaRPr>
          </a:p>
        </p:txBody>
      </p:sp>
    </p:spTree>
    <p:extLst>
      <p:ext uri="{BB962C8B-B14F-4D97-AF65-F5344CB8AC3E}">
        <p14:creationId xmlns:p14="http://schemas.microsoft.com/office/powerpoint/2010/main" val="223693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3200" b="0" i="0" u="none" strike="noStrike" kern="1200" cap="all" spc="0" normalizeH="0" baseline="0" noProof="0">
                <a:ln w="3175" cmpd="sng">
                  <a:noFill/>
                </a:ln>
                <a:solidFill>
                  <a:srgbClr val="052F61">
                    <a:lumMod val="50000"/>
                  </a:srgbClr>
                </a:solidFill>
                <a:effectLst/>
                <a:uLnTx/>
                <a:uFillTx/>
                <a:latin typeface="Century Gothic" panose="020B0502020202020204"/>
                <a:ea typeface="+mj-ea"/>
                <a:cs typeface="Times New Roman" panose="02020603050405020304" pitchFamily="18" charset="0"/>
              </a:rPr>
              <a:t>Technical architecture of Mobile App</a:t>
            </a:r>
            <a:endParaRPr kumimoji="0" lang="en-GB" sz="3200" b="0" i="0" u="none" strike="noStrike" kern="1200" cap="all" spc="0" normalizeH="0" baseline="0" noProof="0" dirty="0">
              <a:ln w="3175" cmpd="sng">
                <a:noFill/>
              </a:ln>
              <a:solidFill>
                <a:srgbClr val="052F61">
                  <a:lumMod val="50000"/>
                </a:srgbClr>
              </a:solidFill>
              <a:effectLst/>
              <a:uLnTx/>
              <a:uFillTx/>
              <a:latin typeface="Century Gothic" panose="020B0502020202020204"/>
              <a:ea typeface="+mj-ea"/>
              <a:cs typeface="Times New Roman" panose="02020603050405020304" pitchFamily="18" charset="0"/>
            </a:endParaRPr>
          </a:p>
        </p:txBody>
      </p:sp>
      <p:grpSp>
        <p:nvGrpSpPr>
          <p:cNvPr id="3" name="Group 2"/>
          <p:cNvGrpSpPr/>
          <p:nvPr/>
        </p:nvGrpSpPr>
        <p:grpSpPr>
          <a:xfrm>
            <a:off x="4109197" y="1224275"/>
            <a:ext cx="3362400" cy="4858516"/>
            <a:chOff x="3768245" y="850200"/>
            <a:chExt cx="3362400" cy="4858516"/>
          </a:xfrm>
        </p:grpSpPr>
        <p:sp>
          <p:nvSpPr>
            <p:cNvPr id="4" name="Rounded Rectangle 3"/>
            <p:cNvSpPr/>
            <p:nvPr/>
          </p:nvSpPr>
          <p:spPr>
            <a:xfrm>
              <a:off x="3768245" y="864748"/>
              <a:ext cx="3362400" cy="4843968"/>
            </a:xfrm>
            <a:prstGeom prst="roundRect">
              <a:avLst/>
            </a:prstGeom>
            <a:solidFill>
              <a:srgbClr val="327EA5"/>
            </a:solidFill>
            <a:ln>
              <a:noFill/>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pic>
          <p:nvPicPr>
            <p:cNvPr id="5" name="Picture 4" descr="Exception in thread &quot;main&quot; java.lang.ClassCastException: java.la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1463" y="4920029"/>
              <a:ext cx="710192" cy="462986"/>
            </a:xfrm>
            <a:prstGeom prst="rect">
              <a:avLst/>
            </a:prstGeom>
            <a:solidFill>
              <a:srgbClr val="327FA6"/>
            </a:solidFill>
            <a:ln>
              <a:noFill/>
            </a:ln>
            <a:effectLst/>
            <a:scene3d>
              <a:camera prst="orthographicFront">
                <a:rot lat="0" lon="0" rev="0"/>
              </a:camera>
              <a:lightRig rig="contrasting" dir="t">
                <a:rot lat="0" lon="0" rev="7800000"/>
              </a:lightRig>
            </a:scene3d>
            <a:sp3d>
              <a:bevelT w="139700" h="139700"/>
            </a:sp3d>
          </p:spPr>
        </p:pic>
        <p:sp>
          <p:nvSpPr>
            <p:cNvPr id="6" name="Rounded Rectangle 5"/>
            <p:cNvSpPr/>
            <p:nvPr/>
          </p:nvSpPr>
          <p:spPr>
            <a:xfrm>
              <a:off x="4321319" y="2265769"/>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SMS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7" name="Rounded Rectangle 6"/>
            <p:cNvSpPr/>
            <p:nvPr/>
          </p:nvSpPr>
          <p:spPr>
            <a:xfrm>
              <a:off x="4321319" y="1752827"/>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Authorization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 name="TextBox 7"/>
            <p:cNvSpPr txBox="1"/>
            <p:nvPr/>
          </p:nvSpPr>
          <p:spPr>
            <a:xfrm>
              <a:off x="4715227" y="850200"/>
              <a:ext cx="14123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Service Layer</a:t>
              </a:r>
              <a:endParaRPr kumimoji="0" lang="en-IN"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9" name="Rounded Rectangle 8"/>
            <p:cNvSpPr/>
            <p:nvPr/>
          </p:nvSpPr>
          <p:spPr>
            <a:xfrm>
              <a:off x="3870347" y="1219533"/>
              <a:ext cx="365240" cy="3575556"/>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REST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0" name="Rounded Rectangle 9"/>
            <p:cNvSpPr/>
            <p:nvPr/>
          </p:nvSpPr>
          <p:spPr>
            <a:xfrm>
              <a:off x="4321320" y="1234080"/>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Authentication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1" name="Rounded Rectangle 10"/>
            <p:cNvSpPr/>
            <p:nvPr/>
          </p:nvSpPr>
          <p:spPr>
            <a:xfrm>
              <a:off x="4319009" y="3816240"/>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Utilities</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2" name="Rounded Rectangle 11"/>
            <p:cNvSpPr/>
            <p:nvPr/>
          </p:nvSpPr>
          <p:spPr>
            <a:xfrm>
              <a:off x="4319215" y="3307513"/>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Transaction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3" name="Rounded Rectangle 12"/>
            <p:cNvSpPr/>
            <p:nvPr/>
          </p:nvSpPr>
          <p:spPr>
            <a:xfrm>
              <a:off x="4319009" y="2790800"/>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Card Processor Service</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4" name="Rounded Rectangle 13"/>
            <p:cNvSpPr/>
            <p:nvPr/>
          </p:nvSpPr>
          <p:spPr>
            <a:xfrm>
              <a:off x="4305414" y="4341271"/>
              <a:ext cx="2232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Exception</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5" name="Rounded Rectangle 14"/>
            <p:cNvSpPr/>
            <p:nvPr/>
          </p:nvSpPr>
          <p:spPr>
            <a:xfrm>
              <a:off x="6617699" y="1234080"/>
              <a:ext cx="365240" cy="1786211"/>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Client API</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6" name="Rounded Rectangle 15"/>
            <p:cNvSpPr/>
            <p:nvPr/>
          </p:nvSpPr>
          <p:spPr>
            <a:xfrm>
              <a:off x="6615751" y="3045730"/>
              <a:ext cx="365240" cy="17406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Repo</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17" name="Picture 16" descr="Code ví dụ Spring Boot RESTful Webservice (CRUD) - STACKJAV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9445" y="4920029"/>
              <a:ext cx="771578" cy="468321"/>
            </a:xfrm>
            <a:prstGeom prst="rect">
              <a:avLst/>
            </a:prstGeom>
            <a:solidFill>
              <a:srgbClr val="327FA6"/>
            </a:solidFill>
            <a:ln>
              <a:noFill/>
            </a:ln>
            <a:effectLst/>
            <a:scene3d>
              <a:camera prst="orthographicFront">
                <a:rot lat="0" lon="0" rev="0"/>
              </a:camera>
              <a:lightRig rig="contrasting" dir="t">
                <a:rot lat="0" lon="0" rev="7800000"/>
              </a:lightRig>
            </a:scene3d>
            <a:sp3d>
              <a:bevelT w="139700" h="139700"/>
            </a:sp3d>
          </p:spPr>
        </p:pic>
      </p:grpSp>
      <p:grpSp>
        <p:nvGrpSpPr>
          <p:cNvPr id="18" name="Group 17"/>
          <p:cNvGrpSpPr/>
          <p:nvPr/>
        </p:nvGrpSpPr>
        <p:grpSpPr>
          <a:xfrm>
            <a:off x="8274027" y="1165791"/>
            <a:ext cx="3362400" cy="3549555"/>
            <a:chOff x="8141677" y="791716"/>
            <a:chExt cx="3362400" cy="3549555"/>
          </a:xfrm>
        </p:grpSpPr>
        <p:sp>
          <p:nvSpPr>
            <p:cNvPr id="19" name="Rounded Rectangle 18"/>
            <p:cNvSpPr/>
            <p:nvPr/>
          </p:nvSpPr>
          <p:spPr>
            <a:xfrm>
              <a:off x="8141677" y="791716"/>
              <a:ext cx="3362400" cy="3549555"/>
            </a:xfrm>
            <a:prstGeom prst="roundRect">
              <a:avLst/>
            </a:prstGeom>
            <a:solidFill>
              <a:srgbClr val="327EA3">
                <a:alpha val="56000"/>
              </a:srgbClr>
            </a:solidFill>
            <a:ln>
              <a:noFill/>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20" name="TextBox 19"/>
            <p:cNvSpPr txBox="1"/>
            <p:nvPr/>
          </p:nvSpPr>
          <p:spPr>
            <a:xfrm>
              <a:off x="8316889" y="791716"/>
              <a:ext cx="2917594"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API Layer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(Open Bank Project Sandbox)</a:t>
              </a:r>
              <a:endParaRPr kumimoji="0" lang="en-IN"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1" name="Rounded Rectangle 20"/>
            <p:cNvSpPr/>
            <p:nvPr/>
          </p:nvSpPr>
          <p:spPr>
            <a:xfrm>
              <a:off x="8500230" y="1539389"/>
              <a:ext cx="2664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Banks</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2" name="Rounded Rectangle 21"/>
            <p:cNvSpPr/>
            <p:nvPr/>
          </p:nvSpPr>
          <p:spPr>
            <a:xfrm>
              <a:off x="8500230" y="2060712"/>
              <a:ext cx="2664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Accounts</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Rounded Rectangle 22"/>
            <p:cNvSpPr/>
            <p:nvPr/>
          </p:nvSpPr>
          <p:spPr>
            <a:xfrm>
              <a:off x="8500230" y="2571994"/>
              <a:ext cx="2664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Customer</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4" name="Rounded Rectangle 23"/>
            <p:cNvSpPr/>
            <p:nvPr/>
          </p:nvSpPr>
          <p:spPr>
            <a:xfrm>
              <a:off x="8500230" y="3094459"/>
              <a:ext cx="2664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Cards</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5" name="Rounded Rectangle 24"/>
            <p:cNvSpPr/>
            <p:nvPr/>
          </p:nvSpPr>
          <p:spPr>
            <a:xfrm>
              <a:off x="8500230" y="3609309"/>
              <a:ext cx="2664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Transactions</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grpSp>
      <p:grpSp>
        <p:nvGrpSpPr>
          <p:cNvPr id="26" name="Group 25"/>
          <p:cNvGrpSpPr/>
          <p:nvPr/>
        </p:nvGrpSpPr>
        <p:grpSpPr>
          <a:xfrm>
            <a:off x="7511713" y="2104524"/>
            <a:ext cx="731000" cy="1138937"/>
            <a:chOff x="7511713" y="1730449"/>
            <a:chExt cx="731000" cy="1138937"/>
          </a:xfrm>
        </p:grpSpPr>
        <p:sp>
          <p:nvSpPr>
            <p:cNvPr id="27" name="Left-Right Arrow 26"/>
            <p:cNvSpPr/>
            <p:nvPr/>
          </p:nvSpPr>
          <p:spPr>
            <a:xfrm>
              <a:off x="7511713" y="1730449"/>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8" name="Left-Right Arrow 27"/>
            <p:cNvSpPr/>
            <p:nvPr/>
          </p:nvSpPr>
          <p:spPr>
            <a:xfrm>
              <a:off x="7522713" y="2037443"/>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29" name="Left-Right Arrow 28"/>
            <p:cNvSpPr/>
            <p:nvPr/>
          </p:nvSpPr>
          <p:spPr>
            <a:xfrm>
              <a:off x="7522713" y="2338167"/>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0" name="Left-Right Arrow 29"/>
            <p:cNvSpPr/>
            <p:nvPr/>
          </p:nvSpPr>
          <p:spPr>
            <a:xfrm>
              <a:off x="7517213" y="2620626"/>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grpSp>
      <p:grpSp>
        <p:nvGrpSpPr>
          <p:cNvPr id="31" name="Group 30"/>
          <p:cNvGrpSpPr/>
          <p:nvPr/>
        </p:nvGrpSpPr>
        <p:grpSpPr>
          <a:xfrm>
            <a:off x="7522713" y="4299957"/>
            <a:ext cx="3030685" cy="1356482"/>
            <a:chOff x="7522713" y="3925882"/>
            <a:chExt cx="3030685" cy="1356482"/>
          </a:xfrm>
        </p:grpSpPr>
        <p:grpSp>
          <p:nvGrpSpPr>
            <p:cNvPr id="32" name="Group 31"/>
            <p:cNvGrpSpPr/>
            <p:nvPr/>
          </p:nvGrpSpPr>
          <p:grpSpPr>
            <a:xfrm>
              <a:off x="9375761" y="4557693"/>
              <a:ext cx="1177637" cy="724671"/>
              <a:chOff x="8904101" y="4706650"/>
              <a:chExt cx="1177637" cy="724671"/>
            </a:xfrm>
          </p:grpSpPr>
          <p:sp>
            <p:nvSpPr>
              <p:cNvPr id="34" name="Flowchart: Magnetic Disk 33"/>
              <p:cNvSpPr/>
              <p:nvPr/>
            </p:nvSpPr>
            <p:spPr>
              <a:xfrm>
                <a:off x="8904101" y="4706650"/>
                <a:ext cx="1177637" cy="724671"/>
              </a:xfrm>
              <a:prstGeom prst="flowChartMagneticDisk">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solidFill>
                  <a:srgbClr val="146194">
                    <a:lumMod val="60000"/>
                    <a:lumOff val="40000"/>
                  </a:srgbClr>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pic>
            <p:nvPicPr>
              <p:cNvPr id="35" name="Picture 34" descr="UsedSoft and the principle of exhaustion: CJEU ruling published today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6981" y="4997718"/>
                <a:ext cx="471875" cy="353906"/>
              </a:xfrm>
              <a:prstGeom prst="rect">
                <a:avLst/>
              </a:prstGeom>
            </p:spPr>
          </p:pic>
        </p:grpSp>
        <p:cxnSp>
          <p:nvCxnSpPr>
            <p:cNvPr id="33" name="Elbow Connector 32"/>
            <p:cNvCxnSpPr>
              <a:endCxn id="34" idx="2"/>
            </p:cNvCxnSpPr>
            <p:nvPr/>
          </p:nvCxnSpPr>
          <p:spPr>
            <a:xfrm>
              <a:off x="7522713" y="3925882"/>
              <a:ext cx="1853048" cy="994147"/>
            </a:xfrm>
            <a:prstGeom prst="bentConnector3">
              <a:avLst>
                <a:gd name="adj1" fmla="val 31820"/>
              </a:avLst>
            </a:prstGeom>
            <a:noFill/>
            <a:ln w="88900" cap="rnd" cmpd="sng" algn="ctr">
              <a:solidFill>
                <a:srgbClr val="052F61"/>
              </a:solidFill>
              <a:prstDash val="solid"/>
              <a:headEnd type="triangle"/>
              <a:tailEnd type="triangle"/>
            </a:ln>
            <a:effectLst/>
          </p:spPr>
        </p:cxnSp>
      </p:grpSp>
      <p:grpSp>
        <p:nvGrpSpPr>
          <p:cNvPr id="36" name="Group 35"/>
          <p:cNvGrpSpPr/>
          <p:nvPr/>
        </p:nvGrpSpPr>
        <p:grpSpPr>
          <a:xfrm>
            <a:off x="3343581" y="2476189"/>
            <a:ext cx="725500" cy="1530218"/>
            <a:chOff x="3343581" y="2102114"/>
            <a:chExt cx="725500" cy="1530218"/>
          </a:xfrm>
        </p:grpSpPr>
        <p:sp>
          <p:nvSpPr>
            <p:cNvPr id="37" name="Left-Right Arrow 36"/>
            <p:cNvSpPr/>
            <p:nvPr/>
          </p:nvSpPr>
          <p:spPr>
            <a:xfrm>
              <a:off x="3349081" y="2499665"/>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8" name="Left-Right Arrow 37"/>
            <p:cNvSpPr/>
            <p:nvPr/>
          </p:nvSpPr>
          <p:spPr>
            <a:xfrm>
              <a:off x="3349081" y="2800389"/>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39" name="Left-Right Arrow 38"/>
            <p:cNvSpPr/>
            <p:nvPr/>
          </p:nvSpPr>
          <p:spPr>
            <a:xfrm>
              <a:off x="3343581" y="3082848"/>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40" name="Left-Right Arrow 39"/>
            <p:cNvSpPr/>
            <p:nvPr/>
          </p:nvSpPr>
          <p:spPr>
            <a:xfrm>
              <a:off x="3343581" y="3383572"/>
              <a:ext cx="720000" cy="248760"/>
            </a:xfrm>
            <a:prstGeom prst="leftRightArrow">
              <a:avLst/>
            </a:prstGeom>
            <a:solidFill>
              <a:srgbClr val="052F61"/>
            </a:solidFill>
            <a:ln w="15875" cap="rnd" cmpd="sng" algn="ctr">
              <a:solidFill>
                <a:srgbClr val="052F61">
                  <a:shade val="50000"/>
                  <a:hueMod val="94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entury Gothic" panose="020B0502020202020204"/>
                <a:ea typeface="+mn-ea"/>
                <a:cs typeface="+mn-cs"/>
              </a:endParaRPr>
            </a:p>
          </p:txBody>
        </p:sp>
        <p:sp>
          <p:nvSpPr>
            <p:cNvPr id="41" name="TextBox 40"/>
            <p:cNvSpPr txBox="1"/>
            <p:nvPr/>
          </p:nvSpPr>
          <p:spPr>
            <a:xfrm>
              <a:off x="3343581" y="2102114"/>
              <a:ext cx="708848"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entury Gothic" panose="020B0502020202020204"/>
                </a:rPr>
                <a:t>Rest API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entury Gothic" panose="020B0502020202020204"/>
                </a:rPr>
                <a:t>Calls</a:t>
              </a:r>
              <a:endParaRPr kumimoji="0" lang="en-IN" sz="1000" b="0" i="0" u="none" strike="noStrike" kern="0" cap="none" spc="0" normalizeH="0" baseline="0" noProof="0" dirty="0">
                <a:ln>
                  <a:noFill/>
                </a:ln>
                <a:solidFill>
                  <a:prstClr val="black"/>
                </a:solidFill>
                <a:effectLst/>
                <a:uLnTx/>
                <a:uFillTx/>
                <a:latin typeface="Century Gothic" panose="020B0502020202020204"/>
              </a:endParaRPr>
            </a:p>
          </p:txBody>
        </p:sp>
      </p:grpSp>
      <p:grpSp>
        <p:nvGrpSpPr>
          <p:cNvPr id="42" name="Group 41"/>
          <p:cNvGrpSpPr/>
          <p:nvPr/>
        </p:nvGrpSpPr>
        <p:grpSpPr>
          <a:xfrm>
            <a:off x="272548" y="1224275"/>
            <a:ext cx="3042000" cy="4858516"/>
            <a:chOff x="272548" y="850200"/>
            <a:chExt cx="3042000" cy="4858516"/>
          </a:xfrm>
        </p:grpSpPr>
        <p:sp>
          <p:nvSpPr>
            <p:cNvPr id="43" name="Rounded Rectangle 42"/>
            <p:cNvSpPr/>
            <p:nvPr/>
          </p:nvSpPr>
          <p:spPr>
            <a:xfrm>
              <a:off x="272548" y="864748"/>
              <a:ext cx="3042000" cy="4843968"/>
            </a:xfrm>
            <a:prstGeom prst="roundRect">
              <a:avLst/>
            </a:prstGeom>
            <a:solidFill>
              <a:srgbClr val="327FA6"/>
            </a:solidFill>
            <a:ln>
              <a:noFill/>
            </a:ln>
            <a:effectLst/>
            <a:scene3d>
              <a:camera prst="orthographicFront">
                <a:rot lat="0" lon="0" rev="0"/>
              </a:camera>
              <a:lightRig rig="contrasting" dir="t">
                <a:rot lat="0" lon="0" rev="7800000"/>
              </a:lightRig>
            </a:scene3d>
            <a:sp3d>
              <a:bevelT w="139700" h="139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4" name="Rounded Rectangle 43"/>
            <p:cNvSpPr/>
            <p:nvPr/>
          </p:nvSpPr>
          <p:spPr>
            <a:xfrm>
              <a:off x="548862" y="2160248"/>
              <a:ext cx="2520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User Management</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5" name="Rounded Rectangle 44"/>
            <p:cNvSpPr/>
            <p:nvPr/>
          </p:nvSpPr>
          <p:spPr>
            <a:xfrm>
              <a:off x="548862" y="2759883"/>
              <a:ext cx="2520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Cards Management</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6" name="Rounded Rectangle 45"/>
            <p:cNvSpPr/>
            <p:nvPr/>
          </p:nvSpPr>
          <p:spPr>
            <a:xfrm>
              <a:off x="548862" y="3346096"/>
              <a:ext cx="2520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Payment Management</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7" name="Rounded Rectangle 46"/>
            <p:cNvSpPr/>
            <p:nvPr/>
          </p:nvSpPr>
          <p:spPr>
            <a:xfrm>
              <a:off x="548862" y="3932309"/>
              <a:ext cx="2520000" cy="453817"/>
            </a:xfrm>
            <a:prstGeom prst="roundRect">
              <a:avLst/>
            </a:prstGeom>
            <a:gradFill flip="none" rotWithShape="1">
              <a:gsLst>
                <a:gs pos="0">
                  <a:srgbClr val="052F61">
                    <a:lumMod val="67000"/>
                  </a:srgbClr>
                </a:gs>
                <a:gs pos="48000">
                  <a:srgbClr val="052F61">
                    <a:lumMod val="97000"/>
                    <a:lumOff val="3000"/>
                  </a:srgbClr>
                </a:gs>
                <a:gs pos="100000">
                  <a:srgbClr val="052F61">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Transaction Management</a:t>
              </a:r>
              <a:endParaRPr kumimoji="0" lang="en-IN" sz="1400" b="0" i="0" u="none" strike="noStrike" kern="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48" name="TextBox 47"/>
            <p:cNvSpPr txBox="1"/>
            <p:nvPr/>
          </p:nvSpPr>
          <p:spPr>
            <a:xfrm>
              <a:off x="863436" y="850200"/>
              <a:ext cx="1930785"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Presentation Layer</a:t>
              </a:r>
              <a:endParaRPr kumimoji="0" lang="en-IN"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pic>
          <p:nvPicPr>
            <p:cNvPr id="49" name="Picture 48" descr="File:CSS3 and HTML5 logos and wordmarks.sv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7588" y="4787178"/>
              <a:ext cx="1311434" cy="564446"/>
            </a:xfrm>
            <a:prstGeom prst="rect">
              <a:avLst/>
            </a:prstGeom>
          </p:spPr>
        </p:pic>
        <p:pic>
          <p:nvPicPr>
            <p:cNvPr id="50" name="Picture 49" descr="File:Javascript badge.svg - Wikimedia Common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1830" y="4786347"/>
              <a:ext cx="566243" cy="565278"/>
            </a:xfrm>
            <a:prstGeom prst="rect">
              <a:avLst/>
            </a:prstGeom>
          </p:spPr>
        </p:pic>
        <p:pic>
          <p:nvPicPr>
            <p:cNvPr id="51" name="Picture 50" descr="페이스북의 인기 오픈소스 기술, '리액트'란? | Bloter.ne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2208" y="4878252"/>
              <a:ext cx="795555" cy="457444"/>
            </a:xfrm>
            <a:prstGeom prst="rect">
              <a:avLst/>
            </a:prstGeom>
          </p:spPr>
        </p:pic>
        <p:pic>
          <p:nvPicPr>
            <p:cNvPr id="52" name="Picture 51" descr="A close up of a sign&#10;&#10;Description automatically generated">
              <a:extLst>
                <a:ext uri="{FF2B5EF4-FFF2-40B4-BE49-F238E27FC236}">
                  <a16:creationId xmlns:a16="http://schemas.microsoft.com/office/drawing/2014/main" id="{BF43B640-DE95-4988-8C0B-5E13C00AF8F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4949" y="1219532"/>
              <a:ext cx="517198" cy="837868"/>
            </a:xfrm>
            <a:prstGeom prst="rect">
              <a:avLst/>
            </a:prstGeom>
          </p:spPr>
        </p:pic>
      </p:grpSp>
    </p:spTree>
    <p:extLst>
      <p:ext uri="{BB962C8B-B14F-4D97-AF65-F5344CB8AC3E}">
        <p14:creationId xmlns:p14="http://schemas.microsoft.com/office/powerpoint/2010/main" val="384903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BF43B640-DE95-4988-8C0B-5E13C00AF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5005" y="998621"/>
            <a:ext cx="2807065" cy="5173578"/>
          </a:xfrm>
          <a:prstGeom prst="rect">
            <a:avLst/>
          </a:prstGeom>
        </p:spPr>
      </p:pic>
      <p:graphicFrame>
        <p:nvGraphicFramePr>
          <p:cNvPr id="6" name="Diagram 5"/>
          <p:cNvGraphicFramePr/>
          <p:nvPr/>
        </p:nvGraphicFramePr>
        <p:xfrm>
          <a:off x="488406" y="87718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GB" sz="3200" dirty="0">
                <a:solidFill>
                  <a:srgbClr val="052F61">
                    <a:lumMod val="50000"/>
                  </a:srgbClr>
                </a:solidFill>
                <a:latin typeface="Century Gothic" panose="020B0502020202020204"/>
                <a:cs typeface="Times New Roman" panose="02020603050405020304" pitchFamily="18" charset="0"/>
              </a:rPr>
              <a:t>DEMO - Application flows</a:t>
            </a:r>
          </a:p>
        </p:txBody>
      </p:sp>
    </p:spTree>
    <p:extLst>
      <p:ext uri="{BB962C8B-B14F-4D97-AF65-F5344CB8AC3E}">
        <p14:creationId xmlns:p14="http://schemas.microsoft.com/office/powerpoint/2010/main" val="145191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3">
            <a:extLst>
              <a:ext uri="{FF2B5EF4-FFF2-40B4-BE49-F238E27FC236}">
                <a16:creationId xmlns:a16="http://schemas.microsoft.com/office/drawing/2014/main" id="{54DEB3E1-5B38-42A4-A4EE-E57EBDFF8BEF}"/>
              </a:ext>
            </a:extLst>
          </p:cNvPr>
          <p:cNvSpPr/>
          <p:nvPr/>
        </p:nvSpPr>
        <p:spPr>
          <a:xfrm>
            <a:off x="1346684" y="1231720"/>
            <a:ext cx="957094" cy="593952"/>
          </a:xfrm>
          <a:prstGeom prst="roundRect">
            <a:avLst/>
          </a:prstGeom>
          <a:solidFill>
            <a:srgbClr val="C62324">
              <a:lumMod val="60000"/>
              <a:lumOff val="4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1. Smart Card</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Rounded Corners 13">
            <a:extLst>
              <a:ext uri="{FF2B5EF4-FFF2-40B4-BE49-F238E27FC236}">
                <a16:creationId xmlns:a16="http://schemas.microsoft.com/office/drawing/2014/main" id="{B0308B46-925F-47C5-8520-AF77E7B59944}"/>
              </a:ext>
            </a:extLst>
          </p:cNvPr>
          <p:cNvSpPr/>
          <p:nvPr/>
        </p:nvSpPr>
        <p:spPr>
          <a:xfrm>
            <a:off x="4209098" y="1264301"/>
            <a:ext cx="964217" cy="528811"/>
          </a:xfrm>
          <a:prstGeom prst="roundRect">
            <a:avLst/>
          </a:prstGeom>
          <a:solidFill>
            <a:srgbClr val="C62324">
              <a:lumMod val="60000"/>
              <a:lumOff val="4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2 . Cards at once place</a:t>
            </a:r>
            <a:endParaRPr kumimoji="0" lang="en-GB" sz="1000" b="0" i="0" u="none" strike="noStrike" kern="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Rounded Corners 16">
            <a:extLst>
              <a:ext uri="{FF2B5EF4-FFF2-40B4-BE49-F238E27FC236}">
                <a16:creationId xmlns:a16="http://schemas.microsoft.com/office/drawing/2014/main" id="{F2CAD2F9-0555-4DD2-A780-172501426ED6}"/>
              </a:ext>
            </a:extLst>
          </p:cNvPr>
          <p:cNvSpPr/>
          <p:nvPr/>
        </p:nvSpPr>
        <p:spPr>
          <a:xfrm>
            <a:off x="6923608" y="1264301"/>
            <a:ext cx="1267150" cy="528790"/>
          </a:xfrm>
          <a:prstGeom prst="roundRect">
            <a:avLst/>
          </a:prstGeom>
          <a:solidFill>
            <a:srgbClr val="C62324">
              <a:lumMod val="60000"/>
              <a:lumOff val="4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Real time notification</a:t>
            </a:r>
          </a:p>
        </p:txBody>
      </p:sp>
      <p:cxnSp>
        <p:nvCxnSpPr>
          <p:cNvPr id="5" name="Straight Arrow Connector 4">
            <a:extLst>
              <a:ext uri="{FF2B5EF4-FFF2-40B4-BE49-F238E27FC236}">
                <a16:creationId xmlns:a16="http://schemas.microsoft.com/office/drawing/2014/main" id="{F7C5DB00-8C25-458F-9C00-CA67D83A38A9}"/>
              </a:ext>
            </a:extLst>
          </p:cNvPr>
          <p:cNvCxnSpPr>
            <a:cxnSpLocks/>
            <a:stCxn id="2" idx="3"/>
            <a:endCxn id="3" idx="1"/>
          </p:cNvCxnSpPr>
          <p:nvPr/>
        </p:nvCxnSpPr>
        <p:spPr>
          <a:xfrm>
            <a:off x="2303778" y="1528696"/>
            <a:ext cx="1905320" cy="11"/>
          </a:xfrm>
          <a:prstGeom prst="straightConnector1">
            <a:avLst/>
          </a:prstGeom>
          <a:noFill/>
          <a:ln w="38100" cap="rnd" cmpd="sng" algn="ctr">
            <a:solidFill>
              <a:sysClr val="windowText" lastClr="000000">
                <a:alpha val="60000"/>
              </a:sysClr>
            </a:solidFill>
            <a:prstDash val="solid"/>
            <a:tailEnd type="triangle" w="lg" len="med"/>
          </a:ln>
          <a:effectLst/>
        </p:spPr>
      </p:cxnSp>
      <p:cxnSp>
        <p:nvCxnSpPr>
          <p:cNvPr id="6" name="Straight Arrow Connector 5">
            <a:extLst>
              <a:ext uri="{FF2B5EF4-FFF2-40B4-BE49-F238E27FC236}">
                <a16:creationId xmlns:a16="http://schemas.microsoft.com/office/drawing/2014/main" id="{51F39640-6BBA-4552-B050-7B8057367B85}"/>
              </a:ext>
            </a:extLst>
          </p:cNvPr>
          <p:cNvCxnSpPr>
            <a:cxnSpLocks/>
            <a:stCxn id="3" idx="3"/>
            <a:endCxn id="4" idx="1"/>
          </p:cNvCxnSpPr>
          <p:nvPr/>
        </p:nvCxnSpPr>
        <p:spPr>
          <a:xfrm flipV="1">
            <a:off x="5173315" y="1528696"/>
            <a:ext cx="1750293" cy="11"/>
          </a:xfrm>
          <a:prstGeom prst="straightConnector1">
            <a:avLst/>
          </a:prstGeom>
          <a:noFill/>
          <a:ln w="38100" cap="rnd" cmpd="sng" algn="ctr">
            <a:solidFill>
              <a:sysClr val="windowText" lastClr="000000">
                <a:alpha val="60000"/>
              </a:sysClr>
            </a:solidFill>
            <a:prstDash val="solid"/>
            <a:tailEnd type="triangle" w="lg" len="med"/>
          </a:ln>
          <a:effectLst/>
        </p:spPr>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9930" y="2150549"/>
            <a:ext cx="2002555" cy="422761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5906" y="2150549"/>
            <a:ext cx="2002555" cy="422761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21882" y="2150549"/>
            <a:ext cx="2002555" cy="422761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954" y="2150549"/>
            <a:ext cx="2002555" cy="4227616"/>
          </a:xfrm>
          <a:prstGeom prst="rect">
            <a:avLst/>
          </a:prstGeom>
        </p:spPr>
      </p:pic>
      <p:sp>
        <p:nvSpPr>
          <p:cNvPr id="11" name="Rectangle: Rounded Corners 16">
            <a:extLst>
              <a:ext uri="{FF2B5EF4-FFF2-40B4-BE49-F238E27FC236}">
                <a16:creationId xmlns:a16="http://schemas.microsoft.com/office/drawing/2014/main" id="{F2CAD2F9-0555-4DD2-A780-172501426ED6}"/>
              </a:ext>
            </a:extLst>
          </p:cNvPr>
          <p:cNvSpPr/>
          <p:nvPr/>
        </p:nvSpPr>
        <p:spPr>
          <a:xfrm>
            <a:off x="9764656" y="1264301"/>
            <a:ext cx="1267150" cy="528790"/>
          </a:xfrm>
          <a:prstGeom prst="roundRect">
            <a:avLst/>
          </a:prstGeom>
          <a:solidFill>
            <a:srgbClr val="C62324">
              <a:lumMod val="60000"/>
              <a:lumOff val="40000"/>
            </a:srgbClr>
          </a:soli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white"/>
                </a:solidFill>
                <a:effectLst/>
                <a:uLnTx/>
                <a:uFillTx/>
                <a:latin typeface="Century Gothic" panose="020B0502020202020204"/>
                <a:ea typeface="+mn-ea"/>
                <a:cs typeface="+mn-cs"/>
              </a:rPr>
              <a:t>3 . Travel across borders</a:t>
            </a:r>
          </a:p>
        </p:txBody>
      </p:sp>
      <p:cxnSp>
        <p:nvCxnSpPr>
          <p:cNvPr id="12" name="Straight Arrow Connector 11">
            <a:extLst>
              <a:ext uri="{FF2B5EF4-FFF2-40B4-BE49-F238E27FC236}">
                <a16:creationId xmlns:a16="http://schemas.microsoft.com/office/drawing/2014/main" id="{51F39640-6BBA-4552-B050-7B8057367B85}"/>
              </a:ext>
            </a:extLst>
          </p:cNvPr>
          <p:cNvCxnSpPr>
            <a:cxnSpLocks/>
            <a:stCxn id="4" idx="3"/>
            <a:endCxn id="11" idx="1"/>
          </p:cNvCxnSpPr>
          <p:nvPr/>
        </p:nvCxnSpPr>
        <p:spPr>
          <a:xfrm>
            <a:off x="8190758" y="1528696"/>
            <a:ext cx="1573898" cy="0"/>
          </a:xfrm>
          <a:prstGeom prst="straightConnector1">
            <a:avLst/>
          </a:prstGeom>
          <a:noFill/>
          <a:ln w="38100" cap="rnd" cmpd="sng" algn="ctr">
            <a:solidFill>
              <a:sysClr val="windowText" lastClr="000000">
                <a:alpha val="60000"/>
              </a:sysClr>
            </a:solidFill>
            <a:prstDash val="solid"/>
            <a:tailEnd type="triangle" w="lg" len="med"/>
          </a:ln>
          <a:effectLst/>
        </p:spPr>
      </p:cxnSp>
      <p:sp>
        <p:nvSpPr>
          <p:cNvPr id="13" name="Title 11">
            <a:extLst>
              <a:ext uri="{FF2B5EF4-FFF2-40B4-BE49-F238E27FC236}">
                <a16:creationId xmlns:a16="http://schemas.microsoft.com/office/drawing/2014/main" id="{7A877D9C-5436-4817-A38B-7EFB477A4A68}"/>
              </a:ext>
            </a:extLst>
          </p:cNvPr>
          <p:cNvSpPr txBox="1">
            <a:spLocks/>
          </p:cNvSpPr>
          <p:nvPr/>
        </p:nvSpPr>
        <p:spPr>
          <a:xfrm>
            <a:off x="104504" y="103408"/>
            <a:ext cx="11547566" cy="438937"/>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rgbClr val="E67272"/>
                </a:solidFill>
                <a:latin typeface="Century Gothic" panose="020B0502020202020204"/>
                <a:cs typeface="Times New Roman" panose="02020603050405020304" pitchFamily="18" charset="0"/>
              </a:rPr>
              <a:t>Application features</a:t>
            </a:r>
          </a:p>
        </p:txBody>
      </p:sp>
    </p:spTree>
    <p:extLst>
      <p:ext uri="{BB962C8B-B14F-4D97-AF65-F5344CB8AC3E}">
        <p14:creationId xmlns:p14="http://schemas.microsoft.com/office/powerpoint/2010/main" val="2332507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1620</Words>
  <Application>Microsoft Office PowerPoint</Application>
  <PresentationFormat>Widescreen</PresentationFormat>
  <Paragraphs>259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Ibtesam</dc:creator>
  <cp:lastModifiedBy>Farah Ibtesam</cp:lastModifiedBy>
  <cp:revision>1</cp:revision>
  <dcterms:created xsi:type="dcterms:W3CDTF">2020-07-04T17:57:29Z</dcterms:created>
  <dcterms:modified xsi:type="dcterms:W3CDTF">2020-07-04T18:00:39Z</dcterms:modified>
</cp:coreProperties>
</file>