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9" r:id="rId9"/>
    <p:sldId id="260" r:id="rId10"/>
    <p:sldId id="268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-M2L101\Desktop\KPMG_VI_Datset%20under%20clea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-M2L101\Desktop\KPMG_VI_Datset%20under%20clean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-M2L101\Desktop\KPMG_VI_Datset%20under%20clean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-M2L101\Desktop\KPMG_VI_Datset%20under%20clean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[KPMG_VI_Datset under cleaning.xlsx]Pivot Analysis!PivotTable6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</a:t>
            </a:r>
            <a:r>
              <a:rPr lang="en-US" baseline="0"/>
              <a:t> Purchases by Gender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Analysis'!$B$100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AA-4AF2-AC82-E01DEBFE35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AA-4AF2-AC82-E01DEBFE35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'Pivot Analysis'!$A$101:$A$103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Analysis'!$B$101:$B$103</c:f>
              <c:numCache>
                <c:formatCode>General</c:formatCode>
                <c:ptCount val="2"/>
                <c:pt idx="0">
                  <c:v>9752</c:v>
                </c:pt>
                <c:pt idx="1">
                  <c:v>9249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AA-4AF2-AC82-E01DEBFE35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[KPMG_VI_Datset under cleaning.xlsx]Pivot Analysis!PivotTable4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3</a:t>
            </a:r>
            <a:r>
              <a:rPr lang="en-US" baseline="0"/>
              <a:t> years Bike Purchase Industry Wise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Analysis'!$B$66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Analysis'!$A$67:$A$76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'Pivot Analysis'!$B$67:$B$76</c:f>
              <c:numCache>
                <c:formatCode>General</c:formatCode>
                <c:ptCount val="9"/>
                <c:pt idx="0">
                  <c:v>559</c:v>
                </c:pt>
                <c:pt idx="1">
                  <c:v>686</c:v>
                </c:pt>
                <c:pt idx="2">
                  <c:v>3773</c:v>
                </c:pt>
                <c:pt idx="3">
                  <c:v>3016</c:v>
                </c:pt>
                <c:pt idx="4">
                  <c:v>1049</c:v>
                </c:pt>
                <c:pt idx="5">
                  <c:v>3900</c:v>
                </c:pt>
                <c:pt idx="6">
                  <c:v>1258</c:v>
                </c:pt>
                <c:pt idx="7">
                  <c:v>1718</c:v>
                </c:pt>
                <c:pt idx="8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7-4A5D-BE69-60035C43D4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64368576"/>
        <c:axId val="1864380640"/>
      </c:barChart>
      <c:catAx>
        <c:axId val="1864368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380640"/>
        <c:crosses val="autoZero"/>
        <c:auto val="1"/>
        <c:lblAlgn val="ctr"/>
        <c:lblOffset val="100"/>
        <c:noMultiLvlLbl val="0"/>
      </c:catAx>
      <c:valAx>
        <c:axId val="1864380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6436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[KPMG_VI_Datset under cleaning.xlsx]Pivot Analysis!PivotTable7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No. of Car</a:t>
            </a:r>
            <a:r>
              <a:rPr lang="en-IN" sz="1200" baseline="0"/>
              <a:t> Ownners in each State</a:t>
            </a:r>
            <a:endParaRPr lang="en-IN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Analysis'!$B$119:$B$120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Analysis'!$A$121:$A$124</c:f>
              <c:strCache>
                <c:ptCount val="3"/>
                <c:pt idx="0">
                  <c:v>New South Wales</c:v>
                </c:pt>
                <c:pt idx="1">
                  <c:v>Queensland</c:v>
                </c:pt>
                <c:pt idx="2">
                  <c:v>Victoria</c:v>
                </c:pt>
              </c:strCache>
            </c:strRef>
          </c:cat>
          <c:val>
            <c:numRef>
              <c:f>'Pivot Analysis'!$B$121:$B$124</c:f>
              <c:numCache>
                <c:formatCode>General</c:formatCode>
                <c:ptCount val="3"/>
                <c:pt idx="0">
                  <c:v>3647</c:v>
                </c:pt>
                <c:pt idx="1">
                  <c:v>1555</c:v>
                </c:pt>
                <c:pt idx="2">
                  <c:v>1741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8-4DDC-BE24-B17413513BF0}"/>
            </c:ext>
          </c:extLst>
        </c:ser>
        <c:ser>
          <c:idx val="1"/>
          <c:order val="1"/>
          <c:tx>
            <c:strRef>
              <c:f>'Pivot Analysis'!$C$119:$C$120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Analysis'!$A$121:$A$124</c:f>
              <c:strCache>
                <c:ptCount val="3"/>
                <c:pt idx="0">
                  <c:v>New South Wales</c:v>
                </c:pt>
                <c:pt idx="1">
                  <c:v>Queensland</c:v>
                </c:pt>
                <c:pt idx="2">
                  <c:v>Victoria</c:v>
                </c:pt>
              </c:strCache>
            </c:strRef>
          </c:cat>
          <c:val>
            <c:numRef>
              <c:f>'Pivot Analysis'!$C$121:$C$124</c:f>
              <c:numCache>
                <c:formatCode>General</c:formatCode>
                <c:ptCount val="3"/>
                <c:pt idx="0">
                  <c:v>3798</c:v>
                </c:pt>
                <c:pt idx="1">
                  <c:v>1555</c:v>
                </c:pt>
                <c:pt idx="2">
                  <c:v>1765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D8-4DDC-BE24-B17413513B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2860208"/>
        <c:axId val="1862862704"/>
      </c:barChart>
      <c:catAx>
        <c:axId val="186286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62704"/>
        <c:crosses val="autoZero"/>
        <c:auto val="1"/>
        <c:lblAlgn val="ctr"/>
        <c:lblOffset val="100"/>
        <c:noMultiLvlLbl val="0"/>
      </c:catAx>
      <c:valAx>
        <c:axId val="186286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6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[KPMG_VI_Datset under cleaning.xlsx]Pivot Analysis!PivotTable1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  <a:r>
              <a:rPr lang="en-IN" baseline="0"/>
              <a:t> and Wealth Segment factors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440953287126628"/>
          <c:y val="0.14719673802242608"/>
          <c:w val="0.65809114906065225"/>
          <c:h val="0.763180428134556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Analysis'!$B$28:$B$29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Analysis'!$A$30:$A$38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90-99</c:v>
                </c:pt>
              </c:strCache>
            </c:strRef>
          </c:cat>
          <c:val>
            <c:numRef>
              <c:f>'Pivot Analysis'!$B$30:$B$38</c:f>
              <c:numCache>
                <c:formatCode>General</c:formatCode>
                <c:ptCount val="8"/>
                <c:pt idx="0">
                  <c:v>296985.42999999993</c:v>
                </c:pt>
                <c:pt idx="1">
                  <c:v>320985.23999999941</c:v>
                </c:pt>
                <c:pt idx="2">
                  <c:v>591021.0399999998</c:v>
                </c:pt>
                <c:pt idx="3">
                  <c:v>363666.24999999953</c:v>
                </c:pt>
                <c:pt idx="4">
                  <c:v>288812.7</c:v>
                </c:pt>
                <c:pt idx="5">
                  <c:v>8626.68</c:v>
                </c:pt>
                <c:pt idx="7">
                  <c:v>7212.1700000000019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E-4ACA-AF1E-C5848FCF68C6}"/>
            </c:ext>
          </c:extLst>
        </c:ser>
        <c:ser>
          <c:idx val="1"/>
          <c:order val="1"/>
          <c:tx>
            <c:strRef>
              <c:f>'Pivot Analysis'!$C$28:$C$29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Analysis'!$A$30:$A$38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90-99</c:v>
                </c:pt>
              </c:strCache>
            </c:strRef>
          </c:cat>
          <c:val>
            <c:numRef>
              <c:f>'Pivot Analysis'!$C$30:$C$38</c:f>
              <c:numCache>
                <c:formatCode>General</c:formatCode>
                <c:ptCount val="8"/>
                <c:pt idx="0">
                  <c:v>224969.21497189975</c:v>
                </c:pt>
                <c:pt idx="1">
                  <c:v>397509.87999999966</c:v>
                </c:pt>
                <c:pt idx="2">
                  <c:v>621046.22999999986</c:v>
                </c:pt>
                <c:pt idx="3">
                  <c:v>366778.31999999983</c:v>
                </c:pt>
                <c:pt idx="4">
                  <c:v>268285.67999999929</c:v>
                </c:pt>
                <c:pt idx="5">
                  <c:v>10194.049999999999</c:v>
                </c:pt>
                <c:pt idx="6">
                  <c:v>4523.2300000000005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CE-4ACA-AF1E-C5848FCF68C6}"/>
            </c:ext>
          </c:extLst>
        </c:ser>
        <c:ser>
          <c:idx val="2"/>
          <c:order val="2"/>
          <c:tx>
            <c:strRef>
              <c:f>'Pivot Analysis'!$D$28:$D$29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Analysis'!$A$30:$A$38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90-99</c:v>
                </c:pt>
              </c:strCache>
            </c:strRef>
          </c:cat>
          <c:val>
            <c:numRef>
              <c:f>'Pivot Analysis'!$D$30:$D$38</c:f>
              <c:numCache>
                <c:formatCode>General</c:formatCode>
                <c:ptCount val="8"/>
                <c:pt idx="0">
                  <c:v>492400.4200000001</c:v>
                </c:pt>
                <c:pt idx="1">
                  <c:v>645454.29000000085</c:v>
                </c:pt>
                <c:pt idx="2">
                  <c:v>1304877.5100000019</c:v>
                </c:pt>
                <c:pt idx="3">
                  <c:v>706202.5499999997</c:v>
                </c:pt>
                <c:pt idx="4">
                  <c:v>585906.67000000004</c:v>
                </c:pt>
                <c:pt idx="5">
                  <c:v>18149.88</c:v>
                </c:pt>
                <c:pt idx="6">
                  <c:v>1245.27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CE-4ACA-AF1E-C5848FCF6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8194928"/>
        <c:axId val="1868950800"/>
      </c:barChart>
      <c:catAx>
        <c:axId val="174819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950800"/>
        <c:crosses val="autoZero"/>
        <c:auto val="1"/>
        <c:lblAlgn val="ctr"/>
        <c:lblOffset val="100"/>
        <c:noMultiLvlLbl val="0"/>
      </c:catAx>
      <c:valAx>
        <c:axId val="186895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19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49567751815439"/>
          <c:y val="0.44954417395073321"/>
          <c:w val="0.23750432248184558"/>
          <c:h val="0.19510125454501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 snapshot of customers who can be targeted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3" y="1761444"/>
            <a:ext cx="7952763" cy="29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029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 smtClean="0"/>
              <a:t>Thank You!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Identifying high value customers for business expansion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88915" y="1829774"/>
            <a:ext cx="4134600" cy="3133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sz="1400" b="1" dirty="0" smtClean="0"/>
              <a:t>Definition of the business task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Sprocket </a:t>
            </a:r>
            <a:r>
              <a:rPr lang="en-US" sz="1400" dirty="0"/>
              <a:t>Central Pty Ltd </a:t>
            </a:r>
            <a:r>
              <a:rPr lang="en-US" sz="1400" dirty="0" err="1" smtClean="0"/>
              <a:t>specialises</a:t>
            </a:r>
            <a:r>
              <a:rPr lang="en-US" sz="1400" dirty="0" smtClean="0"/>
              <a:t> </a:t>
            </a:r>
            <a:r>
              <a:rPr lang="en-US" sz="1400" dirty="0"/>
              <a:t>in high-quality bikes and accessible cycling accessories to riders. </a:t>
            </a:r>
            <a:endParaRPr lang="en-US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Their </a:t>
            </a:r>
            <a:r>
              <a:rPr lang="en-US" sz="1400" dirty="0"/>
              <a:t>marketing team is looking to boost </a:t>
            </a:r>
            <a:r>
              <a:rPr lang="en-US" sz="1400" dirty="0" smtClean="0"/>
              <a:t>sales.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We analyzed their </a:t>
            </a:r>
            <a:r>
              <a:rPr lang="en-US" sz="1400" dirty="0"/>
              <a:t>existing customer dataset to determine customer trends and </a:t>
            </a:r>
            <a:r>
              <a:rPr lang="en-US" sz="1400" dirty="0" err="1"/>
              <a:t>behaviour</a:t>
            </a:r>
            <a:r>
              <a:rPr lang="en-US" sz="1400" dirty="0"/>
              <a:t>.</a:t>
            </a:r>
            <a:endParaRPr sz="1400"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Quality </a:t>
            </a:r>
            <a:r>
              <a:rPr lang="en-US" dirty="0" err="1" smtClean="0"/>
              <a:t>Asessment</a:t>
            </a:r>
            <a:r>
              <a:rPr lang="en-US" dirty="0" smtClean="0"/>
              <a:t> and Data Cleaning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91804"/>
            <a:ext cx="4134600" cy="95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</a:t>
            </a:r>
            <a:r>
              <a:rPr lang="en-US" dirty="0" smtClean="0"/>
              <a:t>e found the following issues with </a:t>
            </a:r>
          </a:p>
          <a:p>
            <a:r>
              <a:rPr lang="en-US" dirty="0" smtClean="0"/>
              <a:t>the data and have resolved it: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82466"/>
              </p:ext>
            </p:extLst>
          </p:nvPr>
        </p:nvGraphicFramePr>
        <p:xfrm>
          <a:off x="3548544" y="1606478"/>
          <a:ext cx="5222082" cy="32685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792">
                  <a:extLst>
                    <a:ext uri="{9D8B030D-6E8A-4147-A177-3AD203B41FA5}">
                      <a16:colId xmlns:a16="http://schemas.microsoft.com/office/drawing/2014/main" val="4172973076"/>
                    </a:ext>
                  </a:extLst>
                </a:gridCol>
                <a:gridCol w="3997290">
                  <a:extLst>
                    <a:ext uri="{9D8B030D-6E8A-4147-A177-3AD203B41FA5}">
                      <a16:colId xmlns:a16="http://schemas.microsoft.com/office/drawing/2014/main" val="3153771975"/>
                    </a:ext>
                  </a:extLst>
                </a:gridCol>
              </a:tblGrid>
              <a:tr h="1078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>
                          <a:effectLst/>
                        </a:rPr>
                        <a:t>Sheet Name</a:t>
                      </a:r>
                      <a:endParaRPr lang="en-IN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>
                          <a:effectLst/>
                        </a:rPr>
                        <a:t>Actions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3969050"/>
                  </a:ext>
                </a:extLst>
              </a:tr>
              <a:tr h="4905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 dirty="0">
                          <a:effectLst/>
                        </a:rPr>
                        <a:t>Transactions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Removed blanks in the field </a:t>
                      </a:r>
                      <a:r>
                        <a:rPr lang="en-US" sz="700" u="none" strike="noStrike" dirty="0" err="1">
                          <a:effectLst/>
                        </a:rPr>
                        <a:t>online_order</a:t>
                      </a:r>
                      <a:r>
                        <a:rPr lang="en-US" sz="700" u="none" strike="noStrike" dirty="0">
                          <a:effectLst/>
                        </a:rPr>
                        <a:t>, brand, </a:t>
                      </a:r>
                      <a:r>
                        <a:rPr lang="en-US" sz="700" u="none" strike="noStrike" dirty="0" err="1">
                          <a:effectLst/>
                        </a:rPr>
                        <a:t>product_line</a:t>
                      </a:r>
                      <a:r>
                        <a:rPr lang="en-US" sz="700" u="none" strike="noStrike" dirty="0">
                          <a:effectLst/>
                        </a:rPr>
                        <a:t>, </a:t>
                      </a:r>
                      <a:r>
                        <a:rPr lang="en-US" sz="700" u="none" strike="noStrike" dirty="0" err="1">
                          <a:effectLst/>
                        </a:rPr>
                        <a:t>product_class</a:t>
                      </a:r>
                      <a:r>
                        <a:rPr lang="en-US" sz="700" u="none" strike="noStrike" dirty="0">
                          <a:effectLst/>
                        </a:rPr>
                        <a:t>, </a:t>
                      </a:r>
                      <a:r>
                        <a:rPr lang="en-US" sz="700" u="none" strike="noStrike" dirty="0" err="1">
                          <a:effectLst/>
                        </a:rPr>
                        <a:t>standard_price</a:t>
                      </a:r>
                      <a:r>
                        <a:rPr lang="en-US" sz="700" u="none" strike="noStrike" dirty="0">
                          <a:effectLst/>
                        </a:rPr>
                        <a:t>, </a:t>
                      </a:r>
                      <a:r>
                        <a:rPr lang="en-US" sz="700" u="none" strike="noStrike" dirty="0" err="1">
                          <a:effectLst/>
                        </a:rPr>
                        <a:t>product_first_sold_date</a:t>
                      </a:r>
                      <a:r>
                        <a:rPr lang="en-US" sz="700" u="none" strike="noStrike" dirty="0">
                          <a:effectLst/>
                        </a:rPr>
                        <a:t> columns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178314"/>
                  </a:ext>
                </a:extLst>
              </a:tr>
              <a:tr h="3088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Need to change </a:t>
                      </a:r>
                      <a:r>
                        <a:rPr lang="en-US" sz="700" u="none" strike="noStrike" dirty="0" err="1">
                          <a:effectLst/>
                        </a:rPr>
                        <a:t>proudct_first_sold_date</a:t>
                      </a:r>
                      <a:r>
                        <a:rPr lang="en-US" sz="700" u="none" strike="noStrike" dirty="0">
                          <a:effectLst/>
                        </a:rPr>
                        <a:t> column to DATE type format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8005211"/>
                  </a:ext>
                </a:extLst>
              </a:tr>
              <a:tr h="205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Need to change </a:t>
                      </a:r>
                      <a:r>
                        <a:rPr lang="en-US" sz="700" u="none" strike="noStrike" dirty="0" err="1">
                          <a:effectLst/>
                        </a:rPr>
                        <a:t>list_price</a:t>
                      </a:r>
                      <a:r>
                        <a:rPr lang="en-US" sz="700" u="none" strike="noStrike" dirty="0">
                          <a:effectLst/>
                        </a:rPr>
                        <a:t> format to CURRENCY from string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37895228"/>
                  </a:ext>
                </a:extLst>
              </a:tr>
              <a:tr h="205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 dirty="0" err="1">
                          <a:effectLst/>
                        </a:rPr>
                        <a:t>NewCustomerList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Remove blanks in </a:t>
                      </a:r>
                      <a:r>
                        <a:rPr lang="en-US" sz="700" u="none" strike="noStrike" dirty="0" err="1">
                          <a:effectLst/>
                        </a:rPr>
                        <a:t>last_name,DOB</a:t>
                      </a:r>
                      <a:r>
                        <a:rPr lang="en-US" sz="700" u="none" strike="noStrike" dirty="0">
                          <a:effectLst/>
                        </a:rPr>
                        <a:t>, </a:t>
                      </a:r>
                      <a:r>
                        <a:rPr lang="en-US" sz="700" u="none" strike="noStrike" dirty="0" err="1">
                          <a:effectLst/>
                        </a:rPr>
                        <a:t>job_title</a:t>
                      </a:r>
                      <a:r>
                        <a:rPr lang="en-US" sz="700" u="none" strike="noStrike" dirty="0">
                          <a:effectLst/>
                        </a:rPr>
                        <a:t>,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8680137"/>
                  </a:ext>
                </a:extLst>
              </a:tr>
              <a:tr h="1998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Remove n/a values in job industry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2100917"/>
                  </a:ext>
                </a:extLst>
              </a:tr>
              <a:tr h="20592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 dirty="0" err="1">
                          <a:effectLst/>
                        </a:rPr>
                        <a:t>CustomerDemographic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Remove blanks in </a:t>
                      </a:r>
                      <a:r>
                        <a:rPr lang="en-US" sz="700" u="none" strike="noStrike" dirty="0" err="1">
                          <a:effectLst/>
                        </a:rPr>
                        <a:t>last_name</a:t>
                      </a:r>
                      <a:r>
                        <a:rPr lang="en-US" sz="700" u="none" strike="noStrike" dirty="0">
                          <a:effectLst/>
                        </a:rPr>
                        <a:t>, DOB, </a:t>
                      </a:r>
                      <a:r>
                        <a:rPr lang="en-US" sz="700" u="none" strike="noStrike" dirty="0" err="1">
                          <a:effectLst/>
                        </a:rPr>
                        <a:t>job_title</a:t>
                      </a:r>
                      <a:r>
                        <a:rPr lang="en-US" sz="700" u="none" strike="noStrike" dirty="0">
                          <a:effectLst/>
                        </a:rPr>
                        <a:t>, tenure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8253842"/>
                  </a:ext>
                </a:extLst>
              </a:tr>
              <a:tr h="41185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Correct, standardize and rename gender field values from M to Male, F to Female, Remove U values in Gender column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5039630"/>
                  </a:ext>
                </a:extLst>
              </a:tr>
              <a:tr h="205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Erro</a:t>
                      </a:r>
                      <a:r>
                        <a:rPr lang="en-US" sz="700" u="none" strike="noStrike" dirty="0">
                          <a:effectLst/>
                        </a:rPr>
                        <a:t> in DOB column where date of 1843 exists.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4391117"/>
                  </a:ext>
                </a:extLst>
              </a:tr>
              <a:tr h="205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Removed Y from the deceased column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1987478"/>
                  </a:ext>
                </a:extLst>
              </a:tr>
              <a:tr h="1998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Remove n/a values in job industry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5275286"/>
                  </a:ext>
                </a:extLst>
              </a:tr>
              <a:tr h="2059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Defaul</a:t>
                      </a:r>
                      <a:r>
                        <a:rPr lang="en-US" sz="700" u="none" strike="noStrike" dirty="0">
                          <a:effectLst/>
                        </a:rPr>
                        <a:t> column makes no sense need to be removed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9640895"/>
                  </a:ext>
                </a:extLst>
              </a:tr>
              <a:tr h="3088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700" u="none" strike="noStrike" dirty="0" err="1">
                          <a:effectLst/>
                        </a:rPr>
                        <a:t>CustomerAddress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Rename states Victoria and New South Wales to VIC and NSW for standardization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828617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Bikes Purchased in Last 3 years By Gender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63748" y="2458338"/>
            <a:ext cx="413460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shows that females have purchased more bikes than males.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337499"/>
              </p:ext>
            </p:extLst>
          </p:nvPr>
        </p:nvGraphicFramePr>
        <p:xfrm>
          <a:off x="4538444" y="1904825"/>
          <a:ext cx="39008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Bike Purchase by Job Industry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52751"/>
            <a:ext cx="4134600" cy="319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highest numbers are from Manufacturing, Financial Services and Health industries.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Most of these industries are in the urban and semi-urban areas. People in these areas mostly commute using bikes.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</a:t>
            </a:r>
            <a:r>
              <a:rPr b="0" dirty="0" err="1" smtClean="0"/>
              <a:t>situatio</a:t>
            </a:r>
            <a:r>
              <a:rPr b="0" dirty="0" smtClean="0"/>
              <a:t> </a:t>
            </a:r>
            <a:r>
              <a:rPr b="0" dirty="0"/>
              <a:t>and client. This document is to be used for KPMG Virtual Internship purposes only. 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813090"/>
              </p:ext>
            </p:extLst>
          </p:nvPr>
        </p:nvGraphicFramePr>
        <p:xfrm>
          <a:off x="4487825" y="1778830"/>
          <a:ext cx="4282800" cy="2767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49165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No. of Car Owners State-wise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37553"/>
            <a:ext cx="4134600" cy="2492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highest no. of car owners are in new South Wales.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Since all three states have equal amount of people who own and NOT own a car, these could be our markets.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816517"/>
              </p:ext>
            </p:extLst>
          </p:nvPr>
        </p:nvGraphicFramePr>
        <p:xfrm>
          <a:off x="4339625" y="17515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99637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smtClean="0"/>
              <a:t>P</a:t>
            </a:r>
            <a:r>
              <a:rPr lang="en-US" dirty="0" smtClean="0"/>
              <a:t>rofit from Wealth Segment by Age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43785" y="1787219"/>
            <a:ext cx="4134600" cy="3012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The maximum profit is from the Middle Aged (40-49) Mass Customer section.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Across the various age groups, it is the mass customer which registers the highest numbers. They can be targeted.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We can also see a trend of increasing purchasing power up to 49, and then a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078344"/>
              </p:ext>
            </p:extLst>
          </p:nvPr>
        </p:nvGraphicFramePr>
        <p:xfrm>
          <a:off x="4362275" y="1442250"/>
          <a:ext cx="4655890" cy="311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86730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Classification: Targeting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53224" y="1694940"/>
            <a:ext cx="8128045" cy="257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Based on the exploration and analysis, we can target the following customer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Females more than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in the Manufacturing, Health and Financial Services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range of 40-49.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living in all the three states, but Victoria and Queensland should have greater emphasis.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827</Words>
  <Application>Microsoft Office PowerPoint</Application>
  <PresentationFormat>On-screen Show (16:9)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Acer-M2L101</dc:creator>
  <cp:lastModifiedBy>Acer-M2L101</cp:lastModifiedBy>
  <cp:revision>9</cp:revision>
  <dcterms:modified xsi:type="dcterms:W3CDTF">2023-11-03T09:17:57Z</dcterms:modified>
</cp:coreProperties>
</file>