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B28B2B-797D-4DE7-9F1A-06D3DFC48909}">
  <a:tblStyle styleId="{6EB28B2B-797D-4DE7-9F1A-06D3DFC4890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9dfc95d5cc_0_4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29dfc95d5cc_0_4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29dfc95d5cc_0_43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29dfc95d5cc_0_4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29dfc95d5cc_0_4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29dfc95d5cc_0_4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9dfc95d5cc_0_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g29dfc95d5cc_0_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g29dfc95d5cc_0_7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29dfc95d5cc_0_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29dfc95d5cc_0_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g29dfc95d5cc_0_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0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1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8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7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9dfc95cce3_0_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29dfc95cce3_0_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29dfc95cce3_0_5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29dfc95cce3_0_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29dfc95cce3_0_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29dfc95cce3_0_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7.jp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2.jpg"/><Relationship Id="rId5" Type="http://schemas.openxmlformats.org/officeDocument/2006/relationships/image" Target="../media/image24.jpg"/><Relationship Id="rId6" Type="http://schemas.openxmlformats.org/officeDocument/2006/relationships/image" Target="../media/image2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94" name="Google Shape;9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3"/>
          <p:cNvGrpSpPr/>
          <p:nvPr/>
        </p:nvGrpSpPr>
        <p:grpSpPr>
          <a:xfrm>
            <a:off x="1104899" y="824285"/>
            <a:ext cx="8750844" cy="8318193"/>
            <a:chOff x="-1" y="-1"/>
            <a:chExt cx="11667792" cy="11090924"/>
          </a:xfrm>
        </p:grpSpPr>
        <p:sp>
          <p:nvSpPr>
            <p:cNvPr id="111" name="Google Shape;111;p13"/>
            <p:cNvSpPr/>
            <p:nvPr/>
          </p:nvSpPr>
          <p:spPr>
            <a:xfrm>
              <a:off x="1931835" y="1354967"/>
              <a:ext cx="9735956" cy="9735956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13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3"/>
          <p:cNvSpPr txBox="1"/>
          <p:nvPr/>
        </p:nvSpPr>
        <p:spPr>
          <a:xfrm>
            <a:off x="2312375" y="3305349"/>
            <a:ext cx="5483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Social Buzz : Data Analysis Report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22"/>
          <p:cNvGrpSpPr/>
          <p:nvPr/>
        </p:nvGrpSpPr>
        <p:grpSpPr>
          <a:xfrm>
            <a:off x="868113" y="8324585"/>
            <a:ext cx="17253775" cy="2017080"/>
            <a:chOff x="0" y="0"/>
            <a:chExt cx="23005033" cy="2689440"/>
          </a:xfrm>
        </p:grpSpPr>
        <p:pic>
          <p:nvPicPr>
            <p:cNvPr id="383" name="Google Shape;383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0" name="Google Shape;390;p22"/>
          <p:cNvGrpSpPr/>
          <p:nvPr/>
        </p:nvGrpSpPr>
        <p:grpSpPr>
          <a:xfrm rot="1153639">
            <a:off x="455740" y="6604098"/>
            <a:ext cx="3543137" cy="3367923"/>
            <a:chOff x="0" y="0"/>
            <a:chExt cx="4723947" cy="4490339"/>
          </a:xfrm>
        </p:grpSpPr>
        <p:sp>
          <p:nvSpPr>
            <p:cNvPr id="391" name="Google Shape;391;p22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92" name="Google Shape;392;p22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" name="Google Shape;393;p22"/>
          <p:cNvGrpSpPr/>
          <p:nvPr/>
        </p:nvGrpSpPr>
        <p:grpSpPr>
          <a:xfrm>
            <a:off x="284152" y="-7"/>
            <a:ext cx="17253775" cy="2017080"/>
            <a:chOff x="0" y="0"/>
            <a:chExt cx="23005033" cy="2689440"/>
          </a:xfrm>
        </p:grpSpPr>
        <p:pic>
          <p:nvPicPr>
            <p:cNvPr id="394" name="Google Shape;394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1" name="Google Shape;401;p22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2" name="Google Shape;402;p22"/>
          <p:cNvGrpSpPr/>
          <p:nvPr/>
        </p:nvGrpSpPr>
        <p:grpSpPr>
          <a:xfrm>
            <a:off x="14696446" y="-1"/>
            <a:ext cx="3542960" cy="3367754"/>
            <a:chOff x="0" y="0"/>
            <a:chExt cx="4723947" cy="4490339"/>
          </a:xfrm>
        </p:grpSpPr>
        <p:sp>
          <p:nvSpPr>
            <p:cNvPr id="403" name="Google Shape;403;p22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4" name="Google Shape;404;p22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5" name="Google Shape;405;p22"/>
          <p:cNvSpPr txBox="1"/>
          <p:nvPr/>
        </p:nvSpPr>
        <p:spPr>
          <a:xfrm>
            <a:off x="2698900" y="2112850"/>
            <a:ext cx="99153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700">
                <a:solidFill>
                  <a:srgbClr val="A100FF"/>
                </a:solidFill>
                <a:latin typeface="Calibri"/>
                <a:ea typeface="Calibri"/>
                <a:cs typeface="Calibri"/>
                <a:sym typeface="Calibri"/>
              </a:rPr>
              <a:t>Top 5 Categories </a:t>
            </a:r>
            <a:r>
              <a:rPr b="1" lang="cs-CZ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Proportion of Content Scores</a:t>
            </a:r>
            <a:endParaRPr b="1"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6" name="Google Shape;40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8825" y="3018175"/>
            <a:ext cx="8685500" cy="47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23"/>
          <p:cNvGrpSpPr/>
          <p:nvPr/>
        </p:nvGrpSpPr>
        <p:grpSpPr>
          <a:xfrm>
            <a:off x="655738" y="8161110"/>
            <a:ext cx="17253775" cy="2017079"/>
            <a:chOff x="0" y="0"/>
            <a:chExt cx="23005033" cy="2689439"/>
          </a:xfrm>
        </p:grpSpPr>
        <p:pic>
          <p:nvPicPr>
            <p:cNvPr id="416" name="Google Shape;416;p2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7" name="Google Shape;417;p2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8" name="Google Shape;418;p2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" name="Google Shape;419;p2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" name="Google Shape;420;p2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2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2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3" name="Google Shape;423;p23"/>
          <p:cNvGrpSpPr/>
          <p:nvPr/>
        </p:nvGrpSpPr>
        <p:grpSpPr>
          <a:xfrm rot="1172185">
            <a:off x="12399" y="7157138"/>
            <a:ext cx="4081726" cy="2566149"/>
            <a:chOff x="-976756" y="-266894"/>
            <a:chExt cx="5453271" cy="4166247"/>
          </a:xfrm>
        </p:grpSpPr>
        <p:sp>
          <p:nvSpPr>
            <p:cNvPr id="424" name="Google Shape;424;p23"/>
            <p:cNvSpPr/>
            <p:nvPr/>
          </p:nvSpPr>
          <p:spPr>
            <a:xfrm>
              <a:off x="1952389" y="57602"/>
              <a:ext cx="2524125" cy="3841750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25" name="Google Shape;425;p23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5">
              <a:off x="-976753" y="-266891"/>
              <a:ext cx="3970678" cy="4092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6" name="Google Shape;426;p23"/>
          <p:cNvGrpSpPr/>
          <p:nvPr/>
        </p:nvGrpSpPr>
        <p:grpSpPr>
          <a:xfrm>
            <a:off x="517115" y="-159757"/>
            <a:ext cx="17253775" cy="2017079"/>
            <a:chOff x="0" y="0"/>
            <a:chExt cx="23005033" cy="2689439"/>
          </a:xfrm>
        </p:grpSpPr>
        <p:pic>
          <p:nvPicPr>
            <p:cNvPr id="427" name="Google Shape;427;p2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2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Google Shape;429;p2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Google Shape;430;p2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" name="Google Shape;431;p2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" name="Google Shape;432;p2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2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4" name="Google Shape;434;p23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23"/>
          <p:cNvGrpSpPr/>
          <p:nvPr/>
        </p:nvGrpSpPr>
        <p:grpSpPr>
          <a:xfrm>
            <a:off x="14742496" y="-1"/>
            <a:ext cx="3545508" cy="3370302"/>
            <a:chOff x="0" y="0"/>
            <a:chExt cx="4727344" cy="4493736"/>
          </a:xfrm>
        </p:grpSpPr>
        <p:sp>
          <p:nvSpPr>
            <p:cNvPr id="436" name="Google Shape;436;p23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37" name="Google Shape;437;p23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8" name="Google Shape;438;p23"/>
          <p:cNvSpPr txBox="1"/>
          <p:nvPr/>
        </p:nvSpPr>
        <p:spPr>
          <a:xfrm>
            <a:off x="2883075" y="1936150"/>
            <a:ext cx="99153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700">
                <a:solidFill>
                  <a:srgbClr val="A100FF"/>
                </a:solidFill>
                <a:latin typeface="Calibri"/>
                <a:ea typeface="Calibri"/>
                <a:cs typeface="Calibri"/>
                <a:sym typeface="Calibri"/>
              </a:rPr>
              <a:t>Top 5 Categories and their </a:t>
            </a:r>
            <a:r>
              <a:rPr b="1" lang="cs-CZ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Reaction Scores</a:t>
            </a:r>
            <a:endParaRPr b="1"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9" name="Google Shape;439;p23"/>
          <p:cNvGraphicFramePr/>
          <p:nvPr/>
        </p:nvGraphicFramePr>
        <p:xfrm>
          <a:off x="2765713" y="261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{6EB28B2B-797D-4DE7-9F1A-06D3DFC48909}</a:tableStyleId>
              </a:tblPr>
              <a:tblGrid>
                <a:gridCol w="1311650"/>
                <a:gridCol w="742875"/>
                <a:gridCol w="928600"/>
                <a:gridCol w="905375"/>
                <a:gridCol w="812525"/>
                <a:gridCol w="580375"/>
                <a:gridCol w="696450"/>
                <a:gridCol w="1358100"/>
                <a:gridCol w="1311650"/>
                <a:gridCol w="1172350"/>
                <a:gridCol w="452675"/>
                <a:gridCol w="545550"/>
                <a:gridCol w="1009850"/>
                <a:gridCol w="835725"/>
                <a:gridCol w="719650"/>
                <a:gridCol w="650025"/>
                <a:gridCol w="1009850"/>
              </a:tblGrid>
              <a:tr h="6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Top 5 categories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7F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Reaction Types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7F3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7F3"/>
                    </a:soli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adore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cherish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disgust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dislike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hate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heart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indifferent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interested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intrigued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like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love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peeking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scared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super love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want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7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worried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7F3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animals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114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125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122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115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128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120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110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116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101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119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129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132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123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122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121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CEB5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food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healthy eating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science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technology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/>
                        <a:t>105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24"/>
          <p:cNvGrpSpPr/>
          <p:nvPr/>
        </p:nvGrpSpPr>
        <p:grpSpPr>
          <a:xfrm>
            <a:off x="868113" y="8324585"/>
            <a:ext cx="17253775" cy="2017080"/>
            <a:chOff x="0" y="0"/>
            <a:chExt cx="23005033" cy="2689440"/>
          </a:xfrm>
        </p:grpSpPr>
        <p:pic>
          <p:nvPicPr>
            <p:cNvPr id="449" name="Google Shape;449;p2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" name="Google Shape;450;p2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1" name="Google Shape;451;p2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2" name="Google Shape;452;p2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" name="Google Shape;453;p2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" name="Google Shape;454;p2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" name="Google Shape;455;p2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6" name="Google Shape;456;p24"/>
          <p:cNvGrpSpPr/>
          <p:nvPr/>
        </p:nvGrpSpPr>
        <p:grpSpPr>
          <a:xfrm rot="1153639">
            <a:off x="455740" y="6604098"/>
            <a:ext cx="3543137" cy="3367923"/>
            <a:chOff x="0" y="0"/>
            <a:chExt cx="4723947" cy="4490339"/>
          </a:xfrm>
        </p:grpSpPr>
        <p:sp>
          <p:nvSpPr>
            <p:cNvPr id="457" name="Google Shape;457;p24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58" name="Google Shape;458;p24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9" name="Google Shape;459;p24"/>
          <p:cNvGrpSpPr/>
          <p:nvPr/>
        </p:nvGrpSpPr>
        <p:grpSpPr>
          <a:xfrm>
            <a:off x="284152" y="-7"/>
            <a:ext cx="17253775" cy="2017080"/>
            <a:chOff x="0" y="0"/>
            <a:chExt cx="23005033" cy="2689440"/>
          </a:xfrm>
        </p:grpSpPr>
        <p:pic>
          <p:nvPicPr>
            <p:cNvPr id="460" name="Google Shape;460;p2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" name="Google Shape;461;p2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" name="Google Shape;462;p2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" name="Google Shape;463;p2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" name="Google Shape;464;p2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" name="Google Shape;465;p2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" name="Google Shape;466;p2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7" name="Google Shape;467;p24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24"/>
          <p:cNvGrpSpPr/>
          <p:nvPr/>
        </p:nvGrpSpPr>
        <p:grpSpPr>
          <a:xfrm>
            <a:off x="14696446" y="-1"/>
            <a:ext cx="3542960" cy="3367754"/>
            <a:chOff x="0" y="0"/>
            <a:chExt cx="4723947" cy="4490339"/>
          </a:xfrm>
        </p:grpSpPr>
        <p:sp>
          <p:nvSpPr>
            <p:cNvPr id="469" name="Google Shape;469;p24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70" name="Google Shape;470;p24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1" name="Google Shape;471;p24"/>
          <p:cNvSpPr txBox="1"/>
          <p:nvPr/>
        </p:nvSpPr>
        <p:spPr>
          <a:xfrm>
            <a:off x="2698900" y="2112850"/>
            <a:ext cx="99153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700">
                <a:solidFill>
                  <a:srgbClr val="A100FF"/>
                </a:solidFill>
                <a:latin typeface="Calibri"/>
                <a:ea typeface="Calibri"/>
                <a:cs typeface="Calibri"/>
                <a:sym typeface="Calibri"/>
              </a:rPr>
              <a:t>Month with </a:t>
            </a:r>
            <a:r>
              <a:rPr b="1" lang="cs-CZ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 Posts</a:t>
            </a:r>
            <a:endParaRPr b="1"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2" name="Google Shape;47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9600" y="3012675"/>
            <a:ext cx="9236850" cy="49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5003701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2227332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7780070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5"/>
          <p:cNvPicPr preferRelativeResize="0"/>
          <p:nvPr/>
        </p:nvPicPr>
        <p:blipFill rotWithShape="1">
          <a:blip r:embed="rId4">
            <a:alphaModFix/>
          </a:blip>
          <a:srcRect b="1617" l="4068" r="4069" t="1616"/>
          <a:stretch/>
        </p:blipFill>
        <p:spPr>
          <a:xfrm>
            <a:off x="5438298" y="1161805"/>
            <a:ext cx="5036754" cy="79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5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grpSp>
        <p:nvGrpSpPr>
          <p:cNvPr id="486" name="Google Shape;486;p25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487" name="Google Shape;487;p25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8" name="Google Shape;488;p25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9" name="Google Shape;489;p25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0" name="Google Shape;490;p25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1" name="Google Shape;491;p25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492" name="Google Shape;492;p25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25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" name="Google Shape;494;p25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" name="Google Shape;495;p25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6" name="Google Shape;496;p25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497" name="Google Shape;497;p25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5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" name="Google Shape;499;p25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500" name="Google Shape;500;p25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5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2" name="Google Shape;502;p25"/>
          <p:cNvSpPr txBox="1"/>
          <p:nvPr/>
        </p:nvSpPr>
        <p:spPr>
          <a:xfrm>
            <a:off x="10971525" y="1895900"/>
            <a:ext cx="6610200" cy="7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5 Content Categories</a:t>
            </a:r>
            <a:endParaRPr b="1"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cs-CZ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cs-CZ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cs-CZ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Healthy eating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cs-CZ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cs-CZ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 with highest Posts</a:t>
            </a:r>
            <a:endParaRPr b="1"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is limited because of size of sample provided. A larger dataset would provide more insights.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6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  <p:grpSp>
        <p:nvGrpSpPr>
          <p:cNvPr id="512" name="Google Shape;512;p26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sp>
          <p:nvSpPr>
            <p:cNvPr id="513" name="Google Shape;513;p26"/>
            <p:cNvSpPr/>
            <p:nvPr/>
          </p:nvSpPr>
          <p:spPr>
            <a:xfrm>
              <a:off x="782946" y="549149"/>
              <a:ext cx="3945848" cy="3945848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14" name="Google Shape;514;p2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5" name="Google Shape;515;p26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grpSp>
        <p:nvGrpSpPr>
          <p:cNvPr id="516" name="Google Shape;516;p26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517" name="Google Shape;517;p2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8" name="Google Shape;518;p2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9" name="Google Shape;519;p2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0" name="Google Shape;520;p2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1" name="Google Shape;521;p2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Google Shape;522;p2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Google Shape;523;p2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4" name="Google Shape;524;p2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525" name="Google Shape;525;p2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6" name="Google Shape;526;p2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7" name="Google Shape;527;p2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8" name="Google Shape;528;p2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9" name="Google Shape;529;p2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0" name="Google Shape;530;p2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1" name="Google Shape;531;p2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4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123" name="Google Shape;123;p14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8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Today's agenda</a:t>
              </a:r>
              <a:endParaRPr/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recap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Problem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Analytics team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Summary</a:t>
              </a:r>
              <a:endParaRPr/>
            </a:p>
          </p:txBody>
        </p:sp>
      </p:grpSp>
      <p:grpSp>
        <p:nvGrpSpPr>
          <p:cNvPr id="125" name="Google Shape;125;p14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sp>
          <p:nvSpPr>
            <p:cNvPr id="126" name="Google Shape;126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7" name="Google Shape;127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14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sp>
          <p:nvSpPr>
            <p:cNvPr id="129" name="Google Shape;129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0" name="Google Shape;130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14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sp>
          <p:nvSpPr>
            <p:cNvPr id="132" name="Google Shape;132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3" name="Google Shape;133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Google Shape;134;p14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35" name="Google Shape;135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5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148" name="Google Shape;14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15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4">
            <a:alphaModFix/>
          </a:blip>
          <a:srcRect b="320" l="0" r="0" t="0"/>
          <a:stretch/>
        </p:blipFill>
        <p:spPr>
          <a:xfrm rot="10799999">
            <a:off x="1983048" y="1909668"/>
            <a:ext cx="6453903" cy="646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Recap</a:t>
            </a:r>
            <a:endParaRPr/>
          </a:p>
        </p:txBody>
      </p:sp>
      <p:sp>
        <p:nvSpPr>
          <p:cNvPr id="179" name="Google Shape;179;p15"/>
          <p:cNvSpPr txBox="1"/>
          <p:nvPr/>
        </p:nvSpPr>
        <p:spPr>
          <a:xfrm>
            <a:off x="8720100" y="2702300"/>
            <a:ext cx="6767100" cy="52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Buzz is a fast growing Social Media Company. It needs to quickly adapt to its global scale.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Accenture has begun a 3 month Project with them to accomplish the 3 tasks: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An audit of their big data practice 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Recommendations for a successful IPO 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An analysis of their content categories that highlights the top 5 categories with the largest aggregate popularity 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6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89" name="Google Shape;189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0" name="Google Shape;190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1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 cap="flat" cmpd="sng" w="9525">
            <a:solidFill>
              <a:srgbClr val="A1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16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3" name="Google Shape;193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16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198" name="Google Shape;198;p16"/>
            <p:cNvSpPr/>
            <p:nvPr/>
          </p:nvSpPr>
          <p:spPr>
            <a:xfrm>
              <a:off x="0" y="656398"/>
              <a:ext cx="3894399" cy="389439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9" name="Google Shape;199;p16"/>
            <p:cNvPicPr preferRelativeResize="0"/>
            <p:nvPr/>
          </p:nvPicPr>
          <p:blipFill rotWithShape="1">
            <a:blip r:embed="rId5">
              <a:alphaModFix/>
            </a:blip>
            <a:srcRect b="320" l="0" r="0" t="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1" name="Google Shape;201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2" name="Google Shape;202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3" name="Google Shape;203;p16"/>
          <p:cNvPicPr preferRelativeResize="0"/>
          <p:nvPr/>
        </p:nvPicPr>
        <p:blipFill rotWithShape="1">
          <a:blip r:embed="rId6">
            <a:alphaModFix/>
          </a:blip>
          <a:srcRect b="0" l="24693" r="24692" t="0"/>
          <a:stretch/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/>
          <p:nvPr/>
        </p:nvSpPr>
        <p:spPr>
          <a:xfrm>
            <a:off x="3069738" y="2308953"/>
            <a:ext cx="5787000" cy="6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rgbClr val="FFFFFF"/>
                </a:solidFill>
              </a:rPr>
              <a:t>1</a:t>
            </a:r>
            <a:r>
              <a:rPr b="1" lang="cs-CZ" sz="2600">
                <a:solidFill>
                  <a:srgbClr val="FFFFFF"/>
                </a:solidFill>
              </a:rPr>
              <a:t>00000 pieces of </a:t>
            </a:r>
            <a:r>
              <a:rPr b="1" lang="cs-CZ" sz="2600">
                <a:solidFill>
                  <a:srgbClr val="FFFFFF"/>
                </a:solidFill>
              </a:rPr>
              <a:t>content</a:t>
            </a:r>
            <a:r>
              <a:rPr b="1" lang="cs-CZ" sz="2600">
                <a:solidFill>
                  <a:srgbClr val="FFFFFF"/>
                </a:solidFill>
              </a:rPr>
              <a:t> each day</a:t>
            </a:r>
            <a:endParaRPr b="1" sz="2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600">
                <a:solidFill>
                  <a:srgbClr val="FFFFFF"/>
                </a:solidFill>
              </a:rPr>
              <a:t>That makes it </a:t>
            </a:r>
            <a:endParaRPr b="1" sz="2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600">
                <a:solidFill>
                  <a:srgbClr val="FFFFFF"/>
                </a:solidFill>
              </a:rPr>
              <a:t>36500000 content a year.</a:t>
            </a:r>
            <a:endParaRPr b="1" sz="2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000">
                <a:solidFill>
                  <a:srgbClr val="FFFFFF"/>
                </a:solidFill>
              </a:rPr>
              <a:t>How to capitalize on it?</a:t>
            </a:r>
            <a:endParaRPr sz="3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4800">
                <a:solidFill>
                  <a:srgbClr val="FFFFFF"/>
                </a:solidFill>
              </a:rPr>
              <a:t>A</a:t>
            </a:r>
            <a:r>
              <a:rPr b="1" lang="cs-CZ" sz="3600">
                <a:solidFill>
                  <a:srgbClr val="FFFFFF"/>
                </a:solidFill>
              </a:rPr>
              <a:t>nalysis to find Social Buzz’s top 5 content categories.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7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214" name="Google Shape;214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6" name="Google Shape;226;p17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"/>
          <p:cNvSpPr/>
          <p:nvPr/>
        </p:nvSpPr>
        <p:spPr>
          <a:xfrm>
            <a:off x="11825797" y="1270731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17"/>
          <p:cNvGrpSpPr/>
          <p:nvPr/>
        </p:nvGrpSpPr>
        <p:grpSpPr>
          <a:xfrm>
            <a:off x="11411515" y="1050857"/>
            <a:ext cx="2187334" cy="2123082"/>
            <a:chOff x="-23042" y="66269"/>
            <a:chExt cx="6542159" cy="6349987"/>
          </a:xfrm>
        </p:grpSpPr>
        <p:sp>
          <p:nvSpPr>
            <p:cNvPr id="229" name="Google Shape;229;p17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86465" l="-136824" r="-84956" t="-28773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17"/>
          <p:cNvSpPr/>
          <p:nvPr/>
        </p:nvSpPr>
        <p:spPr>
          <a:xfrm>
            <a:off x="11825797" y="4221947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oogle Shape;232;p17"/>
          <p:cNvGrpSpPr/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33" name="Google Shape;233;p17"/>
            <p:cNvSpPr/>
            <p:nvPr/>
          </p:nvSpPr>
          <p:spPr>
            <a:xfrm>
              <a:off x="-23042" y="119185"/>
              <a:ext cx="6542158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166616" l="-162887" r="-160680" t="-16677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17"/>
          <p:cNvSpPr/>
          <p:nvPr/>
        </p:nvSpPr>
        <p:spPr>
          <a:xfrm>
            <a:off x="11825797" y="7173163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17"/>
          <p:cNvGrpSpPr/>
          <p:nvPr/>
        </p:nvGrpSpPr>
        <p:grpSpPr>
          <a:xfrm>
            <a:off x="11411515" y="6953289"/>
            <a:ext cx="2187334" cy="2123082"/>
            <a:chOff x="-23042" y="66269"/>
            <a:chExt cx="6542159" cy="6349987"/>
          </a:xfrm>
        </p:grpSpPr>
        <p:sp>
          <p:nvSpPr>
            <p:cNvPr id="237" name="Google Shape;237;p17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93991" l="-164249" r="-22900" t="1916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17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Analytics team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18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49" name="Google Shape;249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10231" t="0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" name="Google Shape;259;p18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60" name="Google Shape;260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1" name="Google Shape;261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2" name="Google Shape;262;p18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63" name="Google Shape;263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4" name="Google Shape;264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" name="Google Shape;265;p18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66" name="Google Shape;266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7" name="Google Shape;267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8" name="Google Shape;268;p18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69" name="Google Shape;269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0" name="Google Shape;270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" name="Google Shape;271;p18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72" name="Google Shape;272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3" name="Google Shape;273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4" name="Google Shape;274;p18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275" name="Google Shape;275;p18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77" name="Google Shape;277;p18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78" name="Google Shape;278;p18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79" name="Google Shape;279;p1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80" name="Google Shape;280;p18"/>
          <p:cNvSpPr txBox="1"/>
          <p:nvPr/>
        </p:nvSpPr>
        <p:spPr>
          <a:xfrm>
            <a:off x="3989625" y="1290775"/>
            <a:ext cx="40482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Understanding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5913900" y="3084513"/>
            <a:ext cx="5265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7783700" y="4511275"/>
            <a:ext cx="301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Modeling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9661175" y="6199575"/>
            <a:ext cx="4048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11421300" y="7803250"/>
            <a:ext cx="42438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Uncover Insights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9"/>
          <p:cNvGrpSpPr/>
          <p:nvPr/>
        </p:nvGrpSpPr>
        <p:grpSpPr>
          <a:xfrm>
            <a:off x="828988" y="8037610"/>
            <a:ext cx="17253775" cy="2017079"/>
            <a:chOff x="0" y="0"/>
            <a:chExt cx="23005033" cy="2689439"/>
          </a:xfrm>
        </p:grpSpPr>
        <p:pic>
          <p:nvPicPr>
            <p:cNvPr id="294" name="Google Shape;294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1" name="Google Shape;301;p19"/>
          <p:cNvGrpSpPr/>
          <p:nvPr/>
        </p:nvGrpSpPr>
        <p:grpSpPr>
          <a:xfrm rot="1153639">
            <a:off x="142115" y="6992070"/>
            <a:ext cx="3487538" cy="3149141"/>
            <a:chOff x="0" y="0"/>
            <a:chExt cx="4649818" cy="4198645"/>
          </a:xfrm>
        </p:grpSpPr>
        <p:sp>
          <p:nvSpPr>
            <p:cNvPr id="302" name="Google Shape;302;p19"/>
            <p:cNvSpPr/>
            <p:nvPr/>
          </p:nvSpPr>
          <p:spPr>
            <a:xfrm>
              <a:off x="569943" y="118770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3" name="Google Shape;303;p19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" name="Google Shape;304;p19"/>
          <p:cNvGrpSpPr/>
          <p:nvPr/>
        </p:nvGrpSpPr>
        <p:grpSpPr>
          <a:xfrm>
            <a:off x="555226" y="199312"/>
            <a:ext cx="17253775" cy="2017079"/>
            <a:chOff x="0" y="0"/>
            <a:chExt cx="23005033" cy="2689439"/>
          </a:xfrm>
        </p:grpSpPr>
        <p:pic>
          <p:nvPicPr>
            <p:cNvPr id="305" name="Google Shape;305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1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2" name="Google Shape;312;p19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" name="Google Shape;313;p19"/>
          <p:cNvGrpSpPr/>
          <p:nvPr/>
        </p:nvGrpSpPr>
        <p:grpSpPr>
          <a:xfrm>
            <a:off x="14442196" y="-1"/>
            <a:ext cx="3545508" cy="3370302"/>
            <a:chOff x="0" y="0"/>
            <a:chExt cx="4727344" cy="4493736"/>
          </a:xfrm>
        </p:grpSpPr>
        <p:sp>
          <p:nvSpPr>
            <p:cNvPr id="314" name="Google Shape;314;p19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5" name="Google Shape;315;p19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6" name="Google Shape;316;p19"/>
          <p:cNvSpPr txBox="1"/>
          <p:nvPr/>
        </p:nvSpPr>
        <p:spPr>
          <a:xfrm>
            <a:off x="2777100" y="2415150"/>
            <a:ext cx="56715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b="1"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7" name="Google Shape;317;p19"/>
          <p:cNvGraphicFramePr/>
          <p:nvPr/>
        </p:nvGraphicFramePr>
        <p:xfrm>
          <a:off x="3414950" y="311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{6EB28B2B-797D-4DE7-9F1A-06D3DFC48909}</a:tableStyleId>
              </a:tblPr>
              <a:tblGrid>
                <a:gridCol w="1565625"/>
                <a:gridCol w="5229050"/>
                <a:gridCol w="7149550"/>
              </a:tblGrid>
              <a:tr h="409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2300"/>
                        <a:t>Sheet name</a:t>
                      </a:r>
                      <a:endParaRPr b="1" sz="2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2300"/>
                        <a:t>Data Issue</a:t>
                      </a:r>
                      <a:endParaRPr b="1" sz="2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2300"/>
                        <a:t>Action taken</a:t>
                      </a:r>
                      <a:endParaRPr b="1" sz="2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2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300"/>
                        <a:t>Content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300"/>
                        <a:t>Inconsistency in Category names(had "")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300"/>
                        <a:t>Find and Replace formula to remove quotation </a:t>
                      </a:r>
                      <a:r>
                        <a:rPr lang="cs-CZ" sz="2300"/>
                        <a:t>marks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300"/>
                        <a:t>Content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300"/>
                        <a:t>Extra column user-id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300"/>
                        <a:t>not needed column removed by deletion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300"/>
                        <a:t>Content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300"/>
                        <a:t>Ambiguous column name "Type"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300"/>
                        <a:t>Renamed to "Content Type" to remove ambiguity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300"/>
                        <a:t>Reactions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300"/>
                        <a:t>Blanks in column "Reaction type"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300"/>
                        <a:t>Deletion of blanks after filtering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2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300"/>
                        <a:t>Reactions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300"/>
                        <a:t>"Type" </a:t>
                      </a:r>
                      <a:r>
                        <a:rPr lang="cs-CZ" sz="2300"/>
                        <a:t>ambiguous</a:t>
                      </a:r>
                      <a:r>
                        <a:rPr lang="cs-CZ" sz="2300"/>
                        <a:t> column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300"/>
                        <a:t>Renamed column to "Reaction type" to remove ambiguity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2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300"/>
                        <a:t>Reaction Types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300"/>
                        <a:t>"Type" </a:t>
                      </a:r>
                      <a:r>
                        <a:rPr lang="cs-CZ" sz="2300"/>
                        <a:t>ambiguous</a:t>
                      </a:r>
                      <a:r>
                        <a:rPr lang="cs-CZ" sz="2300"/>
                        <a:t> column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300"/>
                        <a:t>Renamed column to "Reaction type" to remove ambiguity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159" y="6480806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0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/>
          </a:p>
        </p:txBody>
      </p:sp>
      <p:grpSp>
        <p:nvGrpSpPr>
          <p:cNvPr id="328" name="Google Shape;328;p20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329" name="Google Shape;329;p20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p20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20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20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20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0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0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" name="Google Shape;3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2183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0342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0"/>
          <p:cNvSpPr txBox="1"/>
          <p:nvPr/>
        </p:nvSpPr>
        <p:spPr>
          <a:xfrm>
            <a:off x="2205200" y="3559304"/>
            <a:ext cx="28161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No. of  Unique Categories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400">
                <a:solidFill>
                  <a:srgbClr val="A100FF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1" sz="3400">
              <a:solidFill>
                <a:srgbClr val="A1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0"/>
          <p:cNvSpPr txBox="1"/>
          <p:nvPr/>
        </p:nvSpPr>
        <p:spPr>
          <a:xfrm>
            <a:off x="7535950" y="3252975"/>
            <a:ext cx="2444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no. of Reactions to ‘Animals’ Category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400">
                <a:solidFill>
                  <a:srgbClr val="A100FF"/>
                </a:solidFill>
                <a:latin typeface="Calibri"/>
                <a:ea typeface="Calibri"/>
                <a:cs typeface="Calibri"/>
                <a:sym typeface="Calibri"/>
              </a:rPr>
              <a:t>1897</a:t>
            </a:r>
            <a:endParaRPr b="1" sz="3400">
              <a:solidFill>
                <a:srgbClr val="A1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0"/>
          <p:cNvSpPr txBox="1"/>
          <p:nvPr/>
        </p:nvSpPr>
        <p:spPr>
          <a:xfrm>
            <a:off x="12692525" y="3285575"/>
            <a:ext cx="26793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 with Highest posts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400">
                <a:solidFill>
                  <a:srgbClr val="A100FF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endParaRPr b="1" sz="3400">
              <a:solidFill>
                <a:srgbClr val="A1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1"/>
          <p:cNvGrpSpPr/>
          <p:nvPr/>
        </p:nvGrpSpPr>
        <p:grpSpPr>
          <a:xfrm>
            <a:off x="517113" y="7965560"/>
            <a:ext cx="17253775" cy="2017080"/>
            <a:chOff x="0" y="0"/>
            <a:chExt cx="23005033" cy="2689440"/>
          </a:xfrm>
        </p:grpSpPr>
        <p:pic>
          <p:nvPicPr>
            <p:cNvPr id="350" name="Google Shape;350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" name="Google Shape;357;p21"/>
          <p:cNvGrpSpPr/>
          <p:nvPr/>
        </p:nvGrpSpPr>
        <p:grpSpPr>
          <a:xfrm rot="1153639">
            <a:off x="784340" y="7405923"/>
            <a:ext cx="3543137" cy="3367923"/>
            <a:chOff x="0" y="0"/>
            <a:chExt cx="4723947" cy="4490339"/>
          </a:xfrm>
        </p:grpSpPr>
        <p:sp>
          <p:nvSpPr>
            <p:cNvPr id="358" name="Google Shape;358;p21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9" name="Google Shape;359;p21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0" name="Google Shape;360;p21"/>
          <p:cNvGrpSpPr/>
          <p:nvPr/>
        </p:nvGrpSpPr>
        <p:grpSpPr>
          <a:xfrm>
            <a:off x="517113" y="12"/>
            <a:ext cx="17253775" cy="2017080"/>
            <a:chOff x="0" y="0"/>
            <a:chExt cx="23005033" cy="2689440"/>
          </a:xfrm>
        </p:grpSpPr>
        <p:pic>
          <p:nvPicPr>
            <p:cNvPr id="361" name="Google Shape;361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8" name="Google Shape;368;p21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9" name="Google Shape;369;p21"/>
          <p:cNvGrpSpPr/>
          <p:nvPr/>
        </p:nvGrpSpPr>
        <p:grpSpPr>
          <a:xfrm>
            <a:off x="14931121" y="-1"/>
            <a:ext cx="3542960" cy="3367754"/>
            <a:chOff x="0" y="0"/>
            <a:chExt cx="4723947" cy="4490339"/>
          </a:xfrm>
        </p:grpSpPr>
        <p:sp>
          <p:nvSpPr>
            <p:cNvPr id="370" name="Google Shape;370;p21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1" name="Google Shape;371;p21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2" name="Google Shape;372;p21"/>
          <p:cNvSpPr txBox="1"/>
          <p:nvPr/>
        </p:nvSpPr>
        <p:spPr>
          <a:xfrm>
            <a:off x="3050900" y="2017100"/>
            <a:ext cx="8918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300">
                <a:solidFill>
                  <a:srgbClr val="A100FF"/>
                </a:solidFill>
                <a:latin typeface="Calibri"/>
                <a:ea typeface="Calibri"/>
                <a:cs typeface="Calibri"/>
                <a:sym typeface="Calibri"/>
              </a:rPr>
              <a:t>Top 5 </a:t>
            </a:r>
            <a:r>
              <a:rPr b="1" lang="cs-CZ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popular Content Categories</a:t>
            </a:r>
            <a:endParaRPr b="1"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3800" y="2667975"/>
            <a:ext cx="10827326" cy="5185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