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g4saRGBiGwfJud+E5a0ZNuPdY0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710160-5CDC-4F1F-AB35-9FBB53BDD88B}">
  <a:tblStyle styleId="{59710160-5CDC-4F1F-AB35-9FBB53BDD88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18"/>
          <p:cNvGrpSpPr/>
          <p:nvPr/>
        </p:nvGrpSpPr>
        <p:grpSpPr>
          <a:xfrm>
            <a:off x="4350279" y="2855377"/>
            <a:ext cx="443589" cy="105632"/>
            <a:chOff x="4137525" y="2915950"/>
            <a:chExt cx="869100" cy="207000"/>
          </a:xfrm>
        </p:grpSpPr>
        <p:sp>
          <p:nvSpPr>
            <p:cNvPr id="11" name="Google Shape;11;p18"/>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8"/>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8"/>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8"/>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18"/>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7"/>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27"/>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0"/>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24"/>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5"/>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2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25"/>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25"/>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2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datasets/swathiunnikrishnan/amazon-consumer-behaviour-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800"/>
              <a:buNone/>
            </a:pPr>
            <a:r>
              <a:rPr lang="en"/>
              <a:t>Google Data Analytics Capstone Project</a:t>
            </a:r>
            <a:endParaRPr/>
          </a:p>
        </p:txBody>
      </p:sp>
      <p:sp>
        <p:nvSpPr>
          <p:cNvPr id="60" name="Google Shape;60;p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t>A Case Study on Amazon ECommerce Consumer Behaviour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Analysis</a:t>
            </a:r>
            <a:endParaRPr/>
          </a:p>
        </p:txBody>
      </p:sp>
      <p:sp>
        <p:nvSpPr>
          <p:cNvPr id="121" name="Google Shape;121;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Save for Later Tendency by Age-Gender:</a:t>
            </a:r>
            <a:endParaRPr/>
          </a:p>
          <a:p>
            <a:pPr indent="-317500" lvl="0" marL="457200" rtl="0" algn="l">
              <a:lnSpc>
                <a:spcPct val="115000"/>
              </a:lnSpc>
              <a:spcBef>
                <a:spcPts val="1200"/>
              </a:spcBef>
              <a:spcAft>
                <a:spcPts val="0"/>
              </a:spcAft>
              <a:buSzPts val="1400"/>
              <a:buChar char="●"/>
            </a:pPr>
            <a:r>
              <a:rPr lang="en" sz="1400"/>
              <a:t>No surprises, it is mostly women in the age</a:t>
            </a:r>
            <a:endParaRPr sz="1400"/>
          </a:p>
          <a:p>
            <a:pPr indent="0" lvl="0" marL="457200" rtl="0" algn="l">
              <a:lnSpc>
                <a:spcPct val="115000"/>
              </a:lnSpc>
              <a:spcBef>
                <a:spcPts val="1200"/>
              </a:spcBef>
              <a:spcAft>
                <a:spcPts val="0"/>
              </a:spcAft>
              <a:buSzPts val="1800"/>
              <a:buNone/>
            </a:pPr>
            <a:r>
              <a:rPr lang="en" sz="1400"/>
              <a:t> group of 18-27 tend to save items for later </a:t>
            </a:r>
            <a:endParaRPr sz="1400"/>
          </a:p>
          <a:p>
            <a:pPr indent="0" lvl="0" marL="457200" rtl="0" algn="l">
              <a:lnSpc>
                <a:spcPct val="115000"/>
              </a:lnSpc>
              <a:spcBef>
                <a:spcPts val="1200"/>
              </a:spcBef>
              <a:spcAft>
                <a:spcPts val="0"/>
              </a:spcAft>
              <a:buSzPts val="1800"/>
              <a:buNone/>
            </a:pPr>
            <a:r>
              <a:rPr lang="en" sz="1400"/>
              <a:t>during browsing. </a:t>
            </a:r>
            <a:endParaRPr sz="1400"/>
          </a:p>
          <a:p>
            <a:pPr indent="0" lvl="0" marL="0" rtl="0" algn="l">
              <a:lnSpc>
                <a:spcPct val="115000"/>
              </a:lnSpc>
              <a:spcBef>
                <a:spcPts val="1200"/>
              </a:spcBef>
              <a:spcAft>
                <a:spcPts val="1200"/>
              </a:spcAft>
              <a:buSzPts val="1800"/>
              <a:buNone/>
            </a:pPr>
            <a:r>
              <a:rPr lang="en" sz="1400"/>
              <a:t> </a:t>
            </a:r>
            <a:endParaRPr sz="1400"/>
          </a:p>
        </p:txBody>
      </p:sp>
      <p:pic>
        <p:nvPicPr>
          <p:cNvPr id="122" name="Google Shape;122;p10"/>
          <p:cNvPicPr preferRelativeResize="0"/>
          <p:nvPr/>
        </p:nvPicPr>
        <p:blipFill rotWithShape="1">
          <a:blip r:embed="rId3">
            <a:alphaModFix/>
          </a:blip>
          <a:srcRect b="0" l="0" r="0" t="0"/>
          <a:stretch/>
        </p:blipFill>
        <p:spPr>
          <a:xfrm>
            <a:off x="4572000" y="1627650"/>
            <a:ext cx="4458975" cy="2815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Analysis</a:t>
            </a:r>
            <a:endParaRPr/>
          </a:p>
        </p:txBody>
      </p:sp>
      <p:sp>
        <p:nvSpPr>
          <p:cNvPr id="128" name="Google Shape;128;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What do Customers like the most about our </a:t>
            </a:r>
            <a:endParaRPr/>
          </a:p>
          <a:p>
            <a:pPr indent="0" lvl="0" marL="0" rtl="0" algn="l">
              <a:lnSpc>
                <a:spcPct val="115000"/>
              </a:lnSpc>
              <a:spcBef>
                <a:spcPts val="1200"/>
              </a:spcBef>
              <a:spcAft>
                <a:spcPts val="0"/>
              </a:spcAft>
              <a:buSzPts val="1800"/>
              <a:buNone/>
            </a:pPr>
            <a:r>
              <a:rPr lang="en"/>
              <a:t>Services?</a:t>
            </a:r>
            <a:endParaRPr/>
          </a:p>
          <a:p>
            <a:pPr indent="-317500" lvl="0" marL="457200" rtl="0" algn="l">
              <a:lnSpc>
                <a:spcPct val="115000"/>
              </a:lnSpc>
              <a:spcBef>
                <a:spcPts val="1200"/>
              </a:spcBef>
              <a:spcAft>
                <a:spcPts val="0"/>
              </a:spcAft>
              <a:buSzPts val="1400"/>
              <a:buChar char="●"/>
            </a:pPr>
            <a:r>
              <a:rPr lang="en" sz="1400"/>
              <a:t>Our customers love our product recommendation,</a:t>
            </a:r>
            <a:endParaRPr sz="1400"/>
          </a:p>
          <a:p>
            <a:pPr indent="0" lvl="0" marL="457200" rtl="0" algn="l">
              <a:lnSpc>
                <a:spcPct val="115000"/>
              </a:lnSpc>
              <a:spcBef>
                <a:spcPts val="1200"/>
              </a:spcBef>
              <a:spcAft>
                <a:spcPts val="0"/>
              </a:spcAft>
              <a:buSzPts val="1800"/>
              <a:buNone/>
            </a:pPr>
            <a:r>
              <a:rPr lang="en" sz="1400"/>
              <a:t>competitive prices, range of products and our UI </a:t>
            </a:r>
            <a:endParaRPr sz="1400"/>
          </a:p>
          <a:p>
            <a:pPr indent="0" lvl="0" marL="457200" rtl="0" algn="l">
              <a:lnSpc>
                <a:spcPct val="115000"/>
              </a:lnSpc>
              <a:spcBef>
                <a:spcPts val="1200"/>
              </a:spcBef>
              <a:spcAft>
                <a:spcPts val="0"/>
              </a:spcAft>
              <a:buSzPts val="1800"/>
              <a:buNone/>
            </a:pPr>
            <a:r>
              <a:rPr lang="en" sz="1400"/>
              <a:t>the most</a:t>
            </a:r>
            <a:endParaRPr sz="1400"/>
          </a:p>
          <a:p>
            <a:pPr indent="-317500" lvl="0" marL="457200" rtl="0" algn="l">
              <a:lnSpc>
                <a:spcPct val="115000"/>
              </a:lnSpc>
              <a:spcBef>
                <a:spcPts val="1200"/>
              </a:spcBef>
              <a:spcAft>
                <a:spcPts val="0"/>
              </a:spcAft>
              <a:buSzPts val="1400"/>
              <a:buChar char="●"/>
            </a:pPr>
            <a:r>
              <a:rPr lang="en" sz="1400"/>
              <a:t>Customer Service lags behind in our list of </a:t>
            </a:r>
            <a:endParaRPr sz="1400"/>
          </a:p>
          <a:p>
            <a:pPr indent="0" lvl="0" marL="457200" rtl="0" algn="l">
              <a:lnSpc>
                <a:spcPct val="115000"/>
              </a:lnSpc>
              <a:spcBef>
                <a:spcPts val="1200"/>
              </a:spcBef>
              <a:spcAft>
                <a:spcPts val="0"/>
              </a:spcAft>
              <a:buSzPts val="1800"/>
              <a:buNone/>
            </a:pPr>
            <a:r>
              <a:rPr lang="en" sz="1400"/>
              <a:t>appreciated services.</a:t>
            </a:r>
            <a:endParaRPr sz="1400"/>
          </a:p>
          <a:p>
            <a:pPr indent="0" lvl="0" marL="0" rtl="0" algn="l">
              <a:lnSpc>
                <a:spcPct val="115000"/>
              </a:lnSpc>
              <a:spcBef>
                <a:spcPts val="1200"/>
              </a:spcBef>
              <a:spcAft>
                <a:spcPts val="1200"/>
              </a:spcAft>
              <a:buSzPts val="1800"/>
              <a:buNone/>
            </a:pPr>
            <a:r>
              <a:t/>
            </a:r>
            <a:endParaRPr sz="1400"/>
          </a:p>
        </p:txBody>
      </p:sp>
      <p:pic>
        <p:nvPicPr>
          <p:cNvPr id="129" name="Google Shape;129;p11"/>
          <p:cNvPicPr preferRelativeResize="0"/>
          <p:nvPr/>
        </p:nvPicPr>
        <p:blipFill rotWithShape="1">
          <a:blip r:embed="rId3">
            <a:alphaModFix/>
          </a:blip>
          <a:srcRect b="0" l="0" r="0" t="0"/>
          <a:stretch/>
        </p:blipFill>
        <p:spPr>
          <a:xfrm>
            <a:off x="4820825" y="1544975"/>
            <a:ext cx="4058075" cy="2972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Analysis</a:t>
            </a:r>
            <a:endParaRPr/>
          </a:p>
        </p:txBody>
      </p:sp>
      <p:sp>
        <p:nvSpPr>
          <p:cNvPr id="135" name="Google Shape;13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Areas for Improvement:</a:t>
            </a:r>
            <a:endParaRPr/>
          </a:p>
          <a:p>
            <a:pPr indent="-317500" lvl="0" marL="457200" rtl="0" algn="l">
              <a:lnSpc>
                <a:spcPct val="115000"/>
              </a:lnSpc>
              <a:spcBef>
                <a:spcPts val="1200"/>
              </a:spcBef>
              <a:spcAft>
                <a:spcPts val="0"/>
              </a:spcAft>
              <a:buSzPts val="1400"/>
              <a:buChar char="●"/>
            </a:pPr>
            <a:r>
              <a:rPr lang="en" sz="1400"/>
              <a:t>It is a matter of concern that Customer Service </a:t>
            </a:r>
            <a:endParaRPr sz="1400"/>
          </a:p>
          <a:p>
            <a:pPr indent="0" lvl="0" marL="457200" rtl="0" algn="l">
              <a:lnSpc>
                <a:spcPct val="115000"/>
              </a:lnSpc>
              <a:spcBef>
                <a:spcPts val="1200"/>
              </a:spcBef>
              <a:spcAft>
                <a:spcPts val="0"/>
              </a:spcAft>
              <a:buSzPts val="1800"/>
              <a:buNone/>
            </a:pPr>
            <a:r>
              <a:rPr lang="en" sz="1400"/>
              <a:t>and Customer Response features first on the list. </a:t>
            </a:r>
            <a:endParaRPr sz="1400"/>
          </a:p>
          <a:p>
            <a:pPr indent="0" lvl="0" marL="457200" rtl="0" algn="l">
              <a:lnSpc>
                <a:spcPct val="115000"/>
              </a:lnSpc>
              <a:spcBef>
                <a:spcPts val="1200"/>
              </a:spcBef>
              <a:spcAft>
                <a:spcPts val="0"/>
              </a:spcAft>
              <a:buSzPts val="1800"/>
              <a:buNone/>
            </a:pPr>
            <a:r>
              <a:rPr lang="en" sz="1400"/>
              <a:t>We need to address customer complaints and </a:t>
            </a:r>
            <a:endParaRPr sz="1400"/>
          </a:p>
          <a:p>
            <a:pPr indent="0" lvl="0" marL="457200" rtl="0" algn="l">
              <a:lnSpc>
                <a:spcPct val="115000"/>
              </a:lnSpc>
              <a:spcBef>
                <a:spcPts val="1200"/>
              </a:spcBef>
              <a:spcAft>
                <a:spcPts val="0"/>
              </a:spcAft>
              <a:buSzPts val="1800"/>
              <a:buNone/>
            </a:pPr>
            <a:r>
              <a:rPr lang="en" sz="1400"/>
              <a:t>issues faster and effectively.</a:t>
            </a:r>
            <a:endParaRPr sz="1400"/>
          </a:p>
          <a:p>
            <a:pPr indent="-317500" lvl="0" marL="457200" rtl="0" algn="l">
              <a:lnSpc>
                <a:spcPct val="115000"/>
              </a:lnSpc>
              <a:spcBef>
                <a:spcPts val="1200"/>
              </a:spcBef>
              <a:spcAft>
                <a:spcPts val="0"/>
              </a:spcAft>
              <a:buSzPts val="1400"/>
              <a:buChar char="●"/>
            </a:pPr>
            <a:r>
              <a:rPr lang="en" sz="1400"/>
              <a:t>We also need to ensure quality assurance and </a:t>
            </a:r>
            <a:endParaRPr sz="1400"/>
          </a:p>
          <a:p>
            <a:pPr indent="0" lvl="0" marL="457200" rtl="0" algn="l">
              <a:lnSpc>
                <a:spcPct val="115000"/>
              </a:lnSpc>
              <a:spcBef>
                <a:spcPts val="1200"/>
              </a:spcBef>
              <a:spcAft>
                <a:spcPts val="1200"/>
              </a:spcAft>
              <a:buSzPts val="1800"/>
              <a:buNone/>
            </a:pPr>
            <a:r>
              <a:rPr lang="en" sz="1400"/>
              <a:t>product accuracy.</a:t>
            </a:r>
            <a:endParaRPr sz="1400"/>
          </a:p>
        </p:txBody>
      </p:sp>
      <p:pic>
        <p:nvPicPr>
          <p:cNvPr id="136" name="Google Shape;136;p12"/>
          <p:cNvPicPr preferRelativeResize="0"/>
          <p:nvPr/>
        </p:nvPicPr>
        <p:blipFill rotWithShape="1">
          <a:blip r:embed="rId3">
            <a:alphaModFix/>
          </a:blip>
          <a:srcRect b="0" l="0" r="0" t="0"/>
          <a:stretch/>
        </p:blipFill>
        <p:spPr>
          <a:xfrm>
            <a:off x="4692850" y="1535225"/>
            <a:ext cx="4139450" cy="2959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Cart Abandonment Factors</a:t>
            </a:r>
            <a:endParaRPr/>
          </a:p>
        </p:txBody>
      </p:sp>
      <p:sp>
        <p:nvSpPr>
          <p:cNvPr id="142" name="Google Shape;14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Why do people abandon their cart?</a:t>
            </a:r>
            <a:endParaRPr/>
          </a:p>
          <a:p>
            <a:pPr indent="-317500" lvl="0" marL="457200" rtl="0" algn="l">
              <a:lnSpc>
                <a:spcPct val="115000"/>
              </a:lnSpc>
              <a:spcBef>
                <a:spcPts val="1200"/>
              </a:spcBef>
              <a:spcAft>
                <a:spcPts val="0"/>
              </a:spcAft>
              <a:buSzPts val="1400"/>
              <a:buChar char="●"/>
            </a:pPr>
            <a:r>
              <a:rPr lang="en" sz="1400"/>
              <a:t>A better deal elsewhere is a major reason, </a:t>
            </a:r>
            <a:endParaRPr sz="1400"/>
          </a:p>
          <a:p>
            <a:pPr indent="0" lvl="0" marL="457200" rtl="0" algn="l">
              <a:lnSpc>
                <a:spcPct val="115000"/>
              </a:lnSpc>
              <a:spcBef>
                <a:spcPts val="1200"/>
              </a:spcBef>
              <a:spcAft>
                <a:spcPts val="0"/>
              </a:spcAft>
              <a:buSzPts val="1800"/>
              <a:buNone/>
            </a:pPr>
            <a:r>
              <a:rPr lang="en" sz="1400"/>
              <a:t>followed by change of mind behind cart </a:t>
            </a:r>
            <a:endParaRPr sz="1400"/>
          </a:p>
          <a:p>
            <a:pPr indent="0" lvl="0" marL="457200" rtl="0" algn="l">
              <a:lnSpc>
                <a:spcPct val="115000"/>
              </a:lnSpc>
              <a:spcBef>
                <a:spcPts val="1200"/>
              </a:spcBef>
              <a:spcAft>
                <a:spcPts val="0"/>
              </a:spcAft>
              <a:buSzPts val="1800"/>
              <a:buNone/>
            </a:pPr>
            <a:r>
              <a:rPr lang="en" sz="1400"/>
              <a:t>abandonment.</a:t>
            </a:r>
            <a:endParaRPr sz="1400"/>
          </a:p>
          <a:p>
            <a:pPr indent="-317500" lvl="0" marL="457200" rtl="0" algn="l">
              <a:lnSpc>
                <a:spcPct val="115000"/>
              </a:lnSpc>
              <a:spcBef>
                <a:spcPts val="1200"/>
              </a:spcBef>
              <a:spcAft>
                <a:spcPts val="0"/>
              </a:spcAft>
              <a:buSzPts val="1400"/>
              <a:buChar char="●"/>
            </a:pPr>
            <a:r>
              <a:rPr lang="en" sz="1400"/>
              <a:t>High shipping costs maybe a factor for </a:t>
            </a:r>
            <a:endParaRPr sz="1400"/>
          </a:p>
          <a:p>
            <a:pPr indent="0" lvl="0" marL="457200" rtl="0" algn="l">
              <a:lnSpc>
                <a:spcPct val="115000"/>
              </a:lnSpc>
              <a:spcBef>
                <a:spcPts val="1200"/>
              </a:spcBef>
              <a:spcAft>
                <a:spcPts val="0"/>
              </a:spcAft>
              <a:buSzPts val="1800"/>
              <a:buNone/>
            </a:pPr>
            <a:r>
              <a:rPr lang="en" sz="1400"/>
              <a:t>non-Prime customers.</a:t>
            </a:r>
            <a:endParaRPr sz="1400"/>
          </a:p>
          <a:p>
            <a:pPr indent="0" lvl="0" marL="0" rtl="0" algn="l">
              <a:lnSpc>
                <a:spcPct val="115000"/>
              </a:lnSpc>
              <a:spcBef>
                <a:spcPts val="1200"/>
              </a:spcBef>
              <a:spcAft>
                <a:spcPts val="1200"/>
              </a:spcAft>
              <a:buSzPts val="1800"/>
              <a:buNone/>
            </a:pPr>
            <a:r>
              <a:t/>
            </a:r>
            <a:endParaRPr sz="1400"/>
          </a:p>
        </p:txBody>
      </p:sp>
      <p:pic>
        <p:nvPicPr>
          <p:cNvPr id="143" name="Google Shape;143;p13"/>
          <p:cNvPicPr preferRelativeResize="0"/>
          <p:nvPr/>
        </p:nvPicPr>
        <p:blipFill rotWithShape="1">
          <a:blip r:embed="rId3">
            <a:alphaModFix/>
          </a:blip>
          <a:srcRect b="0" l="0" r="0" t="0"/>
          <a:stretch/>
        </p:blipFill>
        <p:spPr>
          <a:xfrm>
            <a:off x="4179975" y="1721025"/>
            <a:ext cx="4652325" cy="27963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Key Findings</a:t>
            </a:r>
            <a:endParaRPr/>
          </a:p>
        </p:txBody>
      </p:sp>
      <p:sp>
        <p:nvSpPr>
          <p:cNvPr id="149" name="Google Shape;14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7065" lvl="0" marL="457200" rtl="0" algn="l">
              <a:lnSpc>
                <a:spcPct val="115000"/>
              </a:lnSpc>
              <a:spcBef>
                <a:spcPts val="0"/>
              </a:spcBef>
              <a:spcAft>
                <a:spcPts val="0"/>
              </a:spcAft>
              <a:buSzPts val="1708"/>
              <a:buChar char="●"/>
            </a:pPr>
            <a:r>
              <a:rPr lang="en" sz="1708"/>
              <a:t>Top 10 popular categories are in the areas of beauty, Fashion, Clothing, Home, Kitchen, Groceries and gourmet</a:t>
            </a:r>
            <a:endParaRPr sz="1708"/>
          </a:p>
          <a:p>
            <a:pPr indent="-337065" lvl="0" marL="457200" rtl="0" algn="l">
              <a:lnSpc>
                <a:spcPct val="115000"/>
              </a:lnSpc>
              <a:spcBef>
                <a:spcPts val="0"/>
              </a:spcBef>
              <a:spcAft>
                <a:spcPts val="0"/>
              </a:spcAft>
              <a:buSzPts val="1708"/>
              <a:buChar char="●"/>
            </a:pPr>
            <a:r>
              <a:rPr lang="en" sz="1708"/>
              <a:t>Female customers outnumber the males when it comes to the browsing frequency. </a:t>
            </a:r>
            <a:endParaRPr sz="1708"/>
          </a:p>
          <a:p>
            <a:pPr indent="-337065" lvl="0" marL="457200" rtl="0" algn="l">
              <a:lnSpc>
                <a:spcPct val="115000"/>
              </a:lnSpc>
              <a:spcBef>
                <a:spcPts val="0"/>
              </a:spcBef>
              <a:spcAft>
                <a:spcPts val="0"/>
              </a:spcAft>
              <a:buSzPts val="1708"/>
              <a:buChar char="●"/>
            </a:pPr>
            <a:r>
              <a:rPr lang="en" sz="1708"/>
              <a:t>People in the age group of 28-47 are our biggest customers. </a:t>
            </a:r>
            <a:endParaRPr sz="1708"/>
          </a:p>
          <a:p>
            <a:pPr indent="-337065" lvl="0" marL="457200" rtl="0" algn="l">
              <a:lnSpc>
                <a:spcPct val="115000"/>
              </a:lnSpc>
              <a:spcBef>
                <a:spcPts val="0"/>
              </a:spcBef>
              <a:spcAft>
                <a:spcPts val="0"/>
              </a:spcAft>
              <a:buSzPts val="1708"/>
              <a:buChar char="●"/>
            </a:pPr>
            <a:r>
              <a:rPr lang="en" sz="1708"/>
              <a:t>Customers often find reviews helpful while making purchase decision.</a:t>
            </a:r>
            <a:endParaRPr sz="1708"/>
          </a:p>
          <a:p>
            <a:pPr indent="-337065" lvl="0" marL="457200" rtl="0" algn="l">
              <a:lnSpc>
                <a:spcPct val="115000"/>
              </a:lnSpc>
              <a:spcBef>
                <a:spcPts val="0"/>
              </a:spcBef>
              <a:spcAft>
                <a:spcPts val="0"/>
              </a:spcAft>
              <a:buSzPts val="1708"/>
              <a:buChar char="●"/>
            </a:pPr>
            <a:r>
              <a:rPr lang="en" sz="1708"/>
              <a:t>Customers love our product recommendation, competitive prices, range of products and our UI the most.</a:t>
            </a:r>
            <a:endParaRPr sz="1708"/>
          </a:p>
          <a:p>
            <a:pPr indent="-337065" lvl="0" marL="457200" rtl="0" algn="l">
              <a:lnSpc>
                <a:spcPct val="115000"/>
              </a:lnSpc>
              <a:spcBef>
                <a:spcPts val="0"/>
              </a:spcBef>
              <a:spcAft>
                <a:spcPts val="0"/>
              </a:spcAft>
              <a:buSzPts val="1708"/>
              <a:buChar char="●"/>
            </a:pPr>
            <a:r>
              <a:rPr lang="en" sz="1708"/>
              <a:t>It is a matter of concern that Customer Service  and Customer Response features first on the list.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Recommendations</a:t>
            </a:r>
            <a:endParaRPr/>
          </a:p>
        </p:txBody>
      </p:sp>
      <p:sp>
        <p:nvSpPr>
          <p:cNvPr id="155" name="Google Shape;15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37065" lvl="0" marL="457200" rtl="0" algn="l">
              <a:lnSpc>
                <a:spcPct val="115000"/>
              </a:lnSpc>
              <a:spcBef>
                <a:spcPts val="0"/>
              </a:spcBef>
              <a:spcAft>
                <a:spcPts val="0"/>
              </a:spcAft>
              <a:buSzPts val="1708"/>
              <a:buChar char="●"/>
            </a:pPr>
            <a:r>
              <a:rPr lang="en" sz="1708"/>
              <a:t>We need to address customer complaints and issues faster and effectively.</a:t>
            </a:r>
            <a:endParaRPr sz="1708"/>
          </a:p>
          <a:p>
            <a:pPr indent="-337065" lvl="0" marL="457200" rtl="0" algn="l">
              <a:lnSpc>
                <a:spcPct val="115000"/>
              </a:lnSpc>
              <a:spcBef>
                <a:spcPts val="0"/>
              </a:spcBef>
              <a:spcAft>
                <a:spcPts val="0"/>
              </a:spcAft>
              <a:buSzPts val="1708"/>
              <a:buChar char="●"/>
            </a:pPr>
            <a:r>
              <a:rPr lang="en" sz="1708"/>
              <a:t>We also need to ensure quality assurance and product accuracy.</a:t>
            </a:r>
            <a:endParaRPr sz="1708"/>
          </a:p>
          <a:p>
            <a:pPr indent="-337065" lvl="0" marL="457200" rtl="0" algn="l">
              <a:lnSpc>
                <a:spcPct val="115000"/>
              </a:lnSpc>
              <a:spcBef>
                <a:spcPts val="0"/>
              </a:spcBef>
              <a:spcAft>
                <a:spcPts val="0"/>
              </a:spcAft>
              <a:buSzPts val="1708"/>
              <a:buChar char="●"/>
            </a:pPr>
            <a:r>
              <a:rPr lang="en" sz="1708"/>
              <a:t>We need to conduct a survey among the 48-57 age group population to understand what impedes them from browsing our website or purchasing products from us. We can further work on targeting and improving user experience of people in the age group of (48-57) because they have high purchasing power and disposable income.</a:t>
            </a:r>
            <a:endParaRPr sz="1708"/>
          </a:p>
          <a:p>
            <a:pPr indent="-337065" lvl="0" marL="457200" rtl="0" algn="l">
              <a:lnSpc>
                <a:spcPct val="115000"/>
              </a:lnSpc>
              <a:spcBef>
                <a:spcPts val="0"/>
              </a:spcBef>
              <a:spcAft>
                <a:spcPts val="0"/>
              </a:spcAft>
              <a:buSzPts val="1708"/>
              <a:buChar char="●"/>
            </a:pPr>
            <a:r>
              <a:rPr lang="en" sz="1708"/>
              <a:t>We can give rewards points on Amazon Pay Balance so that people leave behind reviews.</a:t>
            </a:r>
            <a:endParaRPr sz="1708"/>
          </a:p>
          <a:p>
            <a:pPr indent="0" lvl="0" marL="457200" rtl="0" algn="l">
              <a:lnSpc>
                <a:spcPct val="115000"/>
              </a:lnSpc>
              <a:spcBef>
                <a:spcPts val="1200"/>
              </a:spcBef>
              <a:spcAft>
                <a:spcPts val="0"/>
              </a:spcAft>
              <a:buSzPts val="1800"/>
              <a:buNone/>
            </a:pPr>
            <a:r>
              <a:t/>
            </a:r>
            <a:endParaRPr sz="1708"/>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Things to consider</a:t>
            </a:r>
            <a:endParaRPr/>
          </a:p>
        </p:txBody>
      </p:sp>
      <p:sp>
        <p:nvSpPr>
          <p:cNvPr id="161" name="Google Shape;161;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The scope of this study is limited is extremely limited. Additional data is required to contribute more granularity to our findings and will give more accuracy to our report.</a:t>
            </a:r>
            <a:endParaRPr/>
          </a:p>
          <a:p>
            <a:pPr indent="0" lvl="0" marL="0" rtl="0" algn="l">
              <a:lnSpc>
                <a:spcPct val="115000"/>
              </a:lnSpc>
              <a:spcBef>
                <a:spcPts val="1200"/>
              </a:spcBef>
              <a:spcAft>
                <a:spcPts val="0"/>
              </a:spcAft>
              <a:buSzPts val="1800"/>
              <a:buNone/>
            </a:pPr>
            <a:r>
              <a:rPr lang="en"/>
              <a:t>The following data points would help more:</a:t>
            </a:r>
            <a:endParaRPr/>
          </a:p>
          <a:p>
            <a:pPr indent="-342900" lvl="0" marL="457200" rtl="0" algn="l">
              <a:lnSpc>
                <a:spcPct val="115000"/>
              </a:lnSpc>
              <a:spcBef>
                <a:spcPts val="1200"/>
              </a:spcBef>
              <a:spcAft>
                <a:spcPts val="0"/>
              </a:spcAft>
              <a:buSzPts val="1800"/>
              <a:buChar char="●"/>
            </a:pPr>
            <a:r>
              <a:rPr lang="en"/>
              <a:t>Data throughout the year to understand seasonality.</a:t>
            </a:r>
            <a:endParaRPr/>
          </a:p>
          <a:p>
            <a:pPr indent="-342900" lvl="0" marL="457200" rtl="0" algn="l">
              <a:lnSpc>
                <a:spcPct val="115000"/>
              </a:lnSpc>
              <a:spcBef>
                <a:spcPts val="0"/>
              </a:spcBef>
              <a:spcAft>
                <a:spcPts val="0"/>
              </a:spcAft>
              <a:buSzPts val="1800"/>
              <a:buChar char="●"/>
            </a:pPr>
            <a:r>
              <a:rPr lang="en"/>
              <a:t>Customer data including customer_id, customer_name, order_value can be provided so that we can also come up with a list of customers whom we can target more with offers and other incentives.</a:t>
            </a:r>
            <a:endParaRPr/>
          </a:p>
          <a:p>
            <a:pPr indent="-342900" lvl="0" marL="457200" rtl="0" algn="l">
              <a:lnSpc>
                <a:spcPct val="115000"/>
              </a:lnSpc>
              <a:spcBef>
                <a:spcPts val="0"/>
              </a:spcBef>
              <a:spcAft>
                <a:spcPts val="0"/>
              </a:spcAft>
              <a:buSzPts val="1800"/>
              <a:buChar char="●"/>
            </a:pPr>
            <a:r>
              <a:rPr lang="en"/>
              <a:t>Data collected through surveys done with population in the age group of 48-57.</a:t>
            </a:r>
            <a:endParaRPr/>
          </a:p>
          <a:p>
            <a:pPr indent="-342900" lvl="0" marL="457200" rtl="0" algn="l">
              <a:lnSpc>
                <a:spcPct val="115000"/>
              </a:lnSpc>
              <a:spcBef>
                <a:spcPts val="0"/>
              </a:spcBef>
              <a:spcAft>
                <a:spcPts val="0"/>
              </a:spcAft>
              <a:buSzPts val="1800"/>
              <a:buChar char="●"/>
            </a:pPr>
            <a:r>
              <a:rPr lang="en"/>
              <a:t>Pricing data could be provided so we could further analyze which products in which price range enjoy more popularity.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Business Task</a:t>
            </a:r>
            <a:endParaRPr/>
          </a:p>
        </p:txBody>
      </p:sp>
      <p:sp>
        <p:nvSpPr>
          <p:cNvPr id="66" name="Google Shape;66;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Amazon is one of the most popular Ecommerce companies which has expanded its operations across many countries. This case study aims at conducting a behavioural analysis of Amazon’s customers to come to derive insights about their shopping patterns, interactions with the website and browsing patterns. </a:t>
            </a:r>
            <a:endParaRPr/>
          </a:p>
          <a:p>
            <a:pPr indent="-342900" lvl="0" marL="457200" rtl="0" algn="l">
              <a:lnSpc>
                <a:spcPct val="115000"/>
              </a:lnSpc>
              <a:spcBef>
                <a:spcPts val="0"/>
              </a:spcBef>
              <a:spcAft>
                <a:spcPts val="0"/>
              </a:spcAft>
              <a:buSzPts val="1800"/>
              <a:buChar char="●"/>
            </a:pPr>
            <a:r>
              <a:rPr lang="en"/>
              <a:t>This data analysis will provide the stakeholders a deeper understanding of consumer behavior, identify trends, optimize marketing strategies, deliver key business insights which will help target prospective customers and improve the overall customer experience on Amazon.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Data Source</a:t>
            </a:r>
            <a:endParaRPr/>
          </a:p>
        </p:txBody>
      </p:sp>
      <p:sp>
        <p:nvSpPr>
          <p:cNvPr id="72" name="Google Shape;72;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SzPts val="1800"/>
              <a:buNone/>
            </a:pPr>
            <a:r>
              <a:rPr lang="en"/>
              <a:t>This dataset from Kaggle (</a:t>
            </a:r>
            <a:r>
              <a:rPr lang="en" u="sng">
                <a:solidFill>
                  <a:schemeClr val="hlink"/>
                </a:solidFill>
                <a:hlinkClick r:id="rId3"/>
              </a:rPr>
              <a:t>Source</a:t>
            </a:r>
            <a:r>
              <a:rPr lang="en"/>
              <a:t>) contains key variables like customer demographics , browsing and shopping patterns,  user interactions with the website and customer reviews. This dataset aims to provide insights into customer preferences, shopping habits, and decision-making processes on the Amazon platform.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Data Cleaning</a:t>
            </a:r>
            <a:endParaRPr/>
          </a:p>
        </p:txBody>
      </p:sp>
      <p:sp>
        <p:nvSpPr>
          <p:cNvPr id="78" name="Google Shape;7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The sheet was relatively clean. A few blanks and invalid data points were there. They have been fixed. The tool used was MS Excel. Details below:</a:t>
            </a:r>
            <a:endParaRPr/>
          </a:p>
        </p:txBody>
      </p:sp>
      <p:graphicFrame>
        <p:nvGraphicFramePr>
          <p:cNvPr id="79" name="Google Shape;79;p4"/>
          <p:cNvGraphicFramePr/>
          <p:nvPr/>
        </p:nvGraphicFramePr>
        <p:xfrm>
          <a:off x="952500" y="1942925"/>
          <a:ext cx="3000000" cy="3000000"/>
        </p:xfrm>
        <a:graphic>
          <a:graphicData uri="http://schemas.openxmlformats.org/drawingml/2006/table">
            <a:tbl>
              <a:tblPr>
                <a:noFill/>
                <a:tableStyleId>{59710160-5CDC-4F1F-AB35-9FBB53BDD88B}</a:tableStyleId>
              </a:tblPr>
              <a:tblGrid>
                <a:gridCol w="2153500"/>
                <a:gridCol w="1466000"/>
                <a:gridCol w="1809750"/>
              </a:tblGrid>
              <a:tr h="6668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Column/Field</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Anomalies</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Cleanup action taken</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Age</a:t>
                      </a:r>
                      <a:endParaRPr sz="1400" u="none" cap="none" strike="noStrike">
                        <a:solidFill>
                          <a:schemeClr val="dk1"/>
                        </a:solidFill>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Age &lt; 18</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Rows deleted</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Product_search_method</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Blanks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Rows deleted</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Service_Appreciation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Invalid data value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Row deleted</a:t>
                      </a:r>
                      <a:endParaRPr sz="1400" u="none" cap="none" strike="noStrike">
                        <a:solidFill>
                          <a:schemeClr val="dk1"/>
                        </a:solidFill>
                      </a:endParaRPr>
                    </a:p>
                  </a:txBody>
                  <a:tcPr marT="91425" marB="91425" marR="91425" marL="91425"/>
                </a:tc>
              </a:tr>
            </a:tbl>
          </a:graphicData>
        </a:graphic>
      </p:graphicFrame>
      <p:sp>
        <p:nvSpPr>
          <p:cNvPr id="80" name="Google Shape;80;p4"/>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Analysis</a:t>
            </a:r>
            <a:endParaRPr/>
          </a:p>
        </p:txBody>
      </p:sp>
      <p:sp>
        <p:nvSpPr>
          <p:cNvPr id="86" name="Google Shape;8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Top 10 Most Popular Categories</a:t>
            </a:r>
            <a:endParaRPr/>
          </a:p>
          <a:p>
            <a:pPr indent="-317500" lvl="0" marL="457200" rtl="0" algn="l">
              <a:lnSpc>
                <a:spcPct val="115000"/>
              </a:lnSpc>
              <a:spcBef>
                <a:spcPts val="1200"/>
              </a:spcBef>
              <a:spcAft>
                <a:spcPts val="0"/>
              </a:spcAft>
              <a:buSzPts val="1400"/>
              <a:buChar char="●"/>
            </a:pPr>
            <a:r>
              <a:rPr lang="en" sz="1400"/>
              <a:t>Beauty and Personal care items are our most </a:t>
            </a:r>
            <a:endParaRPr sz="1400"/>
          </a:p>
          <a:p>
            <a:pPr indent="0" lvl="0" marL="457200" rtl="0" algn="l">
              <a:lnSpc>
                <a:spcPct val="115000"/>
              </a:lnSpc>
              <a:spcBef>
                <a:spcPts val="1200"/>
              </a:spcBef>
              <a:spcAft>
                <a:spcPts val="0"/>
              </a:spcAft>
              <a:buSzPts val="1800"/>
              <a:buNone/>
            </a:pPr>
            <a:r>
              <a:rPr lang="en" sz="1400"/>
              <a:t>popular items, followed by Clothing and Fashion, </a:t>
            </a:r>
            <a:endParaRPr sz="1400"/>
          </a:p>
          <a:p>
            <a:pPr indent="0" lvl="0" marL="457200" rtl="0" algn="l">
              <a:lnSpc>
                <a:spcPct val="115000"/>
              </a:lnSpc>
              <a:spcBef>
                <a:spcPts val="1200"/>
              </a:spcBef>
              <a:spcAft>
                <a:spcPts val="0"/>
              </a:spcAft>
              <a:buSzPts val="1800"/>
              <a:buNone/>
            </a:pPr>
            <a:r>
              <a:rPr lang="en" sz="1400"/>
              <a:t>Home and Kitchen categories.</a:t>
            </a:r>
            <a:endParaRPr sz="1400"/>
          </a:p>
          <a:p>
            <a:pPr indent="-317500" lvl="0" marL="457200" rtl="0" algn="l">
              <a:lnSpc>
                <a:spcPct val="115000"/>
              </a:lnSpc>
              <a:spcBef>
                <a:spcPts val="1200"/>
              </a:spcBef>
              <a:spcAft>
                <a:spcPts val="0"/>
              </a:spcAft>
              <a:buSzPts val="1400"/>
              <a:buChar char="●"/>
            </a:pPr>
            <a:r>
              <a:rPr lang="en" sz="1400"/>
              <a:t>Overall, the top 10 categories are in the areas</a:t>
            </a:r>
            <a:endParaRPr sz="1400"/>
          </a:p>
          <a:p>
            <a:pPr indent="0" lvl="0" marL="457200" rtl="0" algn="l">
              <a:lnSpc>
                <a:spcPct val="115000"/>
              </a:lnSpc>
              <a:spcBef>
                <a:spcPts val="1200"/>
              </a:spcBef>
              <a:spcAft>
                <a:spcPts val="0"/>
              </a:spcAft>
              <a:buSzPts val="1800"/>
              <a:buNone/>
            </a:pPr>
            <a:r>
              <a:rPr lang="en" sz="1400"/>
              <a:t>Of beauty, Fashion, Clothing, Home, Kitchen,</a:t>
            </a:r>
            <a:endParaRPr sz="1400"/>
          </a:p>
          <a:p>
            <a:pPr indent="0" lvl="0" marL="457200" rtl="0" algn="l">
              <a:lnSpc>
                <a:spcPct val="115000"/>
              </a:lnSpc>
              <a:spcBef>
                <a:spcPts val="1200"/>
              </a:spcBef>
              <a:spcAft>
                <a:spcPts val="0"/>
              </a:spcAft>
              <a:buSzPts val="1800"/>
              <a:buNone/>
            </a:pPr>
            <a:r>
              <a:rPr lang="en" sz="1400"/>
              <a:t> Groceries and gourmet</a:t>
            </a:r>
            <a:endParaRPr sz="1400"/>
          </a:p>
          <a:p>
            <a:pPr indent="0" lvl="0" marL="0" rtl="0" algn="l">
              <a:lnSpc>
                <a:spcPct val="115000"/>
              </a:lnSpc>
              <a:spcBef>
                <a:spcPts val="1200"/>
              </a:spcBef>
              <a:spcAft>
                <a:spcPts val="1200"/>
              </a:spcAft>
              <a:buSzPts val="1800"/>
              <a:buNone/>
            </a:pPr>
            <a:r>
              <a:t/>
            </a:r>
            <a:endParaRPr sz="1400"/>
          </a:p>
        </p:txBody>
      </p:sp>
      <p:pic>
        <p:nvPicPr>
          <p:cNvPr id="87" name="Google Shape;87;p5"/>
          <p:cNvPicPr preferRelativeResize="0"/>
          <p:nvPr/>
        </p:nvPicPr>
        <p:blipFill rotWithShape="1">
          <a:blip r:embed="rId3">
            <a:alphaModFix/>
          </a:blip>
          <a:srcRect b="0" l="0" r="0" t="0"/>
          <a:stretch/>
        </p:blipFill>
        <p:spPr>
          <a:xfrm>
            <a:off x="4660000" y="1585973"/>
            <a:ext cx="4096471" cy="254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Analysis Contd.</a:t>
            </a:r>
            <a:endParaRPr/>
          </a:p>
        </p:txBody>
      </p:sp>
      <p:sp>
        <p:nvSpPr>
          <p:cNvPr id="93" name="Google Shape;93;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Gender-wise Weekly Browsing Frequency</a:t>
            </a:r>
            <a:endParaRPr/>
          </a:p>
          <a:p>
            <a:pPr indent="-323850" lvl="0" marL="457200" rtl="0" algn="l">
              <a:lnSpc>
                <a:spcPct val="115000"/>
              </a:lnSpc>
              <a:spcBef>
                <a:spcPts val="1200"/>
              </a:spcBef>
              <a:spcAft>
                <a:spcPts val="0"/>
              </a:spcAft>
              <a:buSzPts val="1500"/>
              <a:buChar char="●"/>
            </a:pPr>
            <a:r>
              <a:rPr lang="en" sz="1500"/>
              <a:t>It can be deduced that our female </a:t>
            </a:r>
            <a:endParaRPr sz="1500"/>
          </a:p>
          <a:p>
            <a:pPr indent="0" lvl="0" marL="457200" rtl="0" algn="l">
              <a:lnSpc>
                <a:spcPct val="115000"/>
              </a:lnSpc>
              <a:spcBef>
                <a:spcPts val="1200"/>
              </a:spcBef>
              <a:spcAft>
                <a:spcPts val="0"/>
              </a:spcAft>
              <a:buSzPts val="1800"/>
              <a:buNone/>
            </a:pPr>
            <a:r>
              <a:rPr lang="en" sz="1500"/>
              <a:t>customers outnumber the males when</a:t>
            </a:r>
            <a:endParaRPr sz="1500"/>
          </a:p>
          <a:p>
            <a:pPr indent="0" lvl="0" marL="457200" rtl="0" algn="l">
              <a:lnSpc>
                <a:spcPct val="115000"/>
              </a:lnSpc>
              <a:spcBef>
                <a:spcPts val="1200"/>
              </a:spcBef>
              <a:spcAft>
                <a:spcPts val="1200"/>
              </a:spcAft>
              <a:buSzPts val="1800"/>
              <a:buNone/>
            </a:pPr>
            <a:r>
              <a:rPr lang="en" sz="1500"/>
              <a:t>It comes to the browsing frequency</a:t>
            </a:r>
            <a:r>
              <a:rPr lang="en" sz="1600"/>
              <a:t>. </a:t>
            </a:r>
            <a:endParaRPr sz="1600"/>
          </a:p>
        </p:txBody>
      </p:sp>
      <p:pic>
        <p:nvPicPr>
          <p:cNvPr id="94" name="Google Shape;94;p6"/>
          <p:cNvPicPr preferRelativeResize="0"/>
          <p:nvPr/>
        </p:nvPicPr>
        <p:blipFill rotWithShape="1">
          <a:blip r:embed="rId3">
            <a:alphaModFix/>
          </a:blip>
          <a:srcRect b="0" l="0" r="0" t="0"/>
          <a:stretch/>
        </p:blipFill>
        <p:spPr>
          <a:xfrm>
            <a:off x="4572000" y="1681900"/>
            <a:ext cx="4355776" cy="283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Analysis</a:t>
            </a:r>
            <a:endParaRPr/>
          </a:p>
        </p:txBody>
      </p:sp>
      <p:sp>
        <p:nvSpPr>
          <p:cNvPr id="100" name="Google Shape;100;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Our highest Customers by Age:</a:t>
            </a:r>
            <a:endParaRPr/>
          </a:p>
          <a:p>
            <a:pPr indent="-317500" lvl="0" marL="457200" rtl="0" algn="l">
              <a:lnSpc>
                <a:spcPct val="115000"/>
              </a:lnSpc>
              <a:spcBef>
                <a:spcPts val="1200"/>
              </a:spcBef>
              <a:spcAft>
                <a:spcPts val="0"/>
              </a:spcAft>
              <a:buSzPts val="1400"/>
              <a:buChar char="●"/>
            </a:pPr>
            <a:r>
              <a:rPr lang="en" sz="1400"/>
              <a:t>No surprises here that the young adults form </a:t>
            </a:r>
            <a:endParaRPr sz="1400"/>
          </a:p>
          <a:p>
            <a:pPr indent="0" lvl="0" marL="457200" rtl="0" algn="l">
              <a:lnSpc>
                <a:spcPct val="115000"/>
              </a:lnSpc>
              <a:spcBef>
                <a:spcPts val="1200"/>
              </a:spcBef>
              <a:spcAft>
                <a:spcPts val="0"/>
              </a:spcAft>
              <a:buSzPts val="1800"/>
              <a:buNone/>
            </a:pPr>
            <a:r>
              <a:rPr lang="en" sz="1400"/>
              <a:t>our greatest customer base, followed by people</a:t>
            </a:r>
            <a:endParaRPr sz="1400"/>
          </a:p>
          <a:p>
            <a:pPr indent="0" lvl="0" marL="457200" rtl="0" algn="l">
              <a:lnSpc>
                <a:spcPct val="115000"/>
              </a:lnSpc>
              <a:spcBef>
                <a:spcPts val="1200"/>
              </a:spcBef>
              <a:spcAft>
                <a:spcPts val="0"/>
              </a:spcAft>
              <a:buSzPts val="1800"/>
              <a:buNone/>
            </a:pPr>
            <a:r>
              <a:rPr lang="en" sz="1400"/>
              <a:t>in the age groups of (28-47).</a:t>
            </a:r>
            <a:endParaRPr sz="1400"/>
          </a:p>
          <a:p>
            <a:pPr indent="-317500" lvl="0" marL="457200" rtl="0" algn="l">
              <a:lnSpc>
                <a:spcPct val="115000"/>
              </a:lnSpc>
              <a:spcBef>
                <a:spcPts val="1200"/>
              </a:spcBef>
              <a:spcAft>
                <a:spcPts val="0"/>
              </a:spcAft>
              <a:buSzPts val="1400"/>
              <a:buChar char="●"/>
            </a:pPr>
            <a:r>
              <a:rPr lang="en" sz="1400"/>
              <a:t>We can consider focusing on the 48-57 age group, </a:t>
            </a:r>
            <a:endParaRPr sz="1400"/>
          </a:p>
          <a:p>
            <a:pPr indent="0" lvl="0" marL="457200" rtl="0" algn="l">
              <a:lnSpc>
                <a:spcPct val="115000"/>
              </a:lnSpc>
              <a:spcBef>
                <a:spcPts val="1200"/>
              </a:spcBef>
              <a:spcAft>
                <a:spcPts val="0"/>
              </a:spcAft>
              <a:buSzPts val="1800"/>
              <a:buNone/>
            </a:pPr>
            <a:r>
              <a:rPr lang="en" sz="1400"/>
              <a:t>maybe making the UI more easy and simplify the </a:t>
            </a:r>
            <a:endParaRPr sz="1400"/>
          </a:p>
          <a:p>
            <a:pPr indent="457200" lvl="0" marL="0" rtl="0" algn="l">
              <a:lnSpc>
                <a:spcPct val="115000"/>
              </a:lnSpc>
              <a:spcBef>
                <a:spcPts val="1200"/>
              </a:spcBef>
              <a:spcAft>
                <a:spcPts val="0"/>
              </a:spcAft>
              <a:buSzPts val="1800"/>
              <a:buNone/>
            </a:pPr>
            <a:r>
              <a:rPr lang="en" sz="1400"/>
              <a:t>buying process, since people in this age-group have</a:t>
            </a:r>
            <a:endParaRPr sz="1400"/>
          </a:p>
          <a:p>
            <a:pPr indent="457200" lvl="0" marL="0" rtl="0" algn="l">
              <a:lnSpc>
                <a:spcPct val="115000"/>
              </a:lnSpc>
              <a:spcBef>
                <a:spcPts val="1200"/>
              </a:spcBef>
              <a:spcAft>
                <a:spcPts val="1200"/>
              </a:spcAft>
              <a:buSzPts val="1800"/>
              <a:buNone/>
            </a:pPr>
            <a:r>
              <a:rPr lang="en" sz="1400"/>
              <a:t> More purchasing power and disposable income.</a:t>
            </a:r>
            <a:endParaRPr sz="1400"/>
          </a:p>
        </p:txBody>
      </p:sp>
      <p:pic>
        <p:nvPicPr>
          <p:cNvPr id="101" name="Google Shape;101;p7"/>
          <p:cNvPicPr preferRelativeResize="0"/>
          <p:nvPr/>
        </p:nvPicPr>
        <p:blipFill rotWithShape="1">
          <a:blip r:embed="rId3">
            <a:alphaModFix/>
          </a:blip>
          <a:srcRect b="0" l="0" r="0" t="0"/>
          <a:stretch/>
        </p:blipFill>
        <p:spPr>
          <a:xfrm>
            <a:off x="4733925" y="1482525"/>
            <a:ext cx="4243874" cy="275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Analysis</a:t>
            </a:r>
            <a:endParaRPr/>
          </a:p>
        </p:txBody>
      </p:sp>
      <p:sp>
        <p:nvSpPr>
          <p:cNvPr id="107" name="Google Shape;10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Search Method for the customers: </a:t>
            </a:r>
            <a:endParaRPr/>
          </a:p>
          <a:p>
            <a:pPr indent="-317500" lvl="0" marL="457200" rtl="0" algn="l">
              <a:lnSpc>
                <a:spcPct val="115000"/>
              </a:lnSpc>
              <a:spcBef>
                <a:spcPts val="1200"/>
              </a:spcBef>
              <a:spcAft>
                <a:spcPts val="0"/>
              </a:spcAft>
              <a:buSzPts val="1400"/>
              <a:buChar char="●"/>
            </a:pPr>
            <a:r>
              <a:rPr lang="en" sz="1400"/>
              <a:t>Searching through Categories and</a:t>
            </a:r>
            <a:endParaRPr sz="1400"/>
          </a:p>
          <a:p>
            <a:pPr indent="0" lvl="0" marL="457200" rtl="0" algn="l">
              <a:lnSpc>
                <a:spcPct val="115000"/>
              </a:lnSpc>
              <a:spcBef>
                <a:spcPts val="1200"/>
              </a:spcBef>
              <a:spcAft>
                <a:spcPts val="0"/>
              </a:spcAft>
              <a:buSzPts val="1800"/>
              <a:buNone/>
            </a:pPr>
            <a:r>
              <a:rPr lang="en" sz="1400"/>
              <a:t> keyword are the two most popular</a:t>
            </a:r>
            <a:endParaRPr sz="1400"/>
          </a:p>
          <a:p>
            <a:pPr indent="0" lvl="0" marL="457200" rtl="0" algn="l">
              <a:lnSpc>
                <a:spcPct val="115000"/>
              </a:lnSpc>
              <a:spcBef>
                <a:spcPts val="1200"/>
              </a:spcBef>
              <a:spcAft>
                <a:spcPts val="0"/>
              </a:spcAft>
              <a:buSzPts val="1800"/>
              <a:buNone/>
            </a:pPr>
            <a:r>
              <a:rPr lang="en" sz="1400"/>
              <a:t> Methods of searching for items.</a:t>
            </a:r>
            <a:endParaRPr sz="1400"/>
          </a:p>
          <a:p>
            <a:pPr indent="-317500" lvl="0" marL="457200" rtl="0" algn="l">
              <a:lnSpc>
                <a:spcPct val="115000"/>
              </a:lnSpc>
              <a:spcBef>
                <a:spcPts val="1200"/>
              </a:spcBef>
              <a:spcAft>
                <a:spcPts val="0"/>
              </a:spcAft>
              <a:buSzPts val="1400"/>
              <a:buChar char="●"/>
            </a:pPr>
            <a:r>
              <a:rPr lang="en" sz="1400"/>
              <a:t>We can focus further on the Category section</a:t>
            </a:r>
            <a:endParaRPr sz="1400"/>
          </a:p>
          <a:p>
            <a:pPr indent="457200" lvl="0" marL="0" rtl="0" algn="l">
              <a:lnSpc>
                <a:spcPct val="115000"/>
              </a:lnSpc>
              <a:spcBef>
                <a:spcPts val="1200"/>
              </a:spcBef>
              <a:spcAft>
                <a:spcPts val="0"/>
              </a:spcAft>
              <a:buSzPts val="1800"/>
              <a:buNone/>
            </a:pPr>
            <a:r>
              <a:rPr lang="en" sz="1400"/>
              <a:t>of our website to make it more prominent </a:t>
            </a:r>
            <a:endParaRPr sz="1400"/>
          </a:p>
          <a:p>
            <a:pPr indent="457200" lvl="0" marL="0" rtl="0" algn="l">
              <a:lnSpc>
                <a:spcPct val="115000"/>
              </a:lnSpc>
              <a:spcBef>
                <a:spcPts val="1200"/>
              </a:spcBef>
              <a:spcAft>
                <a:spcPts val="1200"/>
              </a:spcAft>
              <a:buSzPts val="1800"/>
              <a:buNone/>
            </a:pPr>
            <a:r>
              <a:rPr lang="en" sz="1400"/>
              <a:t>and visible.</a:t>
            </a:r>
            <a:endParaRPr sz="1400"/>
          </a:p>
        </p:txBody>
      </p:sp>
      <p:pic>
        <p:nvPicPr>
          <p:cNvPr id="108" name="Google Shape;108;p8"/>
          <p:cNvPicPr preferRelativeResize="0"/>
          <p:nvPr/>
        </p:nvPicPr>
        <p:blipFill rotWithShape="1">
          <a:blip r:embed="rId3">
            <a:alphaModFix/>
          </a:blip>
          <a:srcRect b="0" l="0" r="0" t="0"/>
          <a:stretch/>
        </p:blipFill>
        <p:spPr>
          <a:xfrm>
            <a:off x="4429675" y="1417075"/>
            <a:ext cx="4488350" cy="272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Analysis</a:t>
            </a:r>
            <a:endParaRPr/>
          </a:p>
        </p:txBody>
      </p:sp>
      <p:sp>
        <p:nvSpPr>
          <p:cNvPr id="114" name="Google Shape;114;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t>Do people find reviews helpful?</a:t>
            </a:r>
            <a:endParaRPr/>
          </a:p>
          <a:p>
            <a:pPr indent="-316737" lvl="0" marL="457200" rtl="0" algn="l">
              <a:lnSpc>
                <a:spcPct val="115000"/>
              </a:lnSpc>
              <a:spcBef>
                <a:spcPts val="1200"/>
              </a:spcBef>
              <a:spcAft>
                <a:spcPts val="0"/>
              </a:spcAft>
              <a:buSzPct val="100000"/>
              <a:buChar char="●"/>
            </a:pPr>
            <a:r>
              <a:rPr lang="en" sz="1500"/>
              <a:t>People do find reviews helpful when</a:t>
            </a:r>
            <a:endParaRPr sz="1500"/>
          </a:p>
          <a:p>
            <a:pPr indent="457200" lvl="0" marL="0" rtl="0" algn="l">
              <a:lnSpc>
                <a:spcPct val="115000"/>
              </a:lnSpc>
              <a:spcBef>
                <a:spcPts val="1200"/>
              </a:spcBef>
              <a:spcAft>
                <a:spcPts val="0"/>
              </a:spcAft>
              <a:buSzPct val="129729"/>
              <a:buNone/>
            </a:pPr>
            <a:r>
              <a:rPr lang="en" sz="1500"/>
              <a:t>deciding on their purchase.</a:t>
            </a:r>
            <a:endParaRPr sz="1500"/>
          </a:p>
          <a:p>
            <a:pPr indent="-316737" lvl="0" marL="457200" rtl="0" algn="l">
              <a:lnSpc>
                <a:spcPct val="115000"/>
              </a:lnSpc>
              <a:spcBef>
                <a:spcPts val="1200"/>
              </a:spcBef>
              <a:spcAft>
                <a:spcPts val="0"/>
              </a:spcAft>
              <a:buSzPct val="100000"/>
              <a:buChar char="●"/>
            </a:pPr>
            <a:r>
              <a:rPr lang="en" sz="1500"/>
              <a:t>We need to encourage people to write</a:t>
            </a:r>
            <a:endParaRPr sz="1500"/>
          </a:p>
          <a:p>
            <a:pPr indent="0" lvl="0" marL="457200" rtl="0" algn="l">
              <a:lnSpc>
                <a:spcPct val="115000"/>
              </a:lnSpc>
              <a:spcBef>
                <a:spcPts val="1200"/>
              </a:spcBef>
              <a:spcAft>
                <a:spcPts val="0"/>
              </a:spcAft>
              <a:buSzPct val="129729"/>
              <a:buNone/>
            </a:pPr>
            <a:r>
              <a:rPr lang="en" sz="1500"/>
              <a:t> Reviews through incentives like </a:t>
            </a:r>
            <a:endParaRPr sz="1500"/>
          </a:p>
          <a:p>
            <a:pPr indent="0" lvl="0" marL="457200" rtl="0" algn="l">
              <a:lnSpc>
                <a:spcPct val="115000"/>
              </a:lnSpc>
              <a:spcBef>
                <a:spcPts val="1200"/>
              </a:spcBef>
              <a:spcAft>
                <a:spcPts val="0"/>
              </a:spcAft>
              <a:buSzPct val="129729"/>
              <a:buNone/>
            </a:pPr>
            <a:r>
              <a:rPr lang="en" sz="1500"/>
              <a:t>reward points on their Amazon Pay </a:t>
            </a:r>
            <a:endParaRPr sz="1500"/>
          </a:p>
          <a:p>
            <a:pPr indent="0" lvl="0" marL="457200" rtl="0" algn="l">
              <a:lnSpc>
                <a:spcPct val="115000"/>
              </a:lnSpc>
              <a:spcBef>
                <a:spcPts val="1200"/>
              </a:spcBef>
              <a:spcAft>
                <a:spcPts val="0"/>
              </a:spcAft>
              <a:buSzPct val="129729"/>
              <a:buNone/>
            </a:pPr>
            <a:r>
              <a:rPr lang="en" sz="1500"/>
              <a:t>balance.</a:t>
            </a:r>
            <a:endParaRPr sz="1500"/>
          </a:p>
          <a:p>
            <a:pPr indent="0" lvl="0" marL="457200" rtl="0" algn="l">
              <a:lnSpc>
                <a:spcPct val="115000"/>
              </a:lnSpc>
              <a:spcBef>
                <a:spcPts val="1200"/>
              </a:spcBef>
              <a:spcAft>
                <a:spcPts val="0"/>
              </a:spcAft>
              <a:buSzPct val="129729"/>
              <a:buNone/>
            </a:pPr>
            <a:r>
              <a:t/>
            </a:r>
            <a:endParaRPr sz="1500"/>
          </a:p>
          <a:p>
            <a:pPr indent="0" lvl="0" marL="0" rtl="0" algn="l">
              <a:lnSpc>
                <a:spcPct val="115000"/>
              </a:lnSpc>
              <a:spcBef>
                <a:spcPts val="1200"/>
              </a:spcBef>
              <a:spcAft>
                <a:spcPts val="1200"/>
              </a:spcAft>
              <a:buSzPct val="108108"/>
              <a:buNone/>
            </a:pPr>
            <a:r>
              <a:t/>
            </a:r>
            <a:endParaRPr/>
          </a:p>
        </p:txBody>
      </p:sp>
      <p:pic>
        <p:nvPicPr>
          <p:cNvPr id="115" name="Google Shape;115;p9"/>
          <p:cNvPicPr preferRelativeResize="0"/>
          <p:nvPr/>
        </p:nvPicPr>
        <p:blipFill rotWithShape="1">
          <a:blip r:embed="rId3">
            <a:alphaModFix/>
          </a:blip>
          <a:srcRect b="0" l="0" r="0" t="0"/>
          <a:stretch/>
        </p:blipFill>
        <p:spPr>
          <a:xfrm>
            <a:off x="4038500" y="1393200"/>
            <a:ext cx="4586175" cy="2934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