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45b79f96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45b79f96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a3c7c547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a3c7c547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a3c7c547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a3c7c547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a3a2058c7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a3a2058c7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a3a2058c7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a3a2058c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a3d3d3b8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a3d3d3b8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a3d3d3b8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a3d3d3b8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9d416d99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9d416d99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9d416d99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9d416d99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9d416d990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9d416d990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a45b79f9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a45b79f9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08a42bac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08a42bac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a47529f16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a47529f16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a45b79f9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a45b79f9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a45b79f9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a45b79f9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a47529f1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a47529f1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a45b79f96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a45b79f96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a47529f16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a47529f16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a47529f1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a47529f1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a47529f16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a47529f16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a47529f16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a47529f16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a47529f16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a47529f16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08a42bac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08a42bac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a47529f16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a47529f16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a47529f16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a47529f16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a3efb82a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a3efb82a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9d416d990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9d416d990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a3efb82a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a3efb82a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a4da72ec7b_3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a4da72ec7b_3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a4da72ec7b_3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a4da72ec7b_3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a4da72ec7b_3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a4da72ec7b_3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3cbb5a5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3cbb5a5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b99adf4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b99adf4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e17bc3e2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e17bc3e2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c47bfe8f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c47bfe8f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47529f16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47529f16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47529f16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47529f16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4da72ec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4da72ec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4da72ec7b_3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4da72ec7b_3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4da72ec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4da72ec7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47529f16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47529f16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4da72ec7b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4da72ec7b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4da72ec7b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4da72ec7b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4da72ec7b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4da72ec7b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4da72ec7b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4da72ec7b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4da72ec7b_2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4da72ec7b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4da72ec7b_2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4da72ec7b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4da72ec7b_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4da72ec7b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4da72ec7b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4da72ec7b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b99adf4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b99adf4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4da72ec7b_2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4da72ec7b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4da72ec7b_2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4da72ec7b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4da72ec7b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4da72ec7b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4da72ec7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4da72ec7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4da72ec7b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4da72ec7b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4da72ec7b_3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4da72ec7b_3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4da72ec7b_3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4da72ec7b_3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4da72ec7b_3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4da72ec7b_3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4da72ec7b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4da72ec7b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4da72ec7b_2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4da72ec7b_2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08a42ba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08a42ba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4da72ec7b_2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4da72ec7b_2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4da72ec7b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4da72ec7b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4da72ec7b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4da72ec7b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4da72ec7b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4da72ec7b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4da72ec7b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4da72ec7b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4da72ec7b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4da72ec7b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a4da72ec7b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a4da72ec7b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4da72ec7b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4da72ec7b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a4da72ec7b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a4da72ec7b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4da72ec7b_3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4da72ec7b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08a42ba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08a42ba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4da72ec7b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4da72ec7b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4da72ec7b_3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a4da72ec7b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4da72ec7b_3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4da72ec7b_3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a4da72ec7b_3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a4da72ec7b_3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a4da72ec7b_3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a4da72ec7b_3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4da72ec7b_3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a4da72ec7b_3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a4da72ec7b_3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a4da72ec7b_3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a4da72ec7b_3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a4da72ec7b_3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a4da72ec7b_3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a4da72ec7b_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a4da72ec7b_3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a4da72ec7b_3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08a42bac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08a42bac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a4da72ec7b_3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a4da72ec7b_3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4da72ec7b_3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4da72ec7b_3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4da72ec7b_3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4da72ec7b_3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a4da72ec7b_3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a4da72ec7b_3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a4da72ec7b_3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a4da72ec7b_3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a4da72ec7b_3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a4da72ec7b_3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a4da72ec7b_3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a4da72ec7b_3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a4da72ec7b_3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a4da72ec7b_3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a4da72ec7b_3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a4da72ec7b_3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a4da72ec7b_3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a4da72ec7b_3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08a42bac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08a42bac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a4da72ec7b_3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a4da72ec7b_3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a4da72ec7b_3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a4da72ec7b_3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a4da72ec7b_3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a4da72ec7b_3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a4da72ec7b_3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a4da72ec7b_3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a4da72ec7b_3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a4da72ec7b_3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a4da72ec7b_3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a4da72ec7b_3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a4da72ec7b_3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a4da72ec7b_3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a4da72ec7b_3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a4da72ec7b_3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a4da72ec7b_3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a4da72ec7b_3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a4da72ec7b_3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a4da72ec7b_3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c47bfe8f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c47bfe8f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a4da72ec7b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a4da72ec7b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a4da72ec7b_3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a4da72ec7b_3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a4da72ec7b_3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a4da72ec7b_3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a4da72ec7b_3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a4da72ec7b_3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a4da72ec7b_3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a4da72ec7b_3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a4da72ec7b_3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a4da72ec7b_3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a4da72ec7b_3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a4da72ec7b_3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a4da72ec7b_3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a4da72ec7b_3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a4da72ec7b_3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a4da72ec7b_3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a4da72ec7b_3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a4da72ec7b_3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45b79f96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45b79f96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a4da72ec7b_3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a4da72ec7b_3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9c47bfe8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9c47bfe8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a47529f16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a47529f16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9c47bfe8f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9c47bfe8f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a3a2058c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a3a2058c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a3a2058c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a3a2058c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a3a2058c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a3a2058c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a3a2058c7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a3a2058c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a3a2058c7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a3a2058c7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a3a2058c7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a3a2058c7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harmaseed.org/teacher/96/talk/22837/20140407-Joseph_Goldstein-IMSRC-2nd_noble_truth-22837.mp3" TargetMode="External"/><Relationship Id="rId4" Type="http://schemas.openxmlformats.org/officeDocument/2006/relationships/hyperlink" Target="https://www.accesstoinsight.org/ptf/dhamma/sacca/sacca2/index.html" TargetMode="External"/><Relationship Id="rId5" Type="http://schemas.openxmlformats.org/officeDocument/2006/relationships/hyperlink" Target="https://www.accesstoinsight.org/ptf/dhamma/sacca/sacca2/tanha.html"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3.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hyperlink" Target="https://www.youtube.com/watch?v=flKM6w1aXa4"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hyperlink" Target="https://www.youtube.com/watch?v=6eaRPVTepNc" TargetMode="External"/><Relationship Id="rId4" Type="http://schemas.openxmlformats.org/officeDocument/2006/relationships/hyperlink" Target="https://www.youtube.com/watch?v=E7Yri6YvFmI"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hyperlink" Target="https://www.youtube.com/watch?v=a344llNU15Y&amp;t=25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harmaseed.org/teacher/9/talk/1489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dharmaseed.org/teacher/178/talk/16549/" TargetMode="External"/><Relationship Id="rId4" Type="http://schemas.openxmlformats.org/officeDocument/2006/relationships/hyperlink" Target="https://dharmaseed.org/teacher/165/talk/41912/"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dharmaseed.org/teacher/315/talk/18198/"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dharmaseed.org/teacher/637/talk/49819/" TargetMode="External"/><Relationship Id="rId4" Type="http://schemas.openxmlformats.org/officeDocument/2006/relationships/hyperlink" Target="https://dharmaseed.org/teacher/637/talk/4993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harmaseed.org/teacher/96/talk/22833/20140406-Joseph_Goldstein-IMSRC-1st_noble_truth-22833.mp3" TargetMode="External"/><Relationship Id="rId4" Type="http://schemas.openxmlformats.org/officeDocument/2006/relationships/hyperlink" Target="https://www.accesstoinsight.org/ptf/dhamma/sacca/sacca1/index.html" TargetMode="External"/><Relationship Id="rId5" Type="http://schemas.openxmlformats.org/officeDocument/2006/relationships/hyperlink" Target="https://www.accesstoinsight.org/ptf/dhamma/sacca/sacca1/dukkha.html" TargetMode="External"/><Relationship Id="rId6" Type="http://schemas.openxmlformats.org/officeDocument/2006/relationships/hyperlink" Target="https://www.accesstoinsight.org/tipitaka/sn/sn12/sn12.002.than.html#birth" TargetMode="External"/><Relationship Id="rId7" Type="http://schemas.openxmlformats.org/officeDocument/2006/relationships/hyperlink" Target="https://www.accesstoinsight.org/tipitaka/sn/sn12/sn12.002.than.html#aging" TargetMode="External"/><Relationship Id="rId8" Type="http://schemas.openxmlformats.org/officeDocument/2006/relationships/hyperlink" Target="https://www.accesstoinsight.org/tipitaka/sn/sn12/sn12.002.than.html#aging"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dharmaseed.org/teacher/170/talk/26789/" TargetMode="External"/><Relationship Id="rId4" Type="http://schemas.openxmlformats.org/officeDocument/2006/relationships/hyperlink" Target="https://jackkornfield.com/expand-field-attention/"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https://www.accesstoinsight.org/tipitaka/mn/mn.010.than.html" TargetMode="External"/><Relationship Id="rId4" Type="http://schemas.openxmlformats.org/officeDocument/2006/relationships/hyperlink" Target="https://www.accesstoinsight.org/tipitaka/mn/mn.118.than.html"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hyperlink" Target="https://www.accesstoinsight.org/lib/authors/gunaratana/wheel351.html" TargetMode="External"/><Relationship Id="rId4" Type="http://schemas.openxmlformats.org/officeDocument/2006/relationships/hyperlink" Target="http://www.leighb.com/jhana3.htm"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hyperlink" Target="https://dharmaseed.org/teacher/96/talk/10100/" TargetMode="External"/><Relationship Id="rId4" Type="http://schemas.openxmlformats.org/officeDocument/2006/relationships/hyperlink" Target="https://dharmaseed.org/teacher/543/talk/52168/"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hyperlink" Target="https://dharmaseed.org/teacher/96/talk/4382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 Brief Guide to the Buddha’s Teachings</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14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FFFFFF"/>
                </a:solidFill>
                <a:latin typeface="Times New Roman"/>
                <a:ea typeface="Times New Roman"/>
                <a:cs typeface="Times New Roman"/>
                <a:sym typeface="Times New Roman"/>
              </a:rPr>
              <a:t>You can search for original texts and Buddhist teachings listed here on accesstoinsight.org</a:t>
            </a:r>
            <a:endParaRPr sz="190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Second Noble Truth Continued (Four Forms of Clinging)</a:t>
            </a:r>
            <a:endParaRPr>
              <a:latin typeface="Times New Roman"/>
              <a:ea typeface="Times New Roman"/>
              <a:cs typeface="Times New Roman"/>
              <a:sym typeface="Times New Roman"/>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There are four forms of clinging (</a:t>
            </a:r>
            <a:r>
              <a:rPr i="1" lang="en">
                <a:solidFill>
                  <a:srgbClr val="FFFFFF"/>
                </a:solidFill>
                <a:latin typeface="Times New Roman"/>
                <a:ea typeface="Times New Roman"/>
                <a:cs typeface="Times New Roman"/>
                <a:sym typeface="Times New Roman"/>
              </a:rPr>
              <a:t>upadana)</a:t>
            </a:r>
            <a:r>
              <a:rPr lang="en">
                <a:solidFill>
                  <a:srgbClr val="FFFFFF"/>
                </a:solidFill>
                <a:latin typeface="Times New Roman"/>
                <a:ea typeface="Times New Roman"/>
                <a:cs typeface="Times New Roman"/>
                <a:sym typeface="Times New Roman"/>
              </a:rPr>
              <a:t> that arise from craving: clinging to sense-pleasures, clinging to views, clinging to “rites and rituals,” and clinging to a doctrine/view of “self” (ego)</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u="sng">
                <a:solidFill>
                  <a:srgbClr val="FFFFFF"/>
                </a:solidFill>
                <a:latin typeface="Times New Roman"/>
                <a:ea typeface="Times New Roman"/>
                <a:cs typeface="Times New Roman"/>
                <a:sym typeface="Times New Roman"/>
              </a:rPr>
              <a:t>Clinging to views: </a:t>
            </a:r>
            <a:r>
              <a:rPr lang="en">
                <a:solidFill>
                  <a:srgbClr val="FFFFFF"/>
                </a:solidFill>
                <a:latin typeface="Times New Roman"/>
                <a:ea typeface="Times New Roman"/>
                <a:cs typeface="Times New Roman"/>
                <a:sym typeface="Times New Roman"/>
              </a:rPr>
              <a:t>Becoming attached to and identifying with our opinions. This results in anger at anyone who disagrees with us. </a:t>
            </a:r>
            <a:r>
              <a:rPr lang="en" u="sng">
                <a:solidFill>
                  <a:srgbClr val="FFFFFF"/>
                </a:solidFill>
                <a:latin typeface="Times New Roman"/>
                <a:ea typeface="Times New Roman"/>
                <a:cs typeface="Times New Roman"/>
                <a:sym typeface="Times New Roman"/>
              </a:rPr>
              <a:t>Clinging to “rites and rituals”: </a:t>
            </a:r>
            <a:r>
              <a:rPr lang="en">
                <a:solidFill>
                  <a:srgbClr val="FFFFFF"/>
                </a:solidFill>
                <a:latin typeface="Times New Roman"/>
                <a:ea typeface="Times New Roman"/>
                <a:cs typeface="Times New Roman"/>
                <a:sym typeface="Times New Roman"/>
              </a:rPr>
              <a:t>In the Buddhist context, this refers to identifying with rituals that people believe will cause enlightenment when in fact, they do not. </a:t>
            </a:r>
            <a:r>
              <a:rPr lang="en" u="sng">
                <a:solidFill>
                  <a:srgbClr val="FFFFFF"/>
                </a:solidFill>
                <a:latin typeface="Times New Roman"/>
                <a:ea typeface="Times New Roman"/>
                <a:cs typeface="Times New Roman"/>
                <a:sym typeface="Times New Roman"/>
              </a:rPr>
              <a:t>Clinging to a doctrine of self: </a:t>
            </a:r>
            <a:r>
              <a:rPr lang="en">
                <a:solidFill>
                  <a:srgbClr val="FFFFFF"/>
                </a:solidFill>
                <a:latin typeface="Times New Roman"/>
                <a:ea typeface="Times New Roman"/>
                <a:cs typeface="Times New Roman"/>
                <a:sym typeface="Times New Roman"/>
              </a:rPr>
              <a:t>Believing in some view of ourselves as individuals/a sense of separate ego-identity that we cling to. The doctrine of self has no ultimate reality, and yet we emotionally cling to our ideas about ourselves. If they are challenged, we take it personally.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Consequences of Not Understanding Impermanence</a:t>
            </a:r>
            <a:endParaRPr>
              <a:latin typeface="Times New Roman"/>
              <a:ea typeface="Times New Roman"/>
              <a:cs typeface="Times New Roman"/>
              <a:sym typeface="Times New Roman"/>
            </a:endParaRPr>
          </a:p>
        </p:txBody>
      </p:sp>
      <p:sp>
        <p:nvSpPr>
          <p:cNvPr id="647" name="Google Shape;647;p112"/>
          <p:cNvSpPr txBox="1"/>
          <p:nvPr>
            <p:ph idx="1" type="body"/>
          </p:nvPr>
        </p:nvSpPr>
        <p:spPr>
          <a:xfrm>
            <a:off x="311700" y="1152475"/>
            <a:ext cx="8520600" cy="370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Most of us understand change at an intellectual level, but behave and think as though things are permanent. We create elaborate mental stories/thought narratives about our lives based on momentary experiences of pain and pleasure. In this way, we think that each moment means something more than it actually does/we take passing experiences too seriously. </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Examples: We experience a moment of fear before taking a test, and suddenly we’re worried about dropping out of college and failing in life. We experience a moment of joy as we anticipate vacation, and forget that we’ll have to return to work and school quite soon. This happens because we don’t understand how ephemeral life is. Our stress arises because of this process.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Liberation Through Insight Into Impermanence</a:t>
            </a:r>
            <a:endParaRPr>
              <a:latin typeface="Times New Roman"/>
              <a:ea typeface="Times New Roman"/>
              <a:cs typeface="Times New Roman"/>
              <a:sym typeface="Times New Roman"/>
            </a:endParaRPr>
          </a:p>
        </p:txBody>
      </p:sp>
      <p:sp>
        <p:nvSpPr>
          <p:cNvPr id="653" name="Google Shape;653;p113"/>
          <p:cNvSpPr txBox="1"/>
          <p:nvPr>
            <p:ph idx="1" type="body"/>
          </p:nvPr>
        </p:nvSpPr>
        <p:spPr>
          <a:xfrm>
            <a:off x="311700" y="1152475"/>
            <a:ext cx="8520600" cy="391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As we practice being with our experience, we notice that things are in a constant state of flux/change. There are no moments/solidity to time. Reality </a:t>
            </a:r>
            <a:r>
              <a:rPr i="1" lang="en">
                <a:solidFill>
                  <a:srgbClr val="FFFFFF"/>
                </a:solidFill>
                <a:latin typeface="Times New Roman"/>
                <a:ea typeface="Times New Roman"/>
                <a:cs typeface="Times New Roman"/>
                <a:sym typeface="Times New Roman"/>
              </a:rPr>
              <a:t>is </a:t>
            </a:r>
            <a:r>
              <a:rPr lang="en">
                <a:solidFill>
                  <a:srgbClr val="FFFFFF"/>
                </a:solidFill>
                <a:latin typeface="Times New Roman"/>
                <a:ea typeface="Times New Roman"/>
                <a:cs typeface="Times New Roman"/>
                <a:sym typeface="Times New Roman"/>
              </a:rPr>
              <a:t>change. Meditation is a process of acclimatizing to the changing nature of existence.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As we realize this, we surrender to the flow of change and stop resisting it. We still experience joys and sorrows, but we understand that these experiences are </a:t>
            </a:r>
            <a:r>
              <a:rPr lang="en">
                <a:solidFill>
                  <a:srgbClr val="FFFFFF"/>
                </a:solidFill>
                <a:latin typeface="Times New Roman"/>
                <a:ea typeface="Times New Roman"/>
                <a:cs typeface="Times New Roman"/>
                <a:sym typeface="Times New Roman"/>
              </a:rPr>
              <a:t>ephemeral</a:t>
            </a:r>
            <a:r>
              <a:rPr lang="en">
                <a:solidFill>
                  <a:srgbClr val="FFFFFF"/>
                </a:solidFill>
                <a:latin typeface="Times New Roman"/>
                <a:ea typeface="Times New Roman"/>
                <a:cs typeface="Times New Roman"/>
                <a:sym typeface="Times New Roman"/>
              </a:rPr>
              <a:t>. There is a deep joy/bliss in understanding impermanence. Even difficult moments of loneliness and sadness can be beautiful when we understand change. As we notice what changes, we also notice what doesn’t change: awareness. Awareness has been called the “unconditioned,” “the unmanifest,” or “the deathless.” As long as we are alive (or perhaps longer) awareness/being is here. Being itself becomes our refuge.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Times New Roman"/>
                <a:ea typeface="Times New Roman"/>
                <a:cs typeface="Times New Roman"/>
                <a:sym typeface="Times New Roman"/>
              </a:rPr>
              <a:t>Anatta</a:t>
            </a:r>
            <a:r>
              <a:rPr lang="en">
                <a:latin typeface="Times New Roman"/>
                <a:ea typeface="Times New Roman"/>
                <a:cs typeface="Times New Roman"/>
                <a:sym typeface="Times New Roman"/>
              </a:rPr>
              <a:t> (Non-self) </a:t>
            </a:r>
            <a:endParaRPr>
              <a:latin typeface="Times New Roman"/>
              <a:ea typeface="Times New Roman"/>
              <a:cs typeface="Times New Roman"/>
              <a:sym typeface="Times New Roman"/>
            </a:endParaRPr>
          </a:p>
        </p:txBody>
      </p:sp>
      <p:sp>
        <p:nvSpPr>
          <p:cNvPr id="659" name="Google Shape;659;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Non-self: Our experience is </a:t>
            </a:r>
            <a:r>
              <a:rPr i="1" lang="en">
                <a:solidFill>
                  <a:srgbClr val="FFFFFF"/>
                </a:solidFill>
                <a:latin typeface="Times New Roman"/>
                <a:ea typeface="Times New Roman"/>
                <a:cs typeface="Times New Roman"/>
                <a:sym typeface="Times New Roman"/>
              </a:rPr>
              <a:t>nature, </a:t>
            </a:r>
            <a:r>
              <a:rPr lang="en">
                <a:solidFill>
                  <a:srgbClr val="FFFFFF"/>
                </a:solidFill>
                <a:latin typeface="Times New Roman"/>
                <a:ea typeface="Times New Roman"/>
                <a:cs typeface="Times New Roman"/>
                <a:sym typeface="Times New Roman"/>
              </a:rPr>
              <a:t>NOT self. Because change is constant and all things are interconnected, there is no such thing as an object/person independent of the rest of the universe. All things naturally arise and pass and thus, are empty of self. The sense of separate personal identity or “ego” is an illusion caused by identification with </a:t>
            </a:r>
            <a:r>
              <a:rPr lang="en" u="sng">
                <a:solidFill>
                  <a:srgbClr val="FFFFFF"/>
                </a:solidFill>
                <a:latin typeface="Times New Roman"/>
                <a:ea typeface="Times New Roman"/>
                <a:cs typeface="Times New Roman"/>
                <a:sym typeface="Times New Roman"/>
              </a:rPr>
              <a:t>the five aggregates </a:t>
            </a:r>
            <a:r>
              <a:rPr lang="en">
                <a:solidFill>
                  <a:srgbClr val="FFFFFF"/>
                </a:solidFill>
                <a:latin typeface="Times New Roman"/>
                <a:ea typeface="Times New Roman"/>
                <a:cs typeface="Times New Roman"/>
                <a:sym typeface="Times New Roman"/>
              </a:rPr>
              <a:t>or “parts” of experience (body, feelings, perceptions, thoughts, and consciousness).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Trees are just trees and mountains are just mountains. In the same way, the body is just the body, feelings are just feelings, thoughts are just thoughts, perceptions are just perceptions, consciousness is just consciousness. Nowhere can you find “me,” “I,” or “myself.”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The Consequences of Believing in a Self/Personal Identity</a:t>
            </a:r>
            <a:endParaRPr>
              <a:latin typeface="Times New Roman"/>
              <a:ea typeface="Times New Roman"/>
              <a:cs typeface="Times New Roman"/>
              <a:sym typeface="Times New Roman"/>
            </a:endParaRPr>
          </a:p>
        </p:txBody>
      </p:sp>
      <p:sp>
        <p:nvSpPr>
          <p:cNvPr id="665" name="Google Shape;665;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Relatively, there is a personal identity in the sense that we are all conditioned by our environment and DNA to be unique individuals. However, ultimately, our identities are not us. We transcend our identity. Our being is much deeper than our bodies, thoughts, beliefs, views, values, attitudes, or personalities.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Our society is built on identification and self-absorption. Consumer marketing and high school social cliques just make this worse. When we believe we are defined by our bodies, we do whatever we can to make ourselves look perfectly attractive. So many of us suffer from body-image issues. When we believe we are our personalities, we feel insecure and inadequate. Perhaps, we feel superior and this too creates stress and suffering for us and those around us.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The Consequences of Believing in a Self Continued</a:t>
            </a:r>
            <a:endParaRPr>
              <a:latin typeface="Times New Roman"/>
              <a:ea typeface="Times New Roman"/>
              <a:cs typeface="Times New Roman"/>
              <a:sym typeface="Times New Roman"/>
            </a:endParaRPr>
          </a:p>
        </p:txBody>
      </p:sp>
      <p:sp>
        <p:nvSpPr>
          <p:cNvPr id="671" name="Google Shape;671;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When we believe in a separate self, we are forced to keep defending it constantly. This self-defensive behavior is a leading cause of suffering in ourselves and in the world. It drive us to create a self-image, belong to an identity-group, and get angry at people who don’t share our identity/interests/views.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From the sense of self, emerges me vs. you, us vs. them, conflict, xenophobia...e.t.c. Because of a sense of self, we feel separate from other people. We compare ourselves to others and create stress through unnecessary competition. We may forget to listen to others because we are so preoccupied with ourselves. We may be judgmental of others because we feel separate from them. The list goes on. Believing in a self is inherently dangerous and yet, most of us are busy upholding that belief.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Non-Self (The Teaching of the Five Aggregates)</a:t>
            </a:r>
            <a:endParaRPr>
              <a:latin typeface="Times New Roman"/>
              <a:ea typeface="Times New Roman"/>
              <a:cs typeface="Times New Roman"/>
              <a:sym typeface="Times New Roman"/>
            </a:endParaRPr>
          </a:p>
        </p:txBody>
      </p:sp>
      <p:sp>
        <p:nvSpPr>
          <p:cNvPr id="677" name="Google Shape;677;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Buddha taught that there are five “aggregates” or parts that make up human experience: the body (</a:t>
            </a:r>
            <a:r>
              <a:rPr i="1" lang="en">
                <a:solidFill>
                  <a:srgbClr val="FFFFFF"/>
                </a:solidFill>
                <a:latin typeface="Times New Roman"/>
                <a:ea typeface="Times New Roman"/>
                <a:cs typeface="Times New Roman"/>
                <a:sym typeface="Times New Roman"/>
              </a:rPr>
              <a:t>rupa</a:t>
            </a:r>
            <a:r>
              <a:rPr lang="en">
                <a:solidFill>
                  <a:srgbClr val="FFFFFF"/>
                </a:solidFill>
                <a:latin typeface="Times New Roman"/>
                <a:ea typeface="Times New Roman"/>
                <a:cs typeface="Times New Roman"/>
                <a:sym typeface="Times New Roman"/>
              </a:rPr>
              <a:t>) , feelings (</a:t>
            </a:r>
            <a:r>
              <a:rPr i="1" lang="en">
                <a:solidFill>
                  <a:srgbClr val="FFFFFF"/>
                </a:solidFill>
                <a:latin typeface="Times New Roman"/>
                <a:ea typeface="Times New Roman"/>
                <a:cs typeface="Times New Roman"/>
                <a:sym typeface="Times New Roman"/>
              </a:rPr>
              <a:t>vedana</a:t>
            </a:r>
            <a:r>
              <a:rPr lang="en">
                <a:solidFill>
                  <a:srgbClr val="FFFFFF"/>
                </a:solidFill>
                <a:latin typeface="Times New Roman"/>
                <a:ea typeface="Times New Roman"/>
                <a:cs typeface="Times New Roman"/>
                <a:sym typeface="Times New Roman"/>
              </a:rPr>
              <a:t>), perceptions (</a:t>
            </a:r>
            <a:r>
              <a:rPr i="1" lang="en">
                <a:solidFill>
                  <a:srgbClr val="FFFFFF"/>
                </a:solidFill>
                <a:latin typeface="Times New Roman"/>
                <a:ea typeface="Times New Roman"/>
                <a:cs typeface="Times New Roman"/>
                <a:sym typeface="Times New Roman"/>
              </a:rPr>
              <a:t>sanna</a:t>
            </a:r>
            <a:r>
              <a:rPr lang="en">
                <a:solidFill>
                  <a:srgbClr val="FFFFFF"/>
                </a:solidFill>
                <a:latin typeface="Times New Roman"/>
                <a:ea typeface="Times New Roman"/>
                <a:cs typeface="Times New Roman"/>
                <a:sym typeface="Times New Roman"/>
              </a:rPr>
              <a:t>), volitional formations (</a:t>
            </a:r>
            <a:r>
              <a:rPr i="1" lang="en">
                <a:solidFill>
                  <a:srgbClr val="FFFFFF"/>
                </a:solidFill>
                <a:latin typeface="Times New Roman"/>
                <a:ea typeface="Times New Roman"/>
                <a:cs typeface="Times New Roman"/>
                <a:sym typeface="Times New Roman"/>
              </a:rPr>
              <a:t>sankhara</a:t>
            </a:r>
            <a:r>
              <a:rPr lang="en">
                <a:solidFill>
                  <a:srgbClr val="FFFFFF"/>
                </a:solidFill>
                <a:latin typeface="Times New Roman"/>
                <a:ea typeface="Times New Roman"/>
                <a:cs typeface="Times New Roman"/>
                <a:sym typeface="Times New Roman"/>
              </a:rPr>
              <a:t>) , and consciousness (</a:t>
            </a:r>
            <a:r>
              <a:rPr i="1" lang="en">
                <a:solidFill>
                  <a:srgbClr val="FFFFFF"/>
                </a:solidFill>
                <a:latin typeface="Times New Roman"/>
                <a:ea typeface="Times New Roman"/>
                <a:cs typeface="Times New Roman"/>
                <a:sym typeface="Times New Roman"/>
              </a:rPr>
              <a:t>vinnana</a:t>
            </a:r>
            <a:r>
              <a:rPr lang="en">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Feelings: experience of pleasant/unpleasant/neutral. Perceptions: Identifying/making sense of the world around us. Volitional formations: bodily volitions (actions), verbal volitions (speech), mental volitions (thoughts). Consciousness: awareness of the senses. Our mistake is believing that these aggregates are “I,” “me,” “mine” when in fact, they are not.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Liberating Insight into Non-Self </a:t>
            </a:r>
            <a:endParaRPr>
              <a:latin typeface="Times New Roman"/>
              <a:ea typeface="Times New Roman"/>
              <a:cs typeface="Times New Roman"/>
              <a:sym typeface="Times New Roman"/>
            </a:endParaRPr>
          </a:p>
        </p:txBody>
      </p:sp>
      <p:sp>
        <p:nvSpPr>
          <p:cNvPr id="683" name="Google Shape;683;p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As we practice meditation and </a:t>
            </a:r>
            <a:r>
              <a:rPr lang="en">
                <a:solidFill>
                  <a:srgbClr val="FFFFFF"/>
                </a:solidFill>
                <a:latin typeface="Times New Roman"/>
                <a:ea typeface="Times New Roman"/>
                <a:cs typeface="Times New Roman"/>
                <a:sym typeface="Times New Roman"/>
              </a:rPr>
              <a:t>continuous</a:t>
            </a:r>
            <a:r>
              <a:rPr lang="en">
                <a:solidFill>
                  <a:srgbClr val="FFFFFF"/>
                </a:solidFill>
                <a:latin typeface="Times New Roman"/>
                <a:ea typeface="Times New Roman"/>
                <a:cs typeface="Times New Roman"/>
                <a:sym typeface="Times New Roman"/>
              </a:rPr>
              <a:t> mindfulness, we notice the constant mental process of identification with a separate self. We also notice that this process brings us stress. We see how much we take things personally and yearn to be rid of this idea of self. We stop believing our self-referential thought patterns.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Through seeing the changing nature of experience, we gradually realize that there never was a self. We don’t take our life so personally and we begin to deepen into non-separateness/oneness with all things. This oneness/unity is the essence of spirituality. Eventually, we see that what we really are is awareness itself/being itself/the universe knowing itself. We are ancient and mysterious. We are not just little people with inconsequential stories. We’re inseparable from the everything.</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Non-Self Resources</a:t>
            </a:r>
            <a:endParaRPr>
              <a:latin typeface="Times New Roman"/>
              <a:ea typeface="Times New Roman"/>
              <a:cs typeface="Times New Roman"/>
              <a:sym typeface="Times New Roman"/>
            </a:endParaRPr>
          </a:p>
        </p:txBody>
      </p:sp>
      <p:sp>
        <p:nvSpPr>
          <p:cNvPr id="689" name="Google Shape;689;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Joseph Goldstein Talk on Non-Self: https://dharmaseed.org/teacher/96/talk/54689/</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Youtube Video on the Five Aggregates: https://www.youtube.com/watch?v=e2GC207-Fpg</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Quote: “Love tells me, I am everything.Wisdom tells me, I am nothing. And in between these two, my life flows” - Sri Nisargadatta Maharaj, </a:t>
            </a:r>
            <a:r>
              <a:rPr i="1" lang="en">
                <a:solidFill>
                  <a:srgbClr val="FFFFFF"/>
                </a:solidFill>
                <a:latin typeface="Times New Roman"/>
                <a:ea typeface="Times New Roman"/>
                <a:cs typeface="Times New Roman"/>
                <a:sym typeface="Times New Roman"/>
              </a:rPr>
              <a:t>I Am That </a:t>
            </a:r>
            <a:endParaRPr i="1">
              <a:solidFill>
                <a:srgbClr val="FFFFFF"/>
              </a:solidFill>
              <a:latin typeface="Times New Roman"/>
              <a:ea typeface="Times New Roman"/>
              <a:cs typeface="Times New Roman"/>
              <a:sym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Times New Roman"/>
                <a:ea typeface="Times New Roman"/>
                <a:cs typeface="Times New Roman"/>
                <a:sym typeface="Times New Roman"/>
              </a:rPr>
              <a:t>Dhukka</a:t>
            </a:r>
            <a:r>
              <a:rPr lang="en">
                <a:latin typeface="Times New Roman"/>
                <a:ea typeface="Times New Roman"/>
                <a:cs typeface="Times New Roman"/>
                <a:sym typeface="Times New Roman"/>
              </a:rPr>
              <a:t> (Unsatisfactoriness) </a:t>
            </a:r>
            <a:endParaRPr>
              <a:latin typeface="Times New Roman"/>
              <a:ea typeface="Times New Roman"/>
              <a:cs typeface="Times New Roman"/>
              <a:sym typeface="Times New Roman"/>
            </a:endParaRPr>
          </a:p>
        </p:txBody>
      </p:sp>
      <p:sp>
        <p:nvSpPr>
          <p:cNvPr id="695" name="Google Shape;695;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Buddha taught that life is full of </a:t>
            </a:r>
            <a:r>
              <a:rPr i="1" lang="en">
                <a:solidFill>
                  <a:srgbClr val="FFFFFF"/>
                </a:solidFill>
                <a:latin typeface="Times New Roman"/>
                <a:ea typeface="Times New Roman"/>
                <a:cs typeface="Times New Roman"/>
                <a:sym typeface="Times New Roman"/>
              </a:rPr>
              <a:t>dhukka </a:t>
            </a:r>
            <a:r>
              <a:rPr lang="en">
                <a:solidFill>
                  <a:srgbClr val="FFFFFF"/>
                </a:solidFill>
                <a:latin typeface="Times New Roman"/>
                <a:ea typeface="Times New Roman"/>
                <a:cs typeface="Times New Roman"/>
                <a:sym typeface="Times New Roman"/>
              </a:rPr>
              <a:t>(stress), and that we must learn that nothing in the world will ultimately satisfy us.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search for satisfaction (driven by craving) is endless and creates stress. The cycle of searching for satisfaction has been called </a:t>
            </a:r>
            <a:r>
              <a:rPr i="1" lang="en">
                <a:solidFill>
                  <a:srgbClr val="FFFFFF"/>
                </a:solidFill>
                <a:latin typeface="Times New Roman"/>
                <a:ea typeface="Times New Roman"/>
                <a:cs typeface="Times New Roman"/>
                <a:sym typeface="Times New Roman"/>
              </a:rPr>
              <a:t>samsara. Samsara </a:t>
            </a:r>
            <a:r>
              <a:rPr lang="en">
                <a:solidFill>
                  <a:srgbClr val="FFFFFF"/>
                </a:solidFill>
                <a:latin typeface="Times New Roman"/>
                <a:ea typeface="Times New Roman"/>
                <a:cs typeface="Times New Roman"/>
                <a:sym typeface="Times New Roman"/>
              </a:rPr>
              <a:t>is a never-ending search because things in the world cannot and will not satisfy us, no matter how much fortune and success we accumulate. Through understanding impermanence and non-self, we stop believing that things will satisfy us and learn to relax a bit/stop the search. The end of </a:t>
            </a:r>
            <a:r>
              <a:rPr i="1" lang="en">
                <a:solidFill>
                  <a:srgbClr val="FFFFFF"/>
                </a:solidFill>
                <a:latin typeface="Times New Roman"/>
                <a:ea typeface="Times New Roman"/>
                <a:cs typeface="Times New Roman"/>
                <a:sym typeface="Times New Roman"/>
              </a:rPr>
              <a:t>samsara </a:t>
            </a:r>
            <a:r>
              <a:rPr lang="en">
                <a:solidFill>
                  <a:srgbClr val="FFFFFF"/>
                </a:solidFill>
                <a:latin typeface="Times New Roman"/>
                <a:ea typeface="Times New Roman"/>
                <a:cs typeface="Times New Roman"/>
                <a:sym typeface="Times New Roman"/>
              </a:rPr>
              <a:t>is </a:t>
            </a:r>
            <a:r>
              <a:rPr i="1" lang="en">
                <a:solidFill>
                  <a:srgbClr val="FFFFFF"/>
                </a:solidFill>
                <a:latin typeface="Times New Roman"/>
                <a:ea typeface="Times New Roman"/>
                <a:cs typeface="Times New Roman"/>
                <a:sym typeface="Times New Roman"/>
              </a:rPr>
              <a:t>nirvana</a:t>
            </a:r>
            <a:r>
              <a:rPr lang="en">
                <a:solidFill>
                  <a:srgbClr val="FFFFFF"/>
                </a:solidFill>
                <a:latin typeface="Times New Roman"/>
                <a:ea typeface="Times New Roman"/>
                <a:cs typeface="Times New Roman"/>
                <a:sym typeface="Times New Roman"/>
              </a:rPr>
              <a:t>. </a:t>
            </a:r>
            <a:r>
              <a:rPr i="1" lang="en">
                <a:solidFill>
                  <a:srgbClr val="FFFFFF"/>
                </a:solidFill>
                <a:latin typeface="Times New Roman"/>
                <a:ea typeface="Times New Roman"/>
                <a:cs typeface="Times New Roman"/>
                <a:sym typeface="Times New Roman"/>
              </a:rPr>
              <a:t>Nirvana </a:t>
            </a:r>
            <a:r>
              <a:rPr lang="en">
                <a:solidFill>
                  <a:srgbClr val="FFFFFF"/>
                </a:solidFill>
                <a:latin typeface="Times New Roman"/>
                <a:ea typeface="Times New Roman"/>
                <a:cs typeface="Times New Roman"/>
                <a:sym typeface="Times New Roman"/>
              </a:rPr>
              <a:t>is the only solution to dissatisfaction.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Insight into </a:t>
            </a:r>
            <a:r>
              <a:rPr i="1" lang="en">
                <a:latin typeface="Times New Roman"/>
                <a:ea typeface="Times New Roman"/>
                <a:cs typeface="Times New Roman"/>
                <a:sym typeface="Times New Roman"/>
              </a:rPr>
              <a:t>Sunyata/Sunnata </a:t>
            </a:r>
            <a:r>
              <a:rPr lang="en">
                <a:latin typeface="Times New Roman"/>
                <a:ea typeface="Times New Roman"/>
                <a:cs typeface="Times New Roman"/>
                <a:sym typeface="Times New Roman"/>
              </a:rPr>
              <a:t>(emptiness)</a:t>
            </a:r>
            <a:endParaRPr>
              <a:latin typeface="Times New Roman"/>
              <a:ea typeface="Times New Roman"/>
              <a:cs typeface="Times New Roman"/>
              <a:sym typeface="Times New Roman"/>
            </a:endParaRPr>
          </a:p>
        </p:txBody>
      </p:sp>
      <p:sp>
        <p:nvSpPr>
          <p:cNvPr id="701" name="Google Shape;701;p121"/>
          <p:cNvSpPr txBox="1"/>
          <p:nvPr>
            <p:ph idx="1" type="body"/>
          </p:nvPr>
        </p:nvSpPr>
        <p:spPr>
          <a:xfrm>
            <a:off x="311700" y="1152600"/>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 Tied to the experience of non-self, is the experience of </a:t>
            </a:r>
            <a:r>
              <a:rPr i="1" lang="en">
                <a:solidFill>
                  <a:srgbClr val="FFFFFF"/>
                </a:solidFill>
                <a:latin typeface="Times New Roman"/>
                <a:ea typeface="Times New Roman"/>
                <a:cs typeface="Times New Roman"/>
                <a:sym typeface="Times New Roman"/>
              </a:rPr>
              <a:t>sunyata </a:t>
            </a:r>
            <a:r>
              <a:rPr lang="en">
                <a:solidFill>
                  <a:srgbClr val="FFFFFF"/>
                </a:solidFill>
                <a:latin typeface="Times New Roman"/>
                <a:ea typeface="Times New Roman"/>
                <a:cs typeface="Times New Roman"/>
                <a:sym typeface="Times New Roman"/>
              </a:rPr>
              <a:t>(translates to emptiness or voidness). This experience is indescribable. Emptiness is like a deep silence at the heart of our being. It is this beautiful sense of interconnectivity and spaciousness. Within it, boundless love pervades our being.</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As we meditate, we gradually lose our sense of self and deepen into the vastness of our being. We begin to see that we are inseparable from everything we experience. We also see that all of reality is a dance/illusion created by our senses and our mind. As we practice, we start to perceive our own vastness and oneness with everything we touch, see, hear, smell, and taste. The quality of emptiness is mysterious. Psychedelic drugs can also give rise to experiences of emptiness that are profound.</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Second Noble Truth (Resources)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Char char="●"/>
            </a:pPr>
            <a:r>
              <a:rPr lang="en" sz="1700">
                <a:solidFill>
                  <a:srgbClr val="FFFFFF"/>
                </a:solidFill>
                <a:latin typeface="Times New Roman"/>
                <a:ea typeface="Times New Roman"/>
                <a:cs typeface="Times New Roman"/>
                <a:sym typeface="Times New Roman"/>
              </a:rPr>
              <a:t>Talk by Joseph Goldstein on the second noble truth : </a:t>
            </a:r>
            <a:r>
              <a:rPr lang="en" sz="1400" u="sng">
                <a:solidFill>
                  <a:schemeClr val="accent5"/>
                </a:solidFill>
                <a:hlinkClick r:id="rId3">
                  <a:extLst>
                    <a:ext uri="{A12FA001-AC4F-418D-AE19-62706E023703}">
                      <ahyp:hlinkClr val="tx"/>
                    </a:ext>
                  </a:extLst>
                </a:hlinkClick>
              </a:rPr>
              <a:t>https://dharmaseed.org/teacher/96/talk/22837/20140407-Joseph_Goldstein-IMSRC-2nd_noble_truth-22837.mp3</a:t>
            </a:r>
            <a:endParaRPr sz="1700">
              <a:solidFill>
                <a:srgbClr val="000000"/>
              </a:solidFill>
            </a:endParaRPr>
          </a:p>
          <a:p>
            <a:pPr indent="0" lvl="0" marL="0" rtl="0" algn="l">
              <a:spcBef>
                <a:spcPts val="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sz="1700">
                <a:solidFill>
                  <a:srgbClr val="FFFFFF"/>
                </a:solidFill>
                <a:latin typeface="Times New Roman"/>
                <a:ea typeface="Times New Roman"/>
                <a:cs typeface="Times New Roman"/>
                <a:sym typeface="Times New Roman"/>
              </a:rPr>
              <a:t>Link to the original Buddhist discourse: </a:t>
            </a:r>
            <a:r>
              <a:rPr lang="en" sz="1400" u="sng">
                <a:solidFill>
                  <a:schemeClr val="hlink"/>
                </a:solidFill>
                <a:hlinkClick r:id="rId4"/>
              </a:rPr>
              <a:t>https://www.accesstoinsight.org/ptf/dhamma/sacca/sacca2/index.html</a:t>
            </a:r>
            <a:endParaRPr sz="1400">
              <a:solidFill>
                <a:srgbClr val="FFFFFF"/>
              </a:solidFill>
            </a:endParaRPr>
          </a:p>
          <a:p>
            <a:pPr indent="0" lvl="0" marL="457200" rtl="0" algn="l">
              <a:spcBef>
                <a:spcPts val="1600"/>
              </a:spcBef>
              <a:spcAft>
                <a:spcPts val="0"/>
              </a:spcAft>
              <a:buNone/>
            </a:pPr>
            <a:r>
              <a:t/>
            </a:r>
            <a:endParaRPr sz="1400">
              <a:solidFill>
                <a:srgbClr val="FFFFFF"/>
              </a:solidFill>
            </a:endParaRPr>
          </a:p>
          <a:p>
            <a:pPr indent="-336550" lvl="0" marL="457200" rtl="0" algn="l">
              <a:spcBef>
                <a:spcPts val="1600"/>
              </a:spcBef>
              <a:spcAft>
                <a:spcPts val="0"/>
              </a:spcAft>
              <a:buClr>
                <a:srgbClr val="FFFFFF"/>
              </a:buClr>
              <a:buSzPts val="1700"/>
              <a:buFont typeface="Times New Roman"/>
              <a:buChar char="●"/>
            </a:pPr>
            <a:r>
              <a:rPr lang="en" sz="1700">
                <a:solidFill>
                  <a:srgbClr val="FFFFFF"/>
                </a:solidFill>
                <a:latin typeface="Times New Roman"/>
                <a:ea typeface="Times New Roman"/>
                <a:cs typeface="Times New Roman"/>
                <a:sym typeface="Times New Roman"/>
              </a:rPr>
              <a:t>"And this, monks is the noble truth of the origination of dukkha: the </a:t>
            </a:r>
            <a:r>
              <a:rPr lang="en" sz="1700">
                <a:solidFill>
                  <a:srgbClr val="FFFFFF"/>
                </a:solidFill>
                <a:uFill>
                  <a:noFill/>
                </a:uFill>
                <a:latin typeface="Times New Roman"/>
                <a:ea typeface="Times New Roman"/>
                <a:cs typeface="Times New Roman"/>
                <a:sym typeface="Times New Roman"/>
                <a:hlinkClick r:id="rId5">
                  <a:extLst>
                    <a:ext uri="{A12FA001-AC4F-418D-AE19-62706E023703}">
                      <ahyp:hlinkClr val="tx"/>
                    </a:ext>
                  </a:extLst>
                </a:hlinkClick>
              </a:rPr>
              <a:t>craving</a:t>
            </a:r>
            <a:r>
              <a:rPr lang="en" sz="1700">
                <a:solidFill>
                  <a:srgbClr val="FFFFFF"/>
                </a:solidFill>
                <a:latin typeface="Times New Roman"/>
                <a:ea typeface="Times New Roman"/>
                <a:cs typeface="Times New Roman"/>
                <a:sym typeface="Times New Roman"/>
              </a:rPr>
              <a:t> that makes for further becoming — accompanied by passion &amp; delight, relishing now here &amp; now there — i.e., craving for sensual pleasure, craving for becoming, craving for non-becoming” (</a:t>
            </a:r>
            <a:r>
              <a:rPr i="1" lang="en" sz="1700">
                <a:solidFill>
                  <a:srgbClr val="FFFFFF"/>
                </a:solidFill>
                <a:latin typeface="Times New Roman"/>
                <a:ea typeface="Times New Roman"/>
                <a:cs typeface="Times New Roman"/>
                <a:sym typeface="Times New Roman"/>
              </a:rPr>
              <a:t>Dhammacakkappavattana Sutta</a:t>
            </a:r>
            <a:r>
              <a:rPr lang="en" sz="1700">
                <a:solidFill>
                  <a:srgbClr val="FFFFFF"/>
                </a:solidFill>
                <a:latin typeface="Times New Roman"/>
                <a:ea typeface="Times New Roman"/>
                <a:cs typeface="Times New Roman"/>
                <a:sym typeface="Times New Roman"/>
              </a:rPr>
              <a:t>)</a:t>
            </a:r>
            <a:endParaRPr sz="1700">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Zen Symbol for Emptiness </a:t>
            </a:r>
            <a:endParaRPr>
              <a:latin typeface="Times New Roman"/>
              <a:ea typeface="Times New Roman"/>
              <a:cs typeface="Times New Roman"/>
              <a:sym typeface="Times New Roman"/>
            </a:endParaRPr>
          </a:p>
        </p:txBody>
      </p:sp>
      <p:pic>
        <p:nvPicPr>
          <p:cNvPr descr="Emptiness in Buddhism: Empty of What? | Buddhistdoor" id="707" name="Google Shape;707;p122"/>
          <p:cNvPicPr preferRelativeResize="0"/>
          <p:nvPr/>
        </p:nvPicPr>
        <p:blipFill>
          <a:blip r:embed="rId3">
            <a:alphaModFix/>
          </a:blip>
          <a:stretch>
            <a:fillRect/>
          </a:stretch>
        </p:blipFill>
        <p:spPr>
          <a:xfrm>
            <a:off x="2560650" y="1472750"/>
            <a:ext cx="3876075" cy="295635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Resources on </a:t>
            </a:r>
            <a:r>
              <a:rPr i="1" lang="en">
                <a:latin typeface="Times New Roman"/>
                <a:ea typeface="Times New Roman"/>
                <a:cs typeface="Times New Roman"/>
                <a:sym typeface="Times New Roman"/>
              </a:rPr>
              <a:t>Sunyata</a:t>
            </a:r>
            <a:endParaRPr i="1">
              <a:latin typeface="Times New Roman"/>
              <a:ea typeface="Times New Roman"/>
              <a:cs typeface="Times New Roman"/>
              <a:sym typeface="Times New Roman"/>
            </a:endParaRPr>
          </a:p>
        </p:txBody>
      </p:sp>
      <p:sp>
        <p:nvSpPr>
          <p:cNvPr id="713" name="Google Shape;713;p123"/>
          <p:cNvSpPr txBox="1"/>
          <p:nvPr>
            <p:ph idx="1" type="body"/>
          </p:nvPr>
        </p:nvSpPr>
        <p:spPr>
          <a:xfrm>
            <a:off x="274700" y="11450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solidFill>
                  <a:srgbClr val="FFFFFF"/>
                </a:solidFill>
                <a:latin typeface="Times New Roman"/>
                <a:ea typeface="Times New Roman"/>
                <a:cs typeface="Times New Roman"/>
                <a:sym typeface="Times New Roman"/>
              </a:rPr>
              <a:t>Zen teacher Shinzen Young describes “enlightenment”: </a:t>
            </a:r>
            <a:r>
              <a:rPr lang="en" u="sng">
                <a:solidFill>
                  <a:schemeClr val="hlink"/>
                </a:solidFill>
                <a:latin typeface="Times New Roman"/>
                <a:ea typeface="Times New Roman"/>
                <a:cs typeface="Times New Roman"/>
                <a:sym typeface="Times New Roman"/>
                <a:hlinkClick r:id="rId3"/>
              </a:rPr>
              <a:t>https://www.youtube.com/watch?v=flKM6w1aXa4</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Thubten</a:t>
            </a:r>
            <a:r>
              <a:rPr lang="en">
                <a:solidFill>
                  <a:srgbClr val="FFFFFF"/>
                </a:solidFill>
                <a:latin typeface="Times New Roman"/>
                <a:ea typeface="Times New Roman"/>
                <a:cs typeface="Times New Roman"/>
                <a:sym typeface="Times New Roman"/>
              </a:rPr>
              <a:t> Chodron explains “emptiness” for beginners: https://www.youtube.com/watch?v=U6bepMohWK4</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Book: “Heartwood of the Bodhi Tree: The Buddha’s Teachings on Voidness” - Ajahn </a:t>
            </a:r>
            <a:r>
              <a:rPr lang="en">
                <a:solidFill>
                  <a:srgbClr val="FFFFFF"/>
                </a:solidFill>
                <a:latin typeface="Times New Roman"/>
                <a:ea typeface="Times New Roman"/>
                <a:cs typeface="Times New Roman"/>
                <a:sym typeface="Times New Roman"/>
              </a:rPr>
              <a:t>Buddhadasa</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Non-Duality </a:t>
            </a:r>
            <a:endParaRPr/>
          </a:p>
        </p:txBody>
      </p:sp>
      <p:sp>
        <p:nvSpPr>
          <p:cNvPr id="719" name="Google Shape;719;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Coupled with the experience of non-self and emptiness, there is the realization of non-duality. Duality refers to the split between subject and object/I and other. As we meditate, we start to realize that our experience is one thing, not two. There is not a world out there, and “me” in here. In fact, it is all one.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wikipedia definition is actually pretty good: “In spirituality, nondualism, also called </a:t>
            </a:r>
            <a:r>
              <a:rPr b="1" lang="en">
                <a:solidFill>
                  <a:srgbClr val="FFFFFF"/>
                </a:solidFill>
                <a:latin typeface="Times New Roman"/>
                <a:ea typeface="Times New Roman"/>
                <a:cs typeface="Times New Roman"/>
                <a:sym typeface="Times New Roman"/>
              </a:rPr>
              <a:t>non</a:t>
            </a:r>
            <a:r>
              <a:rPr lang="en">
                <a:solidFill>
                  <a:srgbClr val="FFFFFF"/>
                </a:solidFill>
                <a:latin typeface="Times New Roman"/>
                <a:ea typeface="Times New Roman"/>
                <a:cs typeface="Times New Roman"/>
                <a:sym typeface="Times New Roman"/>
              </a:rPr>
              <a:t>-</a:t>
            </a:r>
            <a:r>
              <a:rPr b="1" lang="en">
                <a:solidFill>
                  <a:srgbClr val="FFFFFF"/>
                </a:solidFill>
                <a:latin typeface="Times New Roman"/>
                <a:ea typeface="Times New Roman"/>
                <a:cs typeface="Times New Roman"/>
                <a:sym typeface="Times New Roman"/>
              </a:rPr>
              <a:t>duality</a:t>
            </a:r>
            <a:r>
              <a:rPr lang="en">
                <a:solidFill>
                  <a:srgbClr val="FFFFFF"/>
                </a:solidFill>
                <a:latin typeface="Times New Roman"/>
                <a:ea typeface="Times New Roman"/>
                <a:cs typeface="Times New Roman"/>
                <a:sym typeface="Times New Roman"/>
              </a:rPr>
              <a:t>, means "not two" or "one undivided without a second". Nondualism primarily refers to a mature state of consciousness, in which the dichotomy of I-other is "transcended", and awareness is described as "centerless" and "without dichotomies” (wikipedia).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Teachers on Non-Duality </a:t>
            </a:r>
            <a:endParaRPr>
              <a:latin typeface="Times New Roman"/>
              <a:ea typeface="Times New Roman"/>
              <a:cs typeface="Times New Roman"/>
              <a:sym typeface="Times New Roman"/>
            </a:endParaRPr>
          </a:p>
        </p:txBody>
      </p:sp>
      <p:sp>
        <p:nvSpPr>
          <p:cNvPr id="725" name="Google Shape;725;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Non-Dual Awareness - Shinzen Young: https://www.youtube.com/watch?v=mwOccTTAcVw</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Non-Duality: No Mud, No Lotus - Thich Nhat Hanh : https://www.youtube.com/watch?v=schlgVvKoDk</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Ram Dass on the experience of awakening: </a:t>
            </a:r>
            <a:r>
              <a:rPr lang="en" u="sng">
                <a:solidFill>
                  <a:schemeClr val="hlink"/>
                </a:solidFill>
                <a:latin typeface="Times New Roman"/>
                <a:ea typeface="Times New Roman"/>
                <a:cs typeface="Times New Roman"/>
                <a:sym typeface="Times New Roman"/>
                <a:hlinkClick r:id="rId3"/>
              </a:rPr>
              <a:t>https://www.youtube.com/watch?v=6eaRPVTepNc</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rPr lang="en" u="sng">
                <a:solidFill>
                  <a:schemeClr val="hlink"/>
                </a:solidFill>
                <a:latin typeface="Times New Roman"/>
                <a:ea typeface="Times New Roman"/>
                <a:cs typeface="Times New Roman"/>
                <a:sym typeface="Times New Roman"/>
                <a:hlinkClick r:id="rId4"/>
              </a:rPr>
              <a:t>https://www.youtube.com/watch?v=E7Yri6YvFmI</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What is Enlightenment? What is Awakening?</a:t>
            </a:r>
            <a:endParaRPr>
              <a:latin typeface="Times New Roman"/>
              <a:ea typeface="Times New Roman"/>
              <a:cs typeface="Times New Roman"/>
              <a:sym typeface="Times New Roman"/>
            </a:endParaRPr>
          </a:p>
        </p:txBody>
      </p:sp>
      <p:sp>
        <p:nvSpPr>
          <p:cNvPr id="731" name="Google Shape;73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Awakening has been described as both sudden and gradual. What do we awaken to? We awaken to the nature of consciousness. We awaken to the nature of reality through seeing the three characteristics (impermanence, non-self, and unsatisfactoriness)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We also awaken to the present-moment, to our deepest values, to life itself, to our hearts and the capacity to empathize with others, to the beauty of treating others with kindness, to the suffering in ourselves and in the world, and to the possibility of living a peaceful and fulfilled life.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Awakening = Escaping the Wheel of </a:t>
            </a:r>
            <a:r>
              <a:rPr i="1" lang="en">
                <a:latin typeface="Times New Roman"/>
                <a:ea typeface="Times New Roman"/>
                <a:cs typeface="Times New Roman"/>
                <a:sym typeface="Times New Roman"/>
              </a:rPr>
              <a:t>Samsara</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737" name="Google Shape;737;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In religious/theistic schools of Buddhism, </a:t>
            </a:r>
            <a:r>
              <a:rPr i="1" lang="en">
                <a:solidFill>
                  <a:srgbClr val="FFFFFF"/>
                </a:solidFill>
                <a:latin typeface="Times New Roman"/>
                <a:ea typeface="Times New Roman"/>
                <a:cs typeface="Times New Roman"/>
                <a:sym typeface="Times New Roman"/>
              </a:rPr>
              <a:t>samsara </a:t>
            </a:r>
            <a:r>
              <a:rPr lang="en">
                <a:solidFill>
                  <a:srgbClr val="FFFFFF"/>
                </a:solidFill>
                <a:latin typeface="Times New Roman"/>
                <a:ea typeface="Times New Roman"/>
                <a:cs typeface="Times New Roman"/>
                <a:sym typeface="Times New Roman"/>
              </a:rPr>
              <a:t>refers to the cycle of reincarnation (birth, death, and rebirth). In secular schools,</a:t>
            </a:r>
            <a:r>
              <a:rPr i="1" lang="en">
                <a:solidFill>
                  <a:srgbClr val="FFFFFF"/>
                </a:solidFill>
                <a:latin typeface="Times New Roman"/>
                <a:ea typeface="Times New Roman"/>
                <a:cs typeface="Times New Roman"/>
                <a:sym typeface="Times New Roman"/>
              </a:rPr>
              <a:t> samsara </a:t>
            </a:r>
            <a:r>
              <a:rPr lang="en">
                <a:solidFill>
                  <a:srgbClr val="FFFFFF"/>
                </a:solidFill>
                <a:latin typeface="Times New Roman"/>
                <a:ea typeface="Times New Roman"/>
                <a:cs typeface="Times New Roman"/>
                <a:sym typeface="Times New Roman"/>
              </a:rPr>
              <a:t>is defined as the cycle of dissatisfaction born of craving.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i="1" lang="en">
                <a:solidFill>
                  <a:srgbClr val="FFFFFF"/>
                </a:solidFill>
                <a:latin typeface="Times New Roman"/>
                <a:ea typeface="Times New Roman"/>
                <a:cs typeface="Times New Roman"/>
                <a:sym typeface="Times New Roman"/>
              </a:rPr>
              <a:t>Nirvana </a:t>
            </a:r>
            <a:r>
              <a:rPr lang="en">
                <a:solidFill>
                  <a:srgbClr val="FFFFFF"/>
                </a:solidFill>
                <a:latin typeface="Times New Roman"/>
                <a:ea typeface="Times New Roman"/>
                <a:cs typeface="Times New Roman"/>
                <a:sym typeface="Times New Roman"/>
              </a:rPr>
              <a:t>or </a:t>
            </a:r>
            <a:r>
              <a:rPr i="1" lang="en">
                <a:solidFill>
                  <a:srgbClr val="FFFFFF"/>
                </a:solidFill>
                <a:latin typeface="Times New Roman"/>
                <a:ea typeface="Times New Roman"/>
                <a:cs typeface="Times New Roman"/>
                <a:sym typeface="Times New Roman"/>
              </a:rPr>
              <a:t>nibbana </a:t>
            </a:r>
            <a:r>
              <a:rPr lang="en">
                <a:solidFill>
                  <a:srgbClr val="FFFFFF"/>
                </a:solidFill>
                <a:latin typeface="Times New Roman"/>
                <a:ea typeface="Times New Roman"/>
                <a:cs typeface="Times New Roman"/>
                <a:sym typeface="Times New Roman"/>
              </a:rPr>
              <a:t>is the end of </a:t>
            </a:r>
            <a:r>
              <a:rPr i="1" lang="en">
                <a:solidFill>
                  <a:srgbClr val="FFFFFF"/>
                </a:solidFill>
                <a:latin typeface="Times New Roman"/>
                <a:ea typeface="Times New Roman"/>
                <a:cs typeface="Times New Roman"/>
                <a:sym typeface="Times New Roman"/>
              </a:rPr>
              <a:t>samsara</a:t>
            </a:r>
            <a:r>
              <a:rPr lang="en">
                <a:solidFill>
                  <a:srgbClr val="FFFFFF"/>
                </a:solidFill>
                <a:latin typeface="Times New Roman"/>
                <a:ea typeface="Times New Roman"/>
                <a:cs typeface="Times New Roman"/>
                <a:sym typeface="Times New Roman"/>
              </a:rPr>
              <a:t>. Enlightenment is described as the ultimate form of fulfillment because all desires have been relinquished. </a:t>
            </a:r>
            <a:r>
              <a:rPr i="1" lang="en">
                <a:solidFill>
                  <a:srgbClr val="FFFFFF"/>
                </a:solidFill>
                <a:latin typeface="Times New Roman"/>
                <a:ea typeface="Times New Roman"/>
                <a:cs typeface="Times New Roman"/>
                <a:sym typeface="Times New Roman"/>
              </a:rPr>
              <a:t>Nirvana </a:t>
            </a:r>
            <a:r>
              <a:rPr lang="en">
                <a:solidFill>
                  <a:srgbClr val="FFFFFF"/>
                </a:solidFill>
                <a:latin typeface="Times New Roman"/>
                <a:ea typeface="Times New Roman"/>
                <a:cs typeface="Times New Roman"/>
                <a:sym typeface="Times New Roman"/>
              </a:rPr>
              <a:t>literally means “quenching” or “cooled out.” It is not some esoteric thing. </a:t>
            </a:r>
            <a:r>
              <a:rPr lang="en">
                <a:solidFill>
                  <a:srgbClr val="FFFFFF"/>
                </a:solidFill>
                <a:latin typeface="Times New Roman"/>
                <a:ea typeface="Times New Roman"/>
                <a:cs typeface="Times New Roman"/>
                <a:sym typeface="Times New Roman"/>
              </a:rPr>
              <a:t>It's</a:t>
            </a:r>
            <a:r>
              <a:rPr lang="en">
                <a:solidFill>
                  <a:srgbClr val="FFFFFF"/>
                </a:solidFill>
                <a:latin typeface="Times New Roman"/>
                <a:ea typeface="Times New Roman"/>
                <a:cs typeface="Times New Roman"/>
                <a:sym typeface="Times New Roman"/>
              </a:rPr>
              <a:t> really just the experience of being desireless and stress-free. This is the essence of liberation, the essence of awakening/enlightenment.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The </a:t>
            </a:r>
            <a:r>
              <a:rPr i="1" lang="en">
                <a:latin typeface="Times New Roman"/>
                <a:ea typeface="Times New Roman"/>
                <a:cs typeface="Times New Roman"/>
                <a:sym typeface="Times New Roman"/>
              </a:rPr>
              <a:t>Dissolution </a:t>
            </a:r>
            <a:r>
              <a:rPr lang="en">
                <a:latin typeface="Times New Roman"/>
                <a:ea typeface="Times New Roman"/>
                <a:cs typeface="Times New Roman"/>
                <a:sym typeface="Times New Roman"/>
              </a:rPr>
              <a:t>Process that Leads to Awakening</a:t>
            </a:r>
            <a:endParaRPr>
              <a:latin typeface="Times New Roman"/>
              <a:ea typeface="Times New Roman"/>
              <a:cs typeface="Times New Roman"/>
              <a:sym typeface="Times New Roman"/>
            </a:endParaRPr>
          </a:p>
        </p:txBody>
      </p:sp>
      <p:sp>
        <p:nvSpPr>
          <p:cNvPr id="743" name="Google Shape;743;p1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How does awakening happen? Awakening happens through a consistent and earnest attempt to meditate and be mindful as much as possible. This builds momentum and changes our mind gradually. Our stressful habits and old way of relating start to dissolve.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Meditation itself is described as a dissolution process. At a certain point, when you meditate, it literally feels like you are being dissolved again and again. Dissolution is a form of metamorphosis that transforms your experience of consciousness and your relationship to both awareness and the experiences/objects arising in awareness. The ideas that you believed in your whole life start to break down.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Phases of </a:t>
            </a:r>
            <a:r>
              <a:rPr i="1" lang="en">
                <a:latin typeface="Times New Roman"/>
                <a:ea typeface="Times New Roman"/>
                <a:cs typeface="Times New Roman"/>
                <a:sym typeface="Times New Roman"/>
              </a:rPr>
              <a:t>Dissolution, </a:t>
            </a:r>
            <a:r>
              <a:rPr lang="en">
                <a:latin typeface="Times New Roman"/>
                <a:ea typeface="Times New Roman"/>
                <a:cs typeface="Times New Roman"/>
                <a:sym typeface="Times New Roman"/>
              </a:rPr>
              <a:t>Seasons of Practice</a:t>
            </a:r>
            <a:endParaRPr>
              <a:latin typeface="Times New Roman"/>
              <a:ea typeface="Times New Roman"/>
              <a:cs typeface="Times New Roman"/>
              <a:sym typeface="Times New Roman"/>
            </a:endParaRPr>
          </a:p>
        </p:txBody>
      </p:sp>
      <p:sp>
        <p:nvSpPr>
          <p:cNvPr id="749" name="Google Shape;749;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Practice is not a light-hearted endeavor. There are extremely intense phases of meditation that arise and pass. The path to awakening is no joke. That’s why there’s so much mythology about it. In every religious tradition, there have been mystics who’ve written about these mysterious phases. It takes some practice for dissolution to begin. At first the process is </a:t>
            </a:r>
            <a:r>
              <a:rPr lang="en">
                <a:solidFill>
                  <a:srgbClr val="FFFFFF"/>
                </a:solidFill>
                <a:latin typeface="Times New Roman"/>
                <a:ea typeface="Times New Roman"/>
                <a:cs typeface="Times New Roman"/>
                <a:sym typeface="Times New Roman"/>
              </a:rPr>
              <a:t>exhilarating</a:t>
            </a:r>
            <a:r>
              <a:rPr lang="en">
                <a:solidFill>
                  <a:srgbClr val="FFFFFF"/>
                </a:solidFill>
                <a:latin typeface="Times New Roman"/>
                <a:ea typeface="Times New Roman"/>
                <a:cs typeface="Times New Roman"/>
                <a:sym typeface="Times New Roman"/>
              </a:rPr>
              <a:t> and fills us with deep joy and rapture. This is what people mean when they say “spiritual experience” is blissful. However, this is just the beginning. Soon, our false ideas start to break down, we begin to lose our sense of identity, and come up against the inevitability of aging and death. These subsequent stages can be truly terrifying. St. John the Cross called them the “dark night of the soul.” These painful stages of dissolution ultimately lead to deeper and deeper liberation and equanimity. Awakening occurs through this process. Practice is like seasons: there is both summer and winter. It’s not a walk in the park.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Analogy to Sum up the Spiritual Path </a:t>
            </a:r>
            <a:endParaRPr>
              <a:latin typeface="Times New Roman"/>
              <a:ea typeface="Times New Roman"/>
              <a:cs typeface="Times New Roman"/>
              <a:sym typeface="Times New Roman"/>
            </a:endParaRPr>
          </a:p>
        </p:txBody>
      </p:sp>
      <p:sp>
        <p:nvSpPr>
          <p:cNvPr id="755" name="Google Shape;755;p130"/>
          <p:cNvSpPr txBox="1"/>
          <p:nvPr>
            <p:ph idx="1" type="body"/>
          </p:nvPr>
        </p:nvSpPr>
        <p:spPr>
          <a:xfrm>
            <a:off x="311700" y="958525"/>
            <a:ext cx="8520600" cy="3970500"/>
          </a:xfrm>
          <a:prstGeom prst="rect">
            <a:avLst/>
          </a:prstGeom>
        </p:spPr>
        <p:txBody>
          <a:bodyPr anchorCtr="0" anchor="t" bIns="91425" lIns="91425" spcFirstLastPara="1" rIns="91425" wrap="square" tIns="91425">
            <a:noAutofit/>
          </a:bodyPr>
          <a:lstStyle/>
          <a:p>
            <a:pPr indent="-361950" lvl="0" marL="457200" rtl="0" algn="l">
              <a:spcBef>
                <a:spcPts val="1300"/>
              </a:spcBef>
              <a:spcAft>
                <a:spcPts val="0"/>
              </a:spcAft>
              <a:buClr>
                <a:srgbClr val="FFFFFF"/>
              </a:buClr>
              <a:buSzPts val="2100"/>
              <a:buFont typeface="Times New Roman"/>
              <a:buChar char="●"/>
            </a:pPr>
            <a:r>
              <a:rPr lang="en" sz="1600">
                <a:solidFill>
                  <a:srgbClr val="FFFFFF"/>
                </a:solidFill>
                <a:latin typeface="Times New Roman"/>
                <a:ea typeface="Times New Roman"/>
                <a:cs typeface="Times New Roman"/>
                <a:sym typeface="Times New Roman"/>
              </a:rPr>
              <a:t>“Imagine yourself jumping out of an airplane and </a:t>
            </a:r>
            <a:r>
              <a:rPr lang="en" sz="1600">
                <a:solidFill>
                  <a:srgbClr val="FFFFFF"/>
                </a:solidFill>
                <a:latin typeface="Times New Roman"/>
                <a:ea typeface="Times New Roman"/>
                <a:cs typeface="Times New Roman"/>
                <a:sym typeface="Times New Roman"/>
              </a:rPr>
              <a:t>free falling</a:t>
            </a:r>
            <a:r>
              <a:rPr lang="en" sz="1600">
                <a:solidFill>
                  <a:srgbClr val="FFFFFF"/>
                </a:solidFill>
                <a:latin typeface="Times New Roman"/>
                <a:ea typeface="Times New Roman"/>
                <a:cs typeface="Times New Roman"/>
                <a:sym typeface="Times New Roman"/>
              </a:rPr>
              <a:t> for the first few minutes. Imagine the sense of exhilaration. But then you realize you do not have a parachute. So you panic and fall through the space. Falling..falling..falling…Filled with terror that you do not have a parachute. Until a certain moment arrives when you realize that there is no ground. At that moment of the journey you just enjoy the ride. We often go through a similar emotional sequence in meditation practice. As our identification with things loosens up a little we see the repetitive change. At first there can be real exhilaration, a greater sense of spaciousness. But feelings of panic can come when we realize that there is nothing at all to hold onto. Both the objects of awareness and the faculty knowing them are continuously falling away, like water over a waterfall. We understand now on a deeper level that nothing we grasp at for security actually provides it. But as we continue with the practice enlightenment dawns; there is no ground to hit and no one to hit it; just empty phenomenon rolling on. Then we feel the great relief of letting go, the deep feeling of equanimity and the joy of ease.” - Joseph Goldstein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Resources on Awakening and the Phases of Awakening</a:t>
            </a:r>
            <a:endParaRPr>
              <a:latin typeface="Times New Roman"/>
              <a:ea typeface="Times New Roman"/>
              <a:cs typeface="Times New Roman"/>
              <a:sym typeface="Times New Roman"/>
            </a:endParaRPr>
          </a:p>
        </p:txBody>
      </p:sp>
      <p:sp>
        <p:nvSpPr>
          <p:cNvPr id="761" name="Google Shape;761;p131"/>
          <p:cNvSpPr txBox="1"/>
          <p:nvPr>
            <p:ph idx="1" type="body"/>
          </p:nvPr>
        </p:nvSpPr>
        <p:spPr>
          <a:xfrm>
            <a:off x="311700" y="11805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Zen “Oxherding” Stages of Enlightenment: https://zenstudiespodcast.com/ten-oxherding-pictures/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Stages of Insight described in the ancient text the </a:t>
            </a:r>
            <a:r>
              <a:rPr i="1" lang="en">
                <a:solidFill>
                  <a:srgbClr val="FFFFFF"/>
                </a:solidFill>
                <a:latin typeface="Times New Roman"/>
                <a:ea typeface="Times New Roman"/>
                <a:cs typeface="Times New Roman"/>
                <a:sym typeface="Times New Roman"/>
              </a:rPr>
              <a:t>Visuddhimagga</a:t>
            </a:r>
            <a:r>
              <a:rPr i="1" lang="en">
                <a:solidFill>
                  <a:srgbClr val="FFFFFF"/>
                </a:solidFill>
                <a:latin typeface="Times New Roman"/>
                <a:ea typeface="Times New Roman"/>
                <a:cs typeface="Times New Roman"/>
                <a:sym typeface="Times New Roman"/>
              </a:rPr>
              <a:t>: </a:t>
            </a:r>
            <a:r>
              <a:rPr lang="en">
                <a:solidFill>
                  <a:srgbClr val="FFFFFF"/>
                </a:solidFill>
                <a:latin typeface="Times New Roman"/>
                <a:ea typeface="Times New Roman"/>
                <a:cs typeface="Times New Roman"/>
                <a:sym typeface="Times New Roman"/>
              </a:rPr>
              <a:t>https://www.accesstoinsight.org/lib/authors/mahasi/progress.html</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Shinzen Young on Dissolution: </a:t>
            </a:r>
            <a:r>
              <a:rPr lang="en" u="sng">
                <a:solidFill>
                  <a:schemeClr val="hlink"/>
                </a:solidFill>
                <a:latin typeface="Times New Roman"/>
                <a:ea typeface="Times New Roman"/>
                <a:cs typeface="Times New Roman"/>
                <a:sym typeface="Times New Roman"/>
                <a:hlinkClick r:id="rId3"/>
              </a:rPr>
              <a:t>https://www.youtube.com/watch?v=a344llNU15Y&amp;t=25s</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26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Third Noble Truth </a:t>
            </a:r>
            <a:endParaRPr>
              <a:latin typeface="Times New Roman"/>
              <a:ea typeface="Times New Roman"/>
              <a:cs typeface="Times New Roman"/>
              <a:sym typeface="Times New Roman"/>
            </a:endParaRPr>
          </a:p>
          <a:p>
            <a:pPr indent="0" lvl="0" marL="0" rtl="0" algn="ctr">
              <a:spcBef>
                <a:spcPts val="0"/>
              </a:spcBef>
              <a:spcAft>
                <a:spcPts val="0"/>
              </a:spcAft>
              <a:buNone/>
            </a:pPr>
            <a:r>
              <a:rPr lang="en" sz="1800">
                <a:latin typeface="Times New Roman"/>
                <a:ea typeface="Times New Roman"/>
                <a:cs typeface="Times New Roman"/>
                <a:sym typeface="Times New Roman"/>
              </a:rPr>
              <a:t>There is a Cure for </a:t>
            </a:r>
            <a:r>
              <a:rPr i="1" lang="en" sz="1800">
                <a:latin typeface="Times New Roman"/>
                <a:ea typeface="Times New Roman"/>
                <a:cs typeface="Times New Roman"/>
                <a:sym typeface="Times New Roman"/>
              </a:rPr>
              <a:t>Dhukka!</a:t>
            </a:r>
            <a:r>
              <a:rPr i="1" lang="en" sz="1800"/>
              <a:t> </a:t>
            </a:r>
            <a:endParaRPr sz="1800"/>
          </a:p>
        </p:txBody>
      </p:sp>
      <p:sp>
        <p:nvSpPr>
          <p:cNvPr id="121" name="Google Shape;121;p24"/>
          <p:cNvSpPr txBox="1"/>
          <p:nvPr>
            <p:ph idx="1" type="body"/>
          </p:nvPr>
        </p:nvSpPr>
        <p:spPr>
          <a:xfrm>
            <a:off x="311700" y="1402500"/>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Font typeface="Times New Roman"/>
              <a:buChar char="●"/>
            </a:pPr>
            <a:r>
              <a:rPr lang="en" sz="1700">
                <a:solidFill>
                  <a:srgbClr val="FFFFFF"/>
                </a:solidFill>
                <a:latin typeface="Times New Roman"/>
                <a:ea typeface="Times New Roman"/>
                <a:cs typeface="Times New Roman"/>
                <a:sym typeface="Times New Roman"/>
              </a:rPr>
              <a:t>Though we experience stress and dissatisfaction, we don’t have to resign to </a:t>
            </a:r>
            <a:r>
              <a:rPr i="1" lang="en" sz="1700">
                <a:solidFill>
                  <a:srgbClr val="FFFFFF"/>
                </a:solidFill>
                <a:latin typeface="Times New Roman"/>
                <a:ea typeface="Times New Roman"/>
                <a:cs typeface="Times New Roman"/>
                <a:sym typeface="Times New Roman"/>
              </a:rPr>
              <a:t>dhukka.</a:t>
            </a:r>
            <a:r>
              <a:rPr lang="en" sz="1700">
                <a:solidFill>
                  <a:srgbClr val="FFFFFF"/>
                </a:solidFill>
                <a:latin typeface="Times New Roman"/>
                <a:ea typeface="Times New Roman"/>
                <a:cs typeface="Times New Roman"/>
                <a:sym typeface="Times New Roman"/>
              </a:rPr>
              <a:t> We can reach the end of stress and find inner-peace and happiness :). </a:t>
            </a:r>
            <a:endParaRPr sz="17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sz="1700">
              <a:solidFill>
                <a:srgbClr val="FFFFFF"/>
              </a:solidFill>
              <a:latin typeface="Times New Roman"/>
              <a:ea typeface="Times New Roman"/>
              <a:cs typeface="Times New Roman"/>
              <a:sym typeface="Times New Roman"/>
            </a:endParaRPr>
          </a:p>
          <a:p>
            <a:pPr indent="-336550" lvl="0" marL="457200" rtl="0" algn="l">
              <a:spcBef>
                <a:spcPts val="1600"/>
              </a:spcBef>
              <a:spcAft>
                <a:spcPts val="0"/>
              </a:spcAft>
              <a:buClr>
                <a:srgbClr val="FFFFFF"/>
              </a:buClr>
              <a:buSzPts val="1700"/>
              <a:buFont typeface="Times New Roman"/>
              <a:buChar char="●"/>
            </a:pPr>
            <a:r>
              <a:rPr i="1" lang="en" sz="1700">
                <a:solidFill>
                  <a:srgbClr val="FFFFFF"/>
                </a:solidFill>
                <a:latin typeface="Times New Roman"/>
                <a:ea typeface="Times New Roman"/>
                <a:cs typeface="Times New Roman"/>
                <a:sym typeface="Times New Roman"/>
              </a:rPr>
              <a:t>Dhukka </a:t>
            </a:r>
            <a:r>
              <a:rPr lang="en" sz="1700">
                <a:solidFill>
                  <a:srgbClr val="FFFFFF"/>
                </a:solidFill>
                <a:latin typeface="Times New Roman"/>
                <a:ea typeface="Times New Roman"/>
                <a:cs typeface="Times New Roman"/>
                <a:sym typeface="Times New Roman"/>
              </a:rPr>
              <a:t>ceases when craving ceases and when the “three poisons”(greed, anger, and delusion) no longer direct our behavior and sense of self</a:t>
            </a:r>
            <a:endParaRPr sz="1700">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1700">
              <a:solidFill>
                <a:srgbClr val="FFFFFF"/>
              </a:solidFill>
              <a:latin typeface="Times New Roman"/>
              <a:ea typeface="Times New Roman"/>
              <a:cs typeface="Times New Roman"/>
              <a:sym typeface="Times New Roman"/>
            </a:endParaRPr>
          </a:p>
          <a:p>
            <a:pPr indent="-336550" lvl="0" marL="457200" rtl="0" algn="l">
              <a:spcBef>
                <a:spcPts val="1600"/>
              </a:spcBef>
              <a:spcAft>
                <a:spcPts val="0"/>
              </a:spcAft>
              <a:buClr>
                <a:srgbClr val="FFFFFF"/>
              </a:buClr>
              <a:buSzPts val="1700"/>
              <a:buFont typeface="Times New Roman"/>
              <a:buChar char="●"/>
            </a:pPr>
            <a:r>
              <a:rPr lang="en" sz="1700">
                <a:solidFill>
                  <a:srgbClr val="FFFFFF"/>
                </a:solidFill>
                <a:latin typeface="Times New Roman"/>
                <a:ea typeface="Times New Roman"/>
                <a:cs typeface="Times New Roman"/>
                <a:sym typeface="Times New Roman"/>
              </a:rPr>
              <a:t>The Buddhist path is the alleviation of stress through unlearning the habit of clinging/craving and resisting the temptation of greed, anger, and delusion.</a:t>
            </a:r>
            <a:endParaRPr sz="1700">
              <a:solidFill>
                <a:srgbClr val="FFFFFF"/>
              </a:solidFill>
              <a:latin typeface="Times New Roman"/>
              <a:ea typeface="Times New Roman"/>
              <a:cs typeface="Times New Roman"/>
              <a:sym typeface="Times New Roman"/>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Ultimate vs. Relative Reality</a:t>
            </a:r>
            <a:endParaRPr>
              <a:latin typeface="Times New Roman"/>
              <a:ea typeface="Times New Roman"/>
              <a:cs typeface="Times New Roman"/>
              <a:sym typeface="Times New Roman"/>
            </a:endParaRPr>
          </a:p>
        </p:txBody>
      </p:sp>
      <p:sp>
        <p:nvSpPr>
          <p:cNvPr id="767" name="Google Shape;767;p132"/>
          <p:cNvSpPr txBox="1"/>
          <p:nvPr>
            <p:ph idx="1" type="body"/>
          </p:nvPr>
        </p:nvSpPr>
        <p:spPr>
          <a:xfrm>
            <a:off x="311700" y="1152475"/>
            <a:ext cx="8591400" cy="389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In Buddhist practice, understanding ultimate and relative reality is extremely important. Ultimate reality = fundamental nature of experience (non-self/emptiness/non-duality, impermanence...e.t.c.). Relative reality = our conventional world/society (characterized by concepts, aspirations, personalities, views, right and wrong, values, institutions...e.t.c.). Most people are taught to only acknowledge relative reality. Buddhist </a:t>
            </a:r>
            <a:r>
              <a:rPr lang="en">
                <a:solidFill>
                  <a:srgbClr val="FFFFFF"/>
                </a:solidFill>
                <a:latin typeface="Times New Roman"/>
                <a:ea typeface="Times New Roman"/>
                <a:cs typeface="Times New Roman"/>
                <a:sym typeface="Times New Roman"/>
              </a:rPr>
              <a:t>practitioners</a:t>
            </a:r>
            <a:r>
              <a:rPr lang="en">
                <a:solidFill>
                  <a:srgbClr val="FFFFFF"/>
                </a:solidFill>
                <a:latin typeface="Times New Roman"/>
                <a:ea typeface="Times New Roman"/>
                <a:cs typeface="Times New Roman"/>
                <a:sym typeface="Times New Roman"/>
              </a:rPr>
              <a:t> are encouraged to understand and live within both the relative and ultimate reality simultaneously. Relative and ultimate are actually inseparable. In the early phases of practice, they seem to be very different. As the practice develops, they grow closer until they are seen as one and the same. The most important point is NOT to use Buddhist teachings on emptiness and impermanence to dismiss the suffering in our world or try and bypass problems in life. This habit is called “spiritual bypassing,” and it is an epidemic in spiritual groups.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Resources on Ultimate vs. Relative Reality</a:t>
            </a:r>
            <a:endParaRPr>
              <a:latin typeface="Times New Roman"/>
              <a:ea typeface="Times New Roman"/>
              <a:cs typeface="Times New Roman"/>
              <a:sym typeface="Times New Roman"/>
            </a:endParaRPr>
          </a:p>
        </p:txBody>
      </p:sp>
      <p:sp>
        <p:nvSpPr>
          <p:cNvPr id="773" name="Google Shape;773;p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Yongey Mingyur Rinpoche on the “two truths” (ultimate vs. relative reality): https://www.youtube.com/watch?v=2ZcCpTwkWsU</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Buddhist monk talks about the “two truths”: https://www.youtube.com/watch?v=jg48H8VtN9E</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3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Pt. 2: Wise Intention </a:t>
            </a:r>
            <a:endParaRPr i="1">
              <a:latin typeface="Times New Roman"/>
              <a:ea typeface="Times New Roman"/>
              <a:cs typeface="Times New Roman"/>
              <a:sym typeface="Times New Roman"/>
            </a:endParaRPr>
          </a:p>
        </p:txBody>
      </p:sp>
      <p:sp>
        <p:nvSpPr>
          <p:cNvPr id="779" name="Google Shape;779;p13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mes New Roman"/>
                <a:ea typeface="Times New Roman"/>
                <a:cs typeface="Times New Roman"/>
                <a:sym typeface="Times New Roman"/>
              </a:rPr>
              <a:t>Purifying our intentions and aspirations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Why do this Practice Anyway?</a:t>
            </a:r>
            <a:endParaRPr>
              <a:latin typeface="Times New Roman"/>
              <a:ea typeface="Times New Roman"/>
              <a:cs typeface="Times New Roman"/>
              <a:sym typeface="Times New Roman"/>
            </a:endParaRPr>
          </a:p>
        </p:txBody>
      </p:sp>
      <p:sp>
        <p:nvSpPr>
          <p:cNvPr id="785" name="Google Shape;785;p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point of this practice is to find a deep sense of fulfillment in one’s life through touching into the loving heart and the spacious mind.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There is NO other point to this practice. So, intention is always tricky. Why are we doing this? Just to get calm? To be successful? To get others to like us? Not that intention has to be pure. Intentions are usually mixed. It’s just helpful to check in once and </a:t>
            </a:r>
            <a:r>
              <a:rPr lang="en">
                <a:solidFill>
                  <a:srgbClr val="FFFFFF"/>
                </a:solidFill>
                <a:latin typeface="Times New Roman"/>
                <a:ea typeface="Times New Roman"/>
                <a:cs typeface="Times New Roman"/>
                <a:sym typeface="Times New Roman"/>
              </a:rPr>
              <a:t>awhile</a:t>
            </a:r>
            <a:r>
              <a:rPr lang="en">
                <a:solidFill>
                  <a:srgbClr val="FFFFFF"/>
                </a:solidFill>
                <a:latin typeface="Times New Roman"/>
                <a:ea typeface="Times New Roman"/>
                <a:cs typeface="Times New Roman"/>
                <a:sym typeface="Times New Roman"/>
              </a:rPr>
              <a:t>.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The Dangers of Spiritual Bypassing</a:t>
            </a:r>
            <a:endParaRPr>
              <a:latin typeface="Times New Roman"/>
              <a:ea typeface="Times New Roman"/>
              <a:cs typeface="Times New Roman"/>
              <a:sym typeface="Times New Roman"/>
            </a:endParaRPr>
          </a:p>
        </p:txBody>
      </p:sp>
      <p:sp>
        <p:nvSpPr>
          <p:cNvPr id="791" name="Google Shape;791;p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John </a:t>
            </a:r>
            <a:r>
              <a:rPr lang="en">
                <a:solidFill>
                  <a:srgbClr val="FFFFFF"/>
                </a:solidFill>
                <a:latin typeface="Times New Roman"/>
                <a:ea typeface="Times New Roman"/>
                <a:cs typeface="Times New Roman"/>
                <a:sym typeface="Times New Roman"/>
              </a:rPr>
              <a:t>Welwood</a:t>
            </a:r>
            <a:r>
              <a:rPr lang="en">
                <a:solidFill>
                  <a:srgbClr val="FFFFFF"/>
                </a:solidFill>
                <a:latin typeface="Times New Roman"/>
                <a:ea typeface="Times New Roman"/>
                <a:cs typeface="Times New Roman"/>
                <a:sym typeface="Times New Roman"/>
              </a:rPr>
              <a:t> definition of spiritual bypassing: “Using spiritual ideas and practices to sidestep personal, emotional ‘unfinished business,’ to shore up a shaky sense of self, or to belittle basic needs, feelings, and developmental tasks” (</a:t>
            </a:r>
            <a:r>
              <a:rPr i="1" lang="en">
                <a:solidFill>
                  <a:srgbClr val="FFFFFF"/>
                </a:solidFill>
                <a:latin typeface="Times New Roman"/>
                <a:ea typeface="Times New Roman"/>
                <a:cs typeface="Times New Roman"/>
                <a:sym typeface="Times New Roman"/>
              </a:rPr>
              <a:t>Psychology Today</a:t>
            </a:r>
            <a:r>
              <a:rPr lang="en">
                <a:solidFill>
                  <a:srgbClr val="FFFFFF"/>
                </a:solidFill>
                <a:latin typeface="Times New Roman"/>
                <a:ea typeface="Times New Roman"/>
                <a:cs typeface="Times New Roman"/>
                <a:sym typeface="Times New Roman"/>
              </a:rPr>
              <a:t>).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This happens when we’re insecure and hoping for an escape from life through spirituality. Sometimes, the quest for enlightenment can be used as a way to escape responsibilities, the inevitable difficulties of life, or “get rid of” one’s personality. These are all wrong uses of spirituality. So, wise intention is about checking in to make sure we’re not bypassing our developmental needs. To some extent, bypassing is inevitable but it can be avoided and eventually, we no longer engage in it.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Common Forms of Bypassing </a:t>
            </a:r>
            <a:endParaRPr>
              <a:latin typeface="Times New Roman"/>
              <a:ea typeface="Times New Roman"/>
              <a:cs typeface="Times New Roman"/>
              <a:sym typeface="Times New Roman"/>
            </a:endParaRPr>
          </a:p>
        </p:txBody>
      </p:sp>
      <p:sp>
        <p:nvSpPr>
          <p:cNvPr id="797" name="Google Shape;797;p137"/>
          <p:cNvSpPr txBox="1"/>
          <p:nvPr>
            <p:ph idx="1" type="body"/>
          </p:nvPr>
        </p:nvSpPr>
        <p:spPr>
          <a:xfrm>
            <a:off x="311700" y="1152475"/>
            <a:ext cx="8520600" cy="37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Chasing meditative states and disengaging from ordinary life tasks such as work, school, and chores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Side-stepping friendships/romantic relationships and justifying it through “spiritual practice”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Fantasizing about enlightenment constantly and feeling dissatisfied with one’s present mind-state</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Feeling above others because of spiritual “attainments”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Being nicey-nice to people/listening to them all the time and not asserting personal boundaries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Having a lack of self-respect</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Denying that one feels ordinary emotions like anger and sadness. Convincing oneself that life is all about happiness and joy</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Renunciation, Good-Will, and Generosity</a:t>
            </a:r>
            <a:endParaRPr>
              <a:latin typeface="Times New Roman"/>
              <a:ea typeface="Times New Roman"/>
              <a:cs typeface="Times New Roman"/>
              <a:sym typeface="Times New Roman"/>
            </a:endParaRPr>
          </a:p>
        </p:txBody>
      </p:sp>
      <p:sp>
        <p:nvSpPr>
          <p:cNvPr id="803" name="Google Shape;803;p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In the traditional formulation of wise intention, we attempt to do things with the intention to renounce that which is unnecessary in life, treat others with good will, and behave generously (with our time, energy, and finances).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simple and generous life is the spiritual life: a life not geared toward chasing success but geared toward finding peace and compassion in oneself through helping others and acting modest.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Resources on Wise Intention </a:t>
            </a:r>
            <a:endParaRPr>
              <a:latin typeface="Times New Roman"/>
              <a:ea typeface="Times New Roman"/>
              <a:cs typeface="Times New Roman"/>
              <a:sym typeface="Times New Roman"/>
            </a:endParaRPr>
          </a:p>
        </p:txBody>
      </p:sp>
      <p:sp>
        <p:nvSpPr>
          <p:cNvPr id="809" name="Google Shape;809;p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Sally Armstrong on the three forms of “wise intention”: https://dharmaseed.org/teacher/153/talk/39449/</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Sharda Rogell on “spiritual bypassing”: https://dharmaseed.org/teacher/164/talk/17485/</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Interview transcript John Welwood on “spiritual bypassing”: http://www.johnwelwood.com/articles/TRIC_interview_uncut.pdf</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304400"/>
            <a:ext cx="8520600" cy="82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Fourth Noble Truth</a:t>
            </a:r>
            <a:endParaRPr>
              <a:latin typeface="Times New Roman"/>
              <a:ea typeface="Times New Roman"/>
              <a:cs typeface="Times New Roman"/>
              <a:sym typeface="Times New Roman"/>
            </a:endParaRPr>
          </a:p>
          <a:p>
            <a:pPr indent="0" lvl="0" marL="0" rtl="0" algn="ctr">
              <a:spcBef>
                <a:spcPts val="0"/>
              </a:spcBef>
              <a:spcAft>
                <a:spcPts val="0"/>
              </a:spcAft>
              <a:buNone/>
            </a:pPr>
            <a:r>
              <a:rPr lang="en" sz="1800">
                <a:latin typeface="Times New Roman"/>
                <a:ea typeface="Times New Roman"/>
                <a:cs typeface="Times New Roman"/>
                <a:sym typeface="Times New Roman"/>
              </a:rPr>
              <a:t>The Treatment</a:t>
            </a:r>
            <a:endParaRPr sz="1800">
              <a:latin typeface="Times New Roman"/>
              <a:ea typeface="Times New Roman"/>
              <a:cs typeface="Times New Roman"/>
              <a:sym typeface="Times New Roman"/>
            </a:endParaRPr>
          </a:p>
        </p:txBody>
      </p:sp>
      <p:sp>
        <p:nvSpPr>
          <p:cNvPr id="127" name="Google Shape;127;p25"/>
          <p:cNvSpPr txBox="1"/>
          <p:nvPr>
            <p:ph idx="1" type="body"/>
          </p:nvPr>
        </p:nvSpPr>
        <p:spPr>
          <a:xfrm>
            <a:off x="341325" y="126552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Font typeface="Times New Roman"/>
              <a:buChar char="●"/>
            </a:pPr>
            <a:r>
              <a:rPr lang="en" sz="1700">
                <a:solidFill>
                  <a:srgbClr val="FFFFFF"/>
                </a:solidFill>
                <a:latin typeface="Times New Roman"/>
                <a:ea typeface="Times New Roman"/>
                <a:cs typeface="Times New Roman"/>
                <a:sym typeface="Times New Roman"/>
              </a:rPr>
              <a:t>The Eightfold Path is the way to the end of stress</a:t>
            </a:r>
            <a:endParaRPr sz="1700">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endParaRPr>
          </a:p>
          <a:p>
            <a:pPr indent="-336550" lvl="0" marL="457200" rtl="0" algn="l">
              <a:spcBef>
                <a:spcPts val="1600"/>
              </a:spcBef>
              <a:spcAft>
                <a:spcPts val="0"/>
              </a:spcAft>
              <a:buClr>
                <a:srgbClr val="FFFFFF"/>
              </a:buClr>
              <a:buSzPts val="1700"/>
              <a:buFont typeface="Times New Roman"/>
              <a:buChar char="●"/>
            </a:pPr>
            <a:r>
              <a:rPr lang="en" sz="1700">
                <a:solidFill>
                  <a:srgbClr val="FFFFFF"/>
                </a:solidFill>
                <a:latin typeface="Times New Roman"/>
                <a:ea typeface="Times New Roman"/>
                <a:cs typeface="Times New Roman"/>
                <a:sym typeface="Times New Roman"/>
              </a:rPr>
              <a:t>Follow the Eightfold Path: a training in ethical behavior, meditation, and the wisdom that arises from meditation practice</a:t>
            </a:r>
            <a:endParaRPr sz="17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endParaRPr>
          </a:p>
          <a:p>
            <a:pPr indent="-381000" lvl="0" marL="457200" rtl="0" algn="l">
              <a:spcBef>
                <a:spcPts val="1600"/>
              </a:spcBef>
              <a:spcAft>
                <a:spcPts val="0"/>
              </a:spcAft>
              <a:buClr>
                <a:srgbClr val="FFFFFF"/>
              </a:buClr>
              <a:buSzPts val="2400"/>
              <a:buFont typeface="Times New Roman"/>
              <a:buChar char="●"/>
            </a:pPr>
            <a:r>
              <a:rPr lang="en" sz="1700">
                <a:solidFill>
                  <a:srgbClr val="FFFFFF"/>
                </a:solidFill>
                <a:latin typeface="Times New Roman"/>
                <a:ea typeface="Times New Roman"/>
                <a:cs typeface="Times New Roman"/>
                <a:sym typeface="Times New Roman"/>
              </a:rPr>
              <a:t>"And what is the cessation of stress? The cessation of craving is the cessation of stress, and just this noble eightfold path is the path of practice leading to the cessation of stress: right view, right resolve, right speech, right action, right livelihood, right effort, right mindfulness, right concentration” (</a:t>
            </a:r>
            <a:r>
              <a:rPr i="1" lang="en" sz="1700">
                <a:solidFill>
                  <a:srgbClr val="FFFFFF"/>
                </a:solidFill>
                <a:latin typeface="Times New Roman"/>
                <a:ea typeface="Times New Roman"/>
                <a:cs typeface="Times New Roman"/>
                <a:sym typeface="Times New Roman"/>
              </a:rPr>
              <a:t>Nibbedhika Sutta)</a:t>
            </a:r>
            <a:endParaRPr i="1" sz="2400">
              <a:solidFill>
                <a:srgbClr val="FFFFFF"/>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ctrTitle"/>
          </p:nvPr>
        </p:nvSpPr>
        <p:spPr>
          <a:xfrm>
            <a:off x="311700" y="230225"/>
            <a:ext cx="8520600" cy="243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What is the Eightfold Path?</a:t>
            </a:r>
            <a:endParaRPr>
              <a:latin typeface="Times New Roman"/>
              <a:ea typeface="Times New Roman"/>
              <a:cs typeface="Times New Roman"/>
              <a:sym typeface="Times New Roman"/>
            </a:endParaRPr>
          </a:p>
        </p:txBody>
      </p:sp>
      <p:sp>
        <p:nvSpPr>
          <p:cNvPr id="133" name="Google Shape;133;p26"/>
          <p:cNvSpPr txBox="1"/>
          <p:nvPr/>
        </p:nvSpPr>
        <p:spPr>
          <a:xfrm>
            <a:off x="1553750" y="2914675"/>
            <a:ext cx="6172200" cy="139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rgbClr val="FFFFFF"/>
                </a:solidFill>
                <a:latin typeface="Times New Roman"/>
                <a:ea typeface="Times New Roman"/>
                <a:cs typeface="Times New Roman"/>
                <a:sym typeface="Times New Roman"/>
              </a:rPr>
              <a:t>A training that takes us to “liberation” from </a:t>
            </a:r>
            <a:r>
              <a:rPr i="1" lang="en" sz="2300">
                <a:solidFill>
                  <a:srgbClr val="FFFFFF"/>
                </a:solidFill>
                <a:latin typeface="Times New Roman"/>
                <a:ea typeface="Times New Roman"/>
                <a:cs typeface="Times New Roman"/>
                <a:sym typeface="Times New Roman"/>
              </a:rPr>
              <a:t>dhukka </a:t>
            </a:r>
            <a:r>
              <a:rPr lang="en" sz="2300">
                <a:solidFill>
                  <a:srgbClr val="FFFFFF"/>
                </a:solidFill>
                <a:latin typeface="Times New Roman"/>
                <a:ea typeface="Times New Roman"/>
                <a:cs typeface="Times New Roman"/>
                <a:sym typeface="Times New Roman"/>
              </a:rPr>
              <a:t>(dis-ease)</a:t>
            </a:r>
            <a:endParaRPr sz="23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t/>
            </a:r>
            <a:endParaRPr sz="23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rPr lang="en" sz="1800">
                <a:solidFill>
                  <a:srgbClr val="FFFFFF"/>
                </a:solidFill>
                <a:latin typeface="Times New Roman"/>
                <a:ea typeface="Times New Roman"/>
                <a:cs typeface="Times New Roman"/>
                <a:sym typeface="Times New Roman"/>
              </a:rPr>
              <a:t>To learn more, read the “Noble Eightfold Path” by </a:t>
            </a:r>
            <a:r>
              <a:rPr lang="en" sz="1800">
                <a:solidFill>
                  <a:srgbClr val="FFFFFF"/>
                </a:solidFill>
                <a:latin typeface="Times New Roman"/>
                <a:ea typeface="Times New Roman"/>
                <a:cs typeface="Times New Roman"/>
                <a:sym typeface="Times New Roman"/>
              </a:rPr>
              <a:t>Bhikkhu</a:t>
            </a:r>
            <a:r>
              <a:rPr lang="en" sz="1800">
                <a:solidFill>
                  <a:srgbClr val="FFFFFF"/>
                </a:solidFill>
                <a:latin typeface="Times New Roman"/>
                <a:ea typeface="Times New Roman"/>
                <a:cs typeface="Times New Roman"/>
                <a:sym typeface="Times New Roman"/>
              </a:rPr>
              <a:t> Bodhi. The book is free and available online at accesstoinsight.org</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348600"/>
            <a:ext cx="8520600" cy="980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Eightfold Path </a:t>
            </a:r>
            <a:endParaRPr>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400">
                <a:latin typeface="Times New Roman"/>
                <a:ea typeface="Times New Roman"/>
                <a:cs typeface="Times New Roman"/>
                <a:sym typeface="Times New Roman"/>
              </a:rPr>
              <a:t>A Three Part Training</a:t>
            </a:r>
            <a:endParaRPr sz="1400">
              <a:latin typeface="Times New Roman"/>
              <a:ea typeface="Times New Roman"/>
              <a:cs typeface="Times New Roman"/>
              <a:sym typeface="Times New Roman"/>
            </a:endParaRPr>
          </a:p>
        </p:txBody>
      </p:sp>
      <p:sp>
        <p:nvSpPr>
          <p:cNvPr id="139" name="Google Shape;139;p27"/>
          <p:cNvSpPr txBox="1"/>
          <p:nvPr>
            <p:ph idx="1" type="body"/>
          </p:nvPr>
        </p:nvSpPr>
        <p:spPr>
          <a:xfrm>
            <a:off x="311700" y="1377500"/>
            <a:ext cx="44997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FFFFFF"/>
              </a:buClr>
              <a:buSzPts val="1800"/>
              <a:buFont typeface="Times New Roman"/>
              <a:buAutoNum type="arabicPeriod"/>
            </a:pPr>
            <a:r>
              <a:rPr i="1" lang="en" u="sng">
                <a:solidFill>
                  <a:srgbClr val="FFFFFF"/>
                </a:solidFill>
                <a:latin typeface="Times New Roman"/>
                <a:ea typeface="Times New Roman"/>
                <a:cs typeface="Times New Roman"/>
                <a:sym typeface="Times New Roman"/>
              </a:rPr>
              <a:t>Panna </a:t>
            </a:r>
            <a:r>
              <a:rPr lang="en" u="sng">
                <a:solidFill>
                  <a:srgbClr val="FFFFFF"/>
                </a:solidFill>
                <a:latin typeface="Times New Roman"/>
                <a:ea typeface="Times New Roman"/>
                <a:cs typeface="Times New Roman"/>
                <a:sym typeface="Times New Roman"/>
              </a:rPr>
              <a:t>(Wisdom)</a:t>
            </a:r>
            <a:endParaRPr u="sng">
              <a:solidFill>
                <a:srgbClr val="FFFFF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FFFFF"/>
              </a:buClr>
              <a:buSzPts val="1800"/>
              <a:buFont typeface="Times New Roman"/>
              <a:buAutoNum type="alphaLcPeriod"/>
            </a:pPr>
            <a:r>
              <a:rPr lang="en">
                <a:solidFill>
                  <a:srgbClr val="FFFFFF"/>
                </a:solidFill>
                <a:latin typeface="Times New Roman"/>
                <a:ea typeface="Times New Roman"/>
                <a:cs typeface="Times New Roman"/>
                <a:sym typeface="Times New Roman"/>
              </a:rPr>
              <a:t>Wise View </a:t>
            </a:r>
            <a:endParaRPr>
              <a:solidFill>
                <a:srgbClr val="FFFFF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FFFFF"/>
              </a:buClr>
              <a:buSzPts val="1800"/>
              <a:buFont typeface="Times New Roman"/>
              <a:buAutoNum type="alphaLcPeriod"/>
            </a:pPr>
            <a:r>
              <a:rPr lang="en">
                <a:solidFill>
                  <a:srgbClr val="FFFFFF"/>
                </a:solidFill>
                <a:latin typeface="Times New Roman"/>
                <a:ea typeface="Times New Roman"/>
                <a:cs typeface="Times New Roman"/>
                <a:sym typeface="Times New Roman"/>
              </a:rPr>
              <a:t>Wise Intention </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
        <p:nvSpPr>
          <p:cNvPr id="140" name="Google Shape;140;p27"/>
          <p:cNvSpPr txBox="1"/>
          <p:nvPr/>
        </p:nvSpPr>
        <p:spPr>
          <a:xfrm>
            <a:off x="3000375" y="1377500"/>
            <a:ext cx="3664800" cy="29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Times New Roman"/>
                <a:ea typeface="Times New Roman"/>
                <a:cs typeface="Times New Roman"/>
                <a:sym typeface="Times New Roman"/>
              </a:rPr>
              <a:t>2. </a:t>
            </a:r>
            <a:r>
              <a:rPr i="1" lang="en" sz="1800" u="sng">
                <a:solidFill>
                  <a:srgbClr val="FFFFFF"/>
                </a:solidFill>
                <a:latin typeface="Times New Roman"/>
                <a:ea typeface="Times New Roman"/>
                <a:cs typeface="Times New Roman"/>
                <a:sym typeface="Times New Roman"/>
              </a:rPr>
              <a:t>Sila </a:t>
            </a:r>
            <a:r>
              <a:rPr lang="en" sz="1800" u="sng">
                <a:solidFill>
                  <a:srgbClr val="FFFFFF"/>
                </a:solidFill>
                <a:latin typeface="Times New Roman"/>
                <a:ea typeface="Times New Roman"/>
                <a:cs typeface="Times New Roman"/>
                <a:sym typeface="Times New Roman"/>
              </a:rPr>
              <a:t>(Morality) </a:t>
            </a:r>
            <a:endParaRPr sz="1800" u="sng">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lphaLcPeriod"/>
            </a:pPr>
            <a:r>
              <a:rPr lang="en" sz="1800">
                <a:solidFill>
                  <a:srgbClr val="FFFFFF"/>
                </a:solidFill>
                <a:latin typeface="Times New Roman"/>
                <a:ea typeface="Times New Roman"/>
                <a:cs typeface="Times New Roman"/>
                <a:sym typeface="Times New Roman"/>
              </a:rPr>
              <a:t>Wise </a:t>
            </a:r>
            <a:r>
              <a:rPr lang="en" sz="1800">
                <a:solidFill>
                  <a:srgbClr val="FFFFFF"/>
                </a:solidFill>
                <a:latin typeface="Times New Roman"/>
                <a:ea typeface="Times New Roman"/>
                <a:cs typeface="Times New Roman"/>
                <a:sym typeface="Times New Roman"/>
              </a:rPr>
              <a:t>S</a:t>
            </a:r>
            <a:r>
              <a:rPr lang="en" sz="1800">
                <a:solidFill>
                  <a:srgbClr val="FFFFFF"/>
                </a:solidFill>
                <a:latin typeface="Times New Roman"/>
                <a:ea typeface="Times New Roman"/>
                <a:cs typeface="Times New Roman"/>
                <a:sym typeface="Times New Roman"/>
              </a:rPr>
              <a:t>peech </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lphaLcPeriod"/>
            </a:pPr>
            <a:r>
              <a:rPr lang="en" sz="1800">
                <a:solidFill>
                  <a:srgbClr val="FFFFFF"/>
                </a:solidFill>
                <a:latin typeface="Times New Roman"/>
                <a:ea typeface="Times New Roman"/>
                <a:cs typeface="Times New Roman"/>
                <a:sym typeface="Times New Roman"/>
              </a:rPr>
              <a:t>Wise Conduct</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lphaLcPeriod"/>
            </a:pPr>
            <a:r>
              <a:rPr lang="en" sz="1800">
                <a:solidFill>
                  <a:srgbClr val="FFFFFF"/>
                </a:solidFill>
                <a:latin typeface="Times New Roman"/>
                <a:ea typeface="Times New Roman"/>
                <a:cs typeface="Times New Roman"/>
                <a:sym typeface="Times New Roman"/>
              </a:rPr>
              <a:t>Wise Livelihood </a:t>
            </a:r>
            <a:endParaRPr sz="1800">
              <a:solidFill>
                <a:srgbClr val="FFFFFF"/>
              </a:solidFill>
              <a:latin typeface="Times New Roman"/>
              <a:ea typeface="Times New Roman"/>
              <a:cs typeface="Times New Roman"/>
              <a:sym typeface="Times New Roman"/>
            </a:endParaRPr>
          </a:p>
        </p:txBody>
      </p:sp>
      <p:sp>
        <p:nvSpPr>
          <p:cNvPr id="141" name="Google Shape;141;p27"/>
          <p:cNvSpPr txBox="1"/>
          <p:nvPr/>
        </p:nvSpPr>
        <p:spPr>
          <a:xfrm>
            <a:off x="5497125" y="1377500"/>
            <a:ext cx="4007400" cy="18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Times New Roman"/>
                <a:ea typeface="Times New Roman"/>
                <a:cs typeface="Times New Roman"/>
                <a:sym typeface="Times New Roman"/>
              </a:rPr>
              <a:t>3. </a:t>
            </a:r>
            <a:r>
              <a:rPr i="1" lang="en" sz="1800" u="sng">
                <a:solidFill>
                  <a:srgbClr val="FFFFFF"/>
                </a:solidFill>
                <a:latin typeface="Times New Roman"/>
                <a:ea typeface="Times New Roman"/>
                <a:cs typeface="Times New Roman"/>
                <a:sym typeface="Times New Roman"/>
              </a:rPr>
              <a:t>Samadhi </a:t>
            </a:r>
            <a:r>
              <a:rPr lang="en" sz="1800" u="sng">
                <a:solidFill>
                  <a:srgbClr val="FFFFFF"/>
                </a:solidFill>
                <a:latin typeface="Times New Roman"/>
                <a:ea typeface="Times New Roman"/>
                <a:cs typeface="Times New Roman"/>
                <a:sym typeface="Times New Roman"/>
              </a:rPr>
              <a:t>(Meditation) </a:t>
            </a:r>
            <a:endParaRPr sz="1800" u="sng">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lphaLcPeriod"/>
            </a:pPr>
            <a:r>
              <a:rPr lang="en" sz="1800">
                <a:solidFill>
                  <a:srgbClr val="FFFFFF"/>
                </a:solidFill>
                <a:latin typeface="Times New Roman"/>
                <a:ea typeface="Times New Roman"/>
                <a:cs typeface="Times New Roman"/>
                <a:sym typeface="Times New Roman"/>
              </a:rPr>
              <a:t>Wise Effort</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lphaLcPeriod"/>
            </a:pPr>
            <a:r>
              <a:rPr lang="en" sz="1800">
                <a:solidFill>
                  <a:srgbClr val="FFFFFF"/>
                </a:solidFill>
                <a:latin typeface="Times New Roman"/>
                <a:ea typeface="Times New Roman"/>
                <a:cs typeface="Times New Roman"/>
                <a:sym typeface="Times New Roman"/>
              </a:rPr>
              <a:t>Wise Mindfulness </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AutoNum type="alphaLcPeriod"/>
            </a:pPr>
            <a:r>
              <a:rPr lang="en" sz="1800">
                <a:solidFill>
                  <a:srgbClr val="FFFFFF"/>
                </a:solidFill>
                <a:latin typeface="Times New Roman"/>
                <a:ea typeface="Times New Roman"/>
                <a:cs typeface="Times New Roman"/>
                <a:sym typeface="Times New Roman"/>
              </a:rPr>
              <a:t>Wise Concentration</a:t>
            </a:r>
            <a:r>
              <a:rPr lang="en" sz="1800">
                <a:solidFill>
                  <a:srgbClr val="FFFFFF"/>
                </a:solidFill>
              </a:rPr>
              <a:t> </a:t>
            </a:r>
            <a:endParaRPr sz="18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274700" y="3433925"/>
            <a:ext cx="8520600" cy="1354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latin typeface="Times New Roman"/>
                <a:ea typeface="Times New Roman"/>
                <a:cs typeface="Times New Roman"/>
                <a:sym typeface="Times New Roman"/>
              </a:rPr>
              <a:t>The eightfold path is NOT a step-by-step (chronological) process. It is a wheel of co-dependent factors that we set in motion through practicing in every moment of our lives. Each factor is dependent upon all other factors. In practice, it is all one training. </a:t>
            </a:r>
            <a:endParaRPr sz="1800">
              <a:latin typeface="Times New Roman"/>
              <a:ea typeface="Times New Roman"/>
              <a:cs typeface="Times New Roman"/>
              <a:sym typeface="Times New Roman"/>
            </a:endParaRPr>
          </a:p>
        </p:txBody>
      </p:sp>
      <p:pic>
        <p:nvPicPr>
          <p:cNvPr descr="8 Rights: The Noble Eightfold Path — the Heart of the Buddha's Teaching -  Buddha Weekly: Buddhist Practices, Mindfulness, Meditation" id="147" name="Google Shape;147;p28"/>
          <p:cNvPicPr preferRelativeResize="0"/>
          <p:nvPr/>
        </p:nvPicPr>
        <p:blipFill>
          <a:blip r:embed="rId3">
            <a:alphaModFix/>
          </a:blip>
          <a:stretch>
            <a:fillRect/>
          </a:stretch>
        </p:blipFill>
        <p:spPr>
          <a:xfrm>
            <a:off x="2516050" y="336500"/>
            <a:ext cx="3786301" cy="2808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Pt.1: Ethics</a:t>
            </a:r>
            <a:endParaRPr>
              <a:latin typeface="Times New Roman"/>
              <a:ea typeface="Times New Roman"/>
              <a:cs typeface="Times New Roman"/>
              <a:sym typeface="Times New Roman"/>
            </a:endParaRPr>
          </a:p>
        </p:txBody>
      </p:sp>
      <p:sp>
        <p:nvSpPr>
          <p:cNvPr id="153" name="Google Shape;153;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mes New Roman"/>
                <a:ea typeface="Times New Roman"/>
                <a:cs typeface="Times New Roman"/>
                <a:sym typeface="Times New Roman"/>
              </a:rPr>
              <a:t>Wise Speech, Wise Action, and Wise Livelihood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Wise Speech</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186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Wise Speech </a:t>
            </a:r>
            <a:endParaRPr>
              <a:latin typeface="Times New Roman"/>
              <a:ea typeface="Times New Roman"/>
              <a:cs typeface="Times New Roman"/>
              <a:sym typeface="Times New Roman"/>
            </a:endParaRPr>
          </a:p>
        </p:txBody>
      </p:sp>
      <p:sp>
        <p:nvSpPr>
          <p:cNvPr id="164" name="Google Shape;164;p31"/>
          <p:cNvSpPr txBox="1"/>
          <p:nvPr>
            <p:ph idx="1" type="body"/>
          </p:nvPr>
        </p:nvSpPr>
        <p:spPr>
          <a:xfrm>
            <a:off x="311700" y="923050"/>
            <a:ext cx="8520600" cy="39171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FFFFFF"/>
              </a:buClr>
              <a:buSzPts val="1800"/>
              <a:buFont typeface="Times New Roman"/>
              <a:buAutoNum type="arabicPeriod"/>
            </a:pPr>
            <a:r>
              <a:rPr lang="en" u="sng">
                <a:solidFill>
                  <a:srgbClr val="FFFFFF"/>
                </a:solidFill>
                <a:latin typeface="Times New Roman"/>
                <a:ea typeface="Times New Roman"/>
                <a:cs typeface="Times New Roman"/>
                <a:sym typeface="Times New Roman"/>
              </a:rPr>
              <a:t>Refrain from lying</a:t>
            </a:r>
            <a:r>
              <a:rPr lang="en">
                <a:solidFill>
                  <a:srgbClr val="FFFFFF"/>
                </a:solidFill>
                <a:latin typeface="Times New Roman"/>
                <a:ea typeface="Times New Roman"/>
                <a:cs typeface="Times New Roman"/>
                <a:sym typeface="Times New Roman"/>
              </a:rPr>
              <a:t>, exaggerating, or distorting the truth. </a:t>
            </a:r>
            <a:endParaRPr>
              <a:solidFill>
                <a:srgbClr val="FFFFF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FFFFF"/>
              </a:buClr>
              <a:buSzPts val="1800"/>
              <a:buFont typeface="Times New Roman"/>
              <a:buAutoNum type="arabicPeriod"/>
            </a:pPr>
            <a:r>
              <a:rPr lang="en" u="sng">
                <a:solidFill>
                  <a:srgbClr val="FFFFFF"/>
                </a:solidFill>
                <a:latin typeface="Times New Roman"/>
                <a:ea typeface="Times New Roman"/>
                <a:cs typeface="Times New Roman"/>
                <a:sym typeface="Times New Roman"/>
              </a:rPr>
              <a:t>Refrain from divisive speech</a:t>
            </a:r>
            <a:r>
              <a:rPr lang="en">
                <a:solidFill>
                  <a:srgbClr val="FFFFFF"/>
                </a:solidFill>
                <a:latin typeface="Times New Roman"/>
                <a:ea typeface="Times New Roman"/>
                <a:cs typeface="Times New Roman"/>
                <a:sym typeface="Times New Roman"/>
              </a:rPr>
              <a:t>: slander, gossip, and backbiting</a:t>
            </a:r>
            <a:endParaRPr>
              <a:solidFill>
                <a:srgbClr val="FFFFF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FFFFF"/>
              </a:buClr>
              <a:buSzPts val="1800"/>
              <a:buFont typeface="Times New Roman"/>
              <a:buAutoNum type="arabicPeriod"/>
            </a:pPr>
            <a:r>
              <a:rPr lang="en" u="sng">
                <a:solidFill>
                  <a:srgbClr val="FFFFFF"/>
                </a:solidFill>
                <a:latin typeface="Times New Roman"/>
                <a:ea typeface="Times New Roman"/>
                <a:cs typeface="Times New Roman"/>
                <a:sym typeface="Times New Roman"/>
              </a:rPr>
              <a:t>Refrain from abusive speech</a:t>
            </a:r>
            <a:r>
              <a:rPr lang="en">
                <a:solidFill>
                  <a:srgbClr val="FFFFFF"/>
                </a:solidFill>
                <a:latin typeface="Times New Roman"/>
                <a:ea typeface="Times New Roman"/>
                <a:cs typeface="Times New Roman"/>
                <a:sym typeface="Times New Roman"/>
              </a:rPr>
              <a:t>: harsh words, insults, teasing, and unnecessary criticism</a:t>
            </a:r>
            <a:endParaRPr>
              <a:solidFill>
                <a:srgbClr val="FFFFF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FFFFF"/>
              </a:buClr>
              <a:buSzPts val="1800"/>
              <a:buFont typeface="Times New Roman"/>
              <a:buAutoNum type="arabicPeriod"/>
            </a:pPr>
            <a:r>
              <a:rPr lang="en" u="sng">
                <a:solidFill>
                  <a:srgbClr val="FFFFFF"/>
                </a:solidFill>
                <a:latin typeface="Times New Roman"/>
                <a:ea typeface="Times New Roman"/>
                <a:cs typeface="Times New Roman"/>
                <a:sym typeface="Times New Roman"/>
              </a:rPr>
              <a:t>Refrain from unbeneficial speech</a:t>
            </a:r>
            <a:r>
              <a:rPr lang="en">
                <a:solidFill>
                  <a:srgbClr val="FFFFFF"/>
                </a:solidFill>
                <a:latin typeface="Times New Roman"/>
                <a:ea typeface="Times New Roman"/>
                <a:cs typeface="Times New Roman"/>
                <a:sym typeface="Times New Roman"/>
              </a:rPr>
              <a:t>: pointless talk, bragging/self-inflation...e.t.c.</a:t>
            </a:r>
            <a:endParaRPr>
              <a:solidFill>
                <a:srgbClr val="FFFFF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FFFFF"/>
              </a:buClr>
              <a:buSzPts val="1800"/>
              <a:buFont typeface="Times New Roman"/>
              <a:buAutoNum type="arabicPeriod"/>
            </a:pPr>
            <a:r>
              <a:rPr lang="en" u="sng">
                <a:solidFill>
                  <a:srgbClr val="FFFFFF"/>
                </a:solidFill>
                <a:latin typeface="Times New Roman"/>
                <a:ea typeface="Times New Roman"/>
                <a:cs typeface="Times New Roman"/>
                <a:sym typeface="Times New Roman"/>
              </a:rPr>
              <a:t>Refrain from untimely speech: </a:t>
            </a:r>
            <a:r>
              <a:rPr lang="en">
                <a:solidFill>
                  <a:srgbClr val="FFFFFF"/>
                </a:solidFill>
                <a:latin typeface="Times New Roman"/>
                <a:ea typeface="Times New Roman"/>
                <a:cs typeface="Times New Roman"/>
                <a:sym typeface="Times New Roman"/>
              </a:rPr>
              <a:t> timeliness -  is now the right time to say this?</a:t>
            </a:r>
            <a:endParaRPr>
              <a:solidFill>
                <a:srgbClr val="FFFFF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Listen deeply and attentively, leave space for others</a:t>
            </a:r>
            <a:endParaRPr>
              <a:solidFill>
                <a:srgbClr val="FFFFF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Praise others’ good traits and acknowledge one’s own shortcomings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Table of Contents</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Introduction to the foundation of Buddhist practice (slides 3 - 16)</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Buddhist Ethics (slides 17 - 40)</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Meditation Technique (slides 41 - 90)</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Wisdom/Insight/Enlightenment (slides 91 - 127)</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What the Buddha Said about Wise Speech</a:t>
            </a:r>
            <a:endParaRPr>
              <a:latin typeface="Times New Roman"/>
              <a:ea typeface="Times New Roman"/>
              <a:cs typeface="Times New Roman"/>
              <a:sym typeface="Times New Roman"/>
            </a:endParaRPr>
          </a:p>
        </p:txBody>
      </p:sp>
      <p:sp>
        <p:nvSpPr>
          <p:cNvPr id="170" name="Google Shape;170;p32"/>
          <p:cNvSpPr txBox="1"/>
          <p:nvPr>
            <p:ph idx="1" type="body"/>
          </p:nvPr>
        </p:nvSpPr>
        <p:spPr>
          <a:xfrm>
            <a:off x="311700" y="1152475"/>
            <a:ext cx="8520600" cy="3843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
                <a:solidFill>
                  <a:srgbClr val="FFFFFF"/>
                </a:solidFill>
                <a:latin typeface="Times New Roman"/>
                <a:ea typeface="Times New Roman"/>
                <a:cs typeface="Times New Roman"/>
                <a:sym typeface="Times New Roman"/>
              </a:rPr>
              <a:t>“Speak only the speech that neither torments oneself nor does harm to others. That speech is truly well spoken. Speak only endearing speech, speech that is welcomed. Speech when it brings no evil to others is pleasant” (</a:t>
            </a:r>
            <a:r>
              <a:rPr i="1" lang="en">
                <a:solidFill>
                  <a:srgbClr val="FFFFFF"/>
                </a:solidFill>
                <a:latin typeface="Times New Roman"/>
                <a:ea typeface="Times New Roman"/>
                <a:cs typeface="Times New Roman"/>
                <a:sym typeface="Times New Roman"/>
              </a:rPr>
              <a:t>Subhasita Sutta). </a:t>
            </a:r>
            <a:endParaRPr i="1">
              <a:solidFill>
                <a:srgbClr val="FFFFFF"/>
              </a:solidFill>
              <a:latin typeface="Times New Roman"/>
              <a:ea typeface="Times New Roman"/>
              <a:cs typeface="Times New Roman"/>
              <a:sym typeface="Times New Roman"/>
            </a:endParaRPr>
          </a:p>
          <a:p>
            <a:pPr indent="0" lvl="0" marL="0" rtl="0" algn="l">
              <a:spcBef>
                <a:spcPts val="1400"/>
              </a:spcBef>
              <a:spcAft>
                <a:spcPts val="0"/>
              </a:spcAft>
              <a:buNone/>
            </a:pPr>
            <a:r>
              <a:rPr lang="en">
                <a:solidFill>
                  <a:srgbClr val="FFFFFF"/>
                </a:solidFill>
                <a:latin typeface="Times New Roman"/>
                <a:ea typeface="Times New Roman"/>
                <a:cs typeface="Times New Roman"/>
                <a:sym typeface="Times New Roman"/>
              </a:rPr>
              <a:t>The Buddha famously said that “one who feels no shame in telling a deliberate lie,” while pouring out food from a dish, “has as much contemplative practice in them as this empty bowl.”</a:t>
            </a:r>
            <a:endParaRPr>
              <a:solidFill>
                <a:srgbClr val="FFFFFF"/>
              </a:solidFill>
              <a:latin typeface="Times New Roman"/>
              <a:ea typeface="Times New Roman"/>
              <a:cs typeface="Times New Roman"/>
              <a:sym typeface="Times New Roman"/>
            </a:endParaRPr>
          </a:p>
          <a:p>
            <a:pPr indent="0" lvl="0" marL="0" rtl="0" algn="l">
              <a:spcBef>
                <a:spcPts val="14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Wise Speech is a Process</a:t>
            </a:r>
            <a:endParaRPr>
              <a:latin typeface="Times New Roman"/>
              <a:ea typeface="Times New Roman"/>
              <a:cs typeface="Times New Roman"/>
              <a:sym typeface="Times New Roman"/>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Wise speech is a process. It isn’t about self-censorship. It isn’t about self-righteousness or being uptight all the time. Actually, it is very liberating. We don’t need to censor ourselves, we just need to pay attention and see if our speech causes stress or relieves stress for ourselves and others. Through this process, we gradually learn not to say things that cause stress. There is a joy in this cultivation.</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Speaking wisely is a beautiful gift to everyone we meet. Cleansing our speech of ill-will, divisive rhetoric, and self-centeredness makes us much more enjoyable people to be around. People can trust us, rely on us, and emotional connection becomes deeper. We learn when to be silent but we also learn when to speak our minds directly because we’re not so afraid of what others think.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Wise Speech Resources</a:t>
            </a:r>
            <a:endParaRPr>
              <a:latin typeface="Times New Roman"/>
              <a:ea typeface="Times New Roman"/>
              <a:cs typeface="Times New Roman"/>
              <a:sym typeface="Times New Roman"/>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Mark Nunberg talk on wise speech: https://dharmaseed.org/teacher/543/talk/57391/</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Donald Rothberg talk on wise speech: https://dharmaseed.org/teacher/55/talk/57251/</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Oren Jay Sofer “The Art of Mindful Communication: Right Speech in a Post-Truth World”: https://dharmaseed.org/teacher/248/talk/54225/</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Wise Action </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223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Five Moral Precepts </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 sz="1700">
                <a:latin typeface="Times New Roman"/>
                <a:ea typeface="Times New Roman"/>
                <a:cs typeface="Times New Roman"/>
                <a:sym typeface="Times New Roman"/>
              </a:rPr>
              <a:t>not commandments, just a practice :) </a:t>
            </a:r>
            <a:endParaRPr sz="1700">
              <a:latin typeface="Times New Roman"/>
              <a:ea typeface="Times New Roman"/>
              <a:cs typeface="Times New Roman"/>
              <a:sym typeface="Times New Roman"/>
            </a:endParaRPr>
          </a:p>
        </p:txBody>
      </p:sp>
      <p:sp>
        <p:nvSpPr>
          <p:cNvPr id="193" name="Google Shape;19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To abstain from harming or killing living beings </a:t>
            </a:r>
            <a:endParaRPr>
              <a:solidFill>
                <a:srgbClr val="FFFFF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To abstain from taking that which is not freely offered</a:t>
            </a:r>
            <a:endParaRPr>
              <a:solidFill>
                <a:srgbClr val="FFFFF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To abstain from harming ourselves or others through sexual behavior</a:t>
            </a:r>
            <a:endParaRPr>
              <a:solidFill>
                <a:srgbClr val="FFFFF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To abstain from “unwise” speech</a:t>
            </a:r>
            <a:endParaRPr>
              <a:solidFill>
                <a:srgbClr val="FFFFFF"/>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To refrain from misusing intoxicants (drugs, alcohol, could include internet/social media?) in a way that clouds the mind</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What the Buddha Said About Precepts</a:t>
            </a:r>
            <a:endParaRPr>
              <a:latin typeface="Times New Roman"/>
              <a:ea typeface="Times New Roman"/>
              <a:cs typeface="Times New Roman"/>
              <a:sym typeface="Times New Roman"/>
            </a:endParaRPr>
          </a:p>
        </p:txBody>
      </p:sp>
      <p:sp>
        <p:nvSpPr>
          <p:cNvPr id="199" name="Google Shape;19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latin typeface="Times New Roman"/>
                <a:ea typeface="Times New Roman"/>
                <a:cs typeface="Times New Roman"/>
                <a:sym typeface="Times New Roman"/>
              </a:rPr>
              <a:t>“There is a case where a disciple of the noble ones, [following these five precepts], abstains from [violating them]. In doing so, she gives freedom from danger, freedom from animosity, freedom from oppression to limitless numbers of beings. In giving freedom from danger, freedom from animosity, freedom from oppression to limitless numbers of beings, she gains a share in limitless freedom from danger, freedom from animosity, and freedom from oppression. This is the first gift, the first great gift — original, long-standing, traditional, ancient, unadulterated, unadulterated from the beginning — that is not open to suspicion, will never be open to suspicion, and is unfaulted by knowledgeable contemplatives &amp; brahmans…” (</a:t>
            </a:r>
            <a:r>
              <a:rPr i="1" lang="en">
                <a:solidFill>
                  <a:srgbClr val="FFFFFF"/>
                </a:solidFill>
                <a:latin typeface="Times New Roman"/>
                <a:ea typeface="Times New Roman"/>
                <a:cs typeface="Times New Roman"/>
                <a:sym typeface="Times New Roman"/>
              </a:rPr>
              <a:t>Abhisanda Sutta, Pali Canon</a:t>
            </a:r>
            <a:r>
              <a:rPr lang="en">
                <a:solidFill>
                  <a:srgbClr val="FFFFFF"/>
                </a:solidFill>
                <a:latin typeface="Times New Roman"/>
                <a:ea typeface="Times New Roman"/>
                <a:cs typeface="Times New Roman"/>
                <a:sym typeface="Times New Roman"/>
              </a:rPr>
              <a:t>).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Resources on the Precepts</a:t>
            </a:r>
            <a:endParaRPr>
              <a:latin typeface="Times New Roman"/>
              <a:ea typeface="Times New Roman"/>
              <a:cs typeface="Times New Roman"/>
              <a:sym typeface="Times New Roman"/>
            </a:endParaRPr>
          </a:p>
        </p:txBody>
      </p:sp>
      <p:sp>
        <p:nvSpPr>
          <p:cNvPr id="205" name="Google Shape;20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Mark Nunberg talk on the precepts: https://dharmaseed.org/teacher/543/talk/51027/</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Intro to the five precepts: https://www.youtube.com/watch?v=2nPjThn4Xrs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 Note on the Fifth Precept (on Drugs and Alcohol)</a:t>
            </a:r>
            <a:endParaRPr>
              <a:latin typeface="Times New Roman"/>
              <a:ea typeface="Times New Roman"/>
              <a:cs typeface="Times New Roman"/>
              <a:sym typeface="Times New Roman"/>
            </a:endParaRPr>
          </a:p>
        </p:txBody>
      </p:sp>
      <p:sp>
        <p:nvSpPr>
          <p:cNvPr id="211" name="Google Shape;21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Very few </a:t>
            </a:r>
            <a:r>
              <a:rPr lang="en">
                <a:solidFill>
                  <a:srgbClr val="FFFFFF"/>
                </a:solidFill>
                <a:latin typeface="Times New Roman"/>
                <a:ea typeface="Times New Roman"/>
                <a:cs typeface="Times New Roman"/>
                <a:sym typeface="Times New Roman"/>
              </a:rPr>
              <a:t>mindfulness</a:t>
            </a:r>
            <a:r>
              <a:rPr lang="en">
                <a:solidFill>
                  <a:srgbClr val="FFFFFF"/>
                </a:solidFill>
                <a:latin typeface="Times New Roman"/>
                <a:ea typeface="Times New Roman"/>
                <a:cs typeface="Times New Roman"/>
                <a:sym typeface="Times New Roman"/>
              </a:rPr>
              <a:t> </a:t>
            </a:r>
            <a:r>
              <a:rPr lang="en">
                <a:solidFill>
                  <a:srgbClr val="FFFFFF"/>
                </a:solidFill>
                <a:latin typeface="Times New Roman"/>
                <a:ea typeface="Times New Roman"/>
                <a:cs typeface="Times New Roman"/>
                <a:sym typeface="Times New Roman"/>
              </a:rPr>
              <a:t>practitioners</a:t>
            </a:r>
            <a:r>
              <a:rPr lang="en">
                <a:solidFill>
                  <a:srgbClr val="FFFFFF"/>
                </a:solidFill>
                <a:latin typeface="Times New Roman"/>
                <a:ea typeface="Times New Roman"/>
                <a:cs typeface="Times New Roman"/>
                <a:sym typeface="Times New Roman"/>
              </a:rPr>
              <a:t> avoid any degree of intoxication all the time. I’ll have several glasses of wine at a nice dinner. That’s not a big deal. The main thing is to avoid drunkenness.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Some people find that the responsible and </a:t>
            </a:r>
            <a:r>
              <a:rPr lang="en">
                <a:solidFill>
                  <a:srgbClr val="FFFFFF"/>
                </a:solidFill>
                <a:latin typeface="Times New Roman"/>
                <a:ea typeface="Times New Roman"/>
                <a:cs typeface="Times New Roman"/>
                <a:sym typeface="Times New Roman"/>
              </a:rPr>
              <a:t>occasional</a:t>
            </a:r>
            <a:r>
              <a:rPr lang="en">
                <a:solidFill>
                  <a:srgbClr val="FFFFFF"/>
                </a:solidFill>
                <a:latin typeface="Times New Roman"/>
                <a:ea typeface="Times New Roman"/>
                <a:cs typeface="Times New Roman"/>
                <a:sym typeface="Times New Roman"/>
              </a:rPr>
              <a:t> use of marijuana and psychedelics (LSD, magic mushrooms, DMT...e.t.c.) can be helpful in spiritual practice during beginning stages. With these substances, following guidelines around set and setting (mind-set and location of your trip) is critical for staying within the bounds of the fifth precept. LSD and magic mushrooms can be catalysts for real spiritual understanding of non-self and impermanence. They can provide a “free sample” of the meditative process before it has had time to unfold.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Psychedelics and Buddhist Practice</a:t>
            </a:r>
            <a:endParaRPr>
              <a:latin typeface="Times New Roman"/>
              <a:ea typeface="Times New Roman"/>
              <a:cs typeface="Times New Roman"/>
              <a:sym typeface="Times New Roman"/>
            </a:endParaRPr>
          </a:p>
        </p:txBody>
      </p:sp>
      <p:sp>
        <p:nvSpPr>
          <p:cNvPr id="217" name="Google Shape;21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Jack Kornfield on psychedelics and meditation: https://www.youtube.com/watch?v=6oAM55CRX4Q</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“Zig, Zag, Zen: Buddhism and Psychedelics” (Book): https://www.amazon.com/Zig-Zag-Zen-Buddhism-Psychedelics/dp/090779162X#ace-g2342880709</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Ram Dass on LSD: https://www.youtube.com/watch?v=bH40j7Qf1VY</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Moral Conduct as a Process of Mental Purification</a:t>
            </a:r>
            <a:endParaRPr>
              <a:latin typeface="Times New Roman"/>
              <a:ea typeface="Times New Roman"/>
              <a:cs typeface="Times New Roman"/>
              <a:sym typeface="Times New Roman"/>
            </a:endParaRPr>
          </a:p>
        </p:txBody>
      </p:sp>
      <p:sp>
        <p:nvSpPr>
          <p:cNvPr id="223" name="Google Shape;22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precepts are NOT commandments. Ethical conduct in Buddhist practice is a gradual process. The point of acting ethically is to purify the mind of ill-will and greed. Ethical conduct also has the benefit of alleviating suffering for other people.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Establishing a baseline of consistent kindness in our behavior is necessary for the mind to settle in and outside of meditation. Otherwise, restlessness and anger will be present most of the time.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What is the Foundation of Buddhist Practice?</a:t>
            </a:r>
            <a:endParaRPr>
              <a:latin typeface="Times New Roman"/>
              <a:ea typeface="Times New Roman"/>
              <a:cs typeface="Times New Roman"/>
              <a:sym typeface="Times New Roman"/>
            </a:endParaRPr>
          </a:p>
        </p:txBody>
      </p:sp>
      <p:sp>
        <p:nvSpPr>
          <p:cNvPr id="67" name="Google Shape;67;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rgbClr val="FFFFFF"/>
                </a:solidFill>
                <a:latin typeface="Times New Roman"/>
                <a:ea typeface="Times New Roman"/>
                <a:cs typeface="Times New Roman"/>
                <a:sym typeface="Times New Roman"/>
              </a:rPr>
              <a:t>The Four Noble Truths</a:t>
            </a:r>
            <a:endParaRPr u="sng">
              <a:solidFill>
                <a:srgbClr val="FFFFFF"/>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The Teaching of the “Eight Worldly Winds”</a:t>
            </a:r>
            <a:endParaRPr>
              <a:latin typeface="Times New Roman"/>
              <a:ea typeface="Times New Roman"/>
              <a:cs typeface="Times New Roman"/>
              <a:sym typeface="Times New Roman"/>
            </a:endParaRPr>
          </a:p>
        </p:txBody>
      </p:sp>
      <p:sp>
        <p:nvSpPr>
          <p:cNvPr id="229" name="Google Shape;22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Buddha taught that there are eight “worldly winds” (forces of the social world) that corrupt the mind: praise and blame, status and disgrace, gain and loss, pleasure and pain.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Buddha said that an enlightened person is indifferent to these forces. Her sense of self is not overwhelmed by them. All of us are sometimes praised and sometimes blamed. Sometimes we gain status and at other times, we are left out. Sometimes we gain in worldly possessions or power and at other times, we lose. Sometimes we experience pleasures but ultimately, we are subject to the pain of old aging, sickness, and death. Meditation offers an escape from being tossed around by these forces (identifying our sense of self with them).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Resources on “the eight worldly winds” </a:t>
            </a:r>
            <a:endParaRPr>
              <a:latin typeface="Times New Roman"/>
              <a:ea typeface="Times New Roman"/>
              <a:cs typeface="Times New Roman"/>
              <a:sym typeface="Times New Roman"/>
            </a:endParaRPr>
          </a:p>
        </p:txBody>
      </p:sp>
      <p:sp>
        <p:nvSpPr>
          <p:cNvPr id="235" name="Google Shape;235;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Buddha on the “eight worldly winds”: “Gain/loss,	status/disgrace, blame/praise,	pleasure/pain: these conditions among human beings are inconstant, impermanent, subject to change. Knowing this, the wise person, mindful, ponders these changing conditions. Desirable things don't charm the mind, undesirable ones bring no resistance” (</a:t>
            </a:r>
            <a:r>
              <a:rPr i="1" lang="en">
                <a:solidFill>
                  <a:srgbClr val="FFFFFF"/>
                </a:solidFill>
                <a:latin typeface="Times New Roman"/>
                <a:ea typeface="Times New Roman"/>
                <a:cs typeface="Times New Roman"/>
                <a:sym typeface="Times New Roman"/>
              </a:rPr>
              <a:t>Lovakipatti Sutta</a:t>
            </a:r>
            <a:r>
              <a:rPr lang="en">
                <a:solidFill>
                  <a:srgbClr val="FFFFFF"/>
                </a:solidFill>
                <a:latin typeface="Times New Roman"/>
                <a:ea typeface="Times New Roman"/>
                <a:cs typeface="Times New Roman"/>
                <a:sym typeface="Times New Roman"/>
              </a:rPr>
              <a:t>).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Ajahn Sucitto talk on the eight worldly winds: </a:t>
            </a:r>
            <a:r>
              <a:rPr lang="en" u="sng">
                <a:solidFill>
                  <a:schemeClr val="hlink"/>
                </a:solidFill>
                <a:latin typeface="Times New Roman"/>
                <a:ea typeface="Times New Roman"/>
                <a:cs typeface="Times New Roman"/>
                <a:sym typeface="Times New Roman"/>
                <a:hlinkClick r:id="rId3"/>
              </a:rPr>
              <a:t>https://dharmaseed.org/teacher/9/talk/14890/</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Not Comparing People</a:t>
            </a:r>
            <a:endParaRPr>
              <a:latin typeface="Times New Roman"/>
              <a:ea typeface="Times New Roman"/>
              <a:cs typeface="Times New Roman"/>
              <a:sym typeface="Times New Roman"/>
            </a:endParaRPr>
          </a:p>
        </p:txBody>
      </p:sp>
      <p:sp>
        <p:nvSpPr>
          <p:cNvPr id="241" name="Google Shape;241;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Buddha taught that there are three forms of wrong-view when comparing oneself to others. He called these forms of “conceit” because we </a:t>
            </a:r>
            <a:r>
              <a:rPr i="1" lang="en">
                <a:solidFill>
                  <a:srgbClr val="FFFFFF"/>
                </a:solidFill>
                <a:latin typeface="Times New Roman"/>
                <a:ea typeface="Times New Roman"/>
                <a:cs typeface="Times New Roman"/>
                <a:sym typeface="Times New Roman"/>
              </a:rPr>
              <a:t>conceive</a:t>
            </a:r>
            <a:r>
              <a:rPr i="1" lang="en">
                <a:solidFill>
                  <a:srgbClr val="FFFFFF"/>
                </a:solidFill>
                <a:latin typeface="Times New Roman"/>
                <a:ea typeface="Times New Roman"/>
                <a:cs typeface="Times New Roman"/>
                <a:sym typeface="Times New Roman"/>
              </a:rPr>
              <a:t> </a:t>
            </a:r>
            <a:r>
              <a:rPr lang="en">
                <a:solidFill>
                  <a:srgbClr val="FFFFFF"/>
                </a:solidFill>
                <a:latin typeface="Times New Roman"/>
                <a:ea typeface="Times New Roman"/>
                <a:cs typeface="Times New Roman"/>
                <a:sym typeface="Times New Roman"/>
              </a:rPr>
              <a:t>of ourselves in relation to others. The point of this teaching is that we stress less when we lose the habit of constantly comparing ourselves to other people. They are as follows: </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lang="en" u="sng">
                <a:solidFill>
                  <a:srgbClr val="FFFFFF"/>
                </a:solidFill>
                <a:latin typeface="Times New Roman"/>
                <a:ea typeface="Times New Roman"/>
                <a:cs typeface="Times New Roman"/>
                <a:sym typeface="Times New Roman"/>
              </a:rPr>
              <a:t>Feeling superior to others </a:t>
            </a:r>
            <a:r>
              <a:rPr lang="en">
                <a:solidFill>
                  <a:srgbClr val="FFFFFF"/>
                </a:solidFill>
                <a:latin typeface="Times New Roman"/>
                <a:ea typeface="Times New Roman"/>
                <a:cs typeface="Times New Roman"/>
                <a:sym typeface="Times New Roman"/>
              </a:rPr>
              <a:t>for any reason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u="sng">
                <a:solidFill>
                  <a:srgbClr val="FFFFFF"/>
                </a:solidFill>
                <a:latin typeface="Times New Roman"/>
                <a:ea typeface="Times New Roman"/>
                <a:cs typeface="Times New Roman"/>
                <a:sym typeface="Times New Roman"/>
              </a:rPr>
              <a:t>Feeling inferior to others </a:t>
            </a:r>
            <a:r>
              <a:rPr lang="en">
                <a:solidFill>
                  <a:srgbClr val="FFFFFF"/>
                </a:solidFill>
                <a:latin typeface="Times New Roman"/>
                <a:ea typeface="Times New Roman"/>
                <a:cs typeface="Times New Roman"/>
                <a:sym typeface="Times New Roman"/>
              </a:rPr>
              <a:t>for any reason</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u="sng">
                <a:solidFill>
                  <a:srgbClr val="FFFFFF"/>
                </a:solidFill>
                <a:latin typeface="Times New Roman"/>
                <a:ea typeface="Times New Roman"/>
                <a:cs typeface="Times New Roman"/>
                <a:sym typeface="Times New Roman"/>
              </a:rPr>
              <a:t>Feeling equal to others</a:t>
            </a:r>
            <a:r>
              <a:rPr lang="en">
                <a:solidFill>
                  <a:srgbClr val="FFFFFF"/>
                </a:solidFill>
                <a:latin typeface="Times New Roman"/>
                <a:ea typeface="Times New Roman"/>
                <a:cs typeface="Times New Roman"/>
                <a:sym typeface="Times New Roman"/>
              </a:rPr>
              <a:t> for any reason (point being, we’re trying to get out of comparing all together. People are neither superior n</a:t>
            </a:r>
            <a:r>
              <a:rPr lang="en">
                <a:solidFill>
                  <a:srgbClr val="FFFFFF"/>
                </a:solidFill>
                <a:latin typeface="Times New Roman"/>
                <a:ea typeface="Times New Roman"/>
                <a:cs typeface="Times New Roman"/>
                <a:sym typeface="Times New Roman"/>
              </a:rPr>
              <a:t>or</a:t>
            </a:r>
            <a:r>
              <a:rPr lang="en">
                <a:solidFill>
                  <a:srgbClr val="FFFFFF"/>
                </a:solidFill>
                <a:latin typeface="Times New Roman"/>
                <a:ea typeface="Times New Roman"/>
                <a:cs typeface="Times New Roman"/>
                <a:sym typeface="Times New Roman"/>
              </a:rPr>
              <a:t> inferior nor equal to each other. They just </a:t>
            </a:r>
            <a:r>
              <a:rPr i="1" lang="en">
                <a:solidFill>
                  <a:srgbClr val="FFFFFF"/>
                </a:solidFill>
                <a:latin typeface="Times New Roman"/>
                <a:ea typeface="Times New Roman"/>
                <a:cs typeface="Times New Roman"/>
                <a:sym typeface="Times New Roman"/>
              </a:rPr>
              <a:t>are</a:t>
            </a:r>
            <a:r>
              <a:rPr lang="en">
                <a:solidFill>
                  <a:srgbClr val="FFFFFF"/>
                </a:solidFill>
                <a:latin typeface="Times New Roman"/>
                <a:ea typeface="Times New Roman"/>
                <a:cs typeface="Times New Roman"/>
                <a:sym typeface="Times New Roman"/>
              </a:rPr>
              <a:t>. An analogy: trees are not superior, inferior or equal to each other. We are no different than trees.)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Generosity, Renunciation, and Good Will</a:t>
            </a:r>
            <a:endParaRPr>
              <a:latin typeface="Times New Roman"/>
              <a:ea typeface="Times New Roman"/>
              <a:cs typeface="Times New Roman"/>
              <a:sym typeface="Times New Roman"/>
            </a:endParaRPr>
          </a:p>
        </p:txBody>
      </p:sp>
      <p:sp>
        <p:nvSpPr>
          <p:cNvPr id="247" name="Google Shape;24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Generosity</a:t>
            </a:r>
            <a:r>
              <a:rPr lang="en">
                <a:solidFill>
                  <a:srgbClr val="FFFFFF"/>
                </a:solidFill>
                <a:latin typeface="Times New Roman"/>
                <a:ea typeface="Times New Roman"/>
                <a:cs typeface="Times New Roman"/>
                <a:sym typeface="Times New Roman"/>
              </a:rPr>
              <a:t>: the flip side of abstaining from unethical behavior, is engaging in ethical behavior. Mindfulness practice is also about helping others when necessary: practicing generosity (even in small ways). No need to set an arbitrary standard for what generosity means. You don’t have to become the next MLK or Gandhi to be a helpful person :).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Renunciation: mindfulness practice results in a natural and beautiful cycle of renouncing that which is unnecessary in one’s life. Living simply and with time for silence is a large part of how the practice deepens. When we practice, we naturally lose interest in the chaotic distractions that so often take up our time and energy.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Cultivating the Four “Divine Abodes” of Empathy</a:t>
            </a:r>
            <a:endParaRPr>
              <a:latin typeface="Times New Roman"/>
              <a:ea typeface="Times New Roman"/>
              <a:cs typeface="Times New Roman"/>
              <a:sym typeface="Times New Roman"/>
            </a:endParaRPr>
          </a:p>
        </p:txBody>
      </p:sp>
      <p:sp>
        <p:nvSpPr>
          <p:cNvPr id="253" name="Google Shape;25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Buddha taught that there are four “sublime” states (</a:t>
            </a:r>
            <a:r>
              <a:rPr i="1" lang="en">
                <a:solidFill>
                  <a:srgbClr val="FFFFFF"/>
                </a:solidFill>
                <a:latin typeface="Times New Roman"/>
                <a:ea typeface="Times New Roman"/>
                <a:cs typeface="Times New Roman"/>
                <a:sym typeface="Times New Roman"/>
              </a:rPr>
              <a:t>Brahma Viharas</a:t>
            </a:r>
            <a:r>
              <a:rPr lang="en">
                <a:solidFill>
                  <a:srgbClr val="FFFFFF"/>
                </a:solidFill>
                <a:latin typeface="Times New Roman"/>
                <a:ea typeface="Times New Roman"/>
                <a:cs typeface="Times New Roman"/>
                <a:sym typeface="Times New Roman"/>
              </a:rPr>
              <a:t>) that arise when we feel empathy for other people and ourselves: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i="1" lang="en" u="sng">
                <a:solidFill>
                  <a:srgbClr val="FFFFFF"/>
                </a:solidFill>
                <a:latin typeface="Times New Roman"/>
                <a:ea typeface="Times New Roman"/>
                <a:cs typeface="Times New Roman"/>
                <a:sym typeface="Times New Roman"/>
              </a:rPr>
              <a:t>Metta/</a:t>
            </a:r>
            <a:r>
              <a:rPr lang="en" u="sng">
                <a:solidFill>
                  <a:srgbClr val="FFFFFF"/>
                </a:solidFill>
                <a:latin typeface="Times New Roman"/>
                <a:ea typeface="Times New Roman"/>
                <a:cs typeface="Times New Roman"/>
                <a:sym typeface="Times New Roman"/>
              </a:rPr>
              <a:t>Loving-kindness: </a:t>
            </a:r>
            <a:r>
              <a:rPr lang="en">
                <a:solidFill>
                  <a:srgbClr val="FFFFFF"/>
                </a:solidFill>
                <a:latin typeface="Times New Roman"/>
                <a:ea typeface="Times New Roman"/>
                <a:cs typeface="Times New Roman"/>
                <a:sym typeface="Times New Roman"/>
              </a:rPr>
              <a:t>a sense of universal friendliness to all beings (people and animals)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i="1" lang="en" u="sng">
                <a:solidFill>
                  <a:srgbClr val="FFFFFF"/>
                </a:solidFill>
                <a:latin typeface="Times New Roman"/>
                <a:ea typeface="Times New Roman"/>
                <a:cs typeface="Times New Roman"/>
                <a:sym typeface="Times New Roman"/>
              </a:rPr>
              <a:t>Karuna/</a:t>
            </a:r>
            <a:r>
              <a:rPr lang="en" u="sng">
                <a:solidFill>
                  <a:srgbClr val="FFFFFF"/>
                </a:solidFill>
                <a:latin typeface="Times New Roman"/>
                <a:ea typeface="Times New Roman"/>
                <a:cs typeface="Times New Roman"/>
                <a:sym typeface="Times New Roman"/>
              </a:rPr>
              <a:t>Compassion:</a:t>
            </a:r>
            <a:r>
              <a:rPr lang="en">
                <a:solidFill>
                  <a:srgbClr val="FFFFFF"/>
                </a:solidFill>
                <a:latin typeface="Times New Roman"/>
                <a:ea typeface="Times New Roman"/>
                <a:cs typeface="Times New Roman"/>
                <a:sym typeface="Times New Roman"/>
              </a:rPr>
              <a:t> feeling the suffering of others intimately/feeling </a:t>
            </a:r>
            <a:r>
              <a:rPr i="1" lang="en">
                <a:solidFill>
                  <a:srgbClr val="FFFFFF"/>
                </a:solidFill>
                <a:latin typeface="Times New Roman"/>
                <a:ea typeface="Times New Roman"/>
                <a:cs typeface="Times New Roman"/>
                <a:sym typeface="Times New Roman"/>
              </a:rPr>
              <a:t>with</a:t>
            </a:r>
            <a:r>
              <a:rPr lang="en">
                <a:solidFill>
                  <a:srgbClr val="FFFFFF"/>
                </a:solidFill>
                <a:latin typeface="Times New Roman"/>
                <a:ea typeface="Times New Roman"/>
                <a:cs typeface="Times New Roman"/>
                <a:sym typeface="Times New Roman"/>
              </a:rPr>
              <a:t> them NOT for them</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i="1" lang="en" u="sng">
                <a:solidFill>
                  <a:srgbClr val="FFFFFF"/>
                </a:solidFill>
                <a:latin typeface="Times New Roman"/>
                <a:ea typeface="Times New Roman"/>
                <a:cs typeface="Times New Roman"/>
                <a:sym typeface="Times New Roman"/>
              </a:rPr>
              <a:t>Mudita</a:t>
            </a:r>
            <a:r>
              <a:rPr lang="en" u="sng">
                <a:solidFill>
                  <a:srgbClr val="FFFFFF"/>
                </a:solidFill>
                <a:latin typeface="Times New Roman"/>
                <a:ea typeface="Times New Roman"/>
                <a:cs typeface="Times New Roman"/>
                <a:sym typeface="Times New Roman"/>
              </a:rPr>
              <a:t>/Appreciative Joy: </a:t>
            </a:r>
            <a:r>
              <a:rPr lang="en">
                <a:solidFill>
                  <a:srgbClr val="FFFFFF"/>
                </a:solidFill>
                <a:latin typeface="Times New Roman"/>
                <a:ea typeface="Times New Roman"/>
                <a:cs typeface="Times New Roman"/>
                <a:sym typeface="Times New Roman"/>
              </a:rPr>
              <a:t>Feeling joy when others are joyful/rejoicing in the successes of other people. This is the opposite of envy.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i="1" lang="en" u="sng">
                <a:solidFill>
                  <a:srgbClr val="FFFFFF"/>
                </a:solidFill>
                <a:latin typeface="Times New Roman"/>
                <a:ea typeface="Times New Roman"/>
                <a:cs typeface="Times New Roman"/>
                <a:sym typeface="Times New Roman"/>
              </a:rPr>
              <a:t>Upekkha</a:t>
            </a:r>
            <a:r>
              <a:rPr lang="en" u="sng">
                <a:solidFill>
                  <a:srgbClr val="FFFFFF"/>
                </a:solidFill>
                <a:latin typeface="Times New Roman"/>
                <a:ea typeface="Times New Roman"/>
                <a:cs typeface="Times New Roman"/>
                <a:sym typeface="Times New Roman"/>
              </a:rPr>
              <a:t>/Equanimity: </a:t>
            </a:r>
            <a:r>
              <a:rPr lang="en">
                <a:solidFill>
                  <a:srgbClr val="FFFFFF"/>
                </a:solidFill>
                <a:latin typeface="Times New Roman"/>
                <a:ea typeface="Times New Roman"/>
                <a:cs typeface="Times New Roman"/>
                <a:sym typeface="Times New Roman"/>
              </a:rPr>
              <a:t> Realizing that we can’t control other people/not letting others’ decisions overwhelm us.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The Near and Far Enemies of Empathy</a:t>
            </a:r>
            <a:endParaRPr>
              <a:latin typeface="Times New Roman"/>
              <a:ea typeface="Times New Roman"/>
              <a:cs typeface="Times New Roman"/>
              <a:sym typeface="Times New Roman"/>
            </a:endParaRPr>
          </a:p>
        </p:txBody>
      </p:sp>
      <p:sp>
        <p:nvSpPr>
          <p:cNvPr id="259" name="Google Shape;259;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teaching of near and far enemies is based on the idea that each factor of empathy has its absolute opposite and a closer opposite that gets confused for genuine empathy. </a:t>
            </a:r>
            <a:endParaRPr>
              <a:solidFill>
                <a:srgbClr val="FFFFFF"/>
              </a:solidFill>
              <a:latin typeface="Times New Roman"/>
              <a:ea typeface="Times New Roman"/>
              <a:cs typeface="Times New Roman"/>
              <a:sym typeface="Times New Roman"/>
            </a:endParaRPr>
          </a:p>
        </p:txBody>
      </p:sp>
      <p:pic>
        <p:nvPicPr>
          <p:cNvPr descr="4 Brahma Viharas - Dhamma Wiki" id="260" name="Google Shape;260;p47"/>
          <p:cNvPicPr preferRelativeResize="0"/>
          <p:nvPr/>
        </p:nvPicPr>
        <p:blipFill>
          <a:blip r:embed="rId3">
            <a:alphaModFix/>
          </a:blip>
          <a:stretch>
            <a:fillRect/>
          </a:stretch>
        </p:blipFill>
        <p:spPr>
          <a:xfrm>
            <a:off x="3004700" y="1938625"/>
            <a:ext cx="3753800" cy="3067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Pay Attention to Near Enemies </a:t>
            </a:r>
            <a:endParaRPr>
              <a:latin typeface="Times New Roman"/>
              <a:ea typeface="Times New Roman"/>
              <a:cs typeface="Times New Roman"/>
              <a:sym typeface="Times New Roman"/>
            </a:endParaRPr>
          </a:p>
        </p:txBody>
      </p:sp>
      <p:sp>
        <p:nvSpPr>
          <p:cNvPr id="266" name="Google Shape;266;p48"/>
          <p:cNvSpPr txBox="1"/>
          <p:nvPr>
            <p:ph idx="1" type="body"/>
          </p:nvPr>
        </p:nvSpPr>
        <p:spPr>
          <a:xfrm>
            <a:off x="311700" y="1137675"/>
            <a:ext cx="8520600" cy="393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The near enemy of loving-kindness is </a:t>
            </a:r>
            <a:r>
              <a:rPr lang="en" u="sng">
                <a:solidFill>
                  <a:srgbClr val="FFFFFF"/>
                </a:solidFill>
                <a:latin typeface="Times New Roman"/>
                <a:ea typeface="Times New Roman"/>
                <a:cs typeface="Times New Roman"/>
                <a:sym typeface="Times New Roman"/>
              </a:rPr>
              <a:t>selfish affection.</a:t>
            </a:r>
            <a:r>
              <a:rPr lang="en">
                <a:solidFill>
                  <a:srgbClr val="FFFFFF"/>
                </a:solidFill>
                <a:latin typeface="Times New Roman"/>
                <a:ea typeface="Times New Roman"/>
                <a:cs typeface="Times New Roman"/>
                <a:sym typeface="Times New Roman"/>
              </a:rPr>
              <a:t> This happens when we treat others well just to get them to like us/be popular. We don’t actually care about others. We’re kissing up to get something in return. We all know people who do this and we’ve all done this. A common sign is  “nicey-nice” behavior.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The near enemy of compassion is</a:t>
            </a:r>
            <a:r>
              <a:rPr lang="en" u="sng">
                <a:solidFill>
                  <a:srgbClr val="FFFFFF"/>
                </a:solidFill>
                <a:latin typeface="Times New Roman"/>
                <a:ea typeface="Times New Roman"/>
                <a:cs typeface="Times New Roman"/>
                <a:sym typeface="Times New Roman"/>
              </a:rPr>
              <a:t> pity.</a:t>
            </a:r>
            <a:r>
              <a:rPr lang="en">
                <a:solidFill>
                  <a:srgbClr val="FFFFFF"/>
                </a:solidFill>
                <a:latin typeface="Times New Roman"/>
                <a:ea typeface="Times New Roman"/>
                <a:cs typeface="Times New Roman"/>
                <a:sym typeface="Times New Roman"/>
              </a:rPr>
              <a:t> Pity happens when we feel “sorry for” someone instead of feeling </a:t>
            </a:r>
            <a:r>
              <a:rPr i="1" lang="en">
                <a:solidFill>
                  <a:srgbClr val="FFFFFF"/>
                </a:solidFill>
                <a:latin typeface="Times New Roman"/>
                <a:ea typeface="Times New Roman"/>
                <a:cs typeface="Times New Roman"/>
                <a:sym typeface="Times New Roman"/>
              </a:rPr>
              <a:t>with</a:t>
            </a:r>
            <a:r>
              <a:rPr lang="en">
                <a:solidFill>
                  <a:srgbClr val="FFFFFF"/>
                </a:solidFill>
                <a:latin typeface="Times New Roman"/>
                <a:ea typeface="Times New Roman"/>
                <a:cs typeface="Times New Roman"/>
                <a:sym typeface="Times New Roman"/>
              </a:rPr>
              <a:t> them. When we express pity, there is a flavor of superiority and </a:t>
            </a:r>
            <a:r>
              <a:rPr lang="en">
                <a:solidFill>
                  <a:srgbClr val="FFFFFF"/>
                </a:solidFill>
                <a:latin typeface="Times New Roman"/>
                <a:ea typeface="Times New Roman"/>
                <a:cs typeface="Times New Roman"/>
                <a:sym typeface="Times New Roman"/>
              </a:rPr>
              <a:t>condescension</a:t>
            </a:r>
            <a:r>
              <a:rPr lang="en">
                <a:solidFill>
                  <a:srgbClr val="FFFFFF"/>
                </a:solidFill>
                <a:latin typeface="Times New Roman"/>
                <a:ea typeface="Times New Roman"/>
                <a:cs typeface="Times New Roman"/>
                <a:sym typeface="Times New Roman"/>
              </a:rPr>
              <a:t> to our attitude.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The near enemy of sympathetic joy is </a:t>
            </a:r>
            <a:r>
              <a:rPr lang="en" u="sng">
                <a:solidFill>
                  <a:srgbClr val="FFFFFF"/>
                </a:solidFill>
                <a:latin typeface="Times New Roman"/>
                <a:ea typeface="Times New Roman"/>
                <a:cs typeface="Times New Roman"/>
                <a:sym typeface="Times New Roman"/>
              </a:rPr>
              <a:t>exuberance. </a:t>
            </a:r>
            <a:r>
              <a:rPr lang="en">
                <a:solidFill>
                  <a:srgbClr val="FFFFFF"/>
                </a:solidFill>
                <a:latin typeface="Times New Roman"/>
                <a:ea typeface="Times New Roman"/>
                <a:cs typeface="Times New Roman"/>
                <a:sym typeface="Times New Roman"/>
              </a:rPr>
              <a:t>This is when we get carried away with the joy of being with others to the point of excessive excitement and overstimulation. We lose our centeredness and wisdom.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The near enemy of equanimity is </a:t>
            </a:r>
            <a:r>
              <a:rPr lang="en" u="sng">
                <a:solidFill>
                  <a:srgbClr val="FFFFFF"/>
                </a:solidFill>
                <a:latin typeface="Times New Roman"/>
                <a:ea typeface="Times New Roman"/>
                <a:cs typeface="Times New Roman"/>
                <a:sym typeface="Times New Roman"/>
              </a:rPr>
              <a:t>indifference. </a:t>
            </a:r>
            <a:r>
              <a:rPr lang="en">
                <a:solidFill>
                  <a:srgbClr val="FFFFFF"/>
                </a:solidFill>
                <a:latin typeface="Times New Roman"/>
                <a:ea typeface="Times New Roman"/>
                <a:cs typeface="Times New Roman"/>
                <a:sym typeface="Times New Roman"/>
              </a:rPr>
              <a:t>This is common in spiritual practice. We confuse equanimity (acceptance) with indifference (not caring/nihilism).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Resources on the </a:t>
            </a:r>
            <a:r>
              <a:rPr i="1" lang="en">
                <a:latin typeface="Times New Roman"/>
                <a:ea typeface="Times New Roman"/>
                <a:cs typeface="Times New Roman"/>
                <a:sym typeface="Times New Roman"/>
              </a:rPr>
              <a:t>Brahma Viharas </a:t>
            </a:r>
            <a:r>
              <a:rPr lang="en">
                <a:latin typeface="Times New Roman"/>
                <a:ea typeface="Times New Roman"/>
                <a:cs typeface="Times New Roman"/>
                <a:sym typeface="Times New Roman"/>
              </a:rPr>
              <a:t>(Divine Abodes)</a:t>
            </a:r>
            <a:endParaRPr>
              <a:latin typeface="Times New Roman"/>
              <a:ea typeface="Times New Roman"/>
              <a:cs typeface="Times New Roman"/>
              <a:sym typeface="Times New Roman"/>
            </a:endParaRPr>
          </a:p>
        </p:txBody>
      </p:sp>
      <p:sp>
        <p:nvSpPr>
          <p:cNvPr id="272" name="Google Shape;27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Akincano Marc Weber on “Brahmaviharas”: https://dharmaseed.org/teacher/360/talk/43576/</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Thanissara on “Divine Abodes”: </a:t>
            </a:r>
            <a:r>
              <a:rPr lang="en" u="sng">
                <a:solidFill>
                  <a:schemeClr val="hlink"/>
                </a:solidFill>
                <a:latin typeface="Times New Roman"/>
                <a:ea typeface="Times New Roman"/>
                <a:cs typeface="Times New Roman"/>
                <a:sym typeface="Times New Roman"/>
                <a:hlinkClick r:id="rId3"/>
              </a:rPr>
              <a:t>https://dharmaseed.org/teacher/178/talk/16549/</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Sharon Salzberg on “Brahmaviharas”: </a:t>
            </a:r>
            <a:r>
              <a:rPr lang="en" u="sng">
                <a:solidFill>
                  <a:schemeClr val="hlink"/>
                </a:solidFill>
                <a:latin typeface="Times New Roman"/>
                <a:ea typeface="Times New Roman"/>
                <a:cs typeface="Times New Roman"/>
                <a:sym typeface="Times New Roman"/>
                <a:hlinkClick r:id="rId4"/>
              </a:rPr>
              <a:t>https://dharmaseed.org/teacher/165/talk/41912/</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Wise Livelihood </a:t>
            </a:r>
            <a:endParaRPr>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What is Wise Livelihood?</a:t>
            </a:r>
            <a:endParaRPr>
              <a:latin typeface="Times New Roman"/>
              <a:ea typeface="Times New Roman"/>
              <a:cs typeface="Times New Roman"/>
              <a:sym typeface="Times New Roman"/>
            </a:endParaRPr>
          </a:p>
        </p:txBody>
      </p:sp>
      <p:sp>
        <p:nvSpPr>
          <p:cNvPr id="283" name="Google Shape;283;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Traditionally, the recommendation is to </a:t>
            </a:r>
            <a:r>
              <a:rPr lang="en" u="sng">
                <a:solidFill>
                  <a:srgbClr val="FFFFFF"/>
                </a:solidFill>
                <a:latin typeface="Times New Roman"/>
                <a:ea typeface="Times New Roman"/>
                <a:cs typeface="Times New Roman"/>
                <a:sym typeface="Times New Roman"/>
              </a:rPr>
              <a:t>abstain from: </a:t>
            </a:r>
            <a:endParaRPr u="sng">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u="sng">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Dealing in weapons (being a soldier or a gun manufacturer)</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Dealing in living beings (enslaving people)</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Dealing in meat</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Dealing in intoxicants (drugs and alcohol)</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Dealing in poison (this could be interpreted as anything that causes harm to others...social media perhaps?)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The Four Noble Truths" id="72" name="Google Shape;72;p16"/>
          <p:cNvPicPr preferRelativeResize="0"/>
          <p:nvPr/>
        </p:nvPicPr>
        <p:blipFill>
          <a:blip r:embed="rId3">
            <a:alphaModFix/>
          </a:blip>
          <a:stretch>
            <a:fillRect/>
          </a:stretch>
        </p:blipFill>
        <p:spPr>
          <a:xfrm>
            <a:off x="2542625" y="367224"/>
            <a:ext cx="3850951" cy="3850951"/>
          </a:xfrm>
          <a:prstGeom prst="rect">
            <a:avLst/>
          </a:prstGeom>
          <a:noFill/>
          <a:ln>
            <a:noFill/>
          </a:ln>
        </p:spPr>
      </p:pic>
      <p:sp>
        <p:nvSpPr>
          <p:cNvPr id="73" name="Google Shape;73;p16"/>
          <p:cNvSpPr txBox="1"/>
          <p:nvPr/>
        </p:nvSpPr>
        <p:spPr>
          <a:xfrm>
            <a:off x="2214850" y="4331375"/>
            <a:ext cx="4586100" cy="67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mes New Roman"/>
                <a:ea typeface="Times New Roman"/>
                <a:cs typeface="Times New Roman"/>
                <a:sym typeface="Times New Roman"/>
              </a:rPr>
              <a:t>More info about the four noble truths:  https://oneminddharma.com/four-noble-truths/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Pt 2: Meditation </a:t>
            </a:r>
            <a:endParaRPr>
              <a:latin typeface="Times New Roman"/>
              <a:ea typeface="Times New Roman"/>
              <a:cs typeface="Times New Roman"/>
              <a:sym typeface="Times New Roman"/>
            </a:endParaRPr>
          </a:p>
        </p:txBody>
      </p:sp>
      <p:sp>
        <p:nvSpPr>
          <p:cNvPr id="289" name="Google Shape;289;p5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mes New Roman"/>
                <a:ea typeface="Times New Roman"/>
                <a:cs typeface="Times New Roman"/>
                <a:sym typeface="Times New Roman"/>
              </a:rPr>
              <a:t>Wise Effort, Wise Mindfulness, and Wise Concentration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Wise Effort</a:t>
            </a:r>
            <a:endParaRPr>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Conscious Attempt to Cultivate “Wholesome” States</a:t>
            </a:r>
            <a:endParaRPr>
              <a:latin typeface="Times New Roman"/>
              <a:ea typeface="Times New Roman"/>
              <a:cs typeface="Times New Roman"/>
              <a:sym typeface="Times New Roman"/>
            </a:endParaRPr>
          </a:p>
        </p:txBody>
      </p:sp>
      <p:sp>
        <p:nvSpPr>
          <p:cNvPr id="300" name="Google Shape;30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Through mindfulness and meditation, we watch our outward behavior and inner-behavior: thoughts, mind-states, and moods. As we do this, we make an attempt to steer the mind away from “unwholesome” states and toward “wholesome” states. IMPORTANT note: this doesn’t mean we suppress natural thoughts and feelings. It’s just a way of saying we acknowledge what thoughts create stress and suffering.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Practice for the cessation of arisen unwholesome states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Practice for the prevention of unarisen unwholesome states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Practice for the arising of unarisen wholesome states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Practice for the continuation of arisen wholesome states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What is an “Unwholesome” State?</a:t>
            </a:r>
            <a:endParaRPr>
              <a:latin typeface="Times New Roman"/>
              <a:ea typeface="Times New Roman"/>
              <a:cs typeface="Times New Roman"/>
              <a:sym typeface="Times New Roman"/>
            </a:endParaRPr>
          </a:p>
        </p:txBody>
      </p:sp>
      <p:sp>
        <p:nvSpPr>
          <p:cNvPr id="306" name="Google Shape;306;p55"/>
          <p:cNvSpPr txBox="1"/>
          <p:nvPr>
            <p:ph idx="1" type="body"/>
          </p:nvPr>
        </p:nvSpPr>
        <p:spPr>
          <a:xfrm>
            <a:off x="311700" y="1152475"/>
            <a:ext cx="8520600" cy="38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All unwholesome states are rooted in the “three defilements” of mind: </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Greed/lust/craving  - craving for something or someone we are not present with</a:t>
            </a:r>
            <a:endParaRPr>
              <a:solidFill>
                <a:srgbClr val="FFFFFF"/>
              </a:solidFill>
              <a:latin typeface="Times New Roman"/>
              <a:ea typeface="Times New Roman"/>
              <a:cs typeface="Times New Roman"/>
              <a:sym typeface="Times New Roman"/>
            </a:endParaRPr>
          </a:p>
          <a:p>
            <a:pPr indent="0" lvl="0" marL="9144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Anger/aversion/ill-will  - resisting something or someone we are present with</a:t>
            </a:r>
            <a:endParaRPr>
              <a:solidFill>
                <a:srgbClr val="FFFFFF"/>
              </a:solidFill>
              <a:latin typeface="Times New Roman"/>
              <a:ea typeface="Times New Roman"/>
              <a:cs typeface="Times New Roman"/>
              <a:sym typeface="Times New Roman"/>
            </a:endParaRPr>
          </a:p>
          <a:p>
            <a:pPr indent="0" lvl="0" marL="9144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Delusion/ignorance/confusion - misunderstanding our mind (taking things to be permanent, satisfying, and evidence of a self/ego identity)</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The Variety of Specific “Unwholesome” States</a:t>
            </a:r>
            <a:endParaRPr>
              <a:latin typeface="Times New Roman"/>
              <a:ea typeface="Times New Roman"/>
              <a:cs typeface="Times New Roman"/>
              <a:sym typeface="Times New Roman"/>
            </a:endParaRPr>
          </a:p>
        </p:txBody>
      </p:sp>
      <p:sp>
        <p:nvSpPr>
          <p:cNvPr id="312" name="Google Shape;312;p56"/>
          <p:cNvSpPr txBox="1"/>
          <p:nvPr>
            <p:ph idx="1" type="body"/>
          </p:nvPr>
        </p:nvSpPr>
        <p:spPr>
          <a:xfrm>
            <a:off x="311700" y="1152475"/>
            <a:ext cx="8520600" cy="393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There are other “unwholesome states” that arise out of the three defilements: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Shamelessness (lack of remorse after unethical behavior)</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Disregard for Consequence (lack of conscience/inattentive to the effects of behavior)</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Restlessness/distractedness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Wrong view (believing in a separate self/ego-clinging)</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Conceit (conceiving of oneself as superior, inferior, or equal to others...comparing)</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Hatred</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Envy</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Meanness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Regret</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Sloth and Torpor (lethargy and boredom)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Doubt (self-doubt or doubt about one’s values/practice)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What is a “Wholesome” state?</a:t>
            </a:r>
            <a:endParaRPr>
              <a:latin typeface="Times New Roman"/>
              <a:ea typeface="Times New Roman"/>
              <a:cs typeface="Times New Roman"/>
              <a:sym typeface="Times New Roman"/>
            </a:endParaRPr>
          </a:p>
        </p:txBody>
      </p:sp>
      <p:sp>
        <p:nvSpPr>
          <p:cNvPr id="318" name="Google Shape;318;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“Wholesome” states are rooted in the absence of the three defilements: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Non-Greed  - not wanting something or someone who isn’t present</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Non-Aversion - not resisting something or someone who is present</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Non-Confusion/Delusion - understanding non-self, impermanence, and unsatisfactoriness (more later) </a:t>
            </a:r>
            <a:endParaRPr i="1">
              <a:solidFill>
                <a:srgbClr val="FFFFFF"/>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The Variety of Specific “Wholesome” States</a:t>
            </a:r>
            <a:endParaRPr>
              <a:latin typeface="Times New Roman"/>
              <a:ea typeface="Times New Roman"/>
              <a:cs typeface="Times New Roman"/>
              <a:sym typeface="Times New Roman"/>
            </a:endParaRPr>
          </a:p>
        </p:txBody>
      </p:sp>
      <p:sp>
        <p:nvSpPr>
          <p:cNvPr id="324" name="Google Shape;324;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Confidence (in one’s practice and in life)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Mindfulness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Remorse after unkind/unwise behavior</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Regard for the consequence of one’s actions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Desirelessness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Fearlessness and non-aversion</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Balance of mind</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Tranquility</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Wakefulness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Compassion</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Sympathetic Joy</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Loving-Kindness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Gradual Process of Mental Purification</a:t>
            </a:r>
            <a:endParaRPr>
              <a:latin typeface="Times New Roman"/>
              <a:ea typeface="Times New Roman"/>
              <a:cs typeface="Times New Roman"/>
              <a:sym typeface="Times New Roman"/>
            </a:endParaRPr>
          </a:p>
        </p:txBody>
      </p:sp>
      <p:sp>
        <p:nvSpPr>
          <p:cNvPr id="330" name="Google Shape;330;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Mental purification is a process and it takes a long time for the mind to make wholesome states a habit and unwholesome states less of a habit. There is significant change in inner and outer behavior when we apply mindfulness to look more closely at what’s going on in the mind.</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“Noting” techniques can be helpful at certain stages in practice. As you’re meditating and even throughout the day, you can note “desire” when desire arises and “restlessness” when restlessness arises. You can also note “compassion” when compassion arises and “equanimity” when equanimity arises. No need to do this, but it can be helpful when first learning to be mindful. Eventually, words will no longer be that helpful.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Talks on “Wholesome” and “Unwholesome”</a:t>
            </a:r>
            <a:endParaRPr>
              <a:latin typeface="Times New Roman"/>
              <a:ea typeface="Times New Roman"/>
              <a:cs typeface="Times New Roman"/>
              <a:sym typeface="Times New Roman"/>
            </a:endParaRPr>
          </a:p>
        </p:txBody>
      </p:sp>
      <p:sp>
        <p:nvSpPr>
          <p:cNvPr id="336" name="Google Shape;336;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James Baraz on “mental purification”: https://dharmaseed.org/teacher/86/talk/29024/</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 Jill Shepherd Guided Meditation on “mental noting techniques”: https://dharmaseed.org/teacher/637/talk/35579/</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Balance Between Striving and Being a Couch Potato</a:t>
            </a:r>
            <a:endParaRPr>
              <a:latin typeface="Times New Roman"/>
              <a:ea typeface="Times New Roman"/>
              <a:cs typeface="Times New Roman"/>
              <a:sym typeface="Times New Roman"/>
            </a:endParaRPr>
          </a:p>
        </p:txBody>
      </p:sp>
      <p:sp>
        <p:nvSpPr>
          <p:cNvPr id="342" name="Google Shape;342;p6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Buddha taught that wise effort is like tuning a musical instrument: you don’t want to make the strings too tight or too loose (otherwise you’ll be out of tune). The teaching here is to find a balance between over-striving (trying real hard to attain enlightenment) and being inattentive and lazy.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Depending on your life conditions, you may have 20 minutes to meditate or 16 hours to meditate every day. No need to increase or decrease time. Just make your practice a </a:t>
            </a:r>
            <a:r>
              <a:rPr lang="en">
                <a:solidFill>
                  <a:srgbClr val="FFFFFF"/>
                </a:solidFill>
                <a:latin typeface="Times New Roman"/>
                <a:ea typeface="Times New Roman"/>
                <a:cs typeface="Times New Roman"/>
                <a:sym typeface="Times New Roman"/>
              </a:rPr>
              <a:t>balanced</a:t>
            </a:r>
            <a:r>
              <a:rPr lang="en">
                <a:solidFill>
                  <a:srgbClr val="FFFFFF"/>
                </a:solidFill>
                <a:latin typeface="Times New Roman"/>
                <a:ea typeface="Times New Roman"/>
                <a:cs typeface="Times New Roman"/>
                <a:sym typeface="Times New Roman"/>
              </a:rPr>
              <a:t> effort. I have a habit of over-striving, so I had to learn to loosen up. This is different for everyone. I think it’s important to meditate every day and spend at least twenty minutes sitting. Without that, this practice isn’t onward leading.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54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First Noble Truth</a:t>
            </a:r>
            <a:endParaRPr>
              <a:latin typeface="Times New Roman"/>
              <a:ea typeface="Times New Roman"/>
              <a:cs typeface="Times New Roman"/>
              <a:sym typeface="Times New Roman"/>
            </a:endParaRPr>
          </a:p>
          <a:p>
            <a:pPr indent="0" lvl="0" marL="0" rtl="0" algn="ctr">
              <a:spcBef>
                <a:spcPts val="0"/>
              </a:spcBef>
              <a:spcAft>
                <a:spcPts val="0"/>
              </a:spcAft>
              <a:buNone/>
            </a:pPr>
            <a:r>
              <a:rPr lang="en" sz="1800">
                <a:latin typeface="Times New Roman"/>
                <a:ea typeface="Times New Roman"/>
                <a:cs typeface="Times New Roman"/>
                <a:sym typeface="Times New Roman"/>
              </a:rPr>
              <a:t>Diagnosing our Spiritual Illness</a:t>
            </a:r>
            <a:r>
              <a:rPr lang="en"/>
              <a:t> </a:t>
            </a:r>
            <a:endParaRPr/>
          </a:p>
        </p:txBody>
      </p:sp>
      <p:sp>
        <p:nvSpPr>
          <p:cNvPr id="79" name="Google Shape;79;p17"/>
          <p:cNvSpPr txBox="1"/>
          <p:nvPr>
            <p:ph idx="1" type="body"/>
          </p:nvPr>
        </p:nvSpPr>
        <p:spPr>
          <a:xfrm>
            <a:off x="311700" y="1232100"/>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Font typeface="Times New Roman"/>
              <a:buChar char="●"/>
            </a:pPr>
            <a:r>
              <a:rPr lang="en" sz="1700">
                <a:solidFill>
                  <a:srgbClr val="FFFFFF"/>
                </a:solidFill>
                <a:latin typeface="Times New Roman"/>
                <a:ea typeface="Times New Roman"/>
                <a:cs typeface="Times New Roman"/>
                <a:sym typeface="Times New Roman"/>
              </a:rPr>
              <a:t>In life, there is a lot of </a:t>
            </a:r>
            <a:r>
              <a:rPr i="1" lang="en" sz="1700">
                <a:solidFill>
                  <a:srgbClr val="FFFFFF"/>
                </a:solidFill>
                <a:latin typeface="Times New Roman"/>
                <a:ea typeface="Times New Roman"/>
                <a:cs typeface="Times New Roman"/>
                <a:sym typeface="Times New Roman"/>
              </a:rPr>
              <a:t>dhukka</a:t>
            </a:r>
            <a:r>
              <a:rPr lang="en" sz="1700">
                <a:solidFill>
                  <a:srgbClr val="FFFFFF"/>
                </a:solidFill>
                <a:latin typeface="Times New Roman"/>
                <a:ea typeface="Times New Roman"/>
                <a:cs typeface="Times New Roman"/>
                <a:sym typeface="Times New Roman"/>
              </a:rPr>
              <a:t> = literally means “a bumpy ride” </a:t>
            </a:r>
            <a:endParaRPr sz="1700">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1700">
              <a:solidFill>
                <a:srgbClr val="FFFFFF"/>
              </a:solidFill>
              <a:latin typeface="Times New Roman"/>
              <a:ea typeface="Times New Roman"/>
              <a:cs typeface="Times New Roman"/>
              <a:sym typeface="Times New Roman"/>
            </a:endParaRPr>
          </a:p>
          <a:p>
            <a:pPr indent="-336550" lvl="0" marL="457200" rtl="0" algn="l">
              <a:spcBef>
                <a:spcPts val="1600"/>
              </a:spcBef>
              <a:spcAft>
                <a:spcPts val="0"/>
              </a:spcAft>
              <a:buClr>
                <a:srgbClr val="FFFFFF"/>
              </a:buClr>
              <a:buSzPts val="1700"/>
              <a:buFont typeface="Times New Roman"/>
              <a:buChar char="●"/>
            </a:pPr>
            <a:r>
              <a:rPr i="1" lang="en" sz="1700">
                <a:solidFill>
                  <a:srgbClr val="FFFFFF"/>
                </a:solidFill>
                <a:latin typeface="Times New Roman"/>
                <a:ea typeface="Times New Roman"/>
                <a:cs typeface="Times New Roman"/>
                <a:sym typeface="Times New Roman"/>
              </a:rPr>
              <a:t>Dhukka </a:t>
            </a:r>
            <a:r>
              <a:rPr lang="en" sz="1700">
                <a:solidFill>
                  <a:srgbClr val="FFFFFF"/>
                </a:solidFill>
                <a:latin typeface="Times New Roman"/>
                <a:ea typeface="Times New Roman"/>
                <a:cs typeface="Times New Roman"/>
                <a:sym typeface="Times New Roman"/>
              </a:rPr>
              <a:t>is a Buddhist word in the Pali language that</a:t>
            </a:r>
            <a:r>
              <a:rPr i="1" lang="en" sz="1700">
                <a:solidFill>
                  <a:srgbClr val="FFFFFF"/>
                </a:solidFill>
                <a:latin typeface="Times New Roman"/>
                <a:ea typeface="Times New Roman"/>
                <a:cs typeface="Times New Roman"/>
                <a:sym typeface="Times New Roman"/>
              </a:rPr>
              <a:t> </a:t>
            </a:r>
            <a:r>
              <a:rPr lang="en" sz="1700">
                <a:solidFill>
                  <a:srgbClr val="FFFFFF"/>
                </a:solidFill>
                <a:latin typeface="Times New Roman"/>
                <a:ea typeface="Times New Roman"/>
                <a:cs typeface="Times New Roman"/>
                <a:sym typeface="Times New Roman"/>
              </a:rPr>
              <a:t>has been translated to dissatisfaction, stress, suffering, and dis-ease </a:t>
            </a:r>
            <a:endParaRPr sz="17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sz="1700">
              <a:solidFill>
                <a:srgbClr val="FFFFFF"/>
              </a:solidFill>
              <a:latin typeface="Times New Roman"/>
              <a:ea typeface="Times New Roman"/>
              <a:cs typeface="Times New Roman"/>
              <a:sym typeface="Times New Roman"/>
            </a:endParaRPr>
          </a:p>
          <a:p>
            <a:pPr indent="-336550" lvl="0" marL="457200" rtl="0" algn="l">
              <a:spcBef>
                <a:spcPts val="1600"/>
              </a:spcBef>
              <a:spcAft>
                <a:spcPts val="0"/>
              </a:spcAft>
              <a:buClr>
                <a:srgbClr val="FFFFFF"/>
              </a:buClr>
              <a:buSzPts val="1700"/>
              <a:buFont typeface="Times New Roman"/>
              <a:buChar char="●"/>
            </a:pPr>
            <a:r>
              <a:rPr lang="en" sz="1700">
                <a:solidFill>
                  <a:srgbClr val="FFFFFF"/>
                </a:solidFill>
                <a:latin typeface="Times New Roman"/>
                <a:ea typeface="Times New Roman"/>
                <a:cs typeface="Times New Roman"/>
                <a:sym typeface="Times New Roman"/>
              </a:rPr>
              <a:t>Without practice, we don’t experience lasting and deep satisfaction/contentment in life. There is usually some uneasiness and some stress</a:t>
            </a:r>
            <a:endParaRPr sz="17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Resources on “Wise Effort” </a:t>
            </a:r>
            <a:endParaRPr>
              <a:latin typeface="Times New Roman"/>
              <a:ea typeface="Times New Roman"/>
              <a:cs typeface="Times New Roman"/>
              <a:sym typeface="Times New Roman"/>
            </a:endParaRPr>
          </a:p>
        </p:txBody>
      </p:sp>
      <p:sp>
        <p:nvSpPr>
          <p:cNvPr id="348" name="Google Shape;348;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Tara Brach on the “Alchemy of Wise Effort in Spiritual Life”: https://dharmaseed.org/teacher/175/talk/16406/</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Winnie Nazarko “Are You Trying Hard Enough?” : </a:t>
            </a:r>
            <a:r>
              <a:rPr lang="en" u="sng">
                <a:solidFill>
                  <a:schemeClr val="hlink"/>
                </a:solidFill>
                <a:latin typeface="Times New Roman"/>
                <a:ea typeface="Times New Roman"/>
                <a:cs typeface="Times New Roman"/>
                <a:sym typeface="Times New Roman"/>
                <a:hlinkClick r:id="rId3"/>
              </a:rPr>
              <a:t>https://dharmaseed.org/teacher/315/talk/18198/</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Seven Factors of Awakening </a:t>
            </a:r>
            <a:endParaRPr>
              <a:latin typeface="Times New Roman"/>
              <a:ea typeface="Times New Roman"/>
              <a:cs typeface="Times New Roman"/>
              <a:sym typeface="Times New Roman"/>
            </a:endParaRPr>
          </a:p>
        </p:txBody>
      </p:sp>
      <p:sp>
        <p:nvSpPr>
          <p:cNvPr id="354" name="Google Shape;354;p63"/>
          <p:cNvSpPr txBox="1"/>
          <p:nvPr>
            <p:ph idx="1" type="body"/>
          </p:nvPr>
        </p:nvSpPr>
        <p:spPr>
          <a:xfrm>
            <a:off x="311700" y="1152475"/>
            <a:ext cx="8520600" cy="92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Buddha taught that there are seven factors that are cultivated in the process of awakening/enlightenment: </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Mindfulness (moment-to-moment awareness)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Curiosity/Investigation  (curiosity about what’s happening in the mind)</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Energy  (persistence)</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Rapture (pleasant/spiritual feelings)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Tranquility</a:t>
            </a:r>
            <a:r>
              <a:rPr lang="en">
                <a:solidFill>
                  <a:srgbClr val="FFFFFF"/>
                </a:solidFill>
                <a:latin typeface="Times New Roman"/>
                <a:ea typeface="Times New Roman"/>
                <a:cs typeface="Times New Roman"/>
                <a:sym typeface="Times New Roman"/>
              </a:rPr>
              <a:t>/Calm</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Concentration (stability of mind)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Equanimity (accepting whatever arises)</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Five Spiritual Faculties </a:t>
            </a:r>
            <a:endParaRPr>
              <a:latin typeface="Times New Roman"/>
              <a:ea typeface="Times New Roman"/>
              <a:cs typeface="Times New Roman"/>
              <a:sym typeface="Times New Roman"/>
            </a:endParaRPr>
          </a:p>
        </p:txBody>
      </p:sp>
      <p:sp>
        <p:nvSpPr>
          <p:cNvPr id="360" name="Google Shape;360;p64"/>
          <p:cNvSpPr txBox="1"/>
          <p:nvPr>
            <p:ph idx="1" type="body"/>
          </p:nvPr>
        </p:nvSpPr>
        <p:spPr>
          <a:xfrm>
            <a:off x="311700" y="1152475"/>
            <a:ext cx="8643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Buddha taught that there are five “spiritual faculties” that can be relied upon in mindfulness practice: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Confidence or “faith” (NOT religious faith, just confidence in oneself and the practice)</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Energy/Persistence (Ya gotta put time and energy into a skill to get good at it)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Mindfulness (moment-to-moment awareness)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Concentration (stability of mind)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Wisdom (seeing clearly into the nature of reality...will be discussed more later)</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More Resources</a:t>
            </a:r>
            <a:endParaRPr>
              <a:latin typeface="Times New Roman"/>
              <a:ea typeface="Times New Roman"/>
              <a:cs typeface="Times New Roman"/>
              <a:sym typeface="Times New Roman"/>
            </a:endParaRPr>
          </a:p>
        </p:txBody>
      </p:sp>
      <p:sp>
        <p:nvSpPr>
          <p:cNvPr id="366" name="Google Shape;366;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Mark Nunberg on the “Seven Factors of Awakening”: https://dharmaseed.org/teacher/543/talk/36696/</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Sylvia Boorstein on the “Spiritual Faculties”: https://dharmaseed.org/teacher/174/talk/42169/</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Wise Mindfulness</a:t>
            </a:r>
            <a:endParaRPr>
              <a:latin typeface="Times New Roman"/>
              <a:ea typeface="Times New Roman"/>
              <a:cs typeface="Times New Roman"/>
              <a:sym typeface="Times New Roman"/>
            </a:endParaRPr>
          </a:p>
        </p:txBody>
      </p:sp>
      <p:sp>
        <p:nvSpPr>
          <p:cNvPr id="372" name="Google Shape;372;p6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mes New Roman"/>
                <a:ea typeface="Times New Roman"/>
                <a:cs typeface="Times New Roman"/>
                <a:sym typeface="Times New Roman"/>
              </a:rPr>
              <a:t>Cultivating </a:t>
            </a:r>
            <a:r>
              <a:rPr i="1" lang="en">
                <a:solidFill>
                  <a:srgbClr val="FFFFFF"/>
                </a:solidFill>
                <a:latin typeface="Times New Roman"/>
                <a:ea typeface="Times New Roman"/>
                <a:cs typeface="Times New Roman"/>
                <a:sym typeface="Times New Roman"/>
              </a:rPr>
              <a:t>Sati </a:t>
            </a:r>
            <a:r>
              <a:rPr lang="en">
                <a:solidFill>
                  <a:srgbClr val="FFFFFF"/>
                </a:solidFill>
                <a:latin typeface="Times New Roman"/>
                <a:ea typeface="Times New Roman"/>
                <a:cs typeface="Times New Roman"/>
                <a:sym typeface="Times New Roman"/>
              </a:rPr>
              <a:t>(moment-to-moment awareness)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What is Mindfulness?</a:t>
            </a:r>
            <a:endParaRPr>
              <a:latin typeface="Times New Roman"/>
              <a:ea typeface="Times New Roman"/>
              <a:cs typeface="Times New Roman"/>
              <a:sym typeface="Times New Roman"/>
            </a:endParaRPr>
          </a:p>
        </p:txBody>
      </p:sp>
      <p:sp>
        <p:nvSpPr>
          <p:cNvPr id="378" name="Google Shape;378;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 non-judgmental and accepting present-moment awareness of our experience. We can be mindful of anything we’re experiencing. The difference between being mindful and being unmindful is that when we’re mindful we are lucidly aware that we are aware. When we are unmindful, we’re still aware but we aren’t conscious of being aware/we’re lost in thought.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When we’re mindful, the mind is stable and we can </a:t>
            </a:r>
            <a:r>
              <a:rPr lang="en">
                <a:solidFill>
                  <a:srgbClr val="FFFFFF"/>
                </a:solidFill>
                <a:latin typeface="Times New Roman"/>
                <a:ea typeface="Times New Roman"/>
                <a:cs typeface="Times New Roman"/>
                <a:sym typeface="Times New Roman"/>
              </a:rPr>
              <a:t>perceive</a:t>
            </a:r>
            <a:r>
              <a:rPr lang="en">
                <a:solidFill>
                  <a:srgbClr val="FFFFFF"/>
                </a:solidFill>
                <a:latin typeface="Times New Roman"/>
                <a:ea typeface="Times New Roman"/>
                <a:cs typeface="Times New Roman"/>
                <a:sym typeface="Times New Roman"/>
              </a:rPr>
              <a:t> experience clearly and continuously. It takes some consistent practice to learn how to do this. Until then, we’re usually in a scattered/distracted state: our attention is constantly being pulled from one thing to the next.  Mindfulness is like having an immovable attention: our attention can’t be pushed or pulled.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The Four Foundations of Mindfulness (</a:t>
            </a:r>
            <a:r>
              <a:rPr i="1" lang="en">
                <a:latin typeface="Times New Roman"/>
                <a:ea typeface="Times New Roman"/>
                <a:cs typeface="Times New Roman"/>
                <a:sym typeface="Times New Roman"/>
              </a:rPr>
              <a:t>Satipatthana Sutta)</a:t>
            </a:r>
            <a:endParaRPr i="1">
              <a:latin typeface="Times New Roman"/>
              <a:ea typeface="Times New Roman"/>
              <a:cs typeface="Times New Roman"/>
              <a:sym typeface="Times New Roman"/>
            </a:endParaRPr>
          </a:p>
        </p:txBody>
      </p:sp>
      <p:sp>
        <p:nvSpPr>
          <p:cNvPr id="384" name="Google Shape;384;p68"/>
          <p:cNvSpPr txBox="1"/>
          <p:nvPr>
            <p:ph idx="1" type="body"/>
          </p:nvPr>
        </p:nvSpPr>
        <p:spPr>
          <a:xfrm>
            <a:off x="311700" y="14041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There are four foundations of mindfulness taught in the </a:t>
            </a:r>
            <a:r>
              <a:rPr lang="en">
                <a:solidFill>
                  <a:srgbClr val="FFFFFF"/>
                </a:solidFill>
                <a:latin typeface="Times New Roman"/>
                <a:ea typeface="Times New Roman"/>
                <a:cs typeface="Times New Roman"/>
                <a:sym typeface="Times New Roman"/>
              </a:rPr>
              <a:t>original</a:t>
            </a:r>
            <a:r>
              <a:rPr lang="en">
                <a:solidFill>
                  <a:srgbClr val="FFFFFF"/>
                </a:solidFill>
                <a:latin typeface="Times New Roman"/>
                <a:ea typeface="Times New Roman"/>
                <a:cs typeface="Times New Roman"/>
                <a:sym typeface="Times New Roman"/>
              </a:rPr>
              <a:t> discourse on mindfulness (</a:t>
            </a:r>
            <a:r>
              <a:rPr i="1" lang="en">
                <a:solidFill>
                  <a:srgbClr val="FFFFFF"/>
                </a:solidFill>
                <a:latin typeface="Times New Roman"/>
                <a:ea typeface="Times New Roman"/>
                <a:cs typeface="Times New Roman"/>
                <a:sym typeface="Times New Roman"/>
              </a:rPr>
              <a:t>satipatthana sutta</a:t>
            </a:r>
            <a:r>
              <a:rPr lang="en">
                <a:solidFill>
                  <a:srgbClr val="FFFFFF"/>
                </a:solidFill>
                <a:latin typeface="Times New Roman"/>
                <a:ea typeface="Times New Roman"/>
                <a:cs typeface="Times New Roman"/>
                <a:sym typeface="Times New Roman"/>
              </a:rPr>
              <a:t>). This is the most important teaching of them all. Mindfulness = direct knowing/awareness + acceptance</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Mindfulness of the body and of breathing (</a:t>
            </a:r>
            <a:r>
              <a:rPr i="1" lang="en">
                <a:solidFill>
                  <a:srgbClr val="FFFFFF"/>
                </a:solidFill>
                <a:latin typeface="Times New Roman"/>
                <a:ea typeface="Times New Roman"/>
                <a:cs typeface="Times New Roman"/>
                <a:sym typeface="Times New Roman"/>
              </a:rPr>
              <a:t>kayanupassana</a:t>
            </a:r>
            <a:r>
              <a:rPr lang="en">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Mindfulness of feeling-tone: pleasant, neutral and unpleasant feeling. (</a:t>
            </a:r>
            <a:r>
              <a:rPr i="1" lang="en">
                <a:solidFill>
                  <a:srgbClr val="FFFFFF"/>
                </a:solidFill>
                <a:latin typeface="Times New Roman"/>
                <a:ea typeface="Times New Roman"/>
                <a:cs typeface="Times New Roman"/>
                <a:sym typeface="Times New Roman"/>
              </a:rPr>
              <a:t>vedananupassana</a:t>
            </a:r>
            <a:r>
              <a:rPr lang="en">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Mindfulness of mind: thoughts, emotions and mind-states (</a:t>
            </a:r>
            <a:r>
              <a:rPr i="1" lang="en">
                <a:solidFill>
                  <a:srgbClr val="FFFFFF"/>
                </a:solidFill>
                <a:latin typeface="Times New Roman"/>
                <a:ea typeface="Times New Roman"/>
                <a:cs typeface="Times New Roman"/>
                <a:sym typeface="Times New Roman"/>
              </a:rPr>
              <a:t>cittanupassana</a:t>
            </a:r>
            <a:r>
              <a:rPr lang="en">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Mindfulness of “mind-objects” (</a:t>
            </a:r>
            <a:r>
              <a:rPr i="1" lang="en">
                <a:solidFill>
                  <a:srgbClr val="FFFFFF"/>
                </a:solidFill>
                <a:latin typeface="Times New Roman"/>
                <a:ea typeface="Times New Roman"/>
                <a:cs typeface="Times New Roman"/>
                <a:sym typeface="Times New Roman"/>
              </a:rPr>
              <a:t>dhammanupassana</a:t>
            </a:r>
            <a:r>
              <a:rPr lang="en">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Mindfulness of Breathing (</a:t>
            </a:r>
            <a:r>
              <a:rPr i="1" lang="en">
                <a:latin typeface="Times New Roman"/>
                <a:ea typeface="Times New Roman"/>
                <a:cs typeface="Times New Roman"/>
                <a:sym typeface="Times New Roman"/>
              </a:rPr>
              <a:t>Anapanasati</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390" name="Google Shape;390;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In the beginning of mindfulness practice, bringing attention to the in-breath and the out-breath is of primary importance. When breathing in, be mindful of breathing in. When breathing out, be mindful of breathing out. You can use a touch-point (the rise and fall of the abdomen or the sensation of air moving in and out of the nostrils) as an anchor for your attention.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In the beginning, the mind is very restless and distracted. Each thought and sensation pulls attention in a different direction. This is why breathing is so helpful. No need to force attention to the breath: just gently move back to the breath when you get lost in thought. Ultimately, mindfulness expands far beyond breathing but, in the beginning, mindfulness-of-breathing is essential.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Mindfulness of Body (</a:t>
            </a:r>
            <a:r>
              <a:rPr i="1" lang="en">
                <a:latin typeface="Times New Roman"/>
                <a:ea typeface="Times New Roman"/>
                <a:cs typeface="Times New Roman"/>
                <a:sym typeface="Times New Roman"/>
              </a:rPr>
              <a:t>Kayanupassana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396" name="Google Shape;396;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When we meditate, we “put our mind in our body.” The mind is busy planning and remembering (lost in future and past imaginings). The body is always here in the present-moment. By paying attention to the sensation of being in a body, we let our mind relax into the present moment. This naturally causes thoughts to settle.</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We can bring our attention to sensations (heat, coolness, pressure, lightness, heaviness, tingling, calm, energy...e.t.c.). The body can appear to be quite alive when we meditate. We start to notice the changing nature of the body on a more minute scale.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Guided Meditations (Body, Breath, and Sounds)</a:t>
            </a:r>
            <a:endParaRPr>
              <a:latin typeface="Times New Roman"/>
              <a:ea typeface="Times New Roman"/>
              <a:cs typeface="Times New Roman"/>
              <a:sym typeface="Times New Roman"/>
            </a:endParaRPr>
          </a:p>
        </p:txBody>
      </p:sp>
      <p:sp>
        <p:nvSpPr>
          <p:cNvPr id="402" name="Google Shape;402;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Jill Shepherd guided meditation on mindfulness-of-breathing: </a:t>
            </a:r>
            <a:r>
              <a:rPr lang="en" u="sng">
                <a:solidFill>
                  <a:schemeClr val="hlink"/>
                </a:solidFill>
                <a:latin typeface="Times New Roman"/>
                <a:ea typeface="Times New Roman"/>
                <a:cs typeface="Times New Roman"/>
                <a:sym typeface="Times New Roman"/>
                <a:hlinkClick r:id="rId3"/>
              </a:rPr>
              <a:t>https://dharmaseed.org/teacher/637/talk/49819/</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Jill Shepherd guided meditation on mindfulness-of-body: </a:t>
            </a:r>
            <a:r>
              <a:rPr lang="en" u="sng">
                <a:solidFill>
                  <a:schemeClr val="hlink"/>
                </a:solidFill>
                <a:latin typeface="Times New Roman"/>
                <a:ea typeface="Times New Roman"/>
                <a:cs typeface="Times New Roman"/>
                <a:sym typeface="Times New Roman"/>
                <a:hlinkClick r:id="rId4"/>
              </a:rPr>
              <a:t>https://dharmaseed.org/teacher/637/talk/49935/</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You can also use sounds as a way to ground attention during meditation. This can be very cool. Jill Shepherd guided meditation on mindfulness-of-sounds: https://dharmaseed.org/teacher/637/talk/62200/</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First Noble Truth (Resources)</a:t>
            </a:r>
            <a:endParaRPr>
              <a:latin typeface="Times New Roman"/>
              <a:ea typeface="Times New Roman"/>
              <a:cs typeface="Times New Roman"/>
              <a:sym typeface="Times New Roman"/>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rgbClr val="FFFFFF"/>
              </a:buClr>
              <a:buSzPts val="1700"/>
              <a:buFont typeface="Times New Roman"/>
              <a:buChar char="●"/>
            </a:pPr>
            <a:r>
              <a:rPr lang="en" sz="1700">
                <a:solidFill>
                  <a:srgbClr val="FFFFFF"/>
                </a:solidFill>
                <a:latin typeface="Times New Roman"/>
                <a:ea typeface="Times New Roman"/>
                <a:cs typeface="Times New Roman"/>
                <a:sym typeface="Times New Roman"/>
              </a:rPr>
              <a:t>Talk by meditation teacher Joseph Goldstein on the first noble truth:</a:t>
            </a:r>
            <a:endParaRPr sz="1700">
              <a:solidFill>
                <a:srgbClr val="FFFFFF"/>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400" u="sng">
                <a:solidFill>
                  <a:schemeClr val="accent5"/>
                </a:solidFill>
                <a:hlinkClick r:id="rId3">
                  <a:extLst>
                    <a:ext uri="{A12FA001-AC4F-418D-AE19-62706E023703}">
                      <ahyp:hlinkClr val="tx"/>
                    </a:ext>
                  </a:extLst>
                </a:hlinkClick>
              </a:rPr>
              <a:t>https://dharmaseed.org/teacher/96/talk/22833/20140406-Joseph_Goldstein-IMSRC-1st_noble_truth-22833.mp3</a:t>
            </a:r>
            <a:endParaRPr sz="2100">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336550" lvl="0" marL="457200" rtl="0" algn="l">
              <a:lnSpc>
                <a:spcPct val="100000"/>
              </a:lnSpc>
              <a:spcBef>
                <a:spcPts val="0"/>
              </a:spcBef>
              <a:spcAft>
                <a:spcPts val="0"/>
              </a:spcAft>
              <a:buClr>
                <a:srgbClr val="FFFFFF"/>
              </a:buClr>
              <a:buSzPts val="1700"/>
              <a:buFont typeface="Times New Roman"/>
              <a:buChar char="●"/>
            </a:pPr>
            <a:r>
              <a:rPr lang="en" sz="1700">
                <a:solidFill>
                  <a:srgbClr val="FFFFFF"/>
                </a:solidFill>
                <a:latin typeface="Times New Roman"/>
                <a:ea typeface="Times New Roman"/>
                <a:cs typeface="Times New Roman"/>
                <a:sym typeface="Times New Roman"/>
              </a:rPr>
              <a:t>Link to the original Buddhist discourse (</a:t>
            </a:r>
            <a:r>
              <a:rPr i="1" lang="en" sz="1700">
                <a:solidFill>
                  <a:srgbClr val="FFFFFF"/>
                </a:solidFill>
                <a:latin typeface="Times New Roman"/>
                <a:ea typeface="Times New Roman"/>
                <a:cs typeface="Times New Roman"/>
                <a:sym typeface="Times New Roman"/>
              </a:rPr>
              <a:t>sutta)</a:t>
            </a:r>
            <a:r>
              <a:rPr lang="en" sz="1700">
                <a:solidFill>
                  <a:srgbClr val="FFFFFF"/>
                </a:solidFill>
                <a:latin typeface="Times New Roman"/>
                <a:ea typeface="Times New Roman"/>
                <a:cs typeface="Times New Roman"/>
                <a:sym typeface="Times New Roman"/>
              </a:rPr>
              <a:t> on </a:t>
            </a:r>
            <a:r>
              <a:rPr i="1" lang="en" sz="1700">
                <a:solidFill>
                  <a:srgbClr val="FFFFFF"/>
                </a:solidFill>
                <a:latin typeface="Times New Roman"/>
                <a:ea typeface="Times New Roman"/>
                <a:cs typeface="Times New Roman"/>
                <a:sym typeface="Times New Roman"/>
              </a:rPr>
              <a:t>dhukka: </a:t>
            </a:r>
            <a:endParaRPr sz="1700">
              <a:solidFill>
                <a:srgbClr val="FFFFFF"/>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400" u="sng">
                <a:solidFill>
                  <a:schemeClr val="hlink"/>
                </a:solidFill>
                <a:hlinkClick r:id="rId4"/>
              </a:rPr>
              <a:t>https://www.accesstoinsight.org/ptf/dhamma/sacca/sacca1/index.html</a:t>
            </a:r>
            <a:endParaRPr sz="1400">
              <a:solidFill>
                <a:srgbClr val="FFFFFF"/>
              </a:solidFill>
            </a:endParaRPr>
          </a:p>
          <a:p>
            <a:pPr indent="0" lvl="0" marL="0" rtl="0" algn="l">
              <a:lnSpc>
                <a:spcPct val="100000"/>
              </a:lnSpc>
              <a:spcBef>
                <a:spcPts val="0"/>
              </a:spcBef>
              <a:spcAft>
                <a:spcPts val="0"/>
              </a:spcAft>
              <a:buNone/>
            </a:pPr>
            <a:r>
              <a:t/>
            </a:r>
            <a:endParaRPr sz="1700">
              <a:solidFill>
                <a:srgbClr val="FFFFFF"/>
              </a:solidFill>
              <a:latin typeface="Times New Roman"/>
              <a:ea typeface="Times New Roman"/>
              <a:cs typeface="Times New Roman"/>
              <a:sym typeface="Times New Roman"/>
            </a:endParaRPr>
          </a:p>
          <a:p>
            <a:pPr indent="-336550" lvl="0" marL="457200" rtl="0" algn="l">
              <a:lnSpc>
                <a:spcPct val="100000"/>
              </a:lnSpc>
              <a:spcBef>
                <a:spcPts val="0"/>
              </a:spcBef>
              <a:spcAft>
                <a:spcPts val="0"/>
              </a:spcAft>
              <a:buClr>
                <a:srgbClr val="FFFFFF"/>
              </a:buClr>
              <a:buSzPts val="1700"/>
              <a:buFont typeface="Times New Roman"/>
              <a:buChar char="●"/>
            </a:pPr>
            <a:r>
              <a:rPr lang="en" sz="1700">
                <a:solidFill>
                  <a:srgbClr val="FFFFFF"/>
                </a:solidFill>
                <a:latin typeface="Times New Roman"/>
                <a:ea typeface="Times New Roman"/>
                <a:cs typeface="Times New Roman"/>
                <a:sym typeface="Times New Roman"/>
              </a:rPr>
              <a:t>Definition: "Now this, monks, is the Noble Truth of </a:t>
            </a:r>
            <a:r>
              <a:rPr lang="en" sz="1700">
                <a:solidFill>
                  <a:srgbClr val="FFFFFF"/>
                </a:solidFill>
                <a:uFill>
                  <a:noFill/>
                </a:uFill>
                <a:latin typeface="Times New Roman"/>
                <a:ea typeface="Times New Roman"/>
                <a:cs typeface="Times New Roman"/>
                <a:sym typeface="Times New Roman"/>
                <a:hlinkClick r:id="rId5">
                  <a:extLst>
                    <a:ext uri="{A12FA001-AC4F-418D-AE19-62706E023703}">
                      <ahyp:hlinkClr val="tx"/>
                    </a:ext>
                  </a:extLst>
                </a:hlinkClick>
              </a:rPr>
              <a:t>dukkha</a:t>
            </a:r>
            <a:r>
              <a:rPr lang="en" sz="1700">
                <a:solidFill>
                  <a:srgbClr val="FFFFFF"/>
                </a:solidFill>
                <a:latin typeface="Times New Roman"/>
                <a:ea typeface="Times New Roman"/>
                <a:cs typeface="Times New Roman"/>
                <a:sym typeface="Times New Roman"/>
              </a:rPr>
              <a:t>: </a:t>
            </a:r>
            <a:r>
              <a:rPr lang="en" sz="1700">
                <a:solidFill>
                  <a:srgbClr val="FFFFFF"/>
                </a:solidFill>
                <a:uFill>
                  <a:noFill/>
                </a:uFill>
                <a:latin typeface="Times New Roman"/>
                <a:ea typeface="Times New Roman"/>
                <a:cs typeface="Times New Roman"/>
                <a:sym typeface="Times New Roman"/>
                <a:hlinkClick r:id="rId6">
                  <a:extLst>
                    <a:ext uri="{A12FA001-AC4F-418D-AE19-62706E023703}">
                      <ahyp:hlinkClr val="tx"/>
                    </a:ext>
                  </a:extLst>
                </a:hlinkClick>
              </a:rPr>
              <a:t>Birth</a:t>
            </a:r>
            <a:r>
              <a:rPr lang="en" sz="1700">
                <a:solidFill>
                  <a:srgbClr val="FFFFFF"/>
                </a:solidFill>
                <a:latin typeface="Times New Roman"/>
                <a:ea typeface="Times New Roman"/>
                <a:cs typeface="Times New Roman"/>
                <a:sym typeface="Times New Roman"/>
              </a:rPr>
              <a:t> is dukkha, </a:t>
            </a:r>
            <a:r>
              <a:rPr lang="en" sz="1700">
                <a:solidFill>
                  <a:srgbClr val="FFFFFF"/>
                </a:solidFill>
                <a:uFill>
                  <a:noFill/>
                </a:uFill>
                <a:latin typeface="Times New Roman"/>
                <a:ea typeface="Times New Roman"/>
                <a:cs typeface="Times New Roman"/>
                <a:sym typeface="Times New Roman"/>
                <a:hlinkClick r:id="rId7">
                  <a:extLst>
                    <a:ext uri="{A12FA001-AC4F-418D-AE19-62706E023703}">
                      <ahyp:hlinkClr val="tx"/>
                    </a:ext>
                  </a:extLst>
                </a:hlinkClick>
              </a:rPr>
              <a:t>aging</a:t>
            </a:r>
            <a:r>
              <a:rPr lang="en" sz="1700">
                <a:solidFill>
                  <a:srgbClr val="FFFFFF"/>
                </a:solidFill>
                <a:latin typeface="Times New Roman"/>
                <a:ea typeface="Times New Roman"/>
                <a:cs typeface="Times New Roman"/>
                <a:sym typeface="Times New Roman"/>
              </a:rPr>
              <a:t> is dukkha, </a:t>
            </a:r>
            <a:r>
              <a:rPr lang="en" sz="1700">
                <a:solidFill>
                  <a:srgbClr val="FFFFFF"/>
                </a:solidFill>
                <a:uFill>
                  <a:noFill/>
                </a:uFill>
                <a:latin typeface="Times New Roman"/>
                <a:ea typeface="Times New Roman"/>
                <a:cs typeface="Times New Roman"/>
                <a:sym typeface="Times New Roman"/>
                <a:hlinkClick r:id="rId8">
                  <a:extLst>
                    <a:ext uri="{A12FA001-AC4F-418D-AE19-62706E023703}">
                      <ahyp:hlinkClr val="tx"/>
                    </a:ext>
                  </a:extLst>
                </a:hlinkClick>
              </a:rPr>
              <a:t>death</a:t>
            </a:r>
            <a:r>
              <a:rPr lang="en" sz="1700">
                <a:solidFill>
                  <a:srgbClr val="FFFFFF"/>
                </a:solidFill>
                <a:latin typeface="Times New Roman"/>
                <a:ea typeface="Times New Roman"/>
                <a:cs typeface="Times New Roman"/>
                <a:sym typeface="Times New Roman"/>
              </a:rPr>
              <a:t> is dukkha; sorrow, lamentation, pain, grief, &amp; despair are dukkha; association with the unbeloved is dukkha; separation from the loved is dukkha; not getting what is wanted is dukkha. In short, [our experience is] dukkha” (</a:t>
            </a:r>
            <a:r>
              <a:rPr i="1" lang="en" sz="1700">
                <a:solidFill>
                  <a:srgbClr val="FFFFFF"/>
                </a:solidFill>
                <a:latin typeface="Times New Roman"/>
                <a:ea typeface="Times New Roman"/>
                <a:cs typeface="Times New Roman"/>
                <a:sym typeface="Times New Roman"/>
              </a:rPr>
              <a:t>Dhammacakkappavattana Sutta: Setting the Wheel of the Dhamma in Motion) </a:t>
            </a:r>
            <a:endParaRPr i="1" sz="17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rgbClr val="FFFFFF"/>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Mindfulness of Feeling-Tone (</a:t>
            </a:r>
            <a:r>
              <a:rPr i="1" lang="en">
                <a:latin typeface="Times New Roman"/>
                <a:ea typeface="Times New Roman"/>
                <a:cs typeface="Times New Roman"/>
                <a:sym typeface="Times New Roman"/>
              </a:rPr>
              <a:t>vedananupassana)</a:t>
            </a:r>
            <a:endParaRPr i="1">
              <a:latin typeface="Times New Roman"/>
              <a:ea typeface="Times New Roman"/>
              <a:cs typeface="Times New Roman"/>
              <a:sym typeface="Times New Roman"/>
            </a:endParaRPr>
          </a:p>
        </p:txBody>
      </p:sp>
      <p:sp>
        <p:nvSpPr>
          <p:cNvPr id="408" name="Google Shape;408;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Mindfulness of feeling-tone = bring awareness to the quality of </a:t>
            </a:r>
            <a:r>
              <a:rPr lang="en">
                <a:solidFill>
                  <a:srgbClr val="FFFFFF"/>
                </a:solidFill>
                <a:latin typeface="Times New Roman"/>
                <a:ea typeface="Times New Roman"/>
                <a:cs typeface="Times New Roman"/>
                <a:sym typeface="Times New Roman"/>
              </a:rPr>
              <a:t>pleasant</a:t>
            </a:r>
            <a:r>
              <a:rPr lang="en">
                <a:solidFill>
                  <a:srgbClr val="FFFFFF"/>
                </a:solidFill>
                <a:latin typeface="Times New Roman"/>
                <a:ea typeface="Times New Roman"/>
                <a:cs typeface="Times New Roman"/>
                <a:sym typeface="Times New Roman"/>
              </a:rPr>
              <a:t>, unpleasant, and neutral sensation.  We can attend to whether or not something we are experiencing is pleasant, unpleasant or neutral.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This is important because, if we are not mindful, we tend to grasp at pleasant feelings, resist unpleasant feelings, and space out when we experience neutral feeling. When we are mindful, we still experience pleasant, unpleasant, and neutral but we don’t grasp or resist these passing feelings. We maintain an accepting awareness of them.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Guided Mindfulness of Feeling Tone </a:t>
            </a:r>
            <a:endParaRPr>
              <a:latin typeface="Times New Roman"/>
              <a:ea typeface="Times New Roman"/>
              <a:cs typeface="Times New Roman"/>
              <a:sym typeface="Times New Roman"/>
            </a:endParaRPr>
          </a:p>
        </p:txBody>
      </p:sp>
      <p:sp>
        <p:nvSpPr>
          <p:cNvPr id="414" name="Google Shape;414;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Jill Shepherd guided meditation on feeling-tone: https://dharmaseed.org/teacher/637/talk/56769/</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FFFFFF"/>
                </a:solidFill>
                <a:latin typeface="Times New Roman"/>
                <a:ea typeface="Times New Roman"/>
                <a:cs typeface="Times New Roman"/>
                <a:sym typeface="Times New Roman"/>
              </a:rPr>
              <a:t>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Mindfulness of Mind (</a:t>
            </a:r>
            <a:r>
              <a:rPr i="1" lang="en">
                <a:latin typeface="Times New Roman"/>
                <a:ea typeface="Times New Roman"/>
                <a:cs typeface="Times New Roman"/>
                <a:sym typeface="Times New Roman"/>
              </a:rPr>
              <a:t>Cittanupassana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420" name="Google Shape;420;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After we’ve been practicing for a while, awareness becomes natural. At this point, we can include the mind (thoughts, mind-states, emotions, and moods) into our expanding field of mindful awareness. </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We can greet mind-states like fear, desire, sadness, anger, and joy with an accepting non-judgmental awareness. We can also bring mindfulness to thought-patterns (</a:t>
            </a:r>
            <a:r>
              <a:rPr i="1" lang="en">
                <a:solidFill>
                  <a:srgbClr val="FFFFFF"/>
                </a:solidFill>
                <a:latin typeface="Times New Roman"/>
                <a:ea typeface="Times New Roman"/>
                <a:cs typeface="Times New Roman"/>
                <a:sym typeface="Times New Roman"/>
              </a:rPr>
              <a:t>sankharas</a:t>
            </a:r>
            <a:r>
              <a:rPr lang="en">
                <a:solidFill>
                  <a:srgbClr val="FFFFFF"/>
                </a:solidFill>
                <a:latin typeface="Times New Roman"/>
                <a:ea typeface="Times New Roman"/>
                <a:cs typeface="Times New Roman"/>
                <a:sym typeface="Times New Roman"/>
              </a:rPr>
              <a:t>): </a:t>
            </a:r>
            <a:r>
              <a:rPr lang="en">
                <a:solidFill>
                  <a:srgbClr val="FFFFFF"/>
                </a:solidFill>
                <a:latin typeface="Times New Roman"/>
                <a:ea typeface="Times New Roman"/>
                <a:cs typeface="Times New Roman"/>
                <a:sym typeface="Times New Roman"/>
              </a:rPr>
              <a:t>repetitive self-narratives that run through our minds when we’re not focused on any one task. </a:t>
            </a:r>
            <a:r>
              <a:rPr lang="en">
                <a:solidFill>
                  <a:srgbClr val="FFFFFF"/>
                </a:solidFill>
                <a:latin typeface="Times New Roman"/>
                <a:ea typeface="Times New Roman"/>
                <a:cs typeface="Times New Roman"/>
                <a:sym typeface="Times New Roman"/>
              </a:rPr>
              <a:t>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Mindfulness of Moods and Emotions</a:t>
            </a:r>
            <a:endParaRPr>
              <a:latin typeface="Times New Roman"/>
              <a:ea typeface="Times New Roman"/>
              <a:cs typeface="Times New Roman"/>
              <a:sym typeface="Times New Roman"/>
            </a:endParaRPr>
          </a:p>
        </p:txBody>
      </p:sp>
      <p:sp>
        <p:nvSpPr>
          <p:cNvPr id="426" name="Google Shape;426;p75"/>
          <p:cNvSpPr txBox="1"/>
          <p:nvPr>
            <p:ph idx="1" type="body"/>
          </p:nvPr>
        </p:nvSpPr>
        <p:spPr>
          <a:xfrm>
            <a:off x="311700" y="1152475"/>
            <a:ext cx="8520600" cy="39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We can be mindful of our moods: frustration, boredom, excitement, amusement, nervousness...e.t.c. This is very liberating. When we are not mindful of moods, we act them out, causing ourselves and others stress. When we bring mindfulness to moods, we can name “boredom” or “frustration” before we act on them. In this way, mindfulness is like an intervention.</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We can be mindful of emotions. Emotions are intense experiences and we can notice this when we meditate. It’s beautiful to learn to be aware and accepting of our emotions. Even a state like fear or sadness can be coped with effectively when we are mindful. As my teacher Will would say, “the awareness of fear is not afraid. The awareness of sadness is not sad. The awareness of desire is not desire.”</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Mindfulness of Thought-Patterns (</a:t>
            </a:r>
            <a:r>
              <a:rPr i="1" lang="en">
                <a:latin typeface="Times New Roman"/>
                <a:ea typeface="Times New Roman"/>
                <a:cs typeface="Times New Roman"/>
                <a:sym typeface="Times New Roman"/>
              </a:rPr>
              <a:t>Sankharas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432" name="Google Shape;432;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It is important to be mindful of thought-patterns. There is a phase of practice in which we learn about our patterns of thought. Thoughts usually take the form of mental images (imaginary visual scenes) or mental talk (conversations). Thought-patterns create the sense of self/ego. Without them, there is no sense of self. All of us have this “story of me” running through our heads constantly. The stories can be pretty annoying when we aren’t mindful and they cause us a lot of stress.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Jack Kornfield calls thought-patterns the “top ten tunes.” We can know our top ten tunes: the thoughts that play through our minds most frequently. Usually these thoughts are narcissistic in some respect.  We need not feel guilty that we have self-centered thoughts because it’s just part of being human. It’s the way we’re built.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What Happens When We’re Mindful of Thought-Patterns</a:t>
            </a:r>
            <a:endParaRPr>
              <a:latin typeface="Times New Roman"/>
              <a:ea typeface="Times New Roman"/>
              <a:cs typeface="Times New Roman"/>
              <a:sym typeface="Times New Roman"/>
            </a:endParaRPr>
          </a:p>
        </p:txBody>
      </p:sp>
      <p:sp>
        <p:nvSpPr>
          <p:cNvPr id="438" name="Google Shape;438;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When we are mindful of thought-patterns, we learn about how our minds create the “personality-identity or ego” on a moment to moment level. We don’t need to get rid of thoughts, but when we are aware of them, we stop believing them. This results in freedom from our sense of ego/separate identity. Instead of identifying with each thought we have, we see thoughts as just thoughts and let them come and go.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In my experience, thought-patterns often take the form of made-up conversations with other people. We may imagine others praising us or blaming us for something. This goes to show how social our minds are. It also creates the sense of us being inferior or superior to others. Mental activity causes </a:t>
            </a:r>
            <a:r>
              <a:rPr lang="en">
                <a:solidFill>
                  <a:srgbClr val="FFFFFF"/>
                </a:solidFill>
                <a:latin typeface="Times New Roman"/>
                <a:ea typeface="Times New Roman"/>
                <a:cs typeface="Times New Roman"/>
                <a:sym typeface="Times New Roman"/>
              </a:rPr>
              <a:t>egocentric</a:t>
            </a:r>
            <a:r>
              <a:rPr lang="en">
                <a:solidFill>
                  <a:srgbClr val="FFFFFF"/>
                </a:solidFill>
                <a:latin typeface="Times New Roman"/>
                <a:ea typeface="Times New Roman"/>
                <a:cs typeface="Times New Roman"/>
                <a:sym typeface="Times New Roman"/>
              </a:rPr>
              <a:t> behavior. Positive Narcissism: believing we’re superior. Negative narcissism: believing we’re inferior.</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Mindfulness of Intentions </a:t>
            </a:r>
            <a:endParaRPr>
              <a:latin typeface="Times New Roman"/>
              <a:ea typeface="Times New Roman"/>
              <a:cs typeface="Times New Roman"/>
              <a:sym typeface="Times New Roman"/>
            </a:endParaRPr>
          </a:p>
        </p:txBody>
      </p:sp>
      <p:sp>
        <p:nvSpPr>
          <p:cNvPr id="444" name="Google Shape;444;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We can bring mindfulness to our intentions. Before each physical and mental action, there is the intention to act. Noticing this takes more refinement of attention. No need to constantly be aware of this.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When we’re mindful of the quality of our intention (for instance, anger or desire) we can naturally move away from stress-inducing behavior. Again, mindfulness acts as a kind of intervention. For example, I notice the intention to write a nasty email in response to someone in my family who is voting for Trump. My intention is rooted in anger and following through with it will make me a more angry person. Because of mindful awareness, I notice the intention and resist the temptation to follow through with it.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Talks on “Mindfulness of Mind” </a:t>
            </a:r>
            <a:endParaRPr>
              <a:latin typeface="Times New Roman"/>
              <a:ea typeface="Times New Roman"/>
              <a:cs typeface="Times New Roman"/>
              <a:sym typeface="Times New Roman"/>
            </a:endParaRPr>
          </a:p>
        </p:txBody>
      </p:sp>
      <p:sp>
        <p:nvSpPr>
          <p:cNvPr id="450" name="Google Shape;450;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Steve Armstrong instructions on “mindfulness of mind”: </a:t>
            </a:r>
            <a:r>
              <a:rPr lang="en" u="sng">
                <a:solidFill>
                  <a:schemeClr val="hlink"/>
                </a:solidFill>
                <a:latin typeface="Times New Roman"/>
                <a:ea typeface="Times New Roman"/>
                <a:cs typeface="Times New Roman"/>
                <a:sym typeface="Times New Roman"/>
                <a:hlinkClick r:id="rId3"/>
              </a:rPr>
              <a:t>https://dharmaseed.org/teacher/170/talk/26789/</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Jack Kornfield article on “repetitive thoughts”: </a:t>
            </a:r>
            <a:r>
              <a:rPr lang="en" u="sng">
                <a:solidFill>
                  <a:schemeClr val="hlink"/>
                </a:solidFill>
                <a:latin typeface="Times New Roman"/>
                <a:ea typeface="Times New Roman"/>
                <a:cs typeface="Times New Roman"/>
                <a:sym typeface="Times New Roman"/>
                <a:hlinkClick r:id="rId4"/>
              </a:rPr>
              <a:t>https://jackkornfield.com/expand-field-attention/</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Jill Shepherd on “mindfulness of mind” including emotions: https://dharmaseed.org/teacher/637/talk/62277/</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Mindfulness of “Mind-Objects” (</a:t>
            </a:r>
            <a:r>
              <a:rPr i="1" lang="en">
                <a:latin typeface="Times New Roman"/>
                <a:ea typeface="Times New Roman"/>
                <a:cs typeface="Times New Roman"/>
                <a:sym typeface="Times New Roman"/>
              </a:rPr>
              <a:t>dhammanupassana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456" name="Google Shape;456;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Mind-objects is just a fancy term for mental factors/qualities of mind outlined in Buddhist texts. We can be mindful of the: </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Seven factors of awakening (discussed earlier in the “wise effort” section)</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Five spiritual faculties (also under “wise effort”)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The five aggregates (discussed next)</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The five hindrances (discussed next)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Five Aggregates</a:t>
            </a:r>
            <a:endParaRPr>
              <a:latin typeface="Times New Roman"/>
              <a:ea typeface="Times New Roman"/>
              <a:cs typeface="Times New Roman"/>
              <a:sym typeface="Times New Roman"/>
            </a:endParaRPr>
          </a:p>
        </p:txBody>
      </p:sp>
      <p:sp>
        <p:nvSpPr>
          <p:cNvPr id="462" name="Google Shape;462;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Buddha taught that all of our human experience can be reduced to five component parts known as the “five aggregates.” We can bring awareness to each of these levels of our experience. They are as follows: </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Body (</a:t>
            </a:r>
            <a:r>
              <a:rPr i="1" lang="en">
                <a:solidFill>
                  <a:srgbClr val="FFFFFF"/>
                </a:solidFill>
                <a:latin typeface="Times New Roman"/>
                <a:ea typeface="Times New Roman"/>
                <a:cs typeface="Times New Roman"/>
                <a:sym typeface="Times New Roman"/>
              </a:rPr>
              <a:t>rupa</a:t>
            </a:r>
            <a:r>
              <a:rPr lang="en">
                <a:solidFill>
                  <a:srgbClr val="FFFFFF"/>
                </a:solidFill>
                <a:latin typeface="Times New Roman"/>
                <a:ea typeface="Times New Roman"/>
                <a:cs typeface="Times New Roman"/>
                <a:sym typeface="Times New Roman"/>
              </a:rPr>
              <a:t>)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Feelings (</a:t>
            </a:r>
            <a:r>
              <a:rPr i="1" lang="en">
                <a:solidFill>
                  <a:srgbClr val="FFFFFF"/>
                </a:solidFill>
                <a:latin typeface="Times New Roman"/>
                <a:ea typeface="Times New Roman"/>
                <a:cs typeface="Times New Roman"/>
                <a:sym typeface="Times New Roman"/>
              </a:rPr>
              <a:t>vedana</a:t>
            </a:r>
            <a:r>
              <a:rPr lang="en">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Perception: sensate contact through eyes, ears, nose, mouth, touch, and mind (</a:t>
            </a:r>
            <a:r>
              <a:rPr i="1" lang="en">
                <a:solidFill>
                  <a:srgbClr val="FFFFFF"/>
                </a:solidFill>
                <a:latin typeface="Times New Roman"/>
                <a:ea typeface="Times New Roman"/>
                <a:cs typeface="Times New Roman"/>
                <a:sym typeface="Times New Roman"/>
              </a:rPr>
              <a:t>sanna</a:t>
            </a:r>
            <a:r>
              <a:rPr lang="en">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Mind: thought patterns, emotions, moods (</a:t>
            </a:r>
            <a:r>
              <a:rPr i="1" lang="en">
                <a:solidFill>
                  <a:srgbClr val="FFFFFF"/>
                </a:solidFill>
                <a:latin typeface="Times New Roman"/>
                <a:ea typeface="Times New Roman"/>
                <a:cs typeface="Times New Roman"/>
                <a:sym typeface="Times New Roman"/>
              </a:rPr>
              <a:t>sankharas</a:t>
            </a:r>
            <a:r>
              <a:rPr lang="en">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Consciousness/cognizance: awareness meeting sense-contact and knowing it (</a:t>
            </a:r>
            <a:r>
              <a:rPr i="1" lang="en">
                <a:solidFill>
                  <a:srgbClr val="FFFFFF"/>
                </a:solidFill>
                <a:latin typeface="Times New Roman"/>
                <a:ea typeface="Times New Roman"/>
                <a:cs typeface="Times New Roman"/>
                <a:sym typeface="Times New Roman"/>
              </a:rPr>
              <a:t>vinnana</a:t>
            </a:r>
            <a:r>
              <a:rPr lang="en">
                <a:solidFill>
                  <a:srgbClr val="FFFFFF"/>
                </a:solidFill>
                <a:latin typeface="Times New Roman"/>
                <a:ea typeface="Times New Roman"/>
                <a:cs typeface="Times New Roman"/>
                <a:sym typeface="Times New Roman"/>
              </a:rPr>
              <a:t>)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174325"/>
            <a:ext cx="8520600" cy="10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Second Noble Truth</a:t>
            </a:r>
            <a:endParaRPr>
              <a:latin typeface="Times New Roman"/>
              <a:ea typeface="Times New Roman"/>
              <a:cs typeface="Times New Roman"/>
              <a:sym typeface="Times New Roman"/>
            </a:endParaRPr>
          </a:p>
          <a:p>
            <a:pPr indent="0" lvl="0" marL="0" rtl="0" algn="ctr">
              <a:spcBef>
                <a:spcPts val="0"/>
              </a:spcBef>
              <a:spcAft>
                <a:spcPts val="0"/>
              </a:spcAft>
              <a:buNone/>
            </a:pPr>
            <a:r>
              <a:rPr lang="en" sz="1800">
                <a:latin typeface="Times New Roman"/>
                <a:ea typeface="Times New Roman"/>
                <a:cs typeface="Times New Roman"/>
                <a:sym typeface="Times New Roman"/>
              </a:rPr>
              <a:t>Cause of the Spiritual Illness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91" name="Google Shape;91;p19"/>
          <p:cNvSpPr txBox="1"/>
          <p:nvPr>
            <p:ph idx="1" type="body"/>
          </p:nvPr>
        </p:nvSpPr>
        <p:spPr>
          <a:xfrm>
            <a:off x="427150" y="1216225"/>
            <a:ext cx="8520600" cy="373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Font typeface="Times New Roman"/>
              <a:buChar char="●"/>
            </a:pPr>
            <a:r>
              <a:rPr lang="en" sz="1700">
                <a:solidFill>
                  <a:srgbClr val="FFFFFF"/>
                </a:solidFill>
                <a:latin typeface="Times New Roman"/>
                <a:ea typeface="Times New Roman"/>
                <a:cs typeface="Times New Roman"/>
                <a:sym typeface="Times New Roman"/>
              </a:rPr>
              <a:t>The cause of </a:t>
            </a:r>
            <a:r>
              <a:rPr i="1" lang="en" sz="1700">
                <a:solidFill>
                  <a:srgbClr val="FFFFFF"/>
                </a:solidFill>
                <a:latin typeface="Times New Roman"/>
                <a:ea typeface="Times New Roman"/>
                <a:cs typeface="Times New Roman"/>
                <a:sym typeface="Times New Roman"/>
              </a:rPr>
              <a:t>dhukka </a:t>
            </a:r>
            <a:r>
              <a:rPr lang="en" sz="1700">
                <a:solidFill>
                  <a:srgbClr val="FFFFFF"/>
                </a:solidFill>
                <a:latin typeface="Times New Roman"/>
                <a:ea typeface="Times New Roman"/>
                <a:cs typeface="Times New Roman"/>
                <a:sym typeface="Times New Roman"/>
              </a:rPr>
              <a:t>is craving  (</a:t>
            </a:r>
            <a:r>
              <a:rPr i="1" lang="en" sz="1700">
                <a:solidFill>
                  <a:srgbClr val="FFFFFF"/>
                </a:solidFill>
                <a:latin typeface="Times New Roman"/>
                <a:ea typeface="Times New Roman"/>
                <a:cs typeface="Times New Roman"/>
                <a:sym typeface="Times New Roman"/>
              </a:rPr>
              <a:t>tanha </a:t>
            </a:r>
            <a:r>
              <a:rPr lang="en" sz="1700">
                <a:solidFill>
                  <a:srgbClr val="FFFFFF"/>
                </a:solidFill>
                <a:latin typeface="Times New Roman"/>
                <a:ea typeface="Times New Roman"/>
                <a:cs typeface="Times New Roman"/>
                <a:sym typeface="Times New Roman"/>
              </a:rPr>
              <a:t>= literally translates to “thirst”). </a:t>
            </a:r>
            <a:endParaRPr sz="1700">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1700">
              <a:solidFill>
                <a:srgbClr val="FFFFFF"/>
              </a:solidFill>
              <a:latin typeface="Times New Roman"/>
              <a:ea typeface="Times New Roman"/>
              <a:cs typeface="Times New Roman"/>
              <a:sym typeface="Times New Roman"/>
            </a:endParaRPr>
          </a:p>
          <a:p>
            <a:pPr indent="-336550" lvl="0" marL="457200" rtl="0" algn="l">
              <a:spcBef>
                <a:spcPts val="1600"/>
              </a:spcBef>
              <a:spcAft>
                <a:spcPts val="0"/>
              </a:spcAft>
              <a:buClr>
                <a:srgbClr val="FFFFFF"/>
              </a:buClr>
              <a:buSzPts val="1700"/>
              <a:buFont typeface="Times New Roman"/>
              <a:buChar char="●"/>
            </a:pPr>
            <a:r>
              <a:rPr lang="en" sz="1700">
                <a:solidFill>
                  <a:srgbClr val="FFFFFF"/>
                </a:solidFill>
                <a:latin typeface="Times New Roman"/>
                <a:ea typeface="Times New Roman"/>
                <a:cs typeface="Times New Roman"/>
                <a:sym typeface="Times New Roman"/>
              </a:rPr>
              <a:t>We experience stress/dissatisfaction because of craving. We crave </a:t>
            </a:r>
            <a:r>
              <a:rPr lang="en" sz="1700">
                <a:solidFill>
                  <a:srgbClr val="FFFFFF"/>
                </a:solidFill>
                <a:latin typeface="Times New Roman"/>
                <a:ea typeface="Times New Roman"/>
                <a:cs typeface="Times New Roman"/>
                <a:sym typeface="Times New Roman"/>
              </a:rPr>
              <a:t>pleasant</a:t>
            </a:r>
            <a:r>
              <a:rPr lang="en" sz="1700">
                <a:solidFill>
                  <a:srgbClr val="FFFFFF"/>
                </a:solidFill>
                <a:latin typeface="Times New Roman"/>
                <a:ea typeface="Times New Roman"/>
                <a:cs typeface="Times New Roman"/>
                <a:sym typeface="Times New Roman"/>
              </a:rPr>
              <a:t> experiences, we are averse to </a:t>
            </a:r>
            <a:r>
              <a:rPr lang="en" sz="1700">
                <a:solidFill>
                  <a:srgbClr val="FFFFFF"/>
                </a:solidFill>
                <a:latin typeface="Times New Roman"/>
                <a:ea typeface="Times New Roman"/>
                <a:cs typeface="Times New Roman"/>
                <a:sym typeface="Times New Roman"/>
              </a:rPr>
              <a:t>unpleasant</a:t>
            </a:r>
            <a:r>
              <a:rPr lang="en" sz="1700">
                <a:solidFill>
                  <a:srgbClr val="FFFFFF"/>
                </a:solidFill>
                <a:latin typeface="Times New Roman"/>
                <a:ea typeface="Times New Roman"/>
                <a:cs typeface="Times New Roman"/>
                <a:sym typeface="Times New Roman"/>
              </a:rPr>
              <a:t> experiences (crave for things to end), and cling to a sense of separate self (based on our appearance, status, knowledge, possessions, talent...so on). These things are subject to constant change, so our craving for them is never fulfilled and we suffer. </a:t>
            </a:r>
            <a:endParaRPr sz="1700">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1700">
              <a:solidFill>
                <a:srgbClr val="FFFFFF"/>
              </a:solidFill>
              <a:latin typeface="Times New Roman"/>
              <a:ea typeface="Times New Roman"/>
              <a:cs typeface="Times New Roman"/>
              <a:sym typeface="Times New Roman"/>
            </a:endParaRPr>
          </a:p>
          <a:p>
            <a:pPr indent="-336550" lvl="0" marL="457200" rtl="0" algn="l">
              <a:spcBef>
                <a:spcPts val="1600"/>
              </a:spcBef>
              <a:spcAft>
                <a:spcPts val="0"/>
              </a:spcAft>
              <a:buClr>
                <a:srgbClr val="FFFFFF"/>
              </a:buClr>
              <a:buSzPts val="1700"/>
              <a:buFont typeface="Times New Roman"/>
              <a:buChar char="●"/>
            </a:pPr>
            <a:r>
              <a:rPr lang="en" sz="1700">
                <a:solidFill>
                  <a:srgbClr val="FFFFFF"/>
                </a:solidFill>
                <a:latin typeface="Times New Roman"/>
                <a:ea typeface="Times New Roman"/>
                <a:cs typeface="Times New Roman"/>
                <a:sym typeface="Times New Roman"/>
              </a:rPr>
              <a:t>Craving (</a:t>
            </a:r>
            <a:r>
              <a:rPr i="1" lang="en" sz="1700">
                <a:solidFill>
                  <a:srgbClr val="FFFFFF"/>
                </a:solidFill>
                <a:latin typeface="Times New Roman"/>
                <a:ea typeface="Times New Roman"/>
                <a:cs typeface="Times New Roman"/>
                <a:sym typeface="Times New Roman"/>
              </a:rPr>
              <a:t>tanha) </a:t>
            </a:r>
            <a:r>
              <a:rPr lang="en" sz="1700">
                <a:solidFill>
                  <a:srgbClr val="FFFFFF"/>
                </a:solidFill>
                <a:latin typeface="Times New Roman"/>
                <a:ea typeface="Times New Roman"/>
                <a:cs typeface="Times New Roman"/>
                <a:sym typeface="Times New Roman"/>
              </a:rPr>
              <a:t> -&gt; Clinging/Attachment (</a:t>
            </a:r>
            <a:r>
              <a:rPr i="1" lang="en" sz="1700">
                <a:solidFill>
                  <a:srgbClr val="FFFFFF"/>
                </a:solidFill>
                <a:latin typeface="Times New Roman"/>
                <a:ea typeface="Times New Roman"/>
                <a:cs typeface="Times New Roman"/>
                <a:sym typeface="Times New Roman"/>
              </a:rPr>
              <a:t>upadana</a:t>
            </a:r>
            <a:r>
              <a:rPr lang="en" sz="1700">
                <a:solidFill>
                  <a:srgbClr val="FFFFFF"/>
                </a:solidFill>
                <a:latin typeface="Times New Roman"/>
                <a:ea typeface="Times New Roman"/>
                <a:cs typeface="Times New Roman"/>
                <a:sym typeface="Times New Roman"/>
              </a:rPr>
              <a:t>)  -&gt; Stress (</a:t>
            </a:r>
            <a:r>
              <a:rPr i="1" lang="en" sz="1700">
                <a:solidFill>
                  <a:srgbClr val="FFFFFF"/>
                </a:solidFill>
                <a:latin typeface="Times New Roman"/>
                <a:ea typeface="Times New Roman"/>
                <a:cs typeface="Times New Roman"/>
                <a:sym typeface="Times New Roman"/>
              </a:rPr>
              <a:t>dhukka</a:t>
            </a:r>
            <a:r>
              <a:rPr lang="en" sz="1700">
                <a:solidFill>
                  <a:srgbClr val="FFFFFF"/>
                </a:solidFill>
                <a:latin typeface="Times New Roman"/>
                <a:ea typeface="Times New Roman"/>
                <a:cs typeface="Times New Roman"/>
                <a:sym typeface="Times New Roman"/>
              </a:rPr>
              <a:t>) </a:t>
            </a:r>
            <a:endParaRPr sz="1700">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Five Hindrances</a:t>
            </a:r>
            <a:endParaRPr>
              <a:latin typeface="Times New Roman"/>
              <a:ea typeface="Times New Roman"/>
              <a:cs typeface="Times New Roman"/>
              <a:sym typeface="Times New Roman"/>
            </a:endParaRPr>
          </a:p>
        </p:txBody>
      </p:sp>
      <p:sp>
        <p:nvSpPr>
          <p:cNvPr id="468" name="Google Shape;468;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There are five basic obstacles to meditation and they are known as the “five hindrances.” This is a very accessible teaching and something we can bring awareness to when we’re struggling to meditate. They are as follows: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lang="en" u="sng">
                <a:solidFill>
                  <a:srgbClr val="FFFFFF"/>
                </a:solidFill>
                <a:latin typeface="Times New Roman"/>
                <a:ea typeface="Times New Roman"/>
                <a:cs typeface="Times New Roman"/>
                <a:sym typeface="Times New Roman"/>
              </a:rPr>
              <a:t>Desire</a:t>
            </a:r>
            <a:r>
              <a:rPr lang="en">
                <a:solidFill>
                  <a:srgbClr val="FFFFFF"/>
                </a:solidFill>
                <a:latin typeface="Times New Roman"/>
                <a:ea typeface="Times New Roman"/>
                <a:cs typeface="Times New Roman"/>
                <a:sym typeface="Times New Roman"/>
              </a:rPr>
              <a:t> - wanting something. We may stop meditating to go and get what we desire.</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u="sng">
                <a:solidFill>
                  <a:srgbClr val="FFFFFF"/>
                </a:solidFill>
                <a:latin typeface="Times New Roman"/>
                <a:ea typeface="Times New Roman"/>
                <a:cs typeface="Times New Roman"/>
                <a:sym typeface="Times New Roman"/>
              </a:rPr>
              <a:t>Aversion</a:t>
            </a:r>
            <a:r>
              <a:rPr lang="en">
                <a:solidFill>
                  <a:srgbClr val="FFFFFF"/>
                </a:solidFill>
                <a:latin typeface="Times New Roman"/>
                <a:ea typeface="Times New Roman"/>
                <a:cs typeface="Times New Roman"/>
                <a:sym typeface="Times New Roman"/>
              </a:rPr>
              <a:t> - Resisting an unpleasant meditation experience. This also disrupts practice.</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u="sng">
                <a:solidFill>
                  <a:srgbClr val="FFFFFF"/>
                </a:solidFill>
                <a:latin typeface="Times New Roman"/>
                <a:ea typeface="Times New Roman"/>
                <a:cs typeface="Times New Roman"/>
                <a:sym typeface="Times New Roman"/>
              </a:rPr>
              <a:t>Restlessness</a:t>
            </a:r>
            <a:r>
              <a:rPr lang="en">
                <a:solidFill>
                  <a:srgbClr val="FFFFFF"/>
                </a:solidFill>
                <a:latin typeface="Times New Roman"/>
                <a:ea typeface="Times New Roman"/>
                <a:cs typeface="Times New Roman"/>
                <a:sym typeface="Times New Roman"/>
              </a:rPr>
              <a:t> - Inability to sit still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u="sng">
                <a:solidFill>
                  <a:srgbClr val="FFFFFF"/>
                </a:solidFill>
                <a:latin typeface="Times New Roman"/>
                <a:ea typeface="Times New Roman"/>
                <a:cs typeface="Times New Roman"/>
                <a:sym typeface="Times New Roman"/>
              </a:rPr>
              <a:t>“Sloth and Torpor”</a:t>
            </a:r>
            <a:r>
              <a:rPr lang="en">
                <a:solidFill>
                  <a:srgbClr val="FFFFFF"/>
                </a:solidFill>
                <a:latin typeface="Times New Roman"/>
                <a:ea typeface="Times New Roman"/>
                <a:cs typeface="Times New Roman"/>
                <a:sym typeface="Times New Roman"/>
              </a:rPr>
              <a:t> - excessive tiredness, sleepiness, or boredom</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u="sng">
                <a:solidFill>
                  <a:srgbClr val="FFFFFF"/>
                </a:solidFill>
                <a:latin typeface="Times New Roman"/>
                <a:ea typeface="Times New Roman"/>
                <a:cs typeface="Times New Roman"/>
                <a:sym typeface="Times New Roman"/>
              </a:rPr>
              <a:t>Doubt</a:t>
            </a:r>
            <a:r>
              <a:rPr lang="en">
                <a:solidFill>
                  <a:srgbClr val="FFFFFF"/>
                </a:solidFill>
                <a:latin typeface="Times New Roman"/>
                <a:ea typeface="Times New Roman"/>
                <a:cs typeface="Times New Roman"/>
                <a:sym typeface="Times New Roman"/>
              </a:rPr>
              <a:t> - doubting the practice, doubting yourself, or doubting the teaching. Doubt is the most dangerous hindrance because it can stop your whole practice. “Doubt can take you out.”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Using Mindfulness to Name the Hindrances</a:t>
            </a:r>
            <a:endParaRPr>
              <a:latin typeface="Times New Roman"/>
              <a:ea typeface="Times New Roman"/>
              <a:cs typeface="Times New Roman"/>
              <a:sym typeface="Times New Roman"/>
            </a:endParaRPr>
          </a:p>
        </p:txBody>
      </p:sp>
      <p:sp>
        <p:nvSpPr>
          <p:cNvPr id="474" name="Google Shape;474;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When we’re meditating, we usually experience the hindrances (even if we’ve been sitting for years). So, when we’re sitting and we experience the desire to get up we can note to ourselves “desire,” “desire,” “desire” until it goes away.</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Another example: we’re sitting and we keep fidgeting around. Instead of continuing to squirm we can note to ourselves “restlessness,” “restlessness,” “restlessness.” We use the same strategy for tiredness and doubt. When a doubt arises about our practice, we can name it as “doubt.” This is incredibly powerful.</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Resources on Mindfulness of “Mind-Objects” </a:t>
            </a:r>
            <a:endParaRPr>
              <a:latin typeface="Times New Roman"/>
              <a:ea typeface="Times New Roman"/>
              <a:cs typeface="Times New Roman"/>
              <a:sym typeface="Times New Roman"/>
            </a:endParaRPr>
          </a:p>
        </p:txBody>
      </p:sp>
      <p:sp>
        <p:nvSpPr>
          <p:cNvPr id="480" name="Google Shape;480;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Kevin Griffin talk on “antidotes to the five hindrances”: https://dharmaseed.org/teacher/100/talk/14362/</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Andrea Fella on the “five aggregates”: https://dharmaseed.org/teacher/20/talk/39227/</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Tara Brach on “difficult forces in spiritual life”: https://dharmaseed.org/teacher/175/talk/1915/</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Resources on the “Four Foundations of Mindfulness”</a:t>
            </a:r>
            <a:endParaRPr>
              <a:latin typeface="Times New Roman"/>
              <a:ea typeface="Times New Roman"/>
              <a:cs typeface="Times New Roman"/>
              <a:sym typeface="Times New Roman"/>
            </a:endParaRPr>
          </a:p>
        </p:txBody>
      </p:sp>
      <p:sp>
        <p:nvSpPr>
          <p:cNvPr id="486" name="Google Shape;486;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Akincano Marc Weber on the “Four Foundations of Mindfulness”: https://dharmaseed.org/teacher/360/talk/12331/</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Buddhist discourse (instructions) on the “four foundations of mindfulness” (</a:t>
            </a:r>
            <a:r>
              <a:rPr i="1" lang="en">
                <a:solidFill>
                  <a:srgbClr val="FFFFFF"/>
                </a:solidFill>
                <a:latin typeface="Times New Roman"/>
                <a:ea typeface="Times New Roman"/>
                <a:cs typeface="Times New Roman"/>
                <a:sym typeface="Times New Roman"/>
              </a:rPr>
              <a:t>satipatthana sutta</a:t>
            </a:r>
            <a:r>
              <a:rPr lang="en">
                <a:solidFill>
                  <a:srgbClr val="FFFFFF"/>
                </a:solidFill>
                <a:latin typeface="Times New Roman"/>
                <a:ea typeface="Times New Roman"/>
                <a:cs typeface="Times New Roman"/>
                <a:sym typeface="Times New Roman"/>
              </a:rPr>
              <a:t>): </a:t>
            </a:r>
            <a:r>
              <a:rPr lang="en" u="sng">
                <a:solidFill>
                  <a:schemeClr val="hlink"/>
                </a:solidFill>
                <a:latin typeface="Times New Roman"/>
                <a:ea typeface="Times New Roman"/>
                <a:cs typeface="Times New Roman"/>
                <a:sym typeface="Times New Roman"/>
                <a:hlinkClick r:id="rId3"/>
              </a:rPr>
              <a:t>https://www.accesstoinsight.org/tipitaka/mn/mn.010.than.html</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Buddhist discourse (instructions) on mindfulness-of-breathing (</a:t>
            </a:r>
            <a:r>
              <a:rPr i="1" lang="en">
                <a:solidFill>
                  <a:srgbClr val="FFFFFF"/>
                </a:solidFill>
                <a:latin typeface="Times New Roman"/>
                <a:ea typeface="Times New Roman"/>
                <a:cs typeface="Times New Roman"/>
                <a:sym typeface="Times New Roman"/>
              </a:rPr>
              <a:t>anapanasati sutta</a:t>
            </a:r>
            <a:r>
              <a:rPr lang="en">
                <a:solidFill>
                  <a:srgbClr val="FFFFFF"/>
                </a:solidFill>
                <a:latin typeface="Times New Roman"/>
                <a:ea typeface="Times New Roman"/>
                <a:cs typeface="Times New Roman"/>
                <a:sym typeface="Times New Roman"/>
              </a:rPr>
              <a:t>): </a:t>
            </a:r>
            <a:r>
              <a:rPr lang="en" u="sng">
                <a:solidFill>
                  <a:schemeClr val="hlink"/>
                </a:solidFill>
                <a:latin typeface="Times New Roman"/>
                <a:ea typeface="Times New Roman"/>
                <a:cs typeface="Times New Roman"/>
                <a:sym typeface="Times New Roman"/>
                <a:hlinkClick r:id="rId4"/>
              </a:rPr>
              <a:t>https://www.accesstoinsight.org/tipitaka/mn/mn.118.than.html</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Stages of Mindfulness Practice</a:t>
            </a:r>
            <a:endParaRPr>
              <a:latin typeface="Times New Roman"/>
              <a:ea typeface="Times New Roman"/>
              <a:cs typeface="Times New Roman"/>
              <a:sym typeface="Times New Roman"/>
            </a:endParaRPr>
          </a:p>
        </p:txBody>
      </p:sp>
      <p:sp>
        <p:nvSpPr>
          <p:cNvPr id="492" name="Google Shape;492;p86"/>
          <p:cNvSpPr txBox="1"/>
          <p:nvPr>
            <p:ph idx="1" type="body"/>
          </p:nvPr>
        </p:nvSpPr>
        <p:spPr>
          <a:xfrm>
            <a:off x="311700" y="1152475"/>
            <a:ext cx="8635800" cy="393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When we first start meditating, we’re mostly lost in thought. It can be very difficult to pay attention and be mindful. We sit down lost in fantasies for twenty minutes before we remember that we “should be” meditating. In this stage, mindfulness-of-breathing is important to learn how to “be aware.”</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As we practice, awareness becomes more obvious. We may experience some peaceful states. Perhaps some joy and rapture is experienced/maybe warm tingling along  the spine or pressure on the forehead. However, meditation is inconsistent. Sometimes, we’re really restless and lose track of awareness. In this stage, it may seem that we are either “aware” or “lost in thought.” We may crave states of peace and become frustrated when our minds don’t behave.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Stages of Mindfulness Practice (Continued)</a:t>
            </a:r>
            <a:endParaRPr>
              <a:latin typeface="Times New Roman"/>
              <a:ea typeface="Times New Roman"/>
              <a:cs typeface="Times New Roman"/>
              <a:sym typeface="Times New Roman"/>
            </a:endParaRPr>
          </a:p>
        </p:txBody>
      </p:sp>
      <p:sp>
        <p:nvSpPr>
          <p:cNvPr id="498" name="Google Shape;498;p87"/>
          <p:cNvSpPr txBox="1"/>
          <p:nvPr>
            <p:ph idx="1" type="body"/>
          </p:nvPr>
        </p:nvSpPr>
        <p:spPr>
          <a:xfrm>
            <a:off x="311700" y="1115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3. During the next stage, we realize that we don’t need to be peaceful to be mindful. Whatever state arises (unpleasant, neutral, or pleasant) is equal in awareness. This is the beginning of advanced practice and “true spirituality.” It can feel like we are abiding in  transcendent awareness all the time. This is a pleasant/ecstatic phase. We may develop a superiority-complex because of our spiritual practice. We may cling to meditation.</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FFFFFF"/>
                </a:solidFill>
                <a:latin typeface="Times New Roman"/>
                <a:ea typeface="Times New Roman"/>
                <a:cs typeface="Times New Roman"/>
                <a:sym typeface="Times New Roman"/>
              </a:rPr>
              <a:t>4. As we maintain awareness, the sense of being the “knower” of experience starts to collapse. Our sense of self starts dissolving. We may experience fear of illness or death. This phase is sometimes called the “dark night of the soul.” It doesn’t typically happen until we’re very experienced at meditation.  It can be truly terrifying. In Buddhism, these are called “suffering stages.” Teachers often refer to this phase as the “suffering to end suffering.” We learn about impermanence and </a:t>
            </a:r>
            <a:r>
              <a:rPr lang="en">
                <a:solidFill>
                  <a:srgbClr val="FFFFFF"/>
                </a:solidFill>
                <a:latin typeface="Times New Roman"/>
                <a:ea typeface="Times New Roman"/>
                <a:cs typeface="Times New Roman"/>
                <a:sym typeface="Times New Roman"/>
              </a:rPr>
              <a:t>non-self</a:t>
            </a:r>
            <a:r>
              <a:rPr lang="en">
                <a:solidFill>
                  <a:srgbClr val="FFFFFF"/>
                </a:solidFill>
                <a:latin typeface="Times New Roman"/>
                <a:ea typeface="Times New Roman"/>
                <a:cs typeface="Times New Roman"/>
                <a:sym typeface="Times New Roman"/>
              </a:rPr>
              <a:t> directly. At first, it’s scary and it freaks us out.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Stages of Mindfulness Practice Continued</a:t>
            </a:r>
            <a:endParaRPr>
              <a:latin typeface="Times New Roman"/>
              <a:ea typeface="Times New Roman"/>
              <a:cs typeface="Times New Roman"/>
              <a:sym typeface="Times New Roman"/>
            </a:endParaRPr>
          </a:p>
        </p:txBody>
      </p:sp>
      <p:sp>
        <p:nvSpPr>
          <p:cNvPr id="504" name="Google Shape;504;p88"/>
          <p:cNvSpPr txBox="1"/>
          <p:nvPr>
            <p:ph idx="1" type="body"/>
          </p:nvPr>
        </p:nvSpPr>
        <p:spPr>
          <a:xfrm>
            <a:off x="311700" y="1145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5. The phases of suffering are necessary for true liberation. Eventually, we realize that there was never a self to begin with and that all phenomena are empty (arise and pass like clouds). We fully surrender to change, the inevitability of death, and the selfless nature of reality. We begin to abide in our deepest nature: being/presence itself. This gives us unshakable equanimity: desire and fear no longer govern our minds.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FFFFFF"/>
                </a:solidFill>
                <a:latin typeface="Times New Roman"/>
                <a:ea typeface="Times New Roman"/>
                <a:cs typeface="Times New Roman"/>
                <a:sym typeface="Times New Roman"/>
              </a:rPr>
              <a:t>6. Practice continues to deepen </a:t>
            </a:r>
            <a:r>
              <a:rPr lang="en">
                <a:solidFill>
                  <a:srgbClr val="FFFFFF"/>
                </a:solidFill>
                <a:latin typeface="Times New Roman"/>
                <a:ea typeface="Times New Roman"/>
                <a:cs typeface="Times New Roman"/>
                <a:sym typeface="Times New Roman"/>
              </a:rPr>
              <a:t>indefinitely</a:t>
            </a:r>
            <a:r>
              <a:rPr lang="en">
                <a:solidFill>
                  <a:srgbClr val="FFFFFF"/>
                </a:solidFill>
                <a:latin typeface="Times New Roman"/>
                <a:ea typeface="Times New Roman"/>
                <a:cs typeface="Times New Roman"/>
                <a:sym typeface="Times New Roman"/>
              </a:rPr>
              <a:t>. It becomes more and more subtle until mindfulness is just a natural part of our being. We don’t even need to make an effort to “do” it. Awakenings continue but we don’t cling to anything (even the insights that arise in meditation). Thoughts and feelings come and go and we are not shaken by them. This is the fruit of the meditative path. The sense of self continues to dissolve and the path of non-clinging leads to greater and greater freedom from stress.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Wise Concentration</a:t>
            </a:r>
            <a:endParaRPr>
              <a:latin typeface="Times New Roman"/>
              <a:ea typeface="Times New Roman"/>
              <a:cs typeface="Times New Roman"/>
              <a:sym typeface="Times New Roman"/>
            </a:endParaRPr>
          </a:p>
        </p:txBody>
      </p:sp>
      <p:sp>
        <p:nvSpPr>
          <p:cNvPr id="510" name="Google Shape;510;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FFFFFF"/>
                </a:solidFill>
              </a:rPr>
              <a:t>Samadhi </a:t>
            </a:r>
            <a:endParaRPr i="1">
              <a:solidFill>
                <a:srgbClr val="FFFFFF"/>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What is Concentration (</a:t>
            </a:r>
            <a:r>
              <a:rPr i="1" lang="en">
                <a:latin typeface="Times New Roman"/>
                <a:ea typeface="Times New Roman"/>
                <a:cs typeface="Times New Roman"/>
                <a:sym typeface="Times New Roman"/>
              </a:rPr>
              <a:t>samadhi</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516" name="Google Shape;516;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Concentration or “absorption” is the ability of the mind to rest on one object (such as the breath, sounds, or the body). This is very important in the beginning phases of meditation practice to stabilize the mind. Mindfulness of sounds, mindfulness of breathing, and mindfulness of body are strategies to produce concentration. Concentration results in unification of mind around one object and counters the habit of mind-wandering.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Mantra or “loving-kindness” (heart) practices can also be used to concentrate the mind. Focusing on a repetitive phrase causes the mind to unify around that phrase. This can be practical if we’re really restless.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Concentration Practice</a:t>
            </a:r>
            <a:endParaRPr>
              <a:latin typeface="Times New Roman"/>
              <a:ea typeface="Times New Roman"/>
              <a:cs typeface="Times New Roman"/>
              <a:sym typeface="Times New Roman"/>
            </a:endParaRPr>
          </a:p>
        </p:txBody>
      </p:sp>
      <p:sp>
        <p:nvSpPr>
          <p:cNvPr id="522" name="Google Shape;522;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Concentration practice is simple but very difficult. The mind almost always resists the attempt to focus on one object. Just keep bringing your attention back to the same object over and over again. People use a variety of objects for attention: a candle flame (</a:t>
            </a:r>
            <a:r>
              <a:rPr i="1" lang="en">
                <a:solidFill>
                  <a:srgbClr val="FFFFFF"/>
                </a:solidFill>
                <a:latin typeface="Times New Roman"/>
                <a:ea typeface="Times New Roman"/>
                <a:cs typeface="Times New Roman"/>
                <a:sym typeface="Times New Roman"/>
              </a:rPr>
              <a:t>kasina</a:t>
            </a:r>
            <a:r>
              <a:rPr lang="en">
                <a:solidFill>
                  <a:srgbClr val="FFFFFF"/>
                </a:solidFill>
                <a:latin typeface="Times New Roman"/>
                <a:ea typeface="Times New Roman"/>
                <a:cs typeface="Times New Roman"/>
                <a:sym typeface="Times New Roman"/>
              </a:rPr>
              <a:t>), a phrase (</a:t>
            </a:r>
            <a:r>
              <a:rPr i="1" lang="en">
                <a:solidFill>
                  <a:srgbClr val="FFFFFF"/>
                </a:solidFill>
                <a:latin typeface="Times New Roman"/>
                <a:ea typeface="Times New Roman"/>
                <a:cs typeface="Times New Roman"/>
                <a:sym typeface="Times New Roman"/>
              </a:rPr>
              <a:t>mantra</a:t>
            </a:r>
            <a:r>
              <a:rPr lang="en">
                <a:solidFill>
                  <a:srgbClr val="FFFFFF"/>
                </a:solidFill>
                <a:latin typeface="Times New Roman"/>
                <a:ea typeface="Times New Roman"/>
                <a:cs typeface="Times New Roman"/>
                <a:sym typeface="Times New Roman"/>
              </a:rPr>
              <a:t>), the breath, body, or sounds. To be honest, I don’t do much pure concentration practice. It can be helpful but it isn’t necessary after a certain point. You can develop concentration through mindfulness.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Concentration practice, at its more advanced levels, results in the attainment of </a:t>
            </a:r>
            <a:r>
              <a:rPr i="1" lang="en">
                <a:solidFill>
                  <a:srgbClr val="FFFFFF"/>
                </a:solidFill>
                <a:latin typeface="Times New Roman"/>
                <a:ea typeface="Times New Roman"/>
                <a:cs typeface="Times New Roman"/>
                <a:sym typeface="Times New Roman"/>
              </a:rPr>
              <a:t>jhana</a:t>
            </a:r>
            <a:r>
              <a:rPr lang="en">
                <a:solidFill>
                  <a:srgbClr val="FFFFFF"/>
                </a:solidFill>
                <a:latin typeface="Times New Roman"/>
                <a:ea typeface="Times New Roman"/>
                <a:cs typeface="Times New Roman"/>
                <a:sym typeface="Times New Roman"/>
              </a:rPr>
              <a:t>. </a:t>
            </a:r>
            <a:r>
              <a:rPr i="1" lang="en">
                <a:solidFill>
                  <a:srgbClr val="FFFFFF"/>
                </a:solidFill>
                <a:latin typeface="Times New Roman"/>
                <a:ea typeface="Times New Roman"/>
                <a:cs typeface="Times New Roman"/>
                <a:sym typeface="Times New Roman"/>
              </a:rPr>
              <a:t>Jhanas </a:t>
            </a:r>
            <a:r>
              <a:rPr lang="en">
                <a:solidFill>
                  <a:srgbClr val="FFFFFF"/>
                </a:solidFill>
                <a:latin typeface="Times New Roman"/>
                <a:ea typeface="Times New Roman"/>
                <a:cs typeface="Times New Roman"/>
                <a:sym typeface="Times New Roman"/>
              </a:rPr>
              <a:t>are states of deep bliss and peace that arise when the mind is quiet. Attaining </a:t>
            </a:r>
            <a:r>
              <a:rPr i="1" lang="en">
                <a:solidFill>
                  <a:srgbClr val="FFFFFF"/>
                </a:solidFill>
                <a:latin typeface="Times New Roman"/>
                <a:ea typeface="Times New Roman"/>
                <a:cs typeface="Times New Roman"/>
                <a:sym typeface="Times New Roman"/>
              </a:rPr>
              <a:t>jhana </a:t>
            </a:r>
            <a:r>
              <a:rPr lang="en">
                <a:solidFill>
                  <a:srgbClr val="FFFFFF"/>
                </a:solidFill>
                <a:latin typeface="Times New Roman"/>
                <a:ea typeface="Times New Roman"/>
                <a:cs typeface="Times New Roman"/>
                <a:sym typeface="Times New Roman"/>
              </a:rPr>
              <a:t>is often, but not always, how the spiritual path starts.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Second Noble Truth Continued (Three Defilements) </a:t>
            </a:r>
            <a:endParaRPr>
              <a:latin typeface="Times New Roman"/>
              <a:ea typeface="Times New Roman"/>
              <a:cs typeface="Times New Roman"/>
              <a:sym typeface="Times New Roman"/>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Craving takes three forms: “greed” or “craving”, “anger” or “aversion”, and “ignorance” or “delusion”</a:t>
            </a:r>
            <a:endParaRPr>
              <a:solidFill>
                <a:srgbClr val="FFFFFF"/>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lnSpc>
                <a:spcPct val="115000"/>
              </a:lnSpc>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forces of greed, anger, and delusion are known collectively as “the three poisons” or “the defilements” </a:t>
            </a:r>
            <a:endParaRPr>
              <a:solidFill>
                <a:srgbClr val="FFFFFF"/>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lnSpc>
                <a:spcPct val="115000"/>
              </a:lnSpc>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Greed = craving pleasant experiences, Aversion = resisting unpleasant experiences, Delusion = misunderstanding reality (believing that things are permanent, believing in a </a:t>
            </a:r>
            <a:r>
              <a:rPr lang="en">
                <a:solidFill>
                  <a:srgbClr val="FFFFFF"/>
                </a:solidFill>
                <a:latin typeface="Times New Roman"/>
                <a:ea typeface="Times New Roman"/>
                <a:cs typeface="Times New Roman"/>
                <a:sym typeface="Times New Roman"/>
              </a:rPr>
              <a:t>separate</a:t>
            </a:r>
            <a:r>
              <a:rPr lang="en">
                <a:solidFill>
                  <a:srgbClr val="FFFFFF"/>
                </a:solidFill>
                <a:latin typeface="Times New Roman"/>
                <a:ea typeface="Times New Roman"/>
                <a:cs typeface="Times New Roman"/>
                <a:sym typeface="Times New Roman"/>
              </a:rPr>
              <a:t> sense of self, and believing that something in the world will satisfy us).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Times New Roman"/>
                <a:ea typeface="Times New Roman"/>
                <a:cs typeface="Times New Roman"/>
                <a:sym typeface="Times New Roman"/>
              </a:rPr>
              <a:t>Jhanas </a:t>
            </a:r>
            <a:endParaRPr i="1">
              <a:latin typeface="Times New Roman"/>
              <a:ea typeface="Times New Roman"/>
              <a:cs typeface="Times New Roman"/>
              <a:sym typeface="Times New Roman"/>
            </a:endParaRPr>
          </a:p>
        </p:txBody>
      </p:sp>
      <p:sp>
        <p:nvSpPr>
          <p:cNvPr id="528" name="Google Shape;528;p92"/>
          <p:cNvSpPr txBox="1"/>
          <p:nvPr>
            <p:ph idx="1" type="body"/>
          </p:nvPr>
        </p:nvSpPr>
        <p:spPr>
          <a:xfrm>
            <a:off x="311700" y="1152475"/>
            <a:ext cx="8520600" cy="378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i="1" lang="en">
                <a:solidFill>
                  <a:srgbClr val="FFFFFF"/>
                </a:solidFill>
                <a:latin typeface="Times New Roman"/>
                <a:ea typeface="Times New Roman"/>
                <a:cs typeface="Times New Roman"/>
                <a:sym typeface="Times New Roman"/>
              </a:rPr>
              <a:t>Jhanas </a:t>
            </a:r>
            <a:r>
              <a:rPr lang="en">
                <a:solidFill>
                  <a:srgbClr val="FFFFFF"/>
                </a:solidFill>
                <a:latin typeface="Times New Roman"/>
                <a:ea typeface="Times New Roman"/>
                <a:cs typeface="Times New Roman"/>
                <a:sym typeface="Times New Roman"/>
              </a:rPr>
              <a:t>are non-ordinary or “altered” states of consciousness that arise when the mind is very quiet and peaceful. Often, very strange, interesting, or pleasant experiences can arise. These states can resemble being high or even </a:t>
            </a:r>
            <a:r>
              <a:rPr lang="en">
                <a:solidFill>
                  <a:srgbClr val="FFFFFF"/>
                </a:solidFill>
                <a:latin typeface="Times New Roman"/>
                <a:ea typeface="Times New Roman"/>
                <a:cs typeface="Times New Roman"/>
                <a:sym typeface="Times New Roman"/>
              </a:rPr>
              <a:t>trippin</a:t>
            </a:r>
            <a:r>
              <a:rPr lang="en">
                <a:solidFill>
                  <a:srgbClr val="FFFFFF"/>
                </a:solidFill>
                <a:latin typeface="Times New Roman"/>
                <a:ea typeface="Times New Roman"/>
                <a:cs typeface="Times New Roman"/>
                <a:sym typeface="Times New Roman"/>
              </a:rPr>
              <a:t> on a psychedelic such as LSD. Unlike these states, however, the mind is not confused or intoxicated. Quite the contrary, the mind is in a state of deep clarity.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a:t>
            </a:r>
            <a:r>
              <a:rPr i="1" lang="en">
                <a:solidFill>
                  <a:srgbClr val="FFFFFF"/>
                </a:solidFill>
                <a:latin typeface="Times New Roman"/>
                <a:ea typeface="Times New Roman"/>
                <a:cs typeface="Times New Roman"/>
                <a:sym typeface="Times New Roman"/>
              </a:rPr>
              <a:t>Jhanas </a:t>
            </a:r>
            <a:r>
              <a:rPr lang="en">
                <a:solidFill>
                  <a:srgbClr val="FFFFFF"/>
                </a:solidFill>
                <a:latin typeface="Times New Roman"/>
                <a:ea typeface="Times New Roman"/>
                <a:cs typeface="Times New Roman"/>
                <a:sym typeface="Times New Roman"/>
              </a:rPr>
              <a:t>are often what people are talking about when they refer to “spiritual experiences.” They are NOT the point of spirituality and can be a MAJOR distraction. That being said, they’re cool and worth exploring. They inevitably come up even if we’re just practicing mindfulness.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Times New Roman"/>
                <a:ea typeface="Times New Roman"/>
                <a:cs typeface="Times New Roman"/>
                <a:sym typeface="Times New Roman"/>
              </a:rPr>
              <a:t>Jhanic </a:t>
            </a:r>
            <a:r>
              <a:rPr lang="en">
                <a:latin typeface="Times New Roman"/>
                <a:ea typeface="Times New Roman"/>
                <a:cs typeface="Times New Roman"/>
                <a:sym typeface="Times New Roman"/>
              </a:rPr>
              <a:t>Factors and the Suppression of the Hindrances</a:t>
            </a:r>
            <a:endParaRPr>
              <a:latin typeface="Times New Roman"/>
              <a:ea typeface="Times New Roman"/>
              <a:cs typeface="Times New Roman"/>
              <a:sym typeface="Times New Roman"/>
            </a:endParaRPr>
          </a:p>
        </p:txBody>
      </p:sp>
      <p:sp>
        <p:nvSpPr>
          <p:cNvPr id="534" name="Google Shape;534;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Concentration practice naturally and temporarily suppresses the five hindrances (</a:t>
            </a:r>
            <a:r>
              <a:rPr lang="en">
                <a:solidFill>
                  <a:srgbClr val="FFFFFF"/>
                </a:solidFill>
                <a:latin typeface="Times New Roman"/>
                <a:ea typeface="Times New Roman"/>
                <a:cs typeface="Times New Roman"/>
                <a:sym typeface="Times New Roman"/>
              </a:rPr>
              <a:t>referred</a:t>
            </a:r>
            <a:r>
              <a:rPr lang="en">
                <a:solidFill>
                  <a:srgbClr val="FFFFFF"/>
                </a:solidFill>
                <a:latin typeface="Times New Roman"/>
                <a:ea typeface="Times New Roman"/>
                <a:cs typeface="Times New Roman"/>
                <a:sym typeface="Times New Roman"/>
              </a:rPr>
              <a:t> to in the previous section on mindfulness). We calm down, wake up and pay attention, desire and aversion fade, and we develop confidence in the practice. This effect is only temporary but it’s useful because it gives us a free sample of inner-peace.</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Concentration practice also results in the arising of </a:t>
            </a:r>
            <a:r>
              <a:rPr i="1" lang="en">
                <a:solidFill>
                  <a:srgbClr val="FFFFFF"/>
                </a:solidFill>
                <a:latin typeface="Times New Roman"/>
                <a:ea typeface="Times New Roman"/>
                <a:cs typeface="Times New Roman"/>
                <a:sym typeface="Times New Roman"/>
              </a:rPr>
              <a:t>jhanic </a:t>
            </a:r>
            <a:r>
              <a:rPr lang="en">
                <a:solidFill>
                  <a:srgbClr val="FFFFFF"/>
                </a:solidFill>
                <a:latin typeface="Times New Roman"/>
                <a:ea typeface="Times New Roman"/>
                <a:cs typeface="Times New Roman"/>
                <a:sym typeface="Times New Roman"/>
              </a:rPr>
              <a:t>factors (qualities that arise when the mind is stable). These </a:t>
            </a:r>
            <a:r>
              <a:rPr i="1" lang="en">
                <a:solidFill>
                  <a:srgbClr val="FFFFFF"/>
                </a:solidFill>
                <a:latin typeface="Times New Roman"/>
                <a:ea typeface="Times New Roman"/>
                <a:cs typeface="Times New Roman"/>
                <a:sym typeface="Times New Roman"/>
              </a:rPr>
              <a:t>jhanic </a:t>
            </a:r>
            <a:r>
              <a:rPr lang="en">
                <a:solidFill>
                  <a:srgbClr val="FFFFFF"/>
                </a:solidFill>
                <a:latin typeface="Times New Roman"/>
                <a:ea typeface="Times New Roman"/>
                <a:cs typeface="Times New Roman"/>
                <a:sym typeface="Times New Roman"/>
              </a:rPr>
              <a:t>factors can occur whenever we’re focused on something. They tend to be very pleasant and can incentivize us to practice meditation more.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Times New Roman"/>
                <a:ea typeface="Times New Roman"/>
                <a:cs typeface="Times New Roman"/>
                <a:sym typeface="Times New Roman"/>
              </a:rPr>
              <a:t>Jhanic </a:t>
            </a:r>
            <a:r>
              <a:rPr lang="en">
                <a:latin typeface="Times New Roman"/>
                <a:ea typeface="Times New Roman"/>
                <a:cs typeface="Times New Roman"/>
                <a:sym typeface="Times New Roman"/>
              </a:rPr>
              <a:t>Factors</a:t>
            </a:r>
            <a:endParaRPr>
              <a:latin typeface="Times New Roman"/>
              <a:ea typeface="Times New Roman"/>
              <a:cs typeface="Times New Roman"/>
              <a:sym typeface="Times New Roman"/>
            </a:endParaRPr>
          </a:p>
        </p:txBody>
      </p:sp>
      <p:sp>
        <p:nvSpPr>
          <p:cNvPr id="540" name="Google Shape;540;p94"/>
          <p:cNvSpPr txBox="1"/>
          <p:nvPr>
            <p:ph idx="1" type="body"/>
          </p:nvPr>
        </p:nvSpPr>
        <p:spPr>
          <a:xfrm>
            <a:off x="311700" y="1152475"/>
            <a:ext cx="8776500" cy="390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i="1" lang="en">
                <a:solidFill>
                  <a:srgbClr val="FFFFFF"/>
                </a:solidFill>
                <a:latin typeface="Times New Roman"/>
                <a:ea typeface="Times New Roman"/>
                <a:cs typeface="Times New Roman"/>
                <a:sym typeface="Times New Roman"/>
              </a:rPr>
              <a:t>Jhanic </a:t>
            </a:r>
            <a:r>
              <a:rPr lang="en">
                <a:solidFill>
                  <a:srgbClr val="FFFFFF"/>
                </a:solidFill>
                <a:latin typeface="Times New Roman"/>
                <a:ea typeface="Times New Roman"/>
                <a:cs typeface="Times New Roman"/>
                <a:sym typeface="Times New Roman"/>
              </a:rPr>
              <a:t>factors are qualities that arise in concentration practice. They are as follows: </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AutoNum type="arabicPeriod"/>
            </a:pPr>
            <a:r>
              <a:rPr i="1" lang="en">
                <a:solidFill>
                  <a:srgbClr val="FFFFFF"/>
                </a:solidFill>
                <a:latin typeface="Times New Roman"/>
                <a:ea typeface="Times New Roman"/>
                <a:cs typeface="Times New Roman"/>
                <a:sym typeface="Times New Roman"/>
              </a:rPr>
              <a:t>Vitakka </a:t>
            </a:r>
            <a:r>
              <a:rPr lang="en">
                <a:solidFill>
                  <a:srgbClr val="FFFFFF"/>
                </a:solidFill>
                <a:latin typeface="Times New Roman"/>
                <a:ea typeface="Times New Roman"/>
                <a:cs typeface="Times New Roman"/>
                <a:sym typeface="Times New Roman"/>
              </a:rPr>
              <a:t>(initial attention: the ability to bring one’s attention to an object)</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i="1" lang="en">
                <a:solidFill>
                  <a:srgbClr val="FFFFFF"/>
                </a:solidFill>
                <a:latin typeface="Times New Roman"/>
                <a:ea typeface="Times New Roman"/>
                <a:cs typeface="Times New Roman"/>
                <a:sym typeface="Times New Roman"/>
              </a:rPr>
              <a:t>Vicara </a:t>
            </a:r>
            <a:r>
              <a:rPr lang="en">
                <a:solidFill>
                  <a:srgbClr val="FFFFFF"/>
                </a:solidFill>
                <a:latin typeface="Times New Roman"/>
                <a:ea typeface="Times New Roman"/>
                <a:cs typeface="Times New Roman"/>
                <a:sym typeface="Times New Roman"/>
              </a:rPr>
              <a:t>(sustained attention: the ability to sustain one’s attention on an object)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i="1" lang="en">
                <a:solidFill>
                  <a:srgbClr val="FFFFFF"/>
                </a:solidFill>
                <a:latin typeface="Times New Roman"/>
                <a:ea typeface="Times New Roman"/>
                <a:cs typeface="Times New Roman"/>
                <a:sym typeface="Times New Roman"/>
              </a:rPr>
              <a:t>Piti </a:t>
            </a:r>
            <a:r>
              <a:rPr lang="en">
                <a:solidFill>
                  <a:srgbClr val="FFFFFF"/>
                </a:solidFill>
                <a:latin typeface="Times New Roman"/>
                <a:ea typeface="Times New Roman"/>
                <a:cs typeface="Times New Roman"/>
                <a:sym typeface="Times New Roman"/>
              </a:rPr>
              <a:t>(rapture or energy: a feeling of electric energy tingles pulsing through one’s body. This is a very pleasant/exciting sensation. Rapture can make meditation enjoyable and even addictive. Rapture is most often experienced along one’s spine.)</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i="1" lang="en">
                <a:solidFill>
                  <a:srgbClr val="FFFFFF"/>
                </a:solidFill>
                <a:latin typeface="Times New Roman"/>
                <a:ea typeface="Times New Roman"/>
                <a:cs typeface="Times New Roman"/>
                <a:sym typeface="Times New Roman"/>
              </a:rPr>
              <a:t>Sukha </a:t>
            </a:r>
            <a:r>
              <a:rPr lang="en">
                <a:solidFill>
                  <a:srgbClr val="FFFFFF"/>
                </a:solidFill>
                <a:latin typeface="Times New Roman"/>
                <a:ea typeface="Times New Roman"/>
                <a:cs typeface="Times New Roman"/>
                <a:sym typeface="Times New Roman"/>
              </a:rPr>
              <a:t>(happiness: a deep feeling of bliss and fulfillment that arises when the mind is unified)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i="1" lang="en">
                <a:solidFill>
                  <a:srgbClr val="FFFFFF"/>
                </a:solidFill>
                <a:latin typeface="Times New Roman"/>
                <a:ea typeface="Times New Roman"/>
                <a:cs typeface="Times New Roman"/>
                <a:sym typeface="Times New Roman"/>
              </a:rPr>
              <a:t>Ekaggata </a:t>
            </a:r>
            <a:r>
              <a:rPr lang="en">
                <a:solidFill>
                  <a:srgbClr val="FFFFFF"/>
                </a:solidFill>
                <a:latin typeface="Times New Roman"/>
                <a:ea typeface="Times New Roman"/>
                <a:cs typeface="Times New Roman"/>
                <a:sym typeface="Times New Roman"/>
              </a:rPr>
              <a:t>(one-pointedness: the ability to stay centered on an object with equanimity).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The Four </a:t>
            </a:r>
            <a:r>
              <a:rPr i="1" lang="en">
                <a:latin typeface="Times New Roman"/>
                <a:ea typeface="Times New Roman"/>
                <a:cs typeface="Times New Roman"/>
                <a:sym typeface="Times New Roman"/>
              </a:rPr>
              <a:t>Jhanas </a:t>
            </a:r>
            <a:endParaRPr>
              <a:latin typeface="Times New Roman"/>
              <a:ea typeface="Times New Roman"/>
              <a:cs typeface="Times New Roman"/>
              <a:sym typeface="Times New Roman"/>
            </a:endParaRPr>
          </a:p>
        </p:txBody>
      </p:sp>
      <p:sp>
        <p:nvSpPr>
          <p:cNvPr id="546" name="Google Shape;546;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AutoNum type="arabicPeriod"/>
            </a:pPr>
            <a:r>
              <a:rPr lang="en" u="sng">
                <a:solidFill>
                  <a:srgbClr val="FFFFFF"/>
                </a:solidFill>
                <a:latin typeface="Times New Roman"/>
                <a:ea typeface="Times New Roman"/>
                <a:cs typeface="Times New Roman"/>
                <a:sym typeface="Times New Roman"/>
              </a:rPr>
              <a:t>The first jhana: </a:t>
            </a:r>
            <a:r>
              <a:rPr lang="en">
                <a:solidFill>
                  <a:srgbClr val="FFFFFF"/>
                </a:solidFill>
                <a:latin typeface="Times New Roman"/>
                <a:ea typeface="Times New Roman"/>
                <a:cs typeface="Times New Roman"/>
                <a:sym typeface="Times New Roman"/>
              </a:rPr>
              <a:t>The first experiences of stillness. The mind has all five </a:t>
            </a:r>
            <a:r>
              <a:rPr lang="en">
                <a:solidFill>
                  <a:srgbClr val="FFFFFF"/>
                </a:solidFill>
                <a:latin typeface="Times New Roman"/>
                <a:ea typeface="Times New Roman"/>
                <a:cs typeface="Times New Roman"/>
                <a:sym typeface="Times New Roman"/>
              </a:rPr>
              <a:t>jhanic</a:t>
            </a:r>
            <a:r>
              <a:rPr lang="en">
                <a:solidFill>
                  <a:srgbClr val="FFFFFF"/>
                </a:solidFill>
                <a:latin typeface="Times New Roman"/>
                <a:ea typeface="Times New Roman"/>
                <a:cs typeface="Times New Roman"/>
                <a:sym typeface="Times New Roman"/>
              </a:rPr>
              <a:t> factors. There is rapture, bliss, peacefulness, and sustained attention born of concentration. This is the initial breakthrough.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u="sng">
                <a:solidFill>
                  <a:srgbClr val="FFFFFF"/>
                </a:solidFill>
                <a:latin typeface="Times New Roman"/>
                <a:ea typeface="Times New Roman"/>
                <a:cs typeface="Times New Roman"/>
                <a:sym typeface="Times New Roman"/>
              </a:rPr>
              <a:t>The second jhana: </a:t>
            </a:r>
            <a:r>
              <a:rPr lang="en">
                <a:solidFill>
                  <a:srgbClr val="FFFFFF"/>
                </a:solidFill>
                <a:latin typeface="Times New Roman"/>
                <a:ea typeface="Times New Roman"/>
                <a:cs typeface="Times New Roman"/>
                <a:sym typeface="Times New Roman"/>
              </a:rPr>
              <a:t>As concentration develops, the first two jhanic factors (initial and sustained attention) fall away. What is left is rapture, happiness, and one-pointedness. Everything is very pleasant and little effort is required.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u="sng">
                <a:solidFill>
                  <a:srgbClr val="FFFFFF"/>
                </a:solidFill>
                <a:latin typeface="Times New Roman"/>
                <a:ea typeface="Times New Roman"/>
                <a:cs typeface="Times New Roman"/>
                <a:sym typeface="Times New Roman"/>
              </a:rPr>
              <a:t>The third jhana: </a:t>
            </a:r>
            <a:r>
              <a:rPr lang="en">
                <a:solidFill>
                  <a:srgbClr val="FFFFFF"/>
                </a:solidFill>
                <a:latin typeface="Times New Roman"/>
                <a:ea typeface="Times New Roman"/>
                <a:cs typeface="Times New Roman"/>
                <a:sym typeface="Times New Roman"/>
              </a:rPr>
              <a:t>The rapture/electric energy pulses fade away and all that’s left is a deep and subtle sense of happiness coupled with equanimity. This phase is more subtle and we can wonder what happened to all the fun energy.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u="sng">
                <a:solidFill>
                  <a:srgbClr val="FFFFFF"/>
                </a:solidFill>
                <a:latin typeface="Times New Roman"/>
                <a:ea typeface="Times New Roman"/>
                <a:cs typeface="Times New Roman"/>
                <a:sym typeface="Times New Roman"/>
              </a:rPr>
              <a:t>The fourth jhana: </a:t>
            </a:r>
            <a:r>
              <a:rPr lang="en">
                <a:solidFill>
                  <a:srgbClr val="FFFFFF"/>
                </a:solidFill>
                <a:latin typeface="Times New Roman"/>
                <a:ea typeface="Times New Roman"/>
                <a:cs typeface="Times New Roman"/>
                <a:sym typeface="Times New Roman"/>
              </a:rPr>
              <a:t> Even happiness falls away and all that is left is equanimity (neither-</a:t>
            </a:r>
            <a:r>
              <a:rPr lang="en">
                <a:solidFill>
                  <a:srgbClr val="FFFFFF"/>
                </a:solidFill>
                <a:latin typeface="Times New Roman"/>
                <a:ea typeface="Times New Roman"/>
                <a:cs typeface="Times New Roman"/>
                <a:sym typeface="Times New Roman"/>
              </a:rPr>
              <a:t>pleasant</a:t>
            </a:r>
            <a:r>
              <a:rPr lang="en">
                <a:solidFill>
                  <a:srgbClr val="FFFFFF"/>
                </a:solidFill>
                <a:latin typeface="Times New Roman"/>
                <a:ea typeface="Times New Roman"/>
                <a:cs typeface="Times New Roman"/>
                <a:sym typeface="Times New Roman"/>
              </a:rPr>
              <a:t>-nor-unpleasant). The mind resembles the sky or a vast desert. There is little feeling. The mind is totally clear. Subtle states are the most advanced.</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Meditation, in a weird way, gets less “</a:t>
            </a:r>
            <a:r>
              <a:rPr lang="en">
                <a:latin typeface="Times New Roman"/>
                <a:ea typeface="Times New Roman"/>
                <a:cs typeface="Times New Roman"/>
                <a:sym typeface="Times New Roman"/>
              </a:rPr>
              <a:t>pleasant</a:t>
            </a:r>
            <a:r>
              <a:rPr lang="en">
                <a:latin typeface="Times New Roman"/>
                <a:ea typeface="Times New Roman"/>
                <a:cs typeface="Times New Roman"/>
                <a:sym typeface="Times New Roman"/>
              </a:rPr>
              <a:t>” as you go</a:t>
            </a:r>
            <a:endParaRPr>
              <a:latin typeface="Times New Roman"/>
              <a:ea typeface="Times New Roman"/>
              <a:cs typeface="Times New Roman"/>
              <a:sym typeface="Times New Roman"/>
            </a:endParaRPr>
          </a:p>
        </p:txBody>
      </p:sp>
      <p:sp>
        <p:nvSpPr>
          <p:cNvPr id="552" name="Google Shape;552;p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In the </a:t>
            </a:r>
            <a:r>
              <a:rPr lang="en">
                <a:solidFill>
                  <a:srgbClr val="FFFFFF"/>
                </a:solidFill>
                <a:latin typeface="Times New Roman"/>
                <a:ea typeface="Times New Roman"/>
                <a:cs typeface="Times New Roman"/>
                <a:sym typeface="Times New Roman"/>
              </a:rPr>
              <a:t>beginning</a:t>
            </a:r>
            <a:r>
              <a:rPr lang="en">
                <a:solidFill>
                  <a:srgbClr val="FFFFFF"/>
                </a:solidFill>
                <a:latin typeface="Times New Roman"/>
                <a:ea typeface="Times New Roman"/>
                <a:cs typeface="Times New Roman"/>
                <a:sym typeface="Times New Roman"/>
              </a:rPr>
              <a:t> phases of concentration, things are very very pleasant. While this is fun, it is not necessarily conducive to real awakening and insight. That’s because insight requires letting go of attachment. When really pleasant experiences arise, the mind almost always gets attached to them.</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That is why, as </a:t>
            </a:r>
            <a:r>
              <a:rPr i="1" lang="en">
                <a:solidFill>
                  <a:srgbClr val="FFFFFF"/>
                </a:solidFill>
                <a:latin typeface="Times New Roman"/>
                <a:ea typeface="Times New Roman"/>
                <a:cs typeface="Times New Roman"/>
                <a:sym typeface="Times New Roman"/>
              </a:rPr>
              <a:t>jhana </a:t>
            </a:r>
            <a:r>
              <a:rPr lang="en">
                <a:solidFill>
                  <a:srgbClr val="FFFFFF"/>
                </a:solidFill>
                <a:latin typeface="Times New Roman"/>
                <a:ea typeface="Times New Roman"/>
                <a:cs typeface="Times New Roman"/>
                <a:sym typeface="Times New Roman"/>
              </a:rPr>
              <a:t>develops, the rapture and bliss fade. Most people hear that spirituality is all about “bliss.” That’s because most spiritual people only make it to the bliss phase. That phase fades as we let go of attachment. We realize a deeper fulfillment that comes from letting go of rapture and happiness and just residing in spaciousness/equanimity.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Four “Formless” </a:t>
            </a:r>
            <a:r>
              <a:rPr i="1" lang="en">
                <a:latin typeface="Times New Roman"/>
                <a:ea typeface="Times New Roman"/>
                <a:cs typeface="Times New Roman"/>
                <a:sym typeface="Times New Roman"/>
              </a:rPr>
              <a:t>Jhanas </a:t>
            </a:r>
            <a:endParaRPr i="1">
              <a:latin typeface="Times New Roman"/>
              <a:ea typeface="Times New Roman"/>
              <a:cs typeface="Times New Roman"/>
              <a:sym typeface="Times New Roman"/>
            </a:endParaRPr>
          </a:p>
        </p:txBody>
      </p:sp>
      <p:sp>
        <p:nvSpPr>
          <p:cNvPr id="558" name="Google Shape;558;p97"/>
          <p:cNvSpPr txBox="1"/>
          <p:nvPr>
            <p:ph idx="1" type="body"/>
          </p:nvPr>
        </p:nvSpPr>
        <p:spPr>
          <a:xfrm>
            <a:off x="311700" y="1152475"/>
            <a:ext cx="8520600" cy="386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Upon the attainment of the fourth </a:t>
            </a:r>
            <a:r>
              <a:rPr i="1" lang="en">
                <a:solidFill>
                  <a:srgbClr val="FFFFFF"/>
                </a:solidFill>
                <a:latin typeface="Times New Roman"/>
                <a:ea typeface="Times New Roman"/>
                <a:cs typeface="Times New Roman"/>
                <a:sym typeface="Times New Roman"/>
              </a:rPr>
              <a:t>jhana, </a:t>
            </a:r>
            <a:r>
              <a:rPr lang="en">
                <a:solidFill>
                  <a:srgbClr val="FFFFFF"/>
                </a:solidFill>
                <a:latin typeface="Times New Roman"/>
                <a:ea typeface="Times New Roman"/>
                <a:cs typeface="Times New Roman"/>
                <a:sym typeface="Times New Roman"/>
              </a:rPr>
              <a:t>there are four additional states that arise when we’re very concentrated. I do not have direct experience with these states: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5. The fifth </a:t>
            </a:r>
            <a:r>
              <a:rPr i="1" lang="en">
                <a:solidFill>
                  <a:srgbClr val="FFFFFF"/>
                </a:solidFill>
                <a:latin typeface="Times New Roman"/>
                <a:ea typeface="Times New Roman"/>
                <a:cs typeface="Times New Roman"/>
                <a:sym typeface="Times New Roman"/>
              </a:rPr>
              <a:t>jhana: </a:t>
            </a:r>
            <a:r>
              <a:rPr lang="en">
                <a:solidFill>
                  <a:srgbClr val="FFFFFF"/>
                </a:solidFill>
                <a:latin typeface="Times New Roman"/>
                <a:ea typeface="Times New Roman"/>
                <a:cs typeface="Times New Roman"/>
                <a:sym typeface="Times New Roman"/>
              </a:rPr>
              <a:t>the base of infinite-space (all perception of physical form ceases/body dissolves)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6. The sixth </a:t>
            </a:r>
            <a:r>
              <a:rPr i="1" lang="en">
                <a:solidFill>
                  <a:srgbClr val="FFFFFF"/>
                </a:solidFill>
                <a:latin typeface="Times New Roman"/>
                <a:ea typeface="Times New Roman"/>
                <a:cs typeface="Times New Roman"/>
                <a:sym typeface="Times New Roman"/>
              </a:rPr>
              <a:t>jhana</a:t>
            </a:r>
            <a:r>
              <a:rPr lang="en">
                <a:solidFill>
                  <a:srgbClr val="FFFFFF"/>
                </a:solidFill>
                <a:latin typeface="Times New Roman"/>
                <a:ea typeface="Times New Roman"/>
                <a:cs typeface="Times New Roman"/>
                <a:sym typeface="Times New Roman"/>
              </a:rPr>
              <a:t>: the base of infinite awareness (object drops away and all that’s left is infinite consciousness)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7. The seventh </a:t>
            </a:r>
            <a:r>
              <a:rPr i="1" lang="en">
                <a:solidFill>
                  <a:srgbClr val="FFFFFF"/>
                </a:solidFill>
                <a:latin typeface="Times New Roman"/>
                <a:ea typeface="Times New Roman"/>
                <a:cs typeface="Times New Roman"/>
                <a:sym typeface="Times New Roman"/>
              </a:rPr>
              <a:t>jhana</a:t>
            </a:r>
            <a:r>
              <a:rPr lang="en">
                <a:solidFill>
                  <a:srgbClr val="FFFFFF"/>
                </a:solidFill>
                <a:latin typeface="Times New Roman"/>
                <a:ea typeface="Times New Roman"/>
                <a:cs typeface="Times New Roman"/>
                <a:sym typeface="Times New Roman"/>
              </a:rPr>
              <a:t>: the base of infinite nothingness (awareness is infinite emptiness)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FFFFFF"/>
                </a:solidFill>
                <a:latin typeface="Times New Roman"/>
                <a:ea typeface="Times New Roman"/>
                <a:cs typeface="Times New Roman"/>
                <a:sym typeface="Times New Roman"/>
              </a:rPr>
              <a:t>8. The eighth </a:t>
            </a:r>
            <a:r>
              <a:rPr i="1" lang="en">
                <a:solidFill>
                  <a:srgbClr val="FFFFFF"/>
                </a:solidFill>
                <a:latin typeface="Times New Roman"/>
                <a:ea typeface="Times New Roman"/>
                <a:cs typeface="Times New Roman"/>
                <a:sym typeface="Times New Roman"/>
              </a:rPr>
              <a:t>jhana</a:t>
            </a:r>
            <a:r>
              <a:rPr lang="en">
                <a:solidFill>
                  <a:srgbClr val="FFFFFF"/>
                </a:solidFill>
                <a:latin typeface="Times New Roman"/>
                <a:ea typeface="Times New Roman"/>
                <a:cs typeface="Times New Roman"/>
                <a:sym typeface="Times New Roman"/>
              </a:rPr>
              <a:t>: the base of neither-perception-nor-non-perception (perception ceases)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Resources on </a:t>
            </a:r>
            <a:r>
              <a:rPr i="1" lang="en">
                <a:latin typeface="Times New Roman"/>
                <a:ea typeface="Times New Roman"/>
                <a:cs typeface="Times New Roman"/>
                <a:sym typeface="Times New Roman"/>
              </a:rPr>
              <a:t>Jhana </a:t>
            </a:r>
            <a:r>
              <a:rPr lang="en">
                <a:latin typeface="Times New Roman"/>
                <a:ea typeface="Times New Roman"/>
                <a:cs typeface="Times New Roman"/>
                <a:sym typeface="Times New Roman"/>
              </a:rPr>
              <a:t>and Concentration</a:t>
            </a:r>
            <a:endParaRPr>
              <a:latin typeface="Times New Roman"/>
              <a:ea typeface="Times New Roman"/>
              <a:cs typeface="Times New Roman"/>
              <a:sym typeface="Times New Roman"/>
            </a:endParaRPr>
          </a:p>
        </p:txBody>
      </p:sp>
      <p:sp>
        <p:nvSpPr>
          <p:cNvPr id="564" name="Google Shape;564;p98"/>
          <p:cNvSpPr txBox="1"/>
          <p:nvPr>
            <p:ph idx="1" type="body"/>
          </p:nvPr>
        </p:nvSpPr>
        <p:spPr>
          <a:xfrm>
            <a:off x="311700" y="1152475"/>
            <a:ext cx="8520600" cy="373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Lion’s Roar article on </a:t>
            </a:r>
            <a:r>
              <a:rPr i="1" lang="en">
                <a:solidFill>
                  <a:srgbClr val="FFFFFF"/>
                </a:solidFill>
                <a:latin typeface="Times New Roman"/>
                <a:ea typeface="Times New Roman"/>
                <a:cs typeface="Times New Roman"/>
                <a:sym typeface="Times New Roman"/>
              </a:rPr>
              <a:t>Jhana</a:t>
            </a:r>
            <a:r>
              <a:rPr lang="en">
                <a:solidFill>
                  <a:srgbClr val="FFFFFF"/>
                </a:solidFill>
                <a:latin typeface="Times New Roman"/>
                <a:ea typeface="Times New Roman"/>
                <a:cs typeface="Times New Roman"/>
                <a:sym typeface="Times New Roman"/>
              </a:rPr>
              <a:t>: https://www.lionsroar.com/the-taste-of-liberation/</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Descriptions of the </a:t>
            </a:r>
            <a:r>
              <a:rPr i="1" lang="en">
                <a:solidFill>
                  <a:srgbClr val="FFFFFF"/>
                </a:solidFill>
                <a:latin typeface="Times New Roman"/>
                <a:ea typeface="Times New Roman"/>
                <a:cs typeface="Times New Roman"/>
                <a:sym typeface="Times New Roman"/>
              </a:rPr>
              <a:t>Jhanas </a:t>
            </a:r>
            <a:r>
              <a:rPr lang="en">
                <a:solidFill>
                  <a:srgbClr val="FFFFFF"/>
                </a:solidFill>
                <a:latin typeface="Times New Roman"/>
                <a:ea typeface="Times New Roman"/>
                <a:cs typeface="Times New Roman"/>
                <a:sym typeface="Times New Roman"/>
              </a:rPr>
              <a:t>and </a:t>
            </a:r>
            <a:r>
              <a:rPr i="1" lang="en">
                <a:solidFill>
                  <a:srgbClr val="FFFFFF"/>
                </a:solidFill>
                <a:latin typeface="Times New Roman"/>
                <a:ea typeface="Times New Roman"/>
                <a:cs typeface="Times New Roman"/>
                <a:sym typeface="Times New Roman"/>
              </a:rPr>
              <a:t>Jhanic </a:t>
            </a:r>
            <a:r>
              <a:rPr lang="en">
                <a:solidFill>
                  <a:srgbClr val="FFFFFF"/>
                </a:solidFill>
                <a:latin typeface="Times New Roman"/>
                <a:ea typeface="Times New Roman"/>
                <a:cs typeface="Times New Roman"/>
                <a:sym typeface="Times New Roman"/>
              </a:rPr>
              <a:t>factors: </a:t>
            </a:r>
            <a:r>
              <a:rPr lang="en" u="sng">
                <a:solidFill>
                  <a:schemeClr val="hlink"/>
                </a:solidFill>
                <a:latin typeface="Times New Roman"/>
                <a:ea typeface="Times New Roman"/>
                <a:cs typeface="Times New Roman"/>
                <a:sym typeface="Times New Roman"/>
                <a:hlinkClick r:id="rId3"/>
              </a:rPr>
              <a:t>https://www.accesstoinsight.org/lib/authors/gunaratana/wheel351.html</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Concentration Instructions by Leigh </a:t>
            </a:r>
            <a:r>
              <a:rPr lang="en">
                <a:solidFill>
                  <a:srgbClr val="FFFFFF"/>
                </a:solidFill>
                <a:latin typeface="Times New Roman"/>
                <a:ea typeface="Times New Roman"/>
                <a:cs typeface="Times New Roman"/>
                <a:sym typeface="Times New Roman"/>
              </a:rPr>
              <a:t>Brasington</a:t>
            </a:r>
            <a:r>
              <a:rPr lang="en">
                <a:solidFill>
                  <a:srgbClr val="FFFFFF"/>
                </a:solidFill>
                <a:latin typeface="Times New Roman"/>
                <a:ea typeface="Times New Roman"/>
                <a:cs typeface="Times New Roman"/>
                <a:sym typeface="Times New Roman"/>
              </a:rPr>
              <a:t>. Leigh </a:t>
            </a:r>
            <a:r>
              <a:rPr lang="en">
                <a:solidFill>
                  <a:srgbClr val="FFFFFF"/>
                </a:solidFill>
                <a:latin typeface="Times New Roman"/>
                <a:ea typeface="Times New Roman"/>
                <a:cs typeface="Times New Roman"/>
                <a:sym typeface="Times New Roman"/>
              </a:rPr>
              <a:t>Brasington</a:t>
            </a:r>
            <a:r>
              <a:rPr lang="en">
                <a:solidFill>
                  <a:srgbClr val="FFFFFF"/>
                </a:solidFill>
                <a:latin typeface="Times New Roman"/>
                <a:ea typeface="Times New Roman"/>
                <a:cs typeface="Times New Roman"/>
                <a:sym typeface="Times New Roman"/>
              </a:rPr>
              <a:t> is an expert on the </a:t>
            </a:r>
            <a:r>
              <a:rPr i="1" lang="en">
                <a:solidFill>
                  <a:srgbClr val="FFFFFF"/>
                </a:solidFill>
                <a:latin typeface="Times New Roman"/>
                <a:ea typeface="Times New Roman"/>
                <a:cs typeface="Times New Roman"/>
                <a:sym typeface="Times New Roman"/>
              </a:rPr>
              <a:t>jhanas </a:t>
            </a:r>
            <a:r>
              <a:rPr lang="en">
                <a:solidFill>
                  <a:srgbClr val="FFFFFF"/>
                </a:solidFill>
                <a:latin typeface="Times New Roman"/>
                <a:ea typeface="Times New Roman"/>
                <a:cs typeface="Times New Roman"/>
                <a:sym typeface="Times New Roman"/>
              </a:rPr>
              <a:t>and you can look up more of his talks on dharmaseed.org.</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FFFFFF"/>
                </a:solidFill>
                <a:latin typeface="Times New Roman"/>
                <a:ea typeface="Times New Roman"/>
                <a:cs typeface="Times New Roman"/>
                <a:sym typeface="Times New Roman"/>
              </a:rPr>
              <a:t>       </a:t>
            </a:r>
            <a:r>
              <a:rPr lang="en" u="sng">
                <a:solidFill>
                  <a:schemeClr val="hlink"/>
                </a:solidFill>
                <a:latin typeface="Times New Roman"/>
                <a:ea typeface="Times New Roman"/>
                <a:cs typeface="Times New Roman"/>
                <a:sym typeface="Times New Roman"/>
                <a:hlinkClick r:id="rId4"/>
              </a:rPr>
              <a:t>http://www.leighb.com/jhana3.htm</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Loving-Kindness (</a:t>
            </a:r>
            <a:r>
              <a:rPr i="1" lang="en">
                <a:latin typeface="Times New Roman"/>
                <a:ea typeface="Times New Roman"/>
                <a:cs typeface="Times New Roman"/>
                <a:sym typeface="Times New Roman"/>
              </a:rPr>
              <a:t>Metta</a:t>
            </a:r>
            <a:r>
              <a:rPr lang="en">
                <a:latin typeface="Times New Roman"/>
                <a:ea typeface="Times New Roman"/>
                <a:cs typeface="Times New Roman"/>
                <a:sym typeface="Times New Roman"/>
              </a:rPr>
              <a:t>) Practice </a:t>
            </a:r>
            <a:endParaRPr>
              <a:latin typeface="Times New Roman"/>
              <a:ea typeface="Times New Roman"/>
              <a:cs typeface="Times New Roman"/>
              <a:sym typeface="Times New Roman"/>
            </a:endParaRPr>
          </a:p>
        </p:txBody>
      </p:sp>
      <p:sp>
        <p:nvSpPr>
          <p:cNvPr id="570" name="Google Shape;570;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Another practice that people do to concentrate and train ourselves in kindness is loving-kindness practice</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Loving-kindness practice is based on wishing people well through repetitive phrases such as “may you be well,” “may you be happy,” “may you be peaceful,” “may you be healthy,” “may you live with ease.” </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Typically, you pick four phrases to stick with so you’re familiar with them. The phrases can be specific to you/what resonates with you.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Loving Kindness Structured Practice</a:t>
            </a:r>
            <a:endParaRPr>
              <a:latin typeface="Times New Roman"/>
              <a:ea typeface="Times New Roman"/>
              <a:cs typeface="Times New Roman"/>
              <a:sym typeface="Times New Roman"/>
            </a:endParaRPr>
          </a:p>
        </p:txBody>
      </p:sp>
      <p:sp>
        <p:nvSpPr>
          <p:cNvPr id="576" name="Google Shape;576;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Traditional loving-kindness practice is based on wishing people you know well. You go through a sequence as follows: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Repeat well-wishes for yourself: “may I be well,” “may I live with ease...e.t.c.”</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Repeat well-wishes for a benefactor/someone who’s been a mentor</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Repeat well-wishes for a dear friend</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Repeat well-wishes for a neutral person who you neither like nor dislike </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Repeat well-wishes for a difficult person who has inflicted harm upon you</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Repeat well-wishes for “all beings” everywhere in the universe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Variety of Heart Practices</a:t>
            </a:r>
            <a:endParaRPr>
              <a:latin typeface="Times New Roman"/>
              <a:ea typeface="Times New Roman"/>
              <a:cs typeface="Times New Roman"/>
              <a:sym typeface="Times New Roman"/>
            </a:endParaRPr>
          </a:p>
        </p:txBody>
      </p:sp>
      <p:sp>
        <p:nvSpPr>
          <p:cNvPr id="582" name="Google Shape;582;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There are a variety of heart practices based on repetitive phrases including: expressing gratitude, expressing compassion for others’ suffering, expressing joy at others’ successes….e.t.c. All of these practices are trainings in kindness. They aren’t necessary, but they are helpful depending upon the individual. If you look up “gratitude” or “compassion” practice, you can learn more about the specific techniques used.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Second Noble Truth </a:t>
            </a:r>
            <a:r>
              <a:rPr lang="en">
                <a:latin typeface="Times New Roman"/>
                <a:ea typeface="Times New Roman"/>
                <a:cs typeface="Times New Roman"/>
                <a:sym typeface="Times New Roman"/>
              </a:rPr>
              <a:t>Continued</a:t>
            </a:r>
            <a:r>
              <a:rPr lang="en">
                <a:latin typeface="Times New Roman"/>
                <a:ea typeface="Times New Roman"/>
                <a:cs typeface="Times New Roman"/>
                <a:sym typeface="Times New Roman"/>
              </a:rPr>
              <a:t> (Three Forms of Craving)</a:t>
            </a:r>
            <a:endParaRPr>
              <a:latin typeface="Times New Roman"/>
              <a:ea typeface="Times New Roman"/>
              <a:cs typeface="Times New Roman"/>
              <a:sym typeface="Times New Roman"/>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There are three forms of craving: craving for sense-pleasures, craving for becoming, and craving for non-becoming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u="sng">
                <a:solidFill>
                  <a:srgbClr val="FFFFFF"/>
                </a:solidFill>
                <a:latin typeface="Times New Roman"/>
                <a:ea typeface="Times New Roman"/>
                <a:cs typeface="Times New Roman"/>
                <a:sym typeface="Times New Roman"/>
              </a:rPr>
              <a:t>Craving for sense pleasures:</a:t>
            </a:r>
            <a:r>
              <a:rPr lang="en">
                <a:solidFill>
                  <a:srgbClr val="FFFFFF"/>
                </a:solidFill>
                <a:latin typeface="Times New Roman"/>
                <a:ea typeface="Times New Roman"/>
                <a:cs typeface="Times New Roman"/>
                <a:sym typeface="Times New Roman"/>
              </a:rPr>
              <a:t> any pleasant experience such as food, sex, drugs, pleasant sights, pleasant sounds...e.t.c.</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u="sng">
                <a:solidFill>
                  <a:srgbClr val="FFFFFF"/>
                </a:solidFill>
                <a:latin typeface="Times New Roman"/>
                <a:ea typeface="Times New Roman"/>
                <a:cs typeface="Times New Roman"/>
                <a:sym typeface="Times New Roman"/>
              </a:rPr>
              <a:t>Craving for becoming:</a:t>
            </a:r>
            <a:r>
              <a:rPr lang="en">
                <a:solidFill>
                  <a:srgbClr val="FFFFFF"/>
                </a:solidFill>
                <a:latin typeface="Times New Roman"/>
                <a:ea typeface="Times New Roman"/>
                <a:cs typeface="Times New Roman"/>
                <a:sym typeface="Times New Roman"/>
              </a:rPr>
              <a:t> Wanting to “be somebody” or “become somebody.” Wanting the ego-identity to establish itself in some way. </a:t>
            </a:r>
            <a:r>
              <a:rPr lang="en" u="sng">
                <a:solidFill>
                  <a:srgbClr val="FFFFFF"/>
                </a:solidFill>
                <a:latin typeface="Times New Roman"/>
                <a:ea typeface="Times New Roman"/>
                <a:cs typeface="Times New Roman"/>
                <a:sym typeface="Times New Roman"/>
              </a:rPr>
              <a:t>Craving for non-becoming: </a:t>
            </a:r>
            <a:r>
              <a:rPr lang="en">
                <a:solidFill>
                  <a:srgbClr val="FFFFFF"/>
                </a:solidFill>
                <a:latin typeface="Times New Roman"/>
                <a:ea typeface="Times New Roman"/>
                <a:cs typeface="Times New Roman"/>
                <a:sym typeface="Times New Roman"/>
              </a:rPr>
              <a:t> Wanting to get rid of who we are/the way things are now. The reverse of becoming/we want to stop being a certain way.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Resources on Loving-Kindness</a:t>
            </a:r>
            <a:endParaRPr>
              <a:latin typeface="Times New Roman"/>
              <a:ea typeface="Times New Roman"/>
              <a:cs typeface="Times New Roman"/>
              <a:sym typeface="Times New Roman"/>
            </a:endParaRPr>
          </a:p>
        </p:txBody>
      </p:sp>
      <p:sp>
        <p:nvSpPr>
          <p:cNvPr id="588" name="Google Shape;588;p102"/>
          <p:cNvSpPr txBox="1"/>
          <p:nvPr>
            <p:ph idx="1" type="body"/>
          </p:nvPr>
        </p:nvSpPr>
        <p:spPr>
          <a:xfrm>
            <a:off x="311700" y="1196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Sharon Salzberg Guided Loving-Kindness Meditation: https://dharmaseed.org/teacher/165/talk/50036/</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Donald Rothberg on the “Transformative Power of Metta Practice”: https://dharmaseed.org/teacher/55/talk/60357/</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 Donald Rothberg on “two ways to practice metta (loving-kindness”: https://dharmaseed.org/teacher/55/talk/55038/</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10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Pt. 3: Wisdom </a:t>
            </a:r>
            <a:endParaRPr>
              <a:latin typeface="Times New Roman"/>
              <a:ea typeface="Times New Roman"/>
              <a:cs typeface="Times New Roman"/>
              <a:sym typeface="Times New Roman"/>
            </a:endParaRPr>
          </a:p>
        </p:txBody>
      </p:sp>
      <p:sp>
        <p:nvSpPr>
          <p:cNvPr id="594" name="Google Shape;594;p10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Seeing things clearly “as they are” (</a:t>
            </a:r>
            <a:r>
              <a:rPr i="1" lang="en" sz="2400">
                <a:solidFill>
                  <a:srgbClr val="FFFFFF"/>
                </a:solidFill>
              </a:rPr>
              <a:t>vipassana</a:t>
            </a:r>
            <a:r>
              <a:rPr lang="en" sz="2400">
                <a:solidFill>
                  <a:srgbClr val="FFFFFF"/>
                </a:solidFill>
              </a:rPr>
              <a:t>)</a:t>
            </a:r>
            <a:endParaRPr sz="2400">
              <a:solidFill>
                <a:srgbClr val="FFFFFF"/>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10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Wise View</a:t>
            </a:r>
            <a:endParaRPr>
              <a:latin typeface="Times New Roman"/>
              <a:ea typeface="Times New Roman"/>
              <a:cs typeface="Times New Roman"/>
              <a:sym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“Mundane” Wise View as a Foundation for Beginning Practice</a:t>
            </a:r>
            <a:endParaRPr>
              <a:latin typeface="Times New Roman"/>
              <a:ea typeface="Times New Roman"/>
              <a:cs typeface="Times New Roman"/>
              <a:sym typeface="Times New Roman"/>
            </a:endParaRPr>
          </a:p>
        </p:txBody>
      </p:sp>
      <p:sp>
        <p:nvSpPr>
          <p:cNvPr id="605" name="Google Shape;605;p105"/>
          <p:cNvSpPr txBox="1"/>
          <p:nvPr>
            <p:ph idx="1" type="body"/>
          </p:nvPr>
        </p:nvSpPr>
        <p:spPr>
          <a:xfrm>
            <a:off x="311700" y="1448500"/>
            <a:ext cx="8520600" cy="359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When we practice, we must understand our goal. The goal is liberation from stress. The goal is not anything other than liberation from stress. We must understand stress and what mental and verbal acts lead to the cessation of stress. We must practice to cultivate mindfulness, kindness, and wisdom.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We must understand that the practice is NOT about acquiring special skills, states, behaviors or anything whatsoever. Practice is about abandoning the things that cause us stress. Abandonment is antithetical to acquisition. Right attitude is based on a willingness to let go again and again. With this approach, the path to awakening can unfold.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Understanding </a:t>
            </a:r>
            <a:r>
              <a:rPr i="1" lang="en">
                <a:latin typeface="Times New Roman"/>
                <a:ea typeface="Times New Roman"/>
                <a:cs typeface="Times New Roman"/>
                <a:sym typeface="Times New Roman"/>
              </a:rPr>
              <a:t>Karma</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611" name="Google Shape;611;p106"/>
          <p:cNvSpPr txBox="1"/>
          <p:nvPr>
            <p:ph idx="1" type="body"/>
          </p:nvPr>
        </p:nvSpPr>
        <p:spPr>
          <a:xfrm>
            <a:off x="311700" y="1152475"/>
            <a:ext cx="8520600" cy="372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i="1" lang="en">
                <a:solidFill>
                  <a:srgbClr val="FFFFFF"/>
                </a:solidFill>
                <a:latin typeface="Times New Roman"/>
                <a:ea typeface="Times New Roman"/>
                <a:cs typeface="Times New Roman"/>
                <a:sym typeface="Times New Roman"/>
              </a:rPr>
              <a:t>Karma </a:t>
            </a:r>
            <a:r>
              <a:rPr lang="en">
                <a:solidFill>
                  <a:srgbClr val="FFFFFF"/>
                </a:solidFill>
                <a:latin typeface="Times New Roman"/>
                <a:ea typeface="Times New Roman"/>
                <a:cs typeface="Times New Roman"/>
                <a:sym typeface="Times New Roman"/>
              </a:rPr>
              <a:t>does NOT mean fate or bad luck. </a:t>
            </a:r>
            <a:r>
              <a:rPr i="1" lang="en">
                <a:solidFill>
                  <a:srgbClr val="FFFFFF"/>
                </a:solidFill>
                <a:latin typeface="Times New Roman"/>
                <a:ea typeface="Times New Roman"/>
                <a:cs typeface="Times New Roman"/>
                <a:sym typeface="Times New Roman"/>
              </a:rPr>
              <a:t>Karma </a:t>
            </a:r>
            <a:r>
              <a:rPr lang="en">
                <a:solidFill>
                  <a:srgbClr val="FFFFFF"/>
                </a:solidFill>
                <a:latin typeface="Times New Roman"/>
                <a:ea typeface="Times New Roman"/>
                <a:cs typeface="Times New Roman"/>
                <a:sym typeface="Times New Roman"/>
              </a:rPr>
              <a:t>is NOT about reincarnation. </a:t>
            </a:r>
            <a:r>
              <a:rPr i="1" lang="en">
                <a:solidFill>
                  <a:srgbClr val="FFFFFF"/>
                </a:solidFill>
                <a:latin typeface="Times New Roman"/>
                <a:ea typeface="Times New Roman"/>
                <a:cs typeface="Times New Roman"/>
                <a:sym typeface="Times New Roman"/>
              </a:rPr>
              <a:t>Karma </a:t>
            </a:r>
            <a:r>
              <a:rPr lang="en">
                <a:solidFill>
                  <a:srgbClr val="FFFFFF"/>
                </a:solidFill>
                <a:latin typeface="Times New Roman"/>
                <a:ea typeface="Times New Roman"/>
                <a:cs typeface="Times New Roman"/>
                <a:sym typeface="Times New Roman"/>
              </a:rPr>
              <a:t>simply means that actions have consequences.</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To understand </a:t>
            </a:r>
            <a:r>
              <a:rPr i="1" lang="en">
                <a:solidFill>
                  <a:srgbClr val="FFFFFF"/>
                </a:solidFill>
                <a:latin typeface="Times New Roman"/>
                <a:ea typeface="Times New Roman"/>
                <a:cs typeface="Times New Roman"/>
                <a:sym typeface="Times New Roman"/>
              </a:rPr>
              <a:t>karma </a:t>
            </a:r>
            <a:r>
              <a:rPr lang="en">
                <a:solidFill>
                  <a:srgbClr val="FFFFFF"/>
                </a:solidFill>
                <a:latin typeface="Times New Roman"/>
                <a:ea typeface="Times New Roman"/>
                <a:cs typeface="Times New Roman"/>
                <a:sym typeface="Times New Roman"/>
              </a:rPr>
              <a:t>is to understand that our actions have consequences. Some actions are wholesome (bring freedom and joy to ourselves and others), and some actions are unwholesome (inflict stress upon ourselves and others). When we are aware of this, we attempt to steer our minds and our behavior away from the unwholesome and toward the wholesome. Punishment and reward are besides the point. Regardless of what others think, we know what actions bring us joy and what actions stress us out. </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Understanding Karma Part 2 </a:t>
            </a:r>
            <a:endParaRPr>
              <a:latin typeface="Times New Roman"/>
              <a:ea typeface="Times New Roman"/>
              <a:cs typeface="Times New Roman"/>
              <a:sym typeface="Times New Roman"/>
            </a:endParaRPr>
          </a:p>
        </p:txBody>
      </p:sp>
      <p:sp>
        <p:nvSpPr>
          <p:cNvPr id="617" name="Google Shape;617;p107"/>
          <p:cNvSpPr txBox="1"/>
          <p:nvPr>
            <p:ph idx="1" type="body"/>
          </p:nvPr>
        </p:nvSpPr>
        <p:spPr>
          <a:xfrm>
            <a:off x="311700" y="1078450"/>
            <a:ext cx="8520600" cy="393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As we practice, we realize that </a:t>
            </a:r>
            <a:r>
              <a:rPr i="1" lang="en">
                <a:solidFill>
                  <a:srgbClr val="FFFFFF"/>
                </a:solidFill>
                <a:latin typeface="Times New Roman"/>
                <a:ea typeface="Times New Roman"/>
                <a:cs typeface="Times New Roman"/>
                <a:sym typeface="Times New Roman"/>
              </a:rPr>
              <a:t>everything </a:t>
            </a:r>
            <a:r>
              <a:rPr lang="en">
                <a:solidFill>
                  <a:srgbClr val="FFFFFF"/>
                </a:solidFill>
                <a:latin typeface="Times New Roman"/>
                <a:ea typeface="Times New Roman"/>
                <a:cs typeface="Times New Roman"/>
                <a:sym typeface="Times New Roman"/>
              </a:rPr>
              <a:t>we do matters. </a:t>
            </a:r>
            <a:r>
              <a:rPr i="1" lang="en">
                <a:solidFill>
                  <a:srgbClr val="FFFFFF"/>
                </a:solidFill>
                <a:latin typeface="Times New Roman"/>
                <a:ea typeface="Times New Roman"/>
                <a:cs typeface="Times New Roman"/>
                <a:sym typeface="Times New Roman"/>
              </a:rPr>
              <a:t>Everything </a:t>
            </a:r>
            <a:r>
              <a:rPr lang="en">
                <a:solidFill>
                  <a:srgbClr val="FFFFFF"/>
                </a:solidFill>
                <a:latin typeface="Times New Roman"/>
                <a:ea typeface="Times New Roman"/>
                <a:cs typeface="Times New Roman"/>
                <a:sym typeface="Times New Roman"/>
              </a:rPr>
              <a:t>we say matters. Wise view is the ability to see that our mental actions (what thoughts and mind-states we indulge in), our verbal actions (what we say), and our physical actions (what we do) all plant seeds that will influence later behavior.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If we indulge in mind-states of greed, anger, or delusion, we will become greedy, angry and deluded. If we say things that are unkind and untrue, our mind and our heart will reflect this unkindness and untruthfulness. Conversely, if we apply mindfulness and cultivate kindness, we will become kind and peaceful people. If we say things that are kind and truthful, our heart and our mind will relax. We will experience the “bliss of blamelessness.” Others will enjoy our presence more.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Resources on Wise View and </a:t>
            </a:r>
            <a:r>
              <a:rPr i="1" lang="en">
                <a:latin typeface="Times New Roman"/>
                <a:ea typeface="Times New Roman"/>
                <a:cs typeface="Times New Roman"/>
                <a:sym typeface="Times New Roman"/>
              </a:rPr>
              <a:t>Karma </a:t>
            </a:r>
            <a:endParaRPr i="1">
              <a:latin typeface="Times New Roman"/>
              <a:ea typeface="Times New Roman"/>
              <a:cs typeface="Times New Roman"/>
              <a:sym typeface="Times New Roman"/>
            </a:endParaRPr>
          </a:p>
        </p:txBody>
      </p:sp>
      <p:sp>
        <p:nvSpPr>
          <p:cNvPr id="623" name="Google Shape;623;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Talk by Joseph Goldstein on “mundane” wise view: </a:t>
            </a:r>
            <a:r>
              <a:rPr lang="en"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Mundane Right View</a:t>
            </a:r>
            <a:r>
              <a:rPr lang="en" u="sng">
                <a:solidFill>
                  <a:schemeClr val="accent5"/>
                </a:solidFill>
                <a:latin typeface="Times New Roman"/>
                <a:ea typeface="Times New Roman"/>
                <a:cs typeface="Times New Roman"/>
                <a:sym typeface="Times New Roman"/>
              </a:rPr>
              <a:t> </a:t>
            </a:r>
            <a:endParaRPr sz="21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Talk by Mark Nunberg on </a:t>
            </a:r>
            <a:r>
              <a:rPr i="1" lang="en">
                <a:solidFill>
                  <a:srgbClr val="FFFFFF"/>
                </a:solidFill>
                <a:latin typeface="Times New Roman"/>
                <a:ea typeface="Times New Roman"/>
                <a:cs typeface="Times New Roman"/>
                <a:sym typeface="Times New Roman"/>
              </a:rPr>
              <a:t>karma: </a:t>
            </a:r>
            <a:r>
              <a:rPr lang="en" u="sng">
                <a:solidFill>
                  <a:schemeClr val="hlink"/>
                </a:solidFill>
                <a:latin typeface="Times New Roman"/>
                <a:ea typeface="Times New Roman"/>
                <a:cs typeface="Times New Roman"/>
                <a:sym typeface="Times New Roman"/>
                <a:hlinkClick r:id="rId4"/>
              </a:rPr>
              <a:t>https://dharmaseed.org/teacher/543/talk/52168/</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Quote on </a:t>
            </a:r>
            <a:r>
              <a:rPr i="1" lang="en">
                <a:solidFill>
                  <a:srgbClr val="FFFFFF"/>
                </a:solidFill>
                <a:latin typeface="Times New Roman"/>
                <a:ea typeface="Times New Roman"/>
                <a:cs typeface="Times New Roman"/>
                <a:sym typeface="Times New Roman"/>
              </a:rPr>
              <a:t>Karma: </a:t>
            </a:r>
            <a:r>
              <a:rPr lang="en">
                <a:solidFill>
                  <a:srgbClr val="FFFFFF"/>
                </a:solidFill>
                <a:latin typeface="Times New Roman"/>
                <a:ea typeface="Times New Roman"/>
                <a:cs typeface="Times New Roman"/>
                <a:sym typeface="Times New Roman"/>
              </a:rPr>
              <a:t>“Instead of promoting resigned powerlessness, the early Buddhist notion of karma focused on the liberating potential of what the mind is doing with every moment. Who you are — what you come from — is not anywhere near as important as the mind's motives for what it is doing right now” - </a:t>
            </a:r>
            <a:r>
              <a:rPr i="1" lang="en">
                <a:solidFill>
                  <a:srgbClr val="FFFFFF"/>
                </a:solidFill>
                <a:latin typeface="Times New Roman"/>
                <a:ea typeface="Times New Roman"/>
                <a:cs typeface="Times New Roman"/>
                <a:sym typeface="Times New Roman"/>
              </a:rPr>
              <a:t>Thanissaro Bhikkhu</a:t>
            </a:r>
            <a:endParaRPr i="1" sz="2500">
              <a:solidFill>
                <a:srgbClr val="FFFFFF"/>
              </a:solidFill>
              <a:latin typeface="Times New Roman"/>
              <a:ea typeface="Times New Roman"/>
              <a:cs typeface="Times New Roman"/>
              <a:sym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Transcendent Wise View</a:t>
            </a:r>
            <a:endParaRPr>
              <a:latin typeface="Times New Roman"/>
              <a:ea typeface="Times New Roman"/>
              <a:cs typeface="Times New Roman"/>
              <a:sym typeface="Times New Roman"/>
            </a:endParaRPr>
          </a:p>
        </p:txBody>
      </p:sp>
      <p:sp>
        <p:nvSpPr>
          <p:cNvPr id="629" name="Google Shape;629;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Meditation leads to underlying insights about the nature of reality. These insights lead to “transcendent” wise view.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Transcendent wise view emerges as we begin to understand the four noble truths and </a:t>
            </a:r>
            <a:r>
              <a:rPr lang="en" u="sng">
                <a:solidFill>
                  <a:srgbClr val="FFFFFF"/>
                </a:solidFill>
                <a:latin typeface="Times New Roman"/>
                <a:ea typeface="Times New Roman"/>
                <a:cs typeface="Times New Roman"/>
                <a:sym typeface="Times New Roman"/>
              </a:rPr>
              <a:t>the three characteristics </a:t>
            </a:r>
            <a:r>
              <a:rPr lang="en">
                <a:solidFill>
                  <a:srgbClr val="FFFFFF"/>
                </a:solidFill>
                <a:latin typeface="Times New Roman"/>
                <a:ea typeface="Times New Roman"/>
                <a:cs typeface="Times New Roman"/>
                <a:sym typeface="Times New Roman"/>
              </a:rPr>
              <a:t>of existence on an experiential level. This arises gradually as we apply mindful awareness to track our moment-to-moment experience. These insights are onward leading and have been described in terms of stages.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The three characteristics: </a:t>
            </a:r>
            <a:r>
              <a:rPr i="1" lang="en">
                <a:solidFill>
                  <a:srgbClr val="FFFFFF"/>
                </a:solidFill>
                <a:latin typeface="Times New Roman"/>
                <a:ea typeface="Times New Roman"/>
                <a:cs typeface="Times New Roman"/>
                <a:sym typeface="Times New Roman"/>
              </a:rPr>
              <a:t>anicca </a:t>
            </a:r>
            <a:r>
              <a:rPr lang="en">
                <a:solidFill>
                  <a:srgbClr val="FFFFFF"/>
                </a:solidFill>
                <a:latin typeface="Times New Roman"/>
                <a:ea typeface="Times New Roman"/>
                <a:cs typeface="Times New Roman"/>
                <a:sym typeface="Times New Roman"/>
              </a:rPr>
              <a:t>(</a:t>
            </a:r>
            <a:r>
              <a:rPr lang="en">
                <a:solidFill>
                  <a:srgbClr val="FFFFFF"/>
                </a:solidFill>
                <a:latin typeface="Times New Roman"/>
                <a:ea typeface="Times New Roman"/>
                <a:cs typeface="Times New Roman"/>
                <a:sym typeface="Times New Roman"/>
              </a:rPr>
              <a:t>impermanence</a:t>
            </a:r>
            <a:r>
              <a:rPr lang="en">
                <a:solidFill>
                  <a:srgbClr val="FFFFFF"/>
                </a:solidFill>
                <a:latin typeface="Times New Roman"/>
                <a:ea typeface="Times New Roman"/>
                <a:cs typeface="Times New Roman"/>
                <a:sym typeface="Times New Roman"/>
              </a:rPr>
              <a:t>), </a:t>
            </a:r>
            <a:r>
              <a:rPr i="1" lang="en">
                <a:solidFill>
                  <a:srgbClr val="FFFFFF"/>
                </a:solidFill>
                <a:latin typeface="Times New Roman"/>
                <a:ea typeface="Times New Roman"/>
                <a:cs typeface="Times New Roman"/>
                <a:sym typeface="Times New Roman"/>
              </a:rPr>
              <a:t>anatta </a:t>
            </a:r>
            <a:r>
              <a:rPr lang="en">
                <a:solidFill>
                  <a:srgbClr val="FFFFFF"/>
                </a:solidFill>
                <a:latin typeface="Times New Roman"/>
                <a:ea typeface="Times New Roman"/>
                <a:cs typeface="Times New Roman"/>
                <a:sym typeface="Times New Roman"/>
              </a:rPr>
              <a:t>(non-self), </a:t>
            </a:r>
            <a:r>
              <a:rPr i="1" lang="en">
                <a:solidFill>
                  <a:srgbClr val="FFFFFF"/>
                </a:solidFill>
                <a:latin typeface="Times New Roman"/>
                <a:ea typeface="Times New Roman"/>
                <a:cs typeface="Times New Roman"/>
                <a:sym typeface="Times New Roman"/>
              </a:rPr>
              <a:t>dhukka </a:t>
            </a:r>
            <a:r>
              <a:rPr lang="en">
                <a:solidFill>
                  <a:srgbClr val="FFFFFF"/>
                </a:solidFill>
                <a:latin typeface="Times New Roman"/>
                <a:ea typeface="Times New Roman"/>
                <a:cs typeface="Times New Roman"/>
                <a:sym typeface="Times New Roman"/>
              </a:rPr>
              <a:t>(unsatisfactoriness)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1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The Three Characteristics</a:t>
            </a:r>
            <a:endParaRPr>
              <a:latin typeface="Times New Roman"/>
              <a:ea typeface="Times New Roman"/>
              <a:cs typeface="Times New Roman"/>
              <a:sym typeface="Times New Roman"/>
            </a:endParaRPr>
          </a:p>
        </p:txBody>
      </p:sp>
      <p:sp>
        <p:nvSpPr>
          <p:cNvPr id="635" name="Google Shape;635;p11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rgbClr val="FFFFFF"/>
                </a:solidFill>
                <a:latin typeface="Times New Roman"/>
                <a:ea typeface="Times New Roman"/>
                <a:cs typeface="Times New Roman"/>
                <a:sym typeface="Times New Roman"/>
              </a:rPr>
              <a:t>Impermanence, Non-Self, and Unsatisfactoriness</a:t>
            </a:r>
            <a:endParaRPr sz="2300">
              <a:solidFill>
                <a:srgbClr val="FFFFFF"/>
              </a:solidFill>
              <a:latin typeface="Times New Roman"/>
              <a:ea typeface="Times New Roman"/>
              <a:cs typeface="Times New Roman"/>
              <a:sym typeface="Times New Roman"/>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Times New Roman"/>
                <a:ea typeface="Times New Roman"/>
                <a:cs typeface="Times New Roman"/>
                <a:sym typeface="Times New Roman"/>
              </a:rPr>
              <a:t>Anicca</a:t>
            </a:r>
            <a:r>
              <a:rPr lang="en">
                <a:latin typeface="Times New Roman"/>
                <a:ea typeface="Times New Roman"/>
                <a:cs typeface="Times New Roman"/>
                <a:sym typeface="Times New Roman"/>
              </a:rPr>
              <a:t> (Impermanence) </a:t>
            </a:r>
            <a:endParaRPr>
              <a:latin typeface="Times New Roman"/>
              <a:ea typeface="Times New Roman"/>
              <a:cs typeface="Times New Roman"/>
              <a:sym typeface="Times New Roman"/>
            </a:endParaRPr>
          </a:p>
        </p:txBody>
      </p:sp>
      <p:sp>
        <p:nvSpPr>
          <p:cNvPr id="641" name="Google Shape;641;p111"/>
          <p:cNvSpPr txBox="1"/>
          <p:nvPr>
            <p:ph idx="1" type="body"/>
          </p:nvPr>
        </p:nvSpPr>
        <p:spPr>
          <a:xfrm>
            <a:off x="311700" y="1152475"/>
            <a:ext cx="8598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Impermanence is pretty simple: everything changes. As we meditate, we bring awareness to the changing nature of experience.</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Everything that has the nature to arise, must also pass away (thoughts, feelings, sense-experiences, our physical bodies...e.t.c.). In insight practice, we also learn this through contemplating the inevitability of sickness, aging, and death. </a:t>
            </a:r>
            <a:endParaRPr>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342900" lvl="0" marL="457200" rtl="0" algn="l">
              <a:spcBef>
                <a:spcPts val="16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Talk by Joseph Goldstein on impermanence: </a:t>
            </a:r>
            <a:r>
              <a:rPr lang="en" u="sng">
                <a:solidFill>
                  <a:schemeClr val="hlink"/>
                </a:solidFill>
                <a:latin typeface="Times New Roman"/>
                <a:ea typeface="Times New Roman"/>
                <a:cs typeface="Times New Roman"/>
                <a:sym typeface="Times New Roman"/>
                <a:hlinkClick r:id="rId3"/>
              </a:rPr>
              <a:t>https://dharmaseed.org/teacher/96/talk/43827/</a:t>
            </a:r>
            <a:endParaRPr>
              <a:solidFill>
                <a:srgbClr val="FFFFFF"/>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