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A0C4DB-31C0-4334-94F1-56DCF7DC8F02}" v="4" dt="2024-03-06T17:43:16.2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36" autoAdjust="0"/>
    <p:restoredTop sz="94660"/>
  </p:normalViewPr>
  <p:slideViewPr>
    <p:cSldViewPr snapToGrid="0">
      <p:cViewPr>
        <p:scale>
          <a:sx n="172" d="100"/>
          <a:sy n="172" d="100"/>
        </p:scale>
        <p:origin x="48"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dro Santos" userId="2315800bde7d3b6c" providerId="LiveId" clId="{5864A867-A87A-4B31-8305-D0E179B2F4E8}"/>
    <pc:docChg chg="undo redo custSel addSld delSld modSld sldOrd">
      <pc:chgData name="Pedro Santos" userId="2315800bde7d3b6c" providerId="LiveId" clId="{5864A867-A87A-4B31-8305-D0E179B2F4E8}" dt="2024-03-06T17:47:14.567" v="3434" actId="47"/>
      <pc:docMkLst>
        <pc:docMk/>
      </pc:docMkLst>
      <pc:sldChg chg="addSp delSp modSp del mod ord">
        <pc:chgData name="Pedro Santos" userId="2315800bde7d3b6c" providerId="LiveId" clId="{5864A867-A87A-4B31-8305-D0E179B2F4E8}" dt="2024-03-06T17:47:14.567" v="3434" actId="47"/>
        <pc:sldMkLst>
          <pc:docMk/>
          <pc:sldMk cId="340275728" sldId="256"/>
        </pc:sldMkLst>
        <pc:spChg chg="mod">
          <ac:chgData name="Pedro Santos" userId="2315800bde7d3b6c" providerId="LiveId" clId="{5864A867-A87A-4B31-8305-D0E179B2F4E8}" dt="2024-03-06T05:44:54.117" v="405" actId="21"/>
          <ac:spMkLst>
            <pc:docMk/>
            <pc:sldMk cId="340275728" sldId="256"/>
            <ac:spMk id="6" creationId="{19DE3ED0-D9CA-EC42-8781-85C9C8CD7E92}"/>
          </ac:spMkLst>
        </pc:spChg>
        <pc:spChg chg="mod">
          <ac:chgData name="Pedro Santos" userId="2315800bde7d3b6c" providerId="LiveId" clId="{5864A867-A87A-4B31-8305-D0E179B2F4E8}" dt="2024-03-06T05:07:34.003" v="45"/>
          <ac:spMkLst>
            <pc:docMk/>
            <pc:sldMk cId="340275728" sldId="256"/>
            <ac:spMk id="10" creationId="{AA14D416-A604-3FE4-B23F-9D5E4316C603}"/>
          </ac:spMkLst>
        </pc:spChg>
        <pc:spChg chg="del">
          <ac:chgData name="Pedro Santos" userId="2315800bde7d3b6c" providerId="LiveId" clId="{5864A867-A87A-4B31-8305-D0E179B2F4E8}" dt="2024-03-06T05:06:42.327" v="26" actId="478"/>
          <ac:spMkLst>
            <pc:docMk/>
            <pc:sldMk cId="340275728" sldId="256"/>
            <ac:spMk id="12" creationId="{C43F5E89-9335-596B-90A4-9C0A50A863B8}"/>
          </ac:spMkLst>
        </pc:spChg>
        <pc:spChg chg="del">
          <ac:chgData name="Pedro Santos" userId="2315800bde7d3b6c" providerId="LiveId" clId="{5864A867-A87A-4B31-8305-D0E179B2F4E8}" dt="2024-03-06T05:06:50.777" v="29" actId="478"/>
          <ac:spMkLst>
            <pc:docMk/>
            <pc:sldMk cId="340275728" sldId="256"/>
            <ac:spMk id="15" creationId="{4B4B0A36-566C-483C-954A-2862D79496FF}"/>
          </ac:spMkLst>
        </pc:spChg>
        <pc:spChg chg="mod">
          <ac:chgData name="Pedro Santos" userId="2315800bde7d3b6c" providerId="LiveId" clId="{5864A867-A87A-4B31-8305-D0E179B2F4E8}" dt="2024-03-06T05:45:40.555" v="413" actId="20577"/>
          <ac:spMkLst>
            <pc:docMk/>
            <pc:sldMk cId="340275728" sldId="256"/>
            <ac:spMk id="17" creationId="{AAD5D341-9D29-7FEC-B9EA-95AE0EEF16EB}"/>
          </ac:spMkLst>
        </pc:spChg>
        <pc:spChg chg="add del mod">
          <ac:chgData name="Pedro Santos" userId="2315800bde7d3b6c" providerId="LiveId" clId="{5864A867-A87A-4B31-8305-D0E179B2F4E8}" dt="2024-03-06T05:14:34.642" v="201" actId="21"/>
          <ac:spMkLst>
            <pc:docMk/>
            <pc:sldMk cId="340275728" sldId="256"/>
            <ac:spMk id="22" creationId="{9EFAEADB-19E4-EB86-36FB-1C4F003C36D5}"/>
          </ac:spMkLst>
        </pc:spChg>
        <pc:spChg chg="add mod">
          <ac:chgData name="Pedro Santos" userId="2315800bde7d3b6c" providerId="LiveId" clId="{5864A867-A87A-4B31-8305-D0E179B2F4E8}" dt="2024-03-06T05:45:36.419" v="411" actId="1035"/>
          <ac:spMkLst>
            <pc:docMk/>
            <pc:sldMk cId="340275728" sldId="256"/>
            <ac:spMk id="24" creationId="{9EFAEADB-19E4-EB86-36FB-1C4F003C36D5}"/>
          </ac:spMkLst>
        </pc:spChg>
        <pc:spChg chg="mod">
          <ac:chgData name="Pedro Santos" userId="2315800bde7d3b6c" providerId="LiveId" clId="{5864A867-A87A-4B31-8305-D0E179B2F4E8}" dt="2024-03-06T05:15:31.175" v="228"/>
          <ac:spMkLst>
            <pc:docMk/>
            <pc:sldMk cId="340275728" sldId="256"/>
            <ac:spMk id="30" creationId="{2DEACFC2-CC00-2405-4222-11FB461F49D7}"/>
          </ac:spMkLst>
        </pc:spChg>
        <pc:spChg chg="add mod">
          <ac:chgData name="Pedro Santos" userId="2315800bde7d3b6c" providerId="LiveId" clId="{5864A867-A87A-4B31-8305-D0E179B2F4E8}" dt="2024-03-06T05:45:36.419" v="411" actId="1035"/>
          <ac:spMkLst>
            <pc:docMk/>
            <pc:sldMk cId="340275728" sldId="256"/>
            <ac:spMk id="31" creationId="{9AB52E75-3423-A0F2-24B6-1E1571328C48}"/>
          </ac:spMkLst>
        </pc:spChg>
        <pc:spChg chg="add mod">
          <ac:chgData name="Pedro Santos" userId="2315800bde7d3b6c" providerId="LiveId" clId="{5864A867-A87A-4B31-8305-D0E179B2F4E8}" dt="2024-03-06T16:48:49.297" v="1995" actId="113"/>
          <ac:spMkLst>
            <pc:docMk/>
            <pc:sldMk cId="340275728" sldId="256"/>
            <ac:spMk id="32" creationId="{79CEAA6C-E3A2-ABA0-5F24-86A9F226A569}"/>
          </ac:spMkLst>
        </pc:spChg>
        <pc:grpChg chg="add mod">
          <ac:chgData name="Pedro Santos" userId="2315800bde7d3b6c" providerId="LiveId" clId="{5864A867-A87A-4B31-8305-D0E179B2F4E8}" dt="2024-03-06T05:45:36.419" v="411" actId="1035"/>
          <ac:grpSpMkLst>
            <pc:docMk/>
            <pc:sldMk cId="340275728" sldId="256"/>
            <ac:grpSpMk id="27" creationId="{5CA3A09C-1863-2742-0842-63C49340DA24}"/>
          </ac:grpSpMkLst>
        </pc:grpChg>
        <pc:picChg chg="add mod">
          <ac:chgData name="Pedro Santos" userId="2315800bde7d3b6c" providerId="LiveId" clId="{5864A867-A87A-4B31-8305-D0E179B2F4E8}" dt="2024-03-06T05:45:59.338" v="415" actId="1035"/>
          <ac:picMkLst>
            <pc:docMk/>
            <pc:sldMk cId="340275728" sldId="256"/>
            <ac:picMk id="2" creationId="{D5E53BED-AABD-F75B-CC69-D67EBEEFDAA3}"/>
          </ac:picMkLst>
        </pc:picChg>
        <pc:picChg chg="add mod">
          <ac:chgData name="Pedro Santos" userId="2315800bde7d3b6c" providerId="LiveId" clId="{5864A867-A87A-4B31-8305-D0E179B2F4E8}" dt="2024-03-06T05:45:59.338" v="415" actId="1035"/>
          <ac:picMkLst>
            <pc:docMk/>
            <pc:sldMk cId="340275728" sldId="256"/>
            <ac:picMk id="3" creationId="{081F8DED-EB68-77B6-49F6-CCD26E9A2CCE}"/>
          </ac:picMkLst>
        </pc:picChg>
        <pc:picChg chg="del">
          <ac:chgData name="Pedro Santos" userId="2315800bde7d3b6c" providerId="LiveId" clId="{5864A867-A87A-4B31-8305-D0E179B2F4E8}" dt="2024-03-06T05:06:42.327" v="26" actId="478"/>
          <ac:picMkLst>
            <pc:docMk/>
            <pc:sldMk cId="340275728" sldId="256"/>
            <ac:picMk id="7" creationId="{EC73E3C5-8146-98DC-C8A1-609D8E4915C5}"/>
          </ac:picMkLst>
        </pc:picChg>
        <pc:picChg chg="del">
          <ac:chgData name="Pedro Santos" userId="2315800bde7d3b6c" providerId="LiveId" clId="{5864A867-A87A-4B31-8305-D0E179B2F4E8}" dt="2024-03-06T05:06:45.134" v="27" actId="478"/>
          <ac:picMkLst>
            <pc:docMk/>
            <pc:sldMk cId="340275728" sldId="256"/>
            <ac:picMk id="8" creationId="{34517D36-3116-517B-712D-676E2B440C9E}"/>
          </ac:picMkLst>
        </pc:picChg>
        <pc:picChg chg="del">
          <ac:chgData name="Pedro Santos" userId="2315800bde7d3b6c" providerId="LiveId" clId="{5864A867-A87A-4B31-8305-D0E179B2F4E8}" dt="2024-03-06T05:07:11.105" v="37" actId="478"/>
          <ac:picMkLst>
            <pc:docMk/>
            <pc:sldMk cId="340275728" sldId="256"/>
            <ac:picMk id="9" creationId="{976A172C-A1F1-4232-8AAF-A2206715F400}"/>
          </ac:picMkLst>
        </pc:picChg>
        <pc:picChg chg="del">
          <ac:chgData name="Pedro Santos" userId="2315800bde7d3b6c" providerId="LiveId" clId="{5864A867-A87A-4B31-8305-D0E179B2F4E8}" dt="2024-03-06T05:06:42.327" v="26" actId="478"/>
          <ac:picMkLst>
            <pc:docMk/>
            <pc:sldMk cId="340275728" sldId="256"/>
            <ac:picMk id="11" creationId="{6AF0A58D-1650-0C74-2C82-6815C2BE1311}"/>
          </ac:picMkLst>
        </pc:picChg>
        <pc:picChg chg="del">
          <ac:chgData name="Pedro Santos" userId="2315800bde7d3b6c" providerId="LiveId" clId="{5864A867-A87A-4B31-8305-D0E179B2F4E8}" dt="2024-03-06T05:06:47.964" v="28" actId="478"/>
          <ac:picMkLst>
            <pc:docMk/>
            <pc:sldMk cId="340275728" sldId="256"/>
            <ac:picMk id="13" creationId="{FAD0C00D-D8D9-628B-FF7A-9917BFC4C224}"/>
          </ac:picMkLst>
        </pc:picChg>
        <pc:picChg chg="del">
          <ac:chgData name="Pedro Santos" userId="2315800bde7d3b6c" providerId="LiveId" clId="{5864A867-A87A-4B31-8305-D0E179B2F4E8}" dt="2024-03-06T05:06:47.964" v="28" actId="478"/>
          <ac:picMkLst>
            <pc:docMk/>
            <pc:sldMk cId="340275728" sldId="256"/>
            <ac:picMk id="14" creationId="{7AE984F5-D5D1-3718-CBE8-737250640354}"/>
          </ac:picMkLst>
        </pc:picChg>
        <pc:picChg chg="del">
          <ac:chgData name="Pedro Santos" userId="2315800bde7d3b6c" providerId="LiveId" clId="{5864A867-A87A-4B31-8305-D0E179B2F4E8}" dt="2024-03-06T05:07:40.694" v="46" actId="478"/>
          <ac:picMkLst>
            <pc:docMk/>
            <pc:sldMk cId="340275728" sldId="256"/>
            <ac:picMk id="16" creationId="{DA44F579-3887-AD05-6E1D-7095129D07A1}"/>
          </ac:picMkLst>
        </pc:picChg>
        <pc:picChg chg="del">
          <ac:chgData name="Pedro Santos" userId="2315800bde7d3b6c" providerId="LiveId" clId="{5864A867-A87A-4B31-8305-D0E179B2F4E8}" dt="2024-03-06T05:07:43.210" v="47" actId="478"/>
          <ac:picMkLst>
            <pc:docMk/>
            <pc:sldMk cId="340275728" sldId="256"/>
            <ac:picMk id="18" creationId="{4A9D49A5-40C2-5BCD-1ABB-6FF5DF569DFC}"/>
          </ac:picMkLst>
        </pc:picChg>
        <pc:picChg chg="add mod">
          <ac:chgData name="Pedro Santos" userId="2315800bde7d3b6c" providerId="LiveId" clId="{5864A867-A87A-4B31-8305-D0E179B2F4E8}" dt="2024-03-06T05:44:42.022" v="398" actId="1076"/>
          <ac:picMkLst>
            <pc:docMk/>
            <pc:sldMk cId="340275728" sldId="256"/>
            <ac:picMk id="19" creationId="{626F6FE3-9553-A034-3A26-E411DF1F23E7}"/>
          </ac:picMkLst>
        </pc:picChg>
        <pc:picChg chg="add mod">
          <ac:chgData name="Pedro Santos" userId="2315800bde7d3b6c" providerId="LiveId" clId="{5864A867-A87A-4B31-8305-D0E179B2F4E8}" dt="2024-03-06T05:44:42.022" v="398" actId="1076"/>
          <ac:picMkLst>
            <pc:docMk/>
            <pc:sldMk cId="340275728" sldId="256"/>
            <ac:picMk id="20" creationId="{45CB85D5-4591-0F74-5EFC-C9ED35A296AC}"/>
          </ac:picMkLst>
        </pc:picChg>
        <pc:picChg chg="add del mod">
          <ac:chgData name="Pedro Santos" userId="2315800bde7d3b6c" providerId="LiveId" clId="{5864A867-A87A-4B31-8305-D0E179B2F4E8}" dt="2024-03-06T05:14:34.642" v="201" actId="21"/>
          <ac:picMkLst>
            <pc:docMk/>
            <pc:sldMk cId="340275728" sldId="256"/>
            <ac:picMk id="21" creationId="{C5B76E75-1220-6666-54E0-5AA3D46457F4}"/>
          </ac:picMkLst>
        </pc:picChg>
        <pc:picChg chg="add mod">
          <ac:chgData name="Pedro Santos" userId="2315800bde7d3b6c" providerId="LiveId" clId="{5864A867-A87A-4B31-8305-D0E179B2F4E8}" dt="2024-03-06T05:45:36.419" v="411" actId="1035"/>
          <ac:picMkLst>
            <pc:docMk/>
            <pc:sldMk cId="340275728" sldId="256"/>
            <ac:picMk id="23" creationId="{C5B76E75-1220-6666-54E0-5AA3D46457F4}"/>
          </ac:picMkLst>
        </pc:picChg>
        <pc:picChg chg="add mod">
          <ac:chgData name="Pedro Santos" userId="2315800bde7d3b6c" providerId="LiveId" clId="{5864A867-A87A-4B31-8305-D0E179B2F4E8}" dt="2024-03-06T05:45:36.419" v="411" actId="1035"/>
          <ac:picMkLst>
            <pc:docMk/>
            <pc:sldMk cId="340275728" sldId="256"/>
            <ac:picMk id="25" creationId="{0023F000-B412-6DFF-79ED-1D41A546EDF6}"/>
          </ac:picMkLst>
        </pc:picChg>
        <pc:picChg chg="add mod">
          <ac:chgData name="Pedro Santos" userId="2315800bde7d3b6c" providerId="LiveId" clId="{5864A867-A87A-4B31-8305-D0E179B2F4E8}" dt="2024-03-06T05:45:36.419" v="411" actId="1035"/>
          <ac:picMkLst>
            <pc:docMk/>
            <pc:sldMk cId="340275728" sldId="256"/>
            <ac:picMk id="26" creationId="{A0068F21-D8E6-7B87-3983-1AAFEA570703}"/>
          </ac:picMkLst>
        </pc:picChg>
        <pc:picChg chg="mod">
          <ac:chgData name="Pedro Santos" userId="2315800bde7d3b6c" providerId="LiveId" clId="{5864A867-A87A-4B31-8305-D0E179B2F4E8}" dt="2024-03-06T05:15:31.175" v="228"/>
          <ac:picMkLst>
            <pc:docMk/>
            <pc:sldMk cId="340275728" sldId="256"/>
            <ac:picMk id="28" creationId="{75F7ECE2-5458-DC84-57E1-441F37E6218E}"/>
          </ac:picMkLst>
        </pc:picChg>
        <pc:picChg chg="mod">
          <ac:chgData name="Pedro Santos" userId="2315800bde7d3b6c" providerId="LiveId" clId="{5864A867-A87A-4B31-8305-D0E179B2F4E8}" dt="2024-03-06T05:15:31.175" v="228"/>
          <ac:picMkLst>
            <pc:docMk/>
            <pc:sldMk cId="340275728" sldId="256"/>
            <ac:picMk id="29" creationId="{BBBCE998-5183-2725-A63E-9682168ED905}"/>
          </ac:picMkLst>
        </pc:picChg>
      </pc:sldChg>
      <pc:sldChg chg="modSp add mod">
        <pc:chgData name="Pedro Santos" userId="2315800bde7d3b6c" providerId="LiveId" clId="{5864A867-A87A-4B31-8305-D0E179B2F4E8}" dt="2024-03-06T06:25:33.515" v="567" actId="20577"/>
        <pc:sldMkLst>
          <pc:docMk/>
          <pc:sldMk cId="320966072" sldId="257"/>
        </pc:sldMkLst>
        <pc:spChg chg="mod">
          <ac:chgData name="Pedro Santos" userId="2315800bde7d3b6c" providerId="LiveId" clId="{5864A867-A87A-4B31-8305-D0E179B2F4E8}" dt="2024-03-06T05:07:57.904" v="48" actId="20577"/>
          <ac:spMkLst>
            <pc:docMk/>
            <pc:sldMk cId="320966072" sldId="257"/>
            <ac:spMk id="6" creationId="{19DE3ED0-D9CA-EC42-8781-85C9C8CD7E92}"/>
          </ac:spMkLst>
        </pc:spChg>
        <pc:spChg chg="mod">
          <ac:chgData name="Pedro Santos" userId="2315800bde7d3b6c" providerId="LiveId" clId="{5864A867-A87A-4B31-8305-D0E179B2F4E8}" dt="2024-03-06T06:25:33.515" v="567" actId="20577"/>
          <ac:spMkLst>
            <pc:docMk/>
            <pc:sldMk cId="320966072" sldId="257"/>
            <ac:spMk id="10" creationId="{AA14D416-A604-3FE4-B23F-9D5E4316C603}"/>
          </ac:spMkLst>
        </pc:spChg>
        <pc:spChg chg="mod">
          <ac:chgData name="Pedro Santos" userId="2315800bde7d3b6c" providerId="LiveId" clId="{5864A867-A87A-4B31-8305-D0E179B2F4E8}" dt="2024-03-06T05:08:21.790" v="82" actId="1035"/>
          <ac:spMkLst>
            <pc:docMk/>
            <pc:sldMk cId="320966072" sldId="257"/>
            <ac:spMk id="12" creationId="{C43F5E89-9335-596B-90A4-9C0A50A863B8}"/>
          </ac:spMkLst>
        </pc:spChg>
        <pc:picChg chg="mod">
          <ac:chgData name="Pedro Santos" userId="2315800bde7d3b6c" providerId="LiveId" clId="{5864A867-A87A-4B31-8305-D0E179B2F4E8}" dt="2024-03-06T05:08:17.740" v="75" actId="1038"/>
          <ac:picMkLst>
            <pc:docMk/>
            <pc:sldMk cId="320966072" sldId="257"/>
            <ac:picMk id="7" creationId="{EC73E3C5-8146-98DC-C8A1-609D8E4915C5}"/>
          </ac:picMkLst>
        </pc:picChg>
        <pc:picChg chg="mod">
          <ac:chgData name="Pedro Santos" userId="2315800bde7d3b6c" providerId="LiveId" clId="{5864A867-A87A-4B31-8305-D0E179B2F4E8}" dt="2024-03-06T05:08:12.233" v="67" actId="14100"/>
          <ac:picMkLst>
            <pc:docMk/>
            <pc:sldMk cId="320966072" sldId="257"/>
            <ac:picMk id="8" creationId="{34517D36-3116-517B-712D-676E2B440C9E}"/>
          </ac:picMkLst>
        </pc:picChg>
        <pc:picChg chg="mod">
          <ac:chgData name="Pedro Santos" userId="2315800bde7d3b6c" providerId="LiveId" clId="{5864A867-A87A-4B31-8305-D0E179B2F4E8}" dt="2024-03-06T05:08:23.727" v="83" actId="14100"/>
          <ac:picMkLst>
            <pc:docMk/>
            <pc:sldMk cId="320966072" sldId="257"/>
            <ac:picMk id="11" creationId="{6AF0A58D-1650-0C74-2C82-6815C2BE1311}"/>
          </ac:picMkLst>
        </pc:picChg>
        <pc:picChg chg="mod">
          <ac:chgData name="Pedro Santos" userId="2315800bde7d3b6c" providerId="LiveId" clId="{5864A867-A87A-4B31-8305-D0E179B2F4E8}" dt="2024-03-06T05:09:04.055" v="123" actId="14100"/>
          <ac:picMkLst>
            <pc:docMk/>
            <pc:sldMk cId="320966072" sldId="257"/>
            <ac:picMk id="16" creationId="{DA44F579-3887-AD05-6E1D-7095129D07A1}"/>
          </ac:picMkLst>
        </pc:picChg>
        <pc:picChg chg="mod">
          <ac:chgData name="Pedro Santos" userId="2315800bde7d3b6c" providerId="LiveId" clId="{5864A867-A87A-4B31-8305-D0E179B2F4E8}" dt="2024-03-06T05:09:08.035" v="125" actId="1036"/>
          <ac:picMkLst>
            <pc:docMk/>
            <pc:sldMk cId="320966072" sldId="257"/>
            <ac:picMk id="18" creationId="{4A9D49A5-40C2-5BCD-1ABB-6FF5DF569DFC}"/>
          </ac:picMkLst>
        </pc:picChg>
      </pc:sldChg>
      <pc:sldChg chg="addSp delSp modSp add mod">
        <pc:chgData name="Pedro Santos" userId="2315800bde7d3b6c" providerId="LiveId" clId="{5864A867-A87A-4B31-8305-D0E179B2F4E8}" dt="2024-03-06T17:46:51.703" v="3433" actId="20577"/>
        <pc:sldMkLst>
          <pc:docMk/>
          <pc:sldMk cId="2518155846" sldId="258"/>
        </pc:sldMkLst>
        <pc:spChg chg="add mod">
          <ac:chgData name="Pedro Santos" userId="2315800bde7d3b6c" providerId="LiveId" clId="{5864A867-A87A-4B31-8305-D0E179B2F4E8}" dt="2024-03-06T17:43:52.450" v="3295" actId="1076"/>
          <ac:spMkLst>
            <pc:docMk/>
            <pc:sldMk cId="2518155846" sldId="258"/>
            <ac:spMk id="2" creationId="{26560260-31A0-2AF5-9461-60461BB76576}"/>
          </ac:spMkLst>
        </pc:spChg>
        <pc:spChg chg="add mod">
          <ac:chgData name="Pedro Santos" userId="2315800bde7d3b6c" providerId="LiveId" clId="{5864A867-A87A-4B31-8305-D0E179B2F4E8}" dt="2024-03-06T17:44:00.840" v="3312" actId="14100"/>
          <ac:spMkLst>
            <pc:docMk/>
            <pc:sldMk cId="2518155846" sldId="258"/>
            <ac:spMk id="3" creationId="{0592395C-7138-2616-EA75-CDDAEC9851BF}"/>
          </ac:spMkLst>
        </pc:spChg>
        <pc:spChg chg="mod">
          <ac:chgData name="Pedro Santos" userId="2315800bde7d3b6c" providerId="LiveId" clId="{5864A867-A87A-4B31-8305-D0E179B2F4E8}" dt="2024-03-06T16:38:39.756" v="1657" actId="20577"/>
          <ac:spMkLst>
            <pc:docMk/>
            <pc:sldMk cId="2518155846" sldId="258"/>
            <ac:spMk id="6" creationId="{19DE3ED0-D9CA-EC42-8781-85C9C8CD7E92}"/>
          </ac:spMkLst>
        </pc:spChg>
        <pc:spChg chg="add mod">
          <ac:chgData name="Pedro Santos" userId="2315800bde7d3b6c" providerId="LiveId" clId="{5864A867-A87A-4B31-8305-D0E179B2F4E8}" dt="2024-03-06T16:38:33.291" v="1654" actId="1035"/>
          <ac:spMkLst>
            <pc:docMk/>
            <pc:sldMk cId="2518155846" sldId="258"/>
            <ac:spMk id="9" creationId="{43A8785F-C909-B482-4D1F-87946929D7C2}"/>
          </ac:spMkLst>
        </pc:spChg>
        <pc:spChg chg="mod">
          <ac:chgData name="Pedro Santos" userId="2315800bde7d3b6c" providerId="LiveId" clId="{5864A867-A87A-4B31-8305-D0E179B2F4E8}" dt="2024-03-06T17:46:51.703" v="3433" actId="20577"/>
          <ac:spMkLst>
            <pc:docMk/>
            <pc:sldMk cId="2518155846" sldId="258"/>
            <ac:spMk id="10" creationId="{AA14D416-A604-3FE4-B23F-9D5E4316C603}"/>
          </ac:spMkLst>
        </pc:spChg>
        <pc:spChg chg="mod">
          <ac:chgData name="Pedro Santos" userId="2315800bde7d3b6c" providerId="LiveId" clId="{5864A867-A87A-4B31-8305-D0E179B2F4E8}" dt="2024-03-06T15:43:44.020" v="1039"/>
          <ac:spMkLst>
            <pc:docMk/>
            <pc:sldMk cId="2518155846" sldId="258"/>
            <ac:spMk id="14" creationId="{39FDA665-D954-826F-E217-A6365F983E01}"/>
          </ac:spMkLst>
        </pc:spChg>
        <pc:spChg chg="add del mod">
          <ac:chgData name="Pedro Santos" userId="2315800bde7d3b6c" providerId="LiveId" clId="{5864A867-A87A-4B31-8305-D0E179B2F4E8}" dt="2024-03-06T16:39:34.221" v="1669"/>
          <ac:spMkLst>
            <pc:docMk/>
            <pc:sldMk cId="2518155846" sldId="258"/>
            <ac:spMk id="15" creationId="{1995F5CA-896A-7C29-5C6A-3A2492541034}"/>
          </ac:spMkLst>
        </pc:spChg>
        <pc:spChg chg="mod">
          <ac:chgData name="Pedro Santos" userId="2315800bde7d3b6c" providerId="LiveId" clId="{5864A867-A87A-4B31-8305-D0E179B2F4E8}" dt="2024-03-06T17:42:56.825" v="3262" actId="404"/>
          <ac:spMkLst>
            <pc:docMk/>
            <pc:sldMk cId="2518155846" sldId="258"/>
            <ac:spMk id="17" creationId="{AAD5D341-9D29-7FEC-B9EA-95AE0EEF16EB}"/>
          </ac:spMkLst>
        </pc:spChg>
        <pc:spChg chg="add mod">
          <ac:chgData name="Pedro Santos" userId="2315800bde7d3b6c" providerId="LiveId" clId="{5864A867-A87A-4B31-8305-D0E179B2F4E8}" dt="2024-03-06T15:55:19.512" v="1258" actId="1076"/>
          <ac:spMkLst>
            <pc:docMk/>
            <pc:sldMk cId="2518155846" sldId="258"/>
            <ac:spMk id="18" creationId="{8034206E-523E-6605-099D-1676F82B3279}"/>
          </ac:spMkLst>
        </pc:spChg>
        <pc:spChg chg="add mod">
          <ac:chgData name="Pedro Santos" userId="2315800bde7d3b6c" providerId="LiveId" clId="{5864A867-A87A-4B31-8305-D0E179B2F4E8}" dt="2024-03-06T17:13:10.050" v="2505" actId="1036"/>
          <ac:spMkLst>
            <pc:docMk/>
            <pc:sldMk cId="2518155846" sldId="258"/>
            <ac:spMk id="21" creationId="{9FF076FF-0C21-DE71-9B76-1AE52D762538}"/>
          </ac:spMkLst>
        </pc:spChg>
        <pc:spChg chg="del mod">
          <ac:chgData name="Pedro Santos" userId="2315800bde7d3b6c" providerId="LiveId" clId="{5864A867-A87A-4B31-8305-D0E179B2F4E8}" dt="2024-03-06T16:35:32.022" v="1581" actId="478"/>
          <ac:spMkLst>
            <pc:docMk/>
            <pc:sldMk cId="2518155846" sldId="258"/>
            <ac:spMk id="24" creationId="{9EFAEADB-19E4-EB86-36FB-1C4F003C36D5}"/>
          </ac:spMkLst>
        </pc:spChg>
        <pc:spChg chg="del mod">
          <ac:chgData name="Pedro Santos" userId="2315800bde7d3b6c" providerId="LiveId" clId="{5864A867-A87A-4B31-8305-D0E179B2F4E8}" dt="2024-03-06T17:14:39.362" v="2519" actId="478"/>
          <ac:spMkLst>
            <pc:docMk/>
            <pc:sldMk cId="2518155846" sldId="258"/>
            <ac:spMk id="31" creationId="{9AB52E75-3423-A0F2-24B6-1E1571328C48}"/>
          </ac:spMkLst>
        </pc:spChg>
        <pc:spChg chg="add mod">
          <ac:chgData name="Pedro Santos" userId="2315800bde7d3b6c" providerId="LiveId" clId="{5864A867-A87A-4B31-8305-D0E179B2F4E8}" dt="2024-03-06T17:20:24.664" v="2650" actId="1035"/>
          <ac:spMkLst>
            <pc:docMk/>
            <pc:sldMk cId="2518155846" sldId="258"/>
            <ac:spMk id="40" creationId="{FAE2420D-C1ED-99BC-E445-B0212F4DF3BE}"/>
          </ac:spMkLst>
        </pc:spChg>
        <pc:spChg chg="add mod">
          <ac:chgData name="Pedro Santos" userId="2315800bde7d3b6c" providerId="LiveId" clId="{5864A867-A87A-4B31-8305-D0E179B2F4E8}" dt="2024-03-06T17:17:25.954" v="2605" actId="1035"/>
          <ac:spMkLst>
            <pc:docMk/>
            <pc:sldMk cId="2518155846" sldId="258"/>
            <ac:spMk id="41" creationId="{B3A62710-C87C-ADD7-B222-E29F0997A108}"/>
          </ac:spMkLst>
        </pc:spChg>
        <pc:spChg chg="add">
          <ac:chgData name="Pedro Santos" userId="2315800bde7d3b6c" providerId="LiveId" clId="{5864A867-A87A-4B31-8305-D0E179B2F4E8}" dt="2024-03-06T17:22:49.108" v="2735"/>
          <ac:spMkLst>
            <pc:docMk/>
            <pc:sldMk cId="2518155846" sldId="258"/>
            <ac:spMk id="42" creationId="{801131C0-B18C-DC97-0634-1FE962527221}"/>
          </ac:spMkLst>
        </pc:spChg>
        <pc:spChg chg="add">
          <ac:chgData name="Pedro Santos" userId="2315800bde7d3b6c" providerId="LiveId" clId="{5864A867-A87A-4B31-8305-D0E179B2F4E8}" dt="2024-03-06T17:22:49.108" v="2735"/>
          <ac:spMkLst>
            <pc:docMk/>
            <pc:sldMk cId="2518155846" sldId="258"/>
            <ac:spMk id="43" creationId="{4C230D61-885C-3090-52C0-8CFFD2E7C5F6}"/>
          </ac:spMkLst>
        </pc:spChg>
        <pc:spChg chg="add mod">
          <ac:chgData name="Pedro Santos" userId="2315800bde7d3b6c" providerId="LiveId" clId="{5864A867-A87A-4B31-8305-D0E179B2F4E8}" dt="2024-03-06T17:42:20.345" v="3254" actId="1035"/>
          <ac:spMkLst>
            <pc:docMk/>
            <pc:sldMk cId="2518155846" sldId="258"/>
            <ac:spMk id="48" creationId="{9E5A4C0D-A341-46F7-DA46-C6C622FA3A52}"/>
          </ac:spMkLst>
        </pc:spChg>
        <pc:spChg chg="add mod">
          <ac:chgData name="Pedro Santos" userId="2315800bde7d3b6c" providerId="LiveId" clId="{5864A867-A87A-4B31-8305-D0E179B2F4E8}" dt="2024-03-06T17:42:20.345" v="3254" actId="1035"/>
          <ac:spMkLst>
            <pc:docMk/>
            <pc:sldMk cId="2518155846" sldId="258"/>
            <ac:spMk id="49" creationId="{08C2B5E9-D1DA-9F0C-E275-E76DE3DF3054}"/>
          </ac:spMkLst>
        </pc:spChg>
        <pc:spChg chg="add mod">
          <ac:chgData name="Pedro Santos" userId="2315800bde7d3b6c" providerId="LiveId" clId="{5864A867-A87A-4B31-8305-D0E179B2F4E8}" dt="2024-03-06T17:42:20.345" v="3254" actId="1035"/>
          <ac:spMkLst>
            <pc:docMk/>
            <pc:sldMk cId="2518155846" sldId="258"/>
            <ac:spMk id="50" creationId="{ADDEBE7D-4339-3629-D250-56A9E26F0B55}"/>
          </ac:spMkLst>
        </pc:spChg>
        <pc:grpChg chg="add mod">
          <ac:chgData name="Pedro Santos" userId="2315800bde7d3b6c" providerId="LiveId" clId="{5864A867-A87A-4B31-8305-D0E179B2F4E8}" dt="2024-03-06T15:43:47.214" v="1041" actId="1076"/>
          <ac:grpSpMkLst>
            <pc:docMk/>
            <pc:sldMk cId="2518155846" sldId="258"/>
            <ac:grpSpMk id="11" creationId="{98636BA8-2D5F-E7FB-12BB-34B56B4C36C9}"/>
          </ac:grpSpMkLst>
        </pc:grpChg>
        <pc:grpChg chg="mod">
          <ac:chgData name="Pedro Santos" userId="2315800bde7d3b6c" providerId="LiveId" clId="{5864A867-A87A-4B31-8305-D0E179B2F4E8}" dt="2024-03-06T16:39:13.661" v="1665" actId="1035"/>
          <ac:grpSpMkLst>
            <pc:docMk/>
            <pc:sldMk cId="2518155846" sldId="258"/>
            <ac:grpSpMk id="27" creationId="{5CA3A09C-1863-2742-0842-63C49340DA24}"/>
          </ac:grpSpMkLst>
        </pc:grpChg>
        <pc:picChg chg="del">
          <ac:chgData name="Pedro Santos" userId="2315800bde7d3b6c" providerId="LiveId" clId="{5864A867-A87A-4B31-8305-D0E179B2F4E8}" dt="2024-03-06T06:04:43.222" v="442" actId="478"/>
          <ac:picMkLst>
            <pc:docMk/>
            <pc:sldMk cId="2518155846" sldId="258"/>
            <ac:picMk id="2" creationId="{D5E53BED-AABD-F75B-CC69-D67EBEEFDAA3}"/>
          </ac:picMkLst>
        </pc:picChg>
        <pc:picChg chg="del">
          <ac:chgData name="Pedro Santos" userId="2315800bde7d3b6c" providerId="LiveId" clId="{5864A867-A87A-4B31-8305-D0E179B2F4E8}" dt="2024-03-06T06:04:43.222" v="442" actId="478"/>
          <ac:picMkLst>
            <pc:docMk/>
            <pc:sldMk cId="2518155846" sldId="258"/>
            <ac:picMk id="3" creationId="{081F8DED-EB68-77B6-49F6-CCD26E9A2CCE}"/>
          </ac:picMkLst>
        </pc:picChg>
        <pc:picChg chg="add mod">
          <ac:chgData name="Pedro Santos" userId="2315800bde7d3b6c" providerId="LiveId" clId="{5864A867-A87A-4B31-8305-D0E179B2F4E8}" dt="2024-03-06T16:38:13.224" v="1647" actId="1035"/>
          <ac:picMkLst>
            <pc:docMk/>
            <pc:sldMk cId="2518155846" sldId="258"/>
            <ac:picMk id="7" creationId="{210AEEF9-F476-69B2-D19E-F67D76A9371E}"/>
          </ac:picMkLst>
        </pc:picChg>
        <pc:picChg chg="add mod">
          <ac:chgData name="Pedro Santos" userId="2315800bde7d3b6c" providerId="LiveId" clId="{5864A867-A87A-4B31-8305-D0E179B2F4E8}" dt="2024-03-06T16:38:37.371" v="1655" actId="1076"/>
          <ac:picMkLst>
            <pc:docMk/>
            <pc:sldMk cId="2518155846" sldId="258"/>
            <ac:picMk id="8" creationId="{7E1224B1-E056-A696-8107-E50E9F415428}"/>
          </ac:picMkLst>
        </pc:picChg>
        <pc:picChg chg="mod">
          <ac:chgData name="Pedro Santos" userId="2315800bde7d3b6c" providerId="LiveId" clId="{5864A867-A87A-4B31-8305-D0E179B2F4E8}" dt="2024-03-06T15:43:44.020" v="1039"/>
          <ac:picMkLst>
            <pc:docMk/>
            <pc:sldMk cId="2518155846" sldId="258"/>
            <ac:picMk id="12" creationId="{E0B22632-FBC0-75DC-CD38-32D916ED4302}"/>
          </ac:picMkLst>
        </pc:picChg>
        <pc:picChg chg="mod">
          <ac:chgData name="Pedro Santos" userId="2315800bde7d3b6c" providerId="LiveId" clId="{5864A867-A87A-4B31-8305-D0E179B2F4E8}" dt="2024-03-06T15:43:44.020" v="1039"/>
          <ac:picMkLst>
            <pc:docMk/>
            <pc:sldMk cId="2518155846" sldId="258"/>
            <ac:picMk id="13" creationId="{D7D4C291-17D1-894A-0019-8389330BF31A}"/>
          </ac:picMkLst>
        </pc:picChg>
        <pc:picChg chg="add mod">
          <ac:chgData name="Pedro Santos" userId="2315800bde7d3b6c" providerId="LiveId" clId="{5864A867-A87A-4B31-8305-D0E179B2F4E8}" dt="2024-03-06T15:55:07.676" v="1244" actId="1076"/>
          <ac:picMkLst>
            <pc:docMk/>
            <pc:sldMk cId="2518155846" sldId="258"/>
            <ac:picMk id="16" creationId="{A8A69C0E-78C6-EAFB-4A3A-2ECBF1D1CB4A}"/>
          </ac:picMkLst>
        </pc:picChg>
        <pc:picChg chg="del">
          <ac:chgData name="Pedro Santos" userId="2315800bde7d3b6c" providerId="LiveId" clId="{5864A867-A87A-4B31-8305-D0E179B2F4E8}" dt="2024-03-06T06:04:27.104" v="440" actId="478"/>
          <ac:picMkLst>
            <pc:docMk/>
            <pc:sldMk cId="2518155846" sldId="258"/>
            <ac:picMk id="19" creationId="{626F6FE3-9553-A034-3A26-E411DF1F23E7}"/>
          </ac:picMkLst>
        </pc:picChg>
        <pc:picChg chg="del">
          <ac:chgData name="Pedro Santos" userId="2315800bde7d3b6c" providerId="LiveId" clId="{5864A867-A87A-4B31-8305-D0E179B2F4E8}" dt="2024-03-06T06:04:27.104" v="440" actId="478"/>
          <ac:picMkLst>
            <pc:docMk/>
            <pc:sldMk cId="2518155846" sldId="258"/>
            <ac:picMk id="20" creationId="{45CB85D5-4591-0F74-5EFC-C9ED35A296AC}"/>
          </ac:picMkLst>
        </pc:picChg>
        <pc:picChg chg="add mod">
          <ac:chgData name="Pedro Santos" userId="2315800bde7d3b6c" providerId="LiveId" clId="{5864A867-A87A-4B31-8305-D0E179B2F4E8}" dt="2024-03-06T17:13:10.050" v="2505" actId="1036"/>
          <ac:picMkLst>
            <pc:docMk/>
            <pc:sldMk cId="2518155846" sldId="258"/>
            <ac:picMk id="22" creationId="{F733774A-4B66-37DE-F1E3-4B017F247190}"/>
          </ac:picMkLst>
        </pc:picChg>
        <pc:picChg chg="del mod">
          <ac:chgData name="Pedro Santos" userId="2315800bde7d3b6c" providerId="LiveId" clId="{5864A867-A87A-4B31-8305-D0E179B2F4E8}" dt="2024-03-06T17:26:14.108" v="2888" actId="478"/>
          <ac:picMkLst>
            <pc:docMk/>
            <pc:sldMk cId="2518155846" sldId="258"/>
            <ac:picMk id="23" creationId="{C5B76E75-1220-6666-54E0-5AA3D46457F4}"/>
          </ac:picMkLst>
        </pc:picChg>
        <pc:picChg chg="del mod">
          <ac:chgData name="Pedro Santos" userId="2315800bde7d3b6c" providerId="LiveId" clId="{5864A867-A87A-4B31-8305-D0E179B2F4E8}" dt="2024-03-06T17:26:14.108" v="2888" actId="478"/>
          <ac:picMkLst>
            <pc:docMk/>
            <pc:sldMk cId="2518155846" sldId="258"/>
            <ac:picMk id="25" creationId="{0023F000-B412-6DFF-79ED-1D41A546EDF6}"/>
          </ac:picMkLst>
        </pc:picChg>
        <pc:picChg chg="del mod">
          <ac:chgData name="Pedro Santos" userId="2315800bde7d3b6c" providerId="LiveId" clId="{5864A867-A87A-4B31-8305-D0E179B2F4E8}" dt="2024-03-06T17:26:14.108" v="2888" actId="478"/>
          <ac:picMkLst>
            <pc:docMk/>
            <pc:sldMk cId="2518155846" sldId="258"/>
            <ac:picMk id="26" creationId="{A0068F21-D8E6-7B87-3983-1AAFEA570703}"/>
          </ac:picMkLst>
        </pc:picChg>
        <pc:picChg chg="add del mod">
          <ac:chgData name="Pedro Santos" userId="2315800bde7d3b6c" providerId="LiveId" clId="{5864A867-A87A-4B31-8305-D0E179B2F4E8}" dt="2024-03-06T16:46:16.259" v="1872" actId="478"/>
          <ac:picMkLst>
            <pc:docMk/>
            <pc:sldMk cId="2518155846" sldId="258"/>
            <ac:picMk id="32" creationId="{9D658159-1A76-4CB7-ED5B-9F7C85980F01}"/>
          </ac:picMkLst>
        </pc:picChg>
        <pc:picChg chg="add mod">
          <ac:chgData name="Pedro Santos" userId="2315800bde7d3b6c" providerId="LiveId" clId="{5864A867-A87A-4B31-8305-D0E179B2F4E8}" dt="2024-03-06T17:13:22.317" v="2508" actId="1035"/>
          <ac:picMkLst>
            <pc:docMk/>
            <pc:sldMk cId="2518155846" sldId="258"/>
            <ac:picMk id="33" creationId="{D021696C-50DD-94E8-F8A5-B9C3CBCB15FE}"/>
          </ac:picMkLst>
        </pc:picChg>
        <pc:picChg chg="add mod">
          <ac:chgData name="Pedro Santos" userId="2315800bde7d3b6c" providerId="LiveId" clId="{5864A867-A87A-4B31-8305-D0E179B2F4E8}" dt="2024-03-06T17:13:22.317" v="2508" actId="1035"/>
          <ac:picMkLst>
            <pc:docMk/>
            <pc:sldMk cId="2518155846" sldId="258"/>
            <ac:picMk id="34" creationId="{2DE4AAAF-049F-2480-1FA8-476AD7BAEE44}"/>
          </ac:picMkLst>
        </pc:picChg>
        <pc:picChg chg="add mod">
          <ac:chgData name="Pedro Santos" userId="2315800bde7d3b6c" providerId="LiveId" clId="{5864A867-A87A-4B31-8305-D0E179B2F4E8}" dt="2024-03-06T17:13:22.317" v="2508" actId="1035"/>
          <ac:picMkLst>
            <pc:docMk/>
            <pc:sldMk cId="2518155846" sldId="258"/>
            <ac:picMk id="35" creationId="{168E35D6-12A5-7146-E0A8-901416B1B2E1}"/>
          </ac:picMkLst>
        </pc:picChg>
        <pc:picChg chg="add mod">
          <ac:chgData name="Pedro Santos" userId="2315800bde7d3b6c" providerId="LiveId" clId="{5864A867-A87A-4B31-8305-D0E179B2F4E8}" dt="2024-03-06T17:13:22.317" v="2508" actId="1035"/>
          <ac:picMkLst>
            <pc:docMk/>
            <pc:sldMk cId="2518155846" sldId="258"/>
            <ac:picMk id="36" creationId="{FC9B6AEA-785A-6D3C-9849-373F5BA547FD}"/>
          </ac:picMkLst>
        </pc:picChg>
        <pc:picChg chg="add del mod">
          <ac:chgData name="Pedro Santos" userId="2315800bde7d3b6c" providerId="LiveId" clId="{5864A867-A87A-4B31-8305-D0E179B2F4E8}" dt="2024-03-06T17:24:43.415" v="2787" actId="478"/>
          <ac:picMkLst>
            <pc:docMk/>
            <pc:sldMk cId="2518155846" sldId="258"/>
            <ac:picMk id="37" creationId="{42EF70EC-F6EC-7B39-7C7D-CDD1CE167034}"/>
          </ac:picMkLst>
        </pc:picChg>
        <pc:picChg chg="add mod">
          <ac:chgData name="Pedro Santos" userId="2315800bde7d3b6c" providerId="LiveId" clId="{5864A867-A87A-4B31-8305-D0E179B2F4E8}" dt="2024-03-06T17:15:55.344" v="2577" actId="554"/>
          <ac:picMkLst>
            <pc:docMk/>
            <pc:sldMk cId="2518155846" sldId="258"/>
            <ac:picMk id="38" creationId="{5772986C-1741-8977-5CE4-27D4BDB3A172}"/>
          </ac:picMkLst>
        </pc:picChg>
        <pc:picChg chg="add mod">
          <ac:chgData name="Pedro Santos" userId="2315800bde7d3b6c" providerId="LiveId" clId="{5864A867-A87A-4B31-8305-D0E179B2F4E8}" dt="2024-03-06T17:15:55.344" v="2577" actId="554"/>
          <ac:picMkLst>
            <pc:docMk/>
            <pc:sldMk cId="2518155846" sldId="258"/>
            <ac:picMk id="39" creationId="{A566E158-5803-3279-7A64-59B1C9B6F103}"/>
          </ac:picMkLst>
        </pc:picChg>
        <pc:picChg chg="add mod">
          <ac:chgData name="Pedro Santos" userId="2315800bde7d3b6c" providerId="LiveId" clId="{5864A867-A87A-4B31-8305-D0E179B2F4E8}" dt="2024-03-06T17:42:02.962" v="3249" actId="1035"/>
          <ac:picMkLst>
            <pc:docMk/>
            <pc:sldMk cId="2518155846" sldId="258"/>
            <ac:picMk id="44" creationId="{E5201310-02E0-EBE8-8104-542BF6992F26}"/>
          </ac:picMkLst>
        </pc:picChg>
        <pc:picChg chg="add del mod">
          <ac:chgData name="Pedro Santos" userId="2315800bde7d3b6c" providerId="LiveId" clId="{5864A867-A87A-4B31-8305-D0E179B2F4E8}" dt="2024-03-06T17:42:09.995" v="3250" actId="1076"/>
          <ac:picMkLst>
            <pc:docMk/>
            <pc:sldMk cId="2518155846" sldId="258"/>
            <ac:picMk id="45" creationId="{9FDE2FCB-B99A-4A38-272F-0D750984EB11}"/>
          </ac:picMkLst>
        </pc:picChg>
        <pc:picChg chg="add del mod">
          <ac:chgData name="Pedro Santos" userId="2315800bde7d3b6c" providerId="LiveId" clId="{5864A867-A87A-4B31-8305-D0E179B2F4E8}" dt="2024-03-06T17:42:09.995" v="3250" actId="1076"/>
          <ac:picMkLst>
            <pc:docMk/>
            <pc:sldMk cId="2518155846" sldId="258"/>
            <ac:picMk id="46" creationId="{F97FE57B-B800-AEBA-AF86-BD82DE9C408F}"/>
          </ac:picMkLst>
        </pc:picChg>
        <pc:picChg chg="add mod">
          <ac:chgData name="Pedro Santos" userId="2315800bde7d3b6c" providerId="LiveId" clId="{5864A867-A87A-4B31-8305-D0E179B2F4E8}" dt="2024-03-06T17:42:20.345" v="3254" actId="1035"/>
          <ac:picMkLst>
            <pc:docMk/>
            <pc:sldMk cId="2518155846" sldId="258"/>
            <ac:picMk id="47" creationId="{F71F3958-66B8-D9AC-BE39-9CB78B849F38}"/>
          </ac:picMkLst>
        </pc:picChg>
        <pc:picChg chg="add mod">
          <ac:chgData name="Pedro Santos" userId="2315800bde7d3b6c" providerId="LiveId" clId="{5864A867-A87A-4B31-8305-D0E179B2F4E8}" dt="2024-03-06T17:40:52.394" v="3215"/>
          <ac:picMkLst>
            <pc:docMk/>
            <pc:sldMk cId="2518155846" sldId="258"/>
            <ac:picMk id="51" creationId="{66736599-E3B8-2625-75E5-F506F6C411E7}"/>
          </ac:picMkLst>
        </pc:picChg>
        <pc:picChg chg="add mod">
          <ac:chgData name="Pedro Santos" userId="2315800bde7d3b6c" providerId="LiveId" clId="{5864A867-A87A-4B31-8305-D0E179B2F4E8}" dt="2024-03-06T17:40:52.394" v="3215"/>
          <ac:picMkLst>
            <pc:docMk/>
            <pc:sldMk cId="2518155846" sldId="258"/>
            <ac:picMk id="52" creationId="{3B1CA814-1990-1AE3-962C-D0E8E9B98364}"/>
          </ac:picMkLst>
        </pc:picChg>
        <pc:picChg chg="add mod">
          <ac:chgData name="Pedro Santos" userId="2315800bde7d3b6c" providerId="LiveId" clId="{5864A867-A87A-4B31-8305-D0E179B2F4E8}" dt="2024-03-06T17:46:02.308" v="3377" actId="554"/>
          <ac:picMkLst>
            <pc:docMk/>
            <pc:sldMk cId="2518155846" sldId="258"/>
            <ac:picMk id="53" creationId="{DDAE9F84-FB7B-8B99-5A1F-69A012FFA446}"/>
          </ac:picMkLst>
        </pc:picChg>
        <pc:picChg chg="add mod">
          <ac:chgData name="Pedro Santos" userId="2315800bde7d3b6c" providerId="LiveId" clId="{5864A867-A87A-4B31-8305-D0E179B2F4E8}" dt="2024-03-06T17:46:05.341" v="3384" actId="1036"/>
          <ac:picMkLst>
            <pc:docMk/>
            <pc:sldMk cId="2518155846" sldId="258"/>
            <ac:picMk id="54" creationId="{56998CD3-E9E4-3B39-3B9B-96189CCE836A}"/>
          </ac:picMkLst>
        </pc:picChg>
        <pc:picChg chg="add">
          <ac:chgData name="Pedro Santos" userId="2315800bde7d3b6c" providerId="LiveId" clId="{5864A867-A87A-4B31-8305-D0E179B2F4E8}" dt="2024-03-06T17:22:49.108" v="2735"/>
          <ac:picMkLst>
            <pc:docMk/>
            <pc:sldMk cId="2518155846" sldId="258"/>
            <ac:picMk id="2049" creationId="{D8F6760B-9EF1-B504-82F1-81AC7FB8784F}"/>
          </ac:picMkLst>
        </pc:picChg>
      </pc:sldChg>
    </pc:docChg>
  </pc:docChgLst>
  <pc:docChgLst>
    <pc:chgData name="Guest User" providerId="Windows Live" clId="Web-{4CA0C4DB-31C0-4334-94F1-56DCF7DC8F02}"/>
    <pc:docChg chg="modSld">
      <pc:chgData name="Guest User" userId="" providerId="Windows Live" clId="Web-{4CA0C4DB-31C0-4334-94F1-56DCF7DC8F02}" dt="2024-03-06T17:43:16.260" v="3" actId="1076"/>
      <pc:docMkLst>
        <pc:docMk/>
      </pc:docMkLst>
      <pc:sldChg chg="modSp">
        <pc:chgData name="Guest User" userId="" providerId="Windows Live" clId="Web-{4CA0C4DB-31C0-4334-94F1-56DCF7DC8F02}" dt="2024-03-06T17:43:16.260" v="3" actId="1076"/>
        <pc:sldMkLst>
          <pc:docMk/>
          <pc:sldMk cId="320966072" sldId="257"/>
        </pc:sldMkLst>
        <pc:picChg chg="mod">
          <ac:chgData name="Guest User" userId="" providerId="Windows Live" clId="Web-{4CA0C4DB-31C0-4334-94F1-56DCF7DC8F02}" dt="2024-03-06T17:21:33.762" v="1" actId="1076"/>
          <ac:picMkLst>
            <pc:docMk/>
            <pc:sldMk cId="320966072" sldId="257"/>
            <ac:picMk id="13" creationId="{FAD0C00D-D8D9-628B-FF7A-9917BFC4C224}"/>
          </ac:picMkLst>
        </pc:picChg>
        <pc:picChg chg="mod">
          <ac:chgData name="Guest User" userId="" providerId="Windows Live" clId="Web-{4CA0C4DB-31C0-4334-94F1-56DCF7DC8F02}" dt="2024-03-06T17:21:35.840" v="2" actId="1076"/>
          <ac:picMkLst>
            <pc:docMk/>
            <pc:sldMk cId="320966072" sldId="257"/>
            <ac:picMk id="14" creationId="{7AE984F5-D5D1-3718-CBE8-737250640354}"/>
          </ac:picMkLst>
        </pc:picChg>
        <pc:picChg chg="mod">
          <ac:chgData name="Guest User" userId="" providerId="Windows Live" clId="Web-{4CA0C4DB-31C0-4334-94F1-56DCF7DC8F02}" dt="2024-03-06T17:43:16.260" v="3" actId="1076"/>
          <ac:picMkLst>
            <pc:docMk/>
            <pc:sldMk cId="320966072" sldId="257"/>
            <ac:picMk id="16" creationId="{DA44F579-3887-AD05-6E1D-7095129D07A1}"/>
          </ac:picMkLst>
        </pc:picChg>
        <pc:picChg chg="mod">
          <ac:chgData name="Guest User" userId="" providerId="Windows Live" clId="Web-{4CA0C4DB-31C0-4334-94F1-56DCF7DC8F02}" dt="2024-03-06T17:21:30.434" v="0" actId="1076"/>
          <ac:picMkLst>
            <pc:docMk/>
            <pc:sldMk cId="320966072" sldId="257"/>
            <ac:picMk id="18" creationId="{4A9D49A5-40C2-5BCD-1ABB-6FF5DF569DFC}"/>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1646133"/>
            <a:ext cx="6606540" cy="3501813"/>
          </a:xfrm>
        </p:spPr>
        <p:txBody>
          <a:bodyPr anchor="b"/>
          <a:lstStyle>
            <a:lvl1pPr algn="ctr">
              <a:defRPr sz="5100"/>
            </a:lvl1pPr>
          </a:lstStyle>
          <a:p>
            <a:r>
              <a:rPr lang="en-US"/>
              <a:t>Click to edit Master title style</a:t>
            </a:r>
            <a:endParaRPr lang="en-US" dirty="0"/>
          </a:p>
        </p:txBody>
      </p:sp>
      <p:sp>
        <p:nvSpPr>
          <p:cNvPr id="3" name="Subtitle 2"/>
          <p:cNvSpPr>
            <a:spLocks noGrp="1"/>
          </p:cNvSpPr>
          <p:nvPr>
            <p:ph type="subTitle" idx="1"/>
          </p:nvPr>
        </p:nvSpPr>
        <p:spPr>
          <a:xfrm>
            <a:off x="971550" y="5282989"/>
            <a:ext cx="5829300" cy="2428451"/>
          </a:xfrm>
        </p:spPr>
        <p:txBody>
          <a:bodyPr/>
          <a:lstStyle>
            <a:lvl1pPr marL="0" indent="0" algn="ctr">
              <a:buNone/>
              <a:defRPr sz="2040"/>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EA26BFF-8068-46A7-97CC-4E214D1B255C}" type="datetimeFigureOut">
              <a:rPr lang="en-US" smtClean="0"/>
              <a:t>3/6/24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EEFF69-B485-4894-B645-5848FFF56BB4}" type="slidenum">
              <a:rPr lang="en-US" smtClean="0"/>
              <a:t>‹#›</a:t>
            </a:fld>
            <a:endParaRPr lang="en-US"/>
          </a:p>
        </p:txBody>
      </p:sp>
    </p:spTree>
    <p:extLst>
      <p:ext uri="{BB962C8B-B14F-4D97-AF65-F5344CB8AC3E}">
        <p14:creationId xmlns:p14="http://schemas.microsoft.com/office/powerpoint/2010/main" val="2338230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A26BFF-8068-46A7-97CC-4E214D1B255C}" type="datetimeFigureOut">
              <a:rPr lang="en-US" smtClean="0"/>
              <a:t>3/6/24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EEFF69-B485-4894-B645-5848FFF56BB4}" type="slidenum">
              <a:rPr lang="en-US" smtClean="0"/>
              <a:t>‹#›</a:t>
            </a:fld>
            <a:endParaRPr lang="en-US"/>
          </a:p>
        </p:txBody>
      </p:sp>
    </p:spTree>
    <p:extLst>
      <p:ext uri="{BB962C8B-B14F-4D97-AF65-F5344CB8AC3E}">
        <p14:creationId xmlns:p14="http://schemas.microsoft.com/office/powerpoint/2010/main" val="3036250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62124" y="535517"/>
            <a:ext cx="1675924" cy="852402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34353" y="535517"/>
            <a:ext cx="4930616" cy="85240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A26BFF-8068-46A7-97CC-4E214D1B255C}" type="datetimeFigureOut">
              <a:rPr lang="en-US" smtClean="0"/>
              <a:t>3/6/24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EEFF69-B485-4894-B645-5848FFF56BB4}" type="slidenum">
              <a:rPr lang="en-US" smtClean="0"/>
              <a:t>‹#›</a:t>
            </a:fld>
            <a:endParaRPr lang="en-US"/>
          </a:p>
        </p:txBody>
      </p:sp>
    </p:spTree>
    <p:extLst>
      <p:ext uri="{BB962C8B-B14F-4D97-AF65-F5344CB8AC3E}">
        <p14:creationId xmlns:p14="http://schemas.microsoft.com/office/powerpoint/2010/main" val="1869789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A26BFF-8068-46A7-97CC-4E214D1B255C}" type="datetimeFigureOut">
              <a:rPr lang="en-US" smtClean="0"/>
              <a:t>3/6/24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EEFF69-B485-4894-B645-5848FFF56BB4}" type="slidenum">
              <a:rPr lang="en-US" smtClean="0"/>
              <a:t>‹#›</a:t>
            </a:fld>
            <a:endParaRPr lang="en-US"/>
          </a:p>
        </p:txBody>
      </p:sp>
    </p:spTree>
    <p:extLst>
      <p:ext uri="{BB962C8B-B14F-4D97-AF65-F5344CB8AC3E}">
        <p14:creationId xmlns:p14="http://schemas.microsoft.com/office/powerpoint/2010/main" val="3309638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05" y="2507618"/>
            <a:ext cx="6703695" cy="4184014"/>
          </a:xfrm>
        </p:spPr>
        <p:txBody>
          <a:bodyPr anchor="b"/>
          <a:lstStyle>
            <a:lvl1pPr>
              <a:defRPr sz="5100"/>
            </a:lvl1pPr>
          </a:lstStyle>
          <a:p>
            <a:r>
              <a:rPr lang="en-US"/>
              <a:t>Click to edit Master title style</a:t>
            </a:r>
            <a:endParaRPr lang="en-US" dirty="0"/>
          </a:p>
        </p:txBody>
      </p:sp>
      <p:sp>
        <p:nvSpPr>
          <p:cNvPr id="3" name="Text Placeholder 2"/>
          <p:cNvSpPr>
            <a:spLocks noGrp="1"/>
          </p:cNvSpPr>
          <p:nvPr>
            <p:ph type="body" idx="1"/>
          </p:nvPr>
        </p:nvSpPr>
        <p:spPr>
          <a:xfrm>
            <a:off x="530305" y="6731215"/>
            <a:ext cx="6703695" cy="2200274"/>
          </a:xfrm>
        </p:spPr>
        <p:txBody>
          <a:bodyPr/>
          <a:lstStyle>
            <a:lvl1pPr marL="0" indent="0">
              <a:buNone/>
              <a:defRPr sz="2040">
                <a:solidFill>
                  <a:schemeClr val="tx1"/>
                </a:solidFill>
              </a:defRPr>
            </a:lvl1pPr>
            <a:lvl2pPr marL="388620" indent="0">
              <a:buNone/>
              <a:defRPr sz="1700">
                <a:solidFill>
                  <a:schemeClr val="tx1">
                    <a:tint val="75000"/>
                  </a:schemeClr>
                </a:solidFill>
              </a:defRPr>
            </a:lvl2pPr>
            <a:lvl3pPr marL="777240" indent="0">
              <a:buNone/>
              <a:defRPr sz="1530">
                <a:solidFill>
                  <a:schemeClr val="tx1">
                    <a:tint val="75000"/>
                  </a:schemeClr>
                </a:solidFill>
              </a:defRPr>
            </a:lvl3pPr>
            <a:lvl4pPr marL="1165860" indent="0">
              <a:buNone/>
              <a:defRPr sz="1360">
                <a:solidFill>
                  <a:schemeClr val="tx1">
                    <a:tint val="75000"/>
                  </a:schemeClr>
                </a:solidFill>
              </a:defRPr>
            </a:lvl4pPr>
            <a:lvl5pPr marL="1554480" indent="0">
              <a:buNone/>
              <a:defRPr sz="1360">
                <a:solidFill>
                  <a:schemeClr val="tx1">
                    <a:tint val="75000"/>
                  </a:schemeClr>
                </a:solidFill>
              </a:defRPr>
            </a:lvl5pPr>
            <a:lvl6pPr marL="1943100" indent="0">
              <a:buNone/>
              <a:defRPr sz="1360">
                <a:solidFill>
                  <a:schemeClr val="tx1">
                    <a:tint val="75000"/>
                  </a:schemeClr>
                </a:solidFill>
              </a:defRPr>
            </a:lvl6pPr>
            <a:lvl7pPr marL="2331720" indent="0">
              <a:buNone/>
              <a:defRPr sz="1360">
                <a:solidFill>
                  <a:schemeClr val="tx1">
                    <a:tint val="75000"/>
                  </a:schemeClr>
                </a:solidFill>
              </a:defRPr>
            </a:lvl7pPr>
            <a:lvl8pPr marL="2720340" indent="0">
              <a:buNone/>
              <a:defRPr sz="1360">
                <a:solidFill>
                  <a:schemeClr val="tx1">
                    <a:tint val="75000"/>
                  </a:schemeClr>
                </a:solidFill>
              </a:defRPr>
            </a:lvl8pPr>
            <a:lvl9pPr marL="3108960" indent="0">
              <a:buNone/>
              <a:defRPr sz="13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A26BFF-8068-46A7-97CC-4E214D1B255C}" type="datetimeFigureOut">
              <a:rPr lang="en-US" smtClean="0"/>
              <a:t>3/6/24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EEFF69-B485-4894-B645-5848FFF56BB4}" type="slidenum">
              <a:rPr lang="en-US" smtClean="0"/>
              <a:t>‹#›</a:t>
            </a:fld>
            <a:endParaRPr lang="en-US"/>
          </a:p>
        </p:txBody>
      </p:sp>
    </p:spTree>
    <p:extLst>
      <p:ext uri="{BB962C8B-B14F-4D97-AF65-F5344CB8AC3E}">
        <p14:creationId xmlns:p14="http://schemas.microsoft.com/office/powerpoint/2010/main" val="1911966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34353"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934778"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A26BFF-8068-46A7-97CC-4E214D1B255C}" type="datetimeFigureOut">
              <a:rPr lang="en-US" smtClean="0"/>
              <a:t>3/6/24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EEFF69-B485-4894-B645-5848FFF56BB4}" type="slidenum">
              <a:rPr lang="en-US" smtClean="0"/>
              <a:t>‹#›</a:t>
            </a:fld>
            <a:endParaRPr lang="en-US"/>
          </a:p>
        </p:txBody>
      </p:sp>
    </p:spTree>
    <p:extLst>
      <p:ext uri="{BB962C8B-B14F-4D97-AF65-F5344CB8AC3E}">
        <p14:creationId xmlns:p14="http://schemas.microsoft.com/office/powerpoint/2010/main" val="1492241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5365" y="535519"/>
            <a:ext cx="6703695" cy="1944159"/>
          </a:xfrm>
        </p:spPr>
        <p:txBody>
          <a:bodyPr/>
          <a:lstStyle/>
          <a:p>
            <a:r>
              <a:rPr lang="en-US"/>
              <a:t>Click to edit Master title style</a:t>
            </a:r>
            <a:endParaRPr lang="en-US" dirty="0"/>
          </a:p>
        </p:txBody>
      </p:sp>
      <p:sp>
        <p:nvSpPr>
          <p:cNvPr id="3" name="Text Placeholder 2"/>
          <p:cNvSpPr>
            <a:spLocks noGrp="1"/>
          </p:cNvSpPr>
          <p:nvPr>
            <p:ph type="body" idx="1"/>
          </p:nvPr>
        </p:nvSpPr>
        <p:spPr>
          <a:xfrm>
            <a:off x="535366" y="2465706"/>
            <a:ext cx="3288089"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4" name="Content Placeholder 3"/>
          <p:cNvSpPr>
            <a:spLocks noGrp="1"/>
          </p:cNvSpPr>
          <p:nvPr>
            <p:ph sz="half" idx="2"/>
          </p:nvPr>
        </p:nvSpPr>
        <p:spPr>
          <a:xfrm>
            <a:off x="535366" y="3674110"/>
            <a:ext cx="3288089"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934778" y="2465706"/>
            <a:ext cx="3304282"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6" name="Content Placeholder 5"/>
          <p:cNvSpPr>
            <a:spLocks noGrp="1"/>
          </p:cNvSpPr>
          <p:nvPr>
            <p:ph sz="quarter" idx="4"/>
          </p:nvPr>
        </p:nvSpPr>
        <p:spPr>
          <a:xfrm>
            <a:off x="3934778" y="3674110"/>
            <a:ext cx="3304282"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A26BFF-8068-46A7-97CC-4E214D1B255C}" type="datetimeFigureOut">
              <a:rPr lang="en-US" smtClean="0"/>
              <a:t>3/6/24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EEFF69-B485-4894-B645-5848FFF56BB4}" type="slidenum">
              <a:rPr lang="en-US" smtClean="0"/>
              <a:t>‹#›</a:t>
            </a:fld>
            <a:endParaRPr lang="en-US"/>
          </a:p>
        </p:txBody>
      </p:sp>
    </p:spTree>
    <p:extLst>
      <p:ext uri="{BB962C8B-B14F-4D97-AF65-F5344CB8AC3E}">
        <p14:creationId xmlns:p14="http://schemas.microsoft.com/office/powerpoint/2010/main" val="3442981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A26BFF-8068-46A7-97CC-4E214D1B255C}" type="datetimeFigureOut">
              <a:rPr lang="en-US" smtClean="0"/>
              <a:t>3/6/24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EEFF69-B485-4894-B645-5848FFF56BB4}" type="slidenum">
              <a:rPr lang="en-US" smtClean="0"/>
              <a:t>‹#›</a:t>
            </a:fld>
            <a:endParaRPr lang="en-US"/>
          </a:p>
        </p:txBody>
      </p:sp>
    </p:spTree>
    <p:extLst>
      <p:ext uri="{BB962C8B-B14F-4D97-AF65-F5344CB8AC3E}">
        <p14:creationId xmlns:p14="http://schemas.microsoft.com/office/powerpoint/2010/main" val="3890234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A26BFF-8068-46A7-97CC-4E214D1B255C}" type="datetimeFigureOut">
              <a:rPr lang="en-US" smtClean="0"/>
              <a:t>3/6/24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EEFF69-B485-4894-B645-5848FFF56BB4}" type="slidenum">
              <a:rPr lang="en-US" smtClean="0"/>
              <a:t>‹#›</a:t>
            </a:fld>
            <a:endParaRPr lang="en-US"/>
          </a:p>
        </p:txBody>
      </p:sp>
    </p:spTree>
    <p:extLst>
      <p:ext uri="{BB962C8B-B14F-4D97-AF65-F5344CB8AC3E}">
        <p14:creationId xmlns:p14="http://schemas.microsoft.com/office/powerpoint/2010/main" val="4281774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Content Placeholder 2"/>
          <p:cNvSpPr>
            <a:spLocks noGrp="1"/>
          </p:cNvSpPr>
          <p:nvPr>
            <p:ph idx="1"/>
          </p:nvPr>
        </p:nvSpPr>
        <p:spPr>
          <a:xfrm>
            <a:off x="3304282" y="1448226"/>
            <a:ext cx="3934778" cy="7147983"/>
          </a:xfrm>
        </p:spPr>
        <p:txBody>
          <a:bodyPr/>
          <a:lstStyle>
            <a:lvl1pPr>
              <a:defRPr sz="2720"/>
            </a:lvl1pPr>
            <a:lvl2pPr>
              <a:defRPr sz="2380"/>
            </a:lvl2pPr>
            <a:lvl3pPr>
              <a:defRPr sz="204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BEA26BFF-8068-46A7-97CC-4E214D1B255C}" type="datetimeFigureOut">
              <a:rPr lang="en-US" smtClean="0"/>
              <a:t>3/6/24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EEFF69-B485-4894-B645-5848FFF56BB4}" type="slidenum">
              <a:rPr lang="en-US" smtClean="0"/>
              <a:t>‹#›</a:t>
            </a:fld>
            <a:endParaRPr lang="en-US"/>
          </a:p>
        </p:txBody>
      </p:sp>
    </p:spTree>
    <p:extLst>
      <p:ext uri="{BB962C8B-B14F-4D97-AF65-F5344CB8AC3E}">
        <p14:creationId xmlns:p14="http://schemas.microsoft.com/office/powerpoint/2010/main" val="1916335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Picture Placeholder 2"/>
          <p:cNvSpPr>
            <a:spLocks noGrp="1" noChangeAspect="1"/>
          </p:cNvSpPr>
          <p:nvPr>
            <p:ph type="pic" idx="1"/>
          </p:nvPr>
        </p:nvSpPr>
        <p:spPr>
          <a:xfrm>
            <a:off x="3304282" y="1448226"/>
            <a:ext cx="3934778" cy="7147983"/>
          </a:xfrm>
        </p:spPr>
        <p:txBody>
          <a:bodyPr anchor="t"/>
          <a:lstStyle>
            <a:lvl1pPr marL="0" indent="0">
              <a:buNone/>
              <a:defRPr sz="2720"/>
            </a:lvl1pPr>
            <a:lvl2pPr marL="388620" indent="0">
              <a:buNone/>
              <a:defRPr sz="2380"/>
            </a:lvl2pPr>
            <a:lvl3pPr marL="777240" indent="0">
              <a:buNone/>
              <a:defRPr sz="2040"/>
            </a:lvl3pPr>
            <a:lvl4pPr marL="1165860" indent="0">
              <a:buNone/>
              <a:defRPr sz="1700"/>
            </a:lvl4pPr>
            <a:lvl5pPr marL="1554480" indent="0">
              <a:buNone/>
              <a:defRPr sz="1700"/>
            </a:lvl5pPr>
            <a:lvl6pPr marL="1943100" indent="0">
              <a:buNone/>
              <a:defRPr sz="1700"/>
            </a:lvl6pPr>
            <a:lvl7pPr marL="2331720" indent="0">
              <a:buNone/>
              <a:defRPr sz="1700"/>
            </a:lvl7pPr>
            <a:lvl8pPr marL="2720340" indent="0">
              <a:buNone/>
              <a:defRPr sz="1700"/>
            </a:lvl8pPr>
            <a:lvl9pPr marL="3108960" indent="0">
              <a:buNone/>
              <a:defRPr sz="1700"/>
            </a:lvl9pPr>
          </a:lstStyle>
          <a:p>
            <a:r>
              <a:rPr lang="en-US"/>
              <a:t>Click icon to add picture</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BEA26BFF-8068-46A7-97CC-4E214D1B255C}" type="datetimeFigureOut">
              <a:rPr lang="en-US" smtClean="0"/>
              <a:t>3/6/24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EEFF69-B485-4894-B645-5848FFF56BB4}" type="slidenum">
              <a:rPr lang="en-US" smtClean="0"/>
              <a:t>‹#›</a:t>
            </a:fld>
            <a:endParaRPr lang="en-US"/>
          </a:p>
        </p:txBody>
      </p:sp>
    </p:spTree>
    <p:extLst>
      <p:ext uri="{BB962C8B-B14F-4D97-AF65-F5344CB8AC3E}">
        <p14:creationId xmlns:p14="http://schemas.microsoft.com/office/powerpoint/2010/main" val="523372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4353" y="9322649"/>
            <a:ext cx="1748790" cy="535517"/>
          </a:xfrm>
          <a:prstGeom prst="rect">
            <a:avLst/>
          </a:prstGeom>
        </p:spPr>
        <p:txBody>
          <a:bodyPr vert="horz" lIns="91440" tIns="45720" rIns="91440" bIns="45720" rtlCol="0" anchor="ctr"/>
          <a:lstStyle>
            <a:lvl1pPr algn="l">
              <a:defRPr sz="1020">
                <a:solidFill>
                  <a:schemeClr val="tx1">
                    <a:tint val="75000"/>
                  </a:schemeClr>
                </a:solidFill>
              </a:defRPr>
            </a:lvl1pPr>
          </a:lstStyle>
          <a:p>
            <a:fld id="{BEA26BFF-8068-46A7-97CC-4E214D1B255C}" type="datetimeFigureOut">
              <a:rPr lang="en-US" smtClean="0"/>
              <a:t>3/6/24</a:t>
            </a:fld>
            <a:endParaRPr lang="en-US"/>
          </a:p>
        </p:txBody>
      </p:sp>
      <p:sp>
        <p:nvSpPr>
          <p:cNvPr id="5" name="Footer Placeholder 4"/>
          <p:cNvSpPr>
            <a:spLocks noGrp="1"/>
          </p:cNvSpPr>
          <p:nvPr>
            <p:ph type="ftr" sz="quarter" idx="3"/>
          </p:nvPr>
        </p:nvSpPr>
        <p:spPr>
          <a:xfrm>
            <a:off x="2574608" y="9322649"/>
            <a:ext cx="2623185" cy="535517"/>
          </a:xfrm>
          <a:prstGeom prst="rect">
            <a:avLst/>
          </a:prstGeom>
        </p:spPr>
        <p:txBody>
          <a:bodyPr vert="horz" lIns="91440" tIns="45720" rIns="91440" bIns="45720" rtlCol="0" anchor="ctr"/>
          <a:lstStyle>
            <a:lvl1pPr algn="ctr">
              <a:defRPr sz="10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489258" y="9322649"/>
            <a:ext cx="1748790" cy="535517"/>
          </a:xfrm>
          <a:prstGeom prst="rect">
            <a:avLst/>
          </a:prstGeom>
        </p:spPr>
        <p:txBody>
          <a:bodyPr vert="horz" lIns="91440" tIns="45720" rIns="91440" bIns="45720" rtlCol="0" anchor="ctr"/>
          <a:lstStyle>
            <a:lvl1pPr algn="r">
              <a:defRPr sz="1020">
                <a:solidFill>
                  <a:schemeClr val="tx1">
                    <a:tint val="75000"/>
                  </a:schemeClr>
                </a:solidFill>
              </a:defRPr>
            </a:lvl1pPr>
          </a:lstStyle>
          <a:p>
            <a:fld id="{C6EEFF69-B485-4894-B645-5848FFF56BB4}" type="slidenum">
              <a:rPr lang="en-US" smtClean="0"/>
              <a:t>‹#›</a:t>
            </a:fld>
            <a:endParaRPr lang="en-US"/>
          </a:p>
        </p:txBody>
      </p:sp>
    </p:spTree>
    <p:extLst>
      <p:ext uri="{BB962C8B-B14F-4D97-AF65-F5344CB8AC3E}">
        <p14:creationId xmlns:p14="http://schemas.microsoft.com/office/powerpoint/2010/main" val="998827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18" Type="http://schemas.openxmlformats.org/officeDocument/2006/relationships/image" Target="../media/image2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17" Type="http://schemas.openxmlformats.org/officeDocument/2006/relationships/image" Target="../media/image24.png"/><Relationship Id="rId2" Type="http://schemas.openxmlformats.org/officeDocument/2006/relationships/image" Target="../media/image9.png"/><Relationship Id="rId16" Type="http://schemas.openxmlformats.org/officeDocument/2006/relationships/image" Target="../media/image23.png"/><Relationship Id="rId1" Type="http://schemas.openxmlformats.org/officeDocument/2006/relationships/slideLayout" Target="../slideLayouts/slideLayout1.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5" Type="http://schemas.openxmlformats.org/officeDocument/2006/relationships/image" Target="../media/image22.png"/><Relationship Id="rId10" Type="http://schemas.openxmlformats.org/officeDocument/2006/relationships/image" Target="../media/image17.png"/><Relationship Id="rId19" Type="http://schemas.openxmlformats.org/officeDocument/2006/relationships/image" Target="../media/image26.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BD4D0ED3-0B8C-A218-9B48-124F3B712B32}"/>
              </a:ext>
            </a:extLst>
          </p:cNvPr>
          <p:cNvCxnSpPr>
            <a:cxnSpLocks/>
          </p:cNvCxnSpPr>
          <p:nvPr/>
        </p:nvCxnSpPr>
        <p:spPr>
          <a:xfrm>
            <a:off x="2617302" y="6624"/>
            <a:ext cx="0" cy="10058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36FE9FF-FD02-E68B-47B9-36F878B0465D}"/>
              </a:ext>
            </a:extLst>
          </p:cNvPr>
          <p:cNvCxnSpPr>
            <a:cxnSpLocks/>
          </p:cNvCxnSpPr>
          <p:nvPr/>
        </p:nvCxnSpPr>
        <p:spPr>
          <a:xfrm>
            <a:off x="5079877" y="6625"/>
            <a:ext cx="0" cy="10058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19DE3ED0-D9CA-EC42-8781-85C9C8CD7E92}"/>
              </a:ext>
            </a:extLst>
          </p:cNvPr>
          <p:cNvSpPr txBox="1"/>
          <p:nvPr/>
        </p:nvSpPr>
        <p:spPr>
          <a:xfrm>
            <a:off x="83192" y="62281"/>
            <a:ext cx="2603451" cy="10064294"/>
          </a:xfrm>
          <a:prstGeom prst="rect">
            <a:avLst/>
          </a:prstGeom>
          <a:noFill/>
        </p:spPr>
        <p:txBody>
          <a:bodyPr wrap="square" rtlCol="0">
            <a:spAutoFit/>
          </a:bodyPr>
          <a:lstStyle/>
          <a:p>
            <a:pPr marL="0" marR="0">
              <a:spcBef>
                <a:spcPts val="0"/>
              </a:spcBef>
              <a:spcAft>
                <a:spcPts val="0"/>
              </a:spcAft>
            </a:pPr>
            <a:r>
              <a:rPr lang="en-US" sz="700" b="1" dirty="0">
                <a:effectLst/>
                <a:latin typeface="Calibri" panose="020F0502020204030204" pitchFamily="34" charset="0"/>
                <a:ea typeface="Calibri" panose="020F0502020204030204" pitchFamily="34" charset="0"/>
                <a:cs typeface="Times New Roman" panose="02020603050405020304" pitchFamily="18" charset="0"/>
              </a:rPr>
              <a:t>OVERVIEW OF GDP:</a:t>
            </a:r>
          </a:p>
          <a:p>
            <a:pPr marL="57150" marR="0" indent="-57150">
              <a:spcBef>
                <a:spcPts val="0"/>
              </a:spcBef>
              <a:spcAft>
                <a:spcPts val="0"/>
              </a:spcAft>
              <a:buFont typeface="Arial" panose="020B0604020202020204" pitchFamily="34" charset="0"/>
              <a:buChar char="•"/>
            </a:pPr>
            <a:r>
              <a:rPr lang="en-US" sz="700" dirty="0">
                <a:effectLst/>
                <a:latin typeface="Calibri" panose="020F0502020204030204" pitchFamily="34" charset="0"/>
                <a:ea typeface="Calibri" panose="020F0502020204030204" pitchFamily="34" charset="0"/>
                <a:cs typeface="Times New Roman" panose="02020603050405020304" pitchFamily="18" charset="0"/>
              </a:rPr>
              <a:t>Only includes goods/services produced in that year, e.g. 2021 GDP does not include an old apartment bought in 2021 or cars produced in 2020 but sold in 2021; Market value of all final goods and services produced in the country in a given time period</a:t>
            </a:r>
          </a:p>
          <a:p>
            <a:pPr marL="57150" marR="0" indent="-57150">
              <a:spcBef>
                <a:spcPts val="0"/>
              </a:spcBef>
              <a:spcAft>
                <a:spcPts val="0"/>
              </a:spcAft>
              <a:buFont typeface="Arial" panose="020B0604020202020204" pitchFamily="34" charset="0"/>
              <a:buChar char="•"/>
            </a:pPr>
            <a:r>
              <a:rPr lang="en-US" sz="700" dirty="0">
                <a:latin typeface="Calibri" panose="020F0502020204030204" pitchFamily="34" charset="0"/>
                <a:ea typeface="Calibri" panose="020F0502020204030204" pitchFamily="34" charset="0"/>
                <a:cs typeface="Times New Roman" panose="02020603050405020304" pitchFamily="18" charset="0"/>
              </a:rPr>
              <a:t>To compare GDP from different years, use prices from base year:</a:t>
            </a:r>
          </a:p>
          <a:p>
            <a:pPr lvl="1" indent="-400050"/>
            <a:r>
              <a:rPr lang="en-US" sz="600" dirty="0">
                <a:effectLst/>
                <a:latin typeface="Calibri" panose="020F0502020204030204" pitchFamily="34" charset="0"/>
                <a:ea typeface="Calibri" panose="020F0502020204030204" pitchFamily="34" charset="0"/>
                <a:cs typeface="Times New Roman" panose="02020603050405020304" pitchFamily="18" charset="0"/>
              </a:rPr>
              <a:t>•Real GDP</a:t>
            </a:r>
            <a:r>
              <a:rPr lang="en-US" sz="600" baseline="-25000" dirty="0">
                <a:effectLst/>
                <a:latin typeface="Calibri" panose="020F0502020204030204" pitchFamily="34" charset="0"/>
                <a:ea typeface="Calibri" panose="020F0502020204030204" pitchFamily="34" charset="0"/>
                <a:cs typeface="Times New Roman" panose="02020603050405020304" pitchFamily="18" charset="0"/>
              </a:rPr>
              <a:t>2022</a:t>
            </a:r>
            <a:r>
              <a:rPr lang="en-US" sz="600" dirty="0">
                <a:effectLst/>
                <a:latin typeface="Calibri" panose="020F0502020204030204" pitchFamily="34" charset="0"/>
                <a:ea typeface="Calibri" panose="020F0502020204030204" pitchFamily="34" charset="0"/>
                <a:cs typeface="Times New Roman" panose="02020603050405020304" pitchFamily="18" charset="0"/>
              </a:rPr>
              <a:t> = P</a:t>
            </a:r>
            <a:r>
              <a:rPr lang="en-US" sz="600" baseline="-25000" dirty="0">
                <a:effectLst/>
                <a:latin typeface="Calibri" panose="020F0502020204030204" pitchFamily="34" charset="0"/>
                <a:ea typeface="Calibri" panose="020F0502020204030204" pitchFamily="34" charset="0"/>
                <a:cs typeface="Times New Roman" panose="02020603050405020304" pitchFamily="18" charset="0"/>
              </a:rPr>
              <a:t>C,2012</a:t>
            </a:r>
            <a:r>
              <a:rPr lang="en-US" sz="600" dirty="0">
                <a:effectLst/>
                <a:latin typeface="Calibri" panose="020F0502020204030204" pitchFamily="34" charset="0"/>
                <a:ea typeface="Calibri" panose="020F0502020204030204" pitchFamily="34" charset="0"/>
                <a:cs typeface="Times New Roman" panose="02020603050405020304" pitchFamily="18" charset="0"/>
              </a:rPr>
              <a:t> Y</a:t>
            </a:r>
            <a:r>
              <a:rPr lang="en-US" sz="600" baseline="-25000" dirty="0">
                <a:effectLst/>
                <a:latin typeface="Calibri" panose="020F0502020204030204" pitchFamily="34" charset="0"/>
                <a:ea typeface="Calibri" panose="020F0502020204030204" pitchFamily="34" charset="0"/>
                <a:cs typeface="Times New Roman" panose="02020603050405020304" pitchFamily="18" charset="0"/>
              </a:rPr>
              <a:t>C,2022</a:t>
            </a:r>
            <a:r>
              <a:rPr lang="en-US" sz="600" dirty="0">
                <a:effectLst/>
                <a:latin typeface="Calibri" panose="020F0502020204030204" pitchFamily="34" charset="0"/>
                <a:ea typeface="Calibri" panose="020F0502020204030204" pitchFamily="34" charset="0"/>
                <a:cs typeface="Times New Roman" panose="02020603050405020304" pitchFamily="18" charset="0"/>
              </a:rPr>
              <a:t> + P</a:t>
            </a:r>
            <a:r>
              <a:rPr lang="en-US" sz="600" baseline="-25000" dirty="0">
                <a:effectLst/>
                <a:latin typeface="Calibri" panose="020F0502020204030204" pitchFamily="34" charset="0"/>
                <a:ea typeface="Calibri" panose="020F0502020204030204" pitchFamily="34" charset="0"/>
                <a:cs typeface="Times New Roman" panose="02020603050405020304" pitchFamily="18" charset="0"/>
              </a:rPr>
              <a:t>F,2012</a:t>
            </a:r>
            <a:r>
              <a:rPr lang="en-US" sz="600" dirty="0">
                <a:effectLst/>
                <a:latin typeface="Calibri" panose="020F0502020204030204" pitchFamily="34" charset="0"/>
                <a:ea typeface="Calibri" panose="020F0502020204030204" pitchFamily="34" charset="0"/>
                <a:cs typeface="Times New Roman" panose="02020603050405020304" pitchFamily="18" charset="0"/>
              </a:rPr>
              <a:t> Y</a:t>
            </a:r>
            <a:r>
              <a:rPr lang="en-US" sz="600" baseline="-25000" dirty="0">
                <a:effectLst/>
                <a:latin typeface="Calibri" panose="020F0502020204030204" pitchFamily="34" charset="0"/>
                <a:ea typeface="Calibri" panose="020F0502020204030204" pitchFamily="34" charset="0"/>
                <a:cs typeface="Times New Roman" panose="02020603050405020304" pitchFamily="18" charset="0"/>
              </a:rPr>
              <a:t>F,2022</a:t>
            </a:r>
            <a:endParaRPr lang="en-US" sz="600" dirty="0">
              <a:effectLst/>
              <a:latin typeface="Calibri" panose="020F0502020204030204" pitchFamily="34" charset="0"/>
              <a:ea typeface="Calibri" panose="020F0502020204030204" pitchFamily="34" charset="0"/>
              <a:cs typeface="Times New Roman" panose="02020603050405020304" pitchFamily="18" charset="0"/>
            </a:endParaRPr>
          </a:p>
          <a:p>
            <a:pPr lvl="1" indent="-400050"/>
            <a:r>
              <a:rPr lang="en-US" sz="600" dirty="0">
                <a:effectLst/>
                <a:latin typeface="Calibri" panose="020F0502020204030204" pitchFamily="34" charset="0"/>
                <a:ea typeface="Calibri" panose="020F0502020204030204" pitchFamily="34" charset="0"/>
                <a:cs typeface="Times New Roman" panose="02020603050405020304" pitchFamily="18" charset="0"/>
              </a:rPr>
              <a:t>•Real GDP</a:t>
            </a:r>
            <a:r>
              <a:rPr lang="en-US" sz="600" baseline="-25000" dirty="0">
                <a:effectLst/>
                <a:latin typeface="Calibri" panose="020F0502020204030204" pitchFamily="34" charset="0"/>
                <a:ea typeface="Calibri" panose="020F0502020204030204" pitchFamily="34" charset="0"/>
                <a:cs typeface="Times New Roman" panose="02020603050405020304" pitchFamily="18" charset="0"/>
              </a:rPr>
              <a:t>2021</a:t>
            </a:r>
            <a:r>
              <a:rPr lang="en-US" sz="600" dirty="0">
                <a:effectLst/>
                <a:latin typeface="Calibri" panose="020F0502020204030204" pitchFamily="34" charset="0"/>
                <a:ea typeface="Calibri" panose="020F0502020204030204" pitchFamily="34" charset="0"/>
                <a:cs typeface="Times New Roman" panose="02020603050405020304" pitchFamily="18" charset="0"/>
              </a:rPr>
              <a:t> = P</a:t>
            </a:r>
            <a:r>
              <a:rPr lang="en-US" sz="600" baseline="-25000" dirty="0">
                <a:effectLst/>
                <a:latin typeface="Calibri" panose="020F0502020204030204" pitchFamily="34" charset="0"/>
                <a:ea typeface="Calibri" panose="020F0502020204030204" pitchFamily="34" charset="0"/>
                <a:cs typeface="Times New Roman" panose="02020603050405020304" pitchFamily="18" charset="0"/>
              </a:rPr>
              <a:t>C,2012</a:t>
            </a:r>
            <a:r>
              <a:rPr lang="en-US" sz="600" dirty="0">
                <a:effectLst/>
                <a:latin typeface="Calibri" panose="020F0502020204030204" pitchFamily="34" charset="0"/>
                <a:ea typeface="Calibri" panose="020F0502020204030204" pitchFamily="34" charset="0"/>
                <a:cs typeface="Times New Roman" panose="02020603050405020304" pitchFamily="18" charset="0"/>
              </a:rPr>
              <a:t> Y</a:t>
            </a:r>
            <a:r>
              <a:rPr lang="en-US" sz="600" baseline="-25000" dirty="0">
                <a:effectLst/>
                <a:latin typeface="Calibri" panose="020F0502020204030204" pitchFamily="34" charset="0"/>
                <a:ea typeface="Calibri" panose="020F0502020204030204" pitchFamily="34" charset="0"/>
                <a:cs typeface="Times New Roman" panose="02020603050405020304" pitchFamily="18" charset="0"/>
              </a:rPr>
              <a:t>C,2021</a:t>
            </a:r>
            <a:r>
              <a:rPr lang="en-US" sz="600" dirty="0">
                <a:effectLst/>
                <a:latin typeface="Calibri" panose="020F0502020204030204" pitchFamily="34" charset="0"/>
                <a:ea typeface="Calibri" panose="020F0502020204030204" pitchFamily="34" charset="0"/>
                <a:cs typeface="Times New Roman" panose="02020603050405020304" pitchFamily="18" charset="0"/>
              </a:rPr>
              <a:t> + P</a:t>
            </a:r>
            <a:r>
              <a:rPr lang="en-US" sz="600" baseline="-25000" dirty="0">
                <a:effectLst/>
                <a:latin typeface="Calibri" panose="020F0502020204030204" pitchFamily="34" charset="0"/>
                <a:ea typeface="Calibri" panose="020F0502020204030204" pitchFamily="34" charset="0"/>
                <a:cs typeface="Times New Roman" panose="02020603050405020304" pitchFamily="18" charset="0"/>
              </a:rPr>
              <a:t>F,2012</a:t>
            </a:r>
            <a:r>
              <a:rPr lang="en-US" sz="600" dirty="0">
                <a:effectLst/>
                <a:latin typeface="Calibri" panose="020F0502020204030204" pitchFamily="34" charset="0"/>
                <a:ea typeface="Calibri" panose="020F0502020204030204" pitchFamily="34" charset="0"/>
                <a:cs typeface="Times New Roman" panose="02020603050405020304" pitchFamily="18" charset="0"/>
              </a:rPr>
              <a:t> Y</a:t>
            </a:r>
            <a:r>
              <a:rPr lang="en-US" sz="600" baseline="-25000" dirty="0">
                <a:effectLst/>
                <a:latin typeface="Calibri" panose="020F0502020204030204" pitchFamily="34" charset="0"/>
                <a:ea typeface="Calibri" panose="020F0502020204030204" pitchFamily="34" charset="0"/>
                <a:cs typeface="Times New Roman" panose="02020603050405020304" pitchFamily="18" charset="0"/>
              </a:rPr>
              <a:t>F,2021</a:t>
            </a:r>
            <a:r>
              <a:rPr lang="en-US" sz="600" dirty="0">
                <a:effectLst/>
                <a:latin typeface="Calibri" panose="020F0502020204030204" pitchFamily="34" charset="0"/>
                <a:ea typeface="Calibri" panose="020F0502020204030204" pitchFamily="34" charset="0"/>
                <a:cs typeface="Times New Roman" panose="02020603050405020304" pitchFamily="18" charset="0"/>
              </a:rPr>
              <a:t> </a:t>
            </a:r>
          </a:p>
          <a:p>
            <a:pPr marL="57150" marR="0" indent="-57150">
              <a:spcBef>
                <a:spcPts val="0"/>
              </a:spcBef>
              <a:spcAft>
                <a:spcPts val="0"/>
              </a:spcAft>
              <a:buFont typeface="Arial" panose="020B0604020202020204" pitchFamily="34" charset="0"/>
              <a:buChar char="•"/>
            </a:pPr>
            <a:r>
              <a:rPr lang="en-US" sz="700" dirty="0">
                <a:latin typeface="Calibri" panose="020F0502020204030204" pitchFamily="34" charset="0"/>
                <a:ea typeface="Calibri" panose="020F0502020204030204" pitchFamily="34" charset="0"/>
                <a:cs typeface="Times New Roman" panose="02020603050405020304" pitchFamily="18" charset="0"/>
              </a:rPr>
              <a:t>Construct a GDP price index:</a:t>
            </a:r>
          </a:p>
          <a:p>
            <a:pPr lvl="1" indent="-400050"/>
            <a:r>
              <a:rPr lang="en-US" sz="600" dirty="0">
                <a:effectLst/>
                <a:latin typeface="Calibri" panose="020F0502020204030204" pitchFamily="34" charset="0"/>
                <a:ea typeface="Calibri" panose="020F0502020204030204" pitchFamily="34" charset="0"/>
                <a:cs typeface="Times New Roman" panose="02020603050405020304" pitchFamily="18" charset="0"/>
              </a:rPr>
              <a:t>•</a:t>
            </a:r>
            <a:r>
              <a:rPr lang="en-US" sz="600" dirty="0">
                <a:effectLst/>
                <a:latin typeface="Cambria Math" panose="02040503050406030204" pitchFamily="18" charset="0"/>
                <a:ea typeface="Calibri" panose="020F0502020204030204" pitchFamily="34" charset="0"/>
                <a:cs typeface="Cambria Math" panose="02040503050406030204" pitchFamily="18" charset="0"/>
              </a:rPr>
              <a:t>𝑃</a:t>
            </a:r>
            <a:r>
              <a:rPr lang="en-US" sz="600" baseline="-25000" dirty="0">
                <a:effectLst/>
                <a:latin typeface="Calibri" panose="020F0502020204030204" pitchFamily="34" charset="0"/>
                <a:ea typeface="Calibri" panose="020F0502020204030204" pitchFamily="34" charset="0"/>
                <a:cs typeface="Times New Roman" panose="02020603050405020304" pitchFamily="18" charset="0"/>
              </a:rPr>
              <a:t>2021</a:t>
            </a:r>
            <a:r>
              <a:rPr lang="en-US" sz="600" dirty="0">
                <a:effectLst/>
                <a:latin typeface="Calibri" panose="020F0502020204030204" pitchFamily="34" charset="0"/>
                <a:ea typeface="Calibri" panose="020F0502020204030204" pitchFamily="34" charset="0"/>
                <a:cs typeface="Times New Roman" panose="02020603050405020304" pitchFamily="18" charset="0"/>
              </a:rPr>
              <a:t>= </a:t>
            </a:r>
            <a:r>
              <a:rPr lang="en-US" sz="600" dirty="0">
                <a:effectLst/>
                <a:latin typeface="Cambria Math" panose="02040503050406030204" pitchFamily="18" charset="0"/>
                <a:ea typeface="Calibri" panose="020F0502020204030204" pitchFamily="34" charset="0"/>
                <a:cs typeface="Cambria Math" panose="02040503050406030204" pitchFamily="18" charset="0"/>
              </a:rPr>
              <a:t>𝑆</a:t>
            </a:r>
            <a:r>
              <a:rPr lang="en-US" sz="600" dirty="0">
                <a:effectLst/>
                <a:latin typeface="Calibri" panose="020F0502020204030204" pitchFamily="34" charset="0"/>
                <a:ea typeface="Calibri" panose="020F0502020204030204" pitchFamily="34" charset="0"/>
                <a:cs typeface="Times New Roman" panose="02020603050405020304" pitchFamily="18" charset="0"/>
              </a:rPr>
              <a:t>h</a:t>
            </a:r>
            <a:r>
              <a:rPr lang="en-US" sz="600" dirty="0">
                <a:effectLst/>
                <a:latin typeface="Cambria Math" panose="02040503050406030204" pitchFamily="18" charset="0"/>
                <a:ea typeface="Calibri" panose="020F0502020204030204" pitchFamily="34" charset="0"/>
                <a:cs typeface="Cambria Math" panose="02040503050406030204" pitchFamily="18" charset="0"/>
              </a:rPr>
              <a:t>𝑎𝑟𝑒</a:t>
            </a:r>
            <a:r>
              <a:rPr lang="en-US" sz="600" dirty="0">
                <a:effectLst/>
                <a:latin typeface="Calibri" panose="020F0502020204030204" pitchFamily="34" charset="0"/>
                <a:ea typeface="Calibri" panose="020F0502020204030204" pitchFamily="34" charset="0"/>
                <a:cs typeface="Times New Roman" panose="02020603050405020304" pitchFamily="18" charset="0"/>
              </a:rPr>
              <a:t> </a:t>
            </a:r>
            <a:r>
              <a:rPr lang="en-US" sz="600" dirty="0">
                <a:effectLst/>
                <a:latin typeface="Cambria Math" panose="02040503050406030204" pitchFamily="18" charset="0"/>
                <a:ea typeface="Calibri" panose="020F0502020204030204" pitchFamily="34" charset="0"/>
                <a:cs typeface="Cambria Math" panose="02040503050406030204" pitchFamily="18" charset="0"/>
              </a:rPr>
              <a:t>𝑜𝑓</a:t>
            </a:r>
            <a:r>
              <a:rPr lang="en-US" sz="600" dirty="0">
                <a:effectLst/>
                <a:latin typeface="Calibri" panose="020F0502020204030204" pitchFamily="34" charset="0"/>
                <a:ea typeface="Calibri" panose="020F0502020204030204" pitchFamily="34" charset="0"/>
                <a:cs typeface="Times New Roman" panose="02020603050405020304" pitchFamily="18" charset="0"/>
              </a:rPr>
              <a:t> </a:t>
            </a:r>
            <a:r>
              <a:rPr lang="en-US" sz="600" dirty="0">
                <a:effectLst/>
                <a:latin typeface="Cambria Math" panose="02040503050406030204" pitchFamily="18" charset="0"/>
                <a:ea typeface="Calibri" panose="020F0502020204030204" pitchFamily="34" charset="0"/>
                <a:cs typeface="Cambria Math" panose="02040503050406030204" pitchFamily="18" charset="0"/>
              </a:rPr>
              <a:t>𝐸𝑥𝑝𝑒𝑛𝑑𝑖𝑡𝑢𝑟𝑒</a:t>
            </a:r>
            <a:r>
              <a:rPr lang="en-US" sz="600" baseline="-25000" dirty="0">
                <a:effectLst/>
                <a:latin typeface="Calibri" panose="020F0502020204030204" pitchFamily="34" charset="0"/>
                <a:ea typeface="Calibri" panose="020F0502020204030204" pitchFamily="34" charset="0"/>
                <a:cs typeface="Times New Roman" panose="02020603050405020304" pitchFamily="18" charset="0"/>
              </a:rPr>
              <a:t>C,2021</a:t>
            </a:r>
            <a:r>
              <a:rPr lang="en-US" sz="600" dirty="0">
                <a:effectLst/>
                <a:latin typeface="Calibri" panose="020F0502020204030204" pitchFamily="34" charset="0"/>
                <a:ea typeface="Calibri" panose="020F0502020204030204" pitchFamily="34" charset="0"/>
                <a:cs typeface="Times New Roman" panose="02020603050405020304" pitchFamily="18" charset="0"/>
              </a:rPr>
              <a:t>× </a:t>
            </a:r>
            <a:r>
              <a:rPr lang="en-US" sz="600" dirty="0">
                <a:effectLst/>
                <a:latin typeface="Cambria Math" panose="02040503050406030204" pitchFamily="18" charset="0"/>
                <a:ea typeface="Calibri" panose="020F0502020204030204" pitchFamily="34" charset="0"/>
                <a:cs typeface="Cambria Math" panose="02040503050406030204" pitchFamily="18" charset="0"/>
              </a:rPr>
              <a:t>𝑃</a:t>
            </a:r>
            <a:r>
              <a:rPr lang="en-US" sz="600" baseline="-25000" dirty="0">
                <a:effectLst/>
                <a:latin typeface="Calibri" panose="020F0502020204030204" pitchFamily="34" charset="0"/>
                <a:ea typeface="Calibri" panose="020F0502020204030204" pitchFamily="34" charset="0"/>
                <a:cs typeface="Times New Roman" panose="02020603050405020304" pitchFamily="18" charset="0"/>
              </a:rPr>
              <a:t>C,2021</a:t>
            </a:r>
            <a:r>
              <a:rPr lang="en-US" sz="600" dirty="0">
                <a:effectLst/>
                <a:latin typeface="Calibri" panose="020F0502020204030204" pitchFamily="34" charset="0"/>
                <a:ea typeface="Calibri" panose="020F0502020204030204" pitchFamily="34" charset="0"/>
                <a:cs typeface="Times New Roman" panose="02020603050405020304" pitchFamily="18" charset="0"/>
              </a:rPr>
              <a:t> + </a:t>
            </a:r>
            <a:r>
              <a:rPr lang="en-US" sz="600" dirty="0">
                <a:effectLst/>
                <a:latin typeface="Cambria Math" panose="02040503050406030204" pitchFamily="18" charset="0"/>
                <a:ea typeface="Calibri" panose="020F0502020204030204" pitchFamily="34" charset="0"/>
                <a:cs typeface="Cambria Math" panose="02040503050406030204" pitchFamily="18" charset="0"/>
              </a:rPr>
              <a:t>𝑆</a:t>
            </a:r>
            <a:r>
              <a:rPr lang="en-US" sz="600" dirty="0">
                <a:effectLst/>
                <a:latin typeface="Calibri" panose="020F0502020204030204" pitchFamily="34" charset="0"/>
                <a:ea typeface="Calibri" panose="020F0502020204030204" pitchFamily="34" charset="0"/>
                <a:cs typeface="Times New Roman" panose="02020603050405020304" pitchFamily="18" charset="0"/>
              </a:rPr>
              <a:t>h</a:t>
            </a:r>
            <a:r>
              <a:rPr lang="en-US" sz="600" dirty="0">
                <a:effectLst/>
                <a:latin typeface="Cambria Math" panose="02040503050406030204" pitchFamily="18" charset="0"/>
                <a:ea typeface="Calibri" panose="020F0502020204030204" pitchFamily="34" charset="0"/>
                <a:cs typeface="Cambria Math" panose="02040503050406030204" pitchFamily="18" charset="0"/>
              </a:rPr>
              <a:t>𝑎𝑟𝑒</a:t>
            </a:r>
            <a:r>
              <a:rPr lang="en-US" sz="600" dirty="0">
                <a:effectLst/>
                <a:latin typeface="Calibri" panose="020F0502020204030204" pitchFamily="34" charset="0"/>
                <a:ea typeface="Calibri" panose="020F0502020204030204" pitchFamily="34" charset="0"/>
                <a:cs typeface="Times New Roman" panose="02020603050405020304" pitchFamily="18" charset="0"/>
              </a:rPr>
              <a:t> </a:t>
            </a:r>
            <a:r>
              <a:rPr lang="en-US" sz="600" dirty="0">
                <a:effectLst/>
                <a:latin typeface="Cambria Math" panose="02040503050406030204" pitchFamily="18" charset="0"/>
                <a:ea typeface="Calibri" panose="020F0502020204030204" pitchFamily="34" charset="0"/>
                <a:cs typeface="Cambria Math" panose="02040503050406030204" pitchFamily="18" charset="0"/>
              </a:rPr>
              <a:t>𝑜𝑓</a:t>
            </a:r>
            <a:r>
              <a:rPr lang="en-US" sz="600" dirty="0">
                <a:effectLst/>
                <a:latin typeface="Calibri" panose="020F0502020204030204" pitchFamily="34" charset="0"/>
                <a:ea typeface="Calibri" panose="020F0502020204030204" pitchFamily="34" charset="0"/>
                <a:cs typeface="Times New Roman" panose="02020603050405020304" pitchFamily="18" charset="0"/>
              </a:rPr>
              <a:t> </a:t>
            </a:r>
            <a:r>
              <a:rPr lang="en-US" sz="600" dirty="0">
                <a:effectLst/>
                <a:latin typeface="Cambria Math" panose="02040503050406030204" pitchFamily="18" charset="0"/>
                <a:ea typeface="Calibri" panose="020F0502020204030204" pitchFamily="34" charset="0"/>
                <a:cs typeface="Cambria Math" panose="02040503050406030204" pitchFamily="18" charset="0"/>
              </a:rPr>
              <a:t>𝐸𝑥𝑝𝑒𝑛𝑑𝑖𝑡𝑢𝑟𝑒</a:t>
            </a:r>
            <a:r>
              <a:rPr lang="en-US" sz="600" baseline="-25000" dirty="0">
                <a:effectLst/>
                <a:latin typeface="Calibri" panose="020F0502020204030204" pitchFamily="34" charset="0"/>
                <a:ea typeface="Calibri" panose="020F0502020204030204" pitchFamily="34" charset="0"/>
                <a:cs typeface="Times New Roman" panose="02020603050405020304" pitchFamily="18" charset="0"/>
              </a:rPr>
              <a:t>F,2021</a:t>
            </a:r>
            <a:r>
              <a:rPr lang="en-US" sz="600" dirty="0">
                <a:effectLst/>
                <a:latin typeface="Calibri" panose="020F0502020204030204" pitchFamily="34" charset="0"/>
                <a:ea typeface="Calibri" panose="020F0502020204030204" pitchFamily="34" charset="0"/>
                <a:cs typeface="Times New Roman" panose="02020603050405020304" pitchFamily="18" charset="0"/>
              </a:rPr>
              <a:t>×</a:t>
            </a:r>
            <a:r>
              <a:rPr lang="en-US" sz="600" dirty="0">
                <a:effectLst/>
                <a:latin typeface="Cambria Math" panose="02040503050406030204" pitchFamily="18" charset="0"/>
                <a:ea typeface="Calibri" panose="020F0502020204030204" pitchFamily="34" charset="0"/>
                <a:cs typeface="Cambria Math" panose="02040503050406030204" pitchFamily="18" charset="0"/>
              </a:rPr>
              <a:t>𝑃</a:t>
            </a:r>
            <a:r>
              <a:rPr lang="en-US" sz="600" baseline="-25000" dirty="0">
                <a:effectLst/>
                <a:latin typeface="Calibri" panose="020F0502020204030204" pitchFamily="34" charset="0"/>
                <a:ea typeface="Calibri" panose="020F0502020204030204" pitchFamily="34" charset="0"/>
                <a:cs typeface="Times New Roman" panose="02020603050405020304" pitchFamily="18" charset="0"/>
              </a:rPr>
              <a:t>F,2021</a:t>
            </a:r>
            <a:r>
              <a:rPr lang="en-US" sz="600" dirty="0">
                <a:effectLst/>
                <a:latin typeface="Calibri" panose="020F0502020204030204" pitchFamily="34" charset="0"/>
                <a:ea typeface="Calibri" panose="020F0502020204030204" pitchFamily="34" charset="0"/>
                <a:cs typeface="Times New Roman" panose="02020603050405020304" pitchFamily="18" charset="0"/>
              </a:rPr>
              <a:t> </a:t>
            </a:r>
          </a:p>
          <a:p>
            <a:pPr lvl="1" indent="-400050"/>
            <a:r>
              <a:rPr lang="en-US" sz="600" dirty="0">
                <a:effectLst/>
                <a:latin typeface="Calibri" panose="020F0502020204030204" pitchFamily="34" charset="0"/>
                <a:ea typeface="Calibri" panose="020F0502020204030204" pitchFamily="34" charset="0"/>
                <a:cs typeface="Times New Roman" panose="02020603050405020304" pitchFamily="18" charset="0"/>
              </a:rPr>
              <a:t>•</a:t>
            </a:r>
            <a:r>
              <a:rPr lang="en-US" sz="600" dirty="0">
                <a:effectLst/>
                <a:latin typeface="Cambria Math" panose="02040503050406030204" pitchFamily="18" charset="0"/>
                <a:ea typeface="Calibri" panose="020F0502020204030204" pitchFamily="34" charset="0"/>
                <a:cs typeface="Cambria Math" panose="02040503050406030204" pitchFamily="18" charset="0"/>
              </a:rPr>
              <a:t> 𝑃</a:t>
            </a:r>
            <a:r>
              <a:rPr lang="en-US" sz="600" baseline="-25000" dirty="0">
                <a:effectLst/>
                <a:latin typeface="Calibri" panose="020F0502020204030204" pitchFamily="34" charset="0"/>
                <a:ea typeface="Calibri" panose="020F0502020204030204" pitchFamily="34" charset="0"/>
                <a:cs typeface="Times New Roman" panose="02020603050405020304" pitchFamily="18" charset="0"/>
              </a:rPr>
              <a:t>2022</a:t>
            </a:r>
            <a:r>
              <a:rPr lang="en-US" sz="600" dirty="0">
                <a:effectLst/>
                <a:latin typeface="Calibri" panose="020F0502020204030204" pitchFamily="34" charset="0"/>
                <a:ea typeface="Calibri" panose="020F0502020204030204" pitchFamily="34" charset="0"/>
                <a:cs typeface="Times New Roman" panose="02020603050405020304" pitchFamily="18" charset="0"/>
              </a:rPr>
              <a:t>= </a:t>
            </a:r>
            <a:r>
              <a:rPr lang="en-US" sz="600" dirty="0">
                <a:effectLst/>
                <a:latin typeface="Cambria Math" panose="02040503050406030204" pitchFamily="18" charset="0"/>
                <a:ea typeface="Calibri" panose="020F0502020204030204" pitchFamily="34" charset="0"/>
                <a:cs typeface="Cambria Math" panose="02040503050406030204" pitchFamily="18" charset="0"/>
              </a:rPr>
              <a:t>𝑆</a:t>
            </a:r>
            <a:r>
              <a:rPr lang="en-US" sz="600" dirty="0">
                <a:effectLst/>
                <a:latin typeface="Calibri" panose="020F0502020204030204" pitchFamily="34" charset="0"/>
                <a:ea typeface="Calibri" panose="020F0502020204030204" pitchFamily="34" charset="0"/>
                <a:cs typeface="Times New Roman" panose="02020603050405020304" pitchFamily="18" charset="0"/>
              </a:rPr>
              <a:t>h</a:t>
            </a:r>
            <a:r>
              <a:rPr lang="en-US" sz="600" dirty="0">
                <a:effectLst/>
                <a:latin typeface="Cambria Math" panose="02040503050406030204" pitchFamily="18" charset="0"/>
                <a:ea typeface="Calibri" panose="020F0502020204030204" pitchFamily="34" charset="0"/>
                <a:cs typeface="Cambria Math" panose="02040503050406030204" pitchFamily="18" charset="0"/>
              </a:rPr>
              <a:t>𝑎𝑟𝑒</a:t>
            </a:r>
            <a:r>
              <a:rPr lang="en-US" sz="600" dirty="0">
                <a:effectLst/>
                <a:latin typeface="Calibri" panose="020F0502020204030204" pitchFamily="34" charset="0"/>
                <a:ea typeface="Calibri" panose="020F0502020204030204" pitchFamily="34" charset="0"/>
                <a:cs typeface="Times New Roman" panose="02020603050405020304" pitchFamily="18" charset="0"/>
              </a:rPr>
              <a:t> </a:t>
            </a:r>
            <a:r>
              <a:rPr lang="en-US" sz="600" dirty="0">
                <a:effectLst/>
                <a:latin typeface="Cambria Math" panose="02040503050406030204" pitchFamily="18" charset="0"/>
                <a:ea typeface="Calibri" panose="020F0502020204030204" pitchFamily="34" charset="0"/>
                <a:cs typeface="Cambria Math" panose="02040503050406030204" pitchFamily="18" charset="0"/>
              </a:rPr>
              <a:t>𝑜𝑓</a:t>
            </a:r>
            <a:r>
              <a:rPr lang="en-US" sz="600" dirty="0">
                <a:effectLst/>
                <a:latin typeface="Calibri" panose="020F0502020204030204" pitchFamily="34" charset="0"/>
                <a:ea typeface="Calibri" panose="020F0502020204030204" pitchFamily="34" charset="0"/>
                <a:cs typeface="Times New Roman" panose="02020603050405020304" pitchFamily="18" charset="0"/>
              </a:rPr>
              <a:t> </a:t>
            </a:r>
            <a:r>
              <a:rPr lang="en-US" sz="600" dirty="0">
                <a:effectLst/>
                <a:latin typeface="Cambria Math" panose="02040503050406030204" pitchFamily="18" charset="0"/>
                <a:ea typeface="Calibri" panose="020F0502020204030204" pitchFamily="34" charset="0"/>
                <a:cs typeface="Cambria Math" panose="02040503050406030204" pitchFamily="18" charset="0"/>
              </a:rPr>
              <a:t>𝐸𝑥𝑝𝑒𝑛𝑑𝑖𝑡𝑢𝑟𝑒</a:t>
            </a:r>
            <a:r>
              <a:rPr lang="en-US" sz="600" baseline="-25000" dirty="0">
                <a:effectLst/>
                <a:latin typeface="Calibri" panose="020F0502020204030204" pitchFamily="34" charset="0"/>
                <a:ea typeface="Calibri" panose="020F0502020204030204" pitchFamily="34" charset="0"/>
                <a:cs typeface="Times New Roman" panose="02020603050405020304" pitchFamily="18" charset="0"/>
              </a:rPr>
              <a:t>C,2022</a:t>
            </a:r>
            <a:r>
              <a:rPr lang="en-US" sz="600" dirty="0">
                <a:effectLst/>
                <a:latin typeface="Calibri" panose="020F0502020204030204" pitchFamily="34" charset="0"/>
                <a:ea typeface="Calibri" panose="020F0502020204030204" pitchFamily="34" charset="0"/>
                <a:cs typeface="Times New Roman" panose="02020603050405020304" pitchFamily="18" charset="0"/>
              </a:rPr>
              <a:t>× </a:t>
            </a:r>
            <a:r>
              <a:rPr lang="en-US" sz="600" dirty="0">
                <a:effectLst/>
                <a:latin typeface="Cambria Math" panose="02040503050406030204" pitchFamily="18" charset="0"/>
                <a:ea typeface="Calibri" panose="020F0502020204030204" pitchFamily="34" charset="0"/>
                <a:cs typeface="Cambria Math" panose="02040503050406030204" pitchFamily="18" charset="0"/>
              </a:rPr>
              <a:t>𝑃</a:t>
            </a:r>
            <a:r>
              <a:rPr lang="en-US" sz="600" baseline="-25000" dirty="0">
                <a:effectLst/>
                <a:latin typeface="Calibri" panose="020F0502020204030204" pitchFamily="34" charset="0"/>
                <a:ea typeface="Calibri" panose="020F0502020204030204" pitchFamily="34" charset="0"/>
                <a:cs typeface="Times New Roman" panose="02020603050405020304" pitchFamily="18" charset="0"/>
              </a:rPr>
              <a:t>C,2022</a:t>
            </a:r>
            <a:r>
              <a:rPr lang="en-US" sz="600" dirty="0">
                <a:effectLst/>
                <a:latin typeface="Calibri" panose="020F0502020204030204" pitchFamily="34" charset="0"/>
                <a:ea typeface="Calibri" panose="020F0502020204030204" pitchFamily="34" charset="0"/>
                <a:cs typeface="Times New Roman" panose="02020603050405020304" pitchFamily="18" charset="0"/>
              </a:rPr>
              <a:t> + </a:t>
            </a:r>
            <a:r>
              <a:rPr lang="en-US" sz="600" dirty="0">
                <a:effectLst/>
                <a:latin typeface="Cambria Math" panose="02040503050406030204" pitchFamily="18" charset="0"/>
                <a:ea typeface="Calibri" panose="020F0502020204030204" pitchFamily="34" charset="0"/>
                <a:cs typeface="Cambria Math" panose="02040503050406030204" pitchFamily="18" charset="0"/>
              </a:rPr>
              <a:t>𝑆</a:t>
            </a:r>
            <a:r>
              <a:rPr lang="en-US" sz="600" dirty="0">
                <a:effectLst/>
                <a:latin typeface="Calibri" panose="020F0502020204030204" pitchFamily="34" charset="0"/>
                <a:ea typeface="Calibri" panose="020F0502020204030204" pitchFamily="34" charset="0"/>
                <a:cs typeface="Times New Roman" panose="02020603050405020304" pitchFamily="18" charset="0"/>
              </a:rPr>
              <a:t>h</a:t>
            </a:r>
            <a:r>
              <a:rPr lang="en-US" sz="600" dirty="0">
                <a:effectLst/>
                <a:latin typeface="Cambria Math" panose="02040503050406030204" pitchFamily="18" charset="0"/>
                <a:ea typeface="Calibri" panose="020F0502020204030204" pitchFamily="34" charset="0"/>
                <a:cs typeface="Cambria Math" panose="02040503050406030204" pitchFamily="18" charset="0"/>
              </a:rPr>
              <a:t>𝑎𝑟𝑒</a:t>
            </a:r>
            <a:r>
              <a:rPr lang="en-US" sz="600" dirty="0">
                <a:effectLst/>
                <a:latin typeface="Calibri" panose="020F0502020204030204" pitchFamily="34" charset="0"/>
                <a:ea typeface="Calibri" panose="020F0502020204030204" pitchFamily="34" charset="0"/>
                <a:cs typeface="Times New Roman" panose="02020603050405020304" pitchFamily="18" charset="0"/>
              </a:rPr>
              <a:t> </a:t>
            </a:r>
            <a:r>
              <a:rPr lang="en-US" sz="600" dirty="0">
                <a:effectLst/>
                <a:latin typeface="Cambria Math" panose="02040503050406030204" pitchFamily="18" charset="0"/>
                <a:ea typeface="Calibri" panose="020F0502020204030204" pitchFamily="34" charset="0"/>
                <a:cs typeface="Cambria Math" panose="02040503050406030204" pitchFamily="18" charset="0"/>
              </a:rPr>
              <a:t>𝑜𝑓</a:t>
            </a:r>
            <a:r>
              <a:rPr lang="en-US" sz="600" dirty="0">
                <a:effectLst/>
                <a:latin typeface="Calibri" panose="020F0502020204030204" pitchFamily="34" charset="0"/>
                <a:ea typeface="Calibri" panose="020F0502020204030204" pitchFamily="34" charset="0"/>
                <a:cs typeface="Times New Roman" panose="02020603050405020304" pitchFamily="18" charset="0"/>
              </a:rPr>
              <a:t> </a:t>
            </a:r>
            <a:r>
              <a:rPr lang="en-US" sz="600" dirty="0">
                <a:effectLst/>
                <a:latin typeface="Cambria Math" panose="02040503050406030204" pitchFamily="18" charset="0"/>
                <a:ea typeface="Calibri" panose="020F0502020204030204" pitchFamily="34" charset="0"/>
                <a:cs typeface="Cambria Math" panose="02040503050406030204" pitchFamily="18" charset="0"/>
              </a:rPr>
              <a:t>𝐸𝑥𝑝𝑒𝑛𝑑𝑖𝑡𝑢𝑟𝑒</a:t>
            </a:r>
            <a:r>
              <a:rPr lang="en-US" sz="600" baseline="-25000" dirty="0">
                <a:effectLst/>
                <a:latin typeface="Calibri" panose="020F0502020204030204" pitchFamily="34" charset="0"/>
                <a:ea typeface="Calibri" panose="020F0502020204030204" pitchFamily="34" charset="0"/>
                <a:cs typeface="Times New Roman" panose="02020603050405020304" pitchFamily="18" charset="0"/>
              </a:rPr>
              <a:t>F,2022</a:t>
            </a:r>
            <a:r>
              <a:rPr lang="en-US" sz="600" dirty="0">
                <a:effectLst/>
                <a:latin typeface="Calibri" panose="020F0502020204030204" pitchFamily="34" charset="0"/>
                <a:ea typeface="Calibri" panose="020F0502020204030204" pitchFamily="34" charset="0"/>
                <a:cs typeface="Times New Roman" panose="02020603050405020304" pitchFamily="18" charset="0"/>
              </a:rPr>
              <a:t>×</a:t>
            </a:r>
            <a:r>
              <a:rPr lang="en-US" sz="600" dirty="0">
                <a:effectLst/>
                <a:latin typeface="Cambria Math" panose="02040503050406030204" pitchFamily="18" charset="0"/>
                <a:ea typeface="Calibri" panose="020F0502020204030204" pitchFamily="34" charset="0"/>
                <a:cs typeface="Cambria Math" panose="02040503050406030204" pitchFamily="18" charset="0"/>
              </a:rPr>
              <a:t>𝑃</a:t>
            </a:r>
            <a:r>
              <a:rPr lang="en-US" sz="600" baseline="-25000" dirty="0">
                <a:effectLst/>
                <a:latin typeface="Calibri" panose="020F0502020204030204" pitchFamily="34" charset="0"/>
                <a:ea typeface="Calibri" panose="020F0502020204030204" pitchFamily="34" charset="0"/>
                <a:cs typeface="Times New Roman" panose="02020603050405020304" pitchFamily="18" charset="0"/>
              </a:rPr>
              <a:t>F,2022 </a:t>
            </a:r>
          </a:p>
          <a:p>
            <a:pPr marL="57150" marR="0" indent="-57150">
              <a:spcBef>
                <a:spcPts val="0"/>
              </a:spcBef>
              <a:spcAft>
                <a:spcPts val="0"/>
              </a:spcAft>
              <a:buFont typeface="Arial" panose="020B0604020202020204" pitchFamily="34" charset="0"/>
              <a:buChar char="•"/>
            </a:pPr>
            <a:r>
              <a:rPr lang="en-US" sz="700" b="1" dirty="0">
                <a:effectLst/>
                <a:latin typeface="Calibri" panose="020F0502020204030204" pitchFamily="34" charset="0"/>
                <a:ea typeface="Calibri" panose="020F0502020204030204" pitchFamily="34" charset="0"/>
                <a:cs typeface="Times New Roman" panose="02020603050405020304" pitchFamily="18" charset="0"/>
              </a:rPr>
              <a:t>Nominal GDP = Price Level x Real GDP</a:t>
            </a:r>
          </a:p>
          <a:p>
            <a:pPr marL="57150" marR="0" indent="-57150">
              <a:spcBef>
                <a:spcPts val="0"/>
              </a:spcBef>
              <a:spcAft>
                <a:spcPts val="0"/>
              </a:spcAft>
              <a:buFont typeface="Arial" panose="020B0604020202020204" pitchFamily="34" charset="0"/>
              <a:buChar char="•"/>
            </a:pPr>
            <a:r>
              <a:rPr lang="en-US" sz="700" b="1" dirty="0" err="1">
                <a:effectLst/>
                <a:latin typeface="Calibri" panose="020F0502020204030204" pitchFamily="34" charset="0"/>
                <a:ea typeface="Calibri" panose="020F0502020204030204" pitchFamily="34" charset="0"/>
                <a:cs typeface="Times New Roman" panose="02020603050405020304" pitchFamily="18" charset="0"/>
              </a:rPr>
              <a:t>Growth</a:t>
            </a:r>
            <a:r>
              <a:rPr lang="en-US" sz="700" b="1" baseline="-25000" dirty="0" err="1">
                <a:effectLst/>
                <a:latin typeface="Calibri" panose="020F0502020204030204" pitchFamily="34" charset="0"/>
                <a:ea typeface="Calibri" panose="020F0502020204030204" pitchFamily="34" charset="0"/>
                <a:cs typeface="Times New Roman" panose="02020603050405020304" pitchFamily="18" charset="0"/>
              </a:rPr>
              <a:t>Nominal</a:t>
            </a:r>
            <a:r>
              <a:rPr lang="en-US" sz="700" b="1" baseline="-25000" dirty="0">
                <a:effectLst/>
                <a:latin typeface="Calibri" panose="020F0502020204030204" pitchFamily="34" charset="0"/>
                <a:ea typeface="Calibri" panose="020F0502020204030204" pitchFamily="34" charset="0"/>
                <a:cs typeface="Times New Roman" panose="02020603050405020304" pitchFamily="18" charset="0"/>
              </a:rPr>
              <a:t> GDP</a:t>
            </a:r>
            <a:r>
              <a:rPr lang="en-US" sz="700" b="1" dirty="0">
                <a:effectLst/>
                <a:latin typeface="Calibri" panose="020F0502020204030204" pitchFamily="34" charset="0"/>
                <a:ea typeface="Calibri" panose="020F0502020204030204" pitchFamily="34" charset="0"/>
                <a:cs typeface="Times New Roman" panose="02020603050405020304" pitchFamily="18" charset="0"/>
              </a:rPr>
              <a:t> = </a:t>
            </a:r>
            <a:r>
              <a:rPr lang="en-US" sz="700" b="1" dirty="0" err="1">
                <a:effectLst/>
                <a:latin typeface="Calibri" panose="020F0502020204030204" pitchFamily="34" charset="0"/>
                <a:ea typeface="Calibri" panose="020F0502020204030204" pitchFamily="34" charset="0"/>
                <a:cs typeface="Times New Roman" panose="02020603050405020304" pitchFamily="18" charset="0"/>
              </a:rPr>
              <a:t>Growth</a:t>
            </a:r>
            <a:r>
              <a:rPr lang="en-US" sz="700" b="1" baseline="-25000" dirty="0" err="1">
                <a:effectLst/>
                <a:latin typeface="Calibri" panose="020F0502020204030204" pitchFamily="34" charset="0"/>
                <a:ea typeface="Calibri" panose="020F0502020204030204" pitchFamily="34" charset="0"/>
                <a:cs typeface="Times New Roman" panose="02020603050405020304" pitchFamily="18" charset="0"/>
              </a:rPr>
              <a:t>Price</a:t>
            </a:r>
            <a:r>
              <a:rPr lang="en-US" sz="700" b="1" baseline="-25000" dirty="0">
                <a:effectLst/>
                <a:latin typeface="Calibri" panose="020F0502020204030204" pitchFamily="34" charset="0"/>
                <a:ea typeface="Calibri" panose="020F0502020204030204" pitchFamily="34" charset="0"/>
                <a:cs typeface="Times New Roman" panose="02020603050405020304" pitchFamily="18" charset="0"/>
              </a:rPr>
              <a:t> Level (inflation) </a:t>
            </a:r>
            <a:r>
              <a:rPr lang="en-US" sz="700" b="1" dirty="0">
                <a:effectLst/>
                <a:latin typeface="Calibri" panose="020F0502020204030204" pitchFamily="34" charset="0"/>
                <a:ea typeface="Calibri" panose="020F0502020204030204" pitchFamily="34" charset="0"/>
                <a:cs typeface="Times New Roman" panose="02020603050405020304" pitchFamily="18" charset="0"/>
              </a:rPr>
              <a:t>+ </a:t>
            </a:r>
            <a:r>
              <a:rPr lang="en-US" sz="700" b="1" dirty="0" err="1">
                <a:effectLst/>
                <a:latin typeface="Calibri" panose="020F0502020204030204" pitchFamily="34" charset="0"/>
                <a:ea typeface="Calibri" panose="020F0502020204030204" pitchFamily="34" charset="0"/>
                <a:cs typeface="Times New Roman" panose="02020603050405020304" pitchFamily="18" charset="0"/>
              </a:rPr>
              <a:t>Growth</a:t>
            </a:r>
            <a:r>
              <a:rPr lang="en-US" sz="700" b="1" baseline="-25000" dirty="0" err="1">
                <a:effectLst/>
                <a:latin typeface="Calibri" panose="020F0502020204030204" pitchFamily="34" charset="0"/>
                <a:ea typeface="Calibri" panose="020F0502020204030204" pitchFamily="34" charset="0"/>
                <a:cs typeface="Times New Roman" panose="02020603050405020304" pitchFamily="18" charset="0"/>
              </a:rPr>
              <a:t>Real</a:t>
            </a:r>
            <a:r>
              <a:rPr lang="en-US" sz="700" b="1" baseline="-25000" dirty="0">
                <a:effectLst/>
                <a:latin typeface="Calibri" panose="020F0502020204030204" pitchFamily="34" charset="0"/>
                <a:ea typeface="Calibri" panose="020F0502020204030204" pitchFamily="34" charset="0"/>
                <a:cs typeface="Times New Roman" panose="02020603050405020304" pitchFamily="18" charset="0"/>
              </a:rPr>
              <a:t> GDP</a:t>
            </a:r>
          </a:p>
          <a:p>
            <a:pPr marL="57150" indent="-57150">
              <a:buFont typeface="Arial" panose="020B0604020202020204" pitchFamily="34" charset="0"/>
              <a:buChar char="•"/>
            </a:pPr>
            <a:r>
              <a:rPr lang="en-US" sz="700" b="1" dirty="0">
                <a:effectLst/>
                <a:latin typeface="Calibri" panose="020F0502020204030204" pitchFamily="34" charset="0"/>
                <a:ea typeface="Calibri" panose="020F0502020204030204" pitchFamily="34" charset="0"/>
                <a:cs typeface="Times New Roman" panose="02020603050405020304" pitchFamily="18" charset="0"/>
              </a:rPr>
              <a:t>Real Interest Rate (r) = Nominal interest rate (</a:t>
            </a:r>
            <a:r>
              <a:rPr lang="en-US" sz="700" b="1" dirty="0" err="1">
                <a:effectLst/>
                <a:latin typeface="Calibri" panose="020F0502020204030204" pitchFamily="34" charset="0"/>
                <a:ea typeface="Calibri" panose="020F0502020204030204" pitchFamily="34" charset="0"/>
                <a:cs typeface="Times New Roman" panose="02020603050405020304" pitchFamily="18" charset="0"/>
              </a:rPr>
              <a:t>i</a:t>
            </a:r>
            <a:r>
              <a:rPr lang="en-US" sz="700" b="1" dirty="0">
                <a:effectLst/>
                <a:latin typeface="Calibri" panose="020F0502020204030204" pitchFamily="34" charset="0"/>
                <a:ea typeface="Calibri" panose="020F0502020204030204" pitchFamily="34" charset="0"/>
                <a:cs typeface="Times New Roman" panose="02020603050405020304" pitchFamily="18" charset="0"/>
              </a:rPr>
              <a:t>) – Inflation (</a:t>
            </a:r>
            <a:r>
              <a:rPr lang="en-US" sz="700" b="1" dirty="0">
                <a:effectLst/>
                <a:latin typeface="Symbol" panose="05050102010706020507" pitchFamily="18" charset="2"/>
                <a:ea typeface="Calibri" panose="020F0502020204030204" pitchFamily="34" charset="0"/>
                <a:cs typeface="Times New Roman" panose="02020603050405020304" pitchFamily="18" charset="0"/>
              </a:rPr>
              <a:t>p</a:t>
            </a:r>
            <a:r>
              <a:rPr lang="en-US" sz="700" b="1" dirty="0">
                <a:effectLst/>
                <a:latin typeface="Calibri" panose="020F0502020204030204" pitchFamily="34" charset="0"/>
                <a:ea typeface="Calibri" panose="020F0502020204030204" pitchFamily="34" charset="0"/>
                <a:cs typeface="Times New Roman" panose="02020603050405020304" pitchFamily="18" charset="0"/>
              </a:rPr>
              <a:t>)</a:t>
            </a:r>
          </a:p>
          <a:p>
            <a:pPr marR="0">
              <a:spcBef>
                <a:spcPts val="0"/>
              </a:spcBef>
              <a:spcAft>
                <a:spcPts val="0"/>
              </a:spcAft>
            </a:pPr>
            <a:r>
              <a:rPr lang="en-US" sz="700" b="1" dirty="0">
                <a:effectLst/>
                <a:latin typeface="Calibri" panose="020F0502020204030204" pitchFamily="34" charset="0"/>
                <a:ea typeface="Calibri" panose="020F0502020204030204" pitchFamily="34" charset="0"/>
                <a:cs typeface="Times New Roman" panose="02020603050405020304" pitchFamily="18" charset="0"/>
              </a:rPr>
              <a:t>NATIONAL ACCOUNTS:</a:t>
            </a:r>
            <a:r>
              <a:rPr lang="en-US" sz="700" b="1" dirty="0">
                <a:latin typeface="Calibri" panose="020F0502020204030204" pitchFamily="34" charset="0"/>
                <a:ea typeface="Calibri" panose="020F0502020204030204" pitchFamily="34" charset="0"/>
                <a:cs typeface="Times New Roman" panose="02020603050405020304" pitchFamily="18" charset="0"/>
              </a:rPr>
              <a:t> </a:t>
            </a:r>
            <a:r>
              <a:rPr lang="en-US" sz="700" dirty="0">
                <a:latin typeface="Calibri" panose="020F0502020204030204" pitchFamily="34" charset="0"/>
                <a:ea typeface="Calibri" panose="020F0502020204030204" pitchFamily="34" charset="0"/>
                <a:cs typeface="Times New Roman" panose="02020603050405020304" pitchFamily="18" charset="0"/>
              </a:rPr>
              <a:t>Measuring GDP: </a:t>
            </a:r>
            <a:r>
              <a:rPr lang="en-US" sz="700" dirty="0" err="1">
                <a:latin typeface="Calibri" panose="020F0502020204030204" pitchFamily="34" charset="0"/>
                <a:ea typeface="Calibri" panose="020F0502020204030204" pitchFamily="34" charset="0"/>
                <a:cs typeface="Times New Roman" panose="02020603050405020304" pitchFamily="18" charset="0"/>
              </a:rPr>
              <a:t>i</a:t>
            </a:r>
            <a:r>
              <a:rPr lang="en-US" sz="700" dirty="0">
                <a:latin typeface="Calibri" panose="020F0502020204030204" pitchFamily="34" charset="0"/>
                <a:ea typeface="Calibri" panose="020F0502020204030204" pitchFamily="34" charset="0"/>
                <a:cs typeface="Times New Roman" panose="02020603050405020304" pitchFamily="18" charset="0"/>
              </a:rPr>
              <a:t>) Production: value of final goods and services produced within a country during a given time (discussed so far); ii) Expenditure: total spending on final goods and services</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p>
            <a:pPr marL="57150" marR="0" indent="-57150">
              <a:spcBef>
                <a:spcPts val="0"/>
              </a:spcBef>
              <a:spcAft>
                <a:spcPts val="0"/>
              </a:spcAft>
              <a:buFont typeface="Arial" panose="020B0604020202020204" pitchFamily="34" charset="0"/>
              <a:buChar char="•"/>
            </a:pPr>
            <a:r>
              <a:rPr lang="en-US" sz="700" b="1" dirty="0">
                <a:effectLst/>
                <a:latin typeface="Calibri" panose="020F0502020204030204" pitchFamily="34" charset="0"/>
                <a:ea typeface="Calibri" panose="020F0502020204030204" pitchFamily="34" charset="0"/>
                <a:cs typeface="Times New Roman" panose="02020603050405020304" pitchFamily="18" charset="0"/>
              </a:rPr>
              <a:t>Y = C + I + G + NX </a:t>
            </a:r>
            <a:r>
              <a:rPr lang="en-US" sz="700" b="1"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US" sz="700" b="1" dirty="0">
                <a:effectLst/>
                <a:latin typeface="Calibri" panose="020F0502020204030204" pitchFamily="34" charset="0"/>
                <a:ea typeface="Calibri" panose="020F0502020204030204" pitchFamily="34" charset="0"/>
                <a:cs typeface="Times New Roman" panose="02020603050405020304" pitchFamily="18" charset="0"/>
              </a:rPr>
              <a:t> S - I = NX (S = Y-C-G)</a:t>
            </a:r>
          </a:p>
          <a:p>
            <a:pPr marL="115888" lvl="1" indent="-58738">
              <a:buFont typeface="Arial" panose="020B0604020202020204" pitchFamily="34" charset="0"/>
              <a:buChar char="•"/>
            </a:pPr>
            <a:r>
              <a:rPr lang="en-US" sz="600" dirty="0">
                <a:effectLst/>
                <a:latin typeface="Calibri" panose="020F0502020204030204" pitchFamily="34" charset="0"/>
                <a:ea typeface="Calibri" panose="020F0502020204030204" pitchFamily="34" charset="0"/>
                <a:cs typeface="Times New Roman" panose="02020603050405020304" pitchFamily="18" charset="0"/>
              </a:rPr>
              <a:t>Y = real output; C = real household consumptions; I = real investment adding to stock of physical capital; G = real gov spending; NX </a:t>
            </a:r>
            <a:r>
              <a:rPr lang="en-US" sz="600" dirty="0">
                <a:latin typeface="Calibri" panose="020F0502020204030204" pitchFamily="34" charset="0"/>
                <a:ea typeface="Calibri" panose="020F0502020204030204" pitchFamily="34" charset="0"/>
                <a:cs typeface="Times New Roman" panose="02020603050405020304" pitchFamily="18" charset="0"/>
              </a:rPr>
              <a:t>is real trade balance (e</a:t>
            </a:r>
            <a:r>
              <a:rPr lang="en-US" sz="600" dirty="0">
                <a:effectLst/>
                <a:latin typeface="Calibri" panose="020F0502020204030204" pitchFamily="34" charset="0"/>
                <a:ea typeface="Calibri" panose="020F0502020204030204" pitchFamily="34" charset="0"/>
                <a:cs typeface="Times New Roman" panose="02020603050405020304" pitchFamily="18" charset="0"/>
              </a:rPr>
              <a:t>xports – imports), = 0 for closed economy; S = savings</a:t>
            </a:r>
          </a:p>
          <a:p>
            <a:pPr marL="115888" lvl="1" indent="-58738">
              <a:buFont typeface="Arial" panose="020B0604020202020204" pitchFamily="34" charset="0"/>
              <a:buChar char="•"/>
            </a:pPr>
            <a:endParaRPr lang="en-US" sz="600" dirty="0">
              <a:latin typeface="Calibri" panose="020F0502020204030204" pitchFamily="34" charset="0"/>
              <a:ea typeface="Calibri" panose="020F0502020204030204" pitchFamily="34" charset="0"/>
              <a:cs typeface="Times New Roman" panose="02020603050405020304" pitchFamily="18" charset="0"/>
            </a:endParaRPr>
          </a:p>
          <a:p>
            <a:pPr marL="115888" lvl="1" indent="-58738">
              <a:buFont typeface="Arial" panose="020B0604020202020204" pitchFamily="34" charset="0"/>
              <a:buChar char="•"/>
            </a:pPr>
            <a:endParaRPr lang="en-US" sz="600" dirty="0">
              <a:latin typeface="Calibri" panose="020F0502020204030204" pitchFamily="34" charset="0"/>
              <a:ea typeface="Calibri" panose="020F0502020204030204" pitchFamily="34" charset="0"/>
              <a:cs typeface="Times New Roman" panose="02020603050405020304" pitchFamily="18" charset="0"/>
            </a:endParaRPr>
          </a:p>
          <a:p>
            <a:pPr marL="115888" lvl="1" indent="-58738">
              <a:buFont typeface="Arial" panose="020B0604020202020204" pitchFamily="34" charset="0"/>
              <a:buChar char="•"/>
            </a:pPr>
            <a:endParaRPr lang="en-US" sz="600" dirty="0">
              <a:latin typeface="Calibri" panose="020F0502020204030204" pitchFamily="34" charset="0"/>
              <a:ea typeface="Calibri" panose="020F0502020204030204" pitchFamily="34" charset="0"/>
              <a:cs typeface="Times New Roman" panose="02020603050405020304" pitchFamily="18" charset="0"/>
            </a:endParaRPr>
          </a:p>
          <a:p>
            <a:pPr marL="115888" lvl="1" indent="-58738">
              <a:buFont typeface="Arial" panose="020B0604020202020204" pitchFamily="34" charset="0"/>
              <a:buChar char="•"/>
            </a:pPr>
            <a:endParaRPr lang="en-US" sz="600" dirty="0">
              <a:latin typeface="Calibri" panose="020F0502020204030204" pitchFamily="34" charset="0"/>
              <a:ea typeface="Calibri" panose="020F0502020204030204" pitchFamily="34" charset="0"/>
              <a:cs typeface="Times New Roman" panose="02020603050405020304" pitchFamily="18" charset="0"/>
            </a:endParaRPr>
          </a:p>
          <a:p>
            <a:pPr marL="115888" lvl="1" indent="-58738">
              <a:buFont typeface="Arial" panose="020B0604020202020204" pitchFamily="34" charset="0"/>
              <a:buChar char="•"/>
            </a:pPr>
            <a:endParaRPr lang="en-US" sz="600" dirty="0">
              <a:latin typeface="Calibri" panose="020F0502020204030204" pitchFamily="34" charset="0"/>
              <a:ea typeface="Calibri" panose="020F0502020204030204" pitchFamily="34" charset="0"/>
              <a:cs typeface="Times New Roman" panose="02020603050405020304" pitchFamily="18" charset="0"/>
            </a:endParaRPr>
          </a:p>
          <a:p>
            <a:pPr marL="115888" lvl="1" indent="-58738">
              <a:buFont typeface="Arial" panose="020B0604020202020204" pitchFamily="34" charset="0"/>
              <a:buChar char="•"/>
            </a:pPr>
            <a:endParaRPr lang="en-US" sz="600" dirty="0">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endParaRPr lang="en-US" sz="700" dirty="0">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endParaRPr lang="en-US" sz="700" dirty="0">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endParaRPr lang="en-US" sz="700" dirty="0">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endParaRPr lang="en-US" sz="700" dirty="0">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endParaRPr lang="en-US" sz="700" dirty="0">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endParaRPr lang="en-US" sz="700" dirty="0">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endParaRPr lang="en-US" sz="700" dirty="0">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endParaRPr lang="en-US" sz="700" dirty="0">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endParaRPr lang="en-US" sz="700" dirty="0">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endParaRPr lang="en-US" sz="700" dirty="0">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endParaRPr lang="en-US" sz="700" dirty="0">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br>
              <a:rPr lang="en-US" sz="700" dirty="0">
                <a:effectLst/>
                <a:latin typeface="Calibri" panose="020F0502020204030204" pitchFamily="34" charset="0"/>
                <a:ea typeface="Calibri" panose="020F0502020204030204" pitchFamily="34" charset="0"/>
                <a:cs typeface="Times New Roman" panose="02020603050405020304" pitchFamily="18" charset="0"/>
              </a:rPr>
            </a:br>
            <a:r>
              <a:rPr lang="en-US" sz="700" dirty="0">
                <a:effectLst/>
                <a:latin typeface="Calibri" panose="020F0502020204030204" pitchFamily="34" charset="0"/>
                <a:ea typeface="Calibri" panose="020F0502020204030204" pitchFamily="34" charset="0"/>
                <a:cs typeface="Times New Roman" panose="02020603050405020304" pitchFamily="18" charset="0"/>
              </a:rPr>
              <a:t>CPI – tends to overestimate inflation; PCE – tries to adjust for substitutes, does not overestimate. Both consumption-based (GDP Deflator -&gt; production-based)</a:t>
            </a:r>
          </a:p>
          <a:p>
            <a:pPr marL="0" marR="0">
              <a:spcBef>
                <a:spcPts val="0"/>
              </a:spcBef>
              <a:spcAft>
                <a:spcPts val="0"/>
              </a:spcAft>
            </a:pPr>
            <a:r>
              <a:rPr lang="en-US" sz="700" dirty="0">
                <a:effectLst/>
                <a:latin typeface="Calibri" panose="020F0502020204030204" pitchFamily="34" charset="0"/>
                <a:ea typeface="Calibri" panose="020F0502020204030204" pitchFamily="34" charset="0"/>
                <a:cs typeface="Times New Roman" panose="02020603050405020304" pitchFamily="18" charset="0"/>
              </a:rPr>
              <a:t>Core inflation excludes energy and food-related products, more subject to supply shocks. Inflation: all products</a:t>
            </a:r>
            <a:br>
              <a:rPr lang="en-US" sz="700" dirty="0">
                <a:effectLst/>
                <a:latin typeface="Calibri" panose="020F0502020204030204" pitchFamily="34" charset="0"/>
                <a:ea typeface="Calibri" panose="020F0502020204030204" pitchFamily="34" charset="0"/>
                <a:cs typeface="Times New Roman" panose="02020603050405020304" pitchFamily="18" charset="0"/>
              </a:rPr>
            </a:br>
            <a:r>
              <a:rPr lang="en-US" sz="700" dirty="0">
                <a:effectLst/>
                <a:latin typeface="Calibri" panose="020F0502020204030204" pitchFamily="34" charset="0"/>
                <a:ea typeface="Calibri" panose="020F0502020204030204" pitchFamily="34" charset="0"/>
                <a:cs typeface="Times New Roman" panose="02020603050405020304" pitchFamily="18" charset="0"/>
              </a:rPr>
              <a:t>Real wages = wages / price index. The change in real wages is the delta between the rate of change of the denominator and the rate of change of the numerator</a:t>
            </a:r>
          </a:p>
          <a:p>
            <a:pPr marL="0" marR="0">
              <a:spcBef>
                <a:spcPts val="0"/>
              </a:spcBef>
              <a:spcAft>
                <a:spcPts val="0"/>
              </a:spcAft>
            </a:pPr>
            <a:r>
              <a:rPr lang="en-US" sz="700" b="1" dirty="0">
                <a:effectLst/>
                <a:latin typeface="Calibri" panose="020F0502020204030204" pitchFamily="34" charset="0"/>
                <a:ea typeface="Calibri" panose="020F0502020204030204" pitchFamily="34" charset="0"/>
                <a:cs typeface="Times New Roman" panose="02020603050405020304" pitchFamily="18" charset="0"/>
              </a:rPr>
              <a:t>Expected Inflation: </a:t>
            </a:r>
            <a:r>
              <a:rPr lang="en-US" sz="700" u="sng" dirty="0">
                <a:effectLst/>
                <a:latin typeface="Calibri" panose="020F0502020204030204" pitchFamily="34" charset="0"/>
                <a:ea typeface="Calibri" panose="020F0502020204030204" pitchFamily="34" charset="0"/>
                <a:cs typeface="Times New Roman" panose="02020603050405020304" pitchFamily="18" charset="0"/>
              </a:rPr>
              <a:t>Costs</a:t>
            </a:r>
            <a:r>
              <a:rPr lang="en-US" sz="700" dirty="0">
                <a:effectLst/>
                <a:latin typeface="Calibri" panose="020F0502020204030204" pitchFamily="34" charset="0"/>
                <a:ea typeface="Calibri" panose="020F0502020204030204" pitchFamily="34" charset="0"/>
                <a:cs typeface="Times New Roman" panose="02020603050405020304" pitchFamily="18" charset="0"/>
              </a:rPr>
              <a:t>: “Menu” costs: waste of physical and mental resources to adapt frequent price change; “</a:t>
            </a:r>
            <a:r>
              <a:rPr lang="en-US" sz="700" dirty="0" err="1">
                <a:effectLst/>
                <a:latin typeface="Calibri" panose="020F0502020204030204" pitchFamily="34" charset="0"/>
                <a:ea typeface="Calibri" panose="020F0502020204030204" pitchFamily="34" charset="0"/>
                <a:cs typeface="Times New Roman" panose="02020603050405020304" pitchFamily="18" charset="0"/>
              </a:rPr>
              <a:t>Shoeleather</a:t>
            </a:r>
            <a:r>
              <a:rPr lang="en-US" sz="700" dirty="0">
                <a:effectLst/>
                <a:latin typeface="Calibri" panose="020F0502020204030204" pitchFamily="34" charset="0"/>
                <a:ea typeface="Calibri" panose="020F0502020204030204" pitchFamily="34" charset="0"/>
                <a:cs typeface="Times New Roman" panose="02020603050405020304" pitchFamily="18" charset="0"/>
              </a:rPr>
              <a:t>” costs: avoid holding any cash; Distortion in relative prices; Tax code is in nominal terms. </a:t>
            </a:r>
            <a:r>
              <a:rPr lang="en-US" sz="700" u="sng" dirty="0">
                <a:effectLst/>
                <a:latin typeface="Calibri" panose="020F0502020204030204" pitchFamily="34" charset="0"/>
                <a:ea typeface="Calibri" panose="020F0502020204030204" pitchFamily="34" charset="0"/>
                <a:cs typeface="Times New Roman" panose="02020603050405020304" pitchFamily="18" charset="0"/>
              </a:rPr>
              <a:t>Benefits</a:t>
            </a:r>
            <a:r>
              <a:rPr lang="en-US" sz="700" dirty="0">
                <a:effectLst/>
                <a:latin typeface="Calibri" panose="020F0502020204030204" pitchFamily="34" charset="0"/>
                <a:ea typeface="Calibri" panose="020F0502020204030204" pitchFamily="34" charset="0"/>
                <a:cs typeface="Times New Roman" panose="02020603050405020304" pitchFamily="18" charset="0"/>
              </a:rPr>
              <a:t>: Avoid deflation</a:t>
            </a:r>
          </a:p>
          <a:p>
            <a:pPr marL="0" marR="0">
              <a:spcBef>
                <a:spcPts val="0"/>
              </a:spcBef>
              <a:spcAft>
                <a:spcPts val="0"/>
              </a:spcAft>
            </a:pPr>
            <a:r>
              <a:rPr lang="en-US" sz="700" b="1" dirty="0">
                <a:effectLst/>
                <a:latin typeface="Calibri" panose="020F0502020204030204" pitchFamily="34" charset="0"/>
                <a:ea typeface="Calibri" panose="020F0502020204030204" pitchFamily="34" charset="0"/>
                <a:cs typeface="Times New Roman" panose="02020603050405020304" pitchFamily="18" charset="0"/>
              </a:rPr>
              <a:t>Unexpected Inflation: </a:t>
            </a:r>
            <a:r>
              <a:rPr lang="en-US" sz="700" u="sng" dirty="0">
                <a:effectLst/>
                <a:latin typeface="Calibri" panose="020F0502020204030204" pitchFamily="34" charset="0"/>
                <a:ea typeface="Calibri" panose="020F0502020204030204" pitchFamily="34" charset="0"/>
                <a:cs typeface="Times New Roman" panose="02020603050405020304" pitchFamily="18" charset="0"/>
              </a:rPr>
              <a:t>Costs</a:t>
            </a:r>
            <a:r>
              <a:rPr lang="en-US" sz="700" dirty="0">
                <a:effectLst/>
                <a:latin typeface="Calibri" panose="020F0502020204030204" pitchFamily="34" charset="0"/>
                <a:ea typeface="Calibri" panose="020F0502020204030204" pitchFamily="34" charset="0"/>
                <a:cs typeface="Times New Roman" panose="02020603050405020304" pitchFamily="18" charset="0"/>
              </a:rPr>
              <a:t>: Hurts lenders (ex-post real interest rate is lower for a given nominal interest rate); Hurts pensioners (or anyone on fixed nominal income); Uncertainty reduces investment and consumption (high inflation often associated with variable inflation). </a:t>
            </a:r>
            <a:r>
              <a:rPr lang="en-US" sz="700" u="sng" dirty="0">
                <a:effectLst/>
                <a:latin typeface="Calibri" panose="020F0502020204030204" pitchFamily="34" charset="0"/>
                <a:ea typeface="Calibri" panose="020F0502020204030204" pitchFamily="34" charset="0"/>
                <a:cs typeface="Times New Roman" panose="02020603050405020304" pitchFamily="18" charset="0"/>
              </a:rPr>
              <a:t>Benefits</a:t>
            </a:r>
            <a:r>
              <a:rPr lang="en-US" sz="700" dirty="0">
                <a:effectLst/>
                <a:latin typeface="Calibri" panose="020F0502020204030204" pitchFamily="34" charset="0"/>
                <a:ea typeface="Calibri" panose="020F0502020204030204" pitchFamily="34" charset="0"/>
                <a:cs typeface="Times New Roman" panose="02020603050405020304" pitchFamily="18" charset="0"/>
              </a:rPr>
              <a:t>: Helps borrowers; Reduces burden on governments paying pensions; Helps during imbalances in labor market if nominal wages do not adjust down</a:t>
            </a:r>
          </a:p>
          <a:p>
            <a:pPr marL="0" marR="0">
              <a:spcBef>
                <a:spcPts val="0"/>
              </a:spcBef>
              <a:spcAft>
                <a:spcPts val="0"/>
              </a:spcAft>
            </a:pPr>
            <a:r>
              <a:rPr lang="en-US" sz="700" b="1" dirty="0">
                <a:latin typeface="Calibri" panose="020F0502020204030204" pitchFamily="34" charset="0"/>
                <a:ea typeface="Calibri" panose="020F0502020204030204" pitchFamily="34" charset="0"/>
                <a:cs typeface="Times New Roman" panose="02020603050405020304" pitchFamily="18" charset="0"/>
              </a:rPr>
              <a:t>Deflation: </a:t>
            </a:r>
            <a:r>
              <a:rPr lang="en-US" sz="700" dirty="0">
                <a:latin typeface="Calibri" panose="020F0502020204030204" pitchFamily="34" charset="0"/>
                <a:ea typeface="Calibri" panose="020F0502020204030204" pitchFamily="34" charset="0"/>
                <a:cs typeface="Times New Roman" panose="02020603050405020304" pitchFamily="18" charset="0"/>
              </a:rPr>
              <a:t>fall in prices. Can lead people to postpone purchases (waiting for prices to lower further). Deflation also hurts debtors, leading to inefficient bankruptcies (Debt is denominated in nominal terms, deflation increases the real burden of debt)</a:t>
            </a:r>
          </a:p>
          <a:p>
            <a:pPr marL="0" marR="0">
              <a:spcBef>
                <a:spcPts val="0"/>
              </a:spcBef>
              <a:spcAft>
                <a:spcPts val="0"/>
              </a:spcAft>
            </a:pPr>
            <a:r>
              <a:rPr lang="en-US" sz="700" b="1" dirty="0">
                <a:effectLst/>
                <a:latin typeface="Calibri" panose="020F0502020204030204" pitchFamily="34" charset="0"/>
                <a:ea typeface="Calibri" panose="020F0502020204030204" pitchFamily="34" charset="0"/>
                <a:cs typeface="Times New Roman" panose="02020603050405020304" pitchFamily="18" charset="0"/>
              </a:rPr>
              <a:t>Low and stable inflation is desirable:</a:t>
            </a:r>
            <a:r>
              <a:rPr lang="en-US" sz="700" dirty="0">
                <a:effectLst/>
                <a:latin typeface="Calibri" panose="020F0502020204030204" pitchFamily="34" charset="0"/>
                <a:ea typeface="Calibri" panose="020F0502020204030204" pitchFamily="34" charset="0"/>
                <a:cs typeface="Times New Roman" panose="02020603050405020304" pitchFamily="18" charset="0"/>
              </a:rPr>
              <a:t> Not deflation; Makes labor markets more flexible (nominal wage cuts are rare; giving no raises is more common). Real wages (nominal wages/prices) can decline to equate labor demand and labor supply; Costs and redistribution are very small</a:t>
            </a:r>
          </a:p>
          <a:p>
            <a:pPr marL="0" marR="0">
              <a:spcBef>
                <a:spcPts val="0"/>
              </a:spcBef>
              <a:spcAft>
                <a:spcPts val="0"/>
              </a:spcAft>
            </a:pPr>
            <a:r>
              <a:rPr lang="en-US" sz="700" b="1" dirty="0">
                <a:latin typeface="Calibri" panose="020F0502020204030204" pitchFamily="34" charset="0"/>
                <a:ea typeface="Calibri" panose="020F0502020204030204" pitchFamily="34" charset="0"/>
                <a:cs typeface="Times New Roman" panose="02020603050405020304" pitchFamily="18" charset="0"/>
              </a:rPr>
              <a:t>Inflation: </a:t>
            </a:r>
            <a:r>
              <a:rPr lang="en-US" sz="700" dirty="0">
                <a:latin typeface="Calibri" panose="020F0502020204030204" pitchFamily="34" charset="0"/>
                <a:ea typeface="Calibri" panose="020F0502020204030204" pitchFamily="34" charset="0"/>
                <a:cs typeface="Times New Roman" panose="02020603050405020304" pitchFamily="18" charset="0"/>
              </a:rPr>
              <a:t>Favors borrowers (real value of loan decreases) / workers because income is variable / people with assets in less liquid forms (not cash, usually wealthier)</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700" b="1" dirty="0">
                <a:latin typeface="Calibri" panose="020F0502020204030204" pitchFamily="34" charset="0"/>
                <a:ea typeface="Calibri" panose="020F0502020204030204" pitchFamily="34" charset="0"/>
                <a:cs typeface="Times New Roman" panose="02020603050405020304" pitchFamily="18" charset="0"/>
              </a:rPr>
              <a:t>MONEY: </a:t>
            </a:r>
            <a:r>
              <a:rPr lang="en-US" sz="700" dirty="0">
                <a:latin typeface="Calibri" panose="020F0502020204030204" pitchFamily="34" charset="0"/>
                <a:ea typeface="Calibri" panose="020F0502020204030204" pitchFamily="34" charset="0"/>
                <a:cs typeface="Times New Roman" panose="02020603050405020304" pitchFamily="18" charset="0"/>
              </a:rPr>
              <a:t>any asset that can readily be used to make transactions</a:t>
            </a:r>
            <a:endParaRPr lang="en-US" sz="700" b="1" dirty="0">
              <a:effectLst/>
              <a:latin typeface="Calibri" panose="020F0502020204030204" pitchFamily="34" charset="0"/>
              <a:ea typeface="Calibri" panose="020F0502020204030204" pitchFamily="34" charset="0"/>
              <a:cs typeface="Times New Roman" panose="02020603050405020304" pitchFamily="18" charset="0"/>
            </a:endParaRPr>
          </a:p>
          <a:p>
            <a:pPr marL="57150" marR="0" indent="-57150">
              <a:spcBef>
                <a:spcPts val="0"/>
              </a:spcBef>
              <a:spcAft>
                <a:spcPts val="0"/>
              </a:spcAft>
              <a:buFont typeface="Arial" panose="020B0604020202020204" pitchFamily="34" charset="0"/>
              <a:buChar char="•"/>
            </a:pPr>
            <a:r>
              <a:rPr lang="en-US" sz="700" dirty="0">
                <a:effectLst/>
                <a:latin typeface="Calibri" panose="020F0502020204030204" pitchFamily="34" charset="0"/>
                <a:ea typeface="Calibri" panose="020F0502020204030204" pitchFamily="34" charset="0"/>
                <a:cs typeface="Times New Roman" panose="02020603050405020304" pitchFamily="18" charset="0"/>
              </a:rPr>
              <a:t>Money: store of value, medium of exchange, unit of account</a:t>
            </a:r>
          </a:p>
          <a:p>
            <a:pPr marL="57150" marR="0" indent="-57150">
              <a:spcBef>
                <a:spcPts val="0"/>
              </a:spcBef>
              <a:spcAft>
                <a:spcPts val="0"/>
              </a:spcAft>
              <a:buFont typeface="Arial" panose="020B0604020202020204" pitchFamily="34" charset="0"/>
              <a:buChar char="•"/>
            </a:pPr>
            <a:r>
              <a:rPr lang="en-US" sz="600" dirty="0">
                <a:latin typeface="Calibri" panose="020F0502020204030204" pitchFamily="34" charset="0"/>
                <a:ea typeface="Calibri" panose="020F0502020204030204" pitchFamily="34" charset="0"/>
                <a:cs typeface="Times New Roman" panose="02020603050405020304" pitchFamily="18" charset="0"/>
              </a:rPr>
              <a:t>C = currency in circulation; M1 = currency + demand deposits; M2 = M1 + retail money market mutual fund balances, savings deposit</a:t>
            </a:r>
            <a:endParaRPr lang="en-US" sz="700" dirty="0">
              <a:latin typeface="Calibri" panose="020F0502020204030204" pitchFamily="34" charset="0"/>
              <a:ea typeface="Calibri" panose="020F0502020204030204" pitchFamily="34" charset="0"/>
              <a:cs typeface="Times New Roman" panose="02020603050405020304" pitchFamily="18" charset="0"/>
            </a:endParaRPr>
          </a:p>
          <a:p>
            <a:pPr marL="57150" marR="0" indent="-57150">
              <a:spcBef>
                <a:spcPts val="0"/>
              </a:spcBef>
              <a:spcAft>
                <a:spcPts val="0"/>
              </a:spcAft>
              <a:buFont typeface="Arial" panose="020B0604020202020204" pitchFamily="34" charset="0"/>
              <a:buChar char="•"/>
            </a:pPr>
            <a:r>
              <a:rPr lang="en-US" sz="700" b="1" dirty="0">
                <a:effectLst/>
                <a:latin typeface="Calibri" panose="020F0502020204030204" pitchFamily="34" charset="0"/>
                <a:ea typeface="Calibri" panose="020F0502020204030204" pitchFamily="34" charset="0"/>
                <a:cs typeface="Times New Roman" panose="02020603050405020304" pitchFamily="18" charset="0"/>
              </a:rPr>
              <a:t>Cryptocurrency:</a:t>
            </a:r>
            <a:r>
              <a:rPr lang="en-US" sz="700" dirty="0">
                <a:effectLst/>
                <a:latin typeface="Calibri" panose="020F0502020204030204" pitchFamily="34" charset="0"/>
                <a:ea typeface="Calibri" panose="020F0502020204030204" pitchFamily="34" charset="0"/>
                <a:cs typeface="Times New Roman" panose="02020603050405020304" pitchFamily="18" charset="0"/>
              </a:rPr>
              <a:t> Digital Currency; Creation, transactions and holdings verified through a decentralized ledger based on blockchain technology (rather than a central authority)</a:t>
            </a:r>
          </a:p>
          <a:p>
            <a:pPr marL="57150" marR="0" indent="-57150">
              <a:spcBef>
                <a:spcPts val="0"/>
              </a:spcBef>
              <a:spcAft>
                <a:spcPts val="0"/>
              </a:spcAft>
              <a:buFont typeface="Arial" panose="020B0604020202020204" pitchFamily="34" charset="0"/>
              <a:buChar char="•"/>
            </a:pPr>
            <a:r>
              <a:rPr lang="en-US" sz="700" b="1" dirty="0">
                <a:effectLst/>
                <a:latin typeface="Calibri" panose="020F0502020204030204" pitchFamily="34" charset="0"/>
                <a:ea typeface="Calibri" panose="020F0502020204030204" pitchFamily="34" charset="0"/>
                <a:cs typeface="Times New Roman" panose="02020603050405020304" pitchFamily="18" charset="0"/>
              </a:rPr>
              <a:t>Quantity Theory of Money:</a:t>
            </a:r>
            <a:r>
              <a:rPr lang="en-US" sz="700" dirty="0">
                <a:effectLst/>
                <a:latin typeface="Calibri" panose="020F0502020204030204" pitchFamily="34" charset="0"/>
                <a:ea typeface="Calibri" panose="020F0502020204030204" pitchFamily="34" charset="0"/>
                <a:cs typeface="Times New Roman" panose="02020603050405020304" pitchFamily="18" charset="0"/>
              </a:rPr>
              <a:t> MV = PY where M = quantity of money; P =price level</a:t>
            </a:r>
            <a:r>
              <a:rPr lang="en-US" sz="700" dirty="0">
                <a:latin typeface="Calibri" panose="020F0502020204030204" pitchFamily="34" charset="0"/>
                <a:ea typeface="Calibri" panose="020F0502020204030204" pitchFamily="34" charset="0"/>
                <a:cs typeface="Times New Roman" panose="02020603050405020304" pitchFamily="18" charset="0"/>
              </a:rPr>
              <a:t>;</a:t>
            </a:r>
            <a:r>
              <a:rPr lang="en-US" sz="700" dirty="0">
                <a:effectLst/>
                <a:latin typeface="Calibri" panose="020F0502020204030204" pitchFamily="34" charset="0"/>
                <a:ea typeface="Calibri" panose="020F0502020204030204" pitchFamily="34" charset="0"/>
                <a:cs typeface="Times New Roman" panose="02020603050405020304" pitchFamily="18" charset="0"/>
              </a:rPr>
              <a:t> Y = real output (GDP); V = velocity of Circulation (e.g. for paper bills, how often a bank note is used in transactions within a period)</a:t>
            </a:r>
          </a:p>
          <a:p>
            <a:pPr marL="57150" marR="0" indent="-57150">
              <a:spcBef>
                <a:spcPts val="0"/>
              </a:spcBef>
              <a:spcAft>
                <a:spcPts val="0"/>
              </a:spcAft>
              <a:buFont typeface="Arial" panose="020B0604020202020204" pitchFamily="34" charset="0"/>
              <a:buChar char="•"/>
            </a:pPr>
            <a:r>
              <a:rPr lang="en-US" sz="700" b="1" dirty="0">
                <a:effectLst/>
                <a:latin typeface="Cambria Math" panose="02040503050406030204" pitchFamily="18" charset="0"/>
                <a:ea typeface="Calibri" panose="020F0502020204030204" pitchFamily="34" charset="0"/>
                <a:cs typeface="Cambria Math" panose="02040503050406030204" pitchFamily="18" charset="0"/>
              </a:rPr>
              <a:t>𝜋</a:t>
            </a:r>
            <a:r>
              <a:rPr lang="en-US" sz="700" b="1" dirty="0">
                <a:effectLst/>
                <a:latin typeface="Calibri" panose="020F0502020204030204" pitchFamily="34" charset="0"/>
                <a:ea typeface="Calibri" panose="020F0502020204030204" pitchFamily="34" charset="0"/>
                <a:cs typeface="Times New Roman" panose="02020603050405020304" pitchFamily="18" charset="0"/>
              </a:rPr>
              <a:t> = </a:t>
            </a:r>
            <a:r>
              <a:rPr lang="en-US" sz="700" b="1" dirty="0">
                <a:effectLst/>
                <a:latin typeface="Cambria Math" panose="02040503050406030204" pitchFamily="18" charset="0"/>
                <a:ea typeface="Calibri" panose="020F0502020204030204" pitchFamily="34" charset="0"/>
                <a:cs typeface="Cambria Math" panose="02040503050406030204" pitchFamily="18" charset="0"/>
              </a:rPr>
              <a:t>𝑔</a:t>
            </a:r>
            <a:r>
              <a:rPr lang="en-US" sz="700" b="1" baseline="-25000" dirty="0">
                <a:effectLst/>
                <a:latin typeface="Calibri" panose="020F0502020204030204" pitchFamily="34" charset="0"/>
                <a:ea typeface="Calibri" panose="020F0502020204030204" pitchFamily="34" charset="0"/>
                <a:cs typeface="Times New Roman" panose="02020603050405020304" pitchFamily="18" charset="0"/>
              </a:rPr>
              <a:t>M</a:t>
            </a:r>
            <a:r>
              <a:rPr lang="en-US" sz="700" b="1" dirty="0">
                <a:effectLst/>
                <a:latin typeface="Calibri" panose="020F0502020204030204" pitchFamily="34" charset="0"/>
                <a:ea typeface="Calibri" panose="020F0502020204030204" pitchFamily="34" charset="0"/>
                <a:cs typeface="Times New Roman" panose="02020603050405020304" pitchFamily="18" charset="0"/>
              </a:rPr>
              <a:t> + </a:t>
            </a:r>
            <a:r>
              <a:rPr lang="en-US" sz="700" b="1" dirty="0">
                <a:effectLst/>
                <a:latin typeface="Cambria Math" panose="02040503050406030204" pitchFamily="18" charset="0"/>
                <a:ea typeface="Calibri" panose="020F0502020204030204" pitchFamily="34" charset="0"/>
                <a:cs typeface="Cambria Math" panose="02040503050406030204" pitchFamily="18" charset="0"/>
              </a:rPr>
              <a:t>𝑔</a:t>
            </a:r>
            <a:r>
              <a:rPr lang="en-US" sz="700" b="1" baseline="-25000" dirty="0">
                <a:effectLst/>
                <a:latin typeface="Calibri" panose="020F0502020204030204" pitchFamily="34" charset="0"/>
                <a:ea typeface="Calibri" panose="020F0502020204030204" pitchFamily="34" charset="0"/>
                <a:cs typeface="Times New Roman" panose="02020603050405020304" pitchFamily="18" charset="0"/>
              </a:rPr>
              <a:t>V</a:t>
            </a:r>
            <a:r>
              <a:rPr lang="en-US" sz="700" b="1" dirty="0">
                <a:effectLst/>
                <a:latin typeface="Calibri" panose="020F0502020204030204" pitchFamily="34" charset="0"/>
                <a:ea typeface="Calibri" panose="020F0502020204030204" pitchFamily="34" charset="0"/>
                <a:cs typeface="Times New Roman" panose="02020603050405020304" pitchFamily="18" charset="0"/>
              </a:rPr>
              <a:t> – </a:t>
            </a:r>
            <a:r>
              <a:rPr lang="en-US" sz="700" b="1" dirty="0">
                <a:effectLst/>
                <a:latin typeface="Cambria Math" panose="02040503050406030204" pitchFamily="18" charset="0"/>
                <a:ea typeface="Calibri" panose="020F0502020204030204" pitchFamily="34" charset="0"/>
                <a:cs typeface="Cambria Math" panose="02040503050406030204" pitchFamily="18" charset="0"/>
              </a:rPr>
              <a:t>𝑔</a:t>
            </a:r>
            <a:r>
              <a:rPr lang="en-US" sz="700" b="1" baseline="-25000" dirty="0">
                <a:effectLst/>
                <a:latin typeface="Calibri" panose="020F0502020204030204" pitchFamily="34" charset="0"/>
                <a:ea typeface="Calibri" panose="020F0502020204030204" pitchFamily="34" charset="0"/>
                <a:cs typeface="Times New Roman" panose="02020603050405020304" pitchFamily="18" charset="0"/>
              </a:rPr>
              <a:t>real Y </a:t>
            </a:r>
            <a:r>
              <a:rPr lang="en-US" sz="700" b="1" dirty="0">
                <a:effectLst/>
                <a:latin typeface="Cambria Math" panose="02040503050406030204" pitchFamily="18" charset="0"/>
                <a:ea typeface="Calibri" panose="020F0502020204030204" pitchFamily="34" charset="0"/>
                <a:cs typeface="Cambria Math" panose="02040503050406030204" pitchFamily="18" charset="0"/>
              </a:rPr>
              <a:t> ~ 𝑔</a:t>
            </a:r>
            <a:r>
              <a:rPr lang="en-US" sz="700" b="1" baseline="-25000" dirty="0">
                <a:effectLst/>
                <a:latin typeface="Calibri" panose="020F0502020204030204" pitchFamily="34" charset="0"/>
                <a:ea typeface="Calibri" panose="020F0502020204030204" pitchFamily="34" charset="0"/>
                <a:cs typeface="Times New Roman" panose="02020603050405020304" pitchFamily="18" charset="0"/>
              </a:rPr>
              <a:t>M</a:t>
            </a:r>
            <a:r>
              <a:rPr lang="en-US" sz="700" b="1" dirty="0">
                <a:effectLst/>
                <a:latin typeface="Calibri" panose="020F0502020204030204" pitchFamily="34" charset="0"/>
                <a:ea typeface="Calibri" panose="020F0502020204030204" pitchFamily="34" charset="0"/>
                <a:cs typeface="Times New Roman" panose="02020603050405020304" pitchFamily="18" charset="0"/>
              </a:rPr>
              <a:t> – </a:t>
            </a:r>
            <a:r>
              <a:rPr lang="en-US" sz="700" b="1" dirty="0">
                <a:effectLst/>
                <a:latin typeface="Cambria Math" panose="02040503050406030204" pitchFamily="18" charset="0"/>
                <a:ea typeface="Calibri" panose="020F0502020204030204" pitchFamily="34" charset="0"/>
                <a:cs typeface="Cambria Math" panose="02040503050406030204" pitchFamily="18" charset="0"/>
              </a:rPr>
              <a:t>𝑔</a:t>
            </a:r>
            <a:r>
              <a:rPr lang="en-US" sz="700" b="1" baseline="-25000" dirty="0">
                <a:effectLst/>
                <a:latin typeface="Calibri" panose="020F0502020204030204" pitchFamily="34" charset="0"/>
                <a:ea typeface="Calibri" panose="020F0502020204030204" pitchFamily="34" charset="0"/>
                <a:cs typeface="Times New Roman" panose="02020603050405020304" pitchFamily="18" charset="0"/>
              </a:rPr>
              <a:t>real Y </a:t>
            </a:r>
          </a:p>
          <a:p>
            <a:pPr marL="57150" marR="0" indent="-57150">
              <a:spcBef>
                <a:spcPts val="0"/>
              </a:spcBef>
              <a:spcAft>
                <a:spcPts val="0"/>
              </a:spcAft>
              <a:buFont typeface="Arial" panose="020B0604020202020204" pitchFamily="34" charset="0"/>
              <a:buChar char="•"/>
            </a:pPr>
            <a:r>
              <a:rPr lang="en-US" sz="700" dirty="0">
                <a:effectLst/>
                <a:latin typeface="Calibri" panose="020F0502020204030204" pitchFamily="34" charset="0"/>
                <a:ea typeface="Calibri" panose="020F0502020204030204" pitchFamily="34" charset="0"/>
                <a:cs typeface="Times New Roman" panose="02020603050405020304" pitchFamily="18" charset="0"/>
              </a:rPr>
              <a:t>Government Spending = Taxes + Debt + </a:t>
            </a:r>
            <a:r>
              <a:rPr lang="en-US" sz="700" dirty="0" err="1">
                <a:effectLst/>
                <a:latin typeface="Calibri" panose="020F0502020204030204" pitchFamily="34" charset="0"/>
                <a:ea typeface="Calibri" panose="020F0502020204030204" pitchFamily="34" charset="0"/>
                <a:cs typeface="Times New Roman" panose="02020603050405020304" pitchFamily="18" charset="0"/>
              </a:rPr>
              <a:t>Seignorage</a:t>
            </a:r>
            <a:endParaRPr lang="en-US" sz="700" dirty="0">
              <a:latin typeface="Calibri" panose="020F0502020204030204" pitchFamily="34" charset="0"/>
              <a:ea typeface="Calibri" panose="020F0502020204030204" pitchFamily="34" charset="0"/>
              <a:cs typeface="Times New Roman" panose="02020603050405020304" pitchFamily="18" charset="0"/>
            </a:endParaRPr>
          </a:p>
          <a:p>
            <a:pPr marL="115888" lvl="1" indent="-58738">
              <a:buFont typeface="Arial" panose="020B0604020202020204" pitchFamily="34" charset="0"/>
              <a:buChar char="•"/>
            </a:pPr>
            <a:r>
              <a:rPr lang="en-US" sz="700" dirty="0">
                <a:effectLst/>
                <a:latin typeface="Calibri" panose="020F0502020204030204" pitchFamily="34" charset="0"/>
                <a:ea typeface="Calibri" panose="020F0502020204030204" pitchFamily="34" charset="0"/>
                <a:cs typeface="Times New Roman" panose="02020603050405020304" pitchFamily="18" charset="0"/>
              </a:rPr>
              <a:t>Hyperinflations are response to a failure to raise </a:t>
            </a:r>
            <a:r>
              <a:rPr lang="en-US" sz="700" dirty="0" err="1">
                <a:effectLst/>
                <a:latin typeface="Calibri" panose="020F0502020204030204" pitchFamily="34" charset="0"/>
                <a:ea typeface="Calibri" panose="020F0502020204030204" pitchFamily="34" charset="0"/>
                <a:cs typeface="Times New Roman" panose="02020603050405020304" pitchFamily="18" charset="0"/>
              </a:rPr>
              <a:t>gvt</a:t>
            </a:r>
            <a:r>
              <a:rPr lang="en-US" sz="700" dirty="0">
                <a:effectLst/>
                <a:latin typeface="Calibri" panose="020F0502020204030204" pitchFamily="34" charset="0"/>
                <a:ea typeface="Calibri" panose="020F0502020204030204" pitchFamily="34" charset="0"/>
                <a:cs typeface="Times New Roman" panose="02020603050405020304" pitchFamily="18" charset="0"/>
              </a:rPr>
              <a:t> revenues</a:t>
            </a:r>
          </a:p>
          <a:p>
            <a:pPr marL="115888" lvl="1" indent="-58738">
              <a:buFont typeface="Arial" panose="020B0604020202020204" pitchFamily="34" charset="0"/>
              <a:buChar char="•"/>
            </a:pPr>
            <a:r>
              <a:rPr lang="en-US" sz="700" dirty="0" err="1">
                <a:effectLst/>
                <a:latin typeface="Calibri" panose="020F0502020204030204" pitchFamily="34" charset="0"/>
                <a:ea typeface="Calibri" panose="020F0502020204030204" pitchFamily="34" charset="0"/>
                <a:cs typeface="Times New Roman" panose="02020603050405020304" pitchFamily="18" charset="0"/>
              </a:rPr>
              <a:t>Seignorage</a:t>
            </a:r>
            <a:r>
              <a:rPr lang="en-US" sz="700" dirty="0">
                <a:effectLst/>
                <a:latin typeface="Calibri" panose="020F0502020204030204" pitchFamily="34" charset="0"/>
                <a:ea typeface="Calibri" panose="020F0502020204030204" pitchFamily="34" charset="0"/>
                <a:cs typeface="Times New Roman" panose="02020603050405020304" pitchFamily="18" charset="0"/>
              </a:rPr>
              <a:t>: When a </a:t>
            </a:r>
            <a:r>
              <a:rPr lang="en-US" sz="700" dirty="0" err="1">
                <a:effectLst/>
                <a:latin typeface="Calibri" panose="020F0502020204030204" pitchFamily="34" charset="0"/>
                <a:ea typeface="Calibri" panose="020F0502020204030204" pitchFamily="34" charset="0"/>
                <a:cs typeface="Times New Roman" panose="02020603050405020304" pitchFamily="18" charset="0"/>
              </a:rPr>
              <a:t>gvt</a:t>
            </a:r>
            <a:r>
              <a:rPr lang="en-US" sz="700" dirty="0">
                <a:effectLst/>
                <a:latin typeface="Calibri" panose="020F0502020204030204" pitchFamily="34" charset="0"/>
                <a:ea typeface="Calibri" panose="020F0502020204030204" pitchFamily="34" charset="0"/>
                <a:cs typeface="Times New Roman" panose="02020603050405020304" pitchFamily="18" charset="0"/>
              </a:rPr>
              <a:t> prints money to finance spending, aka “Inflation Tax”</a:t>
            </a:r>
          </a:p>
          <a:p>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1" name="Imagen 3">
            <a:extLst>
              <a:ext uri="{FF2B5EF4-FFF2-40B4-BE49-F238E27FC236}">
                <a16:creationId xmlns:a16="http://schemas.microsoft.com/office/drawing/2014/main" id="{6AF0A58D-1650-0C74-2C82-6815C2BE1311}"/>
              </a:ext>
            </a:extLst>
          </p:cNvPr>
          <p:cNvPicPr>
            <a:picLocks noChangeAspect="1"/>
          </p:cNvPicPr>
          <p:nvPr/>
        </p:nvPicPr>
        <p:blipFill>
          <a:blip r:embed="rId2"/>
          <a:stretch>
            <a:fillRect/>
          </a:stretch>
        </p:blipFill>
        <p:spPr>
          <a:xfrm>
            <a:off x="269346" y="2687971"/>
            <a:ext cx="982986" cy="649040"/>
          </a:xfrm>
          <a:prstGeom prst="rect">
            <a:avLst/>
          </a:prstGeom>
        </p:spPr>
      </p:pic>
      <p:sp>
        <p:nvSpPr>
          <p:cNvPr id="12" name="TextBox 11">
            <a:extLst>
              <a:ext uri="{FF2B5EF4-FFF2-40B4-BE49-F238E27FC236}">
                <a16:creationId xmlns:a16="http://schemas.microsoft.com/office/drawing/2014/main" id="{C43F5E89-9335-596B-90A4-9C0A50A863B8}"/>
              </a:ext>
            </a:extLst>
          </p:cNvPr>
          <p:cNvSpPr txBox="1"/>
          <p:nvPr/>
        </p:nvSpPr>
        <p:spPr>
          <a:xfrm>
            <a:off x="1247582" y="2732650"/>
            <a:ext cx="1319753" cy="553998"/>
          </a:xfrm>
          <a:prstGeom prst="rect">
            <a:avLst/>
          </a:prstGeom>
          <a:noFill/>
        </p:spPr>
        <p:txBody>
          <a:bodyPr wrap="square" rtlCol="0">
            <a:spAutoFit/>
          </a:bodyPr>
          <a:lstStyle/>
          <a:p>
            <a:r>
              <a:rPr lang="en-US" sz="600" b="1" dirty="0"/>
              <a:t>Low r: </a:t>
            </a:r>
            <a:r>
              <a:rPr lang="en-US" sz="600" dirty="0"/>
              <a:t>Low S &amp; high I</a:t>
            </a:r>
          </a:p>
          <a:p>
            <a:r>
              <a:rPr lang="en-US" sz="600" b="1" dirty="0"/>
              <a:t>High r: </a:t>
            </a:r>
            <a:r>
              <a:rPr lang="en-US" sz="600" dirty="0"/>
              <a:t>High S &amp; low I</a:t>
            </a:r>
          </a:p>
          <a:p>
            <a:r>
              <a:rPr lang="en-US" sz="600" dirty="0"/>
              <a:t>Slowing economy shifts I left, while aging populations shift S right, causing </a:t>
            </a:r>
            <a:r>
              <a:rPr kumimoji="0" lang="en-US" sz="60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↓r</a:t>
            </a:r>
            <a:r>
              <a:rPr lang="en-US" sz="600" dirty="0"/>
              <a:t> </a:t>
            </a:r>
          </a:p>
        </p:txBody>
      </p:sp>
      <p:sp>
        <p:nvSpPr>
          <p:cNvPr id="17" name="TextBox 16">
            <a:extLst>
              <a:ext uri="{FF2B5EF4-FFF2-40B4-BE49-F238E27FC236}">
                <a16:creationId xmlns:a16="http://schemas.microsoft.com/office/drawing/2014/main" id="{AAD5D341-9D29-7FEC-B9EA-95AE0EEF16EB}"/>
              </a:ext>
            </a:extLst>
          </p:cNvPr>
          <p:cNvSpPr txBox="1"/>
          <p:nvPr/>
        </p:nvSpPr>
        <p:spPr>
          <a:xfrm>
            <a:off x="2649033" y="62281"/>
            <a:ext cx="2381585" cy="10002738"/>
          </a:xfrm>
          <a:prstGeom prst="rect">
            <a:avLst/>
          </a:prstGeom>
          <a:noFill/>
        </p:spPr>
        <p:txBody>
          <a:bodyPr wrap="square">
            <a:spAutoFit/>
          </a:bodyPr>
          <a:lstStyle/>
          <a:p>
            <a:pPr marL="57150" marR="0" indent="-57150">
              <a:spcBef>
                <a:spcPts val="0"/>
              </a:spcBef>
              <a:spcAft>
                <a:spcPts val="0"/>
              </a:spcAft>
              <a:buFont typeface="Arial" panose="020B0604020202020204" pitchFamily="34" charset="0"/>
              <a:buChar char="•"/>
            </a:pPr>
            <a:r>
              <a:rPr lang="en-US" sz="700" b="1" dirty="0">
                <a:effectLst/>
                <a:latin typeface="Calibri" panose="020F0502020204030204" pitchFamily="34" charset="0"/>
                <a:ea typeface="Calibri" panose="020F0502020204030204" pitchFamily="34" charset="0"/>
                <a:cs typeface="Times New Roman" panose="02020603050405020304" pitchFamily="18" charset="0"/>
              </a:rPr>
              <a:t>Money creation:</a:t>
            </a:r>
            <a:r>
              <a:rPr lang="en-US" sz="700" dirty="0">
                <a:effectLst/>
                <a:latin typeface="Calibri" panose="020F0502020204030204" pitchFamily="34" charset="0"/>
                <a:ea typeface="Calibri" panose="020F0502020204030204" pitchFamily="34" charset="0"/>
                <a:cs typeface="Times New Roman" panose="02020603050405020304" pitchFamily="18" charset="0"/>
              </a:rPr>
              <a:t> </a:t>
            </a:r>
            <a:r>
              <a:rPr lang="en-US" sz="700" dirty="0" err="1">
                <a:effectLst/>
                <a:latin typeface="Calibri" panose="020F0502020204030204" pitchFamily="34" charset="0"/>
                <a:ea typeface="Calibri" panose="020F0502020204030204" pitchFamily="34" charset="0"/>
                <a:cs typeface="Times New Roman" panose="02020603050405020304" pitchFamily="18" charset="0"/>
              </a:rPr>
              <a:t>i</a:t>
            </a:r>
            <a:r>
              <a:rPr lang="en-US" sz="700" dirty="0">
                <a:effectLst/>
                <a:latin typeface="Calibri" panose="020F0502020204030204" pitchFamily="34" charset="0"/>
                <a:ea typeface="Calibri" panose="020F0502020204030204" pitchFamily="34" charset="0"/>
                <a:cs typeface="Times New Roman" panose="02020603050405020304" pitchFamily="18" charset="0"/>
              </a:rPr>
              <a:t>) Currency in circulation: print more bank notes; ii) Deposit: created by the banking system. When banks make loans: a bank simultaneously issues a loan (asset)</a:t>
            </a:r>
          </a:p>
          <a:p>
            <a:pPr>
              <a:defRPr/>
            </a:pPr>
            <a:r>
              <a:rPr lang="en-US" sz="700" dirty="0">
                <a:effectLst/>
                <a:latin typeface="Calibri" panose="020F0502020204030204" pitchFamily="34" charset="0"/>
                <a:ea typeface="Calibri" panose="020F0502020204030204" pitchFamily="34" charset="0"/>
                <a:cs typeface="Times New Roman" panose="02020603050405020304" pitchFamily="18" charset="0"/>
              </a:rPr>
              <a:t>   • Limits to this “money creation”: (</a:t>
            </a:r>
            <a:r>
              <a:rPr lang="en-US" sz="700" dirty="0" err="1">
                <a:effectLst/>
                <a:latin typeface="Calibri" panose="020F0502020204030204" pitchFamily="34" charset="0"/>
                <a:ea typeface="Calibri" panose="020F0502020204030204" pitchFamily="34" charset="0"/>
                <a:cs typeface="Times New Roman" panose="02020603050405020304" pitchFamily="18" charset="0"/>
              </a:rPr>
              <a:t>i</a:t>
            </a:r>
            <a:r>
              <a:rPr lang="en-US" sz="700" dirty="0">
                <a:effectLst/>
                <a:latin typeface="Calibri" panose="020F0502020204030204" pitchFamily="34" charset="0"/>
                <a:ea typeface="Calibri" panose="020F0502020204030204" pitchFamily="34" charset="0"/>
                <a:cs typeface="Times New Roman" panose="02020603050405020304" pitchFamily="18" charset="0"/>
              </a:rPr>
              <a:t>) Loans must be profitable; (ii) Eventually expanding deposits/loans will lead banks to keep more reserve</a:t>
            </a:r>
            <a:endParaRPr lang="en-US" sz="700" b="1"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marR="0" lvl="0" algn="l" defTabSz="457200" rtl="0" eaLnBrk="1" fontAlgn="auto" latinLnBrk="0" hangingPunct="1">
              <a:lnSpc>
                <a:spcPct val="100000"/>
              </a:lnSpc>
              <a:spcBef>
                <a:spcPts val="0"/>
              </a:spcBef>
              <a:spcAft>
                <a:spcPts val="0"/>
              </a:spcAft>
              <a:buClrTx/>
              <a:buSzTx/>
              <a:tabLst/>
              <a:defRPr/>
            </a:pPr>
            <a:r>
              <a:rPr kumimoji="0" lang="en-US" sz="7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CENTRAL BANKS:</a:t>
            </a:r>
          </a:p>
          <a:p>
            <a:pPr marR="0" lvl="0" algn="l" defTabSz="457200" rtl="0" eaLnBrk="1" fontAlgn="auto" latinLnBrk="0" hangingPunct="1">
              <a:lnSpc>
                <a:spcPct val="100000"/>
              </a:lnSpc>
              <a:spcBef>
                <a:spcPts val="0"/>
              </a:spcBef>
              <a:spcAft>
                <a:spcPts val="0"/>
              </a:spcAft>
              <a:buClrTx/>
              <a:buSzTx/>
              <a:tabLst/>
              <a:defRPr/>
            </a:pPr>
            <a:r>
              <a:rPr lang="en-US" sz="700" dirty="0">
                <a:effectLst/>
                <a:latin typeface="Calibri" panose="020F0502020204030204" pitchFamily="34" charset="0"/>
                <a:ea typeface="Calibri" panose="020F0502020204030204" pitchFamily="34" charset="0"/>
                <a:cs typeface="Times New Roman" panose="02020603050405020304" pitchFamily="18" charset="0"/>
              </a:rPr>
              <a:t>Mandates: Price Stability (2% inflation) + </a:t>
            </a:r>
            <a:r>
              <a:rPr lang="en-US" sz="700" dirty="0">
                <a:latin typeface="Calibri" panose="020F0502020204030204" pitchFamily="34" charset="0"/>
                <a:ea typeface="Calibri" panose="020F0502020204030204" pitchFamily="34" charset="0"/>
                <a:cs typeface="Times New Roman" panose="02020603050405020304" pitchFamily="18" charset="0"/>
              </a:rPr>
              <a:t>f</a:t>
            </a:r>
            <a:r>
              <a:rPr lang="en-US" sz="700" dirty="0">
                <a:effectLst/>
                <a:latin typeface="Calibri" panose="020F0502020204030204" pitchFamily="34" charset="0"/>
                <a:ea typeface="Calibri" panose="020F0502020204030204" pitchFamily="34" charset="0"/>
                <a:cs typeface="Times New Roman" panose="02020603050405020304" pitchFamily="18" charset="0"/>
              </a:rPr>
              <a:t>ull employment</a:t>
            </a:r>
            <a:endParaRPr lang="en-US" sz="700" b="1" dirty="0">
              <a:latin typeface="Calibri" panose="020F0502020204030204" pitchFamily="34" charset="0"/>
              <a:ea typeface="Calibri" panose="020F0502020204030204" pitchFamily="34" charset="0"/>
              <a:cs typeface="Times New Roman" panose="02020603050405020304" pitchFamily="18" charset="0"/>
            </a:endParaRPr>
          </a:p>
          <a:p>
            <a:pPr marL="57150" marR="0" indent="-57150">
              <a:spcBef>
                <a:spcPts val="0"/>
              </a:spcBef>
              <a:spcAft>
                <a:spcPts val="0"/>
              </a:spcAft>
              <a:buFont typeface="Arial" panose="020B0604020202020204" pitchFamily="34" charset="0"/>
              <a:buChar char="•"/>
            </a:pPr>
            <a:r>
              <a:rPr lang="en-US" sz="700" dirty="0">
                <a:effectLst/>
                <a:latin typeface="Calibri" panose="020F0502020204030204" pitchFamily="34" charset="0"/>
                <a:ea typeface="Calibri" panose="020F0502020204030204" pitchFamily="34" charset="0"/>
                <a:cs typeface="Times New Roman" panose="02020603050405020304" pitchFamily="18" charset="0"/>
              </a:rPr>
              <a:t>CBs try to achieve their goals by altering credit conditions</a:t>
            </a:r>
          </a:p>
          <a:p>
            <a:pPr marL="57150" marR="0">
              <a:spcBef>
                <a:spcPts val="0"/>
              </a:spcBef>
              <a:spcAft>
                <a:spcPts val="0"/>
              </a:spcAft>
            </a:pPr>
            <a:r>
              <a:rPr lang="en-US" sz="700" dirty="0">
                <a:effectLst/>
                <a:latin typeface="Calibri" panose="020F0502020204030204" pitchFamily="34" charset="0"/>
                <a:ea typeface="Calibri" panose="020F0502020204030204" pitchFamily="34" charset="0"/>
                <a:cs typeface="Times New Roman" panose="02020603050405020304" pitchFamily="18" charset="0"/>
              </a:rPr>
              <a:t>• Making it less expensive to borrow stimulates borrowing → increased investment and consumption → growth of output, employment and prices</a:t>
            </a:r>
          </a:p>
          <a:p>
            <a:pPr marL="57150" marR="0">
              <a:spcBef>
                <a:spcPts val="0"/>
              </a:spcBef>
              <a:spcAft>
                <a:spcPts val="0"/>
              </a:spcAft>
            </a:pPr>
            <a:r>
              <a:rPr lang="en-US" sz="700" dirty="0">
                <a:effectLst/>
                <a:latin typeface="Calibri" panose="020F0502020204030204" pitchFamily="34" charset="0"/>
                <a:ea typeface="Calibri" panose="020F0502020204030204" pitchFamily="34" charset="0"/>
                <a:cs typeface="Times New Roman" panose="02020603050405020304" pitchFamily="18" charset="0"/>
              </a:rPr>
              <a:t>• Making it more expensive to borrow reduces borrowing → lower investment and consumption → slower growth of output, employment and prices</a:t>
            </a:r>
          </a:p>
          <a:p>
            <a:pPr marL="57150" marR="0">
              <a:spcBef>
                <a:spcPts val="0"/>
              </a:spcBef>
              <a:spcAft>
                <a:spcPts val="0"/>
              </a:spcAft>
            </a:pPr>
            <a:r>
              <a:rPr lang="en-US" sz="700" dirty="0">
                <a:effectLst/>
                <a:latin typeface="Calibri" panose="020F0502020204030204" pitchFamily="34" charset="0"/>
                <a:ea typeface="Calibri" panose="020F0502020204030204" pitchFamily="34" charset="0"/>
                <a:cs typeface="Times New Roman" panose="02020603050405020304" pitchFamily="18" charset="0"/>
              </a:rPr>
              <a:t>• </a:t>
            </a:r>
            <a:r>
              <a:rPr lang="en-US" sz="700" dirty="0">
                <a:latin typeface="Calibri" panose="020F0502020204030204" pitchFamily="34" charset="0"/>
                <a:ea typeface="Calibri" panose="020F0502020204030204" pitchFamily="34" charset="0"/>
                <a:cs typeface="Times New Roman" panose="02020603050405020304" pitchFamily="18" charset="0"/>
              </a:rPr>
              <a:t>Examples: If inflation is high, central banks tighten credit conditions and make it more expensive to borrow // If inflation is low, central banks loosen credit conditions and make it cheaper to borrow // If inflation is high and output is low, CBs with a dual mandate must prioritize their goals (i.e. no easy answer)</a:t>
            </a:r>
          </a:p>
          <a:p>
            <a:pPr marL="57150" marR="0">
              <a:spcBef>
                <a:spcPts val="0"/>
              </a:spcBef>
              <a:spcAft>
                <a:spcPts val="0"/>
              </a:spcAft>
            </a:pPr>
            <a:endParaRPr lang="en-US" sz="700" dirty="0">
              <a:latin typeface="Calibri" panose="020F0502020204030204" pitchFamily="34" charset="0"/>
              <a:ea typeface="Calibri" panose="020F0502020204030204" pitchFamily="34" charset="0"/>
              <a:cs typeface="Times New Roman" panose="02020603050405020304" pitchFamily="18" charset="0"/>
            </a:endParaRPr>
          </a:p>
          <a:p>
            <a:pPr marL="57150" marR="0">
              <a:spcBef>
                <a:spcPts val="0"/>
              </a:spcBef>
              <a:spcAft>
                <a:spcPts val="0"/>
              </a:spcAft>
            </a:pPr>
            <a:endParaRPr lang="en-US" sz="700" dirty="0">
              <a:latin typeface="Calibri" panose="020F0502020204030204" pitchFamily="34" charset="0"/>
              <a:ea typeface="Calibri" panose="020F0502020204030204" pitchFamily="34" charset="0"/>
              <a:cs typeface="Times New Roman" panose="02020603050405020304" pitchFamily="18" charset="0"/>
            </a:endParaRPr>
          </a:p>
          <a:p>
            <a:pPr marL="57150" marR="0">
              <a:spcBef>
                <a:spcPts val="0"/>
              </a:spcBef>
              <a:spcAft>
                <a:spcPts val="0"/>
              </a:spcAft>
            </a:pPr>
            <a:endParaRPr lang="en-US" sz="700" dirty="0">
              <a:latin typeface="Calibri" panose="020F0502020204030204" pitchFamily="34" charset="0"/>
              <a:ea typeface="Calibri" panose="020F0502020204030204" pitchFamily="34" charset="0"/>
              <a:cs typeface="Times New Roman" panose="02020603050405020304" pitchFamily="18" charset="0"/>
            </a:endParaRPr>
          </a:p>
          <a:p>
            <a:pPr marL="57150" marR="0">
              <a:spcBef>
                <a:spcPts val="0"/>
              </a:spcBef>
              <a:spcAft>
                <a:spcPts val="0"/>
              </a:spcAft>
            </a:pPr>
            <a:endParaRPr lang="en-US" sz="700" dirty="0">
              <a:latin typeface="Calibri" panose="020F0502020204030204" pitchFamily="34" charset="0"/>
              <a:ea typeface="Calibri" panose="020F0502020204030204" pitchFamily="34" charset="0"/>
              <a:cs typeface="Times New Roman" panose="02020603050405020304" pitchFamily="18" charset="0"/>
            </a:endParaRPr>
          </a:p>
          <a:p>
            <a:pPr marL="57150" marR="0">
              <a:spcBef>
                <a:spcPts val="0"/>
              </a:spcBef>
              <a:spcAft>
                <a:spcPts val="0"/>
              </a:spcAft>
            </a:pPr>
            <a:endParaRPr lang="en-US" sz="700" dirty="0">
              <a:latin typeface="Calibri" panose="020F0502020204030204" pitchFamily="34" charset="0"/>
              <a:ea typeface="Calibri" panose="020F0502020204030204" pitchFamily="34" charset="0"/>
              <a:cs typeface="Times New Roman" panose="02020603050405020304" pitchFamily="18" charset="0"/>
            </a:endParaRPr>
          </a:p>
          <a:p>
            <a:pPr marL="57150" marR="0">
              <a:spcBef>
                <a:spcPts val="0"/>
              </a:spcBef>
              <a:spcAft>
                <a:spcPts val="0"/>
              </a:spcAft>
            </a:pPr>
            <a:endParaRPr lang="en-US" sz="700" dirty="0">
              <a:latin typeface="Calibri" panose="020F0502020204030204" pitchFamily="34" charset="0"/>
              <a:ea typeface="Calibri" panose="020F0502020204030204" pitchFamily="34" charset="0"/>
              <a:cs typeface="Times New Roman" panose="02020603050405020304" pitchFamily="18" charset="0"/>
            </a:endParaRPr>
          </a:p>
          <a:p>
            <a:pPr marL="57150" marR="0">
              <a:spcBef>
                <a:spcPts val="0"/>
              </a:spcBef>
              <a:spcAft>
                <a:spcPts val="0"/>
              </a:spcAft>
            </a:pPr>
            <a:endParaRPr lang="en-US" sz="700" dirty="0">
              <a:latin typeface="Calibri" panose="020F0502020204030204" pitchFamily="34" charset="0"/>
              <a:ea typeface="Calibri" panose="020F0502020204030204" pitchFamily="34" charset="0"/>
              <a:cs typeface="Times New Roman" panose="02020603050405020304" pitchFamily="18" charset="0"/>
            </a:endParaRPr>
          </a:p>
          <a:p>
            <a:pPr marL="57150" marR="0">
              <a:spcBef>
                <a:spcPts val="0"/>
              </a:spcBef>
              <a:spcAft>
                <a:spcPts val="0"/>
              </a:spcAft>
            </a:pPr>
            <a:r>
              <a:rPr lang="en-US" sz="700" dirty="0">
                <a:effectLst/>
                <a:latin typeface="Calibri" panose="020F0502020204030204" pitchFamily="34" charset="0"/>
                <a:ea typeface="Calibri" panose="020F0502020204030204" pitchFamily="34" charset="0"/>
                <a:cs typeface="Times New Roman" panose="02020603050405020304" pitchFamily="18" charset="0"/>
              </a:rPr>
              <a:t>• </a:t>
            </a:r>
            <a:r>
              <a:rPr lang="en-US" sz="700" dirty="0">
                <a:latin typeface="Calibri" panose="020F0502020204030204" pitchFamily="34" charset="0"/>
                <a:ea typeface="Calibri" panose="020F0502020204030204" pitchFamily="34" charset="0"/>
                <a:cs typeface="Times New Roman" panose="02020603050405020304" pitchFamily="18" charset="0"/>
              </a:rPr>
              <a:t>Reserves: “Deposits” banks hold with the central bank</a:t>
            </a:r>
          </a:p>
          <a:p>
            <a:pPr marL="57150" marR="0">
              <a:spcBef>
                <a:spcPts val="0"/>
              </a:spcBef>
              <a:spcAft>
                <a:spcPts val="0"/>
              </a:spcAft>
            </a:pPr>
            <a:r>
              <a:rPr lang="en-US" sz="700" dirty="0">
                <a:effectLst/>
                <a:latin typeface="Calibri" panose="020F0502020204030204" pitchFamily="34" charset="0"/>
                <a:ea typeface="Calibri" panose="020F0502020204030204" pitchFamily="34" charset="0"/>
                <a:cs typeface="Times New Roman" panose="02020603050405020304" pitchFamily="18" charset="0"/>
              </a:rPr>
              <a:t>• </a:t>
            </a:r>
            <a:r>
              <a:rPr lang="en-US" sz="700" dirty="0">
                <a:latin typeface="Calibri" panose="020F0502020204030204" pitchFamily="34" charset="0"/>
                <a:ea typeface="Calibri" panose="020F0502020204030204" pitchFamily="34" charset="0"/>
                <a:cs typeface="Times New Roman" panose="02020603050405020304" pitchFamily="18" charset="0"/>
              </a:rPr>
              <a:t>Some central banks pay interest on excess reserves (reserves above the required amount) e.g. IORB by Fed</a:t>
            </a:r>
            <a:br>
              <a:rPr lang="en-US" sz="700" dirty="0">
                <a:latin typeface="Calibri" panose="020F0502020204030204" pitchFamily="34" charset="0"/>
                <a:ea typeface="Calibri" panose="020F0502020204030204" pitchFamily="34" charset="0"/>
                <a:cs typeface="Times New Roman" panose="02020603050405020304" pitchFamily="18" charset="0"/>
              </a:rPr>
            </a:br>
            <a:r>
              <a:rPr lang="en-US" sz="700" dirty="0">
                <a:effectLst/>
                <a:latin typeface="Calibri" panose="020F0502020204030204" pitchFamily="34" charset="0"/>
                <a:ea typeface="Calibri" panose="020F0502020204030204" pitchFamily="34" charset="0"/>
                <a:cs typeface="Times New Roman" panose="02020603050405020304" pitchFamily="18" charset="0"/>
              </a:rPr>
              <a:t>• Bank wants to hold reserves to settle transactions with other banks</a:t>
            </a:r>
            <a:endParaRPr lang="en-US" sz="700" dirty="0">
              <a:latin typeface="Calibri" panose="020F0502020204030204" pitchFamily="34" charset="0"/>
              <a:ea typeface="Calibri" panose="020F0502020204030204" pitchFamily="34" charset="0"/>
              <a:cs typeface="Times New Roman" panose="02020603050405020304" pitchFamily="18" charset="0"/>
            </a:endParaRPr>
          </a:p>
          <a:p>
            <a:pPr marR="0" lvl="0" algn="l" defTabSz="457200" rtl="0" eaLnBrk="1" fontAlgn="auto" latinLnBrk="0" hangingPunct="1">
              <a:lnSpc>
                <a:spcPct val="100000"/>
              </a:lnSpc>
              <a:spcBef>
                <a:spcPts val="0"/>
              </a:spcBef>
              <a:spcAft>
                <a:spcPts val="0"/>
              </a:spcAft>
              <a:buClrTx/>
              <a:buSzTx/>
              <a:tabLst/>
              <a:defRPr/>
            </a:pPr>
            <a:r>
              <a:rPr lang="en-US" sz="700" b="1" dirty="0">
                <a:latin typeface="Calibri" panose="020F0502020204030204" pitchFamily="34" charset="0"/>
                <a:ea typeface="Calibri" panose="020F0502020204030204" pitchFamily="34" charset="0"/>
                <a:cs typeface="Times New Roman" panose="02020603050405020304" pitchFamily="18" charset="0"/>
              </a:rPr>
              <a:t>HOW CBs CONTROL FFR:</a:t>
            </a:r>
          </a:p>
          <a:p>
            <a:pPr marL="57150" marR="0" indent="-57150">
              <a:spcBef>
                <a:spcPts val="0"/>
              </a:spcBef>
              <a:spcAft>
                <a:spcPts val="0"/>
              </a:spcAft>
              <a:buFont typeface="Arial" panose="020B0604020202020204" pitchFamily="34" charset="0"/>
              <a:buChar char="•"/>
            </a:pPr>
            <a:r>
              <a:rPr lang="en-US" sz="700" dirty="0">
                <a:effectLst/>
                <a:latin typeface="Calibri" panose="020F0502020204030204" pitchFamily="34" charset="0"/>
                <a:ea typeface="Calibri" panose="020F0502020204030204" pitchFamily="34" charset="0"/>
                <a:cs typeface="Times New Roman" panose="02020603050405020304" pitchFamily="18" charset="0"/>
              </a:rPr>
              <a:t>Fed doesn’t actual fix the FFR -&gt; Sets target range (e.g. 3-3.25%), then uses levers (OMO, interest on reserves </a:t>
            </a:r>
            <a:r>
              <a:rPr lang="en-US" sz="700" dirty="0" err="1">
                <a:effectLst/>
                <a:latin typeface="Calibri" panose="020F0502020204030204" pitchFamily="34" charset="0"/>
                <a:ea typeface="Calibri" panose="020F0502020204030204" pitchFamily="34" charset="0"/>
                <a:cs typeface="Times New Roman" panose="02020603050405020304" pitchFamily="18" charset="0"/>
              </a:rPr>
              <a:t>etc</a:t>
            </a:r>
            <a:r>
              <a:rPr lang="en-US" sz="700" dirty="0">
                <a:effectLst/>
                <a:latin typeface="Calibri" panose="020F0502020204030204" pitchFamily="34" charset="0"/>
                <a:ea typeface="Calibri" panose="020F0502020204030204" pitchFamily="34" charset="0"/>
                <a:cs typeface="Times New Roman" panose="02020603050405020304" pitchFamily="18" charset="0"/>
              </a:rPr>
              <a:t>) until it reaches target</a:t>
            </a:r>
          </a:p>
          <a:p>
            <a:pPr marL="57150" marR="0" indent="-57150">
              <a:spcBef>
                <a:spcPts val="0"/>
              </a:spcBef>
              <a:spcAft>
                <a:spcPts val="0"/>
              </a:spcAft>
              <a:buFont typeface="Arial" panose="020B0604020202020204" pitchFamily="34" charset="0"/>
              <a:buChar char="•"/>
            </a:pPr>
            <a:r>
              <a:rPr lang="en-US" sz="700" dirty="0">
                <a:effectLst/>
                <a:latin typeface="Calibri" panose="020F0502020204030204" pitchFamily="34" charset="0"/>
                <a:ea typeface="Calibri" panose="020F0502020204030204" pitchFamily="34" charset="0"/>
                <a:cs typeface="Times New Roman" panose="02020603050405020304" pitchFamily="18" charset="0"/>
              </a:rPr>
              <a:t>Reserves impact Fed funds – opposite untrue. FED does not directly determine the target, it determines the amount of reserves (that indirectly impacts the federal fund rate)</a:t>
            </a:r>
          </a:p>
          <a:p>
            <a:pPr marL="57150" marR="0" indent="-57150">
              <a:spcBef>
                <a:spcPts val="0"/>
              </a:spcBef>
              <a:spcAft>
                <a:spcPts val="0"/>
              </a:spcAft>
              <a:buFont typeface="Arial" panose="020B0604020202020204" pitchFamily="34" charset="0"/>
              <a:buChar char="•"/>
            </a:pPr>
            <a:r>
              <a:rPr lang="en-US" sz="700" b="1" dirty="0">
                <a:effectLst/>
                <a:latin typeface="Calibri" panose="020F0502020204030204" pitchFamily="34" charset="0"/>
                <a:ea typeface="Calibri" panose="020F0502020204030204" pitchFamily="34" charset="0"/>
                <a:cs typeface="Times New Roman" panose="02020603050405020304" pitchFamily="18" charset="0"/>
              </a:rPr>
              <a:t>Open Market Purchase</a:t>
            </a:r>
            <a:r>
              <a:rPr lang="en-US" sz="700" b="1" dirty="0">
                <a:latin typeface="Calibri" panose="020F0502020204030204" pitchFamily="34" charset="0"/>
                <a:ea typeface="Calibri" panose="020F0502020204030204" pitchFamily="34" charset="0"/>
                <a:cs typeface="Times New Roman" panose="02020603050405020304" pitchFamily="18" charset="0"/>
              </a:rPr>
              <a:t> (</a:t>
            </a:r>
            <a:r>
              <a:rPr lang="en-US" sz="700" b="1" dirty="0">
                <a:effectLst/>
                <a:latin typeface="Calibri" panose="020F0502020204030204" pitchFamily="34" charset="0"/>
                <a:ea typeface="Calibri" panose="020F0502020204030204" pitchFamily="34" charset="0"/>
                <a:cs typeface="Times New Roman" panose="02020603050405020304" pitchFamily="18" charset="0"/>
              </a:rPr>
              <a:t>expansion &amp; ↓ FFR)</a:t>
            </a:r>
          </a:p>
          <a:p>
            <a:pPr marL="57150" marR="0">
              <a:spcBef>
                <a:spcPts val="0"/>
              </a:spcBef>
              <a:spcAft>
                <a:spcPts val="0"/>
              </a:spcAft>
            </a:pPr>
            <a:r>
              <a:rPr lang="en-US" sz="700" dirty="0">
                <a:effectLst/>
                <a:latin typeface="Calibri" panose="020F0502020204030204" pitchFamily="34" charset="0"/>
                <a:ea typeface="Calibri" panose="020F0502020204030204" pitchFamily="34" charset="0"/>
                <a:cs typeface="Times New Roman" panose="02020603050405020304" pitchFamily="18" charset="0"/>
              </a:rPr>
              <a:t>• Step 1: Fed buys treasuries from banks to inject reserves into the economy (expansionary monetary policy), bank reserves increase</a:t>
            </a:r>
          </a:p>
          <a:p>
            <a:pPr marL="57150" marR="0">
              <a:spcBef>
                <a:spcPts val="0"/>
              </a:spcBef>
              <a:spcAft>
                <a:spcPts val="0"/>
              </a:spcAft>
            </a:pPr>
            <a:r>
              <a:rPr lang="en-US" sz="700" dirty="0">
                <a:effectLst/>
                <a:latin typeface="Calibri" panose="020F0502020204030204" pitchFamily="34" charset="0"/>
                <a:ea typeface="Calibri" panose="020F0502020204030204" pitchFamily="34" charset="0"/>
                <a:cs typeface="Times New Roman" panose="02020603050405020304" pitchFamily="18" charset="0"/>
              </a:rPr>
              <a:t>• Step 2: Banks adjust to excess reserves: lend reserves to other banks (reserves ↑, thus FFR ↓), increase lending, buy other securities (Price of securities ↑, yield sec.↓). Borrowing becomes cheaper (abundant loans), will increase inflation (expansionary policy)</a:t>
            </a:r>
          </a:p>
          <a:p>
            <a:pPr marL="57150" marR="0" indent="-57150">
              <a:spcBef>
                <a:spcPts val="0"/>
              </a:spcBef>
              <a:spcAft>
                <a:spcPts val="0"/>
              </a:spcAft>
              <a:buFont typeface="Arial" panose="020B0604020202020204" pitchFamily="34" charset="0"/>
              <a:buChar char="•"/>
            </a:pPr>
            <a:r>
              <a:rPr lang="en-US" sz="700" b="1" dirty="0">
                <a:effectLst/>
                <a:latin typeface="Calibri" panose="020F0502020204030204" pitchFamily="34" charset="0"/>
                <a:ea typeface="Calibri" panose="020F0502020204030204" pitchFamily="34" charset="0"/>
                <a:cs typeface="Times New Roman" panose="02020603050405020304" pitchFamily="18" charset="0"/>
              </a:rPr>
              <a:t>Open Market Sale</a:t>
            </a:r>
            <a:r>
              <a:rPr lang="en-US" sz="700" b="1" dirty="0">
                <a:latin typeface="Calibri" panose="020F0502020204030204" pitchFamily="34" charset="0"/>
                <a:ea typeface="Calibri" panose="020F0502020204030204" pitchFamily="34" charset="0"/>
                <a:cs typeface="Times New Roman" panose="02020603050405020304" pitchFamily="18" charset="0"/>
              </a:rPr>
              <a:t> (cool economy &amp; </a:t>
            </a:r>
            <a:r>
              <a:rPr lang="en-US" sz="700" b="1" dirty="0">
                <a:effectLst/>
                <a:latin typeface="Calibri" panose="020F0502020204030204" pitchFamily="34" charset="0"/>
                <a:ea typeface="Calibri" panose="020F0502020204030204" pitchFamily="34" charset="0"/>
                <a:cs typeface="Times New Roman" panose="02020603050405020304" pitchFamily="18" charset="0"/>
              </a:rPr>
              <a:t>↑FFR</a:t>
            </a:r>
            <a:r>
              <a:rPr lang="en-US" sz="700" b="1" dirty="0">
                <a:latin typeface="Calibri" panose="020F0502020204030204" pitchFamily="34" charset="0"/>
                <a:ea typeface="Calibri" panose="020F0502020204030204" pitchFamily="34" charset="0"/>
                <a:cs typeface="Times New Roman" panose="02020603050405020304" pitchFamily="18" charset="0"/>
              </a:rPr>
              <a:t>)</a:t>
            </a:r>
            <a:endParaRPr lang="en-US" sz="700" b="1" dirty="0">
              <a:effectLst/>
              <a:latin typeface="Calibri" panose="020F0502020204030204" pitchFamily="34" charset="0"/>
              <a:ea typeface="Calibri" panose="020F0502020204030204" pitchFamily="34" charset="0"/>
              <a:cs typeface="Times New Roman" panose="02020603050405020304" pitchFamily="18" charset="0"/>
            </a:endParaRPr>
          </a:p>
          <a:p>
            <a:pPr marL="57150" marR="0">
              <a:spcBef>
                <a:spcPts val="0"/>
              </a:spcBef>
              <a:spcAft>
                <a:spcPts val="0"/>
              </a:spcAft>
            </a:pPr>
            <a:r>
              <a:rPr lang="en-US" sz="700" dirty="0">
                <a:effectLst/>
                <a:latin typeface="Calibri" panose="020F0502020204030204" pitchFamily="34" charset="0"/>
                <a:ea typeface="Calibri" panose="020F0502020204030204" pitchFamily="34" charset="0"/>
                <a:cs typeface="Times New Roman" panose="02020603050405020304" pitchFamily="18" charset="0"/>
              </a:rPr>
              <a:t>• Step 1: Fed sell treasuries to banks, bank reserves decrease</a:t>
            </a:r>
          </a:p>
          <a:p>
            <a:pPr marL="57150" marR="0">
              <a:spcBef>
                <a:spcPts val="0"/>
              </a:spcBef>
              <a:spcAft>
                <a:spcPts val="0"/>
              </a:spcAft>
            </a:pPr>
            <a:r>
              <a:rPr lang="en-US" sz="700" dirty="0">
                <a:effectLst/>
                <a:latin typeface="Calibri" panose="020F0502020204030204" pitchFamily="34" charset="0"/>
                <a:ea typeface="Calibri" panose="020F0502020204030204" pitchFamily="34" charset="0"/>
                <a:cs typeface="Times New Roman" panose="02020603050405020304" pitchFamily="18" charset="0"/>
              </a:rPr>
              <a:t>• Step 2: Banks adjust to lower reserves by making fewer loans, increasing interest rates</a:t>
            </a:r>
          </a:p>
          <a:p>
            <a:pPr marL="57150" marR="0" indent="-57150">
              <a:spcBef>
                <a:spcPts val="0"/>
              </a:spcBef>
              <a:spcAft>
                <a:spcPts val="0"/>
              </a:spcAft>
              <a:buFont typeface="Arial" panose="020B0604020202020204" pitchFamily="34" charset="0"/>
              <a:buChar char="•"/>
            </a:pPr>
            <a:r>
              <a:rPr lang="en-US" sz="700" b="1" dirty="0">
                <a:effectLst/>
                <a:latin typeface="Calibri" panose="020F0502020204030204" pitchFamily="34" charset="0"/>
                <a:ea typeface="Calibri" panose="020F0502020204030204" pitchFamily="34" charset="0"/>
                <a:cs typeface="Times New Roman" panose="02020603050405020304" pitchFamily="18" charset="0"/>
              </a:rPr>
              <a:t>Quantitative Easing: </a:t>
            </a:r>
            <a:r>
              <a:rPr lang="en-US" sz="700" dirty="0">
                <a:effectLst/>
                <a:latin typeface="Calibri" panose="020F0502020204030204" pitchFamily="34" charset="0"/>
                <a:ea typeface="Calibri" panose="020F0502020204030204" pitchFamily="34" charset="0"/>
                <a:cs typeface="Times New Roman" panose="02020603050405020304" pitchFamily="18" charset="0"/>
              </a:rPr>
              <a:t>Used when the FFR hits zero; CB purchases longer-term securities, including non-government securities, to lower long-term interest rates &amp; encourage lending/investment</a:t>
            </a:r>
          </a:p>
          <a:p>
            <a:pPr marL="57150" marR="0" indent="-57150">
              <a:spcBef>
                <a:spcPts val="0"/>
              </a:spcBef>
              <a:spcAft>
                <a:spcPts val="0"/>
              </a:spcAft>
              <a:buFont typeface="Arial" panose="020B0604020202020204" pitchFamily="34" charset="0"/>
              <a:buChar char="•"/>
            </a:pPr>
            <a:endParaRPr lang="en-US" sz="700" dirty="0">
              <a:latin typeface="Calibri" panose="020F0502020204030204" pitchFamily="34" charset="0"/>
              <a:ea typeface="Calibri" panose="020F0502020204030204" pitchFamily="34" charset="0"/>
              <a:cs typeface="Times New Roman" panose="02020603050405020304" pitchFamily="18" charset="0"/>
            </a:endParaRPr>
          </a:p>
          <a:p>
            <a:pPr marL="57150" marR="0" indent="-57150">
              <a:spcBef>
                <a:spcPts val="0"/>
              </a:spcBef>
              <a:spcAft>
                <a:spcPts val="0"/>
              </a:spcAft>
              <a:buFont typeface="Arial" panose="020B0604020202020204" pitchFamily="34" charset="0"/>
              <a:buChar char="•"/>
            </a:pPr>
            <a:endParaRPr lang="en-US" sz="700" dirty="0">
              <a:latin typeface="Calibri" panose="020F0502020204030204" pitchFamily="34" charset="0"/>
              <a:ea typeface="Calibri" panose="020F0502020204030204" pitchFamily="34" charset="0"/>
              <a:cs typeface="Times New Roman" panose="02020603050405020304" pitchFamily="18" charset="0"/>
            </a:endParaRPr>
          </a:p>
          <a:p>
            <a:pPr marL="57150" marR="0" indent="-57150">
              <a:spcBef>
                <a:spcPts val="0"/>
              </a:spcBef>
              <a:spcAft>
                <a:spcPts val="0"/>
              </a:spcAft>
              <a:buFont typeface="Arial" panose="020B0604020202020204" pitchFamily="34" charset="0"/>
              <a:buChar char="•"/>
            </a:pPr>
            <a:endParaRPr lang="en-US" sz="700" dirty="0">
              <a:latin typeface="Calibri" panose="020F0502020204030204" pitchFamily="34" charset="0"/>
              <a:ea typeface="Calibri" panose="020F0502020204030204" pitchFamily="34" charset="0"/>
              <a:cs typeface="Times New Roman" panose="02020603050405020304" pitchFamily="18" charset="0"/>
            </a:endParaRPr>
          </a:p>
          <a:p>
            <a:pPr marL="57150" marR="0" indent="-57150">
              <a:spcBef>
                <a:spcPts val="0"/>
              </a:spcBef>
              <a:spcAft>
                <a:spcPts val="0"/>
              </a:spcAft>
              <a:buFont typeface="Arial" panose="020B0604020202020204" pitchFamily="34" charset="0"/>
              <a:buChar char="•"/>
            </a:pPr>
            <a:endParaRPr lang="en-US" sz="700" dirty="0">
              <a:latin typeface="Calibri" panose="020F0502020204030204" pitchFamily="34" charset="0"/>
              <a:ea typeface="Calibri" panose="020F0502020204030204" pitchFamily="34" charset="0"/>
              <a:cs typeface="Times New Roman" panose="02020603050405020304" pitchFamily="18" charset="0"/>
            </a:endParaRPr>
          </a:p>
          <a:p>
            <a:pPr marL="57150" marR="0" indent="-57150">
              <a:spcBef>
                <a:spcPts val="0"/>
              </a:spcBef>
              <a:spcAft>
                <a:spcPts val="0"/>
              </a:spcAft>
              <a:buFont typeface="Arial" panose="020B0604020202020204" pitchFamily="34" charset="0"/>
              <a:buChar char="•"/>
            </a:pPr>
            <a:endParaRPr lang="en-US" sz="700" dirty="0">
              <a:latin typeface="Calibri" panose="020F0502020204030204" pitchFamily="34" charset="0"/>
              <a:ea typeface="Calibri" panose="020F0502020204030204" pitchFamily="34" charset="0"/>
              <a:cs typeface="Times New Roman" panose="02020603050405020304" pitchFamily="18" charset="0"/>
            </a:endParaRPr>
          </a:p>
          <a:p>
            <a:pPr marL="57150" marR="0" indent="-57150">
              <a:spcBef>
                <a:spcPts val="0"/>
              </a:spcBef>
              <a:spcAft>
                <a:spcPts val="0"/>
              </a:spcAft>
              <a:buFont typeface="Arial" panose="020B0604020202020204" pitchFamily="34" charset="0"/>
              <a:buChar char="•"/>
            </a:pPr>
            <a:endParaRPr lang="en-US" sz="700" dirty="0">
              <a:latin typeface="Calibri" panose="020F0502020204030204" pitchFamily="34" charset="0"/>
              <a:ea typeface="Calibri" panose="020F0502020204030204" pitchFamily="34" charset="0"/>
              <a:cs typeface="Times New Roman" panose="02020603050405020304" pitchFamily="18" charset="0"/>
            </a:endParaRPr>
          </a:p>
          <a:p>
            <a:pPr marL="57150" marR="0" indent="-57150">
              <a:spcBef>
                <a:spcPts val="0"/>
              </a:spcBef>
              <a:spcAft>
                <a:spcPts val="0"/>
              </a:spcAft>
              <a:buFont typeface="Arial" panose="020B0604020202020204" pitchFamily="34" charset="0"/>
              <a:buChar char="•"/>
            </a:pPr>
            <a:endParaRPr lang="en-US" sz="700" dirty="0">
              <a:latin typeface="Calibri" panose="020F0502020204030204" pitchFamily="34" charset="0"/>
              <a:ea typeface="Calibri" panose="020F0502020204030204" pitchFamily="34" charset="0"/>
              <a:cs typeface="Times New Roman" panose="02020603050405020304" pitchFamily="18" charset="0"/>
            </a:endParaRPr>
          </a:p>
          <a:p>
            <a:pPr marL="57150" marR="0" indent="-57150">
              <a:spcBef>
                <a:spcPts val="0"/>
              </a:spcBef>
              <a:spcAft>
                <a:spcPts val="0"/>
              </a:spcAft>
              <a:buFont typeface="Arial" panose="020B0604020202020204" pitchFamily="34" charset="0"/>
              <a:buChar char="•"/>
            </a:pPr>
            <a:endParaRPr lang="en-US" sz="700" dirty="0">
              <a:latin typeface="Calibri" panose="020F0502020204030204" pitchFamily="34" charset="0"/>
              <a:ea typeface="Calibri" panose="020F0502020204030204" pitchFamily="34" charset="0"/>
              <a:cs typeface="Times New Roman" panose="02020603050405020304" pitchFamily="18" charset="0"/>
            </a:endParaRPr>
          </a:p>
          <a:p>
            <a:pPr marL="57150" marR="0" indent="-57150">
              <a:spcBef>
                <a:spcPts val="0"/>
              </a:spcBef>
              <a:spcAft>
                <a:spcPts val="0"/>
              </a:spcAft>
              <a:buFont typeface="Arial" panose="020B0604020202020204" pitchFamily="34" charset="0"/>
              <a:buChar char="•"/>
            </a:pPr>
            <a:endParaRPr lang="en-US" sz="700" dirty="0">
              <a:latin typeface="Calibri" panose="020F0502020204030204" pitchFamily="34" charset="0"/>
              <a:ea typeface="Calibri" panose="020F0502020204030204" pitchFamily="34" charset="0"/>
              <a:cs typeface="Times New Roman" panose="02020603050405020304" pitchFamily="18" charset="0"/>
            </a:endParaRPr>
          </a:p>
          <a:p>
            <a:pPr marL="57150" marR="0" indent="-57150">
              <a:spcBef>
                <a:spcPts val="0"/>
              </a:spcBef>
              <a:spcAft>
                <a:spcPts val="0"/>
              </a:spcAft>
              <a:buFont typeface="Arial" panose="020B0604020202020204" pitchFamily="34" charset="0"/>
              <a:buChar char="•"/>
            </a:pPr>
            <a:endParaRPr lang="en-US" sz="700" dirty="0">
              <a:latin typeface="Calibri" panose="020F0502020204030204" pitchFamily="34" charset="0"/>
              <a:ea typeface="Calibri" panose="020F0502020204030204" pitchFamily="34" charset="0"/>
              <a:cs typeface="Times New Roman" panose="02020603050405020304" pitchFamily="18" charset="0"/>
            </a:endParaRPr>
          </a:p>
          <a:p>
            <a:pPr marL="57150" marR="0" indent="-57150">
              <a:spcBef>
                <a:spcPts val="0"/>
              </a:spcBef>
              <a:spcAft>
                <a:spcPts val="0"/>
              </a:spcAft>
              <a:buFont typeface="Arial" panose="020B0604020202020204" pitchFamily="34" charset="0"/>
              <a:buChar char="•"/>
            </a:pPr>
            <a:endParaRPr lang="en-US" sz="700" dirty="0">
              <a:latin typeface="Calibri" panose="020F0502020204030204" pitchFamily="34" charset="0"/>
              <a:ea typeface="Calibri" panose="020F0502020204030204" pitchFamily="34" charset="0"/>
              <a:cs typeface="Times New Roman" panose="02020603050405020304" pitchFamily="18" charset="0"/>
            </a:endParaRPr>
          </a:p>
          <a:p>
            <a:pPr marL="57150" marR="0" indent="-57150">
              <a:spcBef>
                <a:spcPts val="0"/>
              </a:spcBef>
              <a:spcAft>
                <a:spcPts val="0"/>
              </a:spcAft>
              <a:buFont typeface="Arial" panose="020B0604020202020204" pitchFamily="34" charset="0"/>
              <a:buChar char="•"/>
            </a:pPr>
            <a:endParaRPr lang="en-US" sz="700" dirty="0">
              <a:latin typeface="Calibri" panose="020F0502020204030204" pitchFamily="34" charset="0"/>
              <a:ea typeface="Calibri" panose="020F0502020204030204" pitchFamily="34" charset="0"/>
              <a:cs typeface="Times New Roman" panose="02020603050405020304" pitchFamily="18" charset="0"/>
            </a:endParaRPr>
          </a:p>
          <a:p>
            <a:pPr marL="57150" marR="0" indent="-57150">
              <a:spcBef>
                <a:spcPts val="0"/>
              </a:spcBef>
              <a:spcAft>
                <a:spcPts val="0"/>
              </a:spcAft>
              <a:buFont typeface="Arial" panose="020B0604020202020204" pitchFamily="34" charset="0"/>
              <a:buChar char="•"/>
            </a:pPr>
            <a:endParaRPr lang="en-US" sz="700" dirty="0">
              <a:latin typeface="Calibri" panose="020F0502020204030204" pitchFamily="34" charset="0"/>
              <a:ea typeface="Calibri" panose="020F0502020204030204" pitchFamily="34" charset="0"/>
              <a:cs typeface="Times New Roman" panose="02020603050405020304" pitchFamily="18" charset="0"/>
            </a:endParaRPr>
          </a:p>
          <a:p>
            <a:pPr marL="57150" marR="0" indent="-57150">
              <a:spcBef>
                <a:spcPts val="0"/>
              </a:spcBef>
              <a:spcAft>
                <a:spcPts val="0"/>
              </a:spcAft>
              <a:buFont typeface="Arial" panose="020B0604020202020204" pitchFamily="34" charset="0"/>
              <a:buChar char="•"/>
            </a:pPr>
            <a:endParaRPr lang="en-US" sz="700" dirty="0">
              <a:latin typeface="Calibri" panose="020F0502020204030204" pitchFamily="34" charset="0"/>
              <a:ea typeface="Calibri" panose="020F0502020204030204" pitchFamily="34" charset="0"/>
              <a:cs typeface="Times New Roman" panose="02020603050405020304" pitchFamily="18" charset="0"/>
            </a:endParaRPr>
          </a:p>
          <a:p>
            <a:pPr marR="0">
              <a:spcBef>
                <a:spcPts val="0"/>
              </a:spcBef>
              <a:spcAft>
                <a:spcPts val="0"/>
              </a:spcAft>
            </a:pPr>
            <a:endParaRPr lang="en-US" sz="700" dirty="0">
              <a:latin typeface="Calibri" panose="020F0502020204030204" pitchFamily="34" charset="0"/>
              <a:ea typeface="Calibri" panose="020F0502020204030204" pitchFamily="34" charset="0"/>
              <a:cs typeface="Times New Roman" panose="02020603050405020304" pitchFamily="18" charset="0"/>
            </a:endParaRPr>
          </a:p>
          <a:p>
            <a:pPr marR="0">
              <a:spcBef>
                <a:spcPts val="0"/>
              </a:spcBef>
              <a:spcAft>
                <a:spcPts val="0"/>
              </a:spcAft>
            </a:pPr>
            <a:r>
              <a:rPr lang="en-US" sz="700" b="1" dirty="0">
                <a:latin typeface="Calibri" panose="020F0502020204030204" pitchFamily="34" charset="0"/>
                <a:ea typeface="Calibri" panose="020F0502020204030204" pitchFamily="34" charset="0"/>
                <a:cs typeface="Times New Roman" panose="02020603050405020304" pitchFamily="18" charset="0"/>
              </a:rPr>
              <a:t>GROWTH:</a:t>
            </a:r>
          </a:p>
          <a:p>
            <a:pPr marL="57150" marR="0" indent="-57150">
              <a:spcBef>
                <a:spcPts val="0"/>
              </a:spcBef>
              <a:spcAft>
                <a:spcPts val="0"/>
              </a:spcAft>
              <a:buFont typeface="Arial" panose="020B0604020202020204" pitchFamily="34" charset="0"/>
              <a:buChar char="•"/>
            </a:pPr>
            <a:r>
              <a:rPr lang="en-US" sz="700" dirty="0">
                <a:latin typeface="Calibri" panose="020F0502020204030204" pitchFamily="34" charset="0"/>
                <a:ea typeface="Calibri" panose="020F0502020204030204" pitchFamily="34" charset="0"/>
                <a:cs typeface="Times New Roman" panose="02020603050405020304" pitchFamily="18" charset="0"/>
              </a:rPr>
              <a:t>Solow Model: Investment -&gt; Capital Stock ↑</a:t>
            </a:r>
          </a:p>
          <a:p>
            <a:pPr marL="57150" marR="0" indent="-57150">
              <a:spcBef>
                <a:spcPts val="0"/>
              </a:spcBef>
              <a:spcAft>
                <a:spcPts val="0"/>
              </a:spcAft>
              <a:buFont typeface="Arial" panose="020B0604020202020204" pitchFamily="34" charset="0"/>
              <a:buChar char="•"/>
            </a:pPr>
            <a:r>
              <a:rPr lang="en-US" sz="700" dirty="0">
                <a:latin typeface="Calibri" panose="020F0502020204030204" pitchFamily="34" charset="0"/>
                <a:ea typeface="Calibri" panose="020F0502020204030204" pitchFamily="34" charset="0"/>
                <a:cs typeface="Times New Roman" panose="02020603050405020304" pitchFamily="18" charset="0"/>
              </a:rPr>
              <a:t>𝑌 = 𝐴 𝐹(𝐾, 𝐿)  = A K</a:t>
            </a:r>
            <a:r>
              <a:rPr lang="en-US" sz="700" baseline="30000" dirty="0">
                <a:latin typeface="Calibri" panose="020F0502020204030204" pitchFamily="34" charset="0"/>
                <a:ea typeface="Calibri" panose="020F0502020204030204" pitchFamily="34" charset="0"/>
                <a:cs typeface="Times New Roman" panose="02020603050405020304" pitchFamily="18" charset="0"/>
              </a:rPr>
              <a:t>a</a:t>
            </a:r>
            <a:r>
              <a:rPr lang="en-US" sz="700" dirty="0">
                <a:latin typeface="Calibri" panose="020F0502020204030204" pitchFamily="34" charset="0"/>
                <a:ea typeface="Calibri" panose="020F0502020204030204" pitchFamily="34" charset="0"/>
                <a:cs typeface="Times New Roman" panose="02020603050405020304" pitchFamily="18" charset="0"/>
              </a:rPr>
              <a:t> L</a:t>
            </a:r>
            <a:r>
              <a:rPr lang="en-US" sz="700" baseline="30000" dirty="0">
                <a:latin typeface="Calibri" panose="020F0502020204030204" pitchFamily="34" charset="0"/>
                <a:ea typeface="Calibri" panose="020F0502020204030204" pitchFamily="34" charset="0"/>
                <a:cs typeface="Times New Roman" panose="02020603050405020304" pitchFamily="18" charset="0"/>
              </a:rPr>
              <a:t>1-a</a:t>
            </a:r>
            <a:r>
              <a:rPr lang="en-US" sz="700" dirty="0">
                <a:latin typeface="Calibri" panose="020F0502020204030204" pitchFamily="34" charset="0"/>
                <a:ea typeface="Calibri" panose="020F0502020204030204" pitchFamily="34" charset="0"/>
                <a:cs typeface="Times New Roman" panose="02020603050405020304" pitchFamily="18" charset="0"/>
              </a:rPr>
              <a:t> -&gt; </a:t>
            </a:r>
            <a:r>
              <a:rPr lang="en-US" sz="700" dirty="0" err="1">
                <a:latin typeface="Calibri" panose="020F0502020204030204" pitchFamily="34" charset="0"/>
                <a:ea typeface="Calibri" panose="020F0502020204030204" pitchFamily="34" charset="0"/>
                <a:cs typeface="Times New Roman" panose="02020603050405020304" pitchFamily="18" charset="0"/>
              </a:rPr>
              <a:t>gy</a:t>
            </a:r>
            <a:r>
              <a:rPr lang="en-US" sz="700" dirty="0">
                <a:latin typeface="Calibri" panose="020F0502020204030204" pitchFamily="34" charset="0"/>
                <a:ea typeface="Calibri" panose="020F0502020204030204" pitchFamily="34" charset="0"/>
                <a:cs typeface="Times New Roman" panose="02020603050405020304" pitchFamily="18" charset="0"/>
              </a:rPr>
              <a:t> = </a:t>
            </a:r>
            <a:r>
              <a:rPr lang="en-US" sz="700" dirty="0" err="1">
                <a:latin typeface="Calibri" panose="020F0502020204030204" pitchFamily="34" charset="0"/>
                <a:ea typeface="Calibri" panose="020F0502020204030204" pitchFamily="34" charset="0"/>
                <a:cs typeface="Times New Roman" panose="02020603050405020304" pitchFamily="18" charset="0"/>
              </a:rPr>
              <a:t>gA</a:t>
            </a:r>
            <a:r>
              <a:rPr lang="en-US" sz="700" dirty="0">
                <a:latin typeface="Calibri" panose="020F0502020204030204" pitchFamily="34" charset="0"/>
                <a:ea typeface="Calibri" panose="020F0502020204030204" pitchFamily="34" charset="0"/>
                <a:cs typeface="Times New Roman" panose="02020603050405020304" pitchFamily="18" charset="0"/>
              </a:rPr>
              <a:t> + a </a:t>
            </a:r>
            <a:r>
              <a:rPr lang="en-US" sz="700" dirty="0" err="1">
                <a:latin typeface="Calibri" panose="020F0502020204030204" pitchFamily="34" charset="0"/>
                <a:ea typeface="Calibri" panose="020F0502020204030204" pitchFamily="34" charset="0"/>
                <a:cs typeface="Times New Roman" panose="02020603050405020304" pitchFamily="18" charset="0"/>
              </a:rPr>
              <a:t>gk</a:t>
            </a:r>
            <a:r>
              <a:rPr lang="en-US" sz="700" dirty="0">
                <a:latin typeface="Calibri" panose="020F0502020204030204" pitchFamily="34" charset="0"/>
                <a:ea typeface="Calibri" panose="020F0502020204030204" pitchFamily="34" charset="0"/>
                <a:cs typeface="Times New Roman" panose="02020603050405020304" pitchFamily="18" charset="0"/>
              </a:rPr>
              <a:t> </a:t>
            </a:r>
          </a:p>
          <a:p>
            <a:pPr marL="57150" marR="0" indent="-57150">
              <a:spcBef>
                <a:spcPts val="0"/>
              </a:spcBef>
              <a:spcAft>
                <a:spcPts val="0"/>
              </a:spcAft>
              <a:buFont typeface="Arial" panose="020B0604020202020204" pitchFamily="34" charset="0"/>
              <a:buChar char="•"/>
            </a:pPr>
            <a:r>
              <a:rPr lang="en-US" sz="700" dirty="0" err="1">
                <a:latin typeface="Calibri" panose="020F0502020204030204" pitchFamily="34" charset="0"/>
                <a:ea typeface="Calibri" panose="020F0502020204030204" pitchFamily="34" charset="0"/>
                <a:cs typeface="Times New Roman" panose="02020603050405020304" pitchFamily="18" charset="0"/>
              </a:rPr>
              <a:t>gA</a:t>
            </a:r>
            <a:r>
              <a:rPr lang="en-US" sz="700" dirty="0">
                <a:latin typeface="Calibri" panose="020F0502020204030204" pitchFamily="34" charset="0"/>
                <a:ea typeface="Calibri" panose="020F0502020204030204" pitchFamily="34" charset="0"/>
                <a:cs typeface="Times New Roman" panose="02020603050405020304" pitchFamily="18" charset="0"/>
              </a:rPr>
              <a:t> = total factor productivity (TFP); </a:t>
            </a:r>
            <a:r>
              <a:rPr lang="en-US" sz="700" dirty="0" err="1">
                <a:latin typeface="Calibri" panose="020F0502020204030204" pitchFamily="34" charset="0"/>
                <a:ea typeface="Calibri" panose="020F0502020204030204" pitchFamily="34" charset="0"/>
                <a:cs typeface="Times New Roman" panose="02020603050405020304" pitchFamily="18" charset="0"/>
              </a:rPr>
              <a:t>gk</a:t>
            </a:r>
            <a:r>
              <a:rPr lang="en-US" sz="700" dirty="0">
                <a:latin typeface="Calibri" panose="020F0502020204030204" pitchFamily="34" charset="0"/>
                <a:ea typeface="Calibri" panose="020F0502020204030204" pitchFamily="34" charset="0"/>
                <a:cs typeface="Times New Roman" panose="02020603050405020304" pitchFamily="18" charset="0"/>
              </a:rPr>
              <a:t> = capital per capita growth</a:t>
            </a:r>
          </a:p>
          <a:p>
            <a:pPr marL="57150" marR="0" indent="-57150">
              <a:spcBef>
                <a:spcPts val="0"/>
              </a:spcBef>
              <a:spcAft>
                <a:spcPts val="0"/>
              </a:spcAft>
              <a:buFont typeface="Arial" panose="020B0604020202020204" pitchFamily="34" charset="0"/>
              <a:buChar char="•"/>
            </a:pPr>
            <a:r>
              <a:rPr lang="en-US" sz="700" dirty="0">
                <a:latin typeface="Calibri" panose="020F0502020204030204" pitchFamily="34" charset="0"/>
                <a:ea typeface="Calibri" panose="020F0502020204030204" pitchFamily="34" charset="0"/>
                <a:cs typeface="Times New Roman" panose="02020603050405020304" pitchFamily="18" charset="0"/>
              </a:rPr>
              <a:t>Marginal Product of Capital: ↑Output from Adding One Unit of K</a:t>
            </a:r>
          </a:p>
          <a:p>
            <a:pPr marL="57150" marR="0" indent="-57150">
              <a:spcBef>
                <a:spcPts val="0"/>
              </a:spcBef>
              <a:spcAft>
                <a:spcPts val="0"/>
              </a:spcAft>
              <a:buFont typeface="Arial" panose="020B0604020202020204" pitchFamily="34" charset="0"/>
              <a:buChar char="•"/>
            </a:pPr>
            <a:r>
              <a:rPr lang="en-US" sz="700" dirty="0">
                <a:latin typeface="Calibri" panose="020F0502020204030204" pitchFamily="34" charset="0"/>
                <a:ea typeface="Calibri" panose="020F0502020204030204" pitchFamily="34" charset="0"/>
                <a:cs typeface="Times New Roman" panose="02020603050405020304" pitchFamily="18" charset="0"/>
              </a:rPr>
              <a:t>Marginal Product of Labor: ↑ Output from Adding One Unit of L</a:t>
            </a:r>
          </a:p>
          <a:p>
            <a:pPr marL="57150" marR="0" indent="-57150">
              <a:spcBef>
                <a:spcPts val="0"/>
              </a:spcBef>
              <a:spcAft>
                <a:spcPts val="0"/>
              </a:spcAft>
              <a:buFont typeface="Arial" panose="020B0604020202020204" pitchFamily="34" charset="0"/>
              <a:buChar char="•"/>
            </a:pPr>
            <a:r>
              <a:rPr lang="en-US" sz="700" dirty="0">
                <a:latin typeface="Calibri" panose="020F0502020204030204" pitchFamily="34" charset="0"/>
                <a:ea typeface="Calibri" panose="020F0502020204030204" pitchFamily="34" charset="0"/>
                <a:cs typeface="Times New Roman" panose="02020603050405020304" pitchFamily="18" charset="0"/>
              </a:rPr>
              <a:t>Diminishing Marginal Returns: </a:t>
            </a:r>
            <a:r>
              <a:rPr lang="en-US" sz="700" dirty="0" err="1">
                <a:latin typeface="Calibri" panose="020F0502020204030204" pitchFamily="34" charset="0"/>
                <a:ea typeface="Calibri" panose="020F0502020204030204" pitchFamily="34" charset="0"/>
                <a:cs typeface="Times New Roman" panose="02020603050405020304" pitchFamily="18" charset="0"/>
              </a:rPr>
              <a:t>ΔOutput</a:t>
            </a:r>
            <a:r>
              <a:rPr lang="en-US" sz="700" dirty="0">
                <a:latin typeface="Calibri" panose="020F0502020204030204" pitchFamily="34" charset="0"/>
                <a:ea typeface="Calibri" panose="020F0502020204030204" pitchFamily="34" charset="0"/>
                <a:cs typeface="Times New Roman" panose="02020603050405020304" pitchFamily="18" charset="0"/>
              </a:rPr>
              <a:t> from a 1%↑ in capital stock (per worker) lower at high levels of capital  (less bang)</a:t>
            </a:r>
          </a:p>
          <a:p>
            <a:pPr marL="57150" marR="0" indent="-57150">
              <a:spcBef>
                <a:spcPts val="0"/>
              </a:spcBef>
              <a:spcAft>
                <a:spcPts val="0"/>
              </a:spcAft>
              <a:buFont typeface="Arial" panose="020B0604020202020204" pitchFamily="34" charset="0"/>
              <a:buChar char="•"/>
            </a:pPr>
            <a:r>
              <a:rPr lang="en-US" sz="700" dirty="0">
                <a:latin typeface="Calibri" panose="020F0502020204030204" pitchFamily="34" charset="0"/>
                <a:ea typeface="Calibri" panose="020F0502020204030204" pitchFamily="34" charset="0"/>
                <a:cs typeface="Times New Roman" panose="02020603050405020304" pitchFamily="18" charset="0"/>
              </a:rPr>
              <a:t>TFP varies by country based on misallocation of K&amp;L, innovation, and policies/regulation</a:t>
            </a:r>
          </a:p>
          <a:p>
            <a:pPr marL="57150" marR="0" indent="-57150">
              <a:spcBef>
                <a:spcPts val="0"/>
              </a:spcBef>
              <a:spcAft>
                <a:spcPts val="0"/>
              </a:spcAft>
              <a:buFont typeface="Arial" panose="020B0604020202020204" pitchFamily="34" charset="0"/>
              <a:buChar char="•"/>
            </a:pPr>
            <a:r>
              <a:rPr lang="en-US" sz="700" dirty="0">
                <a:latin typeface="Calibri" panose="020F0502020204030204" pitchFamily="34" charset="0"/>
                <a:ea typeface="Calibri" panose="020F0502020204030204" pitchFamily="34" charset="0"/>
                <a:cs typeface="Times New Roman" panose="02020603050405020304" pitchFamily="18" charset="0"/>
              </a:rPr>
              <a:t>Misallocation measured by variance of return to capital (</a:t>
            </a:r>
            <a:r>
              <a:rPr lang="en-US" sz="700" dirty="0" err="1">
                <a:latin typeface="Calibri" panose="020F0502020204030204" pitchFamily="34" charset="0"/>
                <a:ea typeface="Calibri" panose="020F0502020204030204" pitchFamily="34" charset="0"/>
                <a:cs typeface="Times New Roman" panose="02020603050405020304" pitchFamily="18" charset="0"/>
              </a:rPr>
              <a:t>i.e</a:t>
            </a:r>
            <a:r>
              <a:rPr lang="en-US" sz="700" dirty="0">
                <a:latin typeface="Calibri" panose="020F0502020204030204" pitchFamily="34" charset="0"/>
                <a:ea typeface="Calibri" panose="020F0502020204030204" pitchFamily="34" charset="0"/>
                <a:cs typeface="Times New Roman" panose="02020603050405020304" pitchFamily="18" charset="0"/>
              </a:rPr>
              <a:t> not equitable access to funds)</a:t>
            </a:r>
          </a:p>
          <a:p>
            <a:pPr marL="57150" marR="0" indent="-57150">
              <a:spcBef>
                <a:spcPts val="0"/>
              </a:spcBef>
              <a:spcAft>
                <a:spcPts val="0"/>
              </a:spcAft>
              <a:buFont typeface="Arial" panose="020B0604020202020204" pitchFamily="34" charset="0"/>
              <a:buChar char="•"/>
            </a:pPr>
            <a:r>
              <a:rPr lang="en-US" sz="700" dirty="0">
                <a:latin typeface="Calibri" panose="020F0502020204030204" pitchFamily="34" charset="0"/>
                <a:ea typeface="Calibri" panose="020F0502020204030204" pitchFamily="34" charset="0"/>
                <a:cs typeface="Times New Roman" panose="02020603050405020304" pitchFamily="18" charset="0"/>
              </a:rPr>
              <a:t>Strong link: quality of institutions and GDP per capita</a:t>
            </a:r>
          </a:p>
        </p:txBody>
      </p:sp>
      <p:pic>
        <p:nvPicPr>
          <p:cNvPr id="7" name="Picture 6" descr="A diagram of a person with an orange arrow&#10;&#10;Description automatically generated">
            <a:extLst>
              <a:ext uri="{FF2B5EF4-FFF2-40B4-BE49-F238E27FC236}">
                <a16:creationId xmlns:a16="http://schemas.microsoft.com/office/drawing/2014/main" id="{EC73E3C5-8146-98DC-C8A1-609D8E4915C5}"/>
              </a:ext>
            </a:extLst>
          </p:cNvPr>
          <p:cNvPicPr>
            <a:picLocks noChangeAspect="1"/>
          </p:cNvPicPr>
          <p:nvPr/>
        </p:nvPicPr>
        <p:blipFill>
          <a:blip r:embed="rId3"/>
          <a:stretch>
            <a:fillRect/>
          </a:stretch>
        </p:blipFill>
        <p:spPr>
          <a:xfrm>
            <a:off x="320377" y="3389764"/>
            <a:ext cx="1946693" cy="731578"/>
          </a:xfrm>
          <a:prstGeom prst="rect">
            <a:avLst/>
          </a:prstGeom>
          <a:ln>
            <a:solidFill>
              <a:schemeClr val="accent1"/>
            </a:solidFill>
          </a:ln>
        </p:spPr>
      </p:pic>
      <p:pic>
        <p:nvPicPr>
          <p:cNvPr id="8" name="Picture 7" descr="A white paper with black text&#10;&#10;Description automatically generated">
            <a:extLst>
              <a:ext uri="{FF2B5EF4-FFF2-40B4-BE49-F238E27FC236}">
                <a16:creationId xmlns:a16="http://schemas.microsoft.com/office/drawing/2014/main" id="{34517D36-3116-517B-712D-676E2B440C9E}"/>
              </a:ext>
            </a:extLst>
          </p:cNvPr>
          <p:cNvPicPr>
            <a:picLocks noChangeAspect="1"/>
          </p:cNvPicPr>
          <p:nvPr/>
        </p:nvPicPr>
        <p:blipFill>
          <a:blip r:embed="rId4"/>
          <a:stretch>
            <a:fillRect/>
          </a:stretch>
        </p:blipFill>
        <p:spPr>
          <a:xfrm>
            <a:off x="327364" y="4151330"/>
            <a:ext cx="1920018" cy="730800"/>
          </a:xfrm>
          <a:prstGeom prst="rect">
            <a:avLst/>
          </a:prstGeom>
          <a:ln>
            <a:solidFill>
              <a:schemeClr val="accent1"/>
            </a:solidFill>
          </a:ln>
        </p:spPr>
      </p:pic>
      <p:pic>
        <p:nvPicPr>
          <p:cNvPr id="9" name="Picture 8" descr="A close-up of a chart&#10;&#10;Description automatically generated">
            <a:extLst>
              <a:ext uri="{FF2B5EF4-FFF2-40B4-BE49-F238E27FC236}">
                <a16:creationId xmlns:a16="http://schemas.microsoft.com/office/drawing/2014/main" id="{976A172C-A1F1-4232-8AAF-A2206715F400}"/>
              </a:ext>
            </a:extLst>
          </p:cNvPr>
          <p:cNvPicPr>
            <a:picLocks noChangeAspect="1"/>
          </p:cNvPicPr>
          <p:nvPr/>
        </p:nvPicPr>
        <p:blipFill>
          <a:blip r:embed="rId5"/>
          <a:stretch>
            <a:fillRect/>
          </a:stretch>
        </p:blipFill>
        <p:spPr>
          <a:xfrm>
            <a:off x="2715672" y="2494510"/>
            <a:ext cx="2304686" cy="669485"/>
          </a:xfrm>
          <a:prstGeom prst="rect">
            <a:avLst/>
          </a:prstGeom>
          <a:ln>
            <a:solidFill>
              <a:schemeClr val="accent1"/>
            </a:solidFill>
          </a:ln>
        </p:spPr>
      </p:pic>
      <p:sp>
        <p:nvSpPr>
          <p:cNvPr id="10" name="TextBox 9">
            <a:extLst>
              <a:ext uri="{FF2B5EF4-FFF2-40B4-BE49-F238E27FC236}">
                <a16:creationId xmlns:a16="http://schemas.microsoft.com/office/drawing/2014/main" id="{AA14D416-A604-3FE4-B23F-9D5E4316C603}"/>
              </a:ext>
            </a:extLst>
          </p:cNvPr>
          <p:cNvSpPr txBox="1"/>
          <p:nvPr/>
        </p:nvSpPr>
        <p:spPr>
          <a:xfrm>
            <a:off x="5160867" y="62281"/>
            <a:ext cx="2528336" cy="10002738"/>
          </a:xfrm>
          <a:prstGeom prst="rect">
            <a:avLst/>
          </a:prstGeom>
          <a:noFill/>
        </p:spPr>
        <p:txBody>
          <a:bodyPr wrap="square">
            <a:spAutoFit/>
          </a:bodyPr>
          <a:lstStyle/>
          <a:p>
            <a:pPr marL="0" marR="0">
              <a:spcBef>
                <a:spcPts val="0"/>
              </a:spcBef>
              <a:spcAft>
                <a:spcPts val="0"/>
              </a:spcAft>
            </a:pPr>
            <a:r>
              <a:rPr lang="en-US" sz="700" b="1" dirty="0">
                <a:effectLst/>
                <a:latin typeface="Calibri" panose="020F0502020204030204" pitchFamily="34" charset="0"/>
                <a:ea typeface="Calibri" panose="020F0502020204030204" pitchFamily="34" charset="0"/>
                <a:cs typeface="Times New Roman" panose="02020603050405020304" pitchFamily="18" charset="0"/>
              </a:rPr>
              <a:t>LABOR MARKETS:</a:t>
            </a:r>
          </a:p>
          <a:p>
            <a:pPr marL="57150" marR="0" indent="-57150">
              <a:spcBef>
                <a:spcPts val="0"/>
              </a:spcBef>
              <a:spcAft>
                <a:spcPts val="0"/>
              </a:spcAft>
              <a:buFont typeface="Arial" panose="020B0604020202020204" pitchFamily="34" charset="0"/>
              <a:buChar char="•"/>
            </a:pPr>
            <a:r>
              <a:rPr lang="en-US" sz="700" dirty="0">
                <a:latin typeface="Calibri" panose="020F0502020204030204" pitchFamily="34" charset="0"/>
                <a:ea typeface="Calibri" panose="020F0502020204030204" pitchFamily="34" charset="0"/>
                <a:cs typeface="Times New Roman" panose="02020603050405020304" pitchFamily="18" charset="0"/>
              </a:rPr>
              <a:t>More demand for workers leads to higher wages</a:t>
            </a:r>
          </a:p>
          <a:p>
            <a:pPr marL="57150" marR="0" indent="-57150">
              <a:spcBef>
                <a:spcPts val="0"/>
              </a:spcBef>
              <a:spcAft>
                <a:spcPts val="0"/>
              </a:spcAft>
              <a:buFont typeface="Arial" panose="020B0604020202020204" pitchFamily="34" charset="0"/>
              <a:buChar char="•"/>
            </a:pPr>
            <a:r>
              <a:rPr lang="en-US" sz="700" dirty="0">
                <a:latin typeface="Calibri" panose="020F0502020204030204" pitchFamily="34" charset="0"/>
                <a:ea typeface="Calibri" panose="020F0502020204030204" pitchFamily="34" charset="0"/>
                <a:cs typeface="Times New Roman" panose="02020603050405020304" pitchFamily="18" charset="0"/>
              </a:rPr>
              <a:t>Reduced costs for workers leads to higher employment</a:t>
            </a:r>
          </a:p>
          <a:p>
            <a:pPr marL="57150" marR="0" indent="-57150">
              <a:spcBef>
                <a:spcPts val="0"/>
              </a:spcBef>
              <a:spcAft>
                <a:spcPts val="0"/>
              </a:spcAft>
              <a:buFont typeface="Arial" panose="020B0604020202020204" pitchFamily="34" charset="0"/>
              <a:buChar char="•"/>
            </a:pPr>
            <a:r>
              <a:rPr lang="en-US" sz="700" dirty="0">
                <a:effectLst/>
                <a:latin typeface="Calibri" panose="020F0502020204030204" pitchFamily="34" charset="0"/>
                <a:ea typeface="Calibri" panose="020F0502020204030204" pitchFamily="34" charset="0"/>
                <a:cs typeface="Times New Roman" panose="02020603050405020304" pitchFamily="18" charset="0"/>
              </a:rPr>
              <a:t>POP = NILF + E + U; LF = E + U; LF Participation Rate =  LF / POP; Employment Population Ratio = E / POP; Unemployment Rate = U / LF </a:t>
            </a:r>
          </a:p>
          <a:p>
            <a:pPr marL="57150" marR="0" indent="-57150">
              <a:spcBef>
                <a:spcPts val="0"/>
              </a:spcBef>
              <a:spcAft>
                <a:spcPts val="0"/>
              </a:spcAft>
              <a:buFont typeface="Arial" panose="020B0604020202020204" pitchFamily="34" charset="0"/>
              <a:buChar char="•"/>
            </a:pPr>
            <a:r>
              <a:rPr lang="en-US" sz="700" dirty="0">
                <a:latin typeface="Calibri" panose="020F0502020204030204" pitchFamily="34" charset="0"/>
                <a:ea typeface="Calibri" panose="020F0502020204030204" pitchFamily="34" charset="0"/>
                <a:cs typeface="Times New Roman" panose="02020603050405020304" pitchFamily="18" charset="0"/>
              </a:rPr>
              <a:t>LF</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57150" marR="0" indent="-57150">
              <a:spcBef>
                <a:spcPts val="0"/>
              </a:spcBef>
              <a:spcAft>
                <a:spcPts val="0"/>
              </a:spcAft>
              <a:buFont typeface="Arial" panose="020B0604020202020204" pitchFamily="34" charset="0"/>
              <a:buChar char="•"/>
            </a:pPr>
            <a:r>
              <a:rPr lang="en-US" sz="700" dirty="0">
                <a:effectLst/>
                <a:latin typeface="Calibri" panose="020F0502020204030204" pitchFamily="34" charset="0"/>
                <a:ea typeface="Calibri" panose="020F0502020204030204" pitchFamily="34" charset="0"/>
                <a:cs typeface="Times New Roman" panose="02020603050405020304" pitchFamily="18" charset="0"/>
              </a:rPr>
              <a:t>Unemployment Rate = Natural Rate + Cyclical Rate</a:t>
            </a:r>
          </a:p>
          <a:p>
            <a:pPr marL="114300" marR="0">
              <a:spcBef>
                <a:spcPts val="0"/>
              </a:spcBef>
              <a:spcAft>
                <a:spcPts val="0"/>
              </a:spcAft>
              <a:buFont typeface="Arial" panose="020B0604020202020204" pitchFamily="34" charset="0"/>
              <a:buChar char="•"/>
            </a:pPr>
            <a:r>
              <a:rPr lang="en-US" sz="700" dirty="0">
                <a:effectLst/>
                <a:latin typeface="Calibri" panose="020F0502020204030204" pitchFamily="34" charset="0"/>
                <a:ea typeface="Calibri" panose="020F0502020204030204" pitchFamily="34" charset="0"/>
                <a:cs typeface="Times New Roman" panose="02020603050405020304" pitchFamily="18" charset="0"/>
              </a:rPr>
              <a:t>Natural Rate: The long-run, steady unemployment rate around which the economy fluctuates</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114300" marR="0">
              <a:spcBef>
                <a:spcPts val="0"/>
              </a:spcBef>
              <a:spcAft>
                <a:spcPts val="0"/>
              </a:spcAft>
            </a:pPr>
            <a:r>
              <a:rPr lang="en-US" sz="700" dirty="0">
                <a:effectLst/>
                <a:latin typeface="Calibri" panose="020F0502020204030204" pitchFamily="34" charset="0"/>
                <a:ea typeface="Calibri" panose="020F0502020204030204" pitchFamily="34" charset="0"/>
                <a:cs typeface="Times New Roman" panose="02020603050405020304" pitchFamily="18" charset="0"/>
              </a:rPr>
              <a:t>Cyclical Rate: Linked to booms and recessions</a:t>
            </a:r>
          </a:p>
          <a:p>
            <a:pPr marL="57150" indent="-57150">
              <a:buFont typeface="Arial" panose="020B0604020202020204" pitchFamily="34" charset="0"/>
              <a:buChar char="•"/>
            </a:pPr>
            <a:r>
              <a:rPr lang="en-US" sz="700" dirty="0">
                <a:latin typeface="Calibri" panose="020F0502020204030204" pitchFamily="34" charset="0"/>
                <a:ea typeface="Calibri" panose="020F0502020204030204" pitchFamily="34" charset="0"/>
                <a:cs typeface="Times New Roman" panose="02020603050405020304" pitchFamily="18" charset="0"/>
              </a:rPr>
              <a:t>[Unemployment] Natural = Frictional + Structural </a:t>
            </a:r>
          </a:p>
          <a:p>
            <a:pPr marL="114300" marR="0">
              <a:spcBef>
                <a:spcPts val="0"/>
              </a:spcBef>
              <a:spcAft>
                <a:spcPts val="0"/>
              </a:spcAft>
              <a:buFont typeface="Arial" panose="020B0604020202020204" pitchFamily="34" charset="0"/>
              <a:buChar char="•"/>
            </a:pPr>
            <a:r>
              <a:rPr lang="en-US" sz="700" dirty="0">
                <a:latin typeface="Calibri" panose="020F0502020204030204" pitchFamily="34" charset="0"/>
                <a:ea typeface="Calibri" panose="020F0502020204030204" pitchFamily="34" charset="0"/>
                <a:cs typeface="Times New Roman" panose="02020603050405020304" pitchFamily="18" charset="0"/>
              </a:rPr>
              <a:t>Frictional = takes some time to find new job due to different abilities, preferences, geography, imperfect flow of info</a:t>
            </a:r>
          </a:p>
          <a:p>
            <a:pPr marL="114300" marR="0">
              <a:spcBef>
                <a:spcPts val="0"/>
              </a:spcBef>
              <a:spcAft>
                <a:spcPts val="0"/>
              </a:spcAft>
              <a:buFont typeface="Arial" panose="020B0604020202020204" pitchFamily="34" charset="0"/>
              <a:buChar char="•"/>
            </a:pPr>
            <a:r>
              <a:rPr lang="en-US" sz="700" dirty="0">
                <a:latin typeface="Calibri" panose="020F0502020204030204" pitchFamily="34" charset="0"/>
                <a:ea typeface="Calibri" panose="020F0502020204030204" pitchFamily="34" charset="0"/>
                <a:cs typeface="Times New Roman" panose="02020603050405020304" pitchFamily="18" charset="0"/>
              </a:rPr>
              <a:t>Structural = persistent due to rigidities like minimum wages, regulations, unions, unemployment benefits, migration/retraining costs</a:t>
            </a:r>
          </a:p>
          <a:p>
            <a:pPr marL="57150" marR="0" indent="-57150">
              <a:spcBef>
                <a:spcPts val="0"/>
              </a:spcBef>
              <a:spcAft>
                <a:spcPts val="0"/>
              </a:spcAft>
              <a:buFont typeface="Arial" panose="020B0604020202020204" pitchFamily="34" charset="0"/>
              <a:buChar char="•"/>
            </a:pPr>
            <a:r>
              <a:rPr lang="en-US" sz="700" b="1" dirty="0">
                <a:latin typeface="Calibri" panose="020F0502020204030204" pitchFamily="34" charset="0"/>
                <a:ea typeface="Calibri" panose="020F0502020204030204" pitchFamily="34" charset="0"/>
                <a:cs typeface="Times New Roman" panose="02020603050405020304" pitchFamily="18" charset="0"/>
              </a:rPr>
              <a:t>s</a:t>
            </a:r>
            <a:r>
              <a:rPr lang="en-US" sz="700" b="1" dirty="0">
                <a:effectLst/>
                <a:latin typeface="Calibri" panose="020F0502020204030204" pitchFamily="34" charset="0"/>
                <a:ea typeface="Calibri" panose="020F0502020204030204" pitchFamily="34" charset="0"/>
                <a:cs typeface="Times New Roman" panose="02020603050405020304" pitchFamily="18" charset="0"/>
              </a:rPr>
              <a:t>*E = f*U </a:t>
            </a:r>
            <a:r>
              <a:rPr lang="en-US" sz="700" b="1"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s</a:t>
            </a:r>
            <a:r>
              <a:rPr lang="en-US" sz="700" b="1" dirty="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teady-state </a:t>
            </a:r>
            <a:r>
              <a:rPr lang="en-US" sz="700" b="1"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U/LF = s/(</a:t>
            </a:r>
            <a:r>
              <a:rPr lang="en-US" sz="700" b="1" dirty="0" err="1">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s+f</a:t>
            </a:r>
            <a:r>
              <a:rPr lang="en-US" sz="700" b="1"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p>
          <a:p>
            <a:pPr marL="114300" marR="0" indent="-57150">
              <a:spcBef>
                <a:spcPts val="0"/>
              </a:spcBef>
              <a:spcAft>
                <a:spcPts val="0"/>
              </a:spcAft>
              <a:buFont typeface="Arial" panose="020B0604020202020204" pitchFamily="34" charset="0"/>
              <a:buChar char="•"/>
            </a:pPr>
            <a:r>
              <a:rPr lang="en-US" sz="7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f </a:t>
            </a:r>
            <a:r>
              <a:rPr lang="en-US" sz="700" dirty="0">
                <a:effectLst/>
                <a:latin typeface="Calibri" panose="020F0502020204030204" pitchFamily="34" charset="0"/>
                <a:ea typeface="Calibri" panose="020F0502020204030204" pitchFamily="34" charset="0"/>
                <a:cs typeface="Times New Roman" panose="02020603050405020304" pitchFamily="18" charset="0"/>
              </a:rPr>
              <a:t>= rate of job finding, the fraction of unemployed workers who become employed in any time period (exogenous)</a:t>
            </a:r>
          </a:p>
          <a:p>
            <a:pPr marL="114300" marR="0" indent="-57150">
              <a:spcBef>
                <a:spcPts val="0"/>
              </a:spcBef>
              <a:spcAft>
                <a:spcPts val="0"/>
              </a:spcAft>
              <a:buFont typeface="Arial" panose="020B0604020202020204" pitchFamily="34" charset="0"/>
              <a:buChar char="•"/>
            </a:pPr>
            <a:r>
              <a:rPr lang="en-US" sz="700" dirty="0">
                <a:effectLst/>
                <a:latin typeface="Calibri" panose="020F0502020204030204" pitchFamily="34" charset="0"/>
                <a:ea typeface="Calibri" panose="020F0502020204030204" pitchFamily="34" charset="0"/>
                <a:cs typeface="Times New Roman" panose="02020603050405020304" pitchFamily="18" charset="0"/>
              </a:rPr>
              <a:t>s = separation rate, the fraction of employed workers who become unemployed in any time period</a:t>
            </a:r>
          </a:p>
          <a:p>
            <a:pPr marL="114300" marR="0" indent="-57150">
              <a:spcBef>
                <a:spcPts val="0"/>
              </a:spcBef>
              <a:spcAft>
                <a:spcPts val="0"/>
              </a:spcAft>
              <a:buFont typeface="Arial" panose="020B0604020202020204" pitchFamily="34" charset="0"/>
              <a:buChar char="•"/>
            </a:pPr>
            <a:endParaRPr lang="en-US" sz="700" dirty="0">
              <a:latin typeface="Calibri" panose="020F0502020204030204" pitchFamily="34" charset="0"/>
              <a:ea typeface="Calibri" panose="020F0502020204030204" pitchFamily="34" charset="0"/>
              <a:cs typeface="Times New Roman" panose="02020603050405020304" pitchFamily="18" charset="0"/>
            </a:endParaRPr>
          </a:p>
          <a:p>
            <a:pPr marL="114300" marR="0" indent="-57150">
              <a:spcBef>
                <a:spcPts val="0"/>
              </a:spcBef>
              <a:spcAft>
                <a:spcPts val="0"/>
              </a:spcAft>
              <a:buFont typeface="Arial" panose="020B0604020202020204" pitchFamily="34" charset="0"/>
              <a:buChar char="•"/>
            </a:pP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p>
            <a:pPr marL="114300" marR="0" indent="-57150">
              <a:spcBef>
                <a:spcPts val="0"/>
              </a:spcBef>
              <a:spcAft>
                <a:spcPts val="0"/>
              </a:spcAft>
              <a:buFont typeface="Arial" panose="020B0604020202020204" pitchFamily="34" charset="0"/>
              <a:buChar char="•"/>
            </a:pPr>
            <a:endParaRPr lang="en-US" sz="700" dirty="0">
              <a:latin typeface="Calibri" panose="020F0502020204030204" pitchFamily="34" charset="0"/>
              <a:ea typeface="Calibri" panose="020F0502020204030204" pitchFamily="34" charset="0"/>
              <a:cs typeface="Times New Roman" panose="02020603050405020304" pitchFamily="18" charset="0"/>
            </a:endParaRPr>
          </a:p>
          <a:p>
            <a:pPr marL="114300" marR="0" indent="-57150">
              <a:spcBef>
                <a:spcPts val="0"/>
              </a:spcBef>
              <a:spcAft>
                <a:spcPts val="0"/>
              </a:spcAft>
              <a:buFont typeface="Arial" panose="020B0604020202020204" pitchFamily="34" charset="0"/>
              <a:buChar char="•"/>
            </a:pP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p>
            <a:pPr marL="114300" marR="0" indent="-57150">
              <a:spcBef>
                <a:spcPts val="0"/>
              </a:spcBef>
              <a:spcAft>
                <a:spcPts val="0"/>
              </a:spcAft>
              <a:buFont typeface="Arial" panose="020B0604020202020204" pitchFamily="34" charset="0"/>
              <a:buChar char="•"/>
            </a:pPr>
            <a:endParaRPr lang="en-US" sz="700" dirty="0">
              <a:latin typeface="Calibri" panose="020F0502020204030204" pitchFamily="34" charset="0"/>
              <a:ea typeface="Calibri" panose="020F0502020204030204" pitchFamily="34" charset="0"/>
              <a:cs typeface="Times New Roman" panose="02020603050405020304" pitchFamily="18" charset="0"/>
            </a:endParaRPr>
          </a:p>
          <a:p>
            <a:pPr marL="114300" marR="0" indent="-57150">
              <a:spcBef>
                <a:spcPts val="0"/>
              </a:spcBef>
              <a:spcAft>
                <a:spcPts val="0"/>
              </a:spcAft>
              <a:buFont typeface="Arial" panose="020B0604020202020204" pitchFamily="34" charset="0"/>
              <a:buChar char="•"/>
            </a:pP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p>
            <a:pPr marL="114300" marR="0" indent="-57150">
              <a:spcBef>
                <a:spcPts val="0"/>
              </a:spcBef>
              <a:spcAft>
                <a:spcPts val="0"/>
              </a:spcAft>
              <a:buFont typeface="Arial" panose="020B0604020202020204" pitchFamily="34" charset="0"/>
              <a:buChar char="•"/>
            </a:pPr>
            <a:endParaRPr lang="en-US" sz="700" dirty="0">
              <a:latin typeface="Calibri" panose="020F0502020204030204" pitchFamily="34" charset="0"/>
              <a:ea typeface="Calibri" panose="020F0502020204030204" pitchFamily="34" charset="0"/>
              <a:cs typeface="Times New Roman" panose="02020603050405020304" pitchFamily="18" charset="0"/>
            </a:endParaRPr>
          </a:p>
          <a:p>
            <a:pPr marL="114300" marR="0" indent="-57150">
              <a:spcBef>
                <a:spcPts val="0"/>
              </a:spcBef>
              <a:spcAft>
                <a:spcPts val="0"/>
              </a:spcAft>
              <a:buFont typeface="Arial" panose="020B0604020202020204" pitchFamily="34" charset="0"/>
              <a:buChar char="•"/>
            </a:pP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p>
            <a:pPr marR="0">
              <a:spcBef>
                <a:spcPts val="0"/>
              </a:spcBef>
              <a:spcAft>
                <a:spcPts val="0"/>
              </a:spcAft>
            </a:pPr>
            <a:br>
              <a:rPr lang="en-US" sz="700" b="1" dirty="0">
                <a:latin typeface="Calibri" panose="020F0502020204030204" pitchFamily="34" charset="0"/>
                <a:ea typeface="Calibri" panose="020F0502020204030204" pitchFamily="34" charset="0"/>
                <a:cs typeface="Times New Roman" panose="02020603050405020304" pitchFamily="18" charset="0"/>
              </a:rPr>
            </a:br>
            <a:r>
              <a:rPr lang="en-US" sz="700" b="1" dirty="0">
                <a:latin typeface="Calibri" panose="020F0502020204030204" pitchFamily="34" charset="0"/>
                <a:ea typeface="Calibri" panose="020F0502020204030204" pitchFamily="34" charset="0"/>
                <a:cs typeface="Times New Roman" panose="02020603050405020304" pitchFamily="18" charset="0"/>
              </a:rPr>
              <a:t>Rigidities:</a:t>
            </a:r>
          </a:p>
          <a:p>
            <a:pPr marL="57150" marR="0" indent="-57150">
              <a:spcBef>
                <a:spcPts val="0"/>
              </a:spcBef>
              <a:spcAft>
                <a:spcPts val="0"/>
              </a:spcAft>
              <a:buFont typeface="Arial" panose="020B0604020202020204" pitchFamily="34" charset="0"/>
              <a:buChar char="•"/>
            </a:pPr>
            <a:r>
              <a:rPr lang="en-US" sz="700" b="1" dirty="0">
                <a:latin typeface="Calibri" panose="020F0502020204030204" pitchFamily="34" charset="0"/>
                <a:ea typeface="Calibri" panose="020F0502020204030204" pitchFamily="34" charset="0"/>
                <a:cs typeface="Times New Roman" panose="02020603050405020304" pitchFamily="18" charset="0"/>
              </a:rPr>
              <a:t>Min. Wage: </a:t>
            </a:r>
            <a:r>
              <a:rPr lang="en-US" sz="700" dirty="0">
                <a:latin typeface="Calibri" panose="020F0502020204030204" pitchFamily="34" charset="0"/>
                <a:ea typeface="Calibri" panose="020F0502020204030204" pitchFamily="34" charset="0"/>
                <a:cs typeface="Times New Roman" panose="02020603050405020304" pitchFamily="18" charset="0"/>
              </a:rPr>
              <a:t>Above </a:t>
            </a:r>
            <a:r>
              <a:rPr lang="en-US" sz="700" dirty="0" err="1">
                <a:latin typeface="Calibri" panose="020F0502020204030204" pitchFamily="34" charset="0"/>
                <a:ea typeface="Calibri" panose="020F0502020204030204" pitchFamily="34" charset="0"/>
                <a:cs typeface="Times New Roman" panose="02020603050405020304" pitchFamily="18" charset="0"/>
              </a:rPr>
              <a:t>equil</a:t>
            </a:r>
            <a:r>
              <a:rPr lang="en-US" sz="700" dirty="0">
                <a:latin typeface="Calibri" panose="020F0502020204030204" pitchFamily="34" charset="0"/>
                <a:ea typeface="Calibri" panose="020F0502020204030204" pitchFamily="34" charset="0"/>
                <a:cs typeface="Times New Roman" panose="02020603050405020304" pitchFamily="18" charset="0"/>
              </a:rPr>
              <a:t>. real wage: real wage ↑ and employment ↓. Non-competitive market: </a:t>
            </a:r>
            <a:r>
              <a:rPr lang="en-US" sz="700" dirty="0" err="1">
                <a:latin typeface="Calibri" panose="020F0502020204030204" pitchFamily="34" charset="0"/>
                <a:ea typeface="Calibri" panose="020F0502020204030204" pitchFamily="34" charset="0"/>
                <a:cs typeface="Times New Roman" panose="02020603050405020304" pitchFamily="18" charset="0"/>
              </a:rPr>
              <a:t>unemp</a:t>
            </a:r>
            <a:r>
              <a:rPr lang="en-US" sz="700" dirty="0">
                <a:latin typeface="Calibri" panose="020F0502020204030204" pitchFamily="34" charset="0"/>
                <a:ea typeface="Calibri" panose="020F0502020204030204" pitchFamily="34" charset="0"/>
                <a:cs typeface="Times New Roman" panose="02020603050405020304" pitchFamily="18" charset="0"/>
              </a:rPr>
              <a:t>. ↑ or ↓</a:t>
            </a:r>
          </a:p>
          <a:p>
            <a:pPr marL="57150" marR="0" indent="-57150">
              <a:spcBef>
                <a:spcPts val="0"/>
              </a:spcBef>
              <a:spcAft>
                <a:spcPts val="0"/>
              </a:spcAft>
              <a:buFont typeface="Arial" panose="020B0604020202020204" pitchFamily="34" charset="0"/>
              <a:buChar char="•"/>
            </a:pPr>
            <a:r>
              <a:rPr lang="en-US" sz="700" dirty="0">
                <a:latin typeface="Calibri" panose="020F0502020204030204" pitchFamily="34" charset="0"/>
                <a:ea typeface="Calibri" panose="020F0502020204030204" pitchFamily="34" charset="0"/>
                <a:cs typeface="Times New Roman" panose="02020603050405020304" pitchFamily="18" charset="0"/>
              </a:rPr>
              <a:t>Excess mkt regulations, unions, </a:t>
            </a:r>
            <a:r>
              <a:rPr lang="en-US" sz="700" dirty="0" err="1">
                <a:latin typeface="Calibri" panose="020F0502020204030204" pitchFamily="34" charset="0"/>
                <a:ea typeface="Calibri" panose="020F0502020204030204" pitchFamily="34" charset="0"/>
                <a:cs typeface="Times New Roman" panose="02020603050405020304" pitchFamily="18" charset="0"/>
              </a:rPr>
              <a:t>unemp</a:t>
            </a:r>
            <a:r>
              <a:rPr lang="en-US" sz="700" dirty="0">
                <a:latin typeface="Calibri" panose="020F0502020204030204" pitchFamily="34" charset="0"/>
                <a:ea typeface="Calibri" panose="020F0502020204030204" pitchFamily="34" charset="0"/>
                <a:cs typeface="Times New Roman" panose="02020603050405020304" pitchFamily="18" charset="0"/>
              </a:rPr>
              <a:t>. Benefits, migration/training costs, mismatch skills and tasks, higher wages to incentivize effort</a:t>
            </a:r>
          </a:p>
          <a:p>
            <a:pPr marR="0">
              <a:spcBef>
                <a:spcPts val="0"/>
              </a:spcBef>
              <a:spcAft>
                <a:spcPts val="0"/>
              </a:spcAft>
            </a:pPr>
            <a:r>
              <a:rPr lang="en-US" sz="700" dirty="0">
                <a:latin typeface="Calibri" panose="020F0502020204030204" pitchFamily="34" charset="0"/>
                <a:ea typeface="Calibri" panose="020F0502020204030204" pitchFamily="34" charset="0"/>
                <a:cs typeface="Times New Roman" panose="02020603050405020304" pitchFamily="18" charset="0"/>
              </a:rPr>
              <a:t>Monopsonist: Can employ a less workers and lower the wage (this is profitable)</a:t>
            </a:r>
          </a:p>
          <a:p>
            <a:pPr marR="0">
              <a:spcBef>
                <a:spcPts val="0"/>
              </a:spcBef>
              <a:spcAft>
                <a:spcPts val="0"/>
              </a:spcAft>
            </a:pPr>
            <a:r>
              <a:rPr lang="en-US" sz="700" b="1" dirty="0">
                <a:latin typeface="Calibri" panose="020F0502020204030204" pitchFamily="34" charset="0"/>
                <a:ea typeface="Calibri" panose="020F0502020204030204" pitchFamily="34" charset="0"/>
                <a:cs typeface="Times New Roman" panose="02020603050405020304" pitchFamily="18" charset="0"/>
              </a:rPr>
              <a:t>Inequalities:</a:t>
            </a:r>
          </a:p>
          <a:p>
            <a:pPr marL="57150" marR="0" indent="-57150">
              <a:spcBef>
                <a:spcPts val="0"/>
              </a:spcBef>
              <a:spcAft>
                <a:spcPts val="0"/>
              </a:spcAft>
              <a:buFont typeface="Arial" panose="020B0604020202020204" pitchFamily="34" charset="0"/>
              <a:buChar char="•"/>
            </a:pPr>
            <a:r>
              <a:rPr lang="en-US" sz="700" dirty="0">
                <a:latin typeface="Calibri" panose="020F0502020204030204" pitchFamily="34" charset="0"/>
                <a:ea typeface="Calibri" panose="020F0502020204030204" pitchFamily="34" charset="0"/>
                <a:cs typeface="Times New Roman" panose="02020603050405020304" pitchFamily="18" charset="0"/>
              </a:rPr>
              <a:t>Rising wage inequality in the US -&gt; increased returns to education, polarization of structure (very high and very low). Tech. Change + Automation, Trade and Offshoring</a:t>
            </a:r>
          </a:p>
          <a:p>
            <a:pPr marL="57150" marR="0" indent="-57150">
              <a:spcBef>
                <a:spcPts val="0"/>
              </a:spcBef>
              <a:spcAft>
                <a:spcPts val="0"/>
              </a:spcAft>
              <a:buFont typeface="Arial" panose="020B0604020202020204" pitchFamily="34" charset="0"/>
              <a:buChar char="•"/>
            </a:pPr>
            <a:endParaRPr lang="en-US" sz="700" dirty="0">
              <a:latin typeface="Calibri" panose="020F0502020204030204" pitchFamily="34" charset="0"/>
              <a:ea typeface="Calibri" panose="020F0502020204030204" pitchFamily="34" charset="0"/>
              <a:cs typeface="Times New Roman" panose="02020603050405020304" pitchFamily="18" charset="0"/>
            </a:endParaRPr>
          </a:p>
          <a:p>
            <a:pPr marL="57150" marR="0" indent="-57150">
              <a:spcBef>
                <a:spcPts val="0"/>
              </a:spcBef>
              <a:spcAft>
                <a:spcPts val="0"/>
              </a:spcAft>
              <a:buFont typeface="Arial" panose="020B0604020202020204" pitchFamily="34" charset="0"/>
              <a:buChar char="•"/>
            </a:pPr>
            <a:endParaRPr lang="en-US" sz="700" dirty="0">
              <a:latin typeface="Calibri" panose="020F0502020204030204" pitchFamily="34" charset="0"/>
              <a:ea typeface="Calibri" panose="020F0502020204030204" pitchFamily="34" charset="0"/>
              <a:cs typeface="Times New Roman" panose="02020603050405020304" pitchFamily="18" charset="0"/>
            </a:endParaRPr>
          </a:p>
          <a:p>
            <a:pPr marL="57150" marR="0" indent="-57150">
              <a:spcBef>
                <a:spcPts val="0"/>
              </a:spcBef>
              <a:spcAft>
                <a:spcPts val="0"/>
              </a:spcAft>
              <a:buFont typeface="Arial" panose="020B0604020202020204" pitchFamily="34" charset="0"/>
              <a:buChar char="•"/>
            </a:pPr>
            <a:endParaRPr lang="en-US" sz="700" dirty="0">
              <a:latin typeface="Calibri" panose="020F0502020204030204" pitchFamily="34" charset="0"/>
              <a:ea typeface="Calibri" panose="020F0502020204030204" pitchFamily="34" charset="0"/>
              <a:cs typeface="Times New Roman" panose="02020603050405020304" pitchFamily="18" charset="0"/>
            </a:endParaRPr>
          </a:p>
          <a:p>
            <a:pPr marL="57150" marR="0" indent="-57150">
              <a:spcBef>
                <a:spcPts val="0"/>
              </a:spcBef>
              <a:spcAft>
                <a:spcPts val="0"/>
              </a:spcAft>
              <a:buFont typeface="Arial" panose="020B0604020202020204" pitchFamily="34" charset="0"/>
              <a:buChar char="•"/>
            </a:pPr>
            <a:endParaRPr lang="en-US" sz="700" dirty="0">
              <a:latin typeface="Calibri" panose="020F0502020204030204" pitchFamily="34" charset="0"/>
              <a:ea typeface="Calibri" panose="020F0502020204030204" pitchFamily="34" charset="0"/>
              <a:cs typeface="Times New Roman" panose="02020603050405020304" pitchFamily="18" charset="0"/>
            </a:endParaRPr>
          </a:p>
          <a:p>
            <a:pPr marL="57150" marR="0" indent="-57150">
              <a:spcBef>
                <a:spcPts val="0"/>
              </a:spcBef>
              <a:spcAft>
                <a:spcPts val="0"/>
              </a:spcAft>
              <a:buFont typeface="Arial" panose="020B0604020202020204" pitchFamily="34" charset="0"/>
              <a:buChar char="•"/>
            </a:pPr>
            <a:endParaRPr lang="en-US" sz="700" dirty="0">
              <a:latin typeface="Calibri" panose="020F0502020204030204" pitchFamily="34" charset="0"/>
              <a:ea typeface="Calibri" panose="020F0502020204030204" pitchFamily="34" charset="0"/>
              <a:cs typeface="Times New Roman" panose="02020603050405020304" pitchFamily="18" charset="0"/>
            </a:endParaRPr>
          </a:p>
          <a:p>
            <a:pPr marL="57150" marR="0" indent="-57150">
              <a:spcBef>
                <a:spcPts val="0"/>
              </a:spcBef>
              <a:spcAft>
                <a:spcPts val="0"/>
              </a:spcAft>
              <a:buFont typeface="Arial" panose="020B0604020202020204" pitchFamily="34" charset="0"/>
              <a:buChar char="•"/>
            </a:pPr>
            <a:endParaRPr lang="en-US" sz="700" dirty="0">
              <a:latin typeface="Calibri" panose="020F0502020204030204" pitchFamily="34" charset="0"/>
              <a:ea typeface="Calibri" panose="020F0502020204030204" pitchFamily="34" charset="0"/>
              <a:cs typeface="Times New Roman" panose="02020603050405020304" pitchFamily="18" charset="0"/>
            </a:endParaRPr>
          </a:p>
          <a:p>
            <a:pPr marL="57150" marR="0" indent="-57150">
              <a:spcBef>
                <a:spcPts val="0"/>
              </a:spcBef>
              <a:spcAft>
                <a:spcPts val="0"/>
              </a:spcAft>
              <a:buFont typeface="Arial" panose="020B0604020202020204" pitchFamily="34" charset="0"/>
              <a:buChar char="•"/>
            </a:pPr>
            <a:endParaRPr lang="en-US" sz="700" dirty="0">
              <a:latin typeface="Calibri" panose="020F0502020204030204" pitchFamily="34" charset="0"/>
              <a:ea typeface="Calibri" panose="020F0502020204030204" pitchFamily="34" charset="0"/>
              <a:cs typeface="Times New Roman" panose="02020603050405020304" pitchFamily="18" charset="0"/>
            </a:endParaRPr>
          </a:p>
          <a:p>
            <a:pPr marL="57150" marR="0" indent="-57150">
              <a:spcBef>
                <a:spcPts val="0"/>
              </a:spcBef>
              <a:spcAft>
                <a:spcPts val="0"/>
              </a:spcAft>
              <a:buFont typeface="Arial" panose="020B0604020202020204" pitchFamily="34" charset="0"/>
              <a:buChar char="•"/>
            </a:pPr>
            <a:endParaRPr lang="en-US" sz="700" dirty="0">
              <a:latin typeface="Calibri" panose="020F0502020204030204" pitchFamily="34" charset="0"/>
              <a:ea typeface="Calibri" panose="020F0502020204030204" pitchFamily="34" charset="0"/>
              <a:cs typeface="Times New Roman" panose="02020603050405020304" pitchFamily="18" charset="0"/>
            </a:endParaRPr>
          </a:p>
          <a:p>
            <a:pPr marL="57150" marR="0" indent="-57150">
              <a:spcBef>
                <a:spcPts val="0"/>
              </a:spcBef>
              <a:spcAft>
                <a:spcPts val="0"/>
              </a:spcAft>
              <a:buFont typeface="Arial" panose="020B0604020202020204" pitchFamily="34" charset="0"/>
              <a:buChar char="•"/>
            </a:pPr>
            <a:endParaRPr lang="en-US" sz="700" dirty="0">
              <a:latin typeface="Calibri" panose="020F0502020204030204" pitchFamily="34" charset="0"/>
              <a:ea typeface="Calibri" panose="020F0502020204030204" pitchFamily="34" charset="0"/>
              <a:cs typeface="Times New Roman" panose="02020603050405020304" pitchFamily="18" charset="0"/>
            </a:endParaRPr>
          </a:p>
          <a:p>
            <a:pPr marR="0">
              <a:spcBef>
                <a:spcPts val="0"/>
              </a:spcBef>
              <a:spcAft>
                <a:spcPts val="0"/>
              </a:spcAft>
            </a:pPr>
            <a:endParaRPr lang="en-US" sz="700" dirty="0">
              <a:latin typeface="Calibri" panose="020F0502020204030204" pitchFamily="34" charset="0"/>
              <a:ea typeface="Calibri" panose="020F0502020204030204" pitchFamily="34" charset="0"/>
              <a:cs typeface="Times New Roman" panose="02020603050405020304" pitchFamily="18" charset="0"/>
            </a:endParaRPr>
          </a:p>
          <a:p>
            <a:pPr marR="0">
              <a:spcBef>
                <a:spcPts val="0"/>
              </a:spcBef>
              <a:spcAft>
                <a:spcPts val="0"/>
              </a:spcAft>
            </a:pPr>
            <a:r>
              <a:rPr lang="en-US" sz="700" b="1" dirty="0">
                <a:latin typeface="Calibri" panose="020F0502020204030204" pitchFamily="34" charset="0"/>
                <a:ea typeface="Calibri" panose="020F0502020204030204" pitchFamily="34" charset="0"/>
                <a:cs typeface="Times New Roman" panose="02020603050405020304" pitchFamily="18" charset="0"/>
              </a:rPr>
              <a:t>MISC OBSERVATIONS FIRST HALF:</a:t>
            </a:r>
          </a:p>
          <a:p>
            <a:pPr marL="57150" marR="0" indent="-57150">
              <a:spcBef>
                <a:spcPts val="0"/>
              </a:spcBef>
              <a:spcAft>
                <a:spcPts val="0"/>
              </a:spcAft>
              <a:buFont typeface="Arial" panose="020B0604020202020204" pitchFamily="34" charset="0"/>
              <a:buChar char="•"/>
            </a:pPr>
            <a:r>
              <a:rPr lang="en-US" sz="700" b="1" dirty="0">
                <a:latin typeface="Calibri" panose="020F0502020204030204" pitchFamily="34" charset="0"/>
                <a:ea typeface="Calibri" panose="020F0502020204030204" pitchFamily="34" charset="0"/>
                <a:cs typeface="Times New Roman" panose="02020603050405020304" pitchFamily="18" charset="0"/>
              </a:rPr>
              <a:t>CB decrease inflation policies (contractionary):</a:t>
            </a:r>
            <a:r>
              <a:rPr lang="en-US" sz="700" dirty="0">
                <a:latin typeface="Calibri" panose="020F0502020204030204" pitchFamily="34" charset="0"/>
                <a:ea typeface="Calibri" panose="020F0502020204030204" pitchFamily="34" charset="0"/>
                <a:cs typeface="Times New Roman" panose="02020603050405020304" pitchFamily="18" charset="0"/>
              </a:rPr>
              <a:t> Increase the interest rate paid on excess reserves to commercial banks; Sell government bonds to commercial banks; Increase the reserve requirements for commercial banks</a:t>
            </a:r>
          </a:p>
          <a:p>
            <a:pPr marL="57150" marR="0" indent="-57150">
              <a:spcBef>
                <a:spcPts val="0"/>
              </a:spcBef>
              <a:spcAft>
                <a:spcPts val="0"/>
              </a:spcAft>
              <a:buFont typeface="Arial" panose="020B0604020202020204" pitchFamily="34" charset="0"/>
              <a:buChar char="•"/>
            </a:pPr>
            <a:r>
              <a:rPr lang="en-US" sz="700" b="1" dirty="0">
                <a:latin typeface="Calibri" panose="020F0502020204030204" pitchFamily="34" charset="0"/>
                <a:ea typeface="Calibri" panose="020F0502020204030204" pitchFamily="34" charset="0"/>
                <a:cs typeface="Times New Roman" panose="02020603050405020304" pitchFamily="18" charset="0"/>
              </a:rPr>
              <a:t>QE Policy:</a:t>
            </a:r>
            <a:r>
              <a:rPr lang="en-US" sz="700" dirty="0">
                <a:latin typeface="Calibri" panose="020F0502020204030204" pitchFamily="34" charset="0"/>
                <a:ea typeface="Calibri" panose="020F0502020204030204" pitchFamily="34" charset="0"/>
                <a:cs typeface="Times New Roman" panose="02020603050405020304" pitchFamily="18" charset="0"/>
              </a:rPr>
              <a:t> purchasing a lot of government securities; sale of very liquid assets to commercial banks and the purchase of very illiquid assets such as MBS</a:t>
            </a:r>
          </a:p>
          <a:p>
            <a:pPr marL="57150" marR="0" indent="-57150">
              <a:spcBef>
                <a:spcPts val="0"/>
              </a:spcBef>
              <a:spcAft>
                <a:spcPts val="0"/>
              </a:spcAft>
              <a:buFont typeface="Arial" panose="020B0604020202020204" pitchFamily="34" charset="0"/>
              <a:buChar char="•"/>
            </a:pPr>
            <a:r>
              <a:rPr lang="en-US" sz="700" b="1" dirty="0">
                <a:latin typeface="Calibri" panose="020F0502020204030204" pitchFamily="34" charset="0"/>
                <a:ea typeface="Calibri" panose="020F0502020204030204" pitchFamily="34" charset="0"/>
                <a:cs typeface="Times New Roman" panose="02020603050405020304" pitchFamily="18" charset="0"/>
              </a:rPr>
              <a:t>Structural </a:t>
            </a:r>
            <a:r>
              <a:rPr lang="en-US" sz="700" b="1" dirty="0" err="1">
                <a:latin typeface="Calibri" panose="020F0502020204030204" pitchFamily="34" charset="0"/>
                <a:ea typeface="Calibri" panose="020F0502020204030204" pitchFamily="34" charset="0"/>
                <a:cs typeface="Times New Roman" panose="02020603050405020304" pitchFamily="18" charset="0"/>
              </a:rPr>
              <a:t>Unemp</a:t>
            </a:r>
            <a:r>
              <a:rPr lang="en-US" sz="700" b="1" dirty="0">
                <a:latin typeface="Calibri" panose="020F0502020204030204" pitchFamily="34" charset="0"/>
                <a:ea typeface="Calibri" panose="020F0502020204030204" pitchFamily="34" charset="0"/>
                <a:cs typeface="Times New Roman" panose="02020603050405020304" pitchFamily="18" charset="0"/>
              </a:rPr>
              <a:t>.:</a:t>
            </a:r>
            <a:r>
              <a:rPr lang="en-US" sz="700" dirty="0">
                <a:latin typeface="Calibri" panose="020F0502020204030204" pitchFamily="34" charset="0"/>
                <a:ea typeface="Calibri" panose="020F0502020204030204" pitchFamily="34" charset="0"/>
                <a:cs typeface="Times New Roman" panose="02020603050405020304" pitchFamily="18" charset="0"/>
              </a:rPr>
              <a:t> If unions help firms cut wages during recessions, </a:t>
            </a:r>
            <a:r>
              <a:rPr lang="en-US" sz="700" dirty="0">
                <a:effectLst/>
                <a:latin typeface="Calibri" panose="020F0502020204030204" pitchFamily="34" charset="0"/>
                <a:ea typeface="Calibri" panose="020F0502020204030204" pitchFamily="34" charset="0"/>
                <a:cs typeface="Times New Roman" panose="02020603050405020304" pitchFamily="18" charset="0"/>
              </a:rPr>
              <a:t>↓</a:t>
            </a:r>
            <a:r>
              <a:rPr lang="en-US" sz="700" dirty="0">
                <a:latin typeface="Calibri" panose="020F0502020204030204" pitchFamily="34" charset="0"/>
                <a:ea typeface="Calibri" panose="020F0502020204030204" pitchFamily="34" charset="0"/>
                <a:cs typeface="Times New Roman" panose="02020603050405020304" pitchFamily="18" charset="0"/>
              </a:rPr>
              <a:t> structural unemployment. Frictions that prevent workers and firms from immediately forming new matches contribute to frictional unemployment</a:t>
            </a:r>
          </a:p>
          <a:p>
            <a:pPr marL="57150" marR="0" indent="-57150">
              <a:spcBef>
                <a:spcPts val="0"/>
              </a:spcBef>
              <a:spcAft>
                <a:spcPts val="0"/>
              </a:spcAft>
              <a:buFont typeface="Arial" panose="020B0604020202020204" pitchFamily="34" charset="0"/>
              <a:buChar char="•"/>
            </a:pPr>
            <a:r>
              <a:rPr lang="en-US" sz="700" b="1" dirty="0">
                <a:latin typeface="Calibri" panose="020F0502020204030204" pitchFamily="34" charset="0"/>
                <a:ea typeface="Calibri" panose="020F0502020204030204" pitchFamily="34" charset="0"/>
                <a:cs typeface="Times New Roman" panose="02020603050405020304" pitchFamily="18" charset="0"/>
              </a:rPr>
              <a:t>Example </a:t>
            </a:r>
            <a:r>
              <a:rPr lang="en-US" sz="700" b="1" dirty="0" err="1">
                <a:latin typeface="Calibri" panose="020F0502020204030204" pitchFamily="34" charset="0"/>
                <a:ea typeface="Calibri" panose="020F0502020204030204" pitchFamily="34" charset="0"/>
                <a:cs typeface="Times New Roman" panose="02020603050405020304" pitchFamily="18" charset="0"/>
              </a:rPr>
              <a:t>Gvt</a:t>
            </a:r>
            <a:r>
              <a:rPr lang="en-US" sz="700" b="1" dirty="0">
                <a:latin typeface="Calibri" panose="020F0502020204030204" pitchFamily="34" charset="0"/>
                <a:ea typeface="Calibri" panose="020F0502020204030204" pitchFamily="34" charset="0"/>
                <a:cs typeface="Times New Roman" panose="02020603050405020304" pitchFamily="18" charset="0"/>
              </a:rPr>
              <a:t> Policy: N</a:t>
            </a:r>
            <a:r>
              <a:rPr lang="en-US" sz="700" dirty="0">
                <a:latin typeface="Calibri" panose="020F0502020204030204" pitchFamily="34" charset="0"/>
                <a:ea typeface="Calibri" panose="020F0502020204030204" pitchFamily="34" charset="0"/>
                <a:cs typeface="Times New Roman" panose="02020603050405020304" pitchFamily="18" charset="0"/>
              </a:rPr>
              <a:t>ew policy that helps train lower paid to become higher paid workers -&gt; Increase the supply of high paid workers, lowering wages, while decreasing the supply of lower paid workers, increasing wages -&gt; smaller differential</a:t>
            </a:r>
          </a:p>
          <a:p>
            <a:pPr marL="57150" marR="0" indent="-57150">
              <a:spcBef>
                <a:spcPts val="0"/>
              </a:spcBef>
              <a:spcAft>
                <a:spcPts val="0"/>
              </a:spcAft>
              <a:buFont typeface="Arial" panose="020B0604020202020204" pitchFamily="34" charset="0"/>
              <a:buChar char="•"/>
            </a:pPr>
            <a:r>
              <a:rPr lang="en-US" sz="700" b="1" dirty="0">
                <a:latin typeface="Calibri" panose="020F0502020204030204" pitchFamily="34" charset="0"/>
                <a:ea typeface="Calibri" panose="020F0502020204030204" pitchFamily="34" charset="0"/>
                <a:cs typeface="Times New Roman" panose="02020603050405020304" pitchFamily="18" charset="0"/>
              </a:rPr>
              <a:t>GDP Deflator: </a:t>
            </a:r>
            <a:r>
              <a:rPr lang="en-US" sz="700" dirty="0">
                <a:latin typeface="Calibri" panose="020F0502020204030204" pitchFamily="34" charset="0"/>
                <a:ea typeface="Calibri" panose="020F0502020204030204" pitchFamily="34" charset="0"/>
                <a:cs typeface="Times New Roman" panose="02020603050405020304" pitchFamily="18" charset="0"/>
              </a:rPr>
              <a:t>Nominal GDP / Real GDP</a:t>
            </a:r>
          </a:p>
          <a:p>
            <a:pPr marL="0" marR="0">
              <a:spcBef>
                <a:spcPts val="0"/>
              </a:spcBef>
              <a:spcAft>
                <a:spcPts val="0"/>
              </a:spcAft>
            </a:pPr>
            <a:r>
              <a:rPr lang="en-US" sz="700" b="1" dirty="0">
                <a:effectLst/>
                <a:latin typeface="Calibri" panose="020F0502020204030204" pitchFamily="34" charset="0"/>
                <a:ea typeface="Calibri" panose="020F0502020204030204" pitchFamily="34" charset="0"/>
                <a:cs typeface="Times New Roman" panose="02020603050405020304" pitchFamily="18" charset="0"/>
              </a:rPr>
              <a:t>BUSINESS CYCLES:</a:t>
            </a:r>
          </a:p>
          <a:p>
            <a:pPr marL="57150" indent="-57150">
              <a:buFont typeface="Arial" panose="020B0604020202020204" pitchFamily="34" charset="0"/>
              <a:buChar char="•"/>
            </a:pPr>
            <a:r>
              <a:rPr lang="en-US" sz="700" dirty="0">
                <a:effectLst/>
                <a:latin typeface="Calibri" panose="020F0502020204030204" pitchFamily="34" charset="0"/>
                <a:ea typeface="Calibri" panose="020F0502020204030204" pitchFamily="34" charset="0"/>
                <a:cs typeface="Times New Roman" panose="02020603050405020304" pitchFamily="18" charset="0"/>
              </a:rPr>
              <a:t>Recession: period between peak and trough. Expansion: period between trough and peak. Recessions can be very short (e.g., Covid recession was 2 months)</a:t>
            </a:r>
          </a:p>
          <a:p>
            <a:pPr marL="57150" indent="-57150">
              <a:buFont typeface="Arial" panose="020B0604020202020204" pitchFamily="34" charset="0"/>
              <a:buChar char="•"/>
            </a:pPr>
            <a:r>
              <a:rPr lang="en-US" sz="700" dirty="0">
                <a:effectLst/>
                <a:latin typeface="Calibri" panose="020F0502020204030204" pitchFamily="34" charset="0"/>
                <a:ea typeface="Calibri" panose="020F0502020204030204" pitchFamily="34" charset="0"/>
                <a:cs typeface="Times New Roman" panose="02020603050405020304" pitchFamily="18" charset="0"/>
              </a:rPr>
              <a:t>Not only about aggregate output: co-movements in output, employment, consumption, investment, unemployment. Aggregate phenomenon</a:t>
            </a:r>
          </a:p>
          <a:p>
            <a:pPr marL="57150" marR="0" indent="-57150">
              <a:spcBef>
                <a:spcPts val="0"/>
              </a:spcBef>
              <a:spcAft>
                <a:spcPts val="0"/>
              </a:spcAft>
              <a:buFont typeface="Arial" panose="020B0604020202020204" pitchFamily="34" charset="0"/>
              <a:buChar char="•"/>
            </a:pPr>
            <a:r>
              <a:rPr lang="en-US" sz="700" b="1" dirty="0">
                <a:effectLst/>
                <a:latin typeface="Calibri" panose="020F0502020204030204" pitchFamily="34" charset="0"/>
                <a:ea typeface="Calibri" panose="020F0502020204030204" pitchFamily="34" charset="0"/>
                <a:cs typeface="Times New Roman" panose="02020603050405020304" pitchFamily="18" charset="0"/>
              </a:rPr>
              <a:t>Output gap = (</a:t>
            </a:r>
            <a:r>
              <a:rPr lang="en-US" sz="700" b="1" dirty="0">
                <a:effectLst/>
                <a:latin typeface="Cambria Math" panose="02040503050406030204" pitchFamily="18" charset="0"/>
                <a:ea typeface="Calibri" panose="020F0502020204030204" pitchFamily="34" charset="0"/>
                <a:cs typeface="Cambria Math" panose="02040503050406030204" pitchFamily="18" charset="0"/>
              </a:rPr>
              <a:t>𝑌</a:t>
            </a:r>
            <a:r>
              <a:rPr lang="en-US" sz="700" b="1" dirty="0">
                <a:effectLst/>
                <a:latin typeface="Calibri" panose="020F0502020204030204" pitchFamily="34" charset="0"/>
                <a:ea typeface="Calibri" panose="020F0502020204030204" pitchFamily="34" charset="0"/>
                <a:cs typeface="Times New Roman" panose="02020603050405020304" pitchFamily="18" charset="0"/>
              </a:rPr>
              <a:t> − </a:t>
            </a:r>
            <a:r>
              <a:rPr lang="en-US" sz="700" b="1" dirty="0">
                <a:effectLst/>
                <a:latin typeface="Cambria Math" panose="02040503050406030204" pitchFamily="18" charset="0"/>
                <a:ea typeface="Calibri" panose="020F0502020204030204" pitchFamily="34" charset="0"/>
                <a:cs typeface="Cambria Math" panose="02040503050406030204" pitchFamily="18" charset="0"/>
              </a:rPr>
              <a:t>𝑌𝑝</a:t>
            </a:r>
            <a:r>
              <a:rPr lang="en-US" sz="700" b="1" dirty="0">
                <a:effectLst/>
                <a:latin typeface="Calibri" panose="020F0502020204030204" pitchFamily="34" charset="0"/>
                <a:ea typeface="Calibri" panose="020F0502020204030204" pitchFamily="34" charset="0"/>
                <a:cs typeface="Times New Roman" panose="02020603050405020304" pitchFamily="18" charset="0"/>
              </a:rPr>
              <a:t>)/</a:t>
            </a:r>
            <a:r>
              <a:rPr lang="en-US" sz="700" b="1" dirty="0">
                <a:effectLst/>
                <a:latin typeface="Cambria Math" panose="02040503050406030204" pitchFamily="18" charset="0"/>
                <a:ea typeface="Calibri" panose="020F0502020204030204" pitchFamily="34" charset="0"/>
                <a:cs typeface="Cambria Math" panose="02040503050406030204" pitchFamily="18" charset="0"/>
              </a:rPr>
              <a:t>𝑌𝑝 </a:t>
            </a:r>
            <a:r>
              <a:rPr lang="en-US" sz="700" dirty="0">
                <a:effectLst/>
                <a:ea typeface="Calibri" panose="020F0502020204030204" pitchFamily="34" charset="0"/>
                <a:cs typeface="Cambria Math" panose="02040503050406030204" pitchFamily="18" charset="0"/>
              </a:rPr>
              <a:t>(important and difficult to measure whether </a:t>
            </a:r>
            <a:r>
              <a:rPr lang="en-US" sz="700" dirty="0">
                <a:effectLst/>
                <a:latin typeface="Calibri" panose="020F0502020204030204" pitchFamily="34" charset="0"/>
                <a:ea typeface="Calibri" panose="020F0502020204030204" pitchFamily="34" charset="0"/>
                <a:cs typeface="Times New Roman" panose="02020603050405020304" pitchFamily="18" charset="0"/>
              </a:rPr>
              <a:t>↑ </a:t>
            </a:r>
            <a:r>
              <a:rPr lang="en-US" sz="700" dirty="0">
                <a:effectLst/>
                <a:ea typeface="Calibri" panose="020F0502020204030204" pitchFamily="34" charset="0"/>
                <a:cs typeface="Cambria Math" panose="02040503050406030204" pitchFamily="18" charset="0"/>
              </a:rPr>
              <a:t>GDP are due to </a:t>
            </a:r>
            <a:r>
              <a:rPr lang="en-US" sz="700" dirty="0">
                <a:effectLst/>
                <a:latin typeface="Calibri" panose="020F0502020204030204" pitchFamily="34" charset="0"/>
                <a:ea typeface="Calibri" panose="020F0502020204030204" pitchFamily="34" charset="0"/>
                <a:cs typeface="Times New Roman" panose="02020603050405020304" pitchFamily="18" charset="0"/>
              </a:rPr>
              <a:t>↑</a:t>
            </a:r>
            <a:r>
              <a:rPr lang="en-US" sz="700" dirty="0">
                <a:effectLst/>
                <a:ea typeface="Calibri" panose="020F0502020204030204" pitchFamily="34" charset="0"/>
                <a:cs typeface="Cambria Math" panose="02040503050406030204" pitchFamily="18" charset="0"/>
              </a:rPr>
              <a:t> potential output short-run fluctuations)</a:t>
            </a:r>
            <a:endParaRPr lang="en-US" sz="700" b="1" dirty="0">
              <a:effectLst/>
              <a:ea typeface="Calibri" panose="020F0502020204030204" pitchFamily="34" charset="0"/>
              <a:cs typeface="Cambria Math" panose="02040503050406030204" pitchFamily="18" charset="0"/>
            </a:endParaRPr>
          </a:p>
          <a:p>
            <a:pPr marL="57150" indent="-57150">
              <a:buFont typeface="Arial" panose="020B0604020202020204" pitchFamily="34" charset="0"/>
              <a:buChar char="•"/>
            </a:pPr>
            <a:r>
              <a:rPr lang="en-US" sz="700" dirty="0">
                <a:ea typeface="Calibri" panose="020F0502020204030204" pitchFamily="34" charset="0"/>
                <a:cs typeface="Cambria Math" panose="02040503050406030204" pitchFamily="18" charset="0"/>
              </a:rPr>
              <a:t>Recession:</a:t>
            </a:r>
            <a:r>
              <a:rPr lang="en-US" sz="700" dirty="0">
                <a:effectLst/>
                <a:latin typeface="Calibri" panose="020F0502020204030204" pitchFamily="34" charset="0"/>
                <a:ea typeface="Calibri" panose="020F0502020204030204" pitchFamily="34" charset="0"/>
                <a:cs typeface="Times New Roman" panose="02020603050405020304" pitchFamily="18" charset="0"/>
              </a:rPr>
              <a:t>↑</a:t>
            </a:r>
            <a:r>
              <a:rPr lang="en-US" sz="700" dirty="0" err="1">
                <a:effectLst/>
                <a:latin typeface="Calibri" panose="020F0502020204030204" pitchFamily="34" charset="0"/>
                <a:ea typeface="Calibri" panose="020F0502020204030204" pitchFamily="34" charset="0"/>
                <a:cs typeface="Times New Roman" panose="02020603050405020304" pitchFamily="18" charset="0"/>
              </a:rPr>
              <a:t>unemployment,↓consumption</a:t>
            </a:r>
            <a:r>
              <a:rPr lang="en-US" sz="700" dirty="0">
                <a:effectLst/>
                <a:latin typeface="Calibri" panose="020F0502020204030204" pitchFamily="34" charset="0"/>
                <a:ea typeface="Calibri" panose="020F0502020204030204" pitchFamily="34" charset="0"/>
                <a:cs typeface="Times New Roman" panose="02020603050405020304" pitchFamily="18" charset="0"/>
              </a:rPr>
              <a:t>, ↓</a:t>
            </a:r>
          </a:p>
          <a:p>
            <a:pPr marL="57150" indent="-57150">
              <a:buFont typeface="Arial" panose="020B0604020202020204" pitchFamily="34" charset="0"/>
              <a:buChar char="•"/>
            </a:pPr>
            <a:r>
              <a:rPr lang="en-US" sz="700" dirty="0">
                <a:latin typeface="Calibri" panose="020F0502020204030204" pitchFamily="34" charset="0"/>
                <a:ea typeface="Calibri" panose="020F0502020204030204" pitchFamily="34" charset="0"/>
                <a:cs typeface="Times New Roman" panose="02020603050405020304" pitchFamily="18" charset="0"/>
              </a:rPr>
              <a:t>Yield curve: Typically upward sloping (long-term rates &gt; short-term due to risk premium/uncertainty); inverted yield curve can predict recessions markets may expect Fed having to lower rates), but not always</a:t>
            </a:r>
          </a:p>
          <a:p>
            <a:pPr marL="57150" indent="-57150">
              <a:buFont typeface="Arial" panose="020B0604020202020204" pitchFamily="34" charset="0"/>
              <a:buChar char="•"/>
            </a:pPr>
            <a:r>
              <a:rPr lang="en-US" sz="700" dirty="0">
                <a:effectLst/>
                <a:latin typeface="Calibri" panose="020F0502020204030204" pitchFamily="34" charset="0"/>
                <a:ea typeface="Calibri" panose="020F0502020204030204" pitchFamily="34" charset="0"/>
                <a:cs typeface="Times New Roman" panose="02020603050405020304" pitchFamily="18" charset="0"/>
              </a:rPr>
              <a:t>Long</a:t>
            </a:r>
            <a:r>
              <a:rPr lang="en-US" sz="700" dirty="0">
                <a:latin typeface="Calibri" panose="020F0502020204030204" pitchFamily="34" charset="0"/>
                <a:ea typeface="Calibri" panose="020F0502020204030204" pitchFamily="34" charset="0"/>
                <a:cs typeface="Times New Roman" panose="02020603050405020304" pitchFamily="18" charset="0"/>
              </a:rPr>
              <a:t>-run: Prices/wages fully flexible and respond to changes in supply and demand; output is determined by supply side (factors of production &amp; tech)</a:t>
            </a:r>
          </a:p>
          <a:p>
            <a:pPr marL="57150" indent="-57150">
              <a:buFont typeface="Arial" panose="020B0604020202020204" pitchFamily="34" charset="0"/>
              <a:buChar char="•"/>
            </a:pPr>
            <a:r>
              <a:rPr lang="en-US" sz="700" dirty="0">
                <a:effectLst/>
                <a:latin typeface="Calibri" panose="020F0502020204030204" pitchFamily="34" charset="0"/>
                <a:ea typeface="Calibri" panose="020F0502020204030204" pitchFamily="34" charset="0"/>
                <a:cs typeface="Times New Roman" panose="02020603050405020304" pitchFamily="18" charset="0"/>
              </a:rPr>
              <a:t>Short-run: Prices/wages are sticky and adjust gradually; output depends on demand (C, I, G, EX, </a:t>
            </a:r>
            <a:r>
              <a:rPr lang="en-US" sz="700" dirty="0" err="1">
                <a:effectLst/>
                <a:latin typeface="Calibri" panose="020F0502020204030204" pitchFamily="34" charset="0"/>
                <a:ea typeface="Calibri" panose="020F0502020204030204" pitchFamily="34" charset="0"/>
                <a:cs typeface="Times New Roman" panose="02020603050405020304" pitchFamily="18" charset="0"/>
              </a:rPr>
              <a:t>etc</a:t>
            </a:r>
            <a:r>
              <a:rPr lang="en-US" sz="700" dirty="0">
                <a:effectLst/>
                <a:latin typeface="Calibri" panose="020F0502020204030204" pitchFamily="34" charset="0"/>
                <a:ea typeface="Calibri" panose="020F0502020204030204" pitchFamily="34" charset="0"/>
                <a:cs typeface="Times New Roman" panose="02020603050405020304" pitchFamily="18" charset="0"/>
              </a:rPr>
              <a:t>) -&gt; </a:t>
            </a:r>
            <a:r>
              <a:rPr lang="en-US" sz="700" dirty="0">
                <a:latin typeface="Calibri" panose="020F0502020204030204" pitchFamily="34" charset="0"/>
                <a:ea typeface="Calibri" panose="020F0502020204030204" pitchFamily="34" charset="0"/>
                <a:cs typeface="Times New Roman" panose="02020603050405020304" pitchFamily="18" charset="0"/>
              </a:rPr>
              <a:t>some factors of production idle -&gt; unemployment, low capacity utilization</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3" name="Picture 12" descr="A diagram of a supply line&#10;&#10;Description automatically generated">
            <a:extLst>
              <a:ext uri="{FF2B5EF4-FFF2-40B4-BE49-F238E27FC236}">
                <a16:creationId xmlns:a16="http://schemas.microsoft.com/office/drawing/2014/main" id="{FAD0C00D-D8D9-628B-FF7A-9917BFC4C224}"/>
              </a:ext>
            </a:extLst>
          </p:cNvPr>
          <p:cNvPicPr>
            <a:picLocks noChangeAspect="1"/>
          </p:cNvPicPr>
          <p:nvPr/>
        </p:nvPicPr>
        <p:blipFill>
          <a:blip r:embed="rId6"/>
          <a:stretch>
            <a:fillRect/>
          </a:stretch>
        </p:blipFill>
        <p:spPr>
          <a:xfrm>
            <a:off x="2946267" y="6520775"/>
            <a:ext cx="1795463" cy="742358"/>
          </a:xfrm>
          <a:prstGeom prst="rect">
            <a:avLst/>
          </a:prstGeom>
          <a:ln>
            <a:solidFill>
              <a:schemeClr val="accent1"/>
            </a:solidFill>
          </a:ln>
        </p:spPr>
      </p:pic>
      <p:pic>
        <p:nvPicPr>
          <p:cNvPr id="14" name="Picture 13" descr="A diagram of a supply line&#10;&#10;Description automatically generated">
            <a:extLst>
              <a:ext uri="{FF2B5EF4-FFF2-40B4-BE49-F238E27FC236}">
                <a16:creationId xmlns:a16="http://schemas.microsoft.com/office/drawing/2014/main" id="{7AE984F5-D5D1-3718-CBE8-73725064035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46283" y="7293969"/>
            <a:ext cx="1795463" cy="742909"/>
          </a:xfrm>
          <a:prstGeom prst="rect">
            <a:avLst/>
          </a:prstGeom>
          <a:ln>
            <a:solidFill>
              <a:schemeClr val="accent1"/>
            </a:solidFill>
          </a:ln>
        </p:spPr>
      </p:pic>
      <p:sp>
        <p:nvSpPr>
          <p:cNvPr id="15" name="TextBox 14">
            <a:extLst>
              <a:ext uri="{FF2B5EF4-FFF2-40B4-BE49-F238E27FC236}">
                <a16:creationId xmlns:a16="http://schemas.microsoft.com/office/drawing/2014/main" id="{4B4B0A36-566C-483C-954A-2862D79496FF}"/>
              </a:ext>
            </a:extLst>
          </p:cNvPr>
          <p:cNvSpPr txBox="1"/>
          <p:nvPr/>
        </p:nvSpPr>
        <p:spPr>
          <a:xfrm>
            <a:off x="2946283" y="7293969"/>
            <a:ext cx="744966" cy="138742"/>
          </a:xfrm>
          <a:prstGeom prst="rect">
            <a:avLst/>
          </a:prstGeom>
          <a:noFill/>
        </p:spPr>
        <p:txBody>
          <a:bodyPr wrap="square" rtlCol="0" anchor="ctr">
            <a:spAutoFit/>
          </a:bodyPr>
          <a:lstStyle/>
          <a:p>
            <a:r>
              <a:rPr lang="en-US" sz="600" b="1" dirty="0"/>
              <a:t>Ample reserves</a:t>
            </a:r>
            <a:endParaRPr lang="en-US" sz="600" dirty="0"/>
          </a:p>
        </p:txBody>
      </p:sp>
      <p:pic>
        <p:nvPicPr>
          <p:cNvPr id="16" name="Picture 15" descr="A diagram of a labor supply line&#10;&#10;Description automatically generated">
            <a:extLst>
              <a:ext uri="{FF2B5EF4-FFF2-40B4-BE49-F238E27FC236}">
                <a16:creationId xmlns:a16="http://schemas.microsoft.com/office/drawing/2014/main" id="{DA44F579-3887-AD05-6E1D-7095129D07A1}"/>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484199" y="2442270"/>
            <a:ext cx="1721055" cy="892267"/>
          </a:xfrm>
          <a:prstGeom prst="rect">
            <a:avLst/>
          </a:prstGeom>
          <a:ln>
            <a:solidFill>
              <a:schemeClr val="accent1"/>
            </a:solidFill>
          </a:ln>
        </p:spPr>
      </p:pic>
      <p:pic>
        <p:nvPicPr>
          <p:cNvPr id="18" name="Picture 17" descr="A diagram of a graph&#10;&#10;Description automatically generated with medium confidence">
            <a:extLst>
              <a:ext uri="{FF2B5EF4-FFF2-40B4-BE49-F238E27FC236}">
                <a16:creationId xmlns:a16="http://schemas.microsoft.com/office/drawing/2014/main" id="{4A9D49A5-40C2-5BCD-1ABB-6FF5DF569DFC}"/>
              </a:ext>
            </a:extLst>
          </p:cNvPr>
          <p:cNvPicPr>
            <a:picLocks noChangeAspect="1"/>
          </p:cNvPicPr>
          <p:nvPr/>
        </p:nvPicPr>
        <p:blipFill>
          <a:blip r:embed="rId9"/>
          <a:stretch>
            <a:fillRect/>
          </a:stretch>
        </p:blipFill>
        <p:spPr>
          <a:xfrm>
            <a:off x="5466426" y="4613464"/>
            <a:ext cx="1922318" cy="1044286"/>
          </a:xfrm>
          <a:prstGeom prst="rect">
            <a:avLst/>
          </a:prstGeom>
          <a:ln>
            <a:solidFill>
              <a:schemeClr val="accent1"/>
            </a:solidFill>
          </a:ln>
        </p:spPr>
      </p:pic>
    </p:spTree>
    <p:extLst>
      <p:ext uri="{BB962C8B-B14F-4D97-AF65-F5344CB8AC3E}">
        <p14:creationId xmlns:p14="http://schemas.microsoft.com/office/powerpoint/2010/main" val="320966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BD4D0ED3-0B8C-A218-9B48-124F3B712B32}"/>
              </a:ext>
            </a:extLst>
          </p:cNvPr>
          <p:cNvCxnSpPr>
            <a:cxnSpLocks/>
          </p:cNvCxnSpPr>
          <p:nvPr/>
        </p:nvCxnSpPr>
        <p:spPr>
          <a:xfrm>
            <a:off x="2617302" y="6624"/>
            <a:ext cx="0" cy="10058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36FE9FF-FD02-E68B-47B9-36F878B0465D}"/>
              </a:ext>
            </a:extLst>
          </p:cNvPr>
          <p:cNvCxnSpPr>
            <a:cxnSpLocks/>
          </p:cNvCxnSpPr>
          <p:nvPr/>
        </p:nvCxnSpPr>
        <p:spPr>
          <a:xfrm>
            <a:off x="5079877" y="6625"/>
            <a:ext cx="0" cy="10058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19DE3ED0-D9CA-EC42-8781-85C9C8CD7E92}"/>
              </a:ext>
            </a:extLst>
          </p:cNvPr>
          <p:cNvSpPr txBox="1"/>
          <p:nvPr/>
        </p:nvSpPr>
        <p:spPr>
          <a:xfrm>
            <a:off x="83192" y="62281"/>
            <a:ext cx="2603451" cy="6694140"/>
          </a:xfrm>
          <a:prstGeom prst="rect">
            <a:avLst/>
          </a:prstGeom>
          <a:noFill/>
        </p:spPr>
        <p:txBody>
          <a:bodyPr wrap="square" rtlCol="0">
            <a:spAutoFit/>
          </a:bodyPr>
          <a:lstStyle/>
          <a:p>
            <a:pPr marL="57150" indent="-57150">
              <a:buFont typeface="Arial" panose="020B0604020202020204" pitchFamily="34" charset="0"/>
              <a:buChar char="•"/>
            </a:pPr>
            <a:r>
              <a:rPr lang="en-US" sz="700" dirty="0">
                <a:ea typeface="Calibri" panose="020F0502020204030204" pitchFamily="34" charset="0"/>
                <a:cs typeface="Times New Roman" panose="02020603050405020304" pitchFamily="18" charset="0"/>
              </a:rPr>
              <a:t>Marginal propensity to consume (MPC): Extra consumption for each extra dollar of disposable income</a:t>
            </a:r>
          </a:p>
          <a:p>
            <a:pPr marL="57150" marR="0" indent="-57150">
              <a:spcBef>
                <a:spcPts val="0"/>
              </a:spcBef>
              <a:spcAft>
                <a:spcPts val="0"/>
              </a:spcAft>
              <a:buFont typeface="Arial" panose="020B0604020202020204" pitchFamily="34" charset="0"/>
              <a:buChar char="•"/>
            </a:pPr>
            <a:r>
              <a:rPr lang="en-US" sz="700" b="1" dirty="0">
                <a:effectLst/>
                <a:ea typeface="Calibri" panose="020F0502020204030204" pitchFamily="34" charset="0"/>
                <a:cs typeface="Cambria Math" panose="02040503050406030204" pitchFamily="18" charset="0"/>
              </a:rPr>
              <a:t>𝑌</a:t>
            </a:r>
            <a:r>
              <a:rPr lang="en-US" sz="700" b="1" dirty="0">
                <a:effectLst/>
                <a:ea typeface="Calibri" panose="020F0502020204030204" pitchFamily="34" charset="0"/>
                <a:cs typeface="Times New Roman" panose="02020603050405020304" pitchFamily="18" charset="0"/>
              </a:rPr>
              <a:t>=</a:t>
            </a:r>
            <a:r>
              <a:rPr lang="en-US" sz="700" b="1" dirty="0">
                <a:effectLst/>
                <a:ea typeface="Calibri" panose="020F0502020204030204" pitchFamily="34" charset="0"/>
                <a:cs typeface="Cambria Math" panose="02040503050406030204" pitchFamily="18" charset="0"/>
              </a:rPr>
              <a:t>𝐶</a:t>
            </a:r>
            <a:r>
              <a:rPr lang="en-US" sz="700" b="1" dirty="0">
                <a:effectLst/>
                <a:ea typeface="Calibri" panose="020F0502020204030204" pitchFamily="34" charset="0"/>
                <a:cs typeface="Times New Roman" panose="02020603050405020304" pitchFamily="18" charset="0"/>
              </a:rPr>
              <a:t>(</a:t>
            </a:r>
            <a:r>
              <a:rPr lang="en-US" sz="700" b="1" dirty="0">
                <a:effectLst/>
                <a:ea typeface="Calibri" panose="020F0502020204030204" pitchFamily="34" charset="0"/>
                <a:cs typeface="Cambria Math" panose="02040503050406030204" pitchFamily="18" charset="0"/>
              </a:rPr>
              <a:t>𝑌</a:t>
            </a:r>
            <a:r>
              <a:rPr lang="en-US" sz="700" b="1" dirty="0">
                <a:effectLst/>
                <a:ea typeface="Calibri" panose="020F0502020204030204" pitchFamily="34" charset="0"/>
                <a:cs typeface="Times New Roman" panose="02020603050405020304" pitchFamily="18" charset="0"/>
              </a:rPr>
              <a:t>−</a:t>
            </a:r>
            <a:r>
              <a:rPr lang="en-US" sz="700" b="1" dirty="0">
                <a:effectLst/>
                <a:ea typeface="Calibri" panose="020F0502020204030204" pitchFamily="34" charset="0"/>
                <a:cs typeface="Cambria Math" panose="02040503050406030204" pitchFamily="18" charset="0"/>
              </a:rPr>
              <a:t>𝑇</a:t>
            </a:r>
            <a:r>
              <a:rPr lang="en-US" sz="700" b="1" dirty="0">
                <a:effectLst/>
                <a:ea typeface="Calibri" panose="020F0502020204030204" pitchFamily="34" charset="0"/>
                <a:cs typeface="Times New Roman" panose="02020603050405020304" pitchFamily="18" charset="0"/>
              </a:rPr>
              <a:t>) + </a:t>
            </a:r>
            <a:r>
              <a:rPr lang="en-US" sz="700" b="1" dirty="0">
                <a:effectLst/>
                <a:ea typeface="Calibri" panose="020F0502020204030204" pitchFamily="34" charset="0"/>
                <a:cs typeface="Cambria Math" panose="02040503050406030204" pitchFamily="18" charset="0"/>
              </a:rPr>
              <a:t>𝐼</a:t>
            </a:r>
            <a:r>
              <a:rPr lang="en-US" sz="700" b="1" dirty="0">
                <a:effectLst/>
                <a:ea typeface="Calibri" panose="020F0502020204030204" pitchFamily="34" charset="0"/>
                <a:cs typeface="Times New Roman" panose="02020603050405020304" pitchFamily="18" charset="0"/>
              </a:rPr>
              <a:t>(</a:t>
            </a:r>
            <a:r>
              <a:rPr lang="en-US" sz="700" b="1" dirty="0">
                <a:effectLst/>
                <a:ea typeface="Calibri" panose="020F0502020204030204" pitchFamily="34" charset="0"/>
                <a:cs typeface="Cambria Math" panose="02040503050406030204" pitchFamily="18" charset="0"/>
              </a:rPr>
              <a:t>𝑟</a:t>
            </a:r>
            <a:r>
              <a:rPr lang="en-US" sz="700" b="1" dirty="0">
                <a:effectLst/>
                <a:ea typeface="Calibri" panose="020F0502020204030204" pitchFamily="34" charset="0"/>
                <a:cs typeface="Times New Roman" panose="02020603050405020304" pitchFamily="18" charset="0"/>
              </a:rPr>
              <a:t>) + </a:t>
            </a:r>
            <a:r>
              <a:rPr lang="en-US" sz="700" b="1" dirty="0">
                <a:effectLst/>
                <a:ea typeface="Calibri" panose="020F0502020204030204" pitchFamily="34" charset="0"/>
                <a:cs typeface="Cambria Math" panose="02040503050406030204" pitchFamily="18" charset="0"/>
              </a:rPr>
              <a:t>𝐺</a:t>
            </a:r>
          </a:p>
          <a:p>
            <a:pPr marL="114300" marR="0">
              <a:spcBef>
                <a:spcPts val="0"/>
              </a:spcBef>
              <a:spcAft>
                <a:spcPts val="0"/>
              </a:spcAft>
              <a:buFont typeface="Arial" panose="020B0604020202020204" pitchFamily="34" charset="0"/>
              <a:buChar char="•"/>
            </a:pPr>
            <a:r>
              <a:rPr lang="en-US" sz="700" dirty="0">
                <a:effectLst/>
                <a:ea typeface="Calibri" panose="020F0502020204030204" pitchFamily="34" charset="0"/>
                <a:cs typeface="Cambria Math" panose="02040503050406030204" pitchFamily="18" charset="0"/>
              </a:rPr>
              <a:t>𝐶</a:t>
            </a:r>
            <a:r>
              <a:rPr lang="en-US" sz="700" dirty="0">
                <a:effectLst/>
                <a:ea typeface="Calibri" panose="020F0502020204030204" pitchFamily="34" charset="0"/>
                <a:cs typeface="Times New Roman" panose="02020603050405020304" pitchFamily="18" charset="0"/>
              </a:rPr>
              <a:t>(</a:t>
            </a:r>
            <a:r>
              <a:rPr lang="en-US" sz="700" dirty="0">
                <a:effectLst/>
                <a:ea typeface="Calibri" panose="020F0502020204030204" pitchFamily="34" charset="0"/>
                <a:cs typeface="Cambria Math" panose="02040503050406030204" pitchFamily="18" charset="0"/>
              </a:rPr>
              <a:t>𝑌</a:t>
            </a:r>
            <a:r>
              <a:rPr lang="en-US" sz="700" dirty="0">
                <a:effectLst/>
                <a:ea typeface="Calibri" panose="020F0502020204030204" pitchFamily="34" charset="0"/>
                <a:cs typeface="Times New Roman" panose="02020603050405020304" pitchFamily="18" charset="0"/>
              </a:rPr>
              <a:t>−</a:t>
            </a:r>
            <a:r>
              <a:rPr lang="en-US" sz="700" dirty="0">
                <a:effectLst/>
                <a:ea typeface="Calibri" panose="020F0502020204030204" pitchFamily="34" charset="0"/>
                <a:cs typeface="Cambria Math" panose="02040503050406030204" pitchFamily="18" charset="0"/>
              </a:rPr>
              <a:t>𝑇</a:t>
            </a:r>
            <a:r>
              <a:rPr lang="en-US" sz="700" dirty="0">
                <a:effectLst/>
                <a:ea typeface="Calibri" panose="020F0502020204030204" pitchFamily="34" charset="0"/>
                <a:cs typeface="Times New Roman" panose="02020603050405020304" pitchFamily="18" charset="0"/>
              </a:rPr>
              <a:t>): Consumption as function of dispo</a:t>
            </a:r>
            <a:r>
              <a:rPr lang="en-US" sz="700" dirty="0">
                <a:ea typeface="Calibri" panose="020F0502020204030204" pitchFamily="34" charset="0"/>
                <a:cs typeface="Times New Roman" panose="02020603050405020304" pitchFamily="18" charset="0"/>
              </a:rPr>
              <a:t>sable income</a:t>
            </a:r>
          </a:p>
          <a:p>
            <a:pPr marL="114300" marR="0">
              <a:spcBef>
                <a:spcPts val="0"/>
              </a:spcBef>
              <a:spcAft>
                <a:spcPts val="0"/>
              </a:spcAft>
              <a:buFont typeface="Arial" panose="020B0604020202020204" pitchFamily="34" charset="0"/>
              <a:buChar char="•"/>
            </a:pPr>
            <a:r>
              <a:rPr lang="en-US" sz="700" dirty="0">
                <a:effectLst/>
                <a:ea typeface="Calibri" panose="020F0502020204030204" pitchFamily="34" charset="0"/>
                <a:cs typeface="Times New Roman" panose="02020603050405020304" pitchFamily="18" charset="0"/>
              </a:rPr>
              <a:t>Y-T = disposable income (income – taxes)</a:t>
            </a:r>
          </a:p>
          <a:p>
            <a:pPr marL="114300" marR="0">
              <a:spcBef>
                <a:spcPts val="0"/>
              </a:spcBef>
              <a:spcAft>
                <a:spcPts val="0"/>
              </a:spcAft>
              <a:buFont typeface="Arial" panose="020B0604020202020204" pitchFamily="34" charset="0"/>
              <a:buChar char="•"/>
            </a:pPr>
            <a:r>
              <a:rPr lang="en-US" sz="700" dirty="0">
                <a:ea typeface="Calibri" panose="020F0502020204030204" pitchFamily="34" charset="0"/>
                <a:cs typeface="Times New Roman" panose="02020603050405020304" pitchFamily="18" charset="0"/>
              </a:rPr>
              <a:t>I(r) = investment is decreasing function of r</a:t>
            </a:r>
            <a:endParaRPr lang="en-US" sz="700" dirty="0">
              <a:effectLst/>
              <a:ea typeface="Calibri" panose="020F0502020204030204" pitchFamily="34" charset="0"/>
              <a:cs typeface="Cambria Math" panose="02040503050406030204" pitchFamily="18" charset="0"/>
            </a:endParaRPr>
          </a:p>
          <a:p>
            <a:pPr marL="57150" marR="0" indent="-57150">
              <a:spcBef>
                <a:spcPts val="0"/>
              </a:spcBef>
              <a:spcAft>
                <a:spcPts val="0"/>
              </a:spcAft>
              <a:buFont typeface="Arial" panose="020B0604020202020204" pitchFamily="34" charset="0"/>
              <a:buChar char="•"/>
            </a:pPr>
            <a:r>
              <a:rPr lang="en-US" sz="700" b="1" dirty="0">
                <a:effectLst/>
                <a:ea typeface="Calibri" panose="020F0502020204030204" pitchFamily="34" charset="0"/>
                <a:cs typeface="Cambria Math" panose="02040503050406030204" pitchFamily="18" charset="0"/>
              </a:rPr>
              <a:t>Goods market in short run – Step 1:</a:t>
            </a:r>
            <a:r>
              <a:rPr lang="en-US" sz="700" dirty="0">
                <a:effectLst/>
                <a:ea typeface="Calibri" panose="020F0502020204030204" pitchFamily="34" charset="0"/>
                <a:cs typeface="Cambria Math" panose="02040503050406030204" pitchFamily="18" charset="0"/>
              </a:rPr>
              <a:t> holding r constant</a:t>
            </a:r>
          </a:p>
          <a:p>
            <a:pPr marL="114300" marR="0">
              <a:spcBef>
                <a:spcPts val="0"/>
              </a:spcBef>
              <a:spcAft>
                <a:spcPts val="0"/>
              </a:spcAft>
              <a:buFont typeface="Arial" panose="020B0604020202020204" pitchFamily="34" charset="0"/>
              <a:buChar char="•"/>
            </a:pPr>
            <a:r>
              <a:rPr lang="en-US" sz="700" dirty="0">
                <a:effectLst/>
                <a:ea typeface="Calibri" panose="020F0502020204030204" pitchFamily="34" charset="0"/>
                <a:cs typeface="Times New Roman" panose="02020603050405020304" pitchFamily="18" charset="0"/>
              </a:rPr>
              <a:t>↑</a:t>
            </a:r>
            <a:r>
              <a:rPr lang="en-US" sz="700" dirty="0">
                <a:effectLst/>
                <a:ea typeface="Calibri" panose="020F0502020204030204" pitchFamily="34" charset="0"/>
                <a:cs typeface="Cambria Math" panose="02040503050406030204" pitchFamily="18" charset="0"/>
              </a:rPr>
              <a:t> income -&gt; </a:t>
            </a:r>
            <a:r>
              <a:rPr lang="en-US" sz="700" dirty="0">
                <a:effectLst/>
                <a:ea typeface="Calibri" panose="020F0502020204030204" pitchFamily="34" charset="0"/>
                <a:cs typeface="Times New Roman" panose="02020603050405020304" pitchFamily="18" charset="0"/>
              </a:rPr>
              <a:t>↑</a:t>
            </a:r>
            <a:r>
              <a:rPr lang="en-US" sz="700" dirty="0">
                <a:effectLst/>
                <a:ea typeface="Calibri" panose="020F0502020204030204" pitchFamily="34" charset="0"/>
                <a:cs typeface="Cambria Math" panose="02040503050406030204" pitchFamily="18" charset="0"/>
              </a:rPr>
              <a:t> consumption (positive loop)</a:t>
            </a:r>
          </a:p>
          <a:p>
            <a:pPr marL="114300" marR="0">
              <a:spcBef>
                <a:spcPts val="0"/>
              </a:spcBef>
              <a:spcAft>
                <a:spcPts val="0"/>
              </a:spcAft>
              <a:buFont typeface="Arial" panose="020B0604020202020204" pitchFamily="34" charset="0"/>
              <a:buChar char="•"/>
            </a:pPr>
            <a:endParaRPr lang="en-US" sz="800" dirty="0">
              <a:ea typeface="Calibri" panose="020F0502020204030204" pitchFamily="34" charset="0"/>
              <a:cs typeface="Times New Roman" panose="02020603050405020304" pitchFamily="18" charset="0"/>
            </a:endParaRPr>
          </a:p>
          <a:p>
            <a:pPr marL="114300" marR="0">
              <a:spcBef>
                <a:spcPts val="0"/>
              </a:spcBef>
              <a:spcAft>
                <a:spcPts val="0"/>
              </a:spcAft>
            </a:pPr>
            <a:endParaRPr lang="en-US" sz="800" dirty="0">
              <a:effectLst/>
              <a:ea typeface="Calibri" panose="020F0502020204030204" pitchFamily="34" charset="0"/>
              <a:cs typeface="Cambria Math" panose="02040503050406030204" pitchFamily="18" charset="0"/>
            </a:endParaRPr>
          </a:p>
          <a:p>
            <a:pPr marL="57150" marR="0" indent="-57150">
              <a:spcBef>
                <a:spcPts val="0"/>
              </a:spcBef>
              <a:spcAft>
                <a:spcPts val="0"/>
              </a:spcAft>
              <a:buFont typeface="Arial" panose="020B0604020202020204" pitchFamily="34" charset="0"/>
              <a:buChar char="•"/>
            </a:pPr>
            <a:r>
              <a:rPr lang="en-US" sz="700" dirty="0">
                <a:effectLst/>
                <a:ea typeface="Calibri" panose="020F0502020204030204" pitchFamily="34" charset="0"/>
                <a:cs typeface="Cambria Math" panose="02040503050406030204" pitchFamily="18" charset="0"/>
              </a:rPr>
              <a:t>𝐶</a:t>
            </a:r>
            <a:r>
              <a:rPr lang="en-US" sz="700" dirty="0">
                <a:effectLst/>
                <a:ea typeface="Calibri" panose="020F0502020204030204" pitchFamily="34" charset="0"/>
                <a:cs typeface="Times New Roman" panose="02020603050405020304" pitchFamily="18" charset="0"/>
              </a:rPr>
              <a:t>(</a:t>
            </a:r>
            <a:r>
              <a:rPr lang="en-US" sz="700" dirty="0">
                <a:effectLst/>
                <a:ea typeface="Calibri" panose="020F0502020204030204" pitchFamily="34" charset="0"/>
                <a:cs typeface="Cambria Math" panose="02040503050406030204" pitchFamily="18" charset="0"/>
              </a:rPr>
              <a:t>𝑌</a:t>
            </a:r>
            <a:r>
              <a:rPr lang="en-US" sz="700" dirty="0">
                <a:effectLst/>
                <a:ea typeface="Calibri" panose="020F0502020204030204" pitchFamily="34" charset="0"/>
                <a:cs typeface="Times New Roman" panose="02020603050405020304" pitchFamily="18" charset="0"/>
              </a:rPr>
              <a:t> − </a:t>
            </a:r>
            <a:r>
              <a:rPr lang="en-US" sz="700" dirty="0">
                <a:effectLst/>
                <a:ea typeface="Calibri" panose="020F0502020204030204" pitchFamily="34" charset="0"/>
                <a:cs typeface="Cambria Math" panose="02040503050406030204" pitchFamily="18" charset="0"/>
              </a:rPr>
              <a:t>𝑇</a:t>
            </a:r>
            <a:r>
              <a:rPr lang="en-US" sz="700" dirty="0">
                <a:effectLst/>
                <a:ea typeface="Calibri" panose="020F0502020204030204" pitchFamily="34" charset="0"/>
                <a:cs typeface="Times New Roman" panose="02020603050405020304" pitchFamily="18" charset="0"/>
              </a:rPr>
              <a:t>) = </a:t>
            </a:r>
            <a:r>
              <a:rPr lang="en-US" sz="700" dirty="0">
                <a:effectLst/>
                <a:ea typeface="Calibri" panose="020F0502020204030204" pitchFamily="34" charset="0"/>
                <a:cs typeface="Cambria Math" panose="02040503050406030204" pitchFamily="18" charset="0"/>
              </a:rPr>
              <a:t>𝑀𝑃𝐶</a:t>
            </a:r>
            <a:r>
              <a:rPr lang="en-US" sz="700" dirty="0">
                <a:effectLst/>
                <a:ea typeface="Calibri" panose="020F0502020204030204" pitchFamily="34" charset="0"/>
                <a:cs typeface="Times New Roman" panose="02020603050405020304" pitchFamily="18" charset="0"/>
              </a:rPr>
              <a:t>×(</a:t>
            </a:r>
            <a:r>
              <a:rPr lang="en-US" sz="700" dirty="0">
                <a:effectLst/>
                <a:ea typeface="Calibri" panose="020F0502020204030204" pitchFamily="34" charset="0"/>
                <a:cs typeface="Cambria Math" panose="02040503050406030204" pitchFamily="18" charset="0"/>
              </a:rPr>
              <a:t>𝑌</a:t>
            </a:r>
            <a:r>
              <a:rPr lang="en-US" sz="700" dirty="0">
                <a:effectLst/>
                <a:ea typeface="Calibri" panose="020F0502020204030204" pitchFamily="34" charset="0"/>
                <a:cs typeface="Times New Roman" panose="02020603050405020304" pitchFamily="18" charset="0"/>
              </a:rPr>
              <a:t> − </a:t>
            </a:r>
            <a:r>
              <a:rPr lang="en-US" sz="700" dirty="0">
                <a:effectLst/>
                <a:ea typeface="Calibri" panose="020F0502020204030204" pitchFamily="34" charset="0"/>
                <a:cs typeface="Cambria Math" panose="02040503050406030204" pitchFamily="18" charset="0"/>
              </a:rPr>
              <a:t>𝑇</a:t>
            </a:r>
            <a:r>
              <a:rPr lang="en-US" sz="700" dirty="0">
                <a:effectLst/>
                <a:ea typeface="Calibri" panose="020F0502020204030204" pitchFamily="34" charset="0"/>
                <a:cs typeface="Times New Roman" panose="02020603050405020304" pitchFamily="18" charset="0"/>
              </a:rPr>
              <a:t>) </a:t>
            </a:r>
          </a:p>
          <a:p>
            <a:pPr marL="57150" indent="-57150">
              <a:buFont typeface="Arial" panose="020B0604020202020204" pitchFamily="34" charset="0"/>
              <a:buChar char="•"/>
            </a:pPr>
            <a:r>
              <a:rPr lang="en-US" sz="700" dirty="0">
                <a:ea typeface="Calibri" panose="020F0502020204030204" pitchFamily="34" charset="0"/>
                <a:cs typeface="Times New Roman" panose="02020603050405020304" pitchFamily="18" charset="0"/>
              </a:rPr>
              <a:t>Fiscal multiplier: </a:t>
            </a:r>
            <a:r>
              <a:rPr lang="en-US" sz="700" dirty="0">
                <a:ea typeface="Calibri" panose="020F0502020204030204" pitchFamily="34" charset="0"/>
                <a:cs typeface="Calibri" panose="020F0502020204030204" pitchFamily="34" charset="0"/>
              </a:rPr>
              <a:t> ΔY/ ΔG &gt; 1  means that recipients of extra income spend part of it to generate additional income; size of fiscal multiplier depends on MPC</a:t>
            </a:r>
          </a:p>
          <a:p>
            <a:pPr marL="114300">
              <a:buFont typeface="Arial" panose="020B0604020202020204" pitchFamily="34" charset="0"/>
              <a:buChar char="•"/>
            </a:pPr>
            <a:r>
              <a:rPr lang="en-US" sz="700" dirty="0">
                <a:effectLst/>
                <a:ea typeface="Calibri" panose="020F0502020204030204" pitchFamily="34" charset="0"/>
                <a:cs typeface="Calibri" panose="020F0502020204030204" pitchFamily="34" charset="0"/>
              </a:rPr>
              <a:t>If the government increases expenditure G by building new bridges, output Y increases by more than G</a:t>
            </a:r>
          </a:p>
          <a:p>
            <a:pPr marL="114300">
              <a:buFont typeface="Arial" panose="020B0604020202020204" pitchFamily="34" charset="0"/>
              <a:buChar char="•"/>
            </a:pPr>
            <a:r>
              <a:rPr lang="en-US" sz="700" dirty="0">
                <a:effectLst/>
                <a:ea typeface="Calibri" panose="020F0502020204030204" pitchFamily="34" charset="0"/>
                <a:cs typeface="Calibri" panose="020F0502020204030204" pitchFamily="34" charset="0"/>
              </a:rPr>
              <a:t>Large: Spent on infrastructure -&gt; Large MPC -&gt; large multiplier</a:t>
            </a:r>
          </a:p>
          <a:p>
            <a:pPr marL="114300">
              <a:buFont typeface="Arial" panose="020B0604020202020204" pitchFamily="34" charset="0"/>
              <a:buChar char="•"/>
            </a:pPr>
            <a:r>
              <a:rPr lang="en-US" sz="700" dirty="0">
                <a:ea typeface="Calibri" panose="020F0502020204030204" pitchFamily="34" charset="0"/>
                <a:cs typeface="Calibri" panose="020F0502020204030204" pitchFamily="34" charset="0"/>
              </a:rPr>
              <a:t>Small: Spent on government consumption (wages)</a:t>
            </a:r>
          </a:p>
          <a:p>
            <a:pPr marL="114300">
              <a:buFont typeface="Arial" panose="020B0604020202020204" pitchFamily="34" charset="0"/>
              <a:buChar char="•"/>
            </a:pPr>
            <a:r>
              <a:rPr lang="en-US" sz="700" dirty="0">
                <a:ea typeface="Calibri" panose="020F0502020204030204" pitchFamily="34" charset="0"/>
                <a:cs typeface="Calibri" panose="020F0502020204030204" pitchFamily="34" charset="0"/>
              </a:rPr>
              <a:t>Fixed exchange rate &gt; closed economy &gt; flexible exchange rate</a:t>
            </a:r>
            <a:endParaRPr lang="en-US" sz="700" b="1" dirty="0">
              <a:effectLst/>
              <a:ea typeface="Calibri" panose="020F0502020204030204" pitchFamily="34" charset="0"/>
              <a:cs typeface="Cambria Math" panose="02040503050406030204" pitchFamily="18" charset="0"/>
            </a:endParaRPr>
          </a:p>
          <a:p>
            <a:pPr marL="57150" marR="0" indent="-57150">
              <a:spcBef>
                <a:spcPts val="0"/>
              </a:spcBef>
              <a:spcAft>
                <a:spcPts val="0"/>
              </a:spcAft>
              <a:buFont typeface="Arial" panose="020B0604020202020204" pitchFamily="34" charset="0"/>
              <a:buChar char="•"/>
            </a:pPr>
            <a:r>
              <a:rPr lang="en-US" sz="700" b="1" dirty="0">
                <a:ea typeface="Calibri" panose="020F0502020204030204" pitchFamily="34" charset="0"/>
                <a:cs typeface="Times New Roman" panose="02020603050405020304" pitchFamily="18" charset="0"/>
              </a:rPr>
              <a:t>Goods market in short run – Step 2: IS Curve</a:t>
            </a:r>
            <a:r>
              <a:rPr lang="en-US" sz="700" dirty="0">
                <a:ea typeface="Calibri" panose="020F0502020204030204" pitchFamily="34" charset="0"/>
                <a:cs typeface="Times New Roman" panose="02020603050405020304" pitchFamily="18" charset="0"/>
              </a:rPr>
              <a:t>: vary the real interest rate r → IS curve. I(r) ↓ when r ↑: intuition: as r ↑, investment ↓ -&gt; ↓ aggregate expenditure, ↓ output</a:t>
            </a:r>
          </a:p>
          <a:p>
            <a:pPr marL="57150" marR="0" indent="-57150">
              <a:spcBef>
                <a:spcPts val="0"/>
              </a:spcBef>
              <a:spcAft>
                <a:spcPts val="0"/>
              </a:spcAft>
              <a:buFont typeface="Arial" panose="020B0604020202020204" pitchFamily="34" charset="0"/>
              <a:buChar char="•"/>
            </a:pPr>
            <a:r>
              <a:rPr lang="en-US" sz="700" dirty="0">
                <a:ea typeface="Calibri" panose="020F0502020204030204" pitchFamily="34" charset="0"/>
                <a:cs typeface="Times New Roman" panose="02020603050405020304" pitchFamily="18" charset="0"/>
              </a:rPr>
              <a:t>Shifters: General rule: IS curve shifts to the right if output expands, holding the real interest rate r fixed (Government expenditures, taxes, productivity, future income (expectations), consumer confidence)</a:t>
            </a:r>
          </a:p>
          <a:p>
            <a:pPr marL="57150" indent="-57150">
              <a:buFont typeface="Arial" panose="020B0604020202020204" pitchFamily="34" charset="0"/>
              <a:buChar char="•"/>
            </a:pPr>
            <a:r>
              <a:rPr lang="en-US" sz="700" b="1" dirty="0">
                <a:ea typeface="Calibri" panose="020F0502020204030204" pitchFamily="34" charset="0"/>
                <a:cs typeface="Times New Roman" panose="02020603050405020304" pitchFamily="18" charset="0"/>
              </a:rPr>
              <a:t>MP Curve: </a:t>
            </a:r>
            <a:r>
              <a:rPr lang="en-US" sz="700" dirty="0">
                <a:ea typeface="Calibri" panose="020F0502020204030204" pitchFamily="34" charset="0"/>
                <a:cs typeface="Times New Roman" panose="02020603050405020304" pitchFamily="18" charset="0"/>
              </a:rPr>
              <a:t>r = r (Y, </a:t>
            </a:r>
            <a:r>
              <a:rPr lang="el-GR" sz="700" dirty="0">
                <a:ea typeface="Calibri" panose="020F0502020204030204" pitchFamily="34" charset="0"/>
                <a:cs typeface="Times New Roman" panose="02020603050405020304" pitchFamily="18" charset="0"/>
              </a:rPr>
              <a:t>π)</a:t>
            </a:r>
            <a:endParaRPr lang="en-US" sz="700" dirty="0">
              <a:ea typeface="Calibri" panose="020F0502020204030204" pitchFamily="34" charset="0"/>
              <a:cs typeface="Cambria Math" panose="02040503050406030204" pitchFamily="18" charset="0"/>
            </a:endParaRPr>
          </a:p>
          <a:p>
            <a:pPr marL="114300">
              <a:buFont typeface="Arial" panose="020B0604020202020204" pitchFamily="34" charset="0"/>
              <a:buChar char="•"/>
            </a:pPr>
            <a:r>
              <a:rPr lang="en-US" sz="700" dirty="0">
                <a:effectLst/>
                <a:ea typeface="Calibri" panose="020F0502020204030204" pitchFamily="34" charset="0"/>
                <a:cs typeface="Times New Roman" panose="02020603050405020304" pitchFamily="18" charset="0"/>
              </a:rPr>
              <a:t> Slopes up because Central Banks tend to increase interest rate when economy grows</a:t>
            </a:r>
          </a:p>
          <a:p>
            <a:pPr marL="114300">
              <a:buFont typeface="Arial" panose="020B0604020202020204" pitchFamily="34" charset="0"/>
              <a:buChar char="•"/>
            </a:pPr>
            <a:r>
              <a:rPr lang="en-US" sz="700" dirty="0">
                <a:ea typeface="Calibri" panose="020F0502020204030204" pitchFamily="34" charset="0"/>
                <a:cs typeface="Times New Roman" panose="02020603050405020304" pitchFamily="18" charset="0"/>
              </a:rPr>
              <a:t> Shifts up when inflation increases (higher interest rate, holding output Y fixed)</a:t>
            </a:r>
            <a:endParaRPr lang="pt-BR" sz="700" dirty="0">
              <a:ea typeface="Calibri" panose="020F0502020204030204" pitchFamily="34" charset="0"/>
              <a:cs typeface="Times New Roman" panose="02020603050405020304" pitchFamily="18" charset="0"/>
            </a:endParaRPr>
          </a:p>
          <a:p>
            <a:pPr marR="0">
              <a:spcBef>
                <a:spcPts val="0"/>
              </a:spcBef>
              <a:spcAft>
                <a:spcPts val="0"/>
              </a:spcAft>
            </a:pPr>
            <a:r>
              <a:rPr lang="en-US" sz="700" b="1" dirty="0">
                <a:ea typeface="Calibri" panose="020F0502020204030204" pitchFamily="34" charset="0"/>
                <a:cs typeface="Times New Roman" panose="02020603050405020304" pitchFamily="18" charset="0"/>
              </a:rPr>
              <a:t>IS-MP MODEL EQUILIBRIUM:</a:t>
            </a:r>
          </a:p>
          <a:p>
            <a:pPr marR="0">
              <a:spcBef>
                <a:spcPts val="0"/>
              </a:spcBef>
              <a:spcAft>
                <a:spcPts val="0"/>
              </a:spcAft>
            </a:pPr>
            <a:endParaRPr lang="en-US" sz="700" b="1" dirty="0">
              <a:ea typeface="Calibri" panose="020F0502020204030204" pitchFamily="34" charset="0"/>
              <a:cs typeface="Times New Roman" panose="02020603050405020304" pitchFamily="18" charset="0"/>
            </a:endParaRPr>
          </a:p>
          <a:p>
            <a:pPr marR="0">
              <a:spcBef>
                <a:spcPts val="0"/>
              </a:spcBef>
              <a:spcAft>
                <a:spcPts val="0"/>
              </a:spcAft>
            </a:pPr>
            <a:endParaRPr lang="en-US" sz="700" b="1" dirty="0">
              <a:ea typeface="Calibri" panose="020F0502020204030204" pitchFamily="34" charset="0"/>
              <a:cs typeface="Times New Roman" panose="02020603050405020304" pitchFamily="18" charset="0"/>
            </a:endParaRPr>
          </a:p>
          <a:p>
            <a:pPr marR="0">
              <a:spcBef>
                <a:spcPts val="0"/>
              </a:spcBef>
              <a:spcAft>
                <a:spcPts val="0"/>
              </a:spcAft>
            </a:pPr>
            <a:endParaRPr lang="en-US" sz="700" b="1" dirty="0">
              <a:ea typeface="Calibri" panose="020F0502020204030204" pitchFamily="34" charset="0"/>
              <a:cs typeface="Times New Roman" panose="02020603050405020304" pitchFamily="18" charset="0"/>
            </a:endParaRPr>
          </a:p>
          <a:p>
            <a:pPr marR="0">
              <a:spcBef>
                <a:spcPts val="0"/>
              </a:spcBef>
              <a:spcAft>
                <a:spcPts val="0"/>
              </a:spcAft>
            </a:pPr>
            <a:endParaRPr lang="en-US" sz="700" b="1" dirty="0">
              <a:ea typeface="Calibri" panose="020F0502020204030204" pitchFamily="34" charset="0"/>
              <a:cs typeface="Times New Roman" panose="02020603050405020304" pitchFamily="18" charset="0"/>
            </a:endParaRPr>
          </a:p>
          <a:p>
            <a:pPr marR="0">
              <a:spcBef>
                <a:spcPts val="0"/>
              </a:spcBef>
              <a:spcAft>
                <a:spcPts val="0"/>
              </a:spcAft>
            </a:pPr>
            <a:endParaRPr lang="en-US" sz="700" b="1" dirty="0">
              <a:ea typeface="Calibri" panose="020F0502020204030204" pitchFamily="34" charset="0"/>
              <a:cs typeface="Times New Roman" panose="02020603050405020304" pitchFamily="18" charset="0"/>
            </a:endParaRPr>
          </a:p>
          <a:p>
            <a:pPr marR="0">
              <a:spcBef>
                <a:spcPts val="0"/>
              </a:spcBef>
              <a:spcAft>
                <a:spcPts val="0"/>
              </a:spcAft>
            </a:pPr>
            <a:endParaRPr lang="en-US" sz="700" b="1" dirty="0">
              <a:ea typeface="Calibri" panose="020F0502020204030204" pitchFamily="34" charset="0"/>
              <a:cs typeface="Times New Roman" panose="02020603050405020304" pitchFamily="18" charset="0"/>
            </a:endParaRPr>
          </a:p>
          <a:p>
            <a:pPr marR="0">
              <a:spcBef>
                <a:spcPts val="0"/>
              </a:spcBef>
              <a:spcAft>
                <a:spcPts val="0"/>
              </a:spcAft>
            </a:pPr>
            <a:endParaRPr lang="en-US" sz="700" b="1" dirty="0">
              <a:ea typeface="Calibri" panose="020F0502020204030204" pitchFamily="34" charset="0"/>
              <a:cs typeface="Times New Roman" panose="02020603050405020304" pitchFamily="18" charset="0"/>
            </a:endParaRPr>
          </a:p>
          <a:p>
            <a:pPr marL="57150" indent="-57150">
              <a:buFont typeface="Arial" panose="020B0604020202020204" pitchFamily="34" charset="0"/>
              <a:buChar char="•"/>
            </a:pPr>
            <a:endParaRPr lang="en-US" sz="700" b="1" dirty="0">
              <a:ea typeface="Calibri" panose="020F0502020204030204" pitchFamily="34" charset="0"/>
              <a:cs typeface="Times New Roman" panose="02020603050405020304" pitchFamily="18" charset="0"/>
            </a:endParaRPr>
          </a:p>
          <a:p>
            <a:pPr marL="57150" indent="-57150">
              <a:buFont typeface="Arial" panose="020B0604020202020204" pitchFamily="34" charset="0"/>
              <a:buChar char="•"/>
            </a:pPr>
            <a:r>
              <a:rPr lang="en-US" sz="700" dirty="0">
                <a:ea typeface="Calibri" panose="020F0502020204030204" pitchFamily="34" charset="0"/>
                <a:cs typeface="Times New Roman" panose="02020603050405020304" pitchFamily="18" charset="0"/>
              </a:rPr>
              <a:t>Consequence of ↑ G: Interest rates ↑, because Fed will respond to increase in output B. Investment ↓</a:t>
            </a:r>
          </a:p>
          <a:p>
            <a:pPr marL="57150" indent="-57150">
              <a:buFont typeface="Arial" panose="020B0604020202020204" pitchFamily="34" charset="0"/>
              <a:buChar char="•"/>
            </a:pPr>
            <a:r>
              <a:rPr lang="en-US" sz="700" dirty="0">
                <a:ea typeface="Calibri" panose="020F0502020204030204" pitchFamily="34" charset="0"/>
                <a:cs typeface="Times New Roman" panose="02020603050405020304" pitchFamily="18" charset="0"/>
              </a:rPr>
              <a:t>Does G crowd out private investment? If lots of liquidity + interest rates are low → NO (Fiscal multiplier is large); When interest rates rise in response to government debt → YES (Fiscal multiplier is small). E.g., recent study shows French municipalities that expand debt “crowd out” investment because of limited local credit supply</a:t>
            </a:r>
          </a:p>
          <a:p>
            <a:r>
              <a:rPr lang="en-US" sz="700" b="1" dirty="0">
                <a:ea typeface="Calibri" panose="020F0502020204030204" pitchFamily="34" charset="0"/>
                <a:cs typeface="Times New Roman" panose="02020603050405020304" pitchFamily="18" charset="0"/>
              </a:rPr>
              <a:t>AGGREGATE DEMAND (AD) &amp; AD-IA-LR DIAGRAM:</a:t>
            </a:r>
          </a:p>
          <a:p>
            <a:endParaRPr lang="en-US" sz="700" b="1" dirty="0">
              <a:ea typeface="Calibri" panose="020F0502020204030204" pitchFamily="34" charset="0"/>
              <a:cs typeface="Times New Roman" panose="02020603050405020304" pitchFamily="18" charset="0"/>
            </a:endParaRPr>
          </a:p>
          <a:p>
            <a:pPr marL="57150" marR="0" indent="-57150">
              <a:spcBef>
                <a:spcPts val="0"/>
              </a:spcBef>
              <a:spcAft>
                <a:spcPts val="0"/>
              </a:spcAft>
              <a:buFont typeface="Arial" panose="020B0604020202020204" pitchFamily="34" charset="0"/>
              <a:buChar char="•"/>
            </a:pPr>
            <a:endParaRPr lang="en-US" sz="700" dirty="0">
              <a:ea typeface="Calibri" panose="020F0502020204030204" pitchFamily="34" charset="0"/>
              <a:cs typeface="Times New Roman" panose="02020603050405020304" pitchFamily="18" charset="0"/>
            </a:endParaRPr>
          </a:p>
          <a:p>
            <a:pPr marL="57150" marR="0" indent="-57150">
              <a:spcBef>
                <a:spcPts val="0"/>
              </a:spcBef>
              <a:spcAft>
                <a:spcPts val="0"/>
              </a:spcAft>
              <a:buFont typeface="Arial" panose="020B0604020202020204" pitchFamily="34" charset="0"/>
              <a:buChar char="•"/>
            </a:pPr>
            <a:endParaRPr lang="en-US" sz="700" dirty="0">
              <a:ea typeface="Calibri" panose="020F0502020204030204" pitchFamily="34" charset="0"/>
              <a:cs typeface="Calibri" panose="020F0502020204030204" pitchFamily="34" charset="0"/>
            </a:endParaRPr>
          </a:p>
          <a:p>
            <a:pPr marR="0">
              <a:spcBef>
                <a:spcPts val="0"/>
              </a:spcBef>
              <a:spcAft>
                <a:spcPts val="0"/>
              </a:spcAft>
            </a:pPr>
            <a:endParaRPr lang="en-US" sz="700" dirty="0">
              <a:ea typeface="Calibri" panose="020F0502020204030204" pitchFamily="34" charset="0"/>
              <a:cs typeface="Calibri" panose="020F0502020204030204" pitchFamily="34" charset="0"/>
            </a:endParaRPr>
          </a:p>
          <a:p>
            <a:pPr marL="57150" marR="0" indent="-57150">
              <a:spcBef>
                <a:spcPts val="0"/>
              </a:spcBef>
              <a:spcAft>
                <a:spcPts val="0"/>
              </a:spcAft>
              <a:buFont typeface="Arial" panose="020B0604020202020204" pitchFamily="34" charset="0"/>
              <a:buChar char="•"/>
            </a:pPr>
            <a:endParaRPr lang="en-US" sz="700" dirty="0">
              <a:effectLst/>
              <a:ea typeface="Calibri" panose="020F0502020204030204" pitchFamily="34" charset="0"/>
              <a:cs typeface="Calibri" panose="020F0502020204030204" pitchFamily="34" charset="0"/>
            </a:endParaRPr>
          </a:p>
          <a:p>
            <a:pPr marL="57150" marR="0" indent="-57150">
              <a:spcBef>
                <a:spcPts val="0"/>
              </a:spcBef>
              <a:spcAft>
                <a:spcPts val="0"/>
              </a:spcAft>
              <a:buFont typeface="Arial" panose="020B0604020202020204" pitchFamily="34" charset="0"/>
              <a:buChar char="•"/>
            </a:pPr>
            <a:endParaRPr lang="en-US" sz="700" dirty="0">
              <a:ea typeface="Calibri" panose="020F0502020204030204" pitchFamily="34" charset="0"/>
              <a:cs typeface="Calibri" panose="020F0502020204030204" pitchFamily="34" charset="0"/>
            </a:endParaRPr>
          </a:p>
          <a:p>
            <a:pPr marL="57150" marR="0" indent="-57150">
              <a:spcBef>
                <a:spcPts val="0"/>
              </a:spcBef>
              <a:spcAft>
                <a:spcPts val="0"/>
              </a:spcAft>
              <a:buFont typeface="Arial" panose="020B0604020202020204" pitchFamily="34" charset="0"/>
              <a:buChar char="•"/>
            </a:pPr>
            <a:endParaRPr lang="en-US" sz="700" dirty="0">
              <a:effectLst/>
              <a:ea typeface="Calibri" panose="020F0502020204030204" pitchFamily="34" charset="0"/>
              <a:cs typeface="Calibri" panose="020F0502020204030204" pitchFamily="34" charset="0"/>
            </a:endParaRPr>
          </a:p>
          <a:p>
            <a:pPr marL="0" marR="0">
              <a:spcBef>
                <a:spcPts val="0"/>
              </a:spcBef>
              <a:spcAft>
                <a:spcPts val="0"/>
              </a:spcAft>
            </a:pPr>
            <a:endParaRPr lang="en-US" sz="700" b="1" dirty="0">
              <a:ea typeface="Calibri" panose="020F0502020204030204" pitchFamily="34" charset="0"/>
              <a:cs typeface="Times New Roman" panose="02020603050405020304" pitchFamily="18" charset="0"/>
            </a:endParaRPr>
          </a:p>
          <a:p>
            <a:pPr marL="0" marR="0">
              <a:spcBef>
                <a:spcPts val="0"/>
              </a:spcBef>
              <a:spcAft>
                <a:spcPts val="0"/>
              </a:spcAft>
            </a:pPr>
            <a:endParaRPr lang="en-US" sz="700" b="1" dirty="0">
              <a:effectLst/>
              <a:ea typeface="Calibri" panose="020F0502020204030204" pitchFamily="34" charset="0"/>
              <a:cs typeface="Times New Roman" panose="02020603050405020304" pitchFamily="18" charset="0"/>
            </a:endParaRPr>
          </a:p>
        </p:txBody>
      </p:sp>
      <p:sp>
        <p:nvSpPr>
          <p:cNvPr id="17" name="TextBox 16">
            <a:extLst>
              <a:ext uri="{FF2B5EF4-FFF2-40B4-BE49-F238E27FC236}">
                <a16:creationId xmlns:a16="http://schemas.microsoft.com/office/drawing/2014/main" id="{AAD5D341-9D29-7FEC-B9EA-95AE0EEF16EB}"/>
              </a:ext>
            </a:extLst>
          </p:cNvPr>
          <p:cNvSpPr txBox="1"/>
          <p:nvPr/>
        </p:nvSpPr>
        <p:spPr>
          <a:xfrm>
            <a:off x="2649033" y="62281"/>
            <a:ext cx="2381585" cy="10295126"/>
          </a:xfrm>
          <a:prstGeom prst="rect">
            <a:avLst/>
          </a:prstGeom>
          <a:noFill/>
        </p:spPr>
        <p:txBody>
          <a:bodyPr wrap="square">
            <a:spAutoFit/>
          </a:bodyPr>
          <a:lstStyle/>
          <a:p>
            <a:pPr marR="0">
              <a:spcBef>
                <a:spcPts val="0"/>
              </a:spcBef>
              <a:spcAft>
                <a:spcPts val="0"/>
              </a:spcAft>
            </a:pPr>
            <a:r>
              <a:rPr lang="en-US" sz="700" b="1" dirty="0">
                <a:latin typeface="Calibri" panose="020F0502020204030204" pitchFamily="34" charset="0"/>
                <a:ea typeface="Calibri" panose="020F0502020204030204" pitchFamily="34" charset="0"/>
                <a:cs typeface="Times New Roman" panose="02020603050405020304" pitchFamily="18" charset="0"/>
              </a:rPr>
              <a:t>Examples:</a:t>
            </a:r>
          </a:p>
          <a:p>
            <a:pPr marL="57150" marR="0" indent="-57150">
              <a:spcBef>
                <a:spcPts val="0"/>
              </a:spcBef>
              <a:spcAft>
                <a:spcPts val="0"/>
              </a:spcAft>
              <a:buFont typeface="Arial" panose="020B0604020202020204" pitchFamily="34" charset="0"/>
              <a:buChar char="•"/>
            </a:pPr>
            <a:r>
              <a:rPr lang="en-US" sz="700" b="1" dirty="0">
                <a:effectLst/>
                <a:latin typeface="Calibri" panose="020F0502020204030204" pitchFamily="34" charset="0"/>
                <a:ea typeface="Calibri" panose="020F0502020204030204" pitchFamily="34" charset="0"/>
                <a:cs typeface="Times New Roman" panose="02020603050405020304" pitchFamily="18" charset="0"/>
              </a:rPr>
              <a:t>↓ consumer confidence</a:t>
            </a:r>
            <a:r>
              <a:rPr lang="en-US" sz="700" dirty="0">
                <a:effectLst/>
                <a:latin typeface="Calibri" panose="020F0502020204030204" pitchFamily="34" charset="0"/>
                <a:ea typeface="Calibri" panose="020F0502020204030204" pitchFamily="34" charset="0"/>
                <a:cs typeface="Times New Roman" panose="02020603050405020304" pitchFamily="18" charset="0"/>
              </a:rPr>
              <a:t>: IS &amp; AD shift left. Fearing ↓</a:t>
            </a:r>
            <a:r>
              <a:rPr lang="en-US" sz="700" dirty="0">
                <a:effectLst/>
                <a:latin typeface="Symbol" panose="05050102010706020507" pitchFamily="18" charset="2"/>
                <a:ea typeface="Calibri" panose="020F0502020204030204" pitchFamily="34" charset="0"/>
                <a:cs typeface="Times New Roman" panose="02020603050405020304" pitchFamily="18" charset="0"/>
              </a:rPr>
              <a:t> p,</a:t>
            </a:r>
            <a:r>
              <a:rPr lang="en-US" sz="700" dirty="0">
                <a:effectLst/>
                <a:latin typeface="Calibri" panose="020F0502020204030204" pitchFamily="34" charset="0"/>
                <a:ea typeface="Calibri" panose="020F0502020204030204" pitchFamily="34" charset="0"/>
                <a:cs typeface="Times New Roman" panose="02020603050405020304" pitchFamily="18" charset="0"/>
              </a:rPr>
              <a:t> CB ↓r by shifting MP right. In EQ, Y is same, while </a:t>
            </a:r>
            <a:r>
              <a:rPr lang="en-US" sz="700" dirty="0">
                <a:effectLst/>
                <a:latin typeface="Symbol" panose="05050102010706020507" pitchFamily="18" charset="2"/>
                <a:ea typeface="Calibri" panose="020F0502020204030204" pitchFamily="34" charset="0"/>
                <a:cs typeface="Times New Roman" panose="02020603050405020304" pitchFamily="18" charset="0"/>
              </a:rPr>
              <a:t>p </a:t>
            </a:r>
            <a:r>
              <a:rPr lang="en-US" sz="700" dirty="0">
                <a:effectLst/>
                <a:latin typeface="Calibri" panose="020F0502020204030204" pitchFamily="34" charset="0"/>
                <a:ea typeface="Calibri" panose="020F0502020204030204" pitchFamily="34" charset="0"/>
                <a:cs typeface="Times New Roman" panose="02020603050405020304" pitchFamily="18" charset="0"/>
              </a:rPr>
              <a:t>&amp; r are lower.</a:t>
            </a:r>
          </a:p>
          <a:p>
            <a:pPr marL="57150" indent="-57150">
              <a:buFont typeface="Arial" panose="020B0604020202020204" pitchFamily="34" charset="0"/>
              <a:buChar char="•"/>
            </a:pPr>
            <a:r>
              <a:rPr lang="en-US" sz="700" b="1" dirty="0">
                <a:effectLst/>
                <a:latin typeface="Calibri" panose="020F0502020204030204" pitchFamily="34" charset="0"/>
                <a:ea typeface="Calibri" panose="020F0502020204030204" pitchFamily="34" charset="0"/>
                <a:cs typeface="Times New Roman" panose="02020603050405020304" pitchFamily="18" charset="0"/>
              </a:rPr>
              <a:t>↓ taxes or ↑G (opposite of ↓ consumer confidence): </a:t>
            </a:r>
            <a:r>
              <a:rPr lang="en-US" sz="700" dirty="0">
                <a:effectLst/>
                <a:latin typeface="Calibri" panose="020F0502020204030204" pitchFamily="34" charset="0"/>
                <a:ea typeface="Calibri" panose="020F0502020204030204" pitchFamily="34" charset="0"/>
                <a:cs typeface="Times New Roman" panose="02020603050405020304" pitchFamily="18" charset="0"/>
              </a:rPr>
              <a:t>Shift IS and AD to right. Fearing ↑</a:t>
            </a:r>
            <a:r>
              <a:rPr lang="en-US" sz="700" dirty="0">
                <a:effectLst/>
                <a:latin typeface="Symbol" panose="05050102010706020507" pitchFamily="18" charset="2"/>
                <a:ea typeface="Calibri" panose="020F0502020204030204" pitchFamily="34" charset="0"/>
                <a:cs typeface="Times New Roman" panose="02020603050405020304" pitchFamily="18" charset="0"/>
              </a:rPr>
              <a:t>p,</a:t>
            </a:r>
            <a:r>
              <a:rPr lang="en-US" sz="700" dirty="0">
                <a:effectLst/>
                <a:latin typeface="Calibri" panose="020F0502020204030204" pitchFamily="34" charset="0"/>
                <a:ea typeface="Calibri" panose="020F0502020204030204" pitchFamily="34" charset="0"/>
                <a:cs typeface="Times New Roman" panose="02020603050405020304" pitchFamily="18" charset="0"/>
              </a:rPr>
              <a:t> CB ↑r, which shifts MP and AD curve to left. In EQ, Y </a:t>
            </a:r>
            <a:r>
              <a:rPr lang="en-US" sz="700" dirty="0">
                <a:latin typeface="Calibri" panose="020F0502020204030204" pitchFamily="34" charset="0"/>
                <a:ea typeface="Calibri" panose="020F0502020204030204" pitchFamily="34" charset="0"/>
                <a:cs typeface="Times New Roman" panose="02020603050405020304" pitchFamily="18" charset="0"/>
              </a:rPr>
              <a:t>is same, while </a:t>
            </a:r>
            <a:r>
              <a:rPr lang="en-US" sz="700" dirty="0">
                <a:effectLst/>
                <a:latin typeface="Symbol" panose="05050102010706020507" pitchFamily="18" charset="2"/>
                <a:ea typeface="Calibri" panose="020F0502020204030204" pitchFamily="34" charset="0"/>
                <a:cs typeface="Times New Roman" panose="02020603050405020304" pitchFamily="18" charset="0"/>
              </a:rPr>
              <a:t>p </a:t>
            </a:r>
            <a:r>
              <a:rPr lang="en-US" sz="700" dirty="0">
                <a:latin typeface="Calibri" panose="020F0502020204030204" pitchFamily="34" charset="0"/>
                <a:ea typeface="Calibri" panose="020F0502020204030204" pitchFamily="34" charset="0"/>
                <a:cs typeface="Times New Roman" panose="02020603050405020304" pitchFamily="18" charset="0"/>
              </a:rPr>
              <a:t>and r are higher.</a:t>
            </a:r>
          </a:p>
          <a:p>
            <a:pPr marL="57150" indent="-57150">
              <a:buFont typeface="Arial" panose="020B0604020202020204" pitchFamily="34" charset="0"/>
              <a:buChar char="•"/>
            </a:pPr>
            <a:r>
              <a:rPr lang="en-US" sz="700" b="1" dirty="0">
                <a:latin typeface="Calibri" panose="020F0502020204030204" pitchFamily="34" charset="0"/>
                <a:ea typeface="Calibri" panose="020F0502020204030204" pitchFamily="34" charset="0"/>
                <a:cs typeface="Times New Roman" panose="02020603050405020304" pitchFamily="18" charset="0"/>
              </a:rPr>
              <a:t>Tech </a:t>
            </a:r>
            <a:r>
              <a:rPr lang="en-US" sz="700" dirty="0">
                <a:effectLst/>
                <a:latin typeface="Calibri" panose="020F0502020204030204" pitchFamily="34" charset="0"/>
                <a:ea typeface="Calibri" panose="020F0502020204030204" pitchFamily="34" charset="0"/>
                <a:cs typeface="Times New Roman" panose="02020603050405020304" pitchFamily="18" charset="0"/>
              </a:rPr>
              <a:t>↑ </a:t>
            </a:r>
            <a:r>
              <a:rPr lang="en-US" sz="700" b="1" dirty="0">
                <a:latin typeface="Calibri" panose="020F0502020204030204" pitchFamily="34" charset="0"/>
                <a:ea typeface="Calibri" panose="020F0502020204030204" pitchFamily="34" charset="0"/>
                <a:cs typeface="Times New Roman" panose="02020603050405020304" pitchFamily="18" charset="0"/>
              </a:rPr>
              <a:t>productivity</a:t>
            </a:r>
            <a:r>
              <a:rPr lang="en-US" sz="700" dirty="0">
                <a:latin typeface="Calibri" panose="020F0502020204030204" pitchFamily="34" charset="0"/>
                <a:ea typeface="Calibri" panose="020F0502020204030204" pitchFamily="34" charset="0"/>
                <a:cs typeface="Times New Roman" panose="02020603050405020304" pitchFamily="18" charset="0"/>
              </a:rPr>
              <a:t>: LR shifts right; AD intersects new LR at higher Y and lower </a:t>
            </a:r>
            <a:r>
              <a:rPr lang="en-US" sz="700" dirty="0">
                <a:effectLst/>
                <a:latin typeface="Symbol" panose="05050102010706020507" pitchFamily="18" charset="2"/>
                <a:ea typeface="Calibri" panose="020F0502020204030204" pitchFamily="34" charset="0"/>
                <a:cs typeface="Times New Roman" panose="02020603050405020304" pitchFamily="18" charset="0"/>
              </a:rPr>
              <a:t>p</a:t>
            </a:r>
            <a:r>
              <a:rPr lang="en-US" sz="700" dirty="0">
                <a:latin typeface="Calibri" panose="020F0502020204030204" pitchFamily="34" charset="0"/>
                <a:ea typeface="Calibri" panose="020F0502020204030204" pitchFamily="34" charset="0"/>
                <a:cs typeface="Times New Roman" panose="02020603050405020304" pitchFamily="18" charset="0"/>
              </a:rPr>
              <a:t>. </a:t>
            </a:r>
            <a:r>
              <a:rPr lang="en-US" sz="700" dirty="0">
                <a:effectLst/>
                <a:latin typeface="Calibri" panose="020F0502020204030204" pitchFamily="34" charset="0"/>
                <a:ea typeface="Calibri" panose="020F0502020204030204" pitchFamily="34" charset="0"/>
                <a:cs typeface="Times New Roman" panose="02020603050405020304" pitchFamily="18" charset="0"/>
              </a:rPr>
              <a:t>Fearing ↓</a:t>
            </a:r>
            <a:r>
              <a:rPr lang="en-US" sz="700" dirty="0">
                <a:effectLst/>
                <a:latin typeface="Symbol" panose="05050102010706020507" pitchFamily="18" charset="2"/>
                <a:ea typeface="Calibri" panose="020F0502020204030204" pitchFamily="34" charset="0"/>
                <a:cs typeface="Times New Roman" panose="02020603050405020304" pitchFamily="18" charset="0"/>
              </a:rPr>
              <a:t>p,</a:t>
            </a:r>
            <a:r>
              <a:rPr lang="en-US" sz="700" dirty="0">
                <a:effectLst/>
                <a:latin typeface="Calibri" panose="020F0502020204030204" pitchFamily="34" charset="0"/>
                <a:ea typeface="Calibri" panose="020F0502020204030204" pitchFamily="34" charset="0"/>
                <a:cs typeface="Times New Roman" panose="02020603050405020304" pitchFamily="18" charset="0"/>
              </a:rPr>
              <a:t> CB ↓r , which shifts MP and AD to right. In long run, Y is higher, r is lower, and </a:t>
            </a:r>
            <a:r>
              <a:rPr lang="en-US" sz="700" dirty="0">
                <a:effectLst/>
                <a:latin typeface="Symbol" panose="05050102010706020507" pitchFamily="18" charset="2"/>
                <a:ea typeface="Calibri" panose="020F0502020204030204" pitchFamily="34" charset="0"/>
                <a:cs typeface="Times New Roman" panose="02020603050405020304" pitchFamily="18" charset="0"/>
              </a:rPr>
              <a:t>p</a:t>
            </a:r>
            <a:r>
              <a:rPr lang="en-US" sz="700" dirty="0">
                <a:effectLst/>
                <a:latin typeface="Calibri" panose="020F0502020204030204" pitchFamily="34" charset="0"/>
                <a:ea typeface="Calibri" panose="020F0502020204030204" pitchFamily="34" charset="0"/>
                <a:cs typeface="Times New Roman" panose="02020603050405020304" pitchFamily="18" charset="0"/>
              </a:rPr>
              <a:t> is same.</a:t>
            </a:r>
          </a:p>
          <a:p>
            <a:pPr marL="57150" marR="0" indent="-57150">
              <a:spcBef>
                <a:spcPts val="0"/>
              </a:spcBef>
              <a:spcAft>
                <a:spcPts val="0"/>
              </a:spcAft>
              <a:buFont typeface="Arial" panose="020B0604020202020204" pitchFamily="34" charset="0"/>
              <a:buChar char="•"/>
            </a:pPr>
            <a:r>
              <a:rPr lang="en-US" sz="700" b="1" dirty="0">
                <a:effectLst/>
                <a:latin typeface="Calibri" panose="020F0502020204030204" pitchFamily="34" charset="0"/>
                <a:ea typeface="Calibri" panose="020F0502020204030204" pitchFamily="34" charset="0"/>
                <a:cs typeface="Times New Roman" panose="02020603050405020304" pitchFamily="18" charset="0"/>
              </a:rPr>
              <a:t>↑Prices: </a:t>
            </a:r>
            <a:r>
              <a:rPr lang="en-US" sz="700" dirty="0">
                <a:effectLst/>
                <a:latin typeface="Calibri" panose="020F0502020204030204" pitchFamily="34" charset="0"/>
                <a:ea typeface="Calibri" panose="020F0502020204030204" pitchFamily="34" charset="0"/>
                <a:cs typeface="Times New Roman" panose="02020603050405020304" pitchFamily="18" charset="0"/>
              </a:rPr>
              <a:t>Fearing ↑</a:t>
            </a:r>
            <a:r>
              <a:rPr lang="en-US" sz="700" dirty="0">
                <a:effectLst/>
                <a:latin typeface="Symbol" panose="05050102010706020507" pitchFamily="18" charset="2"/>
                <a:ea typeface="Calibri" panose="020F0502020204030204" pitchFamily="34" charset="0"/>
                <a:cs typeface="Times New Roman" panose="02020603050405020304" pitchFamily="18" charset="0"/>
              </a:rPr>
              <a:t>p,</a:t>
            </a:r>
            <a:r>
              <a:rPr lang="en-US" sz="700" dirty="0">
                <a:effectLst/>
                <a:latin typeface="Calibri" panose="020F0502020204030204" pitchFamily="34" charset="0"/>
                <a:ea typeface="Calibri" panose="020F0502020204030204" pitchFamily="34" charset="0"/>
                <a:cs typeface="Times New Roman" panose="02020603050405020304" pitchFamily="18" charset="0"/>
              </a:rPr>
              <a:t> CB ↑r, which shifts MP and AD to the left, causing a recession.</a:t>
            </a:r>
            <a:endParaRPr lang="en-US" sz="700" dirty="0">
              <a:latin typeface="Calibri" panose="020F0502020204030204" pitchFamily="34" charset="0"/>
              <a:ea typeface="Calibri" panose="020F0502020204030204" pitchFamily="34" charset="0"/>
              <a:cs typeface="Times New Roman" panose="02020603050405020304" pitchFamily="18" charset="0"/>
            </a:endParaRPr>
          </a:p>
          <a:p>
            <a:pPr marL="114300">
              <a:buFont typeface="Arial" panose="020B0604020202020204" pitchFamily="34" charset="0"/>
              <a:buChar char="•"/>
            </a:pPr>
            <a:r>
              <a:rPr lang="en-US" sz="700" dirty="0">
                <a:latin typeface="Calibri" panose="020F0502020204030204" pitchFamily="34" charset="0"/>
                <a:ea typeface="Calibri" panose="020F0502020204030204" pitchFamily="34" charset="0"/>
                <a:cs typeface="Times New Roman" panose="02020603050405020304" pitchFamily="18" charset="0"/>
              </a:rPr>
              <a:t>This caused further inflation -&gt; Volcker </a:t>
            </a:r>
            <a:r>
              <a:rPr lang="en-US" sz="700" dirty="0">
                <a:effectLst/>
                <a:latin typeface="Calibri" panose="020F0502020204030204" pitchFamily="34" charset="0"/>
                <a:ea typeface="Calibri" panose="020F0502020204030204" pitchFamily="34" charset="0"/>
                <a:cs typeface="Times New Roman" panose="02020603050405020304" pitchFamily="18" charset="0"/>
              </a:rPr>
              <a:t>↑</a:t>
            </a:r>
            <a:r>
              <a:rPr lang="en-US" sz="700" dirty="0">
                <a:latin typeface="Calibri" panose="020F0502020204030204" pitchFamily="34" charset="0"/>
                <a:ea typeface="Calibri" panose="020F0502020204030204" pitchFamily="34" charset="0"/>
                <a:cs typeface="Times New Roman" panose="02020603050405020304" pitchFamily="18" charset="0"/>
              </a:rPr>
              <a:t> FFR to ~ 20%</a:t>
            </a:r>
            <a:endParaRPr lang="en-US" sz="700" dirty="0">
              <a:effectLst/>
              <a:latin typeface="Calibri" panose="020F0502020204030204" pitchFamily="34" charset="0"/>
              <a:ea typeface="Calibri" panose="020F0502020204030204" pitchFamily="34" charset="0"/>
            </a:endParaRPr>
          </a:p>
          <a:p>
            <a:pPr marL="57150" marR="0" indent="-57150">
              <a:spcBef>
                <a:spcPts val="0"/>
              </a:spcBef>
              <a:spcAft>
                <a:spcPts val="0"/>
              </a:spcAft>
              <a:buFont typeface="Arial" panose="020B0604020202020204" pitchFamily="34" charset="0"/>
              <a:buChar char="•"/>
            </a:pPr>
            <a:r>
              <a:rPr lang="en-US" sz="700" dirty="0">
                <a:ea typeface="Calibri" panose="020F0502020204030204" pitchFamily="34" charset="0"/>
                <a:cs typeface="Times New Roman" panose="02020603050405020304" pitchFamily="18" charset="0"/>
              </a:rPr>
              <a:t>Shift AD curve:</a:t>
            </a:r>
          </a:p>
          <a:p>
            <a:pPr marL="114300" marR="0">
              <a:spcBef>
                <a:spcPts val="0"/>
              </a:spcBef>
              <a:spcAft>
                <a:spcPts val="0"/>
              </a:spcAft>
              <a:buFont typeface="Arial" panose="020B0604020202020204" pitchFamily="34" charset="0"/>
              <a:buChar char="•"/>
            </a:pPr>
            <a:r>
              <a:rPr lang="en-US" sz="700" dirty="0">
                <a:ea typeface="Calibri" panose="020F0502020204030204" pitchFamily="34" charset="0"/>
                <a:cs typeface="Times New Roman" panose="02020603050405020304" pitchFamily="18" charset="0"/>
              </a:rPr>
              <a:t>Same direction as IS. Left with </a:t>
            </a:r>
            <a:r>
              <a:rPr lang="en-US" sz="700" dirty="0">
                <a:effectLst/>
                <a:latin typeface="Calibri" panose="020F0502020204030204" pitchFamily="34" charset="0"/>
                <a:ea typeface="Calibri" panose="020F0502020204030204" pitchFamily="34" charset="0"/>
                <a:cs typeface="Times New Roman" panose="02020603050405020304" pitchFamily="18" charset="0"/>
              </a:rPr>
              <a:t>↑r/</a:t>
            </a:r>
            <a:r>
              <a:rPr lang="en-US" sz="700" dirty="0">
                <a:effectLst/>
                <a:latin typeface="Symbol" panose="05050102010706020507" pitchFamily="18" charset="2"/>
                <a:ea typeface="Calibri" panose="020F0502020204030204" pitchFamily="34" charset="0"/>
                <a:cs typeface="Times New Roman" panose="02020603050405020304" pitchFamily="18" charset="0"/>
              </a:rPr>
              <a:t>p. </a:t>
            </a:r>
            <a:r>
              <a:rPr lang="en-US" sz="700" dirty="0">
                <a:ea typeface="Calibri" panose="020F0502020204030204" pitchFamily="34" charset="0"/>
                <a:cs typeface="Times New Roman" panose="02020603050405020304" pitchFamily="18" charset="0"/>
              </a:rPr>
              <a:t>Right with </a:t>
            </a:r>
            <a:r>
              <a:rPr lang="en-US" sz="700" dirty="0">
                <a:effectLst/>
                <a:latin typeface="Calibri" panose="020F0502020204030204" pitchFamily="34" charset="0"/>
                <a:ea typeface="Calibri" panose="020F0502020204030204" pitchFamily="34" charset="0"/>
                <a:cs typeface="Times New Roman" panose="02020603050405020304" pitchFamily="18" charset="0"/>
              </a:rPr>
              <a:t>↓r/</a:t>
            </a:r>
            <a:r>
              <a:rPr lang="en-US" sz="700" dirty="0">
                <a:effectLst/>
                <a:latin typeface="Symbol" panose="05050102010706020507" pitchFamily="18" charset="2"/>
                <a:ea typeface="Calibri" panose="020F0502020204030204" pitchFamily="34" charset="0"/>
                <a:cs typeface="Times New Roman" panose="02020603050405020304" pitchFamily="18" charset="0"/>
              </a:rPr>
              <a:t>p</a:t>
            </a:r>
            <a:endParaRPr lang="en-US" sz="700" dirty="0">
              <a:ea typeface="Calibri" panose="020F0502020204030204" pitchFamily="34" charset="0"/>
              <a:cs typeface="Times New Roman" panose="02020603050405020304" pitchFamily="18" charset="0"/>
            </a:endParaRPr>
          </a:p>
          <a:p>
            <a:pPr marL="57150" marR="0" indent="-57150">
              <a:spcBef>
                <a:spcPts val="0"/>
              </a:spcBef>
              <a:spcAft>
                <a:spcPts val="0"/>
              </a:spcAft>
              <a:buFont typeface="Arial" panose="020B0604020202020204" pitchFamily="34" charset="0"/>
              <a:buChar char="•"/>
            </a:pPr>
            <a:r>
              <a:rPr lang="en-US" sz="700" dirty="0">
                <a:ea typeface="Calibri" panose="020F0502020204030204" pitchFamily="34" charset="0"/>
                <a:cs typeface="Times New Roman" panose="02020603050405020304" pitchFamily="18" charset="0"/>
              </a:rPr>
              <a:t>Shift LR curve:</a:t>
            </a:r>
          </a:p>
          <a:p>
            <a:pPr marL="114300" marR="0">
              <a:spcBef>
                <a:spcPts val="0"/>
              </a:spcBef>
              <a:spcAft>
                <a:spcPts val="0"/>
              </a:spcAft>
              <a:buFont typeface="Arial" panose="020B0604020202020204" pitchFamily="34" charset="0"/>
              <a:buChar char="•"/>
            </a:pPr>
            <a:r>
              <a:rPr lang="en-US" sz="700" dirty="0">
                <a:ea typeface="Calibri" panose="020F0502020204030204" pitchFamily="34" charset="0"/>
                <a:cs typeface="Times New Roman" panose="02020603050405020304" pitchFamily="18" charset="0"/>
              </a:rPr>
              <a:t>Left with pandemic slowdown</a:t>
            </a:r>
          </a:p>
          <a:p>
            <a:pPr marL="114300" marR="0">
              <a:spcBef>
                <a:spcPts val="0"/>
              </a:spcBef>
              <a:spcAft>
                <a:spcPts val="0"/>
              </a:spcAft>
              <a:buFont typeface="Arial" panose="020B0604020202020204" pitchFamily="34" charset="0"/>
              <a:buChar char="•"/>
            </a:pPr>
            <a:r>
              <a:rPr lang="en-US" sz="700" dirty="0">
                <a:ea typeface="Calibri" panose="020F0502020204030204" pitchFamily="34" charset="0"/>
                <a:cs typeface="Times New Roman" panose="02020603050405020304" pitchFamily="18" charset="0"/>
              </a:rPr>
              <a:t>Right with economy-wide technological revolution</a:t>
            </a:r>
            <a:endParaRPr lang="en-US" sz="700" b="1" dirty="0">
              <a:effectLst/>
              <a:latin typeface="Calibri" panose="020F0502020204030204" pitchFamily="34" charset="0"/>
              <a:ea typeface="Calibri" panose="020F0502020204030204" pitchFamily="34" charset="0"/>
              <a:cs typeface="Calibri" panose="020F0502020204030204" pitchFamily="34" charset="0"/>
            </a:endParaRPr>
          </a:p>
          <a:p>
            <a:pPr marL="57150" marR="0" indent="-57150">
              <a:spcBef>
                <a:spcPts val="0"/>
              </a:spcBef>
              <a:spcAft>
                <a:spcPts val="0"/>
              </a:spcAft>
              <a:buFont typeface="Arial" panose="020B0604020202020204" pitchFamily="34" charset="0"/>
              <a:buChar char="•"/>
            </a:pPr>
            <a:r>
              <a:rPr lang="en-US" sz="700" b="1" dirty="0">
                <a:effectLst/>
                <a:latin typeface="Calibri" panose="020F0502020204030204" pitchFamily="34" charset="0"/>
                <a:ea typeface="Calibri" panose="020F0502020204030204" pitchFamily="34" charset="0"/>
              </a:rPr>
              <a:t>2008 Financial Crisis: </a:t>
            </a:r>
            <a:r>
              <a:rPr lang="en-US" sz="700" dirty="0">
                <a:latin typeface="Calibri" panose="020F0502020204030204" pitchFamily="34" charset="0"/>
                <a:ea typeface="Calibri" panose="020F0502020204030204" pitchFamily="34" charset="0"/>
              </a:rPr>
              <a:t>Dramatic consumption drop</a:t>
            </a:r>
            <a:r>
              <a:rPr lang="en-US" sz="700" dirty="0">
                <a:effectLst/>
                <a:latin typeface="Calibri" panose="020F0502020204030204" pitchFamily="34" charset="0"/>
                <a:ea typeface="Calibri" panose="020F0502020204030204" pitchFamily="34" charset="0"/>
              </a:rPr>
              <a:t>. If the economy is initially at potential output, what happens in both the AD-IA-LR diagram and the IS-MP diagram? The AD curve and the IS curve both shift down</a:t>
            </a:r>
            <a:endParaRPr lang="en-US" sz="700" dirty="0">
              <a:latin typeface="Calibri" panose="020F0502020204030204" pitchFamily="34" charset="0"/>
              <a:ea typeface="Calibri" panose="020F0502020204030204" pitchFamily="34" charset="0"/>
              <a:cs typeface="Calibri" panose="020F0502020204030204" pitchFamily="34" charset="0"/>
            </a:endParaRPr>
          </a:p>
          <a:p>
            <a:pPr marR="0">
              <a:spcBef>
                <a:spcPts val="0"/>
              </a:spcBef>
              <a:spcAft>
                <a:spcPts val="0"/>
              </a:spcAft>
            </a:pPr>
            <a:endParaRPr lang="en-US" sz="700" b="1" dirty="0">
              <a:effectLst/>
              <a:latin typeface="Calibri" panose="020F0502020204030204" pitchFamily="34" charset="0"/>
              <a:ea typeface="Calibri" panose="020F0502020204030204" pitchFamily="34" charset="0"/>
              <a:cs typeface="Calibri" panose="020F0502020204030204" pitchFamily="34" charset="0"/>
            </a:endParaRPr>
          </a:p>
          <a:p>
            <a:pPr marR="0">
              <a:spcBef>
                <a:spcPts val="0"/>
              </a:spcBef>
              <a:spcAft>
                <a:spcPts val="0"/>
              </a:spcAft>
            </a:pPr>
            <a:endParaRPr lang="en-US" sz="700" b="1" dirty="0">
              <a:effectLst/>
              <a:latin typeface="Calibri" panose="020F0502020204030204" pitchFamily="34" charset="0"/>
              <a:ea typeface="Calibri" panose="020F0502020204030204" pitchFamily="34" charset="0"/>
              <a:cs typeface="Calibri" panose="020F0502020204030204" pitchFamily="34" charset="0"/>
            </a:endParaRPr>
          </a:p>
          <a:p>
            <a:pPr marR="0">
              <a:spcBef>
                <a:spcPts val="0"/>
              </a:spcBef>
              <a:spcAft>
                <a:spcPts val="0"/>
              </a:spcAft>
            </a:pPr>
            <a:endParaRPr lang="en-US" sz="700" b="1" dirty="0">
              <a:latin typeface="Calibri" panose="020F0502020204030204" pitchFamily="34" charset="0"/>
              <a:ea typeface="Calibri" panose="020F0502020204030204" pitchFamily="34" charset="0"/>
              <a:cs typeface="Calibri" panose="020F0502020204030204" pitchFamily="34" charset="0"/>
            </a:endParaRPr>
          </a:p>
          <a:p>
            <a:pPr marR="0">
              <a:spcBef>
                <a:spcPts val="0"/>
              </a:spcBef>
              <a:spcAft>
                <a:spcPts val="0"/>
              </a:spcAft>
            </a:pPr>
            <a:endParaRPr lang="en-US" sz="700" b="1" dirty="0">
              <a:effectLst/>
              <a:latin typeface="Calibri" panose="020F0502020204030204" pitchFamily="34" charset="0"/>
              <a:ea typeface="Calibri" panose="020F0502020204030204" pitchFamily="34" charset="0"/>
              <a:cs typeface="Calibri" panose="020F0502020204030204" pitchFamily="34" charset="0"/>
            </a:endParaRPr>
          </a:p>
          <a:p>
            <a:pPr marR="0">
              <a:spcBef>
                <a:spcPts val="0"/>
              </a:spcBef>
              <a:spcAft>
                <a:spcPts val="0"/>
              </a:spcAft>
            </a:pPr>
            <a:endParaRPr lang="en-US" sz="700" b="1" dirty="0">
              <a:latin typeface="Calibri" panose="020F0502020204030204" pitchFamily="34" charset="0"/>
              <a:ea typeface="Calibri" panose="020F0502020204030204" pitchFamily="34" charset="0"/>
              <a:cs typeface="Calibri" panose="020F0502020204030204" pitchFamily="34" charset="0"/>
            </a:endParaRPr>
          </a:p>
          <a:p>
            <a:pPr marR="0">
              <a:spcBef>
                <a:spcPts val="0"/>
              </a:spcBef>
              <a:spcAft>
                <a:spcPts val="0"/>
              </a:spcAft>
            </a:pPr>
            <a:endParaRPr lang="en-US" sz="700" b="1" dirty="0">
              <a:effectLst/>
              <a:latin typeface="Calibri" panose="020F0502020204030204" pitchFamily="34" charset="0"/>
              <a:ea typeface="Calibri" panose="020F0502020204030204" pitchFamily="34" charset="0"/>
              <a:cs typeface="Calibri" panose="020F0502020204030204" pitchFamily="34" charset="0"/>
            </a:endParaRPr>
          </a:p>
          <a:p>
            <a:pPr marR="0">
              <a:spcBef>
                <a:spcPts val="0"/>
              </a:spcBef>
              <a:spcAft>
                <a:spcPts val="0"/>
              </a:spcAft>
            </a:pPr>
            <a:endParaRPr lang="en-US" sz="700" b="1" dirty="0">
              <a:latin typeface="Calibri" panose="020F0502020204030204" pitchFamily="34" charset="0"/>
              <a:ea typeface="Calibri" panose="020F0502020204030204" pitchFamily="34" charset="0"/>
              <a:cs typeface="Calibri" panose="020F0502020204030204" pitchFamily="34" charset="0"/>
            </a:endParaRPr>
          </a:p>
          <a:p>
            <a:pPr marR="0">
              <a:spcBef>
                <a:spcPts val="0"/>
              </a:spcBef>
              <a:spcAft>
                <a:spcPts val="0"/>
              </a:spcAft>
            </a:pPr>
            <a:endParaRPr lang="en-US" sz="700" b="1" dirty="0">
              <a:effectLst/>
              <a:latin typeface="Calibri" panose="020F0502020204030204" pitchFamily="34" charset="0"/>
              <a:ea typeface="Calibri" panose="020F0502020204030204" pitchFamily="34" charset="0"/>
              <a:cs typeface="Calibri" panose="020F0502020204030204" pitchFamily="34" charset="0"/>
            </a:endParaRPr>
          </a:p>
          <a:p>
            <a:endParaRPr lang="en-US" sz="700" b="1" dirty="0">
              <a:latin typeface="Calibri" panose="020F0502020204030204" pitchFamily="34" charset="0"/>
              <a:ea typeface="Calibri" panose="020F0502020204030204" pitchFamily="34" charset="0"/>
              <a:cs typeface="Calibri" panose="020F0502020204030204" pitchFamily="34" charset="0"/>
            </a:endParaRPr>
          </a:p>
          <a:p>
            <a:pPr marL="57150" marR="0" indent="-57150">
              <a:spcBef>
                <a:spcPts val="0"/>
              </a:spcBef>
              <a:spcAft>
                <a:spcPts val="0"/>
              </a:spcAft>
              <a:buFont typeface="Arial" panose="020B0604020202020204" pitchFamily="34" charset="0"/>
              <a:buChar char="•"/>
            </a:pPr>
            <a:r>
              <a:rPr lang="en-US" sz="700" dirty="0">
                <a:latin typeface="Calibri" panose="020F0502020204030204" pitchFamily="34" charset="0"/>
                <a:ea typeface="Calibri" panose="020F0502020204030204" pitchFamily="34" charset="0"/>
                <a:cs typeface="Times New Roman" panose="02020603050405020304" pitchFamily="18" charset="0"/>
              </a:rPr>
              <a:t>Lower other longer term interest rates with Quantitative Easing D</a:t>
            </a:r>
          </a:p>
          <a:p>
            <a:pPr marL="57150" marR="0" indent="-57150">
              <a:spcBef>
                <a:spcPts val="0"/>
              </a:spcBef>
              <a:spcAft>
                <a:spcPts val="0"/>
              </a:spcAft>
              <a:buFont typeface="Arial" panose="020B0604020202020204" pitchFamily="34" charset="0"/>
              <a:buChar char="•"/>
            </a:pPr>
            <a:r>
              <a:rPr lang="en-US" sz="700" dirty="0" err="1">
                <a:latin typeface="Calibri" panose="020F0502020204030204" pitchFamily="34" charset="0"/>
                <a:ea typeface="Calibri" panose="020F0502020204030204" pitchFamily="34" charset="0"/>
                <a:cs typeface="Times New Roman" panose="02020603050405020304" pitchFamily="18" charset="0"/>
              </a:rPr>
              <a:t>Gvt</a:t>
            </a:r>
            <a:r>
              <a:rPr lang="en-US" sz="700" dirty="0">
                <a:latin typeface="Calibri" panose="020F0502020204030204" pitchFamily="34" charset="0"/>
                <a:ea typeface="Calibri" panose="020F0502020204030204" pitchFamily="34" charset="0"/>
                <a:cs typeface="Times New Roman" panose="02020603050405020304" pitchFamily="18" charset="0"/>
              </a:rPr>
              <a:t> spending to move the IS back up</a:t>
            </a:r>
          </a:p>
          <a:p>
            <a:pPr marL="57150" marR="0" indent="-57150">
              <a:spcBef>
                <a:spcPts val="0"/>
              </a:spcBef>
              <a:spcAft>
                <a:spcPts val="0"/>
              </a:spcAft>
              <a:buFont typeface="Arial" panose="020B0604020202020204" pitchFamily="34" charset="0"/>
              <a:buChar char="•"/>
            </a:pPr>
            <a:r>
              <a:rPr lang="en-US" sz="700" dirty="0" err="1">
                <a:latin typeface="Calibri" panose="020F0502020204030204" pitchFamily="34" charset="0"/>
                <a:ea typeface="Calibri" panose="020F0502020204030204" pitchFamily="34" charset="0"/>
                <a:cs typeface="Times New Roman" panose="02020603050405020304" pitchFamily="18" charset="0"/>
              </a:rPr>
              <a:t>Gvt</a:t>
            </a:r>
            <a:r>
              <a:rPr lang="en-US" sz="700" dirty="0">
                <a:latin typeface="Calibri" panose="020F0502020204030204" pitchFamily="34" charset="0"/>
                <a:ea typeface="Calibri" panose="020F0502020204030204" pitchFamily="34" charset="0"/>
                <a:cs typeface="Times New Roman" panose="02020603050405020304" pitchFamily="18" charset="0"/>
              </a:rPr>
              <a:t> fiscal intervention, 3 pillars: stimulus, bailout for companies, recovery and reinvestment act.</a:t>
            </a:r>
          </a:p>
          <a:p>
            <a:pPr marR="0">
              <a:spcBef>
                <a:spcPts val="0"/>
              </a:spcBef>
              <a:spcAft>
                <a:spcPts val="0"/>
              </a:spcAft>
            </a:pPr>
            <a:r>
              <a:rPr lang="en-US" sz="700" b="1" dirty="0">
                <a:latin typeface="Calibri" panose="020F0502020204030204" pitchFamily="34" charset="0"/>
                <a:ea typeface="Calibri" panose="020F0502020204030204" pitchFamily="34" charset="0"/>
                <a:cs typeface="Times New Roman" panose="02020603050405020304" pitchFamily="18" charset="0"/>
              </a:rPr>
              <a:t>OPEN MARKETS / EXCHANGE RATES</a:t>
            </a:r>
          </a:p>
          <a:p>
            <a:pPr marL="0" marR="0">
              <a:spcBef>
                <a:spcPts val="0"/>
              </a:spcBef>
              <a:spcAft>
                <a:spcPts val="0"/>
              </a:spcAft>
            </a:pPr>
            <a:r>
              <a:rPr lang="en-US" sz="700" dirty="0">
                <a:effectLst/>
                <a:latin typeface="Calibri" panose="020F0502020204030204" pitchFamily="34" charset="0"/>
                <a:ea typeface="Calibri" panose="020F0502020204030204" pitchFamily="34" charset="0"/>
                <a:cs typeface="Times New Roman" panose="02020603050405020304" pitchFamily="18" charset="0"/>
              </a:rPr>
              <a:t>• </a:t>
            </a:r>
            <a:r>
              <a:rPr lang="en-US" sz="700" b="1" dirty="0">
                <a:effectLst/>
                <a:latin typeface="Calibri" panose="020F0502020204030204" pitchFamily="34" charset="0"/>
                <a:ea typeface="Calibri" panose="020F0502020204030204" pitchFamily="34" charset="0"/>
                <a:cs typeface="Times New Roman" panose="02020603050405020304" pitchFamily="18" charset="0"/>
              </a:rPr>
              <a:t>ε = </a:t>
            </a:r>
            <a:r>
              <a:rPr lang="en-US" sz="700" b="1" dirty="0" err="1">
                <a:effectLst/>
                <a:latin typeface="Calibri" panose="020F0502020204030204" pitchFamily="34" charset="0"/>
                <a:ea typeface="Calibri" panose="020F0502020204030204" pitchFamily="34" charset="0"/>
                <a:cs typeface="Times New Roman" panose="02020603050405020304" pitchFamily="18" charset="0"/>
              </a:rPr>
              <a:t>eP</a:t>
            </a:r>
            <a:r>
              <a:rPr lang="en-US" sz="700" b="1" dirty="0">
                <a:effectLst/>
                <a:latin typeface="Calibri" panose="020F0502020204030204" pitchFamily="34" charset="0"/>
                <a:ea typeface="Calibri" panose="020F0502020204030204" pitchFamily="34" charset="0"/>
                <a:cs typeface="Times New Roman" panose="02020603050405020304" pitchFamily="18" charset="0"/>
              </a:rPr>
              <a:t>/P* </a:t>
            </a:r>
            <a:r>
              <a:rPr lang="en-US" sz="700" dirty="0">
                <a:effectLst/>
                <a:latin typeface="Calibri" panose="020F0502020204030204" pitchFamily="34" charset="0"/>
                <a:ea typeface="Calibri" panose="020F0502020204030204" pitchFamily="34" charset="0"/>
                <a:cs typeface="Times New Roman" panose="02020603050405020304" pitchFamily="18" charset="0"/>
              </a:rPr>
              <a:t>where ε = real exchange rate (number WITHOUT  units); e = nominal exchange rate; P = price of a domestic basket of goods; P* = price of a foreign basket of goods; * = foreign</a:t>
            </a:r>
          </a:p>
          <a:p>
            <a:pPr marL="57150" marR="0">
              <a:spcBef>
                <a:spcPts val="0"/>
              </a:spcBef>
              <a:spcAft>
                <a:spcPts val="0"/>
              </a:spcAft>
            </a:pPr>
            <a:r>
              <a:rPr lang="en-US" sz="700" dirty="0">
                <a:effectLst/>
                <a:latin typeface="Calibri" panose="020F0502020204030204" pitchFamily="34" charset="0"/>
                <a:ea typeface="Calibri" panose="020F0502020204030204" pitchFamily="34" charset="0"/>
                <a:cs typeface="Times New Roman" panose="02020603050405020304" pitchFamily="18" charset="0"/>
              </a:rPr>
              <a:t>•</a:t>
            </a:r>
            <a:r>
              <a:rPr lang="en-US" sz="700" dirty="0">
                <a:latin typeface="Calibri" panose="020F0502020204030204" pitchFamily="34" charset="0"/>
                <a:ea typeface="Calibri" panose="020F0502020204030204" pitchFamily="34" charset="0"/>
                <a:cs typeface="Times New Roman" panose="02020603050405020304" pitchFamily="18" charset="0"/>
              </a:rPr>
              <a:t> Example: 1 Mexican Peso = 0.05 USD so e = 0.05</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p>
            <a:pPr marL="57150" marR="0" indent="-57150">
              <a:spcBef>
                <a:spcPts val="0"/>
              </a:spcBef>
              <a:spcAft>
                <a:spcPts val="0"/>
              </a:spcAft>
              <a:buFont typeface="Arial" panose="020B0604020202020204" pitchFamily="34" charset="0"/>
              <a:buChar char="•"/>
            </a:pPr>
            <a:r>
              <a:rPr lang="en-US" sz="700" b="1" dirty="0">
                <a:latin typeface="Calibri" panose="020F0502020204030204" pitchFamily="34" charset="0"/>
                <a:ea typeface="Calibri" panose="020F0502020204030204" pitchFamily="34" charset="0"/>
                <a:cs typeface="Times New Roman" panose="02020603050405020304" pitchFamily="18" charset="0"/>
              </a:rPr>
              <a:t>Exchange Rate Regimes: </a:t>
            </a:r>
            <a:r>
              <a:rPr lang="en-US" sz="700" dirty="0">
                <a:latin typeface="Calibri" panose="020F0502020204030204" pitchFamily="34" charset="0"/>
                <a:ea typeface="Calibri" panose="020F0502020204030204" pitchFamily="34" charset="0"/>
                <a:cs typeface="Times New Roman" panose="02020603050405020304" pitchFamily="18" charset="0"/>
              </a:rPr>
              <a:t>many countries -&gt; hybrid system</a:t>
            </a:r>
            <a:endParaRPr lang="en-US" sz="7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700" dirty="0">
                <a:effectLst/>
                <a:latin typeface="Calibri" panose="020F0502020204030204" pitchFamily="34" charset="0"/>
                <a:ea typeface="Calibri" panose="020F0502020204030204" pitchFamily="34" charset="0"/>
                <a:cs typeface="Times New Roman" panose="02020603050405020304" pitchFamily="18" charset="0"/>
              </a:rPr>
              <a:t>• Fixed (pegged) Exchange Rate: CB buys/sells foreign assets to keep value of currency fixed; value of exchange rate not market determined; CBG constantly intervenes on forex market; monetary policy ineffective. </a:t>
            </a:r>
            <a:r>
              <a:rPr lang="en-US" sz="700" dirty="0">
                <a:latin typeface="Calibri" panose="020F0502020204030204" pitchFamily="34" charset="0"/>
                <a:ea typeface="Calibri" panose="020F0502020204030204" pitchFamily="34" charset="0"/>
                <a:cs typeface="Times New Roman" panose="02020603050405020304" pitchFamily="18" charset="0"/>
              </a:rPr>
              <a:t>↑: Revaluation; </a:t>
            </a:r>
            <a:r>
              <a:rPr lang="en-US" sz="700" dirty="0">
                <a:ea typeface="Calibri" panose="020F0502020204030204" pitchFamily="34" charset="0"/>
                <a:cs typeface="Times New Roman" panose="02020603050405020304" pitchFamily="18" charset="0"/>
              </a:rPr>
              <a:t>↓: Devaluation</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700" dirty="0">
                <a:effectLst/>
                <a:latin typeface="Calibri" panose="020F0502020204030204" pitchFamily="34" charset="0"/>
                <a:ea typeface="Calibri" panose="020F0502020204030204" pitchFamily="34" charset="0"/>
                <a:cs typeface="Times New Roman" panose="02020603050405020304" pitchFamily="18" charset="0"/>
              </a:rPr>
              <a:t>• Flexible (floating) Exchange Rate: Value of currency determined by market forces on forex market, without CB intervention, nominal exchange rate fluctuates, fiscal </a:t>
            </a:r>
            <a:r>
              <a:rPr lang="en-US" sz="700" dirty="0">
                <a:latin typeface="Calibri" panose="020F0502020204030204" pitchFamily="34" charset="0"/>
                <a:ea typeface="Calibri" panose="020F0502020204030204" pitchFamily="34" charset="0"/>
                <a:cs typeface="Times New Roman" panose="02020603050405020304" pitchFamily="18" charset="0"/>
              </a:rPr>
              <a:t>p</a:t>
            </a:r>
            <a:r>
              <a:rPr lang="en-US" sz="700" dirty="0">
                <a:effectLst/>
                <a:latin typeface="Calibri" panose="020F0502020204030204" pitchFamily="34" charset="0"/>
                <a:ea typeface="Calibri" panose="020F0502020204030204" pitchFamily="34" charset="0"/>
                <a:cs typeface="Times New Roman" panose="02020603050405020304" pitchFamily="18" charset="0"/>
              </a:rPr>
              <a:t>olicy ineffective. </a:t>
            </a:r>
            <a:r>
              <a:rPr lang="en-US" sz="700" dirty="0">
                <a:latin typeface="Calibri" panose="020F0502020204030204" pitchFamily="34" charset="0"/>
                <a:ea typeface="Calibri" panose="020F0502020204030204" pitchFamily="34" charset="0"/>
                <a:cs typeface="Times New Roman" panose="02020603050405020304" pitchFamily="18" charset="0"/>
              </a:rPr>
              <a:t>↑: Appreciation; </a:t>
            </a:r>
            <a:r>
              <a:rPr lang="en-US" sz="700" dirty="0">
                <a:ea typeface="Calibri" panose="020F0502020204030204" pitchFamily="34" charset="0"/>
                <a:cs typeface="Times New Roman" panose="02020603050405020304" pitchFamily="18" charset="0"/>
              </a:rPr>
              <a:t>↓: Depreciation</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p>
            <a:pPr marL="57150" marR="0" indent="-57150">
              <a:spcBef>
                <a:spcPts val="0"/>
              </a:spcBef>
              <a:spcAft>
                <a:spcPts val="0"/>
              </a:spcAft>
              <a:buFont typeface="Arial" panose="020B0604020202020204" pitchFamily="34" charset="0"/>
              <a:buChar char="•"/>
            </a:pPr>
            <a:r>
              <a:rPr lang="en-US" sz="700" b="1" dirty="0">
                <a:latin typeface="Calibri" panose="020F0502020204030204" pitchFamily="34" charset="0"/>
                <a:ea typeface="Calibri" panose="020F0502020204030204" pitchFamily="34" charset="0"/>
                <a:cs typeface="Times New Roman" panose="02020603050405020304" pitchFamily="18" charset="0"/>
              </a:rPr>
              <a:t>Purchasing Power Parity (PPP): </a:t>
            </a:r>
            <a:r>
              <a:rPr lang="en-US" sz="700" dirty="0">
                <a:latin typeface="Calibri" panose="020F0502020204030204" pitchFamily="34" charset="0"/>
                <a:ea typeface="Calibri" panose="020F0502020204030204" pitchFamily="34" charset="0"/>
                <a:cs typeface="Times New Roman" panose="02020603050405020304" pitchFamily="18" charset="0"/>
              </a:rPr>
              <a:t>Law of One Price should hold: identical goods should sell at the same price everywhere. If countries consumer similar goods, then ε = 1. If ε &lt; 1, currency is undervalued. Ex: Most currencies are undervalued against USD, so probably USD is overvalued.</a:t>
            </a:r>
          </a:p>
          <a:p>
            <a:pPr marL="0" marR="0">
              <a:spcBef>
                <a:spcPts val="0"/>
              </a:spcBef>
              <a:spcAft>
                <a:spcPts val="0"/>
              </a:spcAft>
            </a:pPr>
            <a:r>
              <a:rPr lang="en-US" sz="700" dirty="0">
                <a:effectLst/>
                <a:latin typeface="Calibri" panose="020F0502020204030204" pitchFamily="34" charset="0"/>
                <a:ea typeface="Calibri" panose="020F0502020204030204" pitchFamily="34" charset="0"/>
                <a:cs typeface="Times New Roman" panose="02020603050405020304" pitchFamily="18" charset="0"/>
              </a:rPr>
              <a:t>• </a:t>
            </a:r>
            <a:r>
              <a:rPr lang="en-US" sz="700" b="1" dirty="0">
                <a:latin typeface="Calibri" panose="020F0502020204030204" pitchFamily="34" charset="0"/>
                <a:ea typeface="Calibri" panose="020F0502020204030204" pitchFamily="34" charset="0"/>
                <a:cs typeface="Times New Roman" panose="02020603050405020304" pitchFamily="18" charset="0"/>
              </a:rPr>
              <a:t>Monetary Policy Effective:</a:t>
            </a:r>
            <a:r>
              <a:rPr lang="en-US" sz="700" dirty="0">
                <a:latin typeface="Calibri" panose="020F0502020204030204" pitchFamily="34" charset="0"/>
                <a:ea typeface="Calibri" panose="020F0502020204030204" pitchFamily="34" charset="0"/>
                <a:cs typeface="Times New Roman" panose="02020603050405020304" pitchFamily="18" charset="0"/>
              </a:rPr>
              <a:t> in a) closed economy relative to open economy w/ fixed rates and b) in open economy with flexible relative to open economy with fixed rates (Mundell-Fleming Model)</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p>
            <a:r>
              <a:rPr lang="en-US" sz="700" dirty="0">
                <a:effectLst/>
                <a:latin typeface="Calibri" panose="020F0502020204030204" pitchFamily="34" charset="0"/>
                <a:ea typeface="Calibri" panose="020F0502020204030204" pitchFamily="34" charset="0"/>
                <a:cs typeface="Times New Roman" panose="02020603050405020304" pitchFamily="18" charset="0"/>
              </a:rPr>
              <a:t>• Ex: ↓G will ↓Y in a) closed economy relative to open with flexible rates and b) open economy with fixed rates relative to open economy with flexible rates</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700" dirty="0">
                <a:effectLst/>
                <a:latin typeface="Calibri" panose="020F0502020204030204" pitchFamily="34" charset="0"/>
                <a:ea typeface="Calibri" panose="020F0502020204030204" pitchFamily="34" charset="0"/>
                <a:cs typeface="Times New Roman" panose="02020603050405020304" pitchFamily="18" charset="0"/>
              </a:rPr>
              <a:t>• </a:t>
            </a:r>
            <a:r>
              <a:rPr lang="en-US" sz="700" dirty="0">
                <a:effectLst/>
                <a:ea typeface="Calibri" panose="020F0502020204030204" pitchFamily="34" charset="0"/>
                <a:cs typeface="Cambria Math" panose="02040503050406030204" pitchFamily="18" charset="0"/>
              </a:rPr>
              <a:t>𝜃  </a:t>
            </a:r>
            <a:r>
              <a:rPr lang="en-US" sz="700" dirty="0">
                <a:effectLst/>
                <a:ea typeface="Cambria" panose="02040503050406030204" pitchFamily="18" charset="0"/>
                <a:cs typeface="Cambria Math" panose="02040503050406030204" pitchFamily="18" charset="0"/>
              </a:rPr>
              <a:t>= </a:t>
            </a:r>
            <a:r>
              <a:rPr lang="en-US" sz="700" dirty="0">
                <a:ea typeface="Cambria" panose="02040503050406030204" pitchFamily="18" charset="0"/>
                <a:cs typeface="Cambria Math" panose="02040503050406030204" pitchFamily="18" charset="0"/>
              </a:rPr>
              <a:t>risk premium required by lenders for small economies</a:t>
            </a:r>
          </a:p>
          <a:p>
            <a:pPr marL="0" marR="0">
              <a:spcBef>
                <a:spcPts val="0"/>
              </a:spcBef>
              <a:spcAft>
                <a:spcPts val="0"/>
              </a:spcAft>
            </a:pPr>
            <a:r>
              <a:rPr lang="en-US" sz="700" dirty="0">
                <a:effectLst/>
                <a:latin typeface="Calibri" panose="020F0502020204030204" pitchFamily="34" charset="0"/>
                <a:ea typeface="Calibri" panose="020F0502020204030204" pitchFamily="34" charset="0"/>
                <a:cs typeface="Times New Roman" panose="02020603050405020304" pitchFamily="18" charset="0"/>
              </a:rPr>
              <a:t>• If </a:t>
            </a:r>
            <a:r>
              <a:rPr lang="en-US" sz="700" dirty="0">
                <a:effectLst/>
                <a:latin typeface="Cambria Math" panose="02040503050406030204" pitchFamily="18" charset="0"/>
                <a:ea typeface="Calibri" panose="020F0502020204030204" pitchFamily="34" charset="0"/>
                <a:cs typeface="Cambria Math" panose="02040503050406030204" pitchFamily="18" charset="0"/>
              </a:rPr>
              <a:t>𝑟</a:t>
            </a:r>
            <a:r>
              <a:rPr lang="en-US" sz="700" dirty="0">
                <a:effectLst/>
                <a:latin typeface="Calibri" panose="020F0502020204030204" pitchFamily="34" charset="0"/>
                <a:ea typeface="Calibri" panose="020F0502020204030204" pitchFamily="34" charset="0"/>
                <a:cs typeface="Times New Roman" panose="02020603050405020304" pitchFamily="18" charset="0"/>
              </a:rPr>
              <a:t> &gt; </a:t>
            </a:r>
            <a:r>
              <a:rPr lang="en-US" sz="700" dirty="0">
                <a:effectLst/>
                <a:latin typeface="Cambria Math" panose="02040503050406030204" pitchFamily="18" charset="0"/>
                <a:ea typeface="Calibri" panose="020F0502020204030204" pitchFamily="34" charset="0"/>
                <a:cs typeface="Cambria Math" panose="02040503050406030204" pitchFamily="18" charset="0"/>
              </a:rPr>
              <a:t>𝑟∗</a:t>
            </a:r>
            <a:r>
              <a:rPr lang="en-US" sz="700" dirty="0">
                <a:effectLst/>
                <a:latin typeface="Calibri" panose="020F0502020204030204" pitchFamily="34" charset="0"/>
                <a:ea typeface="Calibri" panose="020F0502020204030204" pitchFamily="34" charset="0"/>
                <a:cs typeface="Times New Roman" panose="02020603050405020304" pitchFamily="18" charset="0"/>
              </a:rPr>
              <a:t> + </a:t>
            </a:r>
            <a:r>
              <a:rPr lang="en-US" sz="700" dirty="0">
                <a:effectLst/>
                <a:latin typeface="Cambria Math" panose="02040503050406030204" pitchFamily="18" charset="0"/>
                <a:ea typeface="Calibri" panose="020F0502020204030204" pitchFamily="34" charset="0"/>
                <a:cs typeface="Cambria Math" panose="02040503050406030204" pitchFamily="18" charset="0"/>
              </a:rPr>
              <a:t>𝜃</a:t>
            </a:r>
            <a:r>
              <a:rPr lang="en-US" sz="700" dirty="0">
                <a:effectLst/>
                <a:latin typeface="Calibri" panose="020F0502020204030204" pitchFamily="34" charset="0"/>
                <a:ea typeface="Calibri" panose="020F0502020204030204" pitchFamily="34" charset="0"/>
                <a:cs typeface="Times New Roman" panose="02020603050405020304" pitchFamily="18" charset="0"/>
              </a:rPr>
              <a:t> the domestic currency appreciates → </a:t>
            </a:r>
            <a:r>
              <a:rPr lang="en-US" sz="700" dirty="0">
                <a:effectLst/>
                <a:latin typeface="Cambria Math" panose="02040503050406030204" pitchFamily="18" charset="0"/>
                <a:ea typeface="Calibri" panose="020F0502020204030204" pitchFamily="34" charset="0"/>
                <a:cs typeface="Cambria Math" panose="02040503050406030204" pitchFamily="18" charset="0"/>
              </a:rPr>
              <a:t>𝜀</a:t>
            </a:r>
            <a:r>
              <a:rPr lang="en-US" sz="700" dirty="0">
                <a:effectLst/>
                <a:latin typeface="Calibri" panose="020F0502020204030204" pitchFamily="34" charset="0"/>
                <a:ea typeface="Calibri" panose="020F0502020204030204" pitchFamily="34" charset="0"/>
                <a:cs typeface="Times New Roman" panose="02020603050405020304" pitchFamily="18" charset="0"/>
              </a:rPr>
              <a:t>↑</a:t>
            </a:r>
          </a:p>
          <a:p>
            <a:pPr marL="57150" marR="0">
              <a:spcBef>
                <a:spcPts val="0"/>
              </a:spcBef>
              <a:spcAft>
                <a:spcPts val="0"/>
              </a:spcAft>
            </a:pPr>
            <a:r>
              <a:rPr lang="en-US" sz="600" dirty="0">
                <a:effectLst/>
                <a:latin typeface="Calibri" panose="020F0502020204030204" pitchFamily="34" charset="0"/>
                <a:ea typeface="Calibri" panose="020F0502020204030204" pitchFamily="34" charset="0"/>
                <a:cs typeface="Times New Roman" panose="02020603050405020304" pitchFamily="18" charset="0"/>
              </a:rPr>
              <a:t>• I</a:t>
            </a:r>
            <a:r>
              <a:rPr lang="en-US" sz="600" dirty="0"/>
              <a:t>ntuition: Foreign lenders will look to buy domestic assets and will increase demand for domestic currency, causing appreciation</a:t>
            </a:r>
          </a:p>
          <a:p>
            <a:pPr marR="0">
              <a:spcBef>
                <a:spcPts val="0"/>
              </a:spcBef>
              <a:spcAft>
                <a:spcPts val="0"/>
              </a:spcAft>
            </a:pPr>
            <a:r>
              <a:rPr lang="en-US" sz="700" dirty="0">
                <a:effectLst/>
                <a:latin typeface="Calibri" panose="020F0502020204030204" pitchFamily="34" charset="0"/>
                <a:ea typeface="Calibri" panose="020F0502020204030204" pitchFamily="34" charset="0"/>
                <a:cs typeface="Times New Roman" panose="02020603050405020304" pitchFamily="18" charset="0"/>
              </a:rPr>
              <a:t>• If </a:t>
            </a:r>
            <a:r>
              <a:rPr lang="en-US" sz="700" dirty="0">
                <a:effectLst/>
                <a:latin typeface="Cambria Math" panose="02040503050406030204" pitchFamily="18" charset="0"/>
                <a:ea typeface="Calibri" panose="020F0502020204030204" pitchFamily="34" charset="0"/>
                <a:cs typeface="Cambria Math" panose="02040503050406030204" pitchFamily="18" charset="0"/>
              </a:rPr>
              <a:t>𝑟</a:t>
            </a:r>
            <a:r>
              <a:rPr lang="en-US" sz="700" dirty="0">
                <a:effectLst/>
                <a:latin typeface="Calibri" panose="020F0502020204030204" pitchFamily="34" charset="0"/>
                <a:ea typeface="Calibri" panose="020F0502020204030204" pitchFamily="34" charset="0"/>
                <a:cs typeface="Times New Roman" panose="02020603050405020304" pitchFamily="18" charset="0"/>
              </a:rPr>
              <a:t> &lt; </a:t>
            </a:r>
            <a:r>
              <a:rPr lang="en-US" sz="700" dirty="0">
                <a:effectLst/>
                <a:latin typeface="Cambria Math" panose="02040503050406030204" pitchFamily="18" charset="0"/>
                <a:ea typeface="Calibri" panose="020F0502020204030204" pitchFamily="34" charset="0"/>
                <a:cs typeface="Cambria Math" panose="02040503050406030204" pitchFamily="18" charset="0"/>
              </a:rPr>
              <a:t>𝑟∗</a:t>
            </a:r>
            <a:r>
              <a:rPr lang="en-US" sz="700" dirty="0">
                <a:effectLst/>
                <a:latin typeface="Calibri" panose="020F0502020204030204" pitchFamily="34" charset="0"/>
                <a:ea typeface="Calibri" panose="020F0502020204030204" pitchFamily="34" charset="0"/>
                <a:cs typeface="Times New Roman" panose="02020603050405020304" pitchFamily="18" charset="0"/>
              </a:rPr>
              <a:t> + </a:t>
            </a:r>
            <a:r>
              <a:rPr lang="en-US" sz="700" dirty="0">
                <a:effectLst/>
                <a:latin typeface="Cambria Math" panose="02040503050406030204" pitchFamily="18" charset="0"/>
                <a:ea typeface="Calibri" panose="020F0502020204030204" pitchFamily="34" charset="0"/>
                <a:cs typeface="Cambria Math" panose="02040503050406030204" pitchFamily="18" charset="0"/>
              </a:rPr>
              <a:t>𝜃</a:t>
            </a:r>
            <a:r>
              <a:rPr lang="en-US" sz="700" dirty="0">
                <a:effectLst/>
                <a:latin typeface="Calibri" panose="020F0502020204030204" pitchFamily="34" charset="0"/>
                <a:ea typeface="Calibri" panose="020F0502020204030204" pitchFamily="34" charset="0"/>
                <a:cs typeface="Times New Roman" panose="02020603050405020304" pitchFamily="18" charset="0"/>
              </a:rPr>
              <a:t> the domestic currency depreciates → </a:t>
            </a:r>
            <a:r>
              <a:rPr lang="en-US" sz="700" dirty="0">
                <a:effectLst/>
                <a:latin typeface="Cambria Math" panose="02040503050406030204" pitchFamily="18" charset="0"/>
                <a:ea typeface="Calibri" panose="020F0502020204030204" pitchFamily="34" charset="0"/>
                <a:cs typeface="Cambria Math" panose="02040503050406030204" pitchFamily="18" charset="0"/>
              </a:rPr>
              <a:t>𝜀</a:t>
            </a:r>
            <a:r>
              <a:rPr lang="en-US" sz="700" dirty="0">
                <a:effectLst/>
                <a:latin typeface="Calibri" panose="020F0502020204030204" pitchFamily="34" charset="0"/>
                <a:ea typeface="Calibri" panose="020F0502020204030204" pitchFamily="34" charset="0"/>
                <a:cs typeface="Times New Roman" panose="02020603050405020304" pitchFamily="18" charset="0"/>
              </a:rPr>
              <a:t> ↓</a:t>
            </a:r>
          </a:p>
          <a:p>
            <a:pPr marR="0">
              <a:spcBef>
                <a:spcPts val="0"/>
              </a:spcBef>
              <a:spcAft>
                <a:spcPts val="0"/>
              </a:spcAft>
            </a:pPr>
            <a:r>
              <a:rPr lang="en-US" sz="700" dirty="0">
                <a:effectLst/>
                <a:latin typeface="Calibri" panose="020F0502020204030204" pitchFamily="34" charset="0"/>
                <a:ea typeface="Calibri" panose="020F0502020204030204" pitchFamily="34" charset="0"/>
                <a:cs typeface="Times New Roman" panose="02020603050405020304" pitchFamily="18" charset="0"/>
              </a:rPr>
              <a:t>• Ex: Panama’s currency linked to USD. If US has recession and ↓r*, this makes the USD less attractive than Balboa. CB of Panama ↓ r to maintain exchange rate stability and Panama experiences expansion</a:t>
            </a:r>
          </a:p>
          <a:p>
            <a:r>
              <a:rPr lang="en-US" sz="700" dirty="0">
                <a:effectLst/>
                <a:latin typeface="Calibri" panose="020F0502020204030204" pitchFamily="34" charset="0"/>
                <a:ea typeface="Calibri" panose="020F0502020204030204" pitchFamily="34" charset="0"/>
                <a:cs typeface="Times New Roman" panose="02020603050405020304" pitchFamily="18" charset="0"/>
              </a:rPr>
              <a:t>•</a:t>
            </a:r>
            <a:r>
              <a:rPr lang="en-US" sz="700" dirty="0">
                <a:latin typeface="Calibri" panose="020F0502020204030204" pitchFamily="34" charset="0"/>
                <a:ea typeface="Calibri" panose="020F0502020204030204" pitchFamily="34" charset="0"/>
                <a:cs typeface="Times New Roman" panose="02020603050405020304" pitchFamily="18" charset="0"/>
              </a:rPr>
              <a:t> Ex: To control rapid expansion, CB of US </a:t>
            </a:r>
            <a:r>
              <a:rPr lang="en-US" sz="700" dirty="0">
                <a:effectLst/>
                <a:latin typeface="Calibri" panose="020F0502020204030204" pitchFamily="34" charset="0"/>
                <a:ea typeface="Calibri" panose="020F0502020204030204" pitchFamily="34" charset="0"/>
                <a:cs typeface="Times New Roman" panose="02020603050405020304" pitchFamily="18" charset="0"/>
              </a:rPr>
              <a:t>↑r* </a:t>
            </a:r>
            <a:r>
              <a:rPr lang="en-US" sz="700" dirty="0" err="1">
                <a:effectLst/>
                <a:latin typeface="Calibri" panose="020F0502020204030204" pitchFamily="34" charset="0"/>
                <a:ea typeface="Calibri" panose="020F0502020204030204" pitchFamily="34" charset="0"/>
                <a:cs typeface="Times New Roman" panose="02020603050405020304" pitchFamily="18" charset="0"/>
              </a:rPr>
              <a:t>to↓</a:t>
            </a:r>
            <a:r>
              <a:rPr lang="en-US" sz="700" dirty="0" err="1">
                <a:effectLst/>
                <a:latin typeface="Symbol" panose="05050102010706020507" pitchFamily="18" charset="2"/>
                <a:ea typeface="Calibri" panose="020F0502020204030204" pitchFamily="34" charset="0"/>
                <a:cs typeface="Times New Roman" panose="02020603050405020304" pitchFamily="18" charset="0"/>
              </a:rPr>
              <a:t>p</a:t>
            </a:r>
            <a:r>
              <a:rPr lang="en-US" sz="700" b="1" dirty="0">
                <a:effectLst/>
                <a:latin typeface="Symbol" panose="05050102010706020507" pitchFamily="18" charset="2"/>
                <a:ea typeface="Calibri" panose="020F0502020204030204" pitchFamily="34" charset="0"/>
                <a:cs typeface="Times New Roman" panose="02020603050405020304" pitchFamily="18" charset="0"/>
              </a:rPr>
              <a:t>.</a:t>
            </a:r>
            <a:r>
              <a:rPr lang="en-US" sz="700" b="1" dirty="0">
                <a:latin typeface="Calibri" panose="020F0502020204030204" pitchFamily="34" charset="0"/>
                <a:ea typeface="Calibri" panose="020F0502020204030204" pitchFamily="34" charset="0"/>
                <a:cs typeface="Times New Roman" panose="02020603050405020304" pitchFamily="18" charset="0"/>
              </a:rPr>
              <a:t> </a:t>
            </a:r>
            <a:r>
              <a:rPr lang="en-US" sz="700" dirty="0">
                <a:latin typeface="Calibri" panose="020F0502020204030204" pitchFamily="34" charset="0"/>
                <a:ea typeface="Calibri" panose="020F0502020204030204" pitchFamily="34" charset="0"/>
                <a:cs typeface="Times New Roman" panose="02020603050405020304" pitchFamily="18" charset="0"/>
              </a:rPr>
              <a:t>As r*</a:t>
            </a:r>
            <a:r>
              <a:rPr lang="en-US" sz="700" b="1" dirty="0">
                <a:latin typeface="Calibri" panose="020F0502020204030204" pitchFamily="34" charset="0"/>
                <a:ea typeface="Calibri" panose="020F0502020204030204" pitchFamily="34" charset="0"/>
                <a:cs typeface="Times New Roman" panose="02020603050405020304" pitchFamily="18" charset="0"/>
              </a:rPr>
              <a:t> </a:t>
            </a:r>
            <a:r>
              <a:rPr lang="en-US" sz="700" dirty="0">
                <a:effectLst/>
                <a:latin typeface="Calibri" panose="020F0502020204030204" pitchFamily="34" charset="0"/>
                <a:ea typeface="Calibri" panose="020F0502020204030204" pitchFamily="34" charset="0"/>
                <a:cs typeface="Times New Roman" panose="02020603050405020304" pitchFamily="18" charset="0"/>
              </a:rPr>
              <a:t>↑, the USD becomes more attractive. To keep exchange rate stability, CB of Qatar must ↑r,  causing I↓ and recession.</a:t>
            </a:r>
            <a:endParaRPr lang="en-US" sz="700" b="1" dirty="0">
              <a:effectLst/>
              <a:ea typeface="Calibri" panose="020F0502020204030204" pitchFamily="34" charset="0"/>
              <a:cs typeface="Calibri" panose="020F0502020204030204" pitchFamily="34" charset="0"/>
            </a:endParaRPr>
          </a:p>
          <a:p>
            <a:pPr marL="0" marR="0">
              <a:spcBef>
                <a:spcPts val="0"/>
              </a:spcBef>
              <a:spcAft>
                <a:spcPts val="0"/>
              </a:spcAft>
            </a:pPr>
            <a:r>
              <a:rPr lang="en-US" sz="700" b="1" dirty="0">
                <a:latin typeface="Calibri" panose="020F0502020204030204" pitchFamily="34" charset="0"/>
                <a:ea typeface="Calibri" panose="020F0502020204030204" pitchFamily="34" charset="0"/>
                <a:cs typeface="Calibri" panose="020F0502020204030204" pitchFamily="34" charset="0"/>
              </a:rPr>
              <a:t>Trade balance and real exchange rate:</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p>
            <a:pPr marL="57150" marR="0" indent="-57150">
              <a:spcBef>
                <a:spcPts val="0"/>
              </a:spcBef>
              <a:spcAft>
                <a:spcPts val="0"/>
              </a:spcAft>
              <a:buFont typeface="Arial" panose="020B0604020202020204" pitchFamily="34" charset="0"/>
              <a:buChar char="•"/>
            </a:pPr>
            <a:r>
              <a:rPr lang="en-US" sz="700" dirty="0">
                <a:latin typeface="Calibri" panose="020F0502020204030204" pitchFamily="34" charset="0"/>
                <a:ea typeface="Calibri" panose="020F0502020204030204" pitchFamily="34" charset="0"/>
                <a:cs typeface="Times New Roman" panose="02020603050405020304" pitchFamily="18" charset="0"/>
              </a:rPr>
              <a:t>Assume trade balance depends only on real exchange rate</a:t>
            </a:r>
          </a:p>
          <a:p>
            <a:pPr marL="57150" marR="0" indent="-57150">
              <a:spcBef>
                <a:spcPts val="0"/>
              </a:spcBef>
              <a:spcAft>
                <a:spcPts val="0"/>
              </a:spcAft>
              <a:buFont typeface="Arial" panose="020B0604020202020204" pitchFamily="34" charset="0"/>
              <a:buChar char="•"/>
            </a:pPr>
            <a:r>
              <a:rPr lang="en-US" sz="700" dirty="0">
                <a:latin typeface="Calibri" panose="020F0502020204030204" pitchFamily="34" charset="0"/>
                <a:ea typeface="Calibri" panose="020F0502020204030204" pitchFamily="34" charset="0"/>
                <a:cs typeface="Calibri" panose="020F0502020204030204" pitchFamily="34" charset="0"/>
              </a:rPr>
              <a:t>Assume NX(ε) ↓ when ε ↑</a:t>
            </a:r>
          </a:p>
          <a:p>
            <a:pPr marL="57150" marR="0" indent="-57150">
              <a:spcBef>
                <a:spcPts val="0"/>
              </a:spcBef>
              <a:spcAft>
                <a:spcPts val="0"/>
              </a:spcAft>
              <a:buFont typeface="Arial" panose="020B0604020202020204" pitchFamily="34" charset="0"/>
              <a:buChar char="•"/>
            </a:pPr>
            <a:r>
              <a:rPr lang="en-US" sz="700" dirty="0">
                <a:latin typeface="Calibri" panose="020F0502020204030204" pitchFamily="34" charset="0"/>
                <a:ea typeface="Calibri" panose="020F0502020204030204" pitchFamily="34" charset="0"/>
                <a:cs typeface="Calibri" panose="020F0502020204030204" pitchFamily="34" charset="0"/>
              </a:rPr>
              <a:t>Intuition: when real exchange rate higher, domestic goods are more expensive relative to foreign goods</a:t>
            </a:r>
          </a:p>
          <a:p>
            <a:pPr marL="57150" marR="0" indent="-57150">
              <a:spcBef>
                <a:spcPts val="0"/>
              </a:spcBef>
              <a:spcAft>
                <a:spcPts val="0"/>
              </a:spcAft>
              <a:buFont typeface="Arial" panose="020B0604020202020204" pitchFamily="34" charset="0"/>
              <a:buChar char="•"/>
            </a:pPr>
            <a:r>
              <a:rPr lang="en-US" sz="700" dirty="0">
                <a:latin typeface="Calibri" panose="020F0502020204030204" pitchFamily="34" charset="0"/>
                <a:ea typeface="Calibri" panose="020F0502020204030204" pitchFamily="34" charset="0"/>
                <a:cs typeface="Calibri" panose="020F0502020204030204" pitchFamily="34" charset="0"/>
              </a:rPr>
              <a:t>Exports ↓, Imports ↑ -&gt; Exports – Imports ↓</a:t>
            </a:r>
          </a:p>
          <a:p>
            <a:pPr marR="0">
              <a:spcBef>
                <a:spcPts val="0"/>
              </a:spcBef>
              <a:spcAft>
                <a:spcPts val="0"/>
              </a:spcAft>
            </a:pPr>
            <a:r>
              <a:rPr lang="en-US" sz="700" b="1" dirty="0">
                <a:latin typeface="Calibri" panose="020F0502020204030204" pitchFamily="34" charset="0"/>
                <a:ea typeface="Calibri" panose="020F0502020204030204" pitchFamily="34" charset="0"/>
                <a:cs typeface="Calibri" panose="020F0502020204030204" pitchFamily="34" charset="0"/>
              </a:rPr>
              <a:t>IS-MP Model under flexible/fixed exchange rates:</a:t>
            </a:r>
          </a:p>
          <a:p>
            <a:pPr marL="57150" marR="0" indent="-57150">
              <a:spcBef>
                <a:spcPts val="0"/>
              </a:spcBef>
              <a:spcAft>
                <a:spcPts val="0"/>
              </a:spcAft>
              <a:buFont typeface="Arial" panose="020B0604020202020204" pitchFamily="34" charset="0"/>
              <a:buChar char="•"/>
            </a:pPr>
            <a:r>
              <a:rPr lang="en-US" sz="700" dirty="0">
                <a:latin typeface="Calibri" panose="020F0502020204030204" pitchFamily="34" charset="0"/>
                <a:ea typeface="Calibri" panose="020F0502020204030204" pitchFamily="34" charset="0"/>
                <a:cs typeface="Calibri" panose="020F0502020204030204" pitchFamily="34" charset="0"/>
              </a:rPr>
              <a:t>IS Curve:  </a:t>
            </a:r>
          </a:p>
          <a:p>
            <a:pPr marL="57150" marR="0" indent="-57150">
              <a:spcBef>
                <a:spcPts val="0"/>
              </a:spcBef>
              <a:spcAft>
                <a:spcPts val="0"/>
              </a:spcAft>
              <a:buFont typeface="Arial" panose="020B0604020202020204" pitchFamily="34" charset="0"/>
              <a:buChar char="•"/>
            </a:pPr>
            <a:r>
              <a:rPr lang="en-US" sz="700" dirty="0">
                <a:latin typeface="Calibri" panose="020F0502020204030204" pitchFamily="34" charset="0"/>
                <a:ea typeface="Calibri" panose="020F0502020204030204" pitchFamily="34" charset="0"/>
                <a:cs typeface="Calibri" panose="020F0502020204030204" pitchFamily="34" charset="0"/>
              </a:rPr>
              <a:t>MP Curve (flexible):  </a:t>
            </a:r>
          </a:p>
          <a:p>
            <a:pPr marL="57150" marR="0" indent="-57150">
              <a:spcBef>
                <a:spcPts val="0"/>
              </a:spcBef>
              <a:spcAft>
                <a:spcPts val="0"/>
              </a:spcAft>
              <a:buFont typeface="Arial" panose="020B0604020202020204" pitchFamily="34" charset="0"/>
              <a:buChar char="•"/>
            </a:pPr>
            <a:r>
              <a:rPr lang="en-US" sz="700" dirty="0">
                <a:latin typeface="Calibri" panose="020F0502020204030204" pitchFamily="34" charset="0"/>
                <a:ea typeface="Calibri" panose="020F0502020204030204" pitchFamily="34" charset="0"/>
                <a:cs typeface="Calibri" panose="020F0502020204030204" pitchFamily="34" charset="0"/>
              </a:rPr>
              <a:t>Interest Rate Parity Rule (flexible): </a:t>
            </a:r>
          </a:p>
          <a:p>
            <a:pPr marL="57150" marR="0" indent="-57150">
              <a:spcBef>
                <a:spcPts val="0"/>
              </a:spcBef>
              <a:spcAft>
                <a:spcPts val="0"/>
              </a:spcAft>
              <a:buFont typeface="Arial" panose="020B0604020202020204" pitchFamily="34" charset="0"/>
              <a:buChar char="•"/>
            </a:pPr>
            <a:r>
              <a:rPr lang="en-US" sz="700" dirty="0">
                <a:latin typeface="Calibri" panose="020F0502020204030204" pitchFamily="34" charset="0"/>
                <a:ea typeface="Calibri" panose="020F0502020204030204" pitchFamily="34" charset="0"/>
                <a:cs typeface="Calibri" panose="020F0502020204030204" pitchFamily="34" charset="0"/>
              </a:rPr>
              <a:t>IR Parity (fixed): </a:t>
            </a:r>
          </a:p>
          <a:p>
            <a:pPr marL="57150" marR="0" indent="-57150">
              <a:spcBef>
                <a:spcPts val="0"/>
              </a:spcBef>
              <a:spcAft>
                <a:spcPts val="0"/>
              </a:spcAft>
              <a:buFont typeface="Arial" panose="020B0604020202020204" pitchFamily="34" charset="0"/>
              <a:buChar char="•"/>
            </a:pPr>
            <a:r>
              <a:rPr lang="en-US" sz="700" dirty="0">
                <a:latin typeface="Calibri" panose="020F0502020204030204" pitchFamily="34" charset="0"/>
                <a:ea typeface="Calibri" panose="020F0502020204030204" pitchFamily="34" charset="0"/>
                <a:cs typeface="Calibri" panose="020F0502020204030204" pitchFamily="34" charset="0"/>
              </a:rPr>
              <a:t>MP (fixed): Redundant: ∆ ε = 0 by definition</a:t>
            </a:r>
          </a:p>
          <a:p>
            <a:pPr marL="0" marR="0">
              <a:spcBef>
                <a:spcPts val="0"/>
              </a:spcBef>
              <a:spcAft>
                <a:spcPts val="0"/>
              </a:spcAft>
            </a:pPr>
            <a:endParaRPr lang="en-US" sz="700" b="1" dirty="0">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endParaRPr lang="en-US" sz="7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AA14D416-A604-3FE4-B23F-9D5E4316C603}"/>
              </a:ext>
            </a:extLst>
          </p:cNvPr>
          <p:cNvSpPr txBox="1"/>
          <p:nvPr/>
        </p:nvSpPr>
        <p:spPr>
          <a:xfrm>
            <a:off x="5160867" y="62281"/>
            <a:ext cx="2528336" cy="11726287"/>
          </a:xfrm>
          <a:prstGeom prst="rect">
            <a:avLst/>
          </a:prstGeom>
          <a:noFill/>
        </p:spPr>
        <p:txBody>
          <a:bodyPr wrap="square">
            <a:spAutoFit/>
          </a:bodyPr>
          <a:lstStyle/>
          <a:p>
            <a:pPr marL="0" marR="0">
              <a:spcBef>
                <a:spcPts val="0"/>
              </a:spcBef>
              <a:spcAft>
                <a:spcPts val="0"/>
              </a:spcAft>
            </a:pPr>
            <a:endParaRPr lang="en-US" sz="7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endParaRPr lang="en-US" sz="700" b="1" dirty="0">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endParaRPr lang="en-US" sz="7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endParaRPr lang="en-US" sz="700" b="1" dirty="0">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endParaRPr lang="en-US" sz="7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endParaRPr lang="en-US" sz="700" b="1" dirty="0">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endParaRPr lang="en-US" sz="700" b="1"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p>
            <a:pPr marL="57150" marR="0" indent="-57150">
              <a:spcBef>
                <a:spcPts val="0"/>
              </a:spcBef>
              <a:spcAft>
                <a:spcPts val="0"/>
              </a:spcAft>
              <a:buFont typeface="Arial" panose="020B0604020202020204" pitchFamily="34" charset="0"/>
              <a:buChar char="•"/>
            </a:pPr>
            <a:r>
              <a:rPr lang="en-US" sz="700" b="1" dirty="0">
                <a:effectLst/>
                <a:latin typeface="Calibri" panose="020F0502020204030204" pitchFamily="34" charset="0"/>
                <a:ea typeface="Calibri" panose="020F0502020204030204" pitchFamily="34" charset="0"/>
                <a:cs typeface="Times New Roman" panose="02020603050405020304" pitchFamily="18" charset="0"/>
              </a:rPr>
              <a:t>Problem Currency Depreciation: </a:t>
            </a:r>
            <a:r>
              <a:rPr lang="en-US" sz="700" dirty="0">
                <a:effectLst/>
                <a:latin typeface="Calibri" panose="020F0502020204030204" pitchFamily="34" charset="0"/>
                <a:ea typeface="Calibri" panose="020F0502020204030204" pitchFamily="34" charset="0"/>
                <a:cs typeface="Times New Roman" panose="02020603050405020304" pitchFamily="18" charset="0"/>
              </a:rPr>
              <a:t>imports ↑ expensive; ↓ foreign investments (capital goes back); ↑ cost of debt; </a:t>
            </a:r>
            <a:endParaRPr lang="en-US" sz="700" dirty="0">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700" b="1" dirty="0">
                <a:effectLst/>
                <a:latin typeface="Calibri" panose="020F0502020204030204" pitchFamily="34" charset="0"/>
                <a:ea typeface="Calibri" panose="020F0502020204030204" pitchFamily="34" charset="0"/>
                <a:cs typeface="Times New Roman" panose="02020603050405020304" pitchFamily="18" charset="0"/>
              </a:rPr>
              <a:t>DEBT SUSTAINABILITY:</a:t>
            </a:r>
          </a:p>
          <a:p>
            <a:pPr marL="57150" marR="0" indent="-57150">
              <a:spcBef>
                <a:spcPts val="0"/>
              </a:spcBef>
              <a:spcAft>
                <a:spcPts val="0"/>
              </a:spcAft>
              <a:buFont typeface="Arial" panose="020B0604020202020204" pitchFamily="34" charset="0"/>
              <a:buChar char="•"/>
            </a:pPr>
            <a:r>
              <a:rPr lang="en-US" sz="700" b="1" dirty="0">
                <a:effectLst/>
                <a:latin typeface="Calibri" panose="020F0502020204030204" pitchFamily="34" charset="0"/>
                <a:ea typeface="Calibri" panose="020F0502020204030204" pitchFamily="34" charset="0"/>
                <a:cs typeface="Times New Roman" panose="02020603050405020304" pitchFamily="18" charset="0"/>
              </a:rPr>
              <a:t>Definitions: </a:t>
            </a:r>
            <a:r>
              <a:rPr lang="en-US" sz="600" dirty="0">
                <a:effectLst/>
                <a:latin typeface="Calibri" panose="020F0502020204030204" pitchFamily="34" charset="0"/>
                <a:ea typeface="Calibri" panose="020F0502020204030204" pitchFamily="34" charset="0"/>
                <a:cs typeface="Times New Roman" panose="02020603050405020304" pitchFamily="18" charset="0"/>
              </a:rPr>
              <a:t>Budget Balance = Tax Revenues (T) – Government Spending (G) &gt; 0 : Budget Surplus &lt; 0 : Budget Deficit; Government spending = interest on stock of debt + current spending (all spending that is not interest); Primary surplus or deficit = tax revenues – current spending; Deficit is a flow measure. Typically reported as Deficit/GDP; Debt is a stock measure (accumulated deficits), typically reported as Debt / GDP</a:t>
            </a:r>
            <a:endParaRPr lang="en-US" sz="700" dirty="0">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endParaRPr lang="en-US" sz="700" dirty="0">
              <a:latin typeface="Calibri" panose="020F0502020204030204" pitchFamily="34" charset="0"/>
              <a:ea typeface="Calibri" panose="020F0502020204030204" pitchFamily="34" charset="0"/>
              <a:cs typeface="Times New Roman" panose="02020603050405020304" pitchFamily="18" charset="0"/>
            </a:endParaRPr>
          </a:p>
          <a:p>
            <a:pPr marL="57150" indent="-57150">
              <a:buFont typeface="Arial" panose="020B0604020202020204" pitchFamily="34" charset="0"/>
              <a:buChar char="•"/>
            </a:pPr>
            <a:endParaRPr lang="en-US" sz="700" dirty="0">
              <a:latin typeface="Calibri" panose="020F0502020204030204" pitchFamily="34" charset="0"/>
              <a:ea typeface="Calibri" panose="020F0502020204030204" pitchFamily="34" charset="0"/>
              <a:cs typeface="Calibri" panose="020F0502020204030204" pitchFamily="34" charset="0"/>
            </a:endParaRPr>
          </a:p>
          <a:p>
            <a:pPr marL="57150" indent="-57150">
              <a:buFont typeface="Arial" panose="020B0604020202020204" pitchFamily="34" charset="0"/>
              <a:buChar char="•"/>
            </a:pPr>
            <a:endParaRPr lang="en-US" sz="700" dirty="0">
              <a:latin typeface="Calibri" panose="020F0502020204030204" pitchFamily="34" charset="0"/>
              <a:ea typeface="Calibri" panose="020F0502020204030204" pitchFamily="34" charset="0"/>
              <a:cs typeface="Calibri" panose="020F0502020204030204" pitchFamily="34" charset="0"/>
            </a:endParaRPr>
          </a:p>
          <a:p>
            <a:endParaRPr lang="en-US" sz="700" dirty="0">
              <a:latin typeface="Calibri" panose="020F0502020204030204" pitchFamily="34" charset="0"/>
              <a:ea typeface="Calibri" panose="020F0502020204030204" pitchFamily="34" charset="0"/>
              <a:cs typeface="Calibri" panose="020F0502020204030204" pitchFamily="34" charset="0"/>
            </a:endParaRPr>
          </a:p>
          <a:p>
            <a:pPr marL="57150" indent="-57150">
              <a:buFont typeface="Arial" panose="020B0604020202020204" pitchFamily="34" charset="0"/>
              <a:buChar char="•"/>
            </a:pPr>
            <a:r>
              <a:rPr lang="en-US" sz="600" dirty="0">
                <a:latin typeface="Calibri" panose="020F0502020204030204" pitchFamily="34" charset="0"/>
                <a:ea typeface="Calibri" panose="020F0502020204030204" pitchFamily="34" charset="0"/>
                <a:cs typeface="Calibri" panose="020F0502020204030204" pitchFamily="34" charset="0"/>
              </a:rPr>
              <a:t>Good for debt sustainability: </a:t>
            </a:r>
            <a:r>
              <a:rPr lang="en-US" sz="600" dirty="0">
                <a:effectLst/>
                <a:latin typeface="Calibri" panose="020F0502020204030204" pitchFamily="34" charset="0"/>
                <a:ea typeface="Calibri" panose="020F0502020204030204" pitchFamily="34" charset="0"/>
                <a:cs typeface="Times New Roman" panose="02020603050405020304" pitchFamily="18" charset="0"/>
              </a:rPr>
              <a:t>↓ </a:t>
            </a:r>
            <a:r>
              <a:rPr lang="en-US" sz="600" dirty="0">
                <a:latin typeface="Calibri" panose="020F0502020204030204" pitchFamily="34" charset="0"/>
                <a:ea typeface="Calibri" panose="020F0502020204030204" pitchFamily="34" charset="0"/>
                <a:cs typeface="Calibri" panose="020F0502020204030204" pitchFamily="34" charset="0"/>
              </a:rPr>
              <a:t>corruption, </a:t>
            </a:r>
            <a:r>
              <a:rPr lang="en-US" sz="600" dirty="0">
                <a:effectLst/>
                <a:latin typeface="Calibri" panose="020F0502020204030204" pitchFamily="34" charset="0"/>
                <a:ea typeface="Calibri" panose="020F0502020204030204" pitchFamily="34" charset="0"/>
                <a:cs typeface="Times New Roman" panose="02020603050405020304" pitchFamily="18" charset="0"/>
              </a:rPr>
              <a:t>↓G, ↑taxes, ↑ services (</a:t>
            </a:r>
            <a:r>
              <a:rPr lang="en-US" sz="600" dirty="0">
                <a:latin typeface="Calibri" panose="020F0502020204030204" pitchFamily="34" charset="0"/>
                <a:ea typeface="Calibri" panose="020F0502020204030204" pitchFamily="34" charset="0"/>
                <a:cs typeface="Calibri" panose="020F0502020204030204" pitchFamily="34" charset="0"/>
              </a:rPr>
              <a:t>education, infrastructure), </a:t>
            </a:r>
            <a:r>
              <a:rPr lang="en-US" sz="600" dirty="0">
                <a:effectLst/>
                <a:latin typeface="Calibri" panose="020F0502020204030204" pitchFamily="34" charset="0"/>
                <a:ea typeface="Calibri" panose="020F0502020204030204" pitchFamily="34" charset="0"/>
                <a:cs typeface="Times New Roman" panose="02020603050405020304" pitchFamily="18" charset="0"/>
              </a:rPr>
              <a:t>↓ printing money</a:t>
            </a:r>
            <a:endParaRPr lang="en-US" sz="600" dirty="0">
              <a:latin typeface="Calibri" panose="020F0502020204030204" pitchFamily="34" charset="0"/>
              <a:ea typeface="Calibri" panose="020F0502020204030204" pitchFamily="34" charset="0"/>
              <a:cs typeface="Calibri" panose="020F0502020204030204" pitchFamily="34" charset="0"/>
            </a:endParaRPr>
          </a:p>
          <a:p>
            <a:pPr marL="57150" marR="0" indent="-57150">
              <a:spcBef>
                <a:spcPts val="0"/>
              </a:spcBef>
              <a:spcAft>
                <a:spcPts val="0"/>
              </a:spcAft>
              <a:buFont typeface="Arial" panose="020B0604020202020204" pitchFamily="34" charset="0"/>
              <a:buChar char="•"/>
            </a:pPr>
            <a:r>
              <a:rPr lang="en-US" sz="600" dirty="0">
                <a:latin typeface="Calibri" panose="020F0502020204030204" pitchFamily="34" charset="0"/>
                <a:ea typeface="Calibri" panose="020F0502020204030204" pitchFamily="34" charset="0"/>
                <a:cs typeface="Calibri" panose="020F0502020204030204" pitchFamily="34" charset="0"/>
              </a:rPr>
              <a:t>Bad for debt sustainability: </a:t>
            </a:r>
            <a:r>
              <a:rPr lang="en-US" sz="600" dirty="0">
                <a:effectLst/>
                <a:latin typeface="Calibri" panose="020F0502020204030204" pitchFamily="34" charset="0"/>
                <a:ea typeface="Calibri" panose="020F0502020204030204" pitchFamily="34" charset="0"/>
                <a:cs typeface="Times New Roman" panose="02020603050405020304" pitchFamily="18" charset="0"/>
              </a:rPr>
              <a:t>↑r, ↑ aging of population, ↑healthcare costs, ↑G, ↓taxes, ↑printing money</a:t>
            </a:r>
          </a:p>
          <a:p>
            <a:pPr marL="57150" marR="0" indent="-57150">
              <a:spcBef>
                <a:spcPts val="0"/>
              </a:spcBef>
              <a:spcAft>
                <a:spcPts val="0"/>
              </a:spcAft>
              <a:buFont typeface="Arial" panose="020B0604020202020204" pitchFamily="34" charset="0"/>
              <a:buChar char="•"/>
            </a:pPr>
            <a:r>
              <a:rPr lang="en-US" sz="600" dirty="0">
                <a:latin typeface="Calibri" panose="020F0502020204030204" pitchFamily="34" charset="0"/>
                <a:ea typeface="Calibri" panose="020F0502020204030204" pitchFamily="34" charset="0"/>
                <a:cs typeface="Times New Roman" panose="02020603050405020304" pitchFamily="18" charset="0"/>
              </a:rPr>
              <a:t>Unclear for debt sustainability: AR fixing peso to USD could be good if stability of peso </a:t>
            </a:r>
            <a:r>
              <a:rPr lang="en-US" sz="600" dirty="0">
                <a:effectLst/>
                <a:latin typeface="Calibri" panose="020F0502020204030204" pitchFamily="34" charset="0"/>
                <a:ea typeface="Calibri" panose="020F0502020204030204" pitchFamily="34" charset="0"/>
                <a:cs typeface="Times New Roman" panose="02020603050405020304" pitchFamily="18" charset="0"/>
              </a:rPr>
              <a:t>↓</a:t>
            </a:r>
            <a:r>
              <a:rPr lang="en-US" sz="600" dirty="0">
                <a:effectLst/>
                <a:latin typeface="Symbol" panose="05050102010706020507" pitchFamily="18" charset="2"/>
                <a:ea typeface="Calibri" panose="020F0502020204030204" pitchFamily="34" charset="0"/>
                <a:cs typeface="Times New Roman" panose="02020603050405020304" pitchFamily="18" charset="0"/>
              </a:rPr>
              <a:t>p</a:t>
            </a:r>
            <a:r>
              <a:rPr lang="en-US" sz="600" b="1" dirty="0">
                <a:latin typeface="Symbol" panose="05050102010706020507" pitchFamily="18" charset="2"/>
                <a:ea typeface="Calibri" panose="020F0502020204030204" pitchFamily="34" charset="0"/>
                <a:cs typeface="Times New Roman" panose="02020603050405020304" pitchFamily="18" charset="0"/>
              </a:rPr>
              <a:t>  </a:t>
            </a:r>
            <a:r>
              <a:rPr lang="en-US" sz="600" dirty="0">
                <a:latin typeface="Calibri" panose="020F0502020204030204" pitchFamily="34" charset="0"/>
                <a:ea typeface="Calibri" panose="020F0502020204030204" pitchFamily="34" charset="0"/>
                <a:cs typeface="Times New Roman" panose="02020603050405020304" pitchFamily="18" charset="0"/>
              </a:rPr>
              <a:t>and</a:t>
            </a:r>
            <a:r>
              <a:rPr lang="en-US" sz="600" b="1" dirty="0">
                <a:latin typeface="Calibri" panose="020F0502020204030204" pitchFamily="34" charset="0"/>
                <a:ea typeface="Calibri" panose="020F0502020204030204" pitchFamily="34" charset="0"/>
                <a:cs typeface="Times New Roman" panose="02020603050405020304" pitchFamily="18" charset="0"/>
              </a:rPr>
              <a:t> </a:t>
            </a:r>
            <a:r>
              <a:rPr lang="en-US" sz="600" dirty="0">
                <a:effectLst/>
                <a:latin typeface="Calibri" panose="020F0502020204030204" pitchFamily="34" charset="0"/>
                <a:ea typeface="Calibri" panose="020F0502020204030204" pitchFamily="34" charset="0"/>
                <a:cs typeface="Times New Roman" panose="02020603050405020304" pitchFamily="18" charset="0"/>
              </a:rPr>
              <a:t>↑ growth, but bad if other currencies depreciate and AR loses competitiveness in world market</a:t>
            </a:r>
            <a:endParaRPr lang="en-US" sz="700" b="1" dirty="0">
              <a:effectLst/>
              <a:latin typeface="Calibri" panose="020F0502020204030204" pitchFamily="34" charset="0"/>
              <a:ea typeface="Calibri" panose="020F0502020204030204" pitchFamily="34" charset="0"/>
              <a:cs typeface="Calibri" panose="020F0502020204030204" pitchFamily="34" charset="0"/>
            </a:endParaRPr>
          </a:p>
          <a:p>
            <a:pPr marL="0" marR="0">
              <a:spcBef>
                <a:spcPts val="0"/>
              </a:spcBef>
              <a:spcAft>
                <a:spcPts val="0"/>
              </a:spcAft>
            </a:pPr>
            <a:r>
              <a:rPr lang="en-US" sz="700" b="1" dirty="0">
                <a:effectLst/>
                <a:latin typeface="Calibri" panose="020F0502020204030204" pitchFamily="34" charset="0"/>
                <a:ea typeface="Calibri" panose="020F0502020204030204" pitchFamily="34" charset="0"/>
                <a:cs typeface="Calibri" panose="020F0502020204030204" pitchFamily="34" charset="0"/>
              </a:rPr>
              <a:t>INTERNATIONAL TRADE / TRADE BALANCE / TARIFFS:</a:t>
            </a:r>
          </a:p>
          <a:p>
            <a:pPr marL="57150" marR="0" indent="-57150">
              <a:spcBef>
                <a:spcPts val="0"/>
              </a:spcBef>
              <a:spcAft>
                <a:spcPts val="0"/>
              </a:spcAft>
              <a:buFont typeface="Arial" panose="020B0604020202020204" pitchFamily="34" charset="0"/>
              <a:buChar char="•"/>
            </a:pPr>
            <a:r>
              <a:rPr lang="en-US" sz="700" dirty="0">
                <a:latin typeface="Calibri" panose="020F0502020204030204" pitchFamily="34" charset="0"/>
                <a:ea typeface="Calibri" panose="020F0502020204030204" pitchFamily="34" charset="0"/>
                <a:cs typeface="Calibri" panose="020F0502020204030204" pitchFamily="34" charset="0"/>
              </a:rPr>
              <a:t>NX = X – IM, where X = value of exports and IM = imports</a:t>
            </a:r>
          </a:p>
          <a:p>
            <a:pPr marL="57150" marR="0" indent="-57150">
              <a:spcBef>
                <a:spcPts val="0"/>
              </a:spcBef>
              <a:spcAft>
                <a:spcPts val="0"/>
              </a:spcAft>
              <a:buFont typeface="Arial" panose="020B0604020202020204" pitchFamily="34" charset="0"/>
              <a:buChar char="•"/>
            </a:pPr>
            <a:r>
              <a:rPr lang="en-US" sz="700" dirty="0">
                <a:latin typeface="Calibri" panose="020F0502020204030204" pitchFamily="34" charset="0"/>
                <a:ea typeface="Calibri" panose="020F0502020204030204" pitchFamily="34" charset="0"/>
                <a:cs typeface="Calibri" panose="020F0502020204030204" pitchFamily="34" charset="0"/>
              </a:rPr>
              <a:t>Some facts: countries that run large trade deficits borrow from the rest of the world, trade agreements barely affect a nation’s trade balance, trade deficits are determined primarily by a nation’s savings and investment imbalance</a:t>
            </a:r>
          </a:p>
          <a:p>
            <a:pPr marL="57150" marR="0" indent="-57150">
              <a:spcBef>
                <a:spcPts val="0"/>
              </a:spcBef>
              <a:spcAft>
                <a:spcPts val="0"/>
              </a:spcAft>
              <a:buFont typeface="Arial" panose="020B0604020202020204" pitchFamily="34" charset="0"/>
              <a:buChar char="•"/>
            </a:pPr>
            <a:r>
              <a:rPr lang="en-US" sz="700" dirty="0">
                <a:latin typeface="Calibri" panose="020F0502020204030204" pitchFamily="34" charset="0"/>
                <a:ea typeface="Calibri" panose="020F0502020204030204" pitchFamily="34" charset="0"/>
                <a:cs typeface="Calibri" panose="020F0502020204030204" pitchFamily="34" charset="0"/>
              </a:rPr>
              <a:t>Consumer surplus (A): Measure of consumer welfare, i.e. gap </a:t>
            </a:r>
            <a:r>
              <a:rPr lang="en-US" sz="700" dirty="0" err="1">
                <a:latin typeface="Calibri" panose="020F0502020204030204" pitchFamily="34" charset="0"/>
                <a:ea typeface="Calibri" panose="020F0502020204030204" pitchFamily="34" charset="0"/>
                <a:cs typeface="Calibri" panose="020F0502020204030204" pitchFamily="34" charset="0"/>
              </a:rPr>
              <a:t>btwn</a:t>
            </a:r>
            <a:r>
              <a:rPr lang="en-US" sz="700" dirty="0">
                <a:latin typeface="Calibri" panose="020F0502020204030204" pitchFamily="34" charset="0"/>
                <a:ea typeface="Calibri" panose="020F0502020204030204" pitchFamily="34" charset="0"/>
                <a:cs typeface="Calibri" panose="020F0502020204030204" pitchFamily="34" charset="0"/>
              </a:rPr>
              <a:t> what consumers were willing to pay and the price actually paid</a:t>
            </a:r>
          </a:p>
          <a:p>
            <a:pPr marL="57150" marR="0" indent="-57150">
              <a:spcBef>
                <a:spcPts val="0"/>
              </a:spcBef>
              <a:spcAft>
                <a:spcPts val="0"/>
              </a:spcAft>
              <a:buFont typeface="Arial" panose="020B0604020202020204" pitchFamily="34" charset="0"/>
              <a:buChar char="•"/>
            </a:pPr>
            <a:r>
              <a:rPr lang="en-US" sz="700" dirty="0">
                <a:latin typeface="Calibri" panose="020F0502020204030204" pitchFamily="34" charset="0"/>
                <a:ea typeface="Calibri" panose="020F0502020204030204" pitchFamily="34" charset="0"/>
                <a:cs typeface="Calibri" panose="020F0502020204030204" pitchFamily="34" charset="0"/>
              </a:rPr>
              <a:t>Producer surplus (B): Measure of producer welfare = gap </a:t>
            </a:r>
            <a:r>
              <a:rPr lang="en-US" sz="700" dirty="0" err="1">
                <a:latin typeface="Calibri" panose="020F0502020204030204" pitchFamily="34" charset="0"/>
                <a:ea typeface="Calibri" panose="020F0502020204030204" pitchFamily="34" charset="0"/>
                <a:cs typeface="Calibri" panose="020F0502020204030204" pitchFamily="34" charset="0"/>
              </a:rPr>
              <a:t>btwn</a:t>
            </a:r>
            <a:r>
              <a:rPr lang="en-US" sz="700" dirty="0">
                <a:latin typeface="Calibri" panose="020F0502020204030204" pitchFamily="34" charset="0"/>
                <a:ea typeface="Calibri" panose="020F0502020204030204" pitchFamily="34" charset="0"/>
                <a:cs typeface="Calibri" panose="020F0502020204030204" pitchFamily="34" charset="0"/>
              </a:rPr>
              <a:t> price firms were willing to sell and price they received</a:t>
            </a:r>
          </a:p>
          <a:p>
            <a:pPr marL="57150" marR="0" indent="-57150">
              <a:spcBef>
                <a:spcPts val="0"/>
              </a:spcBef>
              <a:spcAft>
                <a:spcPts val="0"/>
              </a:spcAft>
              <a:buFont typeface="Arial" panose="020B0604020202020204" pitchFamily="34" charset="0"/>
              <a:buChar char="•"/>
            </a:pPr>
            <a:r>
              <a:rPr lang="en-US" sz="700" dirty="0">
                <a:latin typeface="Calibri" panose="020F0502020204030204" pitchFamily="34" charset="0"/>
                <a:ea typeface="Calibri" panose="020F0502020204030204" pitchFamily="34" charset="0"/>
                <a:cs typeface="Calibri" panose="020F0502020204030204" pitchFamily="34" charset="0"/>
              </a:rPr>
              <a:t>Consequences of tariffs:</a:t>
            </a:r>
          </a:p>
          <a:p>
            <a:pPr marL="114300" marR="0" indent="-57150">
              <a:spcBef>
                <a:spcPts val="0"/>
              </a:spcBef>
              <a:spcAft>
                <a:spcPts val="0"/>
              </a:spcAft>
              <a:buFont typeface="Arial" panose="020B0604020202020204" pitchFamily="34" charset="0"/>
              <a:buChar char="•"/>
            </a:pPr>
            <a:r>
              <a:rPr lang="en-US" sz="600" dirty="0">
                <a:effectLst/>
                <a:latin typeface="Calibri" panose="020F0502020204030204" pitchFamily="34" charset="0"/>
                <a:ea typeface="Calibri" panose="020F0502020204030204" pitchFamily="34" charset="0"/>
                <a:cs typeface="Calibri" panose="020F0502020204030204" pitchFamily="34" charset="0"/>
              </a:rPr>
              <a:t>Consumers lose </a:t>
            </a:r>
            <a:r>
              <a:rPr lang="en-US" sz="600" dirty="0" err="1">
                <a:effectLst/>
                <a:latin typeface="Calibri" panose="020F0502020204030204" pitchFamily="34" charset="0"/>
                <a:ea typeface="Calibri" panose="020F0502020204030204" pitchFamily="34" charset="0"/>
                <a:cs typeface="Calibri" panose="020F0502020204030204" pitchFamily="34" charset="0"/>
              </a:rPr>
              <a:t>a+b+c+d</a:t>
            </a:r>
            <a:r>
              <a:rPr lang="en-US" sz="600" dirty="0">
                <a:effectLst/>
                <a:latin typeface="Calibri" panose="020F0502020204030204" pitchFamily="34" charset="0"/>
                <a:ea typeface="Calibri" panose="020F0502020204030204" pitchFamily="34" charset="0"/>
                <a:cs typeface="Calibri" panose="020F0502020204030204" pitchFamily="34" charset="0"/>
              </a:rPr>
              <a:t>, since they now face a higher price of p</a:t>
            </a:r>
            <a:r>
              <a:rPr lang="en-US" sz="600" baseline="30000" dirty="0">
                <a:effectLst/>
                <a:latin typeface="Calibri" panose="020F0502020204030204" pitchFamily="34" charset="0"/>
                <a:ea typeface="Calibri" panose="020F0502020204030204" pitchFamily="34" charset="0"/>
                <a:cs typeface="Calibri" panose="020F0502020204030204" pitchFamily="34" charset="0"/>
              </a:rPr>
              <a:t>w</a:t>
            </a:r>
            <a:r>
              <a:rPr lang="en-US" sz="600" dirty="0">
                <a:effectLst/>
                <a:latin typeface="Calibri" panose="020F0502020204030204" pitchFamily="34" charset="0"/>
                <a:ea typeface="Calibri" panose="020F0502020204030204" pitchFamily="34" charset="0"/>
                <a:cs typeface="Calibri" panose="020F0502020204030204" pitchFamily="34" charset="0"/>
              </a:rPr>
              <a:t> + t</a:t>
            </a:r>
          </a:p>
          <a:p>
            <a:pPr marL="114300" marR="0" indent="-57150">
              <a:spcBef>
                <a:spcPts val="0"/>
              </a:spcBef>
              <a:spcAft>
                <a:spcPts val="0"/>
              </a:spcAft>
              <a:buFont typeface="Arial" panose="020B0604020202020204" pitchFamily="34" charset="0"/>
              <a:buChar char="•"/>
            </a:pPr>
            <a:r>
              <a:rPr lang="en-US" sz="600" dirty="0">
                <a:latin typeface="Calibri" panose="020F0502020204030204" pitchFamily="34" charset="0"/>
                <a:ea typeface="Calibri" panose="020F0502020204030204" pitchFamily="34" charset="0"/>
                <a:cs typeface="Calibri" panose="020F0502020204030204" pitchFamily="34" charset="0"/>
              </a:rPr>
              <a:t>P</a:t>
            </a:r>
            <a:r>
              <a:rPr lang="en-US" sz="600" dirty="0">
                <a:effectLst/>
                <a:latin typeface="Calibri" panose="020F0502020204030204" pitchFamily="34" charset="0"/>
                <a:ea typeface="Calibri" panose="020F0502020204030204" pitchFamily="34" charset="0"/>
                <a:cs typeface="Calibri" panose="020F0502020204030204" pitchFamily="34" charset="0"/>
              </a:rPr>
              <a:t>roducers gain a, since they face less competition in the domestic market (</a:t>
            </a:r>
            <a:r>
              <a:rPr lang="en-US" sz="600" dirty="0">
                <a:effectLst/>
                <a:latin typeface="Calibri" panose="020F0502020204030204" pitchFamily="34" charset="0"/>
                <a:ea typeface="Calibri" panose="020F0502020204030204" pitchFamily="34" charset="0"/>
                <a:cs typeface="Times New Roman" panose="02020603050405020304" pitchFamily="18" charset="0"/>
              </a:rPr>
              <a:t>↑  price </a:t>
            </a:r>
            <a:r>
              <a:rPr lang="en-US" sz="600" dirty="0">
                <a:effectLst/>
                <a:latin typeface="Calibri" panose="020F0502020204030204" pitchFamily="34" charset="0"/>
                <a:ea typeface="Calibri" panose="020F0502020204030204" pitchFamily="34" charset="0"/>
                <a:cs typeface="Calibri" panose="020F0502020204030204" pitchFamily="34" charset="0"/>
              </a:rPr>
              <a:t>foreign competitors)</a:t>
            </a:r>
          </a:p>
          <a:p>
            <a:pPr marL="114300" marR="0" indent="-57150">
              <a:spcBef>
                <a:spcPts val="0"/>
              </a:spcBef>
              <a:spcAft>
                <a:spcPts val="0"/>
              </a:spcAft>
              <a:buFont typeface="Arial" panose="020B0604020202020204" pitchFamily="34" charset="0"/>
              <a:buChar char="•"/>
            </a:pPr>
            <a:r>
              <a:rPr lang="en-US" sz="600" dirty="0">
                <a:latin typeface="Calibri" panose="020F0502020204030204" pitchFamily="34" charset="0"/>
                <a:ea typeface="Calibri" panose="020F0502020204030204" pitchFamily="34" charset="0"/>
                <a:cs typeface="Calibri" panose="020F0502020204030204" pitchFamily="34" charset="0"/>
              </a:rPr>
              <a:t>T</a:t>
            </a:r>
            <a:r>
              <a:rPr lang="en-US" sz="600" dirty="0">
                <a:effectLst/>
                <a:latin typeface="Calibri" panose="020F0502020204030204" pitchFamily="34" charset="0"/>
                <a:ea typeface="Calibri" panose="020F0502020204030204" pitchFamily="34" charset="0"/>
                <a:cs typeface="Calibri" panose="020F0502020204030204" pitchFamily="34" charset="0"/>
              </a:rPr>
              <a:t>ariff revenues is c</a:t>
            </a:r>
          </a:p>
          <a:p>
            <a:pPr marL="114300" marR="0" indent="-57150">
              <a:spcBef>
                <a:spcPts val="0"/>
              </a:spcBef>
              <a:spcAft>
                <a:spcPts val="0"/>
              </a:spcAft>
              <a:buFont typeface="Arial" panose="020B0604020202020204" pitchFamily="34" charset="0"/>
              <a:buChar char="•"/>
            </a:pPr>
            <a:r>
              <a:rPr lang="en-US" sz="600" dirty="0">
                <a:latin typeface="Calibri" panose="020F0502020204030204" pitchFamily="34" charset="0"/>
                <a:ea typeface="Calibri" panose="020F0502020204030204" pitchFamily="34" charset="0"/>
                <a:cs typeface="Times New Roman" panose="02020603050405020304" pitchFamily="18" charset="0"/>
              </a:rPr>
              <a:t>S</a:t>
            </a:r>
            <a:r>
              <a:rPr lang="en-US" sz="600" dirty="0">
                <a:effectLst/>
                <a:latin typeface="Calibri" panose="020F0502020204030204" pitchFamily="34" charset="0"/>
                <a:ea typeface="Calibri" panose="020F0502020204030204" pitchFamily="34" charset="0"/>
                <a:cs typeface="Calibri" panose="020F0502020204030204" pitchFamily="34" charset="0"/>
              </a:rPr>
              <a:t>ociety loses </a:t>
            </a:r>
            <a:r>
              <a:rPr lang="en-US" sz="600" dirty="0" err="1">
                <a:effectLst/>
                <a:latin typeface="Calibri" panose="020F0502020204030204" pitchFamily="34" charset="0"/>
                <a:ea typeface="Calibri" panose="020F0502020204030204" pitchFamily="34" charset="0"/>
                <a:cs typeface="Calibri" panose="020F0502020204030204" pitchFamily="34" charset="0"/>
              </a:rPr>
              <a:t>b+d</a:t>
            </a:r>
            <a:r>
              <a:rPr lang="en-US" sz="600" dirty="0">
                <a:effectLst/>
                <a:latin typeface="Calibri" panose="020F0502020204030204" pitchFamily="34" charset="0"/>
                <a:ea typeface="Calibri" panose="020F0502020204030204" pitchFamily="34" charset="0"/>
                <a:cs typeface="Calibri" panose="020F0502020204030204" pitchFamily="34" charset="0"/>
              </a:rPr>
              <a:t> (“deadweight loss”), paid by consumers</a:t>
            </a:r>
          </a:p>
          <a:p>
            <a:pPr marL="114300" marR="0" indent="-57150">
              <a:spcBef>
                <a:spcPts val="0"/>
              </a:spcBef>
              <a:spcAft>
                <a:spcPts val="0"/>
              </a:spcAft>
              <a:buFont typeface="Arial" panose="020B0604020202020204" pitchFamily="34" charset="0"/>
              <a:buChar char="•"/>
            </a:pPr>
            <a:r>
              <a:rPr lang="en-US" sz="600" dirty="0">
                <a:latin typeface="Calibri" panose="020F0502020204030204" pitchFamily="34" charset="0"/>
                <a:ea typeface="Calibri" panose="020F0502020204030204" pitchFamily="34" charset="0"/>
                <a:cs typeface="Calibri" panose="020F0502020204030204" pitchFamily="34" charset="0"/>
              </a:rPr>
              <a:t>If </a:t>
            </a:r>
            <a:r>
              <a:rPr lang="en-US" sz="600" dirty="0">
                <a:effectLst/>
                <a:latin typeface="Calibri" panose="020F0502020204030204" pitchFamily="34" charset="0"/>
                <a:ea typeface="Calibri" panose="020F0502020204030204" pitchFamily="34" charset="0"/>
                <a:cs typeface="Calibri" panose="020F0502020204030204" pitchFamily="34" charset="0"/>
              </a:rPr>
              <a:t>p</a:t>
            </a:r>
            <a:r>
              <a:rPr lang="en-US" sz="600" baseline="30000" dirty="0">
                <a:effectLst/>
                <a:latin typeface="Calibri" panose="020F0502020204030204" pitchFamily="34" charset="0"/>
                <a:ea typeface="Calibri" panose="020F0502020204030204" pitchFamily="34" charset="0"/>
                <a:cs typeface="Calibri" panose="020F0502020204030204" pitchFamily="34" charset="0"/>
              </a:rPr>
              <a:t>w</a:t>
            </a:r>
            <a:r>
              <a:rPr lang="en-US" sz="600" dirty="0">
                <a:effectLst/>
                <a:latin typeface="Calibri" panose="020F0502020204030204" pitchFamily="34" charset="0"/>
                <a:ea typeface="Calibri" panose="020F0502020204030204" pitchFamily="34" charset="0"/>
                <a:cs typeface="Calibri" panose="020F0502020204030204" pitchFamily="34" charset="0"/>
              </a:rPr>
              <a:t> is affected by the tariff such that p</a:t>
            </a:r>
            <a:r>
              <a:rPr lang="en-US" sz="600" baseline="30000" dirty="0">
                <a:effectLst/>
                <a:latin typeface="Calibri" panose="020F0502020204030204" pitchFamily="34" charset="0"/>
                <a:ea typeface="Calibri" panose="020F0502020204030204" pitchFamily="34" charset="0"/>
                <a:cs typeface="Calibri" panose="020F0502020204030204" pitchFamily="34" charset="0"/>
              </a:rPr>
              <a:t>w</a:t>
            </a:r>
            <a:r>
              <a:rPr lang="en-US" sz="600" dirty="0">
                <a:effectLst/>
                <a:latin typeface="Calibri" panose="020F0502020204030204" pitchFamily="34" charset="0"/>
                <a:ea typeface="Calibri" panose="020F0502020204030204" pitchFamily="34" charset="0"/>
                <a:cs typeface="Calibri" panose="020F0502020204030204" pitchFamily="34" charset="0"/>
              </a:rPr>
              <a:t> &gt; p* (e.g. occurs when US is large consumer of foreign product and tariff causes </a:t>
            </a:r>
            <a:r>
              <a:rPr lang="en-US" sz="600" dirty="0">
                <a:effectLst/>
                <a:latin typeface="Calibri" panose="020F0502020204030204" pitchFamily="34" charset="0"/>
                <a:ea typeface="Calibri" panose="020F0502020204030204" pitchFamily="34" charset="0"/>
                <a:cs typeface="Times New Roman" panose="02020603050405020304" pitchFamily="18" charset="0"/>
              </a:rPr>
              <a:t>↓ demand</a:t>
            </a:r>
            <a:r>
              <a:rPr lang="en-US" sz="600" dirty="0">
                <a:effectLst/>
                <a:latin typeface="Calibri" panose="020F0502020204030204" pitchFamily="34" charset="0"/>
                <a:ea typeface="Calibri" panose="020F0502020204030204" pitchFamily="34" charset="0"/>
                <a:cs typeface="Calibri" panose="020F0502020204030204" pitchFamily="34" charset="0"/>
              </a:rPr>
              <a:t>)</a:t>
            </a:r>
          </a:p>
          <a:p>
            <a:pPr marL="173038" marR="0">
              <a:spcBef>
                <a:spcPts val="0"/>
              </a:spcBef>
              <a:spcAft>
                <a:spcPts val="0"/>
              </a:spcAft>
              <a:buFont typeface="Arial" panose="020B0604020202020204" pitchFamily="34" charset="0"/>
              <a:buChar char="•"/>
            </a:pPr>
            <a:r>
              <a:rPr lang="en-US" sz="600" dirty="0">
                <a:latin typeface="Calibri" panose="020F0502020204030204" pitchFamily="34" charset="0"/>
                <a:ea typeface="Calibri" panose="020F0502020204030204" pitchFamily="34" charset="0"/>
                <a:cs typeface="Calibri" panose="020F0502020204030204" pitchFamily="34" charset="0"/>
              </a:rPr>
              <a:t>Tariff revenue = </a:t>
            </a:r>
            <a:r>
              <a:rPr lang="en-US" sz="600" dirty="0" err="1">
                <a:latin typeface="Calibri" panose="020F0502020204030204" pitchFamily="34" charset="0"/>
                <a:ea typeface="Calibri" panose="020F0502020204030204" pitchFamily="34" charset="0"/>
                <a:cs typeface="Calibri" panose="020F0502020204030204" pitchFamily="34" charset="0"/>
              </a:rPr>
              <a:t>c+e</a:t>
            </a:r>
            <a:r>
              <a:rPr lang="en-US" sz="600" dirty="0">
                <a:latin typeface="Calibri" panose="020F0502020204030204" pitchFamily="34" charset="0"/>
                <a:ea typeface="Calibri" panose="020F0502020204030204" pitchFamily="34" charset="0"/>
                <a:cs typeface="Calibri" panose="020F0502020204030204" pitchFamily="34" charset="0"/>
              </a:rPr>
              <a:t> and Δ Welfare = - (</a:t>
            </a:r>
            <a:r>
              <a:rPr lang="en-US" sz="600" dirty="0" err="1">
                <a:latin typeface="Calibri" panose="020F0502020204030204" pitchFamily="34" charset="0"/>
                <a:ea typeface="Calibri" panose="020F0502020204030204" pitchFamily="34" charset="0"/>
                <a:cs typeface="Calibri" panose="020F0502020204030204" pitchFamily="34" charset="0"/>
              </a:rPr>
              <a:t>b+d</a:t>
            </a:r>
            <a:r>
              <a:rPr lang="en-US" sz="600" dirty="0">
                <a:latin typeface="Calibri" panose="020F0502020204030204" pitchFamily="34" charset="0"/>
                <a:ea typeface="Calibri" panose="020F0502020204030204" pitchFamily="34" charset="0"/>
                <a:cs typeface="Calibri" panose="020F0502020204030204" pitchFamily="34" charset="0"/>
              </a:rPr>
              <a:t>) + e</a:t>
            </a:r>
            <a:endParaRPr lang="en-US" sz="700" dirty="0">
              <a:latin typeface="Calibri" panose="020F0502020204030204" pitchFamily="34" charset="0"/>
              <a:ea typeface="Calibri" panose="020F0502020204030204" pitchFamily="34" charset="0"/>
              <a:cs typeface="Times New Roman" panose="02020603050405020304" pitchFamily="18" charset="0"/>
            </a:endParaRPr>
          </a:p>
          <a:p>
            <a:pPr marL="57150" marR="0" indent="-57150">
              <a:spcBef>
                <a:spcPts val="0"/>
              </a:spcBef>
              <a:spcAft>
                <a:spcPts val="0"/>
              </a:spcAft>
              <a:buFont typeface="Arial" panose="020B0604020202020204" pitchFamily="34" charset="0"/>
              <a:buChar char="•"/>
            </a:pPr>
            <a:r>
              <a:rPr lang="en-US" sz="700" dirty="0">
                <a:effectLst/>
                <a:latin typeface="Calibri" panose="020F0502020204030204" pitchFamily="34" charset="0"/>
                <a:ea typeface="Calibri" panose="020F0502020204030204" pitchFamily="34" charset="0"/>
                <a:cs typeface="Calibri" panose="020F0502020204030204" pitchFamily="34" charset="0"/>
              </a:rPr>
              <a:t>When to do tariffs? Bad if imposed by a small country. Good if imposed by a large country and it lowers the price that exporters receive (p</a:t>
            </a:r>
            <a:r>
              <a:rPr lang="en-US" sz="700" baseline="30000" dirty="0">
                <a:effectLst/>
                <a:latin typeface="Calibri" panose="020F0502020204030204" pitchFamily="34" charset="0"/>
                <a:ea typeface="Calibri" panose="020F0502020204030204" pitchFamily="34" charset="0"/>
                <a:cs typeface="Calibri" panose="020F0502020204030204" pitchFamily="34" charset="0"/>
              </a:rPr>
              <a:t>w</a:t>
            </a:r>
            <a:r>
              <a:rPr lang="en-US" sz="700" dirty="0">
                <a:effectLst/>
                <a:latin typeface="Calibri" panose="020F0502020204030204" pitchFamily="34" charset="0"/>
                <a:ea typeface="Calibri" panose="020F0502020204030204" pitchFamily="34" charset="0"/>
                <a:cs typeface="Calibri" panose="020F0502020204030204" pitchFamily="34" charset="0"/>
              </a:rPr>
              <a:t> &gt; p*) to increase welfare</a:t>
            </a:r>
          </a:p>
          <a:p>
            <a:pPr marL="57150" marR="0" indent="-57150">
              <a:spcBef>
                <a:spcPts val="0"/>
              </a:spcBef>
              <a:spcAft>
                <a:spcPts val="0"/>
              </a:spcAft>
              <a:buFont typeface="Arial" panose="020B0604020202020204" pitchFamily="34" charset="0"/>
              <a:buChar char="•"/>
            </a:pPr>
            <a:r>
              <a:rPr lang="en-US" sz="700" dirty="0">
                <a:latin typeface="Calibri" panose="020F0502020204030204" pitchFamily="34" charset="0"/>
                <a:ea typeface="Calibri" panose="020F0502020204030204" pitchFamily="34" charset="0"/>
                <a:cs typeface="Calibri" panose="020F0502020204030204" pitchFamily="34" charset="0"/>
              </a:rPr>
              <a:t>Trade War – tariff burden entirely shouldered by US consumers &amp; firms that use Chinese inputs</a:t>
            </a:r>
          </a:p>
          <a:p>
            <a:pPr marL="57150" marR="0" indent="-57150">
              <a:spcBef>
                <a:spcPts val="0"/>
              </a:spcBef>
              <a:spcAft>
                <a:spcPts val="0"/>
              </a:spcAft>
              <a:buFont typeface="Arial" panose="020B0604020202020204" pitchFamily="34" charset="0"/>
              <a:buChar char="•"/>
            </a:pPr>
            <a:endParaRPr lang="en-US" sz="700" b="1" dirty="0">
              <a:effectLst/>
              <a:latin typeface="Calibri" panose="020F0502020204030204" pitchFamily="34" charset="0"/>
              <a:ea typeface="Calibri" panose="020F0502020204030204" pitchFamily="34" charset="0"/>
              <a:cs typeface="Calibri" panose="020F0502020204030204" pitchFamily="34" charset="0"/>
            </a:endParaRPr>
          </a:p>
          <a:p>
            <a:pPr marL="57150" marR="0" indent="-57150">
              <a:spcBef>
                <a:spcPts val="0"/>
              </a:spcBef>
              <a:spcAft>
                <a:spcPts val="0"/>
              </a:spcAft>
              <a:buFont typeface="Arial" panose="020B0604020202020204" pitchFamily="34" charset="0"/>
              <a:buChar char="•"/>
            </a:pPr>
            <a:endParaRPr lang="en-US" sz="700" b="1" dirty="0">
              <a:latin typeface="Calibri" panose="020F0502020204030204" pitchFamily="34" charset="0"/>
              <a:ea typeface="Calibri" panose="020F0502020204030204" pitchFamily="34" charset="0"/>
              <a:cs typeface="Calibri" panose="020F0502020204030204" pitchFamily="34" charset="0"/>
            </a:endParaRPr>
          </a:p>
          <a:p>
            <a:pPr marL="57150" marR="0" indent="-57150">
              <a:spcBef>
                <a:spcPts val="0"/>
              </a:spcBef>
              <a:spcAft>
                <a:spcPts val="0"/>
              </a:spcAft>
              <a:buFont typeface="Arial" panose="020B0604020202020204" pitchFamily="34" charset="0"/>
              <a:buChar char="•"/>
            </a:pPr>
            <a:endParaRPr lang="en-US" sz="700" b="1" dirty="0">
              <a:effectLst/>
              <a:latin typeface="Calibri" panose="020F0502020204030204" pitchFamily="34" charset="0"/>
              <a:ea typeface="Calibri" panose="020F0502020204030204" pitchFamily="34" charset="0"/>
              <a:cs typeface="Calibri" panose="020F0502020204030204" pitchFamily="34" charset="0"/>
            </a:endParaRPr>
          </a:p>
          <a:p>
            <a:pPr marL="57150" marR="0" indent="-57150">
              <a:spcBef>
                <a:spcPts val="0"/>
              </a:spcBef>
              <a:spcAft>
                <a:spcPts val="0"/>
              </a:spcAft>
              <a:buFont typeface="Arial" panose="020B0604020202020204" pitchFamily="34" charset="0"/>
              <a:buChar char="•"/>
            </a:pPr>
            <a:endParaRPr lang="en-US" sz="700" b="1" dirty="0">
              <a:latin typeface="Calibri" panose="020F0502020204030204" pitchFamily="34" charset="0"/>
              <a:ea typeface="Calibri" panose="020F0502020204030204" pitchFamily="34" charset="0"/>
              <a:cs typeface="Calibri" panose="020F0502020204030204" pitchFamily="34" charset="0"/>
            </a:endParaRPr>
          </a:p>
          <a:p>
            <a:pPr marL="57150" marR="0" indent="-57150">
              <a:spcBef>
                <a:spcPts val="0"/>
              </a:spcBef>
              <a:spcAft>
                <a:spcPts val="0"/>
              </a:spcAft>
              <a:buFont typeface="Arial" panose="020B0604020202020204" pitchFamily="34" charset="0"/>
              <a:buChar char="•"/>
            </a:pPr>
            <a:endParaRPr lang="en-US" sz="700" b="1" dirty="0">
              <a:effectLst/>
              <a:latin typeface="Calibri" panose="020F0502020204030204" pitchFamily="34" charset="0"/>
              <a:ea typeface="Calibri" panose="020F0502020204030204" pitchFamily="34" charset="0"/>
              <a:cs typeface="Calibri" panose="020F0502020204030204" pitchFamily="34" charset="0"/>
            </a:endParaRPr>
          </a:p>
          <a:p>
            <a:pPr marL="57150" marR="0" indent="-57150">
              <a:spcBef>
                <a:spcPts val="0"/>
              </a:spcBef>
              <a:spcAft>
                <a:spcPts val="0"/>
              </a:spcAft>
              <a:buFont typeface="Arial" panose="020B0604020202020204" pitchFamily="34" charset="0"/>
              <a:buChar char="•"/>
            </a:pPr>
            <a:endParaRPr lang="en-US" sz="700" b="1" dirty="0">
              <a:latin typeface="Calibri" panose="020F0502020204030204" pitchFamily="34" charset="0"/>
              <a:ea typeface="Calibri" panose="020F0502020204030204" pitchFamily="34" charset="0"/>
              <a:cs typeface="Calibri" panose="020F0502020204030204" pitchFamily="34" charset="0"/>
            </a:endParaRPr>
          </a:p>
          <a:p>
            <a:pPr marL="57150" marR="0" indent="-57150">
              <a:spcBef>
                <a:spcPts val="0"/>
              </a:spcBef>
              <a:spcAft>
                <a:spcPts val="0"/>
              </a:spcAft>
              <a:buFont typeface="Arial" panose="020B0604020202020204" pitchFamily="34" charset="0"/>
              <a:buChar char="•"/>
            </a:pPr>
            <a:endParaRPr lang="en-US" sz="700" b="1" dirty="0">
              <a:effectLst/>
              <a:latin typeface="Calibri" panose="020F0502020204030204" pitchFamily="34" charset="0"/>
              <a:ea typeface="Calibri" panose="020F0502020204030204" pitchFamily="34" charset="0"/>
              <a:cs typeface="Calibri" panose="020F0502020204030204" pitchFamily="34" charset="0"/>
            </a:endParaRPr>
          </a:p>
          <a:p>
            <a:pPr marL="57150" marR="0" indent="-57150">
              <a:spcBef>
                <a:spcPts val="0"/>
              </a:spcBef>
              <a:spcAft>
                <a:spcPts val="0"/>
              </a:spcAft>
              <a:buFont typeface="Arial" panose="020B0604020202020204" pitchFamily="34" charset="0"/>
              <a:buChar char="•"/>
            </a:pPr>
            <a:endParaRPr lang="en-US" sz="700" b="1" dirty="0">
              <a:latin typeface="Calibri" panose="020F0502020204030204" pitchFamily="34" charset="0"/>
              <a:ea typeface="Calibri" panose="020F0502020204030204" pitchFamily="34" charset="0"/>
              <a:cs typeface="Calibri" panose="020F0502020204030204" pitchFamily="34" charset="0"/>
            </a:endParaRPr>
          </a:p>
          <a:p>
            <a:pPr marR="0">
              <a:spcBef>
                <a:spcPts val="0"/>
              </a:spcBef>
              <a:spcAft>
                <a:spcPts val="0"/>
              </a:spcAft>
            </a:pPr>
            <a:endParaRPr lang="en-US" sz="700" b="1" dirty="0">
              <a:effectLst/>
              <a:latin typeface="Calibri" panose="020F0502020204030204" pitchFamily="34" charset="0"/>
              <a:ea typeface="Calibri" panose="020F0502020204030204" pitchFamily="34" charset="0"/>
              <a:cs typeface="Calibri" panose="020F0502020204030204" pitchFamily="34" charset="0"/>
            </a:endParaRPr>
          </a:p>
          <a:p>
            <a:pPr marR="0">
              <a:spcBef>
                <a:spcPts val="0"/>
              </a:spcBef>
              <a:spcAft>
                <a:spcPts val="0"/>
              </a:spcAft>
            </a:pPr>
            <a:r>
              <a:rPr lang="en-US" sz="700" b="1" dirty="0">
                <a:effectLst/>
                <a:latin typeface="Calibri" panose="020F0502020204030204" pitchFamily="34" charset="0"/>
                <a:ea typeface="Calibri" panose="020F0502020204030204" pitchFamily="34" charset="0"/>
                <a:cs typeface="Calibri" panose="020F0502020204030204" pitchFamily="34" charset="0"/>
              </a:rPr>
              <a:t>ENVIRONMENTAL SUSTAINABILITY:</a:t>
            </a:r>
          </a:p>
          <a:p>
            <a:pPr marL="57150" marR="0" indent="-57150">
              <a:spcBef>
                <a:spcPts val="0"/>
              </a:spcBef>
              <a:spcAft>
                <a:spcPts val="0"/>
              </a:spcAft>
              <a:buFont typeface="Arial" panose="020B0604020202020204" pitchFamily="34" charset="0"/>
              <a:buChar char="•"/>
            </a:pPr>
            <a:r>
              <a:rPr lang="en-US" sz="700" dirty="0">
                <a:effectLst/>
                <a:latin typeface="Calibri" panose="020F0502020204030204" pitchFamily="34" charset="0"/>
                <a:ea typeface="Calibri" panose="020F0502020204030204" pitchFamily="34" charset="0"/>
                <a:cs typeface="Times New Roman" panose="02020603050405020304" pitchFamily="18" charset="0"/>
              </a:rPr>
              <a:t>The Social Cost of Carbon (SCC) is the monetized net present value of the damages arising from emitting 1 extra (metric) ton of CO2 in a given year</a:t>
            </a:r>
            <a:r>
              <a:rPr lang="en-US" sz="700" dirty="0">
                <a:latin typeface="Calibri" panose="020F0502020204030204" pitchFamily="34" charset="0"/>
                <a:ea typeface="Calibri" panose="020F0502020204030204" pitchFamily="34" charset="0"/>
                <a:cs typeface="Times New Roman" panose="02020603050405020304" pitchFamily="18" charset="0"/>
              </a:rPr>
              <a:t>. Damage : mortality, morbidity, crop failures, destruction of capital, productivity, energy use</a:t>
            </a:r>
            <a:endParaRPr lang="en-US" sz="700" b="1" dirty="0">
              <a:effectLst/>
              <a:latin typeface="Calibri" panose="020F0502020204030204" pitchFamily="34" charset="0"/>
              <a:ea typeface="Calibri" panose="020F0502020204030204" pitchFamily="34" charset="0"/>
              <a:cs typeface="Times New Roman" panose="02020603050405020304" pitchFamily="18" charset="0"/>
            </a:endParaRPr>
          </a:p>
          <a:p>
            <a:pPr marR="0">
              <a:spcBef>
                <a:spcPts val="0"/>
              </a:spcBef>
              <a:spcAft>
                <a:spcPts val="0"/>
              </a:spcAft>
            </a:pPr>
            <a:endParaRPr lang="en-US" sz="700" b="1" dirty="0">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endParaRPr lang="en-US" sz="700" b="1" dirty="0">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endParaRPr lang="en-US" sz="7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endParaRPr lang="en-US" sz="700" b="1" dirty="0">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endParaRPr lang="en-US" sz="7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endParaRPr lang="en-US" sz="700" b="1" dirty="0">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endParaRPr lang="en-US" sz="700" b="1" dirty="0">
              <a:latin typeface="Calibri" panose="020F0502020204030204" pitchFamily="34" charset="0"/>
              <a:ea typeface="Calibri" panose="020F0502020204030204" pitchFamily="34" charset="0"/>
              <a:cs typeface="Times New Roman" panose="02020603050405020304" pitchFamily="18" charset="0"/>
            </a:endParaRPr>
          </a:p>
          <a:p>
            <a:pPr marL="57150" marR="0" indent="-57150">
              <a:spcBef>
                <a:spcPts val="0"/>
              </a:spcBef>
              <a:spcAft>
                <a:spcPts val="0"/>
              </a:spcAft>
              <a:buFont typeface="Arial" panose="020B0604020202020204" pitchFamily="34" charset="0"/>
              <a:buChar char="•"/>
            </a:pPr>
            <a:r>
              <a:rPr lang="en-US" sz="600" dirty="0">
                <a:effectLst/>
                <a:latin typeface="Calibri" panose="020F0502020204030204" pitchFamily="34" charset="0"/>
                <a:ea typeface="Calibri" panose="020F0502020204030204" pitchFamily="34" charset="0"/>
              </a:rPr>
              <a:t>Carbon tax - sets the price of carbon emissions and allows the market to determine the quantity of emissions reductions</a:t>
            </a:r>
          </a:p>
          <a:p>
            <a:pPr marL="57150" marR="0" indent="-57150">
              <a:spcBef>
                <a:spcPts val="0"/>
              </a:spcBef>
              <a:spcAft>
                <a:spcPts val="0"/>
              </a:spcAft>
              <a:buFont typeface="Arial" panose="020B0604020202020204" pitchFamily="34" charset="0"/>
              <a:buChar char="•"/>
            </a:pPr>
            <a:r>
              <a:rPr lang="en-US" sz="600" dirty="0">
                <a:effectLst/>
                <a:latin typeface="Calibri" panose="020F0502020204030204" pitchFamily="34" charset="0"/>
                <a:ea typeface="Calibri" panose="020F0502020204030204" pitchFamily="34" charset="0"/>
              </a:rPr>
              <a:t>Cap-and-trade sets the quantity of emissions (corresponding with quantity produced Q2) and lets the market determine the price through an exchange where firms can trade permits to emit carbon.</a:t>
            </a:r>
            <a:endParaRPr lang="en-US" sz="700" dirty="0">
              <a:effectLst/>
              <a:latin typeface="Calibri" panose="020F0502020204030204" pitchFamily="34" charset="0"/>
              <a:ea typeface="Calibri" panose="020F0502020204030204" pitchFamily="34" charset="0"/>
            </a:endParaRPr>
          </a:p>
          <a:p>
            <a:pPr marL="57150" marR="0" indent="-57150">
              <a:spcBef>
                <a:spcPts val="0"/>
              </a:spcBef>
              <a:spcAft>
                <a:spcPts val="0"/>
              </a:spcAft>
              <a:buFont typeface="Arial" panose="020B0604020202020204" pitchFamily="34" charset="0"/>
              <a:buChar char="•"/>
            </a:pPr>
            <a:endParaRPr lang="en-US" sz="700" b="1" dirty="0">
              <a:latin typeface="Calibri" panose="020F0502020204030204" pitchFamily="34" charset="0"/>
              <a:ea typeface="Calibri" panose="020F0502020204030204" pitchFamily="34" charset="0"/>
              <a:cs typeface="Times New Roman" panose="02020603050405020304" pitchFamily="18" charset="0"/>
            </a:endParaRPr>
          </a:p>
          <a:p>
            <a:pPr marL="57150" marR="0" indent="-57150">
              <a:spcBef>
                <a:spcPts val="0"/>
              </a:spcBef>
              <a:spcAft>
                <a:spcPts val="0"/>
              </a:spcAft>
              <a:buFont typeface="Arial" panose="020B0604020202020204" pitchFamily="34" charset="0"/>
              <a:buChar char="•"/>
            </a:pPr>
            <a:endParaRPr lang="en-US" sz="700" b="1" dirty="0">
              <a:effectLst/>
              <a:latin typeface="Calibri" panose="020F0502020204030204" pitchFamily="34" charset="0"/>
              <a:ea typeface="Calibri" panose="020F0502020204030204" pitchFamily="34" charset="0"/>
              <a:cs typeface="Times New Roman" panose="02020603050405020304" pitchFamily="18" charset="0"/>
            </a:endParaRPr>
          </a:p>
          <a:p>
            <a:pPr marL="57150" marR="0" indent="-57150">
              <a:spcBef>
                <a:spcPts val="0"/>
              </a:spcBef>
              <a:spcAft>
                <a:spcPts val="0"/>
              </a:spcAft>
              <a:buFont typeface="Arial" panose="020B0604020202020204" pitchFamily="34" charset="0"/>
              <a:buChar char="•"/>
            </a:pPr>
            <a:endParaRPr lang="en-US" sz="700" b="1" dirty="0">
              <a:latin typeface="Calibri" panose="020F0502020204030204" pitchFamily="34" charset="0"/>
              <a:ea typeface="Calibri" panose="020F0502020204030204" pitchFamily="34" charset="0"/>
              <a:cs typeface="Times New Roman" panose="02020603050405020304" pitchFamily="18" charset="0"/>
            </a:endParaRPr>
          </a:p>
          <a:p>
            <a:pPr marL="57150" marR="0" indent="-57150">
              <a:spcBef>
                <a:spcPts val="0"/>
              </a:spcBef>
              <a:spcAft>
                <a:spcPts val="0"/>
              </a:spcAft>
              <a:buFont typeface="Arial" panose="020B0604020202020204" pitchFamily="34" charset="0"/>
              <a:buChar char="•"/>
            </a:pPr>
            <a:endParaRPr lang="en-US" sz="700" b="1" dirty="0">
              <a:effectLst/>
              <a:latin typeface="Calibri" panose="020F0502020204030204" pitchFamily="34" charset="0"/>
              <a:ea typeface="Calibri" panose="020F0502020204030204" pitchFamily="34" charset="0"/>
              <a:cs typeface="Times New Roman" panose="02020603050405020304" pitchFamily="18" charset="0"/>
            </a:endParaRPr>
          </a:p>
          <a:p>
            <a:pPr marL="57150" marR="0" indent="-57150">
              <a:spcBef>
                <a:spcPts val="0"/>
              </a:spcBef>
              <a:spcAft>
                <a:spcPts val="0"/>
              </a:spcAft>
              <a:buFont typeface="Arial" panose="020B0604020202020204" pitchFamily="34" charset="0"/>
              <a:buChar char="•"/>
            </a:pPr>
            <a:endParaRPr lang="en-US" sz="700" b="1" dirty="0">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endParaRPr lang="en-US" sz="7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endParaRPr lang="en-US" sz="700" b="1" dirty="0">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endParaRPr lang="en-US" sz="700" b="1" dirty="0">
              <a:effectLst/>
              <a:latin typeface="Calibri" panose="020F0502020204030204" pitchFamily="34" charset="0"/>
              <a:ea typeface="Calibri" panose="020F0502020204030204" pitchFamily="34" charset="0"/>
              <a:cs typeface="Times New Roman" panose="02020603050405020304" pitchFamily="18" charset="0"/>
            </a:endParaRPr>
          </a:p>
          <a:p>
            <a:pPr marL="57150" marR="0" indent="-57150">
              <a:spcBef>
                <a:spcPts val="0"/>
              </a:spcBef>
              <a:spcAft>
                <a:spcPts val="0"/>
              </a:spcAft>
              <a:buFont typeface="Arial" panose="020B0604020202020204" pitchFamily="34" charset="0"/>
              <a:buChar char="•"/>
            </a:pPr>
            <a:r>
              <a:rPr lang="en-US" sz="600" b="1" dirty="0">
                <a:effectLst/>
                <a:latin typeface="Calibri" panose="020F0502020204030204" pitchFamily="34" charset="0"/>
                <a:ea typeface="Calibri" panose="020F0502020204030204" pitchFamily="34" charset="0"/>
                <a:cs typeface="Times New Roman" panose="02020603050405020304" pitchFamily="18" charset="0"/>
              </a:rPr>
              <a:t>Tax:</a:t>
            </a:r>
            <a:r>
              <a:rPr lang="en-US" sz="600" dirty="0">
                <a:effectLst/>
                <a:latin typeface="Calibri" panose="020F0502020204030204" pitchFamily="34" charset="0"/>
                <a:ea typeface="Calibri" panose="020F0502020204030204" pitchFamily="34" charset="0"/>
                <a:cs typeface="Times New Roman" panose="02020603050405020304" pitchFamily="18" charset="0"/>
              </a:rPr>
              <a:t> More predictability for firms (in terms of costs) and governments (in terms of revenues); Simpler and less costly to implement; More broad-based – all sectors can pay it. Cap-and-trade is infeasible for some sectors (e.g. transportation, residential heating/cooling)</a:t>
            </a:r>
            <a:endParaRPr lang="en-US" sz="600" b="1" dirty="0">
              <a:effectLst/>
              <a:latin typeface="Calibri" panose="020F0502020204030204" pitchFamily="34" charset="0"/>
              <a:ea typeface="Calibri" panose="020F0502020204030204" pitchFamily="34" charset="0"/>
              <a:cs typeface="Times New Roman" panose="02020603050405020304" pitchFamily="18" charset="0"/>
            </a:endParaRPr>
          </a:p>
          <a:p>
            <a:pPr marL="57150" marR="0" indent="-57150">
              <a:spcBef>
                <a:spcPts val="0"/>
              </a:spcBef>
              <a:spcAft>
                <a:spcPts val="0"/>
              </a:spcAft>
              <a:buFont typeface="Arial" panose="020B0604020202020204" pitchFamily="34" charset="0"/>
              <a:buChar char="•"/>
            </a:pPr>
            <a:r>
              <a:rPr lang="en-US" sz="600" b="1" dirty="0">
                <a:latin typeface="Calibri" panose="020F0502020204030204" pitchFamily="34" charset="0"/>
                <a:ea typeface="Calibri" panose="020F0502020204030204" pitchFamily="34" charset="0"/>
                <a:cs typeface="Times New Roman" panose="02020603050405020304" pitchFamily="18" charset="0"/>
              </a:rPr>
              <a:t>Cap and Trade: </a:t>
            </a:r>
            <a:r>
              <a:rPr lang="en-US" sz="600" dirty="0">
                <a:latin typeface="Calibri" panose="020F0502020204030204" pitchFamily="34" charset="0"/>
                <a:ea typeface="Calibri" panose="020F0502020204030204" pitchFamily="34" charset="0"/>
                <a:cs typeface="Times New Roman" panose="02020603050405020304" pitchFamily="18" charset="0"/>
              </a:rPr>
              <a:t>Not a tax! Politically easier to implement; Guaranteed reduction of emissions – under Carbon tax depends on demand</a:t>
            </a:r>
            <a:endParaRPr lang="en-US" sz="700" dirty="0">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endParaRPr lang="en-US" sz="700" b="1" dirty="0">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endParaRPr lang="en-US" sz="700" b="1" dirty="0">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endParaRPr lang="en-US" sz="700" b="1" dirty="0">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endParaRPr lang="en-US" sz="700" b="1" dirty="0">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endParaRPr lang="en-US" sz="700" b="1" dirty="0">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endParaRPr lang="en-US" sz="700" b="1" dirty="0">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endParaRPr lang="en-US" sz="7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endParaRPr lang="en-US" sz="700" b="1" dirty="0">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endParaRPr lang="en-US" sz="7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700" b="1" dirty="0">
                <a:effectLst/>
                <a:latin typeface="Calibri" panose="020F0502020204030204" pitchFamily="34" charset="0"/>
                <a:ea typeface="Calibri" panose="020F0502020204030204" pitchFamily="34" charset="0"/>
                <a:cs typeface="Times New Roman" panose="02020603050405020304" pitchFamily="18" charset="0"/>
              </a:rPr>
              <a:t>xxx:</a:t>
            </a:r>
          </a:p>
          <a:p>
            <a:pPr marL="57150" marR="0" indent="-57150">
              <a:spcBef>
                <a:spcPts val="0"/>
              </a:spcBef>
              <a:spcAft>
                <a:spcPts val="0"/>
              </a:spcAft>
              <a:buFont typeface="Arial" panose="020B0604020202020204" pitchFamily="34" charset="0"/>
              <a:buChar char="•"/>
            </a:pPr>
            <a:r>
              <a:rPr lang="en-US" sz="700" dirty="0">
                <a:effectLst/>
                <a:latin typeface="Calibri" panose="020F0502020204030204" pitchFamily="34" charset="0"/>
                <a:ea typeface="Calibri" panose="020F0502020204030204" pitchFamily="34" charset="0"/>
                <a:cs typeface="Times New Roman" panose="02020603050405020304" pitchFamily="18" charset="0"/>
              </a:rPr>
              <a:t>xxx</a:t>
            </a:r>
          </a:p>
          <a:p>
            <a:pPr marL="57150" marR="0" indent="-57150">
              <a:spcBef>
                <a:spcPts val="0"/>
              </a:spcBef>
              <a:spcAft>
                <a:spcPts val="0"/>
              </a:spcAft>
              <a:buFont typeface="Arial" panose="020B0604020202020204" pitchFamily="34" charset="0"/>
              <a:buChar char="•"/>
            </a:pPr>
            <a:r>
              <a:rPr lang="en-US" sz="700" dirty="0">
                <a:latin typeface="Calibri" panose="020F0502020204030204" pitchFamily="34" charset="0"/>
                <a:ea typeface="Calibri" panose="020F0502020204030204" pitchFamily="34" charset="0"/>
                <a:cs typeface="Times New Roman" panose="02020603050405020304" pitchFamily="18" charset="0"/>
              </a:rPr>
              <a:t>xxx</a:t>
            </a:r>
          </a:p>
          <a:p>
            <a:pPr lvl="1" indent="-400050"/>
            <a:r>
              <a:rPr lang="en-US" sz="600" dirty="0">
                <a:effectLst/>
                <a:latin typeface="Calibri" panose="020F0502020204030204" pitchFamily="34" charset="0"/>
                <a:ea typeface="Calibri" panose="020F0502020204030204" pitchFamily="34" charset="0"/>
                <a:cs typeface="Times New Roman" panose="02020603050405020304" pitchFamily="18" charset="0"/>
              </a:rPr>
              <a:t>•xxx </a:t>
            </a:r>
          </a:p>
          <a:p>
            <a:pPr marL="57150" marR="0" indent="-57150">
              <a:spcBef>
                <a:spcPts val="0"/>
              </a:spcBef>
              <a:spcAft>
                <a:spcPts val="0"/>
              </a:spcAft>
              <a:buFont typeface="Arial" panose="020B0604020202020204" pitchFamily="34" charset="0"/>
              <a:buChar char="•"/>
            </a:pPr>
            <a:r>
              <a:rPr lang="en-US" sz="700" dirty="0">
                <a:latin typeface="Calibri" panose="020F0502020204030204" pitchFamily="34" charset="0"/>
                <a:ea typeface="Calibri" panose="020F0502020204030204" pitchFamily="34" charset="0"/>
                <a:cs typeface="Times New Roman" panose="02020603050405020304" pitchFamily="18" charset="0"/>
              </a:rPr>
              <a:t>xxx</a:t>
            </a:r>
          </a:p>
          <a:p>
            <a:pPr lvl="1" indent="-400050"/>
            <a:r>
              <a:rPr lang="en-US" sz="600" dirty="0">
                <a:effectLst/>
                <a:latin typeface="Calibri" panose="020F0502020204030204" pitchFamily="34" charset="0"/>
                <a:ea typeface="Calibri" panose="020F0502020204030204" pitchFamily="34" charset="0"/>
                <a:cs typeface="Times New Roman" panose="02020603050405020304" pitchFamily="18" charset="0"/>
              </a:rPr>
              <a:t>•</a:t>
            </a:r>
            <a:r>
              <a:rPr lang="en-US" sz="600" dirty="0">
                <a:effectLst/>
                <a:latin typeface="Cambria Math" panose="02040503050406030204" pitchFamily="18" charset="0"/>
                <a:ea typeface="Calibri" panose="020F0502020204030204" pitchFamily="34" charset="0"/>
                <a:cs typeface="Cambria Math" panose="02040503050406030204" pitchFamily="18" charset="0"/>
              </a:rPr>
              <a:t>xxx</a:t>
            </a:r>
            <a:r>
              <a:rPr lang="en-US" sz="600" dirty="0">
                <a:effectLst/>
                <a:latin typeface="Calibri" panose="020F0502020204030204" pitchFamily="34" charset="0"/>
                <a:ea typeface="Calibri" panose="020F0502020204030204" pitchFamily="34" charset="0"/>
                <a:cs typeface="Times New Roman" panose="02020603050405020304" pitchFamily="18" charset="0"/>
              </a:rPr>
              <a:t> </a:t>
            </a:r>
          </a:p>
          <a:p>
            <a:pPr lvl="1" indent="-400050"/>
            <a:r>
              <a:rPr lang="en-US" sz="600" dirty="0">
                <a:effectLst/>
                <a:latin typeface="Calibri" panose="020F0502020204030204" pitchFamily="34" charset="0"/>
                <a:ea typeface="Calibri" panose="020F0502020204030204" pitchFamily="34" charset="0"/>
                <a:cs typeface="Times New Roman" panose="02020603050405020304" pitchFamily="18" charset="0"/>
              </a:rPr>
              <a:t>•xxx</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p>
            <a:pPr marL="57150" marR="0" indent="-57150">
              <a:spcBef>
                <a:spcPts val="0"/>
              </a:spcBef>
              <a:spcAft>
                <a:spcPts val="0"/>
              </a:spcAft>
              <a:buFont typeface="Arial" panose="020B0604020202020204" pitchFamily="34" charset="0"/>
              <a:buChar char="•"/>
            </a:pPr>
            <a:endParaRPr lang="en-US" sz="700" dirty="0">
              <a:latin typeface="Calibri" panose="020F0502020204030204" pitchFamily="34" charset="0"/>
              <a:ea typeface="Calibri" panose="020F0502020204030204" pitchFamily="34" charset="0"/>
              <a:cs typeface="Times New Roman" panose="02020603050405020304" pitchFamily="18" charset="0"/>
            </a:endParaRPr>
          </a:p>
        </p:txBody>
      </p:sp>
      <p:grpSp>
        <p:nvGrpSpPr>
          <p:cNvPr id="27" name="Group 26">
            <a:extLst>
              <a:ext uri="{FF2B5EF4-FFF2-40B4-BE49-F238E27FC236}">
                <a16:creationId xmlns:a16="http://schemas.microsoft.com/office/drawing/2014/main" id="{5CA3A09C-1863-2742-0842-63C49340DA24}"/>
              </a:ext>
            </a:extLst>
          </p:cNvPr>
          <p:cNvGrpSpPr/>
          <p:nvPr/>
        </p:nvGrpSpPr>
        <p:grpSpPr>
          <a:xfrm>
            <a:off x="1503984" y="5449926"/>
            <a:ext cx="1018192" cy="2327178"/>
            <a:chOff x="5785757" y="4776885"/>
            <a:chExt cx="1120011" cy="1945044"/>
          </a:xfrm>
        </p:grpSpPr>
        <p:pic>
          <p:nvPicPr>
            <p:cNvPr id="28" name="Picture 27">
              <a:extLst>
                <a:ext uri="{FF2B5EF4-FFF2-40B4-BE49-F238E27FC236}">
                  <a16:creationId xmlns:a16="http://schemas.microsoft.com/office/drawing/2014/main" id="{75F7ECE2-5458-DC84-57E1-441F37E6218E}"/>
                </a:ext>
              </a:extLst>
            </p:cNvPr>
            <p:cNvPicPr>
              <a:picLocks noChangeAspect="1"/>
            </p:cNvPicPr>
            <p:nvPr/>
          </p:nvPicPr>
          <p:blipFill>
            <a:blip r:embed="rId2"/>
            <a:stretch>
              <a:fillRect/>
            </a:stretch>
          </p:blipFill>
          <p:spPr>
            <a:xfrm>
              <a:off x="5901504" y="5961202"/>
              <a:ext cx="1004264" cy="760727"/>
            </a:xfrm>
            <a:prstGeom prst="rect">
              <a:avLst/>
            </a:prstGeom>
          </p:spPr>
        </p:pic>
        <p:pic>
          <p:nvPicPr>
            <p:cNvPr id="29" name="Picture 28">
              <a:extLst>
                <a:ext uri="{FF2B5EF4-FFF2-40B4-BE49-F238E27FC236}">
                  <a16:creationId xmlns:a16="http://schemas.microsoft.com/office/drawing/2014/main" id="{BBBCE998-5183-2725-A63E-9682168ED905}"/>
                </a:ext>
              </a:extLst>
            </p:cNvPr>
            <p:cNvPicPr>
              <a:picLocks noChangeAspect="1"/>
            </p:cNvPicPr>
            <p:nvPr/>
          </p:nvPicPr>
          <p:blipFill>
            <a:blip r:embed="rId3"/>
            <a:stretch>
              <a:fillRect/>
            </a:stretch>
          </p:blipFill>
          <p:spPr>
            <a:xfrm>
              <a:off x="5843913" y="4776885"/>
              <a:ext cx="924280" cy="1184317"/>
            </a:xfrm>
            <a:prstGeom prst="rect">
              <a:avLst/>
            </a:prstGeom>
          </p:spPr>
        </p:pic>
        <p:sp>
          <p:nvSpPr>
            <p:cNvPr id="30" name="Rectangle 29">
              <a:extLst>
                <a:ext uri="{FF2B5EF4-FFF2-40B4-BE49-F238E27FC236}">
                  <a16:creationId xmlns:a16="http://schemas.microsoft.com/office/drawing/2014/main" id="{2DEACFC2-CC00-2405-4222-11FB461F49D7}"/>
                </a:ext>
              </a:extLst>
            </p:cNvPr>
            <p:cNvSpPr/>
            <p:nvPr/>
          </p:nvSpPr>
          <p:spPr>
            <a:xfrm>
              <a:off x="5785757" y="4816929"/>
              <a:ext cx="185056" cy="10885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6">
            <a:extLst>
              <a:ext uri="{FF2B5EF4-FFF2-40B4-BE49-F238E27FC236}">
                <a16:creationId xmlns:a16="http://schemas.microsoft.com/office/drawing/2014/main" id="{210AEEF9-F476-69B2-D19E-F67D76A9371E}"/>
              </a:ext>
            </a:extLst>
          </p:cNvPr>
          <p:cNvPicPr>
            <a:picLocks noChangeAspect="1"/>
          </p:cNvPicPr>
          <p:nvPr/>
        </p:nvPicPr>
        <p:blipFill>
          <a:blip r:embed="rId4"/>
          <a:stretch>
            <a:fillRect/>
          </a:stretch>
        </p:blipFill>
        <p:spPr>
          <a:xfrm>
            <a:off x="457915" y="973056"/>
            <a:ext cx="1455777" cy="216740"/>
          </a:xfrm>
          <a:prstGeom prst="rect">
            <a:avLst/>
          </a:prstGeom>
          <a:ln>
            <a:solidFill>
              <a:schemeClr val="accent1"/>
            </a:solidFill>
          </a:ln>
        </p:spPr>
      </p:pic>
      <p:pic>
        <p:nvPicPr>
          <p:cNvPr id="8" name="Picture 7" descr="A diagram of a graph&#10;&#10;Description automatically generated">
            <a:extLst>
              <a:ext uri="{FF2B5EF4-FFF2-40B4-BE49-F238E27FC236}">
                <a16:creationId xmlns:a16="http://schemas.microsoft.com/office/drawing/2014/main" id="{7E1224B1-E056-A696-8107-E50E9F41542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76279" y="3479297"/>
            <a:ext cx="1080000" cy="995624"/>
          </a:xfrm>
          <a:prstGeom prst="rect">
            <a:avLst/>
          </a:prstGeom>
          <a:ln>
            <a:solidFill>
              <a:schemeClr val="accent1"/>
            </a:solidFill>
          </a:ln>
        </p:spPr>
      </p:pic>
      <p:sp>
        <p:nvSpPr>
          <p:cNvPr id="9" name="TextBox 8">
            <a:extLst>
              <a:ext uri="{FF2B5EF4-FFF2-40B4-BE49-F238E27FC236}">
                <a16:creationId xmlns:a16="http://schemas.microsoft.com/office/drawing/2014/main" id="{43A8785F-C909-B482-4D1F-87946929D7C2}"/>
              </a:ext>
            </a:extLst>
          </p:cNvPr>
          <p:cNvSpPr txBox="1"/>
          <p:nvPr/>
        </p:nvSpPr>
        <p:spPr>
          <a:xfrm>
            <a:off x="83193" y="3609918"/>
            <a:ext cx="1406492" cy="954107"/>
          </a:xfrm>
          <a:prstGeom prst="rect">
            <a:avLst/>
          </a:prstGeom>
          <a:noFill/>
        </p:spPr>
        <p:txBody>
          <a:bodyPr wrap="square">
            <a:spAutoFit/>
          </a:bodyPr>
          <a:lstStyle/>
          <a:p>
            <a:pPr marR="0">
              <a:spcBef>
                <a:spcPts val="0"/>
              </a:spcBef>
              <a:spcAft>
                <a:spcPts val="0"/>
              </a:spcAft>
            </a:pPr>
            <a:r>
              <a:rPr lang="en-US" sz="700" dirty="0">
                <a:latin typeface="Calibri" panose="020F0502020204030204" pitchFamily="34" charset="0"/>
                <a:ea typeface="Calibri" panose="020F0502020204030204" pitchFamily="34" charset="0"/>
                <a:cs typeface="Times New Roman" panose="02020603050405020304" pitchFamily="18" charset="0"/>
              </a:rPr>
              <a:t>Short-run: combination of r and Y that simultaneously satisfies the equilibrium condition in the goods markets and is consistent with the conduct of monetary policy: </a:t>
            </a:r>
            <a:br>
              <a:rPr lang="en-US" sz="700" dirty="0">
                <a:latin typeface="Calibri" panose="020F0502020204030204" pitchFamily="34" charset="0"/>
                <a:ea typeface="Calibri" panose="020F0502020204030204" pitchFamily="34" charset="0"/>
                <a:cs typeface="Times New Roman" panose="02020603050405020304" pitchFamily="18" charset="0"/>
              </a:rPr>
            </a:br>
            <a:r>
              <a:rPr lang="en-US" sz="700" dirty="0">
                <a:latin typeface="Calibri" panose="020F0502020204030204" pitchFamily="34" charset="0"/>
                <a:ea typeface="Calibri" panose="020F0502020204030204" pitchFamily="34" charset="0"/>
                <a:cs typeface="Times New Roman" panose="02020603050405020304" pitchFamily="18" charset="0"/>
              </a:rPr>
              <a:t>IS: C(Y – T) + I (r) + G and MP: r = r (Y, π)</a:t>
            </a:r>
          </a:p>
        </p:txBody>
      </p:sp>
      <p:sp>
        <p:nvSpPr>
          <p:cNvPr id="15" name="TextBox 14">
            <a:extLst>
              <a:ext uri="{FF2B5EF4-FFF2-40B4-BE49-F238E27FC236}">
                <a16:creationId xmlns:a16="http://schemas.microsoft.com/office/drawing/2014/main" id="{1995F5CA-896A-7C29-5C6A-3A2492541034}"/>
              </a:ext>
            </a:extLst>
          </p:cNvPr>
          <p:cNvSpPr txBox="1"/>
          <p:nvPr/>
        </p:nvSpPr>
        <p:spPr>
          <a:xfrm>
            <a:off x="83193" y="5462626"/>
            <a:ext cx="1512000" cy="4508927"/>
          </a:xfrm>
          <a:prstGeom prst="rect">
            <a:avLst/>
          </a:prstGeom>
          <a:noFill/>
        </p:spPr>
        <p:txBody>
          <a:bodyPr wrap="square">
            <a:spAutoFit/>
          </a:bodyPr>
          <a:lstStyle/>
          <a:p>
            <a:pPr marL="57150" indent="-57150">
              <a:buFont typeface="Arial" panose="020B0604020202020204" pitchFamily="34" charset="0"/>
              <a:buChar char="•"/>
            </a:pPr>
            <a:r>
              <a:rPr lang="en-US" sz="700" dirty="0">
                <a:latin typeface="Calibri" panose="020F0502020204030204" pitchFamily="34" charset="0"/>
                <a:ea typeface="Calibri" panose="020F0502020204030204" pitchFamily="34" charset="0"/>
                <a:cs typeface="Times New Roman" panose="02020603050405020304" pitchFamily="18" charset="0"/>
              </a:rPr>
              <a:t>Aggregate Demand (AD) curve: combinations of Y and π where output market is in equilibrium and consistent with CB policy</a:t>
            </a:r>
          </a:p>
          <a:p>
            <a:pPr marL="57150" indent="-57150">
              <a:buFont typeface="Arial" panose="020B0604020202020204" pitchFamily="34" charset="0"/>
              <a:buChar char="•"/>
            </a:pPr>
            <a:r>
              <a:rPr lang="en-US" sz="700" b="1" dirty="0">
                <a:latin typeface="Calibri" panose="020F0502020204030204" pitchFamily="34" charset="0"/>
                <a:ea typeface="Calibri" panose="020F0502020204030204" pitchFamily="34" charset="0"/>
                <a:cs typeface="Times New Roman" panose="02020603050405020304" pitchFamily="18" charset="0"/>
              </a:rPr>
              <a:t>AD-IA-LR Diagram:</a:t>
            </a:r>
          </a:p>
          <a:p>
            <a:pPr marL="57150" indent="-57150">
              <a:buFont typeface="Arial" panose="020B0604020202020204" pitchFamily="34" charset="0"/>
              <a:buChar char="•"/>
            </a:pPr>
            <a:r>
              <a:rPr lang="en-US" sz="700" dirty="0">
                <a:latin typeface="Calibri" panose="020F0502020204030204" pitchFamily="34" charset="0"/>
                <a:ea typeface="Calibri" panose="020F0502020204030204" pitchFamily="34" charset="0"/>
                <a:cs typeface="Times New Roman" panose="02020603050405020304" pitchFamily="18" charset="0"/>
              </a:rPr>
              <a:t>LR (Long Run): potential output This is steady-state output from our growth model</a:t>
            </a:r>
          </a:p>
          <a:p>
            <a:pPr marL="57150" indent="-57150">
              <a:buFont typeface="Arial" panose="020B0604020202020204" pitchFamily="34" charset="0"/>
              <a:buChar char="•"/>
            </a:pPr>
            <a:r>
              <a:rPr lang="en-US" sz="700" dirty="0">
                <a:latin typeface="Calibri" panose="020F0502020204030204" pitchFamily="34" charset="0"/>
                <a:ea typeface="Calibri" panose="020F0502020204030204" pitchFamily="34" charset="0"/>
                <a:cs typeface="Times New Roman" panose="02020603050405020304" pitchFamily="18" charset="0"/>
              </a:rPr>
              <a:t>At point E: output is at potential and inflation is constant</a:t>
            </a:r>
          </a:p>
          <a:p>
            <a:pPr marL="57150" indent="-57150">
              <a:buFont typeface="Arial" panose="020B0604020202020204" pitchFamily="34" charset="0"/>
              <a:buChar char="•"/>
            </a:pPr>
            <a:r>
              <a:rPr lang="en-US" sz="700" dirty="0">
                <a:latin typeface="Calibri" panose="020F0502020204030204" pitchFamily="34" charset="0"/>
                <a:ea typeface="Calibri" panose="020F0502020204030204" pitchFamily="34" charset="0"/>
                <a:cs typeface="Times New Roman" panose="02020603050405020304" pitchFamily="18" charset="0"/>
              </a:rPr>
              <a:t>IA (Inflation Adjustment) line marks the current level of inflation</a:t>
            </a:r>
          </a:p>
          <a:p>
            <a:pPr marL="57150" indent="-57150">
              <a:buFont typeface="Arial" panose="020B0604020202020204" pitchFamily="34" charset="0"/>
              <a:buChar char="•"/>
            </a:pPr>
            <a:r>
              <a:rPr lang="en-US" sz="700" b="1" dirty="0">
                <a:latin typeface="Calibri" panose="020F0502020204030204" pitchFamily="34" charset="0"/>
                <a:ea typeface="Calibri" panose="020F0502020204030204" pitchFamily="34" charset="0"/>
                <a:cs typeface="Times New Roman" panose="02020603050405020304" pitchFamily="18" charset="0"/>
              </a:rPr>
              <a:t>How does inflation adjust when output is not at potential?:</a:t>
            </a:r>
            <a:endParaRPr lang="en-US" sz="800" dirty="0">
              <a:latin typeface="Calibri" panose="020F0502020204030204" pitchFamily="34" charset="0"/>
              <a:ea typeface="Calibri" panose="020F0502020204030204" pitchFamily="34" charset="0"/>
              <a:cs typeface="Calibri" panose="020F0502020204030204" pitchFamily="34" charset="0"/>
            </a:endParaRPr>
          </a:p>
          <a:p>
            <a:pPr marL="114300">
              <a:buFont typeface="Arial" panose="020B0604020202020204" pitchFamily="34" charset="0"/>
              <a:buChar char="•"/>
            </a:pPr>
            <a:r>
              <a:rPr lang="en-US" sz="700" dirty="0">
                <a:effectLst/>
                <a:latin typeface="Calibri" panose="020F0502020204030204" pitchFamily="34" charset="0"/>
                <a:ea typeface="Calibri" panose="020F0502020204030204" pitchFamily="34" charset="0"/>
                <a:cs typeface="Calibri" panose="020F0502020204030204" pitchFamily="34" charset="0"/>
              </a:rPr>
              <a:t>IA curve shifts up or down depending on whether output is above or below potential:</a:t>
            </a:r>
            <a:endParaRPr lang="en-US" sz="700" b="1" dirty="0">
              <a:effectLst/>
              <a:latin typeface="Calibri" panose="020F0502020204030204" pitchFamily="34" charset="0"/>
              <a:ea typeface="Calibri" panose="020F0502020204030204" pitchFamily="34" charset="0"/>
              <a:cs typeface="Times New Roman" panose="02020603050405020304" pitchFamily="18" charset="0"/>
            </a:endParaRPr>
          </a:p>
          <a:p>
            <a:pPr marL="114300">
              <a:buFont typeface="Arial" panose="020B0604020202020204" pitchFamily="34" charset="0"/>
              <a:buChar char="•"/>
            </a:pPr>
            <a:r>
              <a:rPr lang="en-US" sz="700" dirty="0">
                <a:latin typeface="Calibri" panose="020F0502020204030204" pitchFamily="34" charset="0"/>
                <a:ea typeface="Calibri" panose="020F0502020204030204" pitchFamily="34" charset="0"/>
                <a:cs typeface="Times New Roman" panose="02020603050405020304" pitchFamily="18" charset="0"/>
              </a:rPr>
              <a:t>If Y &lt; </a:t>
            </a:r>
            <a:r>
              <a:rPr lang="en-US" sz="700" dirty="0" err="1">
                <a:latin typeface="Calibri" panose="020F0502020204030204" pitchFamily="34" charset="0"/>
                <a:ea typeface="Calibri" panose="020F0502020204030204" pitchFamily="34" charset="0"/>
                <a:cs typeface="Times New Roman" panose="02020603050405020304" pitchFamily="18" charset="0"/>
              </a:rPr>
              <a:t>Yp</a:t>
            </a:r>
            <a:r>
              <a:rPr lang="en-US" sz="700" dirty="0">
                <a:latin typeface="Calibri" panose="020F0502020204030204" pitchFamily="34" charset="0"/>
                <a:ea typeface="Calibri" panose="020F0502020204030204" pitchFamily="34" charset="0"/>
                <a:cs typeface="Times New Roman" panose="02020603050405020304" pitchFamily="18" charset="0"/>
              </a:rPr>
              <a:t>, then π ↓</a:t>
            </a:r>
          </a:p>
          <a:p>
            <a:pPr marL="114300">
              <a:buFont typeface="Arial" panose="020B0604020202020204" pitchFamily="34" charset="0"/>
              <a:buChar char="•"/>
            </a:pPr>
            <a:r>
              <a:rPr lang="en-US" sz="700" dirty="0">
                <a:latin typeface="Calibri" panose="020F0502020204030204" pitchFamily="34" charset="0"/>
                <a:ea typeface="Calibri" panose="020F0502020204030204" pitchFamily="34" charset="0"/>
                <a:cs typeface="Times New Roman" panose="02020603050405020304" pitchFamily="18" charset="0"/>
              </a:rPr>
              <a:t>If Y &gt; </a:t>
            </a:r>
            <a:r>
              <a:rPr lang="en-US" sz="700" dirty="0" err="1">
                <a:latin typeface="Calibri" panose="020F0502020204030204" pitchFamily="34" charset="0"/>
                <a:ea typeface="Calibri" panose="020F0502020204030204" pitchFamily="34" charset="0"/>
                <a:cs typeface="Times New Roman" panose="02020603050405020304" pitchFamily="18" charset="0"/>
              </a:rPr>
              <a:t>Yp</a:t>
            </a:r>
            <a:r>
              <a:rPr lang="en-US" sz="700" dirty="0">
                <a:latin typeface="Calibri" panose="020F0502020204030204" pitchFamily="34" charset="0"/>
                <a:ea typeface="Calibri" panose="020F0502020204030204" pitchFamily="34" charset="0"/>
                <a:cs typeface="Times New Roman" panose="02020603050405020304" pitchFamily="18" charset="0"/>
              </a:rPr>
              <a:t>, then π ↑</a:t>
            </a:r>
          </a:p>
          <a:p>
            <a:pPr marL="114300">
              <a:buFont typeface="Arial" panose="020B0604020202020204" pitchFamily="34" charset="0"/>
              <a:buChar char="•"/>
            </a:pPr>
            <a:r>
              <a:rPr lang="en-US" sz="700" dirty="0">
                <a:latin typeface="Calibri" panose="020F0502020204030204" pitchFamily="34" charset="0"/>
                <a:ea typeface="Calibri" panose="020F0502020204030204" pitchFamily="34" charset="0"/>
                <a:cs typeface="Times New Roman" panose="02020603050405020304" pitchFamily="18" charset="0"/>
              </a:rPr>
              <a:t>Example: imagine the economy finds itself at point A. Output above potential, thus inflation increases and IA shifts up till it reaches E</a:t>
            </a:r>
          </a:p>
          <a:p>
            <a:pPr marL="57150" indent="-57150">
              <a:buFont typeface="Arial" panose="020B0604020202020204" pitchFamily="34" charset="0"/>
              <a:buChar char="•"/>
            </a:pPr>
            <a:r>
              <a:rPr lang="en-US" sz="700" b="1" dirty="0">
                <a:latin typeface="Calibri" panose="020F0502020204030204" pitchFamily="34" charset="0"/>
                <a:ea typeface="Calibri" panose="020F0502020204030204" pitchFamily="34" charset="0"/>
                <a:cs typeface="Times New Roman" panose="02020603050405020304" pitchFamily="18" charset="0"/>
              </a:rPr>
              <a:t>Application: </a:t>
            </a:r>
            <a:r>
              <a:rPr lang="en-US" sz="700" dirty="0">
                <a:latin typeface="Calibri" panose="020F0502020204030204" pitchFamily="34" charset="0"/>
                <a:ea typeface="Calibri" panose="020F0502020204030204" pitchFamily="34" charset="0"/>
                <a:cs typeface="Times New Roman" panose="02020603050405020304" pitchFamily="18" charset="0"/>
              </a:rPr>
              <a:t>1970’s Oil Shocks and Volcker Tightening</a:t>
            </a:r>
            <a:endParaRPr lang="en-US" sz="700" b="1" dirty="0">
              <a:effectLst/>
              <a:latin typeface="Calibri" panose="020F0502020204030204" pitchFamily="34" charset="0"/>
              <a:ea typeface="Calibri" panose="020F0502020204030204" pitchFamily="34" charset="0"/>
              <a:cs typeface="Times New Roman" panose="02020603050405020304" pitchFamily="18" charset="0"/>
            </a:endParaRPr>
          </a:p>
          <a:p>
            <a:pPr marL="114300">
              <a:buFont typeface="Arial" panose="020B0604020202020204" pitchFamily="34" charset="0"/>
              <a:buChar char="•"/>
            </a:pPr>
            <a:r>
              <a:rPr lang="en-US" sz="700" dirty="0">
                <a:latin typeface="Calibri" panose="020F0502020204030204" pitchFamily="34" charset="0"/>
                <a:ea typeface="Calibri" panose="020F0502020204030204" pitchFamily="34" charset="0"/>
                <a:cs typeface="Times New Roman" panose="02020603050405020304" pitchFamily="18" charset="0"/>
              </a:rPr>
              <a:t>1. Oil shocks of 1974 and 1979: OPEC raised oil prices</a:t>
            </a:r>
          </a:p>
          <a:p>
            <a:pPr marL="114300">
              <a:buFont typeface="Arial" panose="020B0604020202020204" pitchFamily="34" charset="0"/>
              <a:buChar char="•"/>
            </a:pPr>
            <a:r>
              <a:rPr lang="en-US" sz="700" dirty="0">
                <a:latin typeface="Calibri" panose="020F0502020204030204" pitchFamily="34" charset="0"/>
                <a:ea typeface="Calibri" panose="020F0502020204030204" pitchFamily="34" charset="0"/>
                <a:cs typeface="Times New Roman" panose="02020603050405020304" pitchFamily="18" charset="0"/>
              </a:rPr>
              <a:t>2. Vietnam/poverty had increased spending</a:t>
            </a:r>
          </a:p>
          <a:p>
            <a:pPr marL="114300">
              <a:buFont typeface="Arial" panose="020B0604020202020204" pitchFamily="34" charset="0"/>
              <a:buChar char="•"/>
            </a:pPr>
            <a:r>
              <a:rPr lang="en-US" sz="700" dirty="0">
                <a:latin typeface="Calibri" panose="020F0502020204030204" pitchFamily="34" charset="0"/>
                <a:ea typeface="Calibri" panose="020F0502020204030204" pitchFamily="34" charset="0"/>
                <a:cs typeface="Times New Roman" panose="02020603050405020304" pitchFamily="18" charset="0"/>
              </a:rPr>
              <a:t>3. Productivity ↓, but policy makers thought it was a temp recession: monetary policy was kept loose (low interest rates)</a:t>
            </a:r>
          </a:p>
          <a:p>
            <a:pPr marL="114300">
              <a:buFont typeface="Arial" panose="020B0604020202020204" pitchFamily="34" charset="0"/>
              <a:buChar char="•"/>
            </a:pPr>
            <a:r>
              <a:rPr lang="en-US" sz="700" dirty="0">
                <a:latin typeface="Calibri" panose="020F0502020204030204" pitchFamily="34" charset="0"/>
                <a:ea typeface="Calibri" panose="020F0502020204030204" pitchFamily="34" charset="0"/>
                <a:cs typeface="Times New Roman" panose="02020603050405020304" pitchFamily="18" charset="0"/>
              </a:rPr>
              <a:t>This caused further inflation</a:t>
            </a:r>
          </a:p>
          <a:p>
            <a:pPr marL="114300">
              <a:buFont typeface="Arial" panose="020B0604020202020204" pitchFamily="34" charset="0"/>
              <a:buChar char="•"/>
            </a:pPr>
            <a:r>
              <a:rPr lang="en-US" sz="700" dirty="0">
                <a:latin typeface="Calibri" panose="020F0502020204030204" pitchFamily="34" charset="0"/>
                <a:ea typeface="Calibri" panose="020F0502020204030204" pitchFamily="34" charset="0"/>
                <a:cs typeface="Times New Roman" panose="02020603050405020304" pitchFamily="18" charset="0"/>
              </a:rPr>
              <a:t>Thus, Paul Volcker raised FFR to close to 20%</a:t>
            </a:r>
          </a:p>
          <a:p>
            <a:pPr marL="114300">
              <a:buFont typeface="Arial" panose="020B0604020202020204" pitchFamily="34" charset="0"/>
              <a:buChar char="•"/>
            </a:pPr>
            <a:endParaRPr lang="en-US" sz="700" dirty="0">
              <a:latin typeface="Calibri" panose="020F0502020204030204" pitchFamily="34" charset="0"/>
              <a:ea typeface="Calibri" panose="020F0502020204030204" pitchFamily="34" charset="0"/>
              <a:cs typeface="Times New Roman" panose="02020603050405020304" pitchFamily="18" charset="0"/>
            </a:endParaRPr>
          </a:p>
          <a:p>
            <a:pPr marL="114300">
              <a:buFont typeface="Arial" panose="020B0604020202020204" pitchFamily="34" charset="0"/>
              <a:buChar char="•"/>
            </a:pPr>
            <a:endParaRPr lang="en-US" sz="700" dirty="0">
              <a:latin typeface="Calibri" panose="020F0502020204030204" pitchFamily="34" charset="0"/>
              <a:ea typeface="Calibri" panose="020F0502020204030204" pitchFamily="34" charset="0"/>
              <a:cs typeface="Times New Roman" panose="02020603050405020304" pitchFamily="18" charset="0"/>
            </a:endParaRPr>
          </a:p>
          <a:p>
            <a:pPr marL="57150" indent="-57150">
              <a:buFont typeface="Arial" panose="020B0604020202020204" pitchFamily="34" charset="0"/>
              <a:buChar char="•"/>
            </a:pPr>
            <a:endParaRPr lang="en-US" sz="700" b="1" dirty="0">
              <a:latin typeface="Calibri" panose="020F0502020204030204" pitchFamily="34" charset="0"/>
              <a:ea typeface="Calibri" panose="020F0502020204030204" pitchFamily="34" charset="0"/>
              <a:cs typeface="Times New Roman" panose="02020603050405020304" pitchFamily="18" charset="0"/>
            </a:endParaRPr>
          </a:p>
          <a:p>
            <a:pPr marL="57150" indent="-57150">
              <a:buFont typeface="Arial" panose="020B0604020202020204" pitchFamily="34" charset="0"/>
              <a:buChar char="•"/>
            </a:pPr>
            <a:endParaRPr lang="en-US" sz="7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16" name="Picture 15" descr="A diagram of a line&#10;&#10;Description automatically generated">
            <a:extLst>
              <a:ext uri="{FF2B5EF4-FFF2-40B4-BE49-F238E27FC236}">
                <a16:creationId xmlns:a16="http://schemas.microsoft.com/office/drawing/2014/main" id="{A8A69C0E-78C6-EAFB-4A3A-2ECBF1D1CB4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53495" y="8503799"/>
            <a:ext cx="1039177" cy="917738"/>
          </a:xfrm>
          <a:prstGeom prst="rect">
            <a:avLst/>
          </a:prstGeom>
          <a:ln>
            <a:noFill/>
          </a:ln>
        </p:spPr>
      </p:pic>
      <p:sp>
        <p:nvSpPr>
          <p:cNvPr id="18" name="TextBox 17">
            <a:extLst>
              <a:ext uri="{FF2B5EF4-FFF2-40B4-BE49-F238E27FC236}">
                <a16:creationId xmlns:a16="http://schemas.microsoft.com/office/drawing/2014/main" id="{8034206E-523E-6605-099D-1676F82B3279}"/>
              </a:ext>
            </a:extLst>
          </p:cNvPr>
          <p:cNvSpPr txBox="1"/>
          <p:nvPr/>
        </p:nvSpPr>
        <p:spPr>
          <a:xfrm>
            <a:off x="2044639" y="8603083"/>
            <a:ext cx="462566" cy="184666"/>
          </a:xfrm>
          <a:prstGeom prst="rect">
            <a:avLst/>
          </a:prstGeom>
          <a:noFill/>
        </p:spPr>
        <p:txBody>
          <a:bodyPr wrap="square" rtlCol="0" anchor="ctr">
            <a:spAutoFit/>
          </a:bodyPr>
          <a:lstStyle/>
          <a:p>
            <a:r>
              <a:rPr lang="en-US" sz="600" b="1" dirty="0"/>
              <a:t>Example</a:t>
            </a:r>
            <a:endParaRPr lang="en-US" sz="600" dirty="0"/>
          </a:p>
        </p:txBody>
      </p:sp>
      <p:sp>
        <p:nvSpPr>
          <p:cNvPr id="21" name="TextBox 20">
            <a:extLst>
              <a:ext uri="{FF2B5EF4-FFF2-40B4-BE49-F238E27FC236}">
                <a16:creationId xmlns:a16="http://schemas.microsoft.com/office/drawing/2014/main" id="{9FF076FF-0C21-DE71-9B76-1AE52D762538}"/>
              </a:ext>
            </a:extLst>
          </p:cNvPr>
          <p:cNvSpPr txBox="1"/>
          <p:nvPr/>
        </p:nvSpPr>
        <p:spPr>
          <a:xfrm>
            <a:off x="2661595" y="2631227"/>
            <a:ext cx="1182816" cy="1061829"/>
          </a:xfrm>
          <a:prstGeom prst="rect">
            <a:avLst/>
          </a:prstGeom>
          <a:noFill/>
        </p:spPr>
        <p:txBody>
          <a:bodyPr wrap="square">
            <a:spAutoFit/>
          </a:bodyPr>
          <a:lstStyle/>
          <a:p>
            <a:pPr marL="57150" marR="0" indent="-57150">
              <a:spcBef>
                <a:spcPts val="0"/>
              </a:spcBef>
              <a:spcAft>
                <a:spcPts val="0"/>
              </a:spcAft>
              <a:buFont typeface="Arial" panose="020B0604020202020204" pitchFamily="34" charset="0"/>
              <a:buChar char="•"/>
            </a:pPr>
            <a:r>
              <a:rPr lang="en-US" sz="700" dirty="0">
                <a:latin typeface="Calibri" panose="020F0502020204030204" pitchFamily="34" charset="0"/>
                <a:ea typeface="Calibri" panose="020F0502020204030204" pitchFamily="34" charset="0"/>
                <a:cs typeface="Times New Roman" panose="02020603050405020304" pitchFamily="18" charset="0"/>
              </a:rPr>
              <a:t>Fed hits the zero lower bound</a:t>
            </a:r>
          </a:p>
          <a:p>
            <a:pPr marL="57150" indent="-57150">
              <a:buFont typeface="Arial" panose="020B0604020202020204" pitchFamily="34" charset="0"/>
              <a:buChar char="•"/>
            </a:pPr>
            <a:r>
              <a:rPr lang="en-US" sz="700" dirty="0">
                <a:latin typeface="Calibri" panose="020F0502020204030204" pitchFamily="34" charset="0"/>
                <a:ea typeface="Calibri" panose="020F0502020204030204" pitchFamily="34" charset="0"/>
                <a:cs typeface="Times New Roman" panose="02020603050405020304" pitchFamily="18" charset="0"/>
              </a:rPr>
              <a:t>How to get out of the current situation with FFR at zero and output falling?</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p>
            <a:pPr marL="57150" indent="-57150">
              <a:buFont typeface="Arial" panose="020B0604020202020204" pitchFamily="34" charset="0"/>
              <a:buChar char="•"/>
            </a:pPr>
            <a:r>
              <a:rPr lang="en-US" sz="700" dirty="0">
                <a:latin typeface="Calibri" panose="020F0502020204030204" pitchFamily="34" charset="0"/>
                <a:ea typeface="Calibri" panose="020F0502020204030204" pitchFamily="34" charset="0"/>
                <a:cs typeface="Times New Roman" panose="02020603050405020304" pitchFamily="18" charset="0"/>
              </a:rPr>
              <a:t>Affect expectations of future inflation to lower the real interest rate C</a:t>
            </a:r>
          </a:p>
        </p:txBody>
      </p:sp>
      <p:pic>
        <p:nvPicPr>
          <p:cNvPr id="22" name="Picture 21" descr="A diagram of a graph&#10;&#10;Description automatically generated">
            <a:extLst>
              <a:ext uri="{FF2B5EF4-FFF2-40B4-BE49-F238E27FC236}">
                <a16:creationId xmlns:a16="http://schemas.microsoft.com/office/drawing/2014/main" id="{F733774A-4B66-37DE-F1E3-4B017F24719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64246" y="2684517"/>
            <a:ext cx="1259741" cy="930118"/>
          </a:xfrm>
          <a:prstGeom prst="rect">
            <a:avLst/>
          </a:prstGeom>
          <a:ln>
            <a:solidFill>
              <a:schemeClr val="accent1"/>
            </a:solidFill>
          </a:ln>
        </p:spPr>
      </p:pic>
      <p:pic>
        <p:nvPicPr>
          <p:cNvPr id="33" name="Picture 32">
            <a:extLst>
              <a:ext uri="{FF2B5EF4-FFF2-40B4-BE49-F238E27FC236}">
                <a16:creationId xmlns:a16="http://schemas.microsoft.com/office/drawing/2014/main" id="{D021696C-50DD-94E8-F8A5-B9C3CBCB15FE}"/>
              </a:ext>
            </a:extLst>
          </p:cNvPr>
          <p:cNvPicPr>
            <a:picLocks noChangeAspect="1"/>
          </p:cNvPicPr>
          <p:nvPr/>
        </p:nvPicPr>
        <p:blipFill>
          <a:blip r:embed="rId8"/>
          <a:stretch>
            <a:fillRect/>
          </a:stretch>
        </p:blipFill>
        <p:spPr>
          <a:xfrm>
            <a:off x="3142015" y="9260581"/>
            <a:ext cx="800562" cy="83239"/>
          </a:xfrm>
          <a:prstGeom prst="rect">
            <a:avLst/>
          </a:prstGeom>
        </p:spPr>
      </p:pic>
      <p:pic>
        <p:nvPicPr>
          <p:cNvPr id="34" name="Picture 33">
            <a:extLst>
              <a:ext uri="{FF2B5EF4-FFF2-40B4-BE49-F238E27FC236}">
                <a16:creationId xmlns:a16="http://schemas.microsoft.com/office/drawing/2014/main" id="{2DE4AAAF-049F-2480-1FA8-476AD7BAEE44}"/>
              </a:ext>
            </a:extLst>
          </p:cNvPr>
          <p:cNvPicPr>
            <a:picLocks noChangeAspect="1"/>
          </p:cNvPicPr>
          <p:nvPr/>
        </p:nvPicPr>
        <p:blipFill>
          <a:blip r:embed="rId9"/>
          <a:stretch>
            <a:fillRect/>
          </a:stretch>
        </p:blipFill>
        <p:spPr>
          <a:xfrm>
            <a:off x="3535946" y="9364402"/>
            <a:ext cx="301618" cy="88869"/>
          </a:xfrm>
          <a:prstGeom prst="rect">
            <a:avLst/>
          </a:prstGeom>
        </p:spPr>
      </p:pic>
      <p:pic>
        <p:nvPicPr>
          <p:cNvPr id="35" name="Picture 34">
            <a:extLst>
              <a:ext uri="{FF2B5EF4-FFF2-40B4-BE49-F238E27FC236}">
                <a16:creationId xmlns:a16="http://schemas.microsoft.com/office/drawing/2014/main" id="{168E35D6-12A5-7146-E0A8-901416B1B2E1}"/>
              </a:ext>
            </a:extLst>
          </p:cNvPr>
          <p:cNvPicPr>
            <a:picLocks noChangeAspect="1"/>
          </p:cNvPicPr>
          <p:nvPr/>
        </p:nvPicPr>
        <p:blipFill>
          <a:blip r:embed="rId10"/>
          <a:stretch>
            <a:fillRect/>
          </a:stretch>
        </p:blipFill>
        <p:spPr>
          <a:xfrm>
            <a:off x="4059931" y="9463176"/>
            <a:ext cx="447310" cy="109606"/>
          </a:xfrm>
          <a:prstGeom prst="rect">
            <a:avLst/>
          </a:prstGeom>
        </p:spPr>
      </p:pic>
      <p:pic>
        <p:nvPicPr>
          <p:cNvPr id="36" name="Picture 35">
            <a:extLst>
              <a:ext uri="{FF2B5EF4-FFF2-40B4-BE49-F238E27FC236}">
                <a16:creationId xmlns:a16="http://schemas.microsoft.com/office/drawing/2014/main" id="{FC9B6AEA-785A-6D3C-9849-373F5BA547FD}"/>
              </a:ext>
            </a:extLst>
          </p:cNvPr>
          <p:cNvPicPr>
            <a:picLocks noChangeAspect="1"/>
          </p:cNvPicPr>
          <p:nvPr/>
        </p:nvPicPr>
        <p:blipFill>
          <a:blip r:embed="rId11"/>
          <a:stretch>
            <a:fillRect/>
          </a:stretch>
        </p:blipFill>
        <p:spPr>
          <a:xfrm>
            <a:off x="3418315" y="9584831"/>
            <a:ext cx="332955" cy="73445"/>
          </a:xfrm>
          <a:prstGeom prst="rect">
            <a:avLst/>
          </a:prstGeom>
        </p:spPr>
      </p:pic>
      <p:pic>
        <p:nvPicPr>
          <p:cNvPr id="38" name="Picture 37" descr="A diagram of a depreciating zone&#10;&#10;Description automatically generated">
            <a:extLst>
              <a:ext uri="{FF2B5EF4-FFF2-40B4-BE49-F238E27FC236}">
                <a16:creationId xmlns:a16="http://schemas.microsoft.com/office/drawing/2014/main" id="{5772986C-1741-8977-5CE4-27D4BDB3A172}"/>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211914" y="71212"/>
            <a:ext cx="882773" cy="842781"/>
          </a:xfrm>
          <a:prstGeom prst="rect">
            <a:avLst/>
          </a:prstGeom>
          <a:ln>
            <a:solidFill>
              <a:schemeClr val="accent1"/>
            </a:solidFill>
          </a:ln>
        </p:spPr>
      </p:pic>
      <p:pic>
        <p:nvPicPr>
          <p:cNvPr id="39" name="Picture 38" descr="A diagram of a graph&#10;&#10;Description automatically generated">
            <a:extLst>
              <a:ext uri="{FF2B5EF4-FFF2-40B4-BE49-F238E27FC236}">
                <a16:creationId xmlns:a16="http://schemas.microsoft.com/office/drawing/2014/main" id="{A566E158-5803-3279-7A64-59B1C9B6F103}"/>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332590" y="71212"/>
            <a:ext cx="1183764" cy="842400"/>
          </a:xfrm>
          <a:prstGeom prst="rect">
            <a:avLst/>
          </a:prstGeom>
          <a:ln>
            <a:solidFill>
              <a:schemeClr val="accent1"/>
            </a:solidFill>
          </a:ln>
        </p:spPr>
      </p:pic>
      <p:sp>
        <p:nvSpPr>
          <p:cNvPr id="40" name="TextBox 39">
            <a:extLst>
              <a:ext uri="{FF2B5EF4-FFF2-40B4-BE49-F238E27FC236}">
                <a16:creationId xmlns:a16="http://schemas.microsoft.com/office/drawing/2014/main" id="{FAE2420D-C1ED-99BC-E445-B0212F4DF3BE}"/>
              </a:ext>
            </a:extLst>
          </p:cNvPr>
          <p:cNvSpPr txBox="1"/>
          <p:nvPr/>
        </p:nvSpPr>
        <p:spPr>
          <a:xfrm>
            <a:off x="6427227" y="792380"/>
            <a:ext cx="1182816" cy="184666"/>
          </a:xfrm>
          <a:prstGeom prst="rect">
            <a:avLst/>
          </a:prstGeom>
          <a:noFill/>
        </p:spPr>
        <p:txBody>
          <a:bodyPr wrap="square">
            <a:spAutoFit/>
          </a:bodyPr>
          <a:lstStyle/>
          <a:p>
            <a:pPr marR="0">
              <a:spcBef>
                <a:spcPts val="0"/>
              </a:spcBef>
              <a:spcAft>
                <a:spcPts val="0"/>
              </a:spcAft>
            </a:pPr>
            <a:r>
              <a:rPr lang="en-US" sz="600" b="1" dirty="0">
                <a:latin typeface="Calibri" panose="020F0502020204030204" pitchFamily="34" charset="0"/>
                <a:ea typeface="Calibri" panose="020F0502020204030204" pitchFamily="34" charset="0"/>
                <a:cs typeface="Times New Roman" panose="02020603050405020304" pitchFamily="18" charset="0"/>
              </a:rPr>
              <a:t>MP Expansion: Fixed</a:t>
            </a:r>
          </a:p>
        </p:txBody>
      </p:sp>
      <p:sp>
        <p:nvSpPr>
          <p:cNvPr id="41" name="TextBox 40">
            <a:extLst>
              <a:ext uri="{FF2B5EF4-FFF2-40B4-BE49-F238E27FC236}">
                <a16:creationId xmlns:a16="http://schemas.microsoft.com/office/drawing/2014/main" id="{B3A62710-C87C-ADD7-B222-E29F0997A108}"/>
              </a:ext>
            </a:extLst>
          </p:cNvPr>
          <p:cNvSpPr txBox="1"/>
          <p:nvPr/>
        </p:nvSpPr>
        <p:spPr>
          <a:xfrm>
            <a:off x="5205805" y="85889"/>
            <a:ext cx="1182816" cy="184666"/>
          </a:xfrm>
          <a:prstGeom prst="rect">
            <a:avLst/>
          </a:prstGeom>
          <a:noFill/>
        </p:spPr>
        <p:txBody>
          <a:bodyPr wrap="square">
            <a:spAutoFit/>
          </a:bodyPr>
          <a:lstStyle/>
          <a:p>
            <a:pPr marR="0">
              <a:spcBef>
                <a:spcPts val="0"/>
              </a:spcBef>
              <a:spcAft>
                <a:spcPts val="0"/>
              </a:spcAft>
            </a:pPr>
            <a:r>
              <a:rPr lang="en-US" sz="600" b="1" dirty="0">
                <a:latin typeface="Calibri" panose="020F0502020204030204" pitchFamily="34" charset="0"/>
                <a:ea typeface="Calibri" panose="020F0502020204030204" pitchFamily="34" charset="0"/>
                <a:cs typeface="Times New Roman" panose="02020603050405020304" pitchFamily="18" charset="0"/>
              </a:rPr>
              <a:t>MP Expansion: Flexible</a:t>
            </a:r>
          </a:p>
        </p:txBody>
      </p:sp>
      <p:pic>
        <p:nvPicPr>
          <p:cNvPr id="44" name="Picture 43" descr="A math equations and formulas&#10;&#10;Description automatically generated">
            <a:extLst>
              <a:ext uri="{FF2B5EF4-FFF2-40B4-BE49-F238E27FC236}">
                <a16:creationId xmlns:a16="http://schemas.microsoft.com/office/drawing/2014/main" id="{E5201310-02E0-EBE8-8104-542BF6992F26}"/>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564872" y="1856906"/>
            <a:ext cx="1767899" cy="560860"/>
          </a:xfrm>
          <a:prstGeom prst="rect">
            <a:avLst/>
          </a:prstGeom>
          <a:ln>
            <a:solidFill>
              <a:schemeClr val="accent1"/>
            </a:solidFill>
          </a:ln>
        </p:spPr>
      </p:pic>
      <p:pic>
        <p:nvPicPr>
          <p:cNvPr id="45" name="Picture 44">
            <a:extLst>
              <a:ext uri="{FF2B5EF4-FFF2-40B4-BE49-F238E27FC236}">
                <a16:creationId xmlns:a16="http://schemas.microsoft.com/office/drawing/2014/main" id="{9FDE2FCB-B99A-4A38-272F-0D750984EB11}"/>
              </a:ext>
            </a:extLst>
          </p:cNvPr>
          <p:cNvPicPr>
            <a:picLocks noChangeAspect="1"/>
          </p:cNvPicPr>
          <p:nvPr/>
        </p:nvPicPr>
        <p:blipFill rotWithShape="1">
          <a:blip r:embed="rId15"/>
          <a:srcRect l="40460"/>
          <a:stretch/>
        </p:blipFill>
        <p:spPr>
          <a:xfrm>
            <a:off x="5143357" y="5655434"/>
            <a:ext cx="1170183" cy="970409"/>
          </a:xfrm>
          <a:prstGeom prst="rect">
            <a:avLst/>
          </a:prstGeom>
        </p:spPr>
      </p:pic>
      <p:pic>
        <p:nvPicPr>
          <p:cNvPr id="46" name="Picture 45">
            <a:extLst>
              <a:ext uri="{FF2B5EF4-FFF2-40B4-BE49-F238E27FC236}">
                <a16:creationId xmlns:a16="http://schemas.microsoft.com/office/drawing/2014/main" id="{F97FE57B-B800-AEBA-AF86-BD82DE9C408F}"/>
              </a:ext>
            </a:extLst>
          </p:cNvPr>
          <p:cNvPicPr>
            <a:picLocks noChangeAspect="1"/>
          </p:cNvPicPr>
          <p:nvPr/>
        </p:nvPicPr>
        <p:blipFill>
          <a:blip r:embed="rId16"/>
          <a:stretch>
            <a:fillRect/>
          </a:stretch>
        </p:blipFill>
        <p:spPr>
          <a:xfrm>
            <a:off x="6306413" y="5655434"/>
            <a:ext cx="1324982" cy="970408"/>
          </a:xfrm>
          <a:prstGeom prst="rect">
            <a:avLst/>
          </a:prstGeom>
        </p:spPr>
      </p:pic>
      <p:pic>
        <p:nvPicPr>
          <p:cNvPr id="47" name="Imagen 63">
            <a:extLst>
              <a:ext uri="{FF2B5EF4-FFF2-40B4-BE49-F238E27FC236}">
                <a16:creationId xmlns:a16="http://schemas.microsoft.com/office/drawing/2014/main" id="{F71F3958-66B8-D9AC-BE39-9CB78B849F38}"/>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6197549" y="7152857"/>
            <a:ext cx="1520609" cy="753887"/>
          </a:xfrm>
          <a:prstGeom prst="rect">
            <a:avLst/>
          </a:prstGeom>
        </p:spPr>
      </p:pic>
      <p:sp>
        <p:nvSpPr>
          <p:cNvPr id="48" name="TextBox 47">
            <a:extLst>
              <a:ext uri="{FF2B5EF4-FFF2-40B4-BE49-F238E27FC236}">
                <a16:creationId xmlns:a16="http://schemas.microsoft.com/office/drawing/2014/main" id="{9E5A4C0D-A341-46F7-DA46-C6C622FA3A52}"/>
              </a:ext>
            </a:extLst>
          </p:cNvPr>
          <p:cNvSpPr txBox="1"/>
          <p:nvPr/>
        </p:nvSpPr>
        <p:spPr>
          <a:xfrm>
            <a:off x="5165330" y="7153460"/>
            <a:ext cx="1182816" cy="738664"/>
          </a:xfrm>
          <a:prstGeom prst="rect">
            <a:avLst/>
          </a:prstGeom>
          <a:noFill/>
        </p:spPr>
        <p:txBody>
          <a:bodyPr wrap="square">
            <a:spAutoFit/>
          </a:bodyPr>
          <a:lstStyle/>
          <a:p>
            <a:pPr marL="57150" marR="0" indent="-57150">
              <a:spcBef>
                <a:spcPts val="0"/>
              </a:spcBef>
              <a:spcAft>
                <a:spcPts val="0"/>
              </a:spcAft>
              <a:buFont typeface="Arial" panose="020B0604020202020204" pitchFamily="34" charset="0"/>
              <a:buChar char="•"/>
            </a:pPr>
            <a:r>
              <a:rPr lang="en-US" sz="700" dirty="0">
                <a:latin typeface="Calibri" panose="020F0502020204030204" pitchFamily="34" charset="0"/>
                <a:ea typeface="Calibri" panose="020F0502020204030204" pitchFamily="34" charset="0"/>
                <a:cs typeface="Times New Roman" panose="02020603050405020304" pitchFamily="18" charset="0"/>
              </a:rPr>
              <a:t>Abate up to point where marginal cost of </a:t>
            </a:r>
            <a:r>
              <a:rPr lang="en-US" sz="700" dirty="0">
                <a:effectLst/>
                <a:latin typeface="Calibri" panose="020F0502020204030204" pitchFamily="34" charset="0"/>
                <a:ea typeface="Calibri" panose="020F0502020204030204" pitchFamily="34" charset="0"/>
                <a:cs typeface="Calibri" panose="020F0502020204030204" pitchFamily="34" charset="0"/>
              </a:rPr>
              <a:t>additional abatement = marginal benefit of avoiding 1 ton CO2 (aka social cost of carbon)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9" name="TextBox 48">
            <a:extLst>
              <a:ext uri="{FF2B5EF4-FFF2-40B4-BE49-F238E27FC236}">
                <a16:creationId xmlns:a16="http://schemas.microsoft.com/office/drawing/2014/main" id="{08C2B5E9-D1DA-9F0C-E275-E76DE3DF3054}"/>
              </a:ext>
            </a:extLst>
          </p:cNvPr>
          <p:cNvSpPr txBox="1"/>
          <p:nvPr/>
        </p:nvSpPr>
        <p:spPr>
          <a:xfrm>
            <a:off x="6306413" y="7579942"/>
            <a:ext cx="710337" cy="276999"/>
          </a:xfrm>
          <a:prstGeom prst="rect">
            <a:avLst/>
          </a:prstGeom>
          <a:noFill/>
        </p:spPr>
        <p:txBody>
          <a:bodyPr wrap="square">
            <a:spAutoFit/>
          </a:bodyPr>
          <a:lstStyle/>
          <a:p>
            <a:pPr marR="0">
              <a:spcBef>
                <a:spcPts val="0"/>
              </a:spcBef>
              <a:spcAft>
                <a:spcPts val="0"/>
              </a:spcAft>
            </a:pPr>
            <a:r>
              <a:rPr lang="en-US" sz="600" dirty="0">
                <a:latin typeface="Calibri" panose="020F0502020204030204" pitchFamily="34" charset="0"/>
                <a:ea typeface="Calibri" panose="020F0502020204030204" pitchFamily="34" charset="0"/>
                <a:cs typeface="Times New Roman" panose="02020603050405020304" pitchFamily="18" charset="0"/>
              </a:rPr>
              <a:t>Inexpensive stuff (LED lights)</a:t>
            </a:r>
          </a:p>
        </p:txBody>
      </p:sp>
      <p:sp>
        <p:nvSpPr>
          <p:cNvPr id="50" name="TextBox 49">
            <a:extLst>
              <a:ext uri="{FF2B5EF4-FFF2-40B4-BE49-F238E27FC236}">
                <a16:creationId xmlns:a16="http://schemas.microsoft.com/office/drawing/2014/main" id="{ADDEBE7D-4339-3629-D250-56A9E26F0B55}"/>
              </a:ext>
            </a:extLst>
          </p:cNvPr>
          <p:cNvSpPr txBox="1"/>
          <p:nvPr/>
        </p:nvSpPr>
        <p:spPr>
          <a:xfrm>
            <a:off x="6857426" y="7252801"/>
            <a:ext cx="1045878" cy="276999"/>
          </a:xfrm>
          <a:prstGeom prst="rect">
            <a:avLst/>
          </a:prstGeom>
          <a:noFill/>
        </p:spPr>
        <p:txBody>
          <a:bodyPr wrap="square">
            <a:spAutoFit/>
          </a:bodyPr>
          <a:lstStyle/>
          <a:p>
            <a:pPr marR="0">
              <a:spcBef>
                <a:spcPts val="0"/>
              </a:spcBef>
              <a:spcAft>
                <a:spcPts val="0"/>
              </a:spcAft>
            </a:pPr>
            <a:r>
              <a:rPr lang="en-US" sz="600" dirty="0">
                <a:latin typeface="Calibri" panose="020F0502020204030204" pitchFamily="34" charset="0"/>
                <a:ea typeface="Calibri" panose="020F0502020204030204" pitchFamily="34" charset="0"/>
                <a:cs typeface="Times New Roman" panose="02020603050405020304" pitchFamily="18" charset="0"/>
              </a:rPr>
              <a:t>Expensive stuff (carbon capture &amp; storage)</a:t>
            </a:r>
          </a:p>
        </p:txBody>
      </p:sp>
      <p:pic>
        <p:nvPicPr>
          <p:cNvPr id="53" name="Imagen 64">
            <a:extLst>
              <a:ext uri="{FF2B5EF4-FFF2-40B4-BE49-F238E27FC236}">
                <a16:creationId xmlns:a16="http://schemas.microsoft.com/office/drawing/2014/main" id="{DDAE9F84-FB7B-8B99-5A1F-69A012FFA446}"/>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5201584" y="8374242"/>
            <a:ext cx="1121577" cy="838140"/>
          </a:xfrm>
          <a:prstGeom prst="rect">
            <a:avLst/>
          </a:prstGeom>
        </p:spPr>
      </p:pic>
      <p:pic>
        <p:nvPicPr>
          <p:cNvPr id="54" name="Imagen 65">
            <a:extLst>
              <a:ext uri="{FF2B5EF4-FFF2-40B4-BE49-F238E27FC236}">
                <a16:creationId xmlns:a16="http://schemas.microsoft.com/office/drawing/2014/main" id="{56998CD3-E9E4-3B39-3B9B-96189CCE836A}"/>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6478152" y="8342492"/>
            <a:ext cx="1131891" cy="886339"/>
          </a:xfrm>
          <a:prstGeom prst="rect">
            <a:avLst/>
          </a:prstGeom>
        </p:spPr>
      </p:pic>
      <p:sp>
        <p:nvSpPr>
          <p:cNvPr id="2" name="TextBox 1">
            <a:extLst>
              <a:ext uri="{FF2B5EF4-FFF2-40B4-BE49-F238E27FC236}">
                <a16:creationId xmlns:a16="http://schemas.microsoft.com/office/drawing/2014/main" id="{26560260-31A0-2AF5-9461-60461BB76576}"/>
              </a:ext>
            </a:extLst>
          </p:cNvPr>
          <p:cNvSpPr txBox="1"/>
          <p:nvPr/>
        </p:nvSpPr>
        <p:spPr>
          <a:xfrm>
            <a:off x="5801566" y="8718378"/>
            <a:ext cx="587055" cy="138742"/>
          </a:xfrm>
          <a:prstGeom prst="rect">
            <a:avLst/>
          </a:prstGeom>
          <a:noFill/>
        </p:spPr>
        <p:txBody>
          <a:bodyPr wrap="square">
            <a:spAutoFit/>
          </a:bodyPr>
          <a:lstStyle/>
          <a:p>
            <a:pPr marR="0">
              <a:spcBef>
                <a:spcPts val="0"/>
              </a:spcBef>
              <a:spcAft>
                <a:spcPts val="0"/>
              </a:spcAft>
            </a:pPr>
            <a:r>
              <a:rPr lang="en-US" sz="600" b="1" dirty="0">
                <a:latin typeface="Calibri" panose="020F0502020204030204" pitchFamily="34" charset="0"/>
                <a:ea typeface="Calibri" panose="020F0502020204030204" pitchFamily="34" charset="0"/>
                <a:cs typeface="Times New Roman" panose="02020603050405020304" pitchFamily="18" charset="0"/>
              </a:rPr>
              <a:t>Carbon Tax</a:t>
            </a:r>
          </a:p>
        </p:txBody>
      </p:sp>
      <p:sp>
        <p:nvSpPr>
          <p:cNvPr id="3" name="TextBox 2">
            <a:extLst>
              <a:ext uri="{FF2B5EF4-FFF2-40B4-BE49-F238E27FC236}">
                <a16:creationId xmlns:a16="http://schemas.microsoft.com/office/drawing/2014/main" id="{0592395C-7138-2616-EA75-CDDAEC9851BF}"/>
              </a:ext>
            </a:extLst>
          </p:cNvPr>
          <p:cNvSpPr txBox="1"/>
          <p:nvPr/>
        </p:nvSpPr>
        <p:spPr>
          <a:xfrm>
            <a:off x="7062567" y="8718378"/>
            <a:ext cx="648000" cy="276999"/>
          </a:xfrm>
          <a:prstGeom prst="rect">
            <a:avLst/>
          </a:prstGeom>
          <a:noFill/>
        </p:spPr>
        <p:txBody>
          <a:bodyPr wrap="square">
            <a:spAutoFit/>
          </a:bodyPr>
          <a:lstStyle/>
          <a:p>
            <a:pPr marR="0">
              <a:spcBef>
                <a:spcPts val="0"/>
              </a:spcBef>
              <a:spcAft>
                <a:spcPts val="0"/>
              </a:spcAft>
            </a:pPr>
            <a:r>
              <a:rPr lang="en-US" sz="600" b="1" dirty="0">
                <a:latin typeface="Calibri" panose="020F0502020204030204" pitchFamily="34" charset="0"/>
                <a:ea typeface="Calibri" panose="020F0502020204030204" pitchFamily="34" charset="0"/>
                <a:cs typeface="Times New Roman" panose="02020603050405020304" pitchFamily="18" charset="0"/>
              </a:rPr>
              <a:t>Cap and Trade</a:t>
            </a:r>
          </a:p>
        </p:txBody>
      </p:sp>
    </p:spTree>
    <p:extLst>
      <p:ext uri="{BB962C8B-B14F-4D97-AF65-F5344CB8AC3E}">
        <p14:creationId xmlns:p14="http://schemas.microsoft.com/office/powerpoint/2010/main" val="251815584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1883</TotalTime>
  <Words>4340</Words>
  <Application>Microsoft Macintosh PowerPoint</Application>
  <PresentationFormat>Custom</PresentationFormat>
  <Paragraphs>357</Paragraphs>
  <Slides>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Arial</vt:lpstr>
      <vt:lpstr>Calibri</vt:lpstr>
      <vt:lpstr>Calibri Light</vt:lpstr>
      <vt:lpstr>Cambria</vt:lpstr>
      <vt:lpstr>Cambria Math</vt:lpstr>
      <vt:lpstr>Symbol</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Hake</dc:creator>
  <cp:lastModifiedBy>suraj.sehgal</cp:lastModifiedBy>
  <cp:revision>5</cp:revision>
  <dcterms:created xsi:type="dcterms:W3CDTF">2023-03-06T20:36:47Z</dcterms:created>
  <dcterms:modified xsi:type="dcterms:W3CDTF">2024-03-06T18:59:34Z</dcterms:modified>
</cp:coreProperties>
</file>