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Lato" charset="1" panose="020F0502020204030203"/>
      <p:regular r:id="rId18"/>
    </p:embeddedFont>
    <p:embeddedFont>
      <p:font typeface="Helios Extended Bold" charset="1" panose="02000805050000020004"/>
      <p:regular r:id="rId19"/>
    </p:embeddedFont>
    <p:embeddedFont>
      <p:font typeface="Heebo Bold" charset="1" panose="00000800000000000000"/>
      <p:regular r:id="rId20"/>
    </p:embeddedFont>
    <p:embeddedFont>
      <p:font typeface="Lato Italics" charset="1" panose="020F0502020204030203"/>
      <p:regular r:id="rId21"/>
    </p:embeddedFont>
    <p:embeddedFont>
      <p:font typeface="Lato Bold" charset="1" panose="020F0502020204030203"/>
      <p:regular r:id="rId22"/>
    </p:embeddedFont>
    <p:embeddedFont>
      <p:font typeface="Heebo" charset="1" panose="00000500000000000000"/>
      <p:regular r:id="rId23"/>
    </p:embeddedFont>
    <p:embeddedFont>
      <p:font typeface="Open Sans" charset="1" panose="020B0606030504020204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simplyshree/Festive-Season-Vehicle-Sales-Analysis-India-2025-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simplyshree/Festive-Season-Vehicle-Sales-Analysis-India-2025-" TargetMode="External" Type="http://schemas.openxmlformats.org/officeDocument/2006/relationships/hyperlink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https://timesofindia.indiatimes.com/business/india-business/gst-reforms-two-wheeler-sales-may-grow-5-6-pvs-likely-to-see-modest-2-3-rise/articleshow/123743123.cms?utm_source=chatgpt.com" TargetMode="External" Type="http://schemas.openxmlformats.org/officeDocument/2006/relationships/hyperlink"/><Relationship Id="rId4" Target="../media/image4.png" Type="http://schemas.openxmlformats.org/officeDocument/2006/relationships/image"/><Relationship Id="rId5" Target="https://www.tribuneindia.com/news/business/indias-passenger-vehicles-and-two-wheelers-sector-anticipates-festive-season-boost-rural-recovery-in-h2-fy2026-siam/?utm_source=chatgpt.com" TargetMode="External" Type="http://schemas.openxmlformats.org/officeDocument/2006/relationships/hyperlink"/><Relationship Id="rId6" Target="../media/image5.png" Type="http://schemas.openxmlformats.org/officeDocument/2006/relationships/image"/><Relationship Id="rId7" Target="https://evstory.in/indian-automakers-look-up-to-festive-season-after-hitting-the-brakes-in-a-muted-q1/?utm_source=chatgpt.com" TargetMode="External" Type="http://schemas.openxmlformats.org/officeDocument/2006/relationships/hyperlink"/><Relationship Id="rId8" Target="../media/image6.png" Type="http://schemas.openxmlformats.org/officeDocument/2006/relationships/image"/><Relationship Id="rId9" Target="https://www.autocarpro.in/news/siam-looking-ahead-conclave-sees-pv-sales-growing-1-4-in-fy26-125027?utm_source=chatgpt.com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7.png" Type="http://schemas.openxmlformats.org/officeDocument/2006/relationships/image"/><Relationship Id="rId5" Target="../media/image8.png" Type="http://schemas.openxmlformats.org/officeDocument/2006/relationships/image"/><Relationship Id="rId6" Target="../media/image9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7600950" y="6932479"/>
            <a:ext cx="3086100" cy="804358"/>
            <a:chOff x="0" y="0"/>
            <a:chExt cx="812800" cy="211847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211847"/>
            </a:xfrm>
            <a:custGeom>
              <a:avLst/>
              <a:gdLst/>
              <a:ahLst/>
              <a:cxnLst/>
              <a:rect r="r" b="b" t="t" l="l"/>
              <a:pathLst>
                <a:path h="211847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By Shreeya Gupta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8877077" y="255016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2958126" y="3659446"/>
            <a:ext cx="12371749" cy="2143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FESTIVE SEASON &amp; VEHICLE SALES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958126" y="6255258"/>
            <a:ext cx="12371749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TRENDS AND PREDICTIONS FOR INDIA 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74382" y="137567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598447" y="2166288"/>
            <a:ext cx="7833657" cy="5954424"/>
          </a:xfrm>
          <a:custGeom>
            <a:avLst/>
            <a:gdLst/>
            <a:ahLst/>
            <a:cxnLst/>
            <a:rect r="r" b="b" t="t" l="l"/>
            <a:pathLst>
              <a:path h="5954424" w="7833657">
                <a:moveTo>
                  <a:pt x="0" y="0"/>
                </a:moveTo>
                <a:lnTo>
                  <a:pt x="7833656" y="0"/>
                </a:lnTo>
                <a:lnTo>
                  <a:pt x="7833656" y="5954424"/>
                </a:lnTo>
                <a:lnTo>
                  <a:pt x="0" y="59544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95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0635942" y="2118663"/>
            <a:ext cx="5506730" cy="727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  <a:r>
              <a:rPr lang="en-US" b="true" sz="2299" spc="229" u="sng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Insights</a:t>
            </a:r>
          </a:p>
          <a:p>
            <a:pPr algn="l">
              <a:lnSpc>
                <a:spcPts val="3219"/>
              </a:lnSpc>
            </a:pP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Two-Wheelers had the highest growth among all categories.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Tractors showed negative growth, indicating a decline in sales.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Commercial Vehicles and Three-Wheelers saw minimal positive growth.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Passenger Vehicles experienced moderate growth.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Overall category growth was strong and positive.</a:t>
            </a:r>
          </a:p>
          <a:p>
            <a:pPr algn="l">
              <a:lnSpc>
                <a:spcPts val="3219"/>
              </a:lnSpc>
            </a:pPr>
          </a:p>
          <a:p>
            <a:pPr algn="l" marL="0" indent="0" lvl="0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7190" y="487680"/>
            <a:ext cx="16235997" cy="948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560"/>
              </a:lnSpc>
            </a:pPr>
            <a:r>
              <a:rPr lang="en-US" b="true" sz="5400" spc="27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RECCOMENDATIONS TO CONSIDER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575161" y="3086489"/>
            <a:ext cx="4791771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PRICE SENSITIVITY WITH TIMING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070616" y="3115773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GROWING URBAN MOBILITY DEMAND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37769" y="3115773"/>
            <a:ext cx="4775418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</a:pPr>
            <a:r>
              <a:rPr lang="en-US" b="true" sz="2299" spc="22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RURAL SENTIMENT BOOST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7190" y="4048341"/>
            <a:ext cx="5089743" cy="542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In the 2W and PV segments, consumers are demonstrating 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higher price consciousness.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Many prefer to delay purchases until the festive period when they can take advantage of 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bundled discounts, low-interest financing, and exchange bonuses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This suggests that festive sales spikes are less about latent demand and more about strategic timing of purchases to maximize value.</a:t>
            </a:r>
          </a:p>
        </p:txBody>
      </p:sp>
      <p:sp>
        <p:nvSpPr>
          <p:cNvPr name="AutoShape 7" id="7"/>
          <p:cNvSpPr/>
          <p:nvPr/>
        </p:nvSpPr>
        <p:spPr>
          <a:xfrm>
            <a:off x="157163" y="2459379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8" id="8"/>
          <p:cNvSpPr txBox="true"/>
          <p:nvPr/>
        </p:nvSpPr>
        <p:spPr>
          <a:xfrm rot="0">
            <a:off x="1248778" y="1679991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756291" y="1679991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83882" y="1679991"/>
            <a:ext cx="4775418" cy="1415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</a:pPr>
            <a:r>
              <a:rPr lang="en-US" b="true" sz="8000" spc="4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7790877" y="372541"/>
            <a:ext cx="248490" cy="24849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17" id="17"/>
          <p:cNvSpPr/>
          <p:nvPr/>
        </p:nvSpPr>
        <p:spPr>
          <a:xfrm flipH="true">
            <a:off x="1033463" y="0"/>
            <a:ext cx="0" cy="3334176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TextBox 18" id="18"/>
          <p:cNvSpPr txBox="true"/>
          <p:nvPr/>
        </p:nvSpPr>
        <p:spPr>
          <a:xfrm rot="0">
            <a:off x="6756291" y="4048341"/>
            <a:ext cx="5089743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The strong momentum in 3W passenger and goods categories indicates that affordability and shared transport remain central to urban consumer behaviour. Rising fuel prices and congestion have made cost-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efficient last-mile solutions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attractive, particularly for gig workers and small businesses. This reflects a shift in urban demand patterns from personal ownership to shared, utility-driven mobility.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26720" y="4048341"/>
            <a:ext cx="5089743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Positive monsoon conditions and supportive government policies are expected to lift 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disposable incomes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in rural India. This has a direct spillover effect on tractor and 2W demand, as these vehicles are essential for both livelihood and personal mobility in non-urban areas. With festive months aligning with harvest income, rural buyers are likely to demonstrate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higher purchasing power</a:t>
            </a: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 and confidence this year.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944078" y="1326430"/>
            <a:ext cx="21203378" cy="7634140"/>
            <a:chOff x="0" y="0"/>
            <a:chExt cx="1128752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28752" cy="406400"/>
            </a:xfrm>
            <a:custGeom>
              <a:avLst/>
              <a:gdLst/>
              <a:ahLst/>
              <a:cxnLst/>
              <a:rect r="r" b="b" t="t" l="l"/>
              <a:pathLst>
                <a:path h="406400" w="1128752">
                  <a:moveTo>
                    <a:pt x="925552" y="0"/>
                  </a:moveTo>
                  <a:cubicBezTo>
                    <a:pt x="1037776" y="0"/>
                    <a:pt x="1128752" y="90976"/>
                    <a:pt x="1128752" y="203200"/>
                  </a:cubicBezTo>
                  <a:cubicBezTo>
                    <a:pt x="1128752" y="315424"/>
                    <a:pt x="1037776" y="406400"/>
                    <a:pt x="925552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28752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958126" y="3970422"/>
            <a:ext cx="12371749" cy="2060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6238"/>
              </a:lnSpc>
            </a:pPr>
            <a:r>
              <a:rPr lang="en-US" b="true" sz="11598" spc="579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THANK YOU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877077" y="255016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3990856" y="7089395"/>
            <a:ext cx="6696194" cy="763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sgofficial9999@gmail.com</a:t>
            </a:r>
          </a:p>
          <a:p>
            <a:pPr algn="l">
              <a:lnSpc>
                <a:spcPts val="3079"/>
              </a:lnSpc>
              <a:spcBef>
                <a:spcPct val="0"/>
              </a:spcBef>
            </a:pPr>
            <a:r>
              <a:rPr lang="en-US" sz="21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 Code - </a:t>
            </a:r>
            <a:r>
              <a:rPr lang="en-US" sz="2199" u="sng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  <a:hlinkClick r:id="rId4" tooltip="https://github.com/simplyshree/Festive-Season-Vehicle-Sales-Analysis-India-2025-"/>
              </a:rPr>
              <a:t>Link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3990856" y="6030828"/>
            <a:ext cx="3086100" cy="804358"/>
            <a:chOff x="0" y="0"/>
            <a:chExt cx="812800" cy="21184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211847"/>
            </a:xfrm>
            <a:custGeom>
              <a:avLst/>
              <a:gdLst/>
              <a:ahLst/>
              <a:cxnLst/>
              <a:rect r="r" b="b" t="t" l="l"/>
              <a:pathLst>
                <a:path h="211847" w="812800">
                  <a:moveTo>
                    <a:pt x="50173" y="0"/>
                  </a:moveTo>
                  <a:lnTo>
                    <a:pt x="762627" y="0"/>
                  </a:lnTo>
                  <a:cubicBezTo>
                    <a:pt x="775934" y="0"/>
                    <a:pt x="788695" y="5286"/>
                    <a:pt x="798105" y="14695"/>
                  </a:cubicBezTo>
                  <a:cubicBezTo>
                    <a:pt x="807514" y="24105"/>
                    <a:pt x="812800" y="36866"/>
                    <a:pt x="812800" y="50173"/>
                  </a:cubicBezTo>
                  <a:lnTo>
                    <a:pt x="812800" y="161675"/>
                  </a:lnTo>
                  <a:cubicBezTo>
                    <a:pt x="812800" y="174981"/>
                    <a:pt x="807514" y="187743"/>
                    <a:pt x="798105" y="197152"/>
                  </a:cubicBezTo>
                  <a:cubicBezTo>
                    <a:pt x="788695" y="206561"/>
                    <a:pt x="775934" y="211847"/>
                    <a:pt x="762627" y="211847"/>
                  </a:cubicBezTo>
                  <a:lnTo>
                    <a:pt x="50173" y="211847"/>
                  </a:lnTo>
                  <a:cubicBezTo>
                    <a:pt x="36866" y="211847"/>
                    <a:pt x="24105" y="206561"/>
                    <a:pt x="14695" y="197152"/>
                  </a:cubicBezTo>
                  <a:cubicBezTo>
                    <a:pt x="5286" y="187743"/>
                    <a:pt x="0" y="174981"/>
                    <a:pt x="0" y="161675"/>
                  </a:cubicBezTo>
                  <a:lnTo>
                    <a:pt x="0" y="50173"/>
                  </a:lnTo>
                  <a:cubicBezTo>
                    <a:pt x="0" y="36866"/>
                    <a:pt x="5286" y="24105"/>
                    <a:pt x="14695" y="14695"/>
                  </a:cubicBezTo>
                  <a:cubicBezTo>
                    <a:pt x="24105" y="5286"/>
                    <a:pt x="36866" y="0"/>
                    <a:pt x="50173" y="0"/>
                  </a:cubicBezTo>
                  <a:close/>
                </a:path>
              </a:pathLst>
            </a:custGeom>
            <a:solidFill>
              <a:srgbClr val="4E6E81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812800" cy="2594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  <a:r>
                <a:rPr lang="en-US" sz="2199" spc="219">
                  <a:solidFill>
                    <a:srgbClr val="FFFFFF"/>
                  </a:solidFill>
                  <a:latin typeface="Lato"/>
                  <a:ea typeface="Lato"/>
                  <a:cs typeface="Lato"/>
                  <a:sym typeface="Lato"/>
                </a:rPr>
                <a:t>By Shreeya Gupta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04888" y="8668933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7"/>
                </a:lnTo>
                <a:lnTo>
                  <a:pt x="0" y="589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3" id="3"/>
          <p:cNvSpPr/>
          <p:nvPr/>
        </p:nvSpPr>
        <p:spPr>
          <a:xfrm>
            <a:off x="1033462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8001007" y="0"/>
            <a:ext cx="10286993" cy="10287000"/>
            <a:chOff x="0" y="0"/>
            <a:chExt cx="2709331" cy="2709333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709331" cy="2709333"/>
            </a:xfrm>
            <a:custGeom>
              <a:avLst/>
              <a:gdLst/>
              <a:ahLst/>
              <a:cxnLst/>
              <a:rect r="r" b="b" t="t" l="l"/>
              <a:pathLst>
                <a:path h="2709333" w="2709331">
                  <a:moveTo>
                    <a:pt x="0" y="0"/>
                  </a:moveTo>
                  <a:lnTo>
                    <a:pt x="2709331" y="0"/>
                  </a:lnTo>
                  <a:lnTo>
                    <a:pt x="2709331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709331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687985" y="4159250"/>
            <a:ext cx="6996120" cy="984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700"/>
              </a:lnSpc>
            </a:pPr>
            <a:r>
              <a:rPr lang="en-US" b="true" sz="5500" spc="275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INTRODUCTION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0063" y="4031352"/>
            <a:ext cx="8693050" cy="3712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This investigatory project evaluates festive season vehicle sales trends in India using real-world data. The research aims to provide insightful recommendations for understanding consumer demand patterns and supporting strategic decision-making in the automotive industry.</a:t>
            </a:r>
          </a:p>
          <a:p>
            <a:pPr algn="l">
              <a:lnSpc>
                <a:spcPts val="3679"/>
              </a:lnSpc>
            </a:pPr>
            <a:r>
              <a:rPr lang="en-US" sz="2299" spc="22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Github Code - </a:t>
            </a:r>
            <a:r>
              <a:rPr lang="en-US" sz="2299" i="true" spc="229" u="sng">
                <a:solidFill>
                  <a:srgbClr val="000000"/>
                </a:solidFill>
                <a:latin typeface="Lato Italics"/>
                <a:ea typeface="Lato Italics"/>
                <a:cs typeface="Lato Italics"/>
                <a:sym typeface="Lato Italics"/>
                <a:hlinkClick r:id="rId4" tooltip="https://github.com/simplyshree/Festive-Season-Vehicle-Sales-Analysis-India-2025-"/>
              </a:rPr>
              <a:t>Link</a:t>
            </a:r>
          </a:p>
          <a:p>
            <a:pPr algn="l" marL="0" indent="0" lvl="0">
              <a:lnSpc>
                <a:spcPts val="3679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82226" y="2129873"/>
            <a:ext cx="477541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01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82226" y="3966162"/>
            <a:ext cx="477541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02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82226" y="5805615"/>
            <a:ext cx="477541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882226" y="3275345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DATA COLLECTION</a:t>
            </a:r>
          </a:p>
          <a:p>
            <a:pPr algn="l" marL="0" indent="0" lvl="0">
              <a:lnSpc>
                <a:spcPts val="321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7271903" y="2263223"/>
            <a:ext cx="7066864" cy="1499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b="true" sz="2199" spc="21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GATHERED VEHICLE SALES DATA FROM INTERNET SOURCES (INDUSTRY REPORTS, FADA DATASETS, NEWS ARTICLES).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882226" y="5111634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DATA PREPARATION</a:t>
            </a:r>
          </a:p>
          <a:p>
            <a:pPr algn="l" marL="0" indent="0" lvl="0">
              <a:lnSpc>
                <a:spcPts val="3219"/>
              </a:lnSpc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882226" y="6951087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DATA PROCESSING</a:t>
            </a:r>
          </a:p>
          <a:p>
            <a:pPr algn="l" marL="0" indent="0" lvl="0">
              <a:lnSpc>
                <a:spcPts val="321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882226" y="7645068"/>
            <a:ext cx="4775418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A79E9C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82226" y="8790540"/>
            <a:ext cx="477541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DATA VISUALIZATION</a:t>
            </a:r>
          </a:p>
          <a:p>
            <a:pPr algn="l" marL="0" indent="0" lvl="0">
              <a:lnSpc>
                <a:spcPts val="3219"/>
              </a:lnSpc>
            </a:pPr>
          </a:p>
        </p:txBody>
      </p:sp>
      <p:sp>
        <p:nvSpPr>
          <p:cNvPr name="AutoShape 11" id="11"/>
          <p:cNvSpPr/>
          <p:nvPr/>
        </p:nvSpPr>
        <p:spPr>
          <a:xfrm>
            <a:off x="6600494" y="9188232"/>
            <a:ext cx="28575" cy="431946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12" id="12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7" id="1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4894159" y="748822"/>
            <a:ext cx="8499682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METHODOLOGY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271903" y="4080462"/>
            <a:ext cx="706686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 spc="20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CLEANED AND STRUCTURED THE RAW DATA → CONVERTED INTO EXCEL FORMAT FOR EASY HANDLING.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20" id="20"/>
          <p:cNvSpPr txBox="true"/>
          <p:nvPr/>
        </p:nvSpPr>
        <p:spPr>
          <a:xfrm rot="0">
            <a:off x="7271903" y="5853314"/>
            <a:ext cx="706686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 spc="20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CLEANED AND STRUCTURED THE RAW DATA → CONVERTED INTO EXCEL FORMAT FOR EASY HANDLING.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  <p:sp>
        <p:nvSpPr>
          <p:cNvPr name="TextBox 21" id="21"/>
          <p:cNvSpPr txBox="true"/>
          <p:nvPr/>
        </p:nvSpPr>
        <p:spPr>
          <a:xfrm rot="0">
            <a:off x="7271903" y="7628774"/>
            <a:ext cx="7066864" cy="1406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b="true" sz="2000" spc="20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APPLIED MATPLOTLIB AND SEABORN TO GENERATE CHARTS, IDENTIFY TRENDS, AND DERIVE INSIGHTS.</a:t>
            </a:r>
          </a:p>
          <a:p>
            <a:pPr algn="l" marL="0" indent="0" lvl="0">
              <a:lnSpc>
                <a:spcPts val="28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6806369" cy="10287000"/>
            <a:chOff x="0" y="0"/>
            <a:chExt cx="1792624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926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1792624">
                  <a:moveTo>
                    <a:pt x="0" y="0"/>
                  </a:moveTo>
                  <a:lnTo>
                    <a:pt x="1792624" y="0"/>
                  </a:lnTo>
                  <a:lnTo>
                    <a:pt x="17926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7926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80210" y="7802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8" id="8">
            <a:hlinkClick r:id="rId3" tooltip="https://timesofindia.indiatimes.com/business/india-business/gst-reforms-two-wheeler-sales-may-grow-5-6-pvs-likely-to-see-modest-2-3-rise/articleshow/123743123.cms?utm_source=chatgpt.com"/>
          </p:cNvPr>
          <p:cNvSpPr/>
          <p:nvPr/>
        </p:nvSpPr>
        <p:spPr>
          <a:xfrm flipH="false" flipV="false" rot="0">
            <a:off x="262269" y="2346717"/>
            <a:ext cx="6351656" cy="2349914"/>
          </a:xfrm>
          <a:custGeom>
            <a:avLst/>
            <a:gdLst/>
            <a:ahLst/>
            <a:cxnLst/>
            <a:rect r="r" b="b" t="t" l="l"/>
            <a:pathLst>
              <a:path h="2349914" w="6351656">
                <a:moveTo>
                  <a:pt x="0" y="0"/>
                </a:moveTo>
                <a:lnTo>
                  <a:pt x="6351657" y="0"/>
                </a:lnTo>
                <a:lnTo>
                  <a:pt x="6351657" y="2349914"/>
                </a:lnTo>
                <a:lnTo>
                  <a:pt x="0" y="23499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12" r="-1158" b="-412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9" id="9">
            <a:hlinkClick r:id="rId5" tooltip="https://www.tribuneindia.com/news/business/indias-passenger-vehicles-and-two-wheelers-sector-anticipates-festive-season-boost-rural-recovery-in-h2-fy2026-siam/?utm_source=chatgpt.com"/>
          </p:cNvPr>
          <p:cNvSpPr/>
          <p:nvPr/>
        </p:nvSpPr>
        <p:spPr>
          <a:xfrm flipH="false" flipV="false" rot="0">
            <a:off x="262269" y="168852"/>
            <a:ext cx="11350013" cy="1719697"/>
          </a:xfrm>
          <a:custGeom>
            <a:avLst/>
            <a:gdLst/>
            <a:ahLst/>
            <a:cxnLst/>
            <a:rect r="r" b="b" t="t" l="l"/>
            <a:pathLst>
              <a:path h="1719697" w="11350013">
                <a:moveTo>
                  <a:pt x="0" y="0"/>
                </a:moveTo>
                <a:lnTo>
                  <a:pt x="11350014" y="0"/>
                </a:lnTo>
                <a:lnTo>
                  <a:pt x="11350014" y="1719696"/>
                </a:lnTo>
                <a:lnTo>
                  <a:pt x="0" y="17196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244" r="0" b="-13605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0" id="10">
            <a:hlinkClick r:id="rId7" tooltip="https://evstory.in/indian-automakers-look-up-to-festive-season-after-hitting-the-brakes-in-a-muted-q1/?utm_source=chatgpt.com"/>
          </p:cNvPr>
          <p:cNvSpPr/>
          <p:nvPr/>
        </p:nvSpPr>
        <p:spPr>
          <a:xfrm flipH="false" flipV="false" rot="0">
            <a:off x="262269" y="5178023"/>
            <a:ext cx="3590644" cy="4080277"/>
          </a:xfrm>
          <a:custGeom>
            <a:avLst/>
            <a:gdLst/>
            <a:ahLst/>
            <a:cxnLst/>
            <a:rect r="r" b="b" t="t" l="l"/>
            <a:pathLst>
              <a:path h="4080277" w="3590644">
                <a:moveTo>
                  <a:pt x="0" y="0"/>
                </a:moveTo>
                <a:lnTo>
                  <a:pt x="3590645" y="0"/>
                </a:lnTo>
                <a:lnTo>
                  <a:pt x="3590645" y="4080277"/>
                </a:lnTo>
                <a:lnTo>
                  <a:pt x="0" y="408027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Freeform 11" id="11">
            <a:hlinkClick r:id="rId9" tooltip="https://www.autocarpro.in/news/siam-looking-ahead-conclave-sees-pv-sales-growing-1-4-in-fy26-125027?utm_source=chatgpt.com"/>
          </p:cNvPr>
          <p:cNvSpPr/>
          <p:nvPr/>
        </p:nvSpPr>
        <p:spPr>
          <a:xfrm flipH="false" flipV="false" rot="0">
            <a:off x="11785219" y="427667"/>
            <a:ext cx="6351656" cy="1460881"/>
          </a:xfrm>
          <a:custGeom>
            <a:avLst/>
            <a:gdLst/>
            <a:ahLst/>
            <a:cxnLst/>
            <a:rect r="r" b="b" t="t" l="l"/>
            <a:pathLst>
              <a:path h="1460881" w="6351656">
                <a:moveTo>
                  <a:pt x="0" y="0"/>
                </a:moveTo>
                <a:lnTo>
                  <a:pt x="6351656" y="0"/>
                </a:lnTo>
                <a:lnTo>
                  <a:pt x="6351656" y="1460881"/>
                </a:lnTo>
                <a:lnTo>
                  <a:pt x="0" y="14608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grpSp>
        <p:nvGrpSpPr>
          <p:cNvPr name="Group 12" id="12"/>
          <p:cNvGrpSpPr/>
          <p:nvPr/>
        </p:nvGrpSpPr>
        <p:grpSpPr>
          <a:xfrm rot="0">
            <a:off x="4113070" y="5178023"/>
            <a:ext cx="4992690" cy="5292462"/>
            <a:chOff x="0" y="0"/>
            <a:chExt cx="1314947" cy="139389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314947" cy="1393899"/>
            </a:xfrm>
            <a:custGeom>
              <a:avLst/>
              <a:gdLst/>
              <a:ahLst/>
              <a:cxnLst/>
              <a:rect r="r" b="b" t="t" l="l"/>
              <a:pathLst>
                <a:path h="1393899" w="1314947">
                  <a:moveTo>
                    <a:pt x="0" y="0"/>
                  </a:moveTo>
                  <a:lnTo>
                    <a:pt x="1314947" y="0"/>
                  </a:lnTo>
                  <a:lnTo>
                    <a:pt x="1314947" y="1393899"/>
                  </a:lnTo>
                  <a:lnTo>
                    <a:pt x="0" y="139389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47625"/>
              <a:ext cx="1314947" cy="1441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4314014" y="5520536"/>
            <a:ext cx="4599824" cy="526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69"/>
              </a:lnSpc>
            </a:pPr>
            <a:r>
              <a:rPr lang="en-US" b="true" sz="3406" spc="17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FESTIVE SEASON OUTLOOK: VEHICLE SALES (CONTEXT &amp; PREDICTIONS)</a:t>
            </a:r>
          </a:p>
          <a:p>
            <a:pPr algn="l">
              <a:lnSpc>
                <a:spcPts val="4769"/>
              </a:lnSpc>
            </a:pPr>
          </a:p>
          <a:p>
            <a:pPr algn="l">
              <a:lnSpc>
                <a:spcPts val="4769"/>
              </a:lnSpc>
            </a:pPr>
            <a:r>
              <a:rPr lang="en-US" sz="3406" spc="170" b="true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 </a:t>
            </a:r>
          </a:p>
          <a:p>
            <a:pPr algn="l" marL="0" indent="0" lvl="0">
              <a:lnSpc>
                <a:spcPts val="3542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105760" y="3039735"/>
            <a:ext cx="8499682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The Society of Indian Automobile Manufacturers (SIAM) states that the upcoming festive season typically serves as a key demand driver, especially with a supportive monsoon and reduced borrowing costs. The Tribune</a:t>
            </a:r>
          </a:p>
          <a:p>
            <a:pPr algn="l">
              <a:lnSpc>
                <a:spcPts val="3360"/>
              </a:lnSpc>
            </a:pPr>
          </a:p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Historically, new model launches, promotional offers, and cultural buying sentiment drive growth in both passenger vehicles (PV) and two-wheelers (2W).</a:t>
            </a:r>
          </a:p>
          <a:p>
            <a:pPr algn="l">
              <a:lnSpc>
                <a:spcPts val="3360"/>
              </a:lnSpc>
            </a:pPr>
          </a:p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At the SIAM Looking Ahead Conclave, PV sales growth for</a:t>
            </a:r>
            <a:r>
              <a:rPr lang="en-US" b="true" sz="2100" spc="210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 FY 2025-26 is projected at 1–4%, </a:t>
            </a:r>
            <a:r>
              <a:rPr lang="en-US" b="true" sz="2100" spc="210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with multiple OEMs expressing cautious optimism.</a:t>
            </a:r>
          </a:p>
          <a:p>
            <a:pPr algn="l" marL="0" indent="0" lvl="0">
              <a:lnSpc>
                <a:spcPts val="3360"/>
              </a:lnSpc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7459326" y="2280042"/>
            <a:ext cx="10146115" cy="5803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759"/>
              </a:lnSpc>
            </a:pPr>
            <a:r>
              <a:rPr lang="en-US" b="true" sz="3399" spc="339">
                <a:solidFill>
                  <a:srgbClr val="4E6E81"/>
                </a:solidFill>
                <a:latin typeface="Heebo Bold"/>
                <a:ea typeface="Heebo Bold"/>
                <a:cs typeface="Heebo Bold"/>
                <a:sym typeface="Heebo Bold"/>
              </a:rPr>
              <a:t>FESTIVE SEASON = HIGH-DEMAND PHASE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8590063" y="3099171"/>
            <a:ext cx="8693050" cy="6117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To ground this analysis, I looked at multiple trusted sources. </a:t>
            </a:r>
            <a:r>
              <a:rPr lang="en-US" b="true" sz="2199" spc="219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FADA and SIAM provide the official retail and wholesale numbers</a:t>
            </a: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. I also checked industry media like ET Auto and Business Standard for festive forecasts, and OEM press releases for new launches and offers.</a:t>
            </a:r>
          </a:p>
          <a:p>
            <a:pPr algn="l" marL="474979" indent="-237490" lvl="1">
              <a:lnSpc>
                <a:spcPts val="3519"/>
              </a:lnSpc>
              <a:buFont typeface="Arial"/>
              <a:buChar char="•"/>
            </a:pPr>
            <a:r>
              <a:rPr lang="en-US" sz="2199" spc="219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What these sources highlight is that festive demand is driven by three key signals: strong promotional activity, consumer preference for buying during this season, and multiple new launches especially in EVs and compact SUVs. Additionally, a good monsoon is expected to support rural demand in two-wheelers and tractors.</a:t>
            </a:r>
          </a:p>
          <a:p>
            <a:pPr algn="l" marL="0" indent="0" lvl="0">
              <a:lnSpc>
                <a:spcPts val="351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8590063" y="9087862"/>
            <a:ext cx="533846" cy="589367"/>
          </a:xfrm>
          <a:custGeom>
            <a:avLst/>
            <a:gdLst/>
            <a:ahLst/>
            <a:cxnLst/>
            <a:rect r="r" b="b" t="t" l="l"/>
            <a:pathLst>
              <a:path h="589367" w="533846">
                <a:moveTo>
                  <a:pt x="0" y="0"/>
                </a:moveTo>
                <a:lnTo>
                  <a:pt x="533846" y="0"/>
                </a:lnTo>
                <a:lnTo>
                  <a:pt x="533846" y="589366"/>
                </a:lnTo>
                <a:lnTo>
                  <a:pt x="0" y="5893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028700" y="388747"/>
            <a:ext cx="6667904" cy="5155145"/>
            <a:chOff x="0" y="0"/>
            <a:chExt cx="2061399" cy="1593725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061399" cy="1593725"/>
            </a:xfrm>
            <a:custGeom>
              <a:avLst/>
              <a:gdLst/>
              <a:ahLst/>
              <a:cxnLst/>
              <a:rect r="r" b="b" t="t" l="l"/>
              <a:pathLst>
                <a:path h="1593725" w="2061399">
                  <a:moveTo>
                    <a:pt x="0" y="0"/>
                  </a:moveTo>
                  <a:lnTo>
                    <a:pt x="2061399" y="0"/>
                  </a:lnTo>
                  <a:lnTo>
                    <a:pt x="2061399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4"/>
              <a:stretch>
                <a:fillRect l="-6321" t="0" r="-6321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sp>
        <p:nvSpPr>
          <p:cNvPr name="AutoShape 6" id="6"/>
          <p:cNvSpPr/>
          <p:nvPr/>
        </p:nvSpPr>
        <p:spPr>
          <a:xfrm>
            <a:off x="550043" y="0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7010810" y="925830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856986" y="671758"/>
            <a:ext cx="8693050" cy="214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BACKGROUND OF THE STUDY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6209422"/>
            <a:ext cx="2950521" cy="3173123"/>
            <a:chOff x="0" y="0"/>
            <a:chExt cx="1481922" cy="159372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81922" cy="1593725"/>
            </a:xfrm>
            <a:custGeom>
              <a:avLst/>
              <a:gdLst/>
              <a:ahLst/>
              <a:cxnLst/>
              <a:rect r="r" b="b" t="t" l="l"/>
              <a:pathLst>
                <a:path h="1593725" w="1481922">
                  <a:moveTo>
                    <a:pt x="0" y="0"/>
                  </a:moveTo>
                  <a:lnTo>
                    <a:pt x="1481922" y="0"/>
                  </a:lnTo>
                  <a:lnTo>
                    <a:pt x="1481922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5"/>
              <a:stretch>
                <a:fillRect l="-3772" t="0" r="-3772" b="0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4874571" y="6209422"/>
            <a:ext cx="2822033" cy="3173123"/>
            <a:chOff x="0" y="0"/>
            <a:chExt cx="1417388" cy="159372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417388" cy="1593725"/>
            </a:xfrm>
            <a:custGeom>
              <a:avLst/>
              <a:gdLst/>
              <a:ahLst/>
              <a:cxnLst/>
              <a:rect r="r" b="b" t="t" l="l"/>
              <a:pathLst>
                <a:path h="1593725" w="1417388">
                  <a:moveTo>
                    <a:pt x="0" y="0"/>
                  </a:moveTo>
                  <a:lnTo>
                    <a:pt x="1417388" y="0"/>
                  </a:lnTo>
                  <a:lnTo>
                    <a:pt x="1417388" y="1593725"/>
                  </a:lnTo>
                  <a:lnTo>
                    <a:pt x="0" y="1593725"/>
                  </a:lnTo>
                  <a:close/>
                </a:path>
              </a:pathLst>
            </a:custGeom>
            <a:blipFill>
              <a:blip r:embed="rId6"/>
              <a:stretch>
                <a:fillRect l="-42612" t="-6645" r="-39191" b="-7807"/>
              </a:stretch>
            </a:blipFill>
            <a:ln w="38100" cap="sq">
              <a:solidFill>
                <a:srgbClr val="000000"/>
              </a:solidFill>
              <a:prstDash val="solid"/>
              <a:miter/>
            </a:ln>
          </p:spPr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708186" y="162416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277190" y="533857"/>
            <a:ext cx="15529061" cy="10762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400"/>
              </a:lnSpc>
            </a:pPr>
            <a:r>
              <a:rPr lang="en-US" b="true" sz="6000" spc="300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ANALYSIS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504483" y="2563271"/>
            <a:ext cx="15529061" cy="398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19"/>
              </a:lnSpc>
              <a:spcBef>
                <a:spcPct val="0"/>
              </a:spcBef>
            </a:pPr>
            <a:r>
              <a:rPr lang="en-US" b="true" sz="2299" spc="229" u="sng">
                <a:solidFill>
                  <a:srgbClr val="000000"/>
                </a:solidFill>
                <a:latin typeface="Lato Bold"/>
                <a:ea typeface="Lato Bold"/>
                <a:cs typeface="Lato Bold"/>
                <a:sym typeface="Lato Bold"/>
              </a:rPr>
              <a:t>Combined Sales throughout the Years (2019–2025)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023583" y="3760844"/>
            <a:ext cx="8954177" cy="4550484"/>
          </a:xfrm>
          <a:custGeom>
            <a:avLst/>
            <a:gdLst/>
            <a:ahLst/>
            <a:cxnLst/>
            <a:rect r="r" b="b" t="t" l="l"/>
            <a:pathLst>
              <a:path h="4550484" w="8954177">
                <a:moveTo>
                  <a:pt x="0" y="0"/>
                </a:moveTo>
                <a:lnTo>
                  <a:pt x="8954178" y="0"/>
                </a:lnTo>
                <a:lnTo>
                  <a:pt x="8954178" y="4550484"/>
                </a:lnTo>
                <a:lnTo>
                  <a:pt x="0" y="4550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w="38100" cap="sq">
            <a:solidFill>
              <a:srgbClr val="000000"/>
            </a:solidFill>
            <a:prstDash val="solid"/>
            <a:miter/>
          </a:ln>
        </p:spPr>
      </p:sp>
      <p:sp>
        <p:nvSpPr>
          <p:cNvPr name="TextBox 14" id="14"/>
          <p:cNvSpPr txBox="true"/>
          <p:nvPr/>
        </p:nvSpPr>
        <p:spPr>
          <a:xfrm rot="0">
            <a:off x="10757828" y="2572796"/>
            <a:ext cx="5506730" cy="6878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SALES DIPPED SHARPLY IN 2020–21 AND 2021–22, REFLECTING THE COVID-19 IMPACT AND SLOWER RECOVERY.</a:t>
            </a:r>
          </a:p>
          <a:p>
            <a:pPr algn="l">
              <a:lnSpc>
                <a:spcPts val="3219"/>
              </a:lnSpc>
            </a:pP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From 2022–23 onwards, there is a steady and strong rebound.</a:t>
            </a:r>
          </a:p>
          <a:p>
            <a:pPr algn="l">
              <a:lnSpc>
                <a:spcPts val="3219"/>
              </a:lnSpc>
            </a:pP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b="true" sz="2299" spc="229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The trend suggests pent-up demand + structural recovery in the auto sector, setting up a positive festive season outlook for 2025.</a:t>
            </a:r>
          </a:p>
          <a:p>
            <a:pPr algn="l" marL="0" indent="0" lvl="0">
              <a:lnSpc>
                <a:spcPts val="391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2798" y="1143840"/>
            <a:ext cx="6218620" cy="376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20"/>
              </a:lnSpc>
            </a:pPr>
            <a:r>
              <a:rPr lang="en-US" b="true" sz="5300" spc="265" u="sng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MoM% Insights (July → August 2025)</a:t>
            </a:r>
          </a:p>
        </p:txBody>
      </p:sp>
      <p:sp>
        <p:nvSpPr>
          <p:cNvPr name="AutoShape 3" id="3"/>
          <p:cNvSpPr/>
          <p:nvPr/>
        </p:nvSpPr>
        <p:spPr>
          <a:xfrm>
            <a:off x="17991134" y="7763547"/>
            <a:ext cx="0" cy="3768928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7259300" y="248633"/>
            <a:ext cx="760409" cy="47625"/>
            <a:chOff x="0" y="0"/>
            <a:chExt cx="2487267" cy="15578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87267" cy="155780"/>
            </a:xfrm>
            <a:custGeom>
              <a:avLst/>
              <a:gdLst/>
              <a:ahLst/>
              <a:cxnLst/>
              <a:rect r="r" b="b" t="t" l="l"/>
              <a:pathLst>
                <a:path h="155780" w="2487267">
                  <a:moveTo>
                    <a:pt x="0" y="0"/>
                  </a:moveTo>
                  <a:lnTo>
                    <a:pt x="2487267" y="0"/>
                  </a:lnTo>
                  <a:lnTo>
                    <a:pt x="2487267" y="155780"/>
                  </a:lnTo>
                  <a:lnTo>
                    <a:pt x="0" y="15578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2487267" cy="2034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>
            <a:off x="-11871069" y="5427783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sp>
        <p:nvSpPr>
          <p:cNvPr name="Freeform 8" id="8"/>
          <p:cNvSpPr/>
          <p:nvPr/>
        </p:nvSpPr>
        <p:spPr>
          <a:xfrm flipH="false" flipV="false" rot="0">
            <a:off x="7026359" y="1028700"/>
            <a:ext cx="10613146" cy="8619311"/>
          </a:xfrm>
          <a:custGeom>
            <a:avLst/>
            <a:gdLst/>
            <a:ahLst/>
            <a:cxnLst/>
            <a:rect r="r" b="b" t="t" l="l"/>
            <a:pathLst>
              <a:path h="8619311" w="10613146">
                <a:moveTo>
                  <a:pt x="0" y="0"/>
                </a:moveTo>
                <a:lnTo>
                  <a:pt x="10613145" y="0"/>
                </a:lnTo>
                <a:lnTo>
                  <a:pt x="10613145" y="8619311"/>
                </a:lnTo>
                <a:lnTo>
                  <a:pt x="0" y="86193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82798" y="5815367"/>
            <a:ext cx="5536061" cy="3763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420"/>
              </a:lnSpc>
            </a:pPr>
            <a:r>
              <a:rPr lang="en-US" b="true" sz="5300" spc="265" u="sng">
                <a:solidFill>
                  <a:srgbClr val="000000"/>
                </a:solidFill>
                <a:latin typeface="Helios Extended Bold"/>
                <a:ea typeface="Helios Extended Bold"/>
                <a:cs typeface="Helios Extended Bold"/>
                <a:sym typeface="Helios Extended Bold"/>
              </a:rPr>
              <a:t>YoY% Insights (Aug 2024 → Aug 2025)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82657" y="1978901"/>
            <a:ext cx="18288000" cy="0"/>
          </a:xfrm>
          <a:prstGeom prst="line">
            <a:avLst/>
          </a:prstGeom>
          <a:ln cap="flat" w="57150">
            <a:solidFill>
              <a:srgbClr val="4E6E81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718088" y="729734"/>
            <a:ext cx="3420755" cy="2498333"/>
            <a:chOff x="0" y="0"/>
            <a:chExt cx="1801879" cy="131599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801879" cy="1315994"/>
            </a:xfrm>
            <a:custGeom>
              <a:avLst/>
              <a:gdLst/>
              <a:ahLst/>
              <a:cxnLst/>
              <a:rect r="r" b="b" t="t" l="l"/>
              <a:pathLst>
                <a:path h="1315994" w="1801879">
                  <a:moveTo>
                    <a:pt x="0" y="0"/>
                  </a:moveTo>
                  <a:lnTo>
                    <a:pt x="1801879" y="0"/>
                  </a:lnTo>
                  <a:lnTo>
                    <a:pt x="1801879" y="1315994"/>
                  </a:lnTo>
                  <a:lnTo>
                    <a:pt x="0" y="1315994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66675"/>
              <a:ext cx="1801879" cy="138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STRONG MONTH-ON-MONTH GROWTH: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4996078" y="729734"/>
            <a:ext cx="3454299" cy="2498333"/>
            <a:chOff x="0" y="0"/>
            <a:chExt cx="1819548" cy="131599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9548" cy="1315994"/>
            </a:xfrm>
            <a:custGeom>
              <a:avLst/>
              <a:gdLst/>
              <a:ahLst/>
              <a:cxnLst/>
              <a:rect r="r" b="b" t="t" l="l"/>
              <a:pathLst>
                <a:path h="1315994" w="1819548">
                  <a:moveTo>
                    <a:pt x="0" y="0"/>
                  </a:moveTo>
                  <a:lnTo>
                    <a:pt x="1819548" y="0"/>
                  </a:lnTo>
                  <a:lnTo>
                    <a:pt x="1819548" y="1315994"/>
                  </a:lnTo>
                  <a:lnTo>
                    <a:pt x="0" y="1315994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66675"/>
              <a:ext cx="1819548" cy="138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E91010"/>
                  </a:solidFill>
                  <a:latin typeface="Heebo Bold"/>
                  <a:ea typeface="Heebo Bold"/>
                  <a:cs typeface="Heebo Bold"/>
                  <a:sym typeface="Heebo Bold"/>
                </a:rPr>
                <a:t>WEAK MONTH-ON-MONTH PERFORMANCE: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3905971" y="729734"/>
            <a:ext cx="3601819" cy="2498333"/>
            <a:chOff x="0" y="0"/>
            <a:chExt cx="1897254" cy="131599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97254" cy="1315994"/>
            </a:xfrm>
            <a:custGeom>
              <a:avLst/>
              <a:gdLst/>
              <a:ahLst/>
              <a:cxnLst/>
              <a:rect r="r" b="b" t="t" l="l"/>
              <a:pathLst>
                <a:path h="1315994" w="1897254">
                  <a:moveTo>
                    <a:pt x="0" y="0"/>
                  </a:moveTo>
                  <a:lnTo>
                    <a:pt x="1897254" y="0"/>
                  </a:lnTo>
                  <a:lnTo>
                    <a:pt x="1897254" y="1315994"/>
                  </a:lnTo>
                  <a:lnTo>
                    <a:pt x="0" y="1315994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897254" cy="138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E91010"/>
                  </a:solidFill>
                  <a:latin typeface="Heebo Bold"/>
                  <a:ea typeface="Heebo Bold"/>
                  <a:cs typeface="Heebo Bold"/>
                  <a:sym typeface="Heebo Bold"/>
                </a:rPr>
                <a:t>WEAK ANNUAL GROWTH: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718088" y="3536100"/>
            <a:ext cx="3863752" cy="5427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Three-wheeler (Passenger, Goods, E-Rickshaw) show sharp positive jumps, suggesting rising demand in urban mobility and last-mile transport.</a:t>
            </a:r>
          </a:p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Tractors (TRAC) also post healthy MoM growth → driven by monsoon progress and rural sentiment.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934280" y="3536100"/>
            <a:ext cx="3863752" cy="291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(2W) and E-Rickshaw(P) dipped slightly, suggesting consumers might be waiting for festive promotions before making purchases.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420126" y="3536100"/>
            <a:ext cx="3863752" cy="5846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Three-wheeler categories (especially passenger and personal) show YoY gains, reflecting rising urban demand for shared mobility and affordability.</a:t>
            </a:r>
          </a:p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MCVs (medium commercial vehicles) also see YoY growth, pointing to infrastructure and logistics expansion.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905971" y="3590482"/>
            <a:ext cx="3863752" cy="2912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360"/>
              </a:lnSpc>
              <a:buFont typeface="Arial"/>
              <a:buChar char="•"/>
            </a:pPr>
            <a:r>
              <a:rPr lang="en-US" sz="2100" spc="21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E-Rickshaw(P) and CVs are slightly negative YoY, suggesting challenges in higher-capacity electric adoption and heavy transport.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380851" y="729734"/>
            <a:ext cx="3555365" cy="2498333"/>
            <a:chOff x="0" y="0"/>
            <a:chExt cx="1872785" cy="1315994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872785" cy="1315994"/>
            </a:xfrm>
            <a:custGeom>
              <a:avLst/>
              <a:gdLst/>
              <a:ahLst/>
              <a:cxnLst/>
              <a:rect r="r" b="b" t="t" l="l"/>
              <a:pathLst>
                <a:path h="1315994" w="1872785">
                  <a:moveTo>
                    <a:pt x="0" y="0"/>
                  </a:moveTo>
                  <a:lnTo>
                    <a:pt x="1872785" y="0"/>
                  </a:lnTo>
                  <a:lnTo>
                    <a:pt x="1872785" y="1315994"/>
                  </a:lnTo>
                  <a:lnTo>
                    <a:pt x="0" y="1315994"/>
                  </a:lnTo>
                  <a:close/>
                </a:path>
              </a:pathLst>
            </a:custGeom>
            <a:solidFill>
              <a:srgbClr val="F2F1F1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66675"/>
              <a:ext cx="1872785" cy="13826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50"/>
                </a:lnSpc>
              </a:pPr>
              <a:r>
                <a:rPr lang="en-US" b="true" sz="2300" spc="230">
                  <a:solidFill>
                    <a:srgbClr val="4E6E81"/>
                  </a:solidFill>
                  <a:latin typeface="Heebo Bold"/>
                  <a:ea typeface="Heebo Bold"/>
                  <a:cs typeface="Heebo Bold"/>
                  <a:sym typeface="Heebo Bold"/>
                </a:rPr>
                <a:t>STRONG ANNUAL GROWTH: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7259300" y="9258300"/>
            <a:ext cx="248490" cy="24849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230546" y="268291"/>
            <a:ext cx="248490" cy="248490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074382" y="1375670"/>
            <a:ext cx="21996186" cy="7634140"/>
            <a:chOff x="0" y="0"/>
            <a:chExt cx="1170957" cy="4064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0957" cy="406400"/>
            </a:xfrm>
            <a:custGeom>
              <a:avLst/>
              <a:gdLst/>
              <a:ahLst/>
              <a:cxnLst/>
              <a:rect r="r" b="b" t="t" l="l"/>
              <a:pathLst>
                <a:path h="406400" w="1170957">
                  <a:moveTo>
                    <a:pt x="967757" y="0"/>
                  </a:moveTo>
                  <a:cubicBezTo>
                    <a:pt x="1079981" y="0"/>
                    <a:pt x="1170957" y="90976"/>
                    <a:pt x="1170957" y="203200"/>
                  </a:cubicBezTo>
                  <a:cubicBezTo>
                    <a:pt x="1170957" y="315424"/>
                    <a:pt x="1079981" y="406400"/>
                    <a:pt x="967757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2F1F1">
                <a:alpha val="8000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1170957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9009810"/>
            <a:ext cx="248490" cy="24849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010810" y="1028700"/>
            <a:ext cx="248490" cy="24849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8604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0148400" y="1680210"/>
            <a:ext cx="5506730" cy="7279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19"/>
              </a:lnSpc>
            </a:pPr>
            <a:r>
              <a:rPr lang="en-US" b="true" sz="2299" spc="229" u="sng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Insights</a:t>
            </a:r>
          </a:p>
          <a:p>
            <a:pPr algn="l">
              <a:lnSpc>
                <a:spcPts val="3219"/>
              </a:lnSpc>
            </a:pP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Two-Wheelers led in overall volume and saw a clear increase from the previous year.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Most categories recorded higher sales in 2024, except for Tractors.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Passenger and Commercial Vehicles maintained steady growth.</a:t>
            </a:r>
          </a:p>
          <a:p>
            <a:pPr algn="l" marL="496569" indent="-248284" lvl="1">
              <a:lnSpc>
                <a:spcPts val="3219"/>
              </a:lnSpc>
              <a:buFont typeface="Arial"/>
              <a:buChar char="•"/>
            </a:pPr>
            <a:r>
              <a:rPr lang="en-US" sz="2299" spc="229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Total festive sales increased, reflecting overall market improvement.</a:t>
            </a:r>
          </a:p>
          <a:p>
            <a:pPr algn="l">
              <a:lnSpc>
                <a:spcPts val="3219"/>
              </a:lnSpc>
            </a:pPr>
          </a:p>
          <a:p>
            <a:pPr algn="l" marL="0" indent="0" lvl="0">
              <a:lnSpc>
                <a:spcPts val="3919"/>
              </a:lnSpc>
            </a:pP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277190" y="1727835"/>
            <a:ext cx="7573707" cy="6831330"/>
          </a:xfrm>
          <a:custGeom>
            <a:avLst/>
            <a:gdLst/>
            <a:ahLst/>
            <a:cxnLst/>
            <a:rect r="r" b="b" t="t" l="l"/>
            <a:pathLst>
              <a:path h="6831330" w="7573707">
                <a:moveTo>
                  <a:pt x="0" y="0"/>
                </a:moveTo>
                <a:lnTo>
                  <a:pt x="7573707" y="0"/>
                </a:lnTo>
                <a:lnTo>
                  <a:pt x="7573707" y="6831330"/>
                </a:lnTo>
                <a:lnTo>
                  <a:pt x="0" y="68313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344" t="0" r="-1344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DAGyaSSEtOY</dc:identifier>
  <dcterms:modified xsi:type="dcterms:W3CDTF">2011-08-01T06:04:30Z</dcterms:modified>
  <cp:revision>1</cp:revision>
  <dc:title>Festive Season Vehicle Sales Trends – India (2025)</dc:title>
</cp:coreProperties>
</file>