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Montserrat"/>
      <p:regular r:id="rId43"/>
      <p:bold r:id="rId44"/>
      <p:italic r:id="rId45"/>
      <p:boldItalic r:id="rId46"/>
    </p:embeddedFont>
    <p:embeddedFont>
      <p:font typeface="Lato"/>
      <p:regular r:id="rId47"/>
      <p:bold r:id="rId48"/>
      <p:italic r:id="rId49"/>
      <p:boldItalic r:id="rId50"/>
    </p:embeddedFont>
    <p:embeddedFont>
      <p:font typeface="Lato Black"/>
      <p:bold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53" roundtripDataSignature="AMtx7mi5DBpUniWxx8DEwspTPoTcOmIv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Montserrat-bold.fntdata"/><Relationship Id="rId43" Type="http://schemas.openxmlformats.org/officeDocument/2006/relationships/font" Target="fonts/Montserrat-regular.fntdata"/><Relationship Id="rId46" Type="http://schemas.openxmlformats.org/officeDocument/2006/relationships/font" Target="fonts/Montserrat-boldItalic.fntdata"/><Relationship Id="rId45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oboto-regular.fntdata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Black-bold.fntdata"/><Relationship Id="rId50" Type="http://schemas.openxmlformats.org/officeDocument/2006/relationships/font" Target="fonts/Lato-boldItalic.fntdata"/><Relationship Id="rId53" Type="http://customschemas.google.com/relationships/presentationmetadata" Target="metadata"/><Relationship Id="rId52" Type="http://schemas.openxmlformats.org/officeDocument/2006/relationships/font" Target="fonts/LatoBlack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ba606ab1c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ba606ab1c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ba606ab1c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ba606ab1c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ba606ab1c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ba606ab1c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ba606ab1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ba606ab1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ba606ab1c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ba606ab1c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30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30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0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0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0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30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30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39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39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9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9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9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9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9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9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9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9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39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39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3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2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3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2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2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2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2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2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2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3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3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3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3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33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3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3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3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3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35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35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36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36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6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6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6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6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6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6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6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6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6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6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6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6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6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6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6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36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3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3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37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37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3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8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38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8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38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400">
                <a:latin typeface="Roboto"/>
                <a:ea typeface="Roboto"/>
                <a:cs typeface="Roboto"/>
                <a:sym typeface="Roboto"/>
              </a:rPr>
              <a:t> Predictive Model for Income Classification</a:t>
            </a:r>
            <a:endParaRPr sz="6200"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Leveraging Machine Learning for Socio-Economic Analysis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n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Winsorization to handle outliers</a:t>
            </a:r>
            <a:endParaRPr i="1" sz="10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 Winsorization to handle outliers</a:t>
            </a:r>
            <a:endParaRPr/>
          </a:p>
        </p:txBody>
      </p:sp>
      <p:sp>
        <p:nvSpPr>
          <p:cNvPr id="190" name="Google Shape;190;p1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91" name="Google Shape;19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088" y="1152525"/>
            <a:ext cx="850582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97" name="Google Shape;197;p1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98" name="Google Shape;19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25" y="848125"/>
            <a:ext cx="7067550" cy="38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04" name="Google Shape;204;p1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05" name="Google Shape;20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338" y="104775"/>
            <a:ext cx="8315325" cy="49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11" name="Google Shape;211;p1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12" name="Google Shape;21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100" y="152400"/>
            <a:ext cx="8107476" cy="254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3"/>
          <p:cNvPicPr preferRelativeResize="0"/>
          <p:nvPr/>
        </p:nvPicPr>
        <p:blipFill rotWithShape="1">
          <a:blip r:embed="rId4">
            <a:alphaModFix/>
          </a:blip>
          <a:srcRect b="0" l="0" r="0" t="20145"/>
          <a:stretch/>
        </p:blipFill>
        <p:spPr>
          <a:xfrm>
            <a:off x="123125" y="2517025"/>
            <a:ext cx="8303449" cy="24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Dealing with Categorical Variables</a:t>
            </a:r>
            <a:endParaRPr/>
          </a:p>
        </p:txBody>
      </p:sp>
      <p:sp>
        <p:nvSpPr>
          <p:cNvPr id="219" name="Google Shape;219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Utilization of the </a:t>
            </a: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pd.get_dummies()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function from the pandas library.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pd.get_dummies()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is used to one-hot encode categorical variables.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Usage of the 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drop_first=True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parameter to prevent multicollinearity and reduce the number of columns.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data_encoded = pd.get_dummies(combined_data, columns=categorical_variables, drop_first=True)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Label Encoding is applied to ensure all categorical variables are encoded numerically.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Iteration over each categorical column and encoding its values using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LabelEncoder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Replacement of categorical values with their encoded numerical counterparts in the feature matrix.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Data Preparation</a:t>
            </a:r>
            <a:endParaRPr sz="2900"/>
          </a:p>
        </p:txBody>
      </p:sp>
      <p:sp>
        <p:nvSpPr>
          <p:cNvPr id="225" name="Google Shape;225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Separation of features (X) and target variable (y) from the dataset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Initialization of the RandomForestClassifier with parameters: n_estimators=100, random_state=42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050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sklearn.ensemble </a:t>
            </a:r>
            <a:r>
              <a:rPr lang="en" sz="1050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RandomForestClassifier</a:t>
            </a:r>
            <a:endParaRPr sz="10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rf_classifier = RandomForestClassifier(n_estimators=</a:t>
            </a:r>
            <a:r>
              <a:rPr lang="en" sz="1050">
                <a:solidFill>
                  <a:srgbClr val="DF3079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, random_state=</a:t>
            </a:r>
            <a:r>
              <a:rPr lang="en" sz="1050">
                <a:solidFill>
                  <a:srgbClr val="DF3079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Displaying Feature Importances</a:t>
            </a:r>
            <a:endParaRPr sz="3200"/>
          </a:p>
        </p:txBody>
      </p:sp>
      <p:sp>
        <p:nvSpPr>
          <p:cNvPr id="231" name="Google Shape;231;p16"/>
          <p:cNvSpPr txBox="1"/>
          <p:nvPr>
            <p:ph idx="1" type="body"/>
          </p:nvPr>
        </p:nvSpPr>
        <p:spPr>
          <a:xfrm>
            <a:off x="1188050" y="766050"/>
            <a:ext cx="7038900" cy="3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-3126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3307">
                <a:latin typeface="Roboto"/>
                <a:ea typeface="Roboto"/>
                <a:cs typeface="Roboto"/>
                <a:sym typeface="Roboto"/>
              </a:rPr>
              <a:t>Creation of a DataFrame to display feature importances</a:t>
            </a:r>
            <a:endParaRPr sz="3307">
              <a:latin typeface="Roboto"/>
              <a:ea typeface="Roboto"/>
              <a:cs typeface="Roboto"/>
              <a:sym typeface="Roboto"/>
            </a:endParaRPr>
          </a:p>
          <a:p>
            <a:pPr indent="-3126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3307">
                <a:latin typeface="Roboto"/>
                <a:ea typeface="Roboto"/>
                <a:cs typeface="Roboto"/>
                <a:sym typeface="Roboto"/>
              </a:rPr>
              <a:t>Sorting the Data Frame by importance in descending order</a:t>
            </a:r>
            <a:endParaRPr sz="3307">
              <a:latin typeface="Roboto"/>
              <a:ea typeface="Roboto"/>
              <a:cs typeface="Roboto"/>
              <a:sym typeface="Roboto"/>
            </a:endParaRPr>
          </a:p>
          <a:p>
            <a:pPr indent="-3126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3307">
                <a:latin typeface="Roboto"/>
                <a:ea typeface="Roboto"/>
                <a:cs typeface="Roboto"/>
                <a:sym typeface="Roboto"/>
              </a:rPr>
              <a:t>Displaying the top N features contributing to income predictions (top_features = 10 in this case)</a:t>
            </a:r>
            <a:endParaRPr sz="3307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8276"/>
              <a:buNone/>
            </a:pPr>
            <a:r>
              <a:rPr lang="en" sz="3307"/>
              <a:t>import pandas as pd</a:t>
            </a:r>
            <a:endParaRPr sz="330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8276"/>
              <a:buNone/>
            </a:pPr>
            <a:r>
              <a:rPr lang="en" sz="3307"/>
              <a:t>top_features = 10</a:t>
            </a:r>
            <a:endParaRPr sz="330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8276"/>
              <a:buNone/>
            </a:pPr>
            <a:r>
              <a:rPr lang="en" sz="3307"/>
              <a:t>feature_importance_df = pd.DataFrame({'Feature': X.columns, 'Importance': feature_importances})</a:t>
            </a:r>
            <a:endParaRPr sz="330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8276"/>
              <a:buNone/>
            </a:pPr>
            <a:r>
              <a:rPr lang="en" sz="3307"/>
              <a:t>feature_importance_df = feature_importance_df.sort_values(by='Importance', ascending=False)</a:t>
            </a:r>
            <a:endParaRPr sz="330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8276"/>
              <a:buNone/>
            </a:pPr>
            <a:r>
              <a:rPr lang="en" sz="3307"/>
              <a:t>print(f"Top {top_features} features contributing to income predictions:")</a:t>
            </a:r>
            <a:endParaRPr sz="330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8276"/>
              <a:buNone/>
            </a:pPr>
            <a:r>
              <a:rPr lang="en" sz="3307"/>
              <a:t>print(feature_importance_df.head(top_features))</a:t>
            </a:r>
            <a:endParaRPr sz="330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5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25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/>
          <p:nvPr>
            <p:ph idx="1" type="body"/>
          </p:nvPr>
        </p:nvSpPr>
        <p:spPr>
          <a:xfrm>
            <a:off x="1297500" y="232550"/>
            <a:ext cx="7038900" cy="42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3758"/>
              <a:buNone/>
            </a:pPr>
            <a:r>
              <a:rPr lang="en" sz="7050">
                <a:solidFill>
                  <a:srgbClr val="FFFFFF"/>
                </a:solidFill>
                <a:highlight>
                  <a:srgbClr val="0D0D0D"/>
                </a:highlight>
                <a:latin typeface="Lato Black"/>
                <a:ea typeface="Lato Black"/>
                <a:cs typeface="Lato Black"/>
                <a:sym typeface="Lato Black"/>
              </a:rPr>
              <a:t>Top 10 features contributing to income predictions:</a:t>
            </a:r>
            <a:endParaRPr sz="7050">
              <a:solidFill>
                <a:srgbClr val="FFFFFF"/>
              </a:solidFill>
              <a:highlight>
                <a:srgbClr val="0D0D0D"/>
              </a:highlight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3758"/>
              <a:buNone/>
            </a:pPr>
            <a:r>
              <a:rPr lang="en" sz="7050">
                <a:solidFill>
                  <a:srgbClr val="00A67D"/>
                </a:solidFill>
                <a:highlight>
                  <a:srgbClr val="0D0D0D"/>
                </a:highlight>
                <a:latin typeface="Lato Black"/>
                <a:ea typeface="Lato Black"/>
                <a:cs typeface="Lato Black"/>
                <a:sym typeface="Lato Black"/>
              </a:rPr>
              <a:t>+-------------------------------+------------+</a:t>
            </a:r>
            <a:endParaRPr sz="7050">
              <a:solidFill>
                <a:srgbClr val="FFFFFF"/>
              </a:solidFill>
              <a:highlight>
                <a:srgbClr val="0D0D0D"/>
              </a:highlight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3758"/>
              <a:buNone/>
            </a:pPr>
            <a:r>
              <a:rPr lang="en" sz="7050">
                <a:solidFill>
                  <a:srgbClr val="FFFFFF"/>
                </a:solidFill>
                <a:highlight>
                  <a:srgbClr val="0D0D0D"/>
                </a:highlight>
                <a:latin typeface="Lato Black"/>
                <a:ea typeface="Lato Black"/>
                <a:cs typeface="Lato Black"/>
                <a:sym typeface="Lato Black"/>
              </a:rPr>
              <a:t>|             Feature           | Importance |</a:t>
            </a:r>
            <a:endParaRPr sz="7050">
              <a:solidFill>
                <a:srgbClr val="FFFFFF"/>
              </a:solidFill>
              <a:highlight>
                <a:srgbClr val="0D0D0D"/>
              </a:highlight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3758"/>
              <a:buNone/>
            </a:pPr>
            <a:r>
              <a:rPr lang="en" sz="7050">
                <a:solidFill>
                  <a:srgbClr val="00A67D"/>
                </a:solidFill>
                <a:highlight>
                  <a:srgbClr val="0D0D0D"/>
                </a:highlight>
                <a:latin typeface="Lato Black"/>
                <a:ea typeface="Lato Black"/>
                <a:cs typeface="Lato Black"/>
                <a:sym typeface="Lato Black"/>
              </a:rPr>
              <a:t>+-------------------------------+------------+</a:t>
            </a:r>
            <a:endParaRPr sz="7050">
              <a:solidFill>
                <a:srgbClr val="FFFFFF"/>
              </a:solidFill>
              <a:highlight>
                <a:srgbClr val="0D0D0D"/>
              </a:highlight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3758"/>
              <a:buNone/>
            </a:pPr>
            <a:r>
              <a:rPr lang="en" sz="7050">
                <a:solidFill>
                  <a:srgbClr val="FFFFFF"/>
                </a:solidFill>
                <a:highlight>
                  <a:srgbClr val="0D0D0D"/>
                </a:highlight>
                <a:latin typeface="Lato Black"/>
                <a:ea typeface="Lato Black"/>
                <a:cs typeface="Lato Black"/>
                <a:sym typeface="Lato Black"/>
              </a:rPr>
              <a:t>|               ID              |   0.570617 |</a:t>
            </a:r>
            <a:endParaRPr sz="7050">
              <a:solidFill>
                <a:srgbClr val="FFFFFF"/>
              </a:solidFill>
              <a:highlight>
                <a:srgbClr val="0D0D0D"/>
              </a:highlight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3758"/>
              <a:buNone/>
            </a:pPr>
            <a:r>
              <a:rPr lang="en" sz="7050">
                <a:solidFill>
                  <a:srgbClr val="FFFFFF"/>
                </a:solidFill>
                <a:highlight>
                  <a:srgbClr val="0D0D0D"/>
                </a:highlight>
                <a:latin typeface="Lato Black"/>
                <a:ea typeface="Lato Black"/>
                <a:cs typeface="Lato Black"/>
                <a:sym typeface="Lato Black"/>
              </a:rPr>
              <a:t>|      importance_of_record     |   0.042897 |</a:t>
            </a:r>
            <a:endParaRPr sz="7050">
              <a:solidFill>
                <a:srgbClr val="FFFFFF"/>
              </a:solidFill>
              <a:highlight>
                <a:srgbClr val="0D0D0D"/>
              </a:highlight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3758"/>
              <a:buNone/>
            </a:pPr>
            <a:r>
              <a:rPr lang="en" sz="7050">
                <a:solidFill>
                  <a:srgbClr val="FFFFFF"/>
                </a:solidFill>
                <a:highlight>
                  <a:srgbClr val="0D0D0D"/>
                </a:highlight>
                <a:latin typeface="Lato Black"/>
                <a:ea typeface="Lato Black"/>
                <a:cs typeface="Lato Black"/>
                <a:sym typeface="Lato Black"/>
              </a:rPr>
              <a:t>| importance_of_record_winsorized|  0.039517 |</a:t>
            </a:r>
            <a:endParaRPr sz="7050">
              <a:solidFill>
                <a:srgbClr val="FFFFFF"/>
              </a:solidFill>
              <a:highlight>
                <a:srgbClr val="0D0D0D"/>
              </a:highlight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3758"/>
              <a:buNone/>
            </a:pPr>
            <a:r>
              <a:rPr lang="en" sz="7050">
                <a:solidFill>
                  <a:srgbClr val="FFFFFF"/>
                </a:solidFill>
                <a:highlight>
                  <a:srgbClr val="0D0D0D"/>
                </a:highlight>
                <a:latin typeface="Lato Black"/>
                <a:ea typeface="Lato Black"/>
                <a:cs typeface="Lato Black"/>
                <a:sym typeface="Lato Black"/>
              </a:rPr>
              <a:t>|              age              |   0.028444 |</a:t>
            </a:r>
            <a:endParaRPr sz="7050">
              <a:solidFill>
                <a:srgbClr val="FFFFFF"/>
              </a:solidFill>
              <a:highlight>
                <a:srgbClr val="0D0D0D"/>
              </a:highlight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3758"/>
              <a:buNone/>
            </a:pPr>
            <a:r>
              <a:rPr lang="en" sz="7050">
                <a:solidFill>
                  <a:srgbClr val="FFFFFF"/>
                </a:solidFill>
                <a:highlight>
                  <a:srgbClr val="0D0D0D"/>
                </a:highlight>
                <a:latin typeface="Lato Black"/>
                <a:ea typeface="Lato Black"/>
                <a:cs typeface="Lato Black"/>
                <a:sym typeface="Lato Black"/>
              </a:rPr>
              <a:t>|         age_winsorized        |   0.026667 |</a:t>
            </a:r>
            <a:endParaRPr sz="7050">
              <a:solidFill>
                <a:srgbClr val="FFFFFF"/>
              </a:solidFill>
              <a:highlight>
                <a:srgbClr val="0D0D0D"/>
              </a:highlight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3758"/>
              <a:buNone/>
            </a:pPr>
            <a:r>
              <a:rPr lang="en" sz="7050">
                <a:solidFill>
                  <a:srgbClr val="FFFFFF"/>
                </a:solidFill>
                <a:highlight>
                  <a:srgbClr val="0D0D0D"/>
                </a:highlight>
                <a:latin typeface="Lato Black"/>
                <a:ea typeface="Lato Black"/>
                <a:cs typeface="Lato Black"/>
                <a:sym typeface="Lato Black"/>
              </a:rPr>
              <a:t>|        occupation_code        |   0.015219 |</a:t>
            </a:r>
            <a:endParaRPr sz="7050">
              <a:solidFill>
                <a:srgbClr val="FFFFFF"/>
              </a:solidFill>
              <a:highlight>
                <a:srgbClr val="0D0D0D"/>
              </a:highlight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3758"/>
              <a:buNone/>
            </a:pPr>
            <a:r>
              <a:rPr lang="en" sz="7050">
                <a:solidFill>
                  <a:srgbClr val="FFFFFF"/>
                </a:solidFill>
                <a:highlight>
                  <a:srgbClr val="0D0D0D"/>
                </a:highlight>
                <a:latin typeface="Lato Black"/>
                <a:ea typeface="Lato Black"/>
                <a:cs typeface="Lato Black"/>
                <a:sym typeface="Lato Black"/>
              </a:rPr>
              <a:t>|          stocks_status        |   0.013984 |</a:t>
            </a:r>
            <a:endParaRPr sz="7050">
              <a:solidFill>
                <a:srgbClr val="FFFFFF"/>
              </a:solidFill>
              <a:highlight>
                <a:srgbClr val="0D0D0D"/>
              </a:highlight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3758"/>
              <a:buNone/>
            </a:pPr>
            <a:r>
              <a:rPr lang="en" sz="7050">
                <a:solidFill>
                  <a:srgbClr val="FFFFFF"/>
                </a:solidFill>
                <a:highlight>
                  <a:srgbClr val="0D0D0D"/>
                </a:highlight>
                <a:latin typeface="Lato Black"/>
                <a:ea typeface="Lato Black"/>
                <a:cs typeface="Lato Black"/>
                <a:sym typeface="Lato Black"/>
              </a:rPr>
              <a:t>|          industry_code        |   0.012808 |</a:t>
            </a:r>
            <a:endParaRPr sz="7050">
              <a:solidFill>
                <a:srgbClr val="FFFFFF"/>
              </a:solidFill>
              <a:highlight>
                <a:srgbClr val="0D0D0D"/>
              </a:highlight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3758"/>
              <a:buNone/>
            </a:pPr>
            <a:r>
              <a:rPr lang="en" sz="7050">
                <a:solidFill>
                  <a:srgbClr val="FFFFFF"/>
                </a:solidFill>
                <a:highlight>
                  <a:srgbClr val="0D0D0D"/>
                </a:highlight>
                <a:latin typeface="Lato Black"/>
                <a:ea typeface="Lato Black"/>
                <a:cs typeface="Lato Black"/>
                <a:sym typeface="Lato Black"/>
              </a:rPr>
              <a:t>|    working_week_per_year      |   0.010479 |</a:t>
            </a:r>
            <a:endParaRPr sz="7050">
              <a:solidFill>
                <a:srgbClr val="FFFFFF"/>
              </a:solidFill>
              <a:highlight>
                <a:srgbClr val="0D0D0D"/>
              </a:highlight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3758"/>
              <a:buNone/>
            </a:pPr>
            <a:r>
              <a:rPr lang="en" sz="7050">
                <a:solidFill>
                  <a:srgbClr val="FFFFFF"/>
                </a:solidFill>
                <a:highlight>
                  <a:srgbClr val="0D0D0D"/>
                </a:highlight>
                <a:latin typeface="Lato Black"/>
                <a:ea typeface="Lato Black"/>
                <a:cs typeface="Lato Black"/>
                <a:sym typeface="Lato Black"/>
              </a:rPr>
              <a:t>|             gains             |   0.01020</a:t>
            </a:r>
            <a:r>
              <a:rPr lang="en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2 |</a:t>
            </a:r>
            <a:endParaRPr sz="10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999"/>
              <a:buNone/>
            </a:pPr>
            <a:r>
              <a:t/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4000">
                <a:latin typeface="Arial"/>
                <a:ea typeface="Arial"/>
                <a:cs typeface="Arial"/>
                <a:sym typeface="Arial"/>
              </a:rPr>
              <a:t>Features listed along with their corresponding importance scores.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4000">
                <a:latin typeface="Arial"/>
                <a:ea typeface="Arial"/>
                <a:cs typeface="Arial"/>
                <a:sym typeface="Arial"/>
              </a:rPr>
              <a:t>Importance scores represent the relative importance of each feature in predicting income levels.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050">
                <a:solidFill>
                  <a:srgbClr val="00A67D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+-------------------------------+------------+</a:t>
            </a:r>
            <a:endParaRPr sz="290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Balancing the Dataset</a:t>
            </a:r>
            <a:endParaRPr/>
          </a:p>
        </p:txBody>
      </p:sp>
      <p:sp>
        <p:nvSpPr>
          <p:cNvPr id="247" name="Google Shape;24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Imbalanced datasets can lead to biased model predictions, especially in classification tasks where one class is significantly more prevalent than the other.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Balancing the dataset ensures that the model learns from an equal representation of both classes, improving its ability to generalize and make accurate predictions.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5100"/>
          </a:p>
        </p:txBody>
      </p:sp>
      <p:sp>
        <p:nvSpPr>
          <p:cNvPr id="141" name="Google Shape;141;p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5231"/>
              <a:buNone/>
            </a:pPr>
            <a:r>
              <a:rPr lang="en" sz="2482">
                <a:latin typeface="Roboto"/>
                <a:ea typeface="Roboto"/>
                <a:cs typeface="Roboto"/>
                <a:sym typeface="Roboto"/>
              </a:rPr>
              <a:t>The objective of this machine learning task is to construct a predictive model for classifying individuals</a:t>
            </a:r>
            <a:endParaRPr sz="2482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5231"/>
              <a:buNone/>
            </a:pPr>
            <a:r>
              <a:rPr lang="en" sz="2482">
                <a:latin typeface="Roboto"/>
                <a:ea typeface="Roboto"/>
                <a:cs typeface="Roboto"/>
                <a:sym typeface="Roboto"/>
              </a:rPr>
              <a:t>based on whether their income exceeds a specified threshold of $50,000. The provided dataset</a:t>
            </a:r>
            <a:endParaRPr sz="2482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5231"/>
              <a:buNone/>
            </a:pPr>
            <a:r>
              <a:rPr lang="en" sz="2482">
                <a:latin typeface="Roboto"/>
                <a:ea typeface="Roboto"/>
                <a:cs typeface="Roboto"/>
                <a:sym typeface="Roboto"/>
              </a:rPr>
              <a:t>encompasses a variety of demographic, socio-economic, and employment-related features for a diverse</a:t>
            </a:r>
            <a:endParaRPr sz="2482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5231"/>
              <a:buNone/>
            </a:pPr>
            <a:r>
              <a:rPr lang="en" sz="2482">
                <a:latin typeface="Roboto"/>
                <a:ea typeface="Roboto"/>
                <a:cs typeface="Roboto"/>
                <a:sym typeface="Roboto"/>
              </a:rPr>
              <a:t>group of individuals. The goal is to leverage this information to create a classification model that</a:t>
            </a:r>
            <a:endParaRPr sz="2482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5231"/>
              <a:buNone/>
            </a:pPr>
            <a:r>
              <a:rPr lang="en" sz="2482">
                <a:latin typeface="Roboto"/>
                <a:ea typeface="Roboto"/>
                <a:cs typeface="Roboto"/>
                <a:sym typeface="Roboto"/>
              </a:rPr>
              <a:t>effectively discerns between individuals with incomes above and below the $50,000 limit.</a:t>
            </a:r>
            <a:endParaRPr sz="2482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5231"/>
              <a:buNone/>
            </a:pPr>
            <a:r>
              <a:t/>
            </a:r>
            <a:endParaRPr sz="2482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5231"/>
              <a:buNone/>
            </a:pPr>
            <a:r>
              <a:rPr lang="en" sz="2482">
                <a:latin typeface="Roboto"/>
                <a:ea typeface="Roboto"/>
                <a:cs typeface="Roboto"/>
                <a:sym typeface="Roboto"/>
              </a:rPr>
              <a:t>Dataset: Overview of demographic, socio-economic, and employment-related features.</a:t>
            </a:r>
            <a:endParaRPr sz="2482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8181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400"/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Random Under-Sampling:</a:t>
            </a:r>
            <a:endParaRPr sz="3200"/>
          </a:p>
        </p:txBody>
      </p:sp>
      <p:sp>
        <p:nvSpPr>
          <p:cNvPr id="253" name="Google Shape;25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Random under-sampling is a technique used to balance imbalanced datasets by randomly removing samples from the majority class.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It aims to reduce the class imbalance by equalizing the number of samples in each class.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"/>
          <p:cNvSpPr txBox="1"/>
          <p:nvPr>
            <p:ph type="title"/>
          </p:nvPr>
        </p:nvSpPr>
        <p:spPr>
          <a:xfrm>
            <a:off x="1297500" y="393750"/>
            <a:ext cx="7038900" cy="14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09929" lvl="0" marL="45720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b="1" lang="en" sz="1422">
                <a:latin typeface="Lato"/>
                <a:ea typeface="Lato"/>
                <a:cs typeface="Lato"/>
                <a:sym typeface="Lato"/>
              </a:rPr>
              <a:t>Initialization of RandomUnderSampler:</a:t>
            </a:r>
            <a:endParaRPr b="1" sz="1122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09643"/>
              <a:buNone/>
            </a:pPr>
            <a:r>
              <a:rPr b="1" lang="en" sz="1272">
                <a:latin typeface="Lato"/>
                <a:ea typeface="Lato"/>
                <a:cs typeface="Lato"/>
                <a:sym typeface="Lato"/>
              </a:rPr>
              <a:t>undersampler = RandomUnderSampler(random_state=42)</a:t>
            </a:r>
            <a:endParaRPr b="1" sz="1272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7529"/>
              <a:buNone/>
            </a:pPr>
            <a:r>
              <a:t/>
            </a:r>
            <a:endParaRPr b="1" sz="1422">
              <a:latin typeface="Lato"/>
              <a:ea typeface="Lato"/>
              <a:cs typeface="Lato"/>
              <a:sym typeface="Lato"/>
            </a:endParaRPr>
          </a:p>
          <a:p>
            <a:pPr indent="-309929" lvl="0" marL="45720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b="1" lang="en" sz="1422">
                <a:latin typeface="Lato"/>
                <a:ea typeface="Lato"/>
                <a:cs typeface="Lato"/>
                <a:sym typeface="Lato"/>
              </a:rPr>
              <a:t>Resampling the dataset using RandomUnderSampler:</a:t>
            </a:r>
            <a:endParaRPr b="1" sz="1122">
              <a:latin typeface="Lato"/>
              <a:ea typeface="Lato"/>
              <a:cs typeface="Lato"/>
              <a:sym typeface="Lato"/>
            </a:endParaRPr>
          </a:p>
          <a:p>
            <a:pPr indent="-3099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790"/>
              <a:buFont typeface="Lato"/>
              <a:buChar char="●"/>
            </a:pPr>
            <a:r>
              <a:rPr b="1" lang="en" sz="1272">
                <a:latin typeface="Lato"/>
                <a:ea typeface="Lato"/>
                <a:cs typeface="Lato"/>
                <a:sym typeface="Lato"/>
              </a:rPr>
              <a:t>X_resampled, y_resampled = undersampler.fit_resample(X, y)</a:t>
            </a:r>
            <a:endParaRPr b="1" sz="1272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59" name="Google Shape;259;p21"/>
          <p:cNvSpPr txBox="1"/>
          <p:nvPr>
            <p:ph idx="1" type="body"/>
          </p:nvPr>
        </p:nvSpPr>
        <p:spPr>
          <a:xfrm>
            <a:off x="1201725" y="2292575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750">
                <a:latin typeface="Courier New"/>
                <a:ea typeface="Courier New"/>
                <a:cs typeface="Courier New"/>
                <a:sym typeface="Courier New"/>
              </a:rPr>
              <a:t>Class distribution after random undersampling:</a:t>
            </a:r>
            <a:endParaRPr sz="1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750">
                <a:latin typeface="Courier New"/>
                <a:ea typeface="Courier New"/>
                <a:cs typeface="Courier New"/>
                <a:sym typeface="Courier New"/>
              </a:rPr>
              <a:t>0    102784</a:t>
            </a:r>
            <a:endParaRPr sz="1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750">
                <a:latin typeface="Courier New"/>
                <a:ea typeface="Courier New"/>
                <a:cs typeface="Courier New"/>
                <a:sym typeface="Courier New"/>
              </a:rPr>
              <a:t>1    102784</a:t>
            </a:r>
            <a:endParaRPr sz="1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 sz="1750">
                <a:latin typeface="Courier New"/>
                <a:ea typeface="Courier New"/>
                <a:cs typeface="Courier New"/>
                <a:sym typeface="Courier New"/>
              </a:rPr>
              <a:t>Name: income_above_limit_Below limit, dtype: int64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4200">
                <a:latin typeface="Roboto"/>
                <a:ea typeface="Roboto"/>
                <a:cs typeface="Roboto"/>
                <a:sym typeface="Roboto"/>
              </a:rPr>
              <a:t>Evaluation Criteria</a:t>
            </a:r>
            <a:endParaRPr sz="5100"/>
          </a:p>
        </p:txBody>
      </p:sp>
      <p:sp>
        <p:nvSpPr>
          <p:cNvPr id="265" name="Google Shape;265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Metrics: Accuracy, Precision, Recall, F1 Score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Emphasis on predicting income above $50,000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Model Evaluation Metrics</a:t>
            </a:r>
            <a:endParaRPr sz="3100"/>
          </a:p>
        </p:txBody>
      </p:sp>
      <p:sp>
        <p:nvSpPr>
          <p:cNvPr id="271" name="Google Shape;271;p23"/>
          <p:cNvSpPr txBox="1"/>
          <p:nvPr>
            <p:ph idx="1" type="body"/>
          </p:nvPr>
        </p:nvSpPr>
        <p:spPr>
          <a:xfrm>
            <a:off x="1297500" y="1567550"/>
            <a:ext cx="28884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0150"/>
              <a:buNone/>
            </a:pPr>
            <a:r>
              <a:rPr lang="en" sz="6650">
                <a:latin typeface="Roboto"/>
                <a:ea typeface="Roboto"/>
                <a:cs typeface="Roboto"/>
                <a:sym typeface="Roboto"/>
              </a:rPr>
              <a:t>Accuracy: 0.9367</a:t>
            </a:r>
            <a:endParaRPr sz="66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60150"/>
              <a:buNone/>
            </a:pPr>
            <a:r>
              <a:rPr lang="en" sz="6650">
                <a:latin typeface="Roboto"/>
                <a:ea typeface="Roboto"/>
                <a:cs typeface="Roboto"/>
                <a:sym typeface="Roboto"/>
              </a:rPr>
              <a:t>Precision: 0.9632</a:t>
            </a:r>
            <a:endParaRPr sz="66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60150"/>
              <a:buNone/>
            </a:pPr>
            <a:r>
              <a:rPr lang="en" sz="6650">
                <a:latin typeface="Roboto"/>
                <a:ea typeface="Roboto"/>
                <a:cs typeface="Roboto"/>
                <a:sym typeface="Roboto"/>
              </a:rPr>
              <a:t>Recall: 0.9395</a:t>
            </a:r>
            <a:endParaRPr sz="66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60150"/>
              <a:buNone/>
            </a:pPr>
            <a:r>
              <a:rPr lang="en" sz="6650">
                <a:latin typeface="Roboto"/>
                <a:ea typeface="Roboto"/>
                <a:cs typeface="Roboto"/>
                <a:sym typeface="Roboto"/>
              </a:rPr>
              <a:t>F1 Score: 0.9512</a:t>
            </a:r>
            <a:endParaRPr sz="66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60150"/>
              <a:buNone/>
            </a:pPr>
            <a:r>
              <a:t/>
            </a:r>
            <a:endParaRPr sz="665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307692"/>
              <a:buNone/>
            </a:pPr>
            <a:r>
              <a:t/>
            </a:r>
            <a:endParaRPr/>
          </a:p>
        </p:txBody>
      </p:sp>
      <p:sp>
        <p:nvSpPr>
          <p:cNvPr id="272" name="Google Shape;272;p23"/>
          <p:cNvSpPr txBox="1"/>
          <p:nvPr/>
        </p:nvSpPr>
        <p:spPr>
          <a:xfrm>
            <a:off x="4572000" y="1439250"/>
            <a:ext cx="3827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Classification Report: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      precision    recall  f1-score   support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   0       0.89      0.93      0.91     20564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   1       0.96      0.94      0.95     39293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accuracy                           0.94     59857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macro avg       0.93      0.94      0.93     59857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weighted avg       0.94      0.94      0.94     59857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400"/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RandomForestClassifier:</a:t>
            </a:r>
            <a:endParaRPr sz="3300"/>
          </a:p>
        </p:txBody>
      </p:sp>
      <p:sp>
        <p:nvSpPr>
          <p:cNvPr id="278" name="Google Shape;278;p24"/>
          <p:cNvSpPr txBox="1"/>
          <p:nvPr>
            <p:ph idx="1" type="body"/>
          </p:nvPr>
        </p:nvSpPr>
        <p:spPr>
          <a:xfrm>
            <a:off x="1297500" y="875500"/>
            <a:ext cx="7038900" cy="3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33333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840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3864">
                <a:latin typeface="Roboto"/>
                <a:ea typeface="Roboto"/>
                <a:cs typeface="Roboto"/>
                <a:sym typeface="Roboto"/>
              </a:rPr>
              <a:t>A popular ensemble learning method based on decision trees.</a:t>
            </a:r>
            <a:endParaRPr sz="3864">
              <a:latin typeface="Roboto"/>
              <a:ea typeface="Roboto"/>
              <a:cs typeface="Roboto"/>
              <a:sym typeface="Roboto"/>
            </a:endParaRPr>
          </a:p>
          <a:p>
            <a:pPr indent="-30840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3864">
                <a:latin typeface="Roboto"/>
                <a:ea typeface="Roboto"/>
                <a:cs typeface="Roboto"/>
                <a:sym typeface="Roboto"/>
              </a:rPr>
              <a:t>Capable of handling both classification and regression tasks.</a:t>
            </a:r>
            <a:endParaRPr sz="3864">
              <a:latin typeface="Roboto"/>
              <a:ea typeface="Roboto"/>
              <a:cs typeface="Roboto"/>
              <a:sym typeface="Roboto"/>
            </a:endParaRPr>
          </a:p>
          <a:p>
            <a:pPr indent="-30840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3864">
                <a:latin typeface="Roboto"/>
                <a:ea typeface="Roboto"/>
                <a:cs typeface="Roboto"/>
                <a:sym typeface="Roboto"/>
              </a:rPr>
              <a:t>Utilizes multiple decision trees to improve predictive accuracy and prevent overfitting.</a:t>
            </a:r>
            <a:endParaRPr sz="3864">
              <a:latin typeface="Roboto"/>
              <a:ea typeface="Roboto"/>
              <a:cs typeface="Roboto"/>
              <a:sym typeface="Roboto"/>
            </a:endParaRPr>
          </a:p>
          <a:p>
            <a:pPr indent="-30840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3864">
                <a:latin typeface="Roboto"/>
                <a:ea typeface="Roboto"/>
                <a:cs typeface="Roboto"/>
                <a:sym typeface="Roboto"/>
              </a:rPr>
              <a:t>A feature selection technique provided by the sklearn.feature_selection module.</a:t>
            </a:r>
            <a:endParaRPr sz="3864">
              <a:latin typeface="Roboto"/>
              <a:ea typeface="Roboto"/>
              <a:cs typeface="Roboto"/>
              <a:sym typeface="Roboto"/>
            </a:endParaRPr>
          </a:p>
          <a:p>
            <a:pPr indent="-30840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3864">
                <a:latin typeface="Roboto"/>
                <a:ea typeface="Roboto"/>
                <a:cs typeface="Roboto"/>
                <a:sym typeface="Roboto"/>
              </a:rPr>
              <a:t>Allows selecting features based on importance scores computed by a specified estimator.</a:t>
            </a:r>
            <a:endParaRPr sz="3864">
              <a:latin typeface="Roboto"/>
              <a:ea typeface="Roboto"/>
              <a:cs typeface="Roboto"/>
              <a:sym typeface="Roboto"/>
            </a:endParaRPr>
          </a:p>
          <a:p>
            <a:pPr indent="-30840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3864">
                <a:latin typeface="Roboto"/>
                <a:ea typeface="Roboto"/>
                <a:cs typeface="Roboto"/>
                <a:sym typeface="Roboto"/>
              </a:rPr>
              <a:t>In this project, I have used RandomForestClassifier as the estimator for feature selection.</a:t>
            </a:r>
            <a:endParaRPr sz="3864">
              <a:latin typeface="Roboto"/>
              <a:ea typeface="Roboto"/>
              <a:cs typeface="Roboto"/>
              <a:sym typeface="Roboto"/>
            </a:endParaRPr>
          </a:p>
          <a:p>
            <a:pPr indent="-30840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3864">
                <a:latin typeface="Roboto"/>
                <a:ea typeface="Roboto"/>
                <a:cs typeface="Roboto"/>
                <a:sym typeface="Roboto"/>
              </a:rPr>
              <a:t>Feature selection is the process of identifying the most relevant features from a dataset.</a:t>
            </a:r>
            <a:endParaRPr sz="3864">
              <a:latin typeface="Roboto"/>
              <a:ea typeface="Roboto"/>
              <a:cs typeface="Roboto"/>
              <a:sym typeface="Roboto"/>
            </a:endParaRPr>
          </a:p>
          <a:p>
            <a:pPr indent="-30840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3864">
                <a:latin typeface="Roboto"/>
                <a:ea typeface="Roboto"/>
                <a:cs typeface="Roboto"/>
                <a:sym typeface="Roboto"/>
              </a:rPr>
              <a:t>RandomForestClassifier can be used to determine the importance of each feature in predicting the target variable.</a:t>
            </a:r>
            <a:endParaRPr sz="3864">
              <a:latin typeface="Roboto"/>
              <a:ea typeface="Roboto"/>
              <a:cs typeface="Roboto"/>
              <a:sym typeface="Roboto"/>
            </a:endParaRPr>
          </a:p>
          <a:p>
            <a:pPr indent="-30840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3864">
                <a:latin typeface="Roboto"/>
                <a:ea typeface="Roboto"/>
                <a:cs typeface="Roboto"/>
                <a:sym typeface="Roboto"/>
              </a:rPr>
              <a:t>Features with higher importance scores are considered more influential in the classification process.</a:t>
            </a:r>
            <a:endParaRPr sz="3864">
              <a:latin typeface="Roboto"/>
              <a:ea typeface="Roboto"/>
              <a:cs typeface="Roboto"/>
              <a:sym typeface="Roboto"/>
            </a:endParaRPr>
          </a:p>
          <a:p>
            <a:pPr indent="-30840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3864">
                <a:latin typeface="Roboto"/>
                <a:ea typeface="Roboto"/>
                <a:cs typeface="Roboto"/>
                <a:sym typeface="Roboto"/>
              </a:rPr>
              <a:t>SelectFromModel will then select the top-ranked features based on their importance scores, helping to improve model performance and reduce computational complexity.</a:t>
            </a:r>
            <a:endParaRPr sz="3864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07692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307692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Feature Importance</a:t>
            </a:r>
            <a:endParaRPr sz="3500"/>
          </a:p>
        </p:txBody>
      </p:sp>
      <p:sp>
        <p:nvSpPr>
          <p:cNvPr id="284" name="Google Shape;284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Training the RandomForestClassifier to determine feature importance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rf_classifier.fit(X, y)</a:t>
            </a:r>
            <a:endParaRPr sz="10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feature_importances = rf_classifier.feature_importances_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90" name="Google Shape;290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91" name="Google Shape;29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50" y="404813"/>
            <a:ext cx="8724900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ba606ab1c4_0_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APP</a:t>
            </a:r>
            <a:endParaRPr/>
          </a:p>
        </p:txBody>
      </p:sp>
      <p:sp>
        <p:nvSpPr>
          <p:cNvPr id="297" name="Google Shape;297;g2ba606ab1c4_0_1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we'll explore a Flask application that predicts income based on demographic and socio-economic features. Let's dive into the code and see how it works."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Opening the Flask App File: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"First, we import necessary libraries such as Flask and joblib for loading the trained model."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Loading the Trained Model: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"We load the trained random forest classifier and the top 10 important features from the saved model file using joblib."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ba606ab1c4_0_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App (Cont..)</a:t>
            </a:r>
            <a:endParaRPr/>
          </a:p>
        </p:txBody>
      </p:sp>
      <p:sp>
        <p:nvSpPr>
          <p:cNvPr id="303" name="Google Shape;303;g2ba606ab1c4_0_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46">
                <a:latin typeface="Roboto"/>
                <a:ea typeface="Roboto"/>
                <a:cs typeface="Roboto"/>
                <a:sym typeface="Roboto"/>
              </a:rPr>
              <a:t>Creating Routes:</a:t>
            </a:r>
            <a:endParaRPr sz="1446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46">
                <a:latin typeface="Roboto"/>
                <a:ea typeface="Roboto"/>
                <a:cs typeface="Roboto"/>
                <a:sym typeface="Roboto"/>
              </a:rPr>
              <a:t>"The Flask app has two routes: the home route, which renders the index.html template, and the predict route, which handles the prediction."</a:t>
            </a:r>
            <a:endParaRPr sz="1446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46">
                <a:latin typeface="Roboto"/>
                <a:ea typeface="Roboto"/>
                <a:cs typeface="Roboto"/>
                <a:sym typeface="Roboto"/>
              </a:rPr>
              <a:t>Home Route:</a:t>
            </a:r>
            <a:endParaRPr sz="1446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46">
                <a:latin typeface="Roboto"/>
                <a:ea typeface="Roboto"/>
                <a:cs typeface="Roboto"/>
                <a:sym typeface="Roboto"/>
              </a:rPr>
              <a:t>"The home route renders the index.html template, passing the top 10 important features to the template for user input."</a:t>
            </a:r>
            <a:endParaRPr sz="1446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46">
                <a:latin typeface="Roboto"/>
                <a:ea typeface="Roboto"/>
                <a:cs typeface="Roboto"/>
                <a:sym typeface="Roboto"/>
              </a:rPr>
              <a:t>Predict Route:</a:t>
            </a:r>
            <a:endParaRPr sz="1446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46">
                <a:latin typeface="Roboto"/>
                <a:ea typeface="Roboto"/>
                <a:cs typeface="Roboto"/>
                <a:sym typeface="Roboto"/>
              </a:rPr>
              <a:t>"The predict route retrieves user input from the form, creates a DataFrame with the input data, and makes a prediction using the loaded model."</a:t>
            </a:r>
            <a:endParaRPr sz="1446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ba606ab1c4_0_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app(Cont..)</a:t>
            </a:r>
            <a:endParaRPr/>
          </a:p>
        </p:txBody>
      </p:sp>
      <p:sp>
        <p:nvSpPr>
          <p:cNvPr id="309" name="Google Shape;309;g2ba606ab1c4_0_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31">
                <a:latin typeface="Roboto"/>
                <a:ea typeface="Roboto"/>
                <a:cs typeface="Roboto"/>
                <a:sym typeface="Roboto"/>
              </a:rPr>
              <a:t>Rendering the Result:</a:t>
            </a:r>
            <a:endParaRPr sz="193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931">
                <a:latin typeface="Roboto"/>
                <a:ea typeface="Roboto"/>
                <a:cs typeface="Roboto"/>
                <a:sym typeface="Roboto"/>
              </a:rPr>
              <a:t>"The predicted income, along with an explanation, is rendered in the result.html template based on the prediction."</a:t>
            </a:r>
            <a:endParaRPr sz="193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931">
                <a:latin typeface="Roboto"/>
                <a:ea typeface="Roboto"/>
                <a:cs typeface="Roboto"/>
                <a:sym typeface="Roboto"/>
              </a:rPr>
              <a:t>Explanation of Predicted Income:</a:t>
            </a:r>
            <a:endParaRPr sz="193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931">
                <a:latin typeface="Roboto"/>
                <a:ea typeface="Roboto"/>
                <a:cs typeface="Roboto"/>
                <a:sym typeface="Roboto"/>
              </a:rPr>
              <a:t>"If the predicted income is 'True,' it means that the predicted income is above the threshold, while 'False' indicates that the predicted income is below the threshold."</a:t>
            </a:r>
            <a:endParaRPr sz="193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931">
                <a:latin typeface="Roboto"/>
                <a:ea typeface="Roboto"/>
                <a:cs typeface="Roboto"/>
                <a:sym typeface="Roboto"/>
              </a:rPr>
              <a:t>Conclusion:</a:t>
            </a:r>
            <a:endParaRPr sz="193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931">
                <a:latin typeface="Roboto"/>
                <a:ea typeface="Roboto"/>
                <a:cs typeface="Roboto"/>
                <a:sym typeface="Roboto"/>
              </a:rPr>
              <a:t>"And that's how the Flask app predicts income based on demographic and socio-economic features. Feel free to explore the code further and customize it for your own projects!"</a:t>
            </a:r>
            <a:endParaRPr sz="193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Dataset Description</a:t>
            </a:r>
            <a:endParaRPr sz="5100"/>
          </a:p>
        </p:txBody>
      </p:sp>
      <p:sp>
        <p:nvSpPr>
          <p:cNvPr id="147" name="Google Shape;147;p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boto"/>
              <a:buChar char="●"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Demographic Information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boto"/>
              <a:buChar char="●"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Employment Details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boto"/>
              <a:buChar char="●"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Financial Information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boto"/>
              <a:buChar char="●"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Migration and Residence Details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boto"/>
              <a:buChar char="●"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Family and Veteran Status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ba606ab1c4_0_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2ba606ab1c4_0_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g2ba606ab1c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75" y="393750"/>
            <a:ext cx="8371874" cy="43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ba606ab1c4_0_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2ba606ab1c4_0_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g2ba606ab1c4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5100"/>
            <a:ext cx="9144001" cy="388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Summary</a:t>
            </a:r>
            <a:endParaRPr b="1"/>
          </a:p>
        </p:txBody>
      </p:sp>
      <p:sp>
        <p:nvSpPr>
          <p:cNvPr id="329" name="Google Shape;329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I have conducted a feature importance analysis using Random Forest Classifier to identify the most influential features for income classification.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The analysis revealed the top features that contribute significantly to predicting income levels above the specified threshold.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386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The insights gained from feature importance analysis can be utilized for: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083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Refining the machine learning model by focusing on the most relevant features.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083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Guiding decision-making processes in various domains such as finance, social services, and policy planning.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083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Identifying areas for further investigation or data collection to improve model accuracy.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810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35" name="Google Shape;335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700"/>
          </a:p>
        </p:txBody>
      </p:sp>
      <p:pic>
        <p:nvPicPr>
          <p:cNvPr id="336" name="Google Shape;33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600" y="393750"/>
            <a:ext cx="7882725" cy="41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300">
                <a:latin typeface="Roboto"/>
                <a:ea typeface="Roboto"/>
                <a:cs typeface="Roboto"/>
                <a:sym typeface="Roboto"/>
              </a:rPr>
              <a:t>Target Variable</a:t>
            </a:r>
            <a:endParaRPr sz="4500"/>
          </a:p>
        </p:txBody>
      </p:sp>
      <p:sp>
        <p:nvSpPr>
          <p:cNvPr id="153" name="Google Shape;153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Definition of the target variable: Income Above $50,000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Binary classification indicating income level.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Methodology</a:t>
            </a:r>
            <a:endParaRPr sz="5500"/>
          </a:p>
        </p:txBody>
      </p:sp>
      <p:sp>
        <p:nvSpPr>
          <p:cNvPr id="159" name="Google Shape;159;p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Machine learning is a branch of artificial intelligence that involves training algorithms to learn patterns and make predictions from data.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this project, I have used machine learning techniques to construct a predictive model for income classification.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4500">
                <a:latin typeface="Roboto"/>
                <a:ea typeface="Roboto"/>
                <a:cs typeface="Roboto"/>
                <a:sym typeface="Roboto"/>
              </a:rPr>
              <a:t>Challenges</a:t>
            </a:r>
            <a:endParaRPr sz="5700"/>
          </a:p>
        </p:txBody>
      </p:sp>
      <p:sp>
        <p:nvSpPr>
          <p:cNvPr id="165" name="Google Shape;165;p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Char char="●"/>
            </a:pPr>
            <a:r>
              <a:rPr lang="en" sz="3100">
                <a:latin typeface="Roboto"/>
                <a:ea typeface="Roboto"/>
                <a:cs typeface="Roboto"/>
                <a:sym typeface="Roboto"/>
              </a:rPr>
              <a:t>Handling missing data and outliers</a:t>
            </a:r>
            <a:endParaRPr sz="3100">
              <a:latin typeface="Roboto"/>
              <a:ea typeface="Roboto"/>
              <a:cs typeface="Roboto"/>
              <a:sym typeface="Roboto"/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Char char="●"/>
            </a:pPr>
            <a:r>
              <a:rPr lang="en" sz="3100">
                <a:latin typeface="Roboto"/>
                <a:ea typeface="Roboto"/>
                <a:cs typeface="Roboto"/>
                <a:sym typeface="Roboto"/>
              </a:rPr>
              <a:t>Dealing with categorical variables</a:t>
            </a:r>
            <a:endParaRPr sz="3100">
              <a:latin typeface="Roboto"/>
              <a:ea typeface="Roboto"/>
              <a:cs typeface="Roboto"/>
              <a:sym typeface="Roboto"/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Char char="●"/>
            </a:pPr>
            <a:r>
              <a:rPr lang="en" sz="3100">
                <a:latin typeface="Roboto"/>
                <a:ea typeface="Roboto"/>
                <a:cs typeface="Roboto"/>
                <a:sym typeface="Roboto"/>
              </a:rPr>
              <a:t>Identifying relevant features</a:t>
            </a:r>
            <a:endParaRPr sz="3100">
              <a:latin typeface="Roboto"/>
              <a:ea typeface="Roboto"/>
              <a:cs typeface="Roboto"/>
              <a:sym typeface="Roboto"/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Char char="●"/>
            </a:pPr>
            <a:r>
              <a:rPr lang="en" sz="3100">
                <a:latin typeface="Roboto"/>
                <a:ea typeface="Roboto"/>
                <a:cs typeface="Roboto"/>
                <a:sym typeface="Roboto"/>
              </a:rPr>
              <a:t>Balancing the dataset</a:t>
            </a:r>
            <a:endParaRPr sz="3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200">
                <a:latin typeface="Roboto"/>
                <a:ea typeface="Roboto"/>
                <a:cs typeface="Roboto"/>
                <a:sym typeface="Roboto"/>
              </a:rPr>
              <a:t>Deliverables</a:t>
            </a:r>
            <a:endParaRPr sz="4400"/>
          </a:p>
        </p:txBody>
      </p:sp>
      <p:sp>
        <p:nvSpPr>
          <p:cNvPr id="171" name="Google Shape;171;p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Char char="●"/>
            </a:pPr>
            <a:r>
              <a:rPr lang="en" sz="3200">
                <a:latin typeface="Roboto"/>
                <a:ea typeface="Roboto"/>
                <a:cs typeface="Roboto"/>
                <a:sym typeface="Roboto"/>
              </a:rPr>
              <a:t>Trained machine learning model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Char char="●"/>
            </a:pPr>
            <a:r>
              <a:rPr lang="en" sz="3200">
                <a:latin typeface="Roboto"/>
                <a:ea typeface="Roboto"/>
                <a:cs typeface="Roboto"/>
                <a:sym typeface="Roboto"/>
              </a:rPr>
              <a:t>Evaluation metrics and analysis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Char char="●"/>
            </a:pPr>
            <a:r>
              <a:rPr lang="en" sz="3200">
                <a:latin typeface="Roboto"/>
                <a:ea typeface="Roboto"/>
                <a:cs typeface="Roboto"/>
                <a:sym typeface="Roboto"/>
              </a:rPr>
              <a:t>Documentation on feature importance and model insights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Handling Missing Data</a:t>
            </a:r>
            <a:endParaRPr/>
          </a:p>
        </p:txBody>
      </p:sp>
      <p:sp>
        <p:nvSpPr>
          <p:cNvPr id="177" name="Google Shape;177;p8"/>
          <p:cNvSpPr txBox="1"/>
          <p:nvPr>
            <p:ph idx="1" type="body"/>
          </p:nvPr>
        </p:nvSpPr>
        <p:spPr>
          <a:xfrm>
            <a:off x="1297500" y="943875"/>
            <a:ext cx="7038900" cy="3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6125"/>
              <a:buNone/>
            </a:pPr>
            <a:r>
              <a:rPr lang="en" sz="3381"/>
              <a:t>Dataset is containing fields with ‘?’ I have replaced initially with Nan values</a:t>
            </a:r>
            <a:endParaRPr sz="338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6125"/>
              <a:buNone/>
            </a:pPr>
            <a:r>
              <a:rPr lang="en" sz="3381"/>
              <a:t># Replace '?' with NaN</a:t>
            </a:r>
            <a:endParaRPr sz="338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6125"/>
              <a:buNone/>
            </a:pPr>
            <a:r>
              <a:rPr lang="en" sz="3381"/>
              <a:t>train_data.replace('?', np.nan, inplace=True)</a:t>
            </a:r>
            <a:endParaRPr sz="338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6125"/>
              <a:buNone/>
            </a:pPr>
            <a:r>
              <a:rPr lang="en" sz="3381"/>
              <a:t>test_data.replace('?', np.nan, inplace=True)</a:t>
            </a:r>
            <a:endParaRPr sz="338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6125"/>
              <a:buNone/>
            </a:pPr>
            <a:r>
              <a:rPr lang="en" sz="3381"/>
              <a:t>Since there are so many null values I replaced with Mode and Median.</a:t>
            </a:r>
            <a:endParaRPr sz="338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6125"/>
              <a:buNone/>
            </a:pPr>
            <a:r>
              <a:rPr lang="en" sz="3381"/>
              <a:t> train_data[col].fillna(mode_val, inplace=True) for object data type</a:t>
            </a:r>
            <a:endParaRPr sz="338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6125"/>
              <a:buNone/>
            </a:pPr>
            <a:r>
              <a:rPr lang="en" sz="3381"/>
              <a:t>train_data[col].fillna(median_val, inplace=True) For non object data type.</a:t>
            </a:r>
            <a:endParaRPr sz="338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5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325000"/>
              <a:buNone/>
            </a:pPr>
            <a:r>
              <a:rPr i="1" lang="en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# Replace '?' with NaN</a:t>
            </a:r>
            <a:endParaRPr sz="10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325000"/>
              <a:buNone/>
            </a:pPr>
            <a:r>
              <a:rPr lang="en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train_data</a:t>
            </a:r>
            <a:r>
              <a:rPr b="1" lang="en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replace('?', np</a:t>
            </a:r>
            <a:r>
              <a:rPr b="1" lang="en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nan, inplace</a:t>
            </a:r>
            <a:r>
              <a:rPr b="1" lang="en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=True</a:t>
            </a:r>
            <a:r>
              <a:rPr lang="en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0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795"/>
              </a:lnSpc>
              <a:spcBef>
                <a:spcPts val="1200"/>
              </a:spcBef>
              <a:spcAft>
                <a:spcPts val="0"/>
              </a:spcAft>
              <a:buSzPct val="325000"/>
              <a:buNone/>
            </a:pPr>
            <a:r>
              <a:rPr lang="en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test_data</a:t>
            </a:r>
            <a:r>
              <a:rPr b="1" lang="en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replace('?', np</a:t>
            </a:r>
            <a:r>
              <a:rPr b="1" lang="en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nan, inplace</a:t>
            </a:r>
            <a:r>
              <a:rPr b="1" lang="en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=True</a:t>
            </a:r>
            <a:r>
              <a:rPr lang="en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0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25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Handling Outliers using Box plots</a:t>
            </a:r>
            <a:endParaRPr/>
          </a:p>
        </p:txBody>
      </p:sp>
      <p:sp>
        <p:nvSpPr>
          <p:cNvPr id="183" name="Google Shape;183;p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84" name="Google Shape;18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" y="1162050"/>
            <a:ext cx="85725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