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TSansNarrow-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89e76763e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89e76763e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89e76763e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89e76763e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89e76763e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89e76763e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89e76763e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89e76763e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89e76763e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89e76763e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89e76763e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89e76763e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89e76763e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89e76763e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89e76763e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89e76763e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89e76763e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89e76763e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89e76763e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89e76763e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89e76763e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89e76763e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89e76763e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89e76763e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89e76763e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89e76763e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Title</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900">
                <a:solidFill>
                  <a:srgbClr val="0D0D0D"/>
                </a:solidFill>
                <a:highlight>
                  <a:srgbClr val="FFFFFF"/>
                </a:highlight>
                <a:latin typeface="Roboto"/>
                <a:ea typeface="Roboto"/>
                <a:cs typeface="Roboto"/>
                <a:sym typeface="Roboto"/>
              </a:rPr>
              <a:t>Project Name: AI Chatbot Development</a:t>
            </a:r>
            <a:endParaRPr sz="3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121" name="Google Shape;121;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228600" lvl="0" marL="457200" rtl="0" algn="l">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Main Function:</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Creates an instance of the </a:t>
            </a:r>
            <a:r>
              <a:rPr lang="en" sz="1050">
                <a:solidFill>
                  <a:srgbClr val="0D0D0D"/>
                </a:solidFill>
                <a:highlight>
                  <a:srgbClr val="FFFFFF"/>
                </a:highlight>
                <a:latin typeface="Courier New"/>
                <a:ea typeface="Courier New"/>
                <a:cs typeface="Courier New"/>
                <a:sym typeface="Courier New"/>
              </a:rPr>
              <a:t>FeedbackApp</a:t>
            </a:r>
            <a:r>
              <a:rPr lang="en" sz="1200">
                <a:solidFill>
                  <a:srgbClr val="0D0D0D"/>
                </a:solidFill>
                <a:highlight>
                  <a:srgbClr val="FFFFFF"/>
                </a:highlight>
                <a:latin typeface="Roboto"/>
                <a:ea typeface="Roboto"/>
                <a:cs typeface="Roboto"/>
                <a:sym typeface="Roboto"/>
              </a:rPr>
              <a:t> class.</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Sets the title of the Streamlit web application to "Chatbot Feedback App".</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Calls the </a:t>
            </a:r>
            <a:r>
              <a:rPr lang="en" sz="1050">
                <a:solidFill>
                  <a:srgbClr val="0D0D0D"/>
                </a:solidFill>
                <a:highlight>
                  <a:srgbClr val="FFFFFF"/>
                </a:highlight>
                <a:latin typeface="Courier New"/>
                <a:ea typeface="Courier New"/>
                <a:cs typeface="Courier New"/>
                <a:sym typeface="Courier New"/>
              </a:rPr>
              <a:t>display_feedback_form</a:t>
            </a:r>
            <a:r>
              <a:rPr lang="en" sz="1200">
                <a:solidFill>
                  <a:srgbClr val="0D0D0D"/>
                </a:solidFill>
                <a:highlight>
                  <a:srgbClr val="FFFFFF"/>
                </a:highlight>
                <a:latin typeface="Roboto"/>
                <a:ea typeface="Roboto"/>
                <a:cs typeface="Roboto"/>
                <a:sym typeface="Roboto"/>
              </a:rPr>
              <a:t> method to display the feedback form.</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Calls the </a:t>
            </a:r>
            <a:r>
              <a:rPr lang="en" sz="1050">
                <a:solidFill>
                  <a:srgbClr val="0D0D0D"/>
                </a:solidFill>
                <a:highlight>
                  <a:srgbClr val="FFFFFF"/>
                </a:highlight>
                <a:latin typeface="Courier New"/>
                <a:ea typeface="Courier New"/>
                <a:cs typeface="Courier New"/>
                <a:sym typeface="Courier New"/>
              </a:rPr>
              <a:t>display_feedback_analysis</a:t>
            </a:r>
            <a:r>
              <a:rPr lang="en" sz="1200">
                <a:solidFill>
                  <a:srgbClr val="0D0D0D"/>
                </a:solidFill>
                <a:highlight>
                  <a:srgbClr val="FFFFFF"/>
                </a:highlight>
                <a:latin typeface="Roboto"/>
                <a:ea typeface="Roboto"/>
                <a:cs typeface="Roboto"/>
                <a:sym typeface="Roboto"/>
              </a:rPr>
              <a:t> method to display the feedback analysis.</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Execution:</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Executes the </a:t>
            </a:r>
            <a:r>
              <a:rPr lang="en" sz="1050">
                <a:solidFill>
                  <a:srgbClr val="0D0D0D"/>
                </a:solidFill>
                <a:highlight>
                  <a:srgbClr val="FFFFFF"/>
                </a:highlight>
                <a:latin typeface="Courier New"/>
                <a:ea typeface="Courier New"/>
                <a:cs typeface="Courier New"/>
                <a:sym typeface="Courier New"/>
              </a:rPr>
              <a:t>main()</a:t>
            </a:r>
            <a:r>
              <a:rPr lang="en" sz="1200">
                <a:solidFill>
                  <a:srgbClr val="0D0D0D"/>
                </a:solidFill>
                <a:highlight>
                  <a:srgbClr val="FFFFFF"/>
                </a:highlight>
                <a:latin typeface="Roboto"/>
                <a:ea typeface="Roboto"/>
                <a:cs typeface="Roboto"/>
                <a:sym typeface="Roboto"/>
              </a:rPr>
              <a:t> function when the script is run directly.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run the code</a:t>
            </a:r>
            <a:endParaRPr/>
          </a:p>
        </p:txBody>
      </p:sp>
      <p:pic>
        <p:nvPicPr>
          <p:cNvPr id="127" name="Google Shape;127;p23"/>
          <p:cNvPicPr preferRelativeResize="0"/>
          <p:nvPr/>
        </p:nvPicPr>
        <p:blipFill>
          <a:blip r:embed="rId3">
            <a:alphaModFix/>
          </a:blip>
          <a:stretch>
            <a:fillRect/>
          </a:stretch>
        </p:blipFill>
        <p:spPr>
          <a:xfrm>
            <a:off x="1345150" y="1595538"/>
            <a:ext cx="5715000" cy="301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3" name="Google Shape;13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D0D0D"/>
                </a:solidFill>
                <a:highlight>
                  <a:srgbClr val="FFFFFF"/>
                </a:highlight>
                <a:latin typeface="Roboto"/>
                <a:ea typeface="Roboto"/>
                <a:cs typeface="Roboto"/>
                <a:sym typeface="Roboto"/>
              </a:rPr>
              <a:t>In conclusion, the development of the AI Chatbot project has been a significant endeavor aimed at leveraging advanced technologies to enhance user interaction and streamline communication processes.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1700">
                <a:solidFill>
                  <a:srgbClr val="0D0D0D"/>
                </a:solidFill>
                <a:highlight>
                  <a:srgbClr val="FFFFFF"/>
                </a:highlight>
                <a:latin typeface="Roboto"/>
                <a:ea typeface="Roboto"/>
                <a:cs typeface="Roboto"/>
                <a:sym typeface="Roboto"/>
              </a:rPr>
              <a:t>Here are the key takeaways from the project:</a:t>
            </a:r>
            <a:endParaRPr sz="4100"/>
          </a:p>
        </p:txBody>
      </p:sp>
      <p:sp>
        <p:nvSpPr>
          <p:cNvPr id="139" name="Google Shape;139;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228600" lvl="0" marL="457200" rtl="0" algn="l">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Integration of AI Chatbots: The project focused on integrating AI-powered chatbots using leading platforms like Langchain or OpenAI. This integration allowed for the creation of conversational agents capable of understanding user queries and generating contextually relevant responses.</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Enhanced User Experience: By implementing advanced natural language processing (NLP) techniques, the chatbot was able to accurately comprehend user queries and provide meaningful responses. This enhanced user experience by delivering efficient and context-aware interactions.</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Integration with External Systems: Optionally, the chatbot was integrated with external systems or APIs to enhance its functionality. This integration allowed for accessing additional resources such as knowledge bases or databases, enriching the chatbot's responses with relevant information.</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Continuous Learning and Improvement: Mechanisms for continuous learning and improvement were implemented within the chatbot. Features like feedback loops and reinforcement learning were explored to enhance the chatbot's conversational abilities over time, ensuring adaptability and scalability.</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5" name="Google Shape;145;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1500"/>
              </a:spcBef>
              <a:spcAft>
                <a:spcPts val="0"/>
              </a:spcAft>
              <a:buClr>
                <a:srgbClr val="0D0D0D"/>
              </a:buClr>
              <a:buSzPts val="2000"/>
              <a:buFont typeface="Roboto"/>
              <a:buChar char="●"/>
            </a:pPr>
            <a:r>
              <a:rPr lang="en" sz="2000">
                <a:solidFill>
                  <a:srgbClr val="0D0D0D"/>
                </a:solidFill>
                <a:highlight>
                  <a:srgbClr val="FFFFFF"/>
                </a:highlight>
                <a:latin typeface="Roboto"/>
                <a:ea typeface="Roboto"/>
                <a:cs typeface="Roboto"/>
                <a:sym typeface="Roboto"/>
              </a:rPr>
              <a:t>In today's digital landscape, AI-powered chatbots are crucial for enhancing user engagement and streamlining communication processes.</a:t>
            </a:r>
            <a:endParaRPr sz="2000">
              <a:solidFill>
                <a:srgbClr val="0D0D0D"/>
              </a:solidFill>
              <a:highlight>
                <a:srgbClr val="FFFFFF"/>
              </a:highlight>
              <a:latin typeface="Roboto"/>
              <a:ea typeface="Roboto"/>
              <a:cs typeface="Roboto"/>
              <a:sym typeface="Roboto"/>
            </a:endParaRPr>
          </a:p>
          <a:p>
            <a:pPr indent="-355600" lvl="0" marL="457200" rtl="0" algn="l">
              <a:spcBef>
                <a:spcPts val="0"/>
              </a:spcBef>
              <a:spcAft>
                <a:spcPts val="0"/>
              </a:spcAft>
              <a:buClr>
                <a:srgbClr val="0D0D0D"/>
              </a:buClr>
              <a:buSzPts val="2000"/>
              <a:buFont typeface="Roboto"/>
              <a:buChar char="●"/>
            </a:pPr>
            <a:r>
              <a:rPr lang="en" sz="2000">
                <a:solidFill>
                  <a:srgbClr val="0D0D0D"/>
                </a:solidFill>
                <a:highlight>
                  <a:srgbClr val="FFFFFF"/>
                </a:highlight>
                <a:latin typeface="Roboto"/>
                <a:ea typeface="Roboto"/>
                <a:cs typeface="Roboto"/>
                <a:sym typeface="Roboto"/>
              </a:rPr>
              <a:t>Businesses rely on chatbots to provide efficient customer support and improve user experience.</a:t>
            </a:r>
            <a:endParaRPr sz="20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9250" lvl="0" marL="457200" rtl="0" algn="l">
              <a:spcBef>
                <a:spcPts val="1500"/>
              </a:spcBef>
              <a:spcAft>
                <a:spcPts val="0"/>
              </a:spcAft>
              <a:buClr>
                <a:srgbClr val="0D0D0D"/>
              </a:buClr>
              <a:buSzPts val="1900"/>
              <a:buFont typeface="Roboto"/>
              <a:buChar char="●"/>
            </a:pPr>
            <a:r>
              <a:rPr lang="en" sz="1900">
                <a:solidFill>
                  <a:srgbClr val="0D0D0D"/>
                </a:solidFill>
                <a:highlight>
                  <a:srgbClr val="FFFFFF"/>
                </a:highlight>
                <a:latin typeface="Roboto"/>
                <a:ea typeface="Roboto"/>
                <a:cs typeface="Roboto"/>
                <a:sym typeface="Roboto"/>
              </a:rPr>
              <a:t>Design and implement a conversational chatbot leveraging Langchain or OpenAI.</a:t>
            </a:r>
            <a:endParaRPr sz="1900">
              <a:solidFill>
                <a:srgbClr val="0D0D0D"/>
              </a:solidFill>
              <a:highlight>
                <a:srgbClr val="FFFFFF"/>
              </a:highlight>
              <a:latin typeface="Roboto"/>
              <a:ea typeface="Roboto"/>
              <a:cs typeface="Roboto"/>
              <a:sym typeface="Roboto"/>
            </a:endParaRPr>
          </a:p>
          <a:p>
            <a:pPr indent="-349250" lvl="0" marL="457200" rtl="0" algn="l">
              <a:spcBef>
                <a:spcPts val="0"/>
              </a:spcBef>
              <a:spcAft>
                <a:spcPts val="0"/>
              </a:spcAft>
              <a:buClr>
                <a:srgbClr val="0D0D0D"/>
              </a:buClr>
              <a:buSzPts val="1900"/>
              <a:buFont typeface="Roboto"/>
              <a:buChar char="●"/>
            </a:pPr>
            <a:r>
              <a:rPr lang="en" sz="1900">
                <a:solidFill>
                  <a:srgbClr val="0D0D0D"/>
                </a:solidFill>
                <a:highlight>
                  <a:srgbClr val="FFFFFF"/>
                </a:highlight>
                <a:latin typeface="Roboto"/>
                <a:ea typeface="Roboto"/>
                <a:cs typeface="Roboto"/>
                <a:sym typeface="Roboto"/>
              </a:rPr>
              <a:t>Develop a chatbot capable of engaging in meaningful conversations and continuously improving its conversational abilities.</a:t>
            </a:r>
            <a:endParaRPr sz="19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requirements</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228600" lvl="0" marL="457200" rtl="0" algn="l">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Platform Selection:</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Choose Langchain or OpenAI as the primary framework.</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Conversational Design:</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Design user-friendly conversational flow considering various scenarios.</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Natural Language Processing (NLP):</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Implement advanced NLP techniques for accurate comprehension of user queries.</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Integration with External Systems:</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Optionally integrate with external systems or APIs for enhanced functionality.</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Continuous Learning and Improvement:</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Implement mechanisms for continuous learning and improvement.</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explanation for CHatbot with chat gpt </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228600" lvl="0" marL="457200" rtl="0" algn="l">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Streamlit Imports: The script imports necessary modules from Streamlit to create the web application.</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Additional Imports: It imports other required modules like </a:t>
            </a:r>
            <a:r>
              <a:rPr lang="en" sz="1050">
                <a:solidFill>
                  <a:srgbClr val="0D0D0D"/>
                </a:solidFill>
                <a:highlight>
                  <a:srgbClr val="FFFFFF"/>
                </a:highlight>
                <a:latin typeface="Courier New"/>
                <a:ea typeface="Courier New"/>
                <a:cs typeface="Courier New"/>
                <a:sym typeface="Courier New"/>
              </a:rPr>
              <a:t>requests</a:t>
            </a:r>
            <a:r>
              <a:rPr lang="en" sz="1200">
                <a:solidFill>
                  <a:srgbClr val="0D0D0D"/>
                </a:solidFill>
                <a:highlight>
                  <a:srgbClr val="FFFFFF"/>
                </a:highlight>
                <a:latin typeface="Roboto"/>
                <a:ea typeface="Roboto"/>
                <a:cs typeface="Roboto"/>
                <a:sym typeface="Roboto"/>
              </a:rPr>
              <a:t>, </a:t>
            </a:r>
            <a:r>
              <a:rPr lang="en" sz="1050">
                <a:solidFill>
                  <a:srgbClr val="0D0D0D"/>
                </a:solidFill>
                <a:highlight>
                  <a:srgbClr val="FFFFFF"/>
                </a:highlight>
                <a:latin typeface="Courier New"/>
                <a:ea typeface="Courier New"/>
                <a:cs typeface="Courier New"/>
                <a:sym typeface="Courier New"/>
              </a:rPr>
              <a:t>PIL</a:t>
            </a:r>
            <a:r>
              <a:rPr lang="en" sz="1200">
                <a:solidFill>
                  <a:srgbClr val="0D0D0D"/>
                </a:solidFill>
                <a:highlight>
                  <a:srgbClr val="FFFFFF"/>
                </a:highlight>
                <a:latin typeface="Roboto"/>
                <a:ea typeface="Roboto"/>
                <a:cs typeface="Roboto"/>
                <a:sym typeface="Roboto"/>
              </a:rPr>
              <a:t> (Python Imaging Library), </a:t>
            </a:r>
            <a:r>
              <a:rPr lang="en" sz="1050">
                <a:solidFill>
                  <a:srgbClr val="0D0D0D"/>
                </a:solidFill>
                <a:highlight>
                  <a:srgbClr val="FFFFFF"/>
                </a:highlight>
                <a:latin typeface="Courier New"/>
                <a:ea typeface="Courier New"/>
                <a:cs typeface="Courier New"/>
                <a:sym typeface="Courier New"/>
              </a:rPr>
              <a:t>openai</a:t>
            </a:r>
            <a:r>
              <a:rPr lang="en" sz="1200">
                <a:solidFill>
                  <a:srgbClr val="0D0D0D"/>
                </a:solidFill>
                <a:highlight>
                  <a:srgbClr val="FFFFFF"/>
                </a:highlight>
                <a:latin typeface="Roboto"/>
                <a:ea typeface="Roboto"/>
                <a:cs typeface="Roboto"/>
                <a:sym typeface="Roboto"/>
              </a:rPr>
              <a:t>, and custom modules (</a:t>
            </a:r>
            <a:r>
              <a:rPr lang="en" sz="1050">
                <a:solidFill>
                  <a:srgbClr val="0D0D0D"/>
                </a:solidFill>
                <a:highlight>
                  <a:srgbClr val="FFFFFF"/>
                </a:highlight>
                <a:latin typeface="Courier New"/>
                <a:ea typeface="Courier New"/>
                <a:cs typeface="Courier New"/>
                <a:sym typeface="Courier New"/>
              </a:rPr>
              <a:t>llama_index</a:t>
            </a:r>
            <a:r>
              <a:rPr lang="en" sz="1200">
                <a:solidFill>
                  <a:srgbClr val="0D0D0D"/>
                </a:solidFill>
                <a:highlight>
                  <a:srgbClr val="FFFFFF"/>
                </a:highlight>
                <a:latin typeface="Roboto"/>
                <a:ea typeface="Roboto"/>
                <a:cs typeface="Roboto"/>
                <a:sym typeface="Roboto"/>
              </a:rPr>
              <a:t>, </a:t>
            </a:r>
            <a:r>
              <a:rPr lang="en" sz="1050">
                <a:solidFill>
                  <a:srgbClr val="0D0D0D"/>
                </a:solidFill>
                <a:highlight>
                  <a:srgbClr val="FFFFFF"/>
                </a:highlight>
                <a:latin typeface="Courier New"/>
                <a:ea typeface="Courier New"/>
                <a:cs typeface="Courier New"/>
                <a:sym typeface="Courier New"/>
              </a:rPr>
              <a:t>constant</a:t>
            </a:r>
            <a:r>
              <a:rPr lang="en" sz="1200">
                <a:solidFill>
                  <a:srgbClr val="0D0D0D"/>
                </a:solidFill>
                <a:highlight>
                  <a:srgbClr val="FFFFFF"/>
                </a:highlight>
                <a:latin typeface="Roboto"/>
                <a:ea typeface="Roboto"/>
                <a:cs typeface="Roboto"/>
                <a:sym typeface="Roboto"/>
              </a:rPr>
              <a:t>, </a:t>
            </a:r>
            <a:r>
              <a:rPr lang="en" sz="1050">
                <a:solidFill>
                  <a:srgbClr val="0D0D0D"/>
                </a:solidFill>
                <a:highlight>
                  <a:srgbClr val="FFFFFF"/>
                </a:highlight>
                <a:latin typeface="Courier New"/>
                <a:ea typeface="Courier New"/>
                <a:cs typeface="Courier New"/>
                <a:sym typeface="Courier New"/>
              </a:rPr>
              <a:t>langchain.chat_models</a:t>
            </a:r>
            <a:r>
              <a:rPr lang="en" sz="1200">
                <a:solidFill>
                  <a:srgbClr val="0D0D0D"/>
                </a:solidFill>
                <a:highlight>
                  <a:srgbClr val="FFFFFF"/>
                </a:highlight>
                <a:latin typeface="Roboto"/>
                <a:ea typeface="Roboto"/>
                <a:cs typeface="Roboto"/>
                <a:sym typeface="Roboto"/>
              </a:rPr>
              <a:t>).</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Page Configuration: The </a:t>
            </a:r>
            <a:r>
              <a:rPr lang="en" sz="1050">
                <a:solidFill>
                  <a:srgbClr val="0D0D0D"/>
                </a:solidFill>
                <a:highlight>
                  <a:srgbClr val="FFFFFF"/>
                </a:highlight>
                <a:latin typeface="Courier New"/>
                <a:ea typeface="Courier New"/>
                <a:cs typeface="Courier New"/>
                <a:sym typeface="Courier New"/>
              </a:rPr>
              <a:t>st.set_page_config()</a:t>
            </a:r>
            <a:r>
              <a:rPr lang="en" sz="1200">
                <a:solidFill>
                  <a:srgbClr val="0D0D0D"/>
                </a:solidFill>
                <a:highlight>
                  <a:srgbClr val="FFFFFF"/>
                </a:highlight>
                <a:latin typeface="Roboto"/>
                <a:ea typeface="Roboto"/>
                <a:cs typeface="Roboto"/>
                <a:sym typeface="Roboto"/>
              </a:rPr>
              <a:t> function is used to configure the page title, layout, and page icon.</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Local CSS: The </a:t>
            </a:r>
            <a:r>
              <a:rPr lang="en" sz="1050">
                <a:solidFill>
                  <a:srgbClr val="0D0D0D"/>
                </a:solidFill>
                <a:highlight>
                  <a:srgbClr val="FFFFFF"/>
                </a:highlight>
                <a:latin typeface="Courier New"/>
                <a:ea typeface="Courier New"/>
                <a:cs typeface="Courier New"/>
                <a:sym typeface="Courier New"/>
              </a:rPr>
              <a:t>local_css()</a:t>
            </a:r>
            <a:r>
              <a:rPr lang="en" sz="1200">
                <a:solidFill>
                  <a:srgbClr val="0D0D0D"/>
                </a:solidFill>
                <a:highlight>
                  <a:srgbClr val="FFFFFF"/>
                </a:highlight>
                <a:latin typeface="Roboto"/>
                <a:ea typeface="Roboto"/>
                <a:cs typeface="Roboto"/>
                <a:sym typeface="Roboto"/>
              </a:rPr>
              <a:t> function is defined to load a local CSS file (</a:t>
            </a:r>
            <a:r>
              <a:rPr lang="en" sz="1050">
                <a:solidFill>
                  <a:srgbClr val="0D0D0D"/>
                </a:solidFill>
                <a:highlight>
                  <a:srgbClr val="FFFFFF"/>
                </a:highlight>
                <a:latin typeface="Courier New"/>
                <a:ea typeface="Courier New"/>
                <a:cs typeface="Courier New"/>
                <a:sym typeface="Courier New"/>
              </a:rPr>
              <a:t>style.css</a:t>
            </a:r>
            <a:r>
              <a:rPr lang="en" sz="1200">
                <a:solidFill>
                  <a:srgbClr val="0D0D0D"/>
                </a:solidFill>
                <a:highlight>
                  <a:srgbClr val="FFFFFF"/>
                </a:highlight>
                <a:latin typeface="Roboto"/>
                <a:ea typeface="Roboto"/>
                <a:cs typeface="Roboto"/>
                <a:sym typeface="Roboto"/>
              </a:rPr>
              <a:t>) to customize the appearance of the web application.</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Chatbot Setup: The script allows the user to input their OpenAI API key via a sidebar text input. It loads a bio text file and defines functions (</a:t>
            </a:r>
            <a:r>
              <a:rPr lang="en" sz="1050">
                <a:solidFill>
                  <a:srgbClr val="0D0D0D"/>
                </a:solidFill>
                <a:highlight>
                  <a:srgbClr val="FFFFFF"/>
                </a:highlight>
                <a:latin typeface="Courier New"/>
                <a:ea typeface="Courier New"/>
                <a:cs typeface="Courier New"/>
                <a:sym typeface="Courier New"/>
              </a:rPr>
              <a:t>ask_bot()</a:t>
            </a:r>
            <a:r>
              <a:rPr lang="en" sz="1200">
                <a:solidFill>
                  <a:srgbClr val="0D0D0D"/>
                </a:solidFill>
                <a:highlight>
                  <a:srgbClr val="FFFFFF"/>
                </a:highlight>
                <a:latin typeface="Roboto"/>
                <a:ea typeface="Roboto"/>
                <a:cs typeface="Roboto"/>
                <a:sym typeface="Roboto"/>
              </a:rPr>
              <a:t>, </a:t>
            </a:r>
            <a:r>
              <a:rPr lang="en" sz="1050">
                <a:solidFill>
                  <a:srgbClr val="0D0D0D"/>
                </a:solidFill>
                <a:highlight>
                  <a:srgbClr val="FFFFFF"/>
                </a:highlight>
                <a:latin typeface="Courier New"/>
                <a:ea typeface="Courier New"/>
                <a:cs typeface="Courier New"/>
                <a:sym typeface="Courier New"/>
              </a:rPr>
              <a:t>get_text()</a:t>
            </a:r>
            <a:r>
              <a:rPr lang="en" sz="1200">
                <a:solidFill>
                  <a:srgbClr val="0D0D0D"/>
                </a:solidFill>
                <a:highlight>
                  <a:srgbClr val="FFFFFF"/>
                </a:highlight>
                <a:latin typeface="Roboto"/>
                <a:ea typeface="Roboto"/>
                <a:cs typeface="Roboto"/>
                <a:sym typeface="Roboto"/>
              </a:rPr>
              <a:t>) to interact with the chatbot.</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Loading Assets: Lottie animations and profile image URLs are loaded using the </a:t>
            </a:r>
            <a:r>
              <a:rPr lang="en" sz="1050">
                <a:solidFill>
                  <a:srgbClr val="0D0D0D"/>
                </a:solidFill>
                <a:highlight>
                  <a:srgbClr val="FFFFFF"/>
                </a:highlight>
                <a:latin typeface="Courier New"/>
                <a:ea typeface="Courier New"/>
                <a:cs typeface="Courier New"/>
                <a:sym typeface="Courier New"/>
              </a:rPr>
              <a:t>load_lottieurl()</a:t>
            </a:r>
            <a:r>
              <a:rPr lang="en" sz="1200">
                <a:solidFill>
                  <a:srgbClr val="0D0D0D"/>
                </a:solidFill>
                <a:highlight>
                  <a:srgbClr val="FFFFFF"/>
                </a:highlight>
                <a:latin typeface="Roboto"/>
                <a:ea typeface="Roboto"/>
                <a:cs typeface="Roboto"/>
                <a:sym typeface="Roboto"/>
              </a:rPr>
              <a:t> function.</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Info Section: Information about the user, such as name, introduction, about section, and profile picture, is displayed using HTML markup and Streamlit components.</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Skillset Section: Lottie animations representing various skills (Python, Java, MySQL, Git, GitHub, Docker, JavaScript) are displayed.</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Contact Section: A contact form with fields for name, email, and message is displayed, allowing users to send messages directly from the web application.</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explanation for chatbot with gemini pro</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228600" lvl="0" marL="457200" rtl="0" algn="l">
              <a:spcBef>
                <a:spcPts val="1500"/>
              </a:spcBef>
              <a:spcAft>
                <a:spcPts val="0"/>
              </a:spcAft>
              <a:buClr>
                <a:srgbClr val="0D0D0D"/>
              </a:buClr>
              <a:buSzPct val="100000"/>
              <a:buFont typeface="Roboto"/>
              <a:buNone/>
            </a:pPr>
            <a:r>
              <a:rPr lang="en" sz="1200">
                <a:solidFill>
                  <a:srgbClr val="0D0D0D"/>
                </a:solidFill>
                <a:highlight>
                  <a:srgbClr val="FFFFFF"/>
                </a:highlight>
                <a:latin typeface="Roboto"/>
                <a:ea typeface="Roboto"/>
                <a:cs typeface="Roboto"/>
                <a:sym typeface="Roboto"/>
              </a:rPr>
              <a:t>Requests: Used for making HTTP requests. In this script, it's used to fetch Lottie animation files from URLs.</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ct val="100000"/>
              <a:buFont typeface="Roboto"/>
              <a:buNone/>
            </a:pPr>
            <a:r>
              <a:rPr lang="en" sz="1200">
                <a:solidFill>
                  <a:srgbClr val="0D0D0D"/>
                </a:solidFill>
                <a:highlight>
                  <a:srgbClr val="FFFFFF"/>
                </a:highlight>
                <a:latin typeface="Roboto"/>
                <a:ea typeface="Roboto"/>
                <a:cs typeface="Roboto"/>
                <a:sym typeface="Roboto"/>
              </a:rPr>
              <a:t>Streamlit Imports: Modules from Streamlit used for creating web applications (</a:t>
            </a:r>
            <a:r>
              <a:rPr lang="en" sz="1050">
                <a:solidFill>
                  <a:srgbClr val="0D0D0D"/>
                </a:solidFill>
                <a:highlight>
                  <a:srgbClr val="FFFFFF"/>
                </a:highlight>
                <a:latin typeface="Courier New"/>
                <a:ea typeface="Courier New"/>
                <a:cs typeface="Courier New"/>
                <a:sym typeface="Courier New"/>
              </a:rPr>
              <a:t>streamlit</a:t>
            </a:r>
            <a:r>
              <a:rPr lang="en" sz="1200">
                <a:solidFill>
                  <a:srgbClr val="0D0D0D"/>
                </a:solidFill>
                <a:highlight>
                  <a:srgbClr val="FFFFFF"/>
                </a:highlight>
                <a:latin typeface="Roboto"/>
                <a:ea typeface="Roboto"/>
                <a:cs typeface="Roboto"/>
                <a:sym typeface="Roboto"/>
              </a:rPr>
              <a:t>, </a:t>
            </a:r>
            <a:r>
              <a:rPr lang="en" sz="1050">
                <a:solidFill>
                  <a:srgbClr val="0D0D0D"/>
                </a:solidFill>
                <a:highlight>
                  <a:srgbClr val="FFFFFF"/>
                </a:highlight>
                <a:latin typeface="Courier New"/>
                <a:ea typeface="Courier New"/>
                <a:cs typeface="Courier New"/>
                <a:sym typeface="Courier New"/>
              </a:rPr>
              <a:t>streamlit.components.v1</a:t>
            </a:r>
            <a:r>
              <a:rPr lang="en" sz="1200">
                <a:solidFill>
                  <a:srgbClr val="0D0D0D"/>
                </a:solidFill>
                <a:highlight>
                  <a:srgbClr val="FFFFFF"/>
                </a:highlight>
                <a:latin typeface="Roboto"/>
                <a:ea typeface="Roboto"/>
                <a:cs typeface="Roboto"/>
                <a:sym typeface="Roboto"/>
              </a:rPr>
              <a:t>).</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ct val="100000"/>
              <a:buFont typeface="Roboto"/>
              <a:buNone/>
            </a:pPr>
            <a:r>
              <a:rPr lang="en" sz="1200">
                <a:solidFill>
                  <a:srgbClr val="0D0D0D"/>
                </a:solidFill>
                <a:highlight>
                  <a:srgbClr val="FFFFFF"/>
                </a:highlight>
                <a:latin typeface="Roboto"/>
                <a:ea typeface="Roboto"/>
                <a:cs typeface="Roboto"/>
                <a:sym typeface="Roboto"/>
              </a:rPr>
              <a:t>External Modules: Imported modules include </a:t>
            </a:r>
            <a:r>
              <a:rPr lang="en" sz="1050">
                <a:solidFill>
                  <a:srgbClr val="0D0D0D"/>
                </a:solidFill>
                <a:highlight>
                  <a:srgbClr val="FFFFFF"/>
                </a:highlight>
                <a:latin typeface="Courier New"/>
                <a:ea typeface="Courier New"/>
                <a:cs typeface="Courier New"/>
                <a:sym typeface="Courier New"/>
              </a:rPr>
              <a:t>streamlit_lottie</a:t>
            </a:r>
            <a:r>
              <a:rPr lang="en" sz="1200">
                <a:solidFill>
                  <a:srgbClr val="0D0D0D"/>
                </a:solidFill>
                <a:highlight>
                  <a:srgbClr val="FFFFFF"/>
                </a:highlight>
                <a:latin typeface="Roboto"/>
                <a:ea typeface="Roboto"/>
                <a:cs typeface="Roboto"/>
                <a:sym typeface="Roboto"/>
              </a:rPr>
              <a:t>, </a:t>
            </a:r>
            <a:r>
              <a:rPr lang="en" sz="1050">
                <a:solidFill>
                  <a:srgbClr val="0D0D0D"/>
                </a:solidFill>
                <a:highlight>
                  <a:srgbClr val="FFFFFF"/>
                </a:highlight>
                <a:latin typeface="Courier New"/>
                <a:ea typeface="Courier New"/>
                <a:cs typeface="Courier New"/>
                <a:sym typeface="Courier New"/>
              </a:rPr>
              <a:t>streamlit_timeline</a:t>
            </a:r>
            <a:r>
              <a:rPr lang="en" sz="1200">
                <a:solidFill>
                  <a:srgbClr val="0D0D0D"/>
                </a:solidFill>
                <a:highlight>
                  <a:srgbClr val="FFFFFF"/>
                </a:highlight>
                <a:latin typeface="Roboto"/>
                <a:ea typeface="Roboto"/>
                <a:cs typeface="Roboto"/>
                <a:sym typeface="Roboto"/>
              </a:rPr>
              <a:t>, </a:t>
            </a:r>
            <a:r>
              <a:rPr lang="en" sz="1050">
                <a:solidFill>
                  <a:srgbClr val="0D0D0D"/>
                </a:solidFill>
                <a:highlight>
                  <a:srgbClr val="FFFFFF"/>
                </a:highlight>
                <a:latin typeface="Courier New"/>
                <a:ea typeface="Courier New"/>
                <a:cs typeface="Courier New"/>
                <a:sym typeface="Courier New"/>
              </a:rPr>
              <a:t>openai</a:t>
            </a:r>
            <a:r>
              <a:rPr lang="en" sz="1200">
                <a:solidFill>
                  <a:srgbClr val="0D0D0D"/>
                </a:solidFill>
                <a:highlight>
                  <a:srgbClr val="FFFFFF"/>
                </a:highlight>
                <a:latin typeface="Roboto"/>
                <a:ea typeface="Roboto"/>
                <a:cs typeface="Roboto"/>
                <a:sym typeface="Roboto"/>
              </a:rPr>
              <a:t>, and custom modules (</a:t>
            </a:r>
            <a:r>
              <a:rPr lang="en" sz="1050">
                <a:solidFill>
                  <a:srgbClr val="0D0D0D"/>
                </a:solidFill>
                <a:highlight>
                  <a:srgbClr val="FFFFFF"/>
                </a:highlight>
                <a:latin typeface="Courier New"/>
                <a:ea typeface="Courier New"/>
                <a:cs typeface="Courier New"/>
                <a:sym typeface="Courier New"/>
              </a:rPr>
              <a:t>llama_index</a:t>
            </a:r>
            <a:r>
              <a:rPr lang="en" sz="1200">
                <a:solidFill>
                  <a:srgbClr val="0D0D0D"/>
                </a:solidFill>
                <a:highlight>
                  <a:srgbClr val="FFFFFF"/>
                </a:highlight>
                <a:latin typeface="Roboto"/>
                <a:ea typeface="Roboto"/>
                <a:cs typeface="Roboto"/>
                <a:sym typeface="Roboto"/>
              </a:rPr>
              <a:t>, </a:t>
            </a:r>
            <a:r>
              <a:rPr lang="en" sz="1050">
                <a:solidFill>
                  <a:srgbClr val="0D0D0D"/>
                </a:solidFill>
                <a:highlight>
                  <a:srgbClr val="FFFFFF"/>
                </a:highlight>
                <a:latin typeface="Courier New"/>
                <a:ea typeface="Courier New"/>
                <a:cs typeface="Courier New"/>
                <a:sym typeface="Courier New"/>
              </a:rPr>
              <a:t>constant</a:t>
            </a:r>
            <a:r>
              <a:rPr lang="en" sz="1200">
                <a:solidFill>
                  <a:srgbClr val="0D0D0D"/>
                </a:solidFill>
                <a:highlight>
                  <a:srgbClr val="FFFFFF"/>
                </a:highlight>
                <a:latin typeface="Roboto"/>
                <a:ea typeface="Roboto"/>
                <a:cs typeface="Roboto"/>
                <a:sym typeface="Roboto"/>
              </a:rPr>
              <a:t>, </a:t>
            </a:r>
            <a:r>
              <a:rPr lang="en" sz="1050">
                <a:solidFill>
                  <a:srgbClr val="0D0D0D"/>
                </a:solidFill>
                <a:highlight>
                  <a:srgbClr val="FFFFFF"/>
                </a:highlight>
                <a:latin typeface="Courier New"/>
                <a:ea typeface="Courier New"/>
                <a:cs typeface="Courier New"/>
                <a:sym typeface="Courier New"/>
              </a:rPr>
              <a:t>langchain.chat_models</a:t>
            </a:r>
            <a:r>
              <a:rPr lang="en" sz="1200">
                <a:solidFill>
                  <a:srgbClr val="0D0D0D"/>
                </a:solidFill>
                <a:highlight>
                  <a:srgbClr val="FFFFFF"/>
                </a:highlight>
                <a:latin typeface="Roboto"/>
                <a:ea typeface="Roboto"/>
                <a:cs typeface="Roboto"/>
                <a:sym typeface="Roboto"/>
              </a:rPr>
              <a:t>).</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ct val="100000"/>
              <a:buFont typeface="Roboto"/>
              <a:buNone/>
            </a:pPr>
            <a:r>
              <a:rPr lang="en" sz="1200">
                <a:solidFill>
                  <a:srgbClr val="0D0D0D"/>
                </a:solidFill>
                <a:highlight>
                  <a:srgbClr val="FFFFFF"/>
                </a:highlight>
                <a:latin typeface="Roboto"/>
                <a:ea typeface="Roboto"/>
                <a:cs typeface="Roboto"/>
                <a:sym typeface="Roboto"/>
              </a:rPr>
              <a:t>PIL (Python Imaging Library): Used for image processing tasks such as opening, manipulating, and saving many different image file formats.</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ct val="100000"/>
              <a:buFont typeface="Roboto"/>
              <a:buNone/>
            </a:pPr>
            <a:r>
              <a:rPr lang="en" sz="1200">
                <a:solidFill>
                  <a:srgbClr val="0D0D0D"/>
                </a:solidFill>
                <a:highlight>
                  <a:srgbClr val="FFFFFF"/>
                </a:highlight>
                <a:latin typeface="Roboto"/>
                <a:ea typeface="Roboto"/>
                <a:cs typeface="Roboto"/>
                <a:sym typeface="Roboto"/>
              </a:rPr>
              <a:t>Other Utilities: </a:t>
            </a:r>
            <a:r>
              <a:rPr lang="en" sz="1050">
                <a:solidFill>
                  <a:srgbClr val="0D0D0D"/>
                </a:solidFill>
                <a:highlight>
                  <a:srgbClr val="FFFFFF"/>
                </a:highlight>
                <a:latin typeface="Courier New"/>
                <a:ea typeface="Courier New"/>
                <a:cs typeface="Courier New"/>
                <a:sym typeface="Courier New"/>
              </a:rPr>
              <a:t>pathlib</a:t>
            </a:r>
            <a:r>
              <a:rPr lang="en" sz="1200">
                <a:solidFill>
                  <a:srgbClr val="0D0D0D"/>
                </a:solidFill>
                <a:highlight>
                  <a:srgbClr val="FFFFFF"/>
                </a:highlight>
                <a:latin typeface="Roboto"/>
                <a:ea typeface="Roboto"/>
                <a:cs typeface="Roboto"/>
                <a:sym typeface="Roboto"/>
              </a:rPr>
              <a:t>, </a:t>
            </a:r>
            <a:r>
              <a:rPr lang="en" sz="1050">
                <a:solidFill>
                  <a:srgbClr val="0D0D0D"/>
                </a:solidFill>
                <a:highlight>
                  <a:srgbClr val="FFFFFF"/>
                </a:highlight>
                <a:latin typeface="Courier New"/>
                <a:ea typeface="Courier New"/>
                <a:cs typeface="Courier New"/>
                <a:sym typeface="Courier New"/>
              </a:rPr>
              <a:t>textwrap</a:t>
            </a:r>
            <a:r>
              <a:rPr lang="en" sz="1200">
                <a:solidFill>
                  <a:srgbClr val="0D0D0D"/>
                </a:solidFill>
                <a:highlight>
                  <a:srgbClr val="FFFFFF"/>
                </a:highlight>
                <a:latin typeface="Roboto"/>
                <a:ea typeface="Roboto"/>
                <a:cs typeface="Roboto"/>
                <a:sym typeface="Roboto"/>
              </a:rPr>
              <a:t>, </a:t>
            </a:r>
            <a:r>
              <a:rPr lang="en" sz="1050">
                <a:solidFill>
                  <a:srgbClr val="0D0D0D"/>
                </a:solidFill>
                <a:highlight>
                  <a:srgbClr val="FFFFFF"/>
                </a:highlight>
                <a:latin typeface="Courier New"/>
                <a:ea typeface="Courier New"/>
                <a:cs typeface="Courier New"/>
                <a:sym typeface="Courier New"/>
              </a:rPr>
              <a:t>google.generativeai</a:t>
            </a:r>
            <a:r>
              <a:rPr lang="en" sz="1200">
                <a:solidFill>
                  <a:srgbClr val="0D0D0D"/>
                </a:solidFill>
                <a:highlight>
                  <a:srgbClr val="FFFFFF"/>
                </a:highlight>
                <a:latin typeface="Roboto"/>
                <a:ea typeface="Roboto"/>
                <a:cs typeface="Roboto"/>
                <a:sym typeface="Roboto"/>
              </a:rPr>
              <a:t>, etc., used for various functionalities like file path manipulation, text wrapping, and integration with Google's Generative AI.</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ct val="100000"/>
              <a:buFont typeface="Roboto"/>
              <a:buNone/>
            </a:pPr>
            <a:r>
              <a:rPr lang="en" sz="1200">
                <a:solidFill>
                  <a:srgbClr val="0D0D0D"/>
                </a:solidFill>
                <a:highlight>
                  <a:srgbClr val="FFFFFF"/>
                </a:highlight>
                <a:latin typeface="Roboto"/>
                <a:ea typeface="Roboto"/>
                <a:cs typeface="Roboto"/>
                <a:sym typeface="Roboto"/>
              </a:rPr>
              <a:t>OpenAI Configuration: The OpenAI API key is provided via a sidebar text input, and the </a:t>
            </a:r>
            <a:r>
              <a:rPr lang="en" sz="1050">
                <a:solidFill>
                  <a:srgbClr val="0D0D0D"/>
                </a:solidFill>
                <a:highlight>
                  <a:srgbClr val="FFFFFF"/>
                </a:highlight>
                <a:latin typeface="Courier New"/>
                <a:ea typeface="Courier New"/>
                <a:cs typeface="Courier New"/>
                <a:sym typeface="Courier New"/>
              </a:rPr>
              <a:t>openai</a:t>
            </a:r>
            <a:r>
              <a:rPr lang="en" sz="1200">
                <a:solidFill>
                  <a:srgbClr val="0D0D0D"/>
                </a:solidFill>
                <a:highlight>
                  <a:srgbClr val="FFFFFF"/>
                </a:highlight>
                <a:latin typeface="Roboto"/>
                <a:ea typeface="Roboto"/>
                <a:cs typeface="Roboto"/>
                <a:sym typeface="Roboto"/>
              </a:rPr>
              <a:t> module is configured with the provided API key.</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ct val="100000"/>
              <a:buFont typeface="Roboto"/>
              <a:buNone/>
            </a:pPr>
            <a:r>
              <a:rPr lang="en" sz="1200">
                <a:solidFill>
                  <a:srgbClr val="0D0D0D"/>
                </a:solidFill>
                <a:highlight>
                  <a:srgbClr val="FFFFFF"/>
                </a:highlight>
                <a:latin typeface="Roboto"/>
                <a:ea typeface="Roboto"/>
                <a:cs typeface="Roboto"/>
                <a:sym typeface="Roboto"/>
              </a:rPr>
              <a:t>Local CSS Styling: A local CSS file (</a:t>
            </a:r>
            <a:r>
              <a:rPr lang="en" sz="1050">
                <a:solidFill>
                  <a:srgbClr val="0D0D0D"/>
                </a:solidFill>
                <a:highlight>
                  <a:srgbClr val="FFFFFF"/>
                </a:highlight>
                <a:latin typeface="Courier New"/>
                <a:ea typeface="Courier New"/>
                <a:cs typeface="Courier New"/>
                <a:sym typeface="Courier New"/>
              </a:rPr>
              <a:t>style.css</a:t>
            </a:r>
            <a:r>
              <a:rPr lang="en" sz="1200">
                <a:solidFill>
                  <a:srgbClr val="0D0D0D"/>
                </a:solidFill>
                <a:highlight>
                  <a:srgbClr val="FFFFFF"/>
                </a:highlight>
                <a:latin typeface="Roboto"/>
                <a:ea typeface="Roboto"/>
                <a:cs typeface="Roboto"/>
                <a:sym typeface="Roboto"/>
              </a:rPr>
              <a:t>) is loaded to customize the appearance of the web application.</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ct val="100000"/>
              <a:buFont typeface="Roboto"/>
              <a:buNone/>
            </a:pPr>
            <a:r>
              <a:rPr lang="en" sz="1200">
                <a:solidFill>
                  <a:srgbClr val="0D0D0D"/>
                </a:solidFill>
                <a:highlight>
                  <a:srgbClr val="FFFFFF"/>
                </a:highlight>
                <a:latin typeface="Roboto"/>
                <a:ea typeface="Roboto"/>
                <a:cs typeface="Roboto"/>
                <a:sym typeface="Roboto"/>
              </a:rPr>
              <a:t>Gemini Chatbot Setup: The </a:t>
            </a:r>
            <a:r>
              <a:rPr lang="en" sz="1050">
                <a:solidFill>
                  <a:srgbClr val="0D0D0D"/>
                </a:solidFill>
                <a:highlight>
                  <a:srgbClr val="FFFFFF"/>
                </a:highlight>
                <a:latin typeface="Courier New"/>
                <a:ea typeface="Courier New"/>
                <a:cs typeface="Courier New"/>
                <a:sym typeface="Courier New"/>
              </a:rPr>
              <a:t>genai.GenerativeModel</a:t>
            </a:r>
            <a:r>
              <a:rPr lang="en" sz="1200">
                <a:solidFill>
                  <a:srgbClr val="0D0D0D"/>
                </a:solidFill>
                <a:highlight>
                  <a:srgbClr val="FFFFFF"/>
                </a:highlight>
                <a:latin typeface="Roboto"/>
                <a:ea typeface="Roboto"/>
                <a:cs typeface="Roboto"/>
                <a:sym typeface="Roboto"/>
              </a:rPr>
              <a:t> class from the </a:t>
            </a:r>
            <a:r>
              <a:rPr lang="en" sz="1050">
                <a:solidFill>
                  <a:srgbClr val="0D0D0D"/>
                </a:solidFill>
                <a:highlight>
                  <a:srgbClr val="FFFFFF"/>
                </a:highlight>
                <a:latin typeface="Courier New"/>
                <a:ea typeface="Courier New"/>
                <a:cs typeface="Courier New"/>
                <a:sym typeface="Courier New"/>
              </a:rPr>
              <a:t>llama_index</a:t>
            </a:r>
            <a:r>
              <a:rPr lang="en" sz="1200">
                <a:solidFill>
                  <a:srgbClr val="0D0D0D"/>
                </a:solidFill>
                <a:highlight>
                  <a:srgbClr val="FFFFFF"/>
                </a:highlight>
                <a:latin typeface="Roboto"/>
                <a:ea typeface="Roboto"/>
                <a:cs typeface="Roboto"/>
                <a:sym typeface="Roboto"/>
              </a:rPr>
              <a:t> module is used to set up the chatbot model.</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ct val="100000"/>
              <a:buFont typeface="Roboto"/>
              <a:buNone/>
            </a:pPr>
            <a:r>
              <a:rPr lang="en" sz="1200">
                <a:solidFill>
                  <a:srgbClr val="0D0D0D"/>
                </a:solidFill>
                <a:highlight>
                  <a:srgbClr val="FFFFFF"/>
                </a:highlight>
                <a:latin typeface="Roboto"/>
                <a:ea typeface="Roboto"/>
                <a:cs typeface="Roboto"/>
                <a:sym typeface="Roboto"/>
              </a:rPr>
              <a:t>Functions for Chatbot Interaction: Functions like </a:t>
            </a:r>
            <a:r>
              <a:rPr lang="en" sz="1050">
                <a:solidFill>
                  <a:srgbClr val="0D0D0D"/>
                </a:solidFill>
                <a:highlight>
                  <a:srgbClr val="FFFFFF"/>
                </a:highlight>
                <a:latin typeface="Courier New"/>
                <a:ea typeface="Courier New"/>
                <a:cs typeface="Courier New"/>
                <a:sym typeface="Courier New"/>
              </a:rPr>
              <a:t>ask_bot()</a:t>
            </a:r>
            <a:r>
              <a:rPr lang="en" sz="1200">
                <a:solidFill>
                  <a:srgbClr val="0D0D0D"/>
                </a:solidFill>
                <a:highlight>
                  <a:srgbClr val="FFFFFF"/>
                </a:highlight>
                <a:latin typeface="Roboto"/>
                <a:ea typeface="Roboto"/>
                <a:cs typeface="Roboto"/>
                <a:sym typeface="Roboto"/>
              </a:rPr>
              <a:t> and </a:t>
            </a:r>
            <a:r>
              <a:rPr lang="en" sz="1050">
                <a:solidFill>
                  <a:srgbClr val="0D0D0D"/>
                </a:solidFill>
                <a:highlight>
                  <a:srgbClr val="FFFFFF"/>
                </a:highlight>
                <a:latin typeface="Courier New"/>
                <a:ea typeface="Courier New"/>
                <a:cs typeface="Courier New"/>
                <a:sym typeface="Courier New"/>
              </a:rPr>
              <a:t>get_text()</a:t>
            </a:r>
            <a:r>
              <a:rPr lang="en" sz="1200">
                <a:solidFill>
                  <a:srgbClr val="0D0D0D"/>
                </a:solidFill>
                <a:highlight>
                  <a:srgbClr val="FFFFFF"/>
                </a:highlight>
                <a:latin typeface="Roboto"/>
                <a:ea typeface="Roboto"/>
                <a:cs typeface="Roboto"/>
                <a:sym typeface="Roboto"/>
              </a:rPr>
              <a:t> are defined to interact with the chatbot. The </a:t>
            </a:r>
            <a:r>
              <a:rPr lang="en" sz="1050">
                <a:solidFill>
                  <a:srgbClr val="0D0D0D"/>
                </a:solidFill>
                <a:highlight>
                  <a:srgbClr val="FFFFFF"/>
                </a:highlight>
                <a:latin typeface="Courier New"/>
                <a:ea typeface="Courier New"/>
                <a:cs typeface="Courier New"/>
                <a:sym typeface="Courier New"/>
              </a:rPr>
              <a:t>ask_bot()</a:t>
            </a:r>
            <a:r>
              <a:rPr lang="en" sz="1200">
                <a:solidFill>
                  <a:srgbClr val="0D0D0D"/>
                </a:solidFill>
                <a:highlight>
                  <a:srgbClr val="FFFFFF"/>
                </a:highlight>
                <a:latin typeface="Roboto"/>
                <a:ea typeface="Roboto"/>
                <a:cs typeface="Roboto"/>
                <a:sym typeface="Roboto"/>
              </a:rPr>
              <a:t> function queries the chatbot model and returns the response.</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ct val="100000"/>
              <a:buFont typeface="Roboto"/>
              <a:buNone/>
            </a:pPr>
            <a:r>
              <a:rPr lang="en" sz="1200">
                <a:solidFill>
                  <a:srgbClr val="0D0D0D"/>
                </a:solidFill>
                <a:highlight>
                  <a:srgbClr val="FFFFFF"/>
                </a:highlight>
                <a:latin typeface="Roboto"/>
                <a:ea typeface="Roboto"/>
                <a:cs typeface="Roboto"/>
                <a:sym typeface="Roboto"/>
              </a:rPr>
              <a:t>Loading Assets: Lottie animation files (JSON format) are fetched from URLs using the </a:t>
            </a:r>
            <a:r>
              <a:rPr lang="en" sz="1050">
                <a:solidFill>
                  <a:srgbClr val="0D0D0D"/>
                </a:solidFill>
                <a:highlight>
                  <a:srgbClr val="FFFFFF"/>
                </a:highlight>
                <a:latin typeface="Courier New"/>
                <a:ea typeface="Courier New"/>
                <a:cs typeface="Courier New"/>
                <a:sym typeface="Courier New"/>
              </a:rPr>
              <a:t>requests.get()</a:t>
            </a:r>
            <a:r>
              <a:rPr lang="en" sz="1200">
                <a:solidFill>
                  <a:srgbClr val="0D0D0D"/>
                </a:solidFill>
                <a:highlight>
                  <a:srgbClr val="FFFFFF"/>
                </a:highlight>
                <a:latin typeface="Roboto"/>
                <a:ea typeface="Roboto"/>
                <a:cs typeface="Roboto"/>
                <a:sym typeface="Roboto"/>
              </a:rPr>
              <a:t> function.</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ct val="100000"/>
              <a:buFont typeface="Roboto"/>
              <a:buNone/>
            </a:pPr>
            <a:r>
              <a:rPr lang="en" sz="1200">
                <a:solidFill>
                  <a:srgbClr val="0D0D0D"/>
                </a:solidFill>
                <a:highlight>
                  <a:srgbClr val="FFFFFF"/>
                </a:highlight>
                <a:latin typeface="Roboto"/>
                <a:ea typeface="Roboto"/>
                <a:cs typeface="Roboto"/>
                <a:sym typeface="Roboto"/>
              </a:rPr>
              <a:t>Information Display: Information about the user, such as name, introduction, and about section, is displayed using Streamlit components like </a:t>
            </a:r>
            <a:r>
              <a:rPr lang="en" sz="1050">
                <a:solidFill>
                  <a:srgbClr val="0D0D0D"/>
                </a:solidFill>
                <a:highlight>
                  <a:srgbClr val="FFFFFF"/>
                </a:highlight>
                <a:latin typeface="Courier New"/>
                <a:ea typeface="Courier New"/>
                <a:cs typeface="Courier New"/>
                <a:sym typeface="Courier New"/>
              </a:rPr>
              <a:t>st.markdown()</a:t>
            </a:r>
            <a:r>
              <a:rPr lang="en" sz="1200">
                <a:solidFill>
                  <a:srgbClr val="0D0D0D"/>
                </a:solidFill>
                <a:highlight>
                  <a:srgbClr val="FFFFFF"/>
                </a:highlight>
                <a:latin typeface="Roboto"/>
                <a:ea typeface="Roboto"/>
                <a:cs typeface="Roboto"/>
                <a:sym typeface="Roboto"/>
              </a:rPr>
              <a:t> and </a:t>
            </a:r>
            <a:r>
              <a:rPr lang="en" sz="1050">
                <a:solidFill>
                  <a:srgbClr val="0D0D0D"/>
                </a:solidFill>
                <a:highlight>
                  <a:srgbClr val="FFFFFF"/>
                </a:highlight>
                <a:latin typeface="Courier New"/>
                <a:ea typeface="Courier New"/>
                <a:cs typeface="Courier New"/>
                <a:sym typeface="Courier New"/>
              </a:rPr>
              <a:t>st.write()</a:t>
            </a:r>
            <a:r>
              <a:rPr lang="en" sz="1200">
                <a:solidFill>
                  <a:srgbClr val="0D0D0D"/>
                </a:solidFill>
                <a:highlight>
                  <a:srgbClr val="FFFFFF"/>
                </a:highlight>
                <a:latin typeface="Roboto"/>
                <a:ea typeface="Roboto"/>
                <a:cs typeface="Roboto"/>
                <a:sym typeface="Roboto"/>
              </a:rPr>
              <a:t>.</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ct val="100000"/>
              <a:buFont typeface="Roboto"/>
              <a:buNone/>
            </a:pPr>
            <a:r>
              <a:rPr lang="en" sz="1200">
                <a:solidFill>
                  <a:srgbClr val="0D0D0D"/>
                </a:solidFill>
                <a:highlight>
                  <a:srgbClr val="FFFFFF"/>
                </a:highlight>
                <a:latin typeface="Roboto"/>
                <a:ea typeface="Roboto"/>
                <a:cs typeface="Roboto"/>
                <a:sym typeface="Roboto"/>
              </a:rPr>
              <a:t>Contact Form: A contact form is included in the web application, allowing users to send messages directly to the user via email.</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explanation for chatbot with hardcoded content</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62500" lnSpcReduction="10000"/>
          </a:bodyPr>
          <a:lstStyle/>
          <a:p>
            <a:pPr indent="-228600" lvl="0" marL="457200" rtl="0" algn="l">
              <a:spcBef>
                <a:spcPts val="1500"/>
              </a:spcBef>
              <a:spcAft>
                <a:spcPts val="0"/>
              </a:spcAft>
              <a:buClr>
                <a:srgbClr val="0D0D0D"/>
              </a:buClr>
              <a:buSzPct val="100000"/>
              <a:buFont typeface="Roboto"/>
              <a:buNone/>
            </a:pPr>
            <a:r>
              <a:rPr lang="en" sz="1842">
                <a:solidFill>
                  <a:srgbClr val="0D0D0D"/>
                </a:solidFill>
                <a:highlight>
                  <a:srgbClr val="FFFFFF"/>
                </a:highlight>
                <a:latin typeface="Roboto"/>
                <a:ea typeface="Roboto"/>
                <a:cs typeface="Roboto"/>
                <a:sym typeface="Roboto"/>
              </a:rPr>
              <a:t>Imports:</a:t>
            </a:r>
            <a:endParaRPr sz="1842">
              <a:solidFill>
                <a:srgbClr val="0D0D0D"/>
              </a:solidFill>
              <a:highlight>
                <a:srgbClr val="FFFFFF"/>
              </a:highlight>
              <a:latin typeface="Roboto"/>
              <a:ea typeface="Roboto"/>
              <a:cs typeface="Roboto"/>
              <a:sym typeface="Roboto"/>
            </a:endParaRPr>
          </a:p>
          <a:p>
            <a:pPr indent="-276225" lvl="1" marL="914400" rtl="0" algn="l">
              <a:spcBef>
                <a:spcPts val="0"/>
              </a:spcBef>
              <a:spcAft>
                <a:spcPts val="0"/>
              </a:spcAft>
              <a:buClr>
                <a:srgbClr val="0D0D0D"/>
              </a:buClr>
              <a:buSzPct val="70907"/>
              <a:buFont typeface="Roboto"/>
              <a:buChar char="●"/>
            </a:pPr>
            <a:r>
              <a:rPr lang="en" sz="1692">
                <a:solidFill>
                  <a:srgbClr val="0D0D0D"/>
                </a:solidFill>
                <a:highlight>
                  <a:srgbClr val="FFFFFF"/>
                </a:highlight>
                <a:latin typeface="Courier New"/>
                <a:ea typeface="Courier New"/>
                <a:cs typeface="Courier New"/>
                <a:sym typeface="Courier New"/>
              </a:rPr>
              <a:t>streamlit</a:t>
            </a:r>
            <a:r>
              <a:rPr lang="en" sz="1842">
                <a:solidFill>
                  <a:srgbClr val="0D0D0D"/>
                </a:solidFill>
                <a:highlight>
                  <a:srgbClr val="FFFFFF"/>
                </a:highlight>
                <a:latin typeface="Roboto"/>
                <a:ea typeface="Roboto"/>
                <a:cs typeface="Roboto"/>
                <a:sym typeface="Roboto"/>
              </a:rPr>
              <a:t>: Framework for building web applications.</a:t>
            </a:r>
            <a:endParaRPr sz="1842">
              <a:solidFill>
                <a:srgbClr val="0D0D0D"/>
              </a:solidFill>
              <a:highlight>
                <a:srgbClr val="FFFFFF"/>
              </a:highlight>
              <a:latin typeface="Roboto"/>
              <a:ea typeface="Roboto"/>
              <a:cs typeface="Roboto"/>
              <a:sym typeface="Roboto"/>
            </a:endParaRPr>
          </a:p>
          <a:p>
            <a:pPr indent="-276225" lvl="1" marL="914400" rtl="0" algn="l">
              <a:spcBef>
                <a:spcPts val="0"/>
              </a:spcBef>
              <a:spcAft>
                <a:spcPts val="0"/>
              </a:spcAft>
              <a:buClr>
                <a:srgbClr val="0D0D0D"/>
              </a:buClr>
              <a:buSzPct val="70907"/>
              <a:buFont typeface="Roboto"/>
              <a:buChar char="●"/>
            </a:pPr>
            <a:r>
              <a:rPr lang="en" sz="1692">
                <a:solidFill>
                  <a:srgbClr val="0D0D0D"/>
                </a:solidFill>
                <a:highlight>
                  <a:srgbClr val="FFFFFF"/>
                </a:highlight>
                <a:latin typeface="Courier New"/>
                <a:ea typeface="Courier New"/>
                <a:cs typeface="Courier New"/>
                <a:sym typeface="Courier New"/>
              </a:rPr>
              <a:t>speech_recognition</a:t>
            </a:r>
            <a:r>
              <a:rPr lang="en" sz="1842">
                <a:solidFill>
                  <a:srgbClr val="0D0D0D"/>
                </a:solidFill>
                <a:highlight>
                  <a:srgbClr val="FFFFFF"/>
                </a:highlight>
                <a:latin typeface="Roboto"/>
                <a:ea typeface="Roboto"/>
                <a:cs typeface="Roboto"/>
                <a:sym typeface="Roboto"/>
              </a:rPr>
              <a:t>: Library for performing speech recognition.</a:t>
            </a:r>
            <a:endParaRPr sz="1842">
              <a:solidFill>
                <a:srgbClr val="0D0D0D"/>
              </a:solidFill>
              <a:highlight>
                <a:srgbClr val="FFFFFF"/>
              </a:highlight>
              <a:latin typeface="Roboto"/>
              <a:ea typeface="Roboto"/>
              <a:cs typeface="Roboto"/>
              <a:sym typeface="Roboto"/>
            </a:endParaRPr>
          </a:p>
          <a:p>
            <a:pPr indent="-276225" lvl="1" marL="914400" rtl="0" algn="l">
              <a:spcBef>
                <a:spcPts val="0"/>
              </a:spcBef>
              <a:spcAft>
                <a:spcPts val="0"/>
              </a:spcAft>
              <a:buClr>
                <a:srgbClr val="0D0D0D"/>
              </a:buClr>
              <a:buSzPct val="70907"/>
              <a:buFont typeface="Roboto"/>
              <a:buChar char="●"/>
            </a:pPr>
            <a:r>
              <a:rPr lang="en" sz="1692">
                <a:solidFill>
                  <a:srgbClr val="0D0D0D"/>
                </a:solidFill>
                <a:highlight>
                  <a:srgbClr val="FFFFFF"/>
                </a:highlight>
                <a:latin typeface="Courier New"/>
                <a:ea typeface="Courier New"/>
                <a:cs typeface="Courier New"/>
                <a:sym typeface="Courier New"/>
              </a:rPr>
              <a:t>gtts</a:t>
            </a:r>
            <a:r>
              <a:rPr lang="en" sz="1842">
                <a:solidFill>
                  <a:srgbClr val="0D0D0D"/>
                </a:solidFill>
                <a:highlight>
                  <a:srgbClr val="FFFFFF"/>
                </a:highlight>
                <a:latin typeface="Roboto"/>
                <a:ea typeface="Roboto"/>
                <a:cs typeface="Roboto"/>
                <a:sym typeface="Roboto"/>
              </a:rPr>
              <a:t>: Google Text-to-Speech library for converting text to speech.</a:t>
            </a:r>
            <a:endParaRPr sz="1842">
              <a:solidFill>
                <a:srgbClr val="0D0D0D"/>
              </a:solidFill>
              <a:highlight>
                <a:srgbClr val="FFFFFF"/>
              </a:highlight>
              <a:latin typeface="Roboto"/>
              <a:ea typeface="Roboto"/>
              <a:cs typeface="Roboto"/>
              <a:sym typeface="Roboto"/>
            </a:endParaRPr>
          </a:p>
          <a:p>
            <a:pPr indent="-276225" lvl="1" marL="914400" rtl="0" algn="l">
              <a:spcBef>
                <a:spcPts val="0"/>
              </a:spcBef>
              <a:spcAft>
                <a:spcPts val="0"/>
              </a:spcAft>
              <a:buClr>
                <a:srgbClr val="0D0D0D"/>
              </a:buClr>
              <a:buSzPct val="70907"/>
              <a:buFont typeface="Roboto"/>
              <a:buChar char="●"/>
            </a:pPr>
            <a:r>
              <a:rPr lang="en" sz="1692">
                <a:solidFill>
                  <a:srgbClr val="0D0D0D"/>
                </a:solidFill>
                <a:highlight>
                  <a:srgbClr val="FFFFFF"/>
                </a:highlight>
                <a:latin typeface="Courier New"/>
                <a:ea typeface="Courier New"/>
                <a:cs typeface="Courier New"/>
                <a:sym typeface="Courier New"/>
              </a:rPr>
              <a:t>os</a:t>
            </a:r>
            <a:r>
              <a:rPr lang="en" sz="1842">
                <a:solidFill>
                  <a:srgbClr val="0D0D0D"/>
                </a:solidFill>
                <a:highlight>
                  <a:srgbClr val="FFFFFF"/>
                </a:highlight>
                <a:latin typeface="Roboto"/>
                <a:ea typeface="Roboto"/>
                <a:cs typeface="Roboto"/>
                <a:sym typeface="Roboto"/>
              </a:rPr>
              <a:t>: Module for interacting with the operating system.</a:t>
            </a:r>
            <a:endParaRPr sz="1842">
              <a:solidFill>
                <a:srgbClr val="0D0D0D"/>
              </a:solidFill>
              <a:highlight>
                <a:srgbClr val="FFFFFF"/>
              </a:highlight>
              <a:latin typeface="Roboto"/>
              <a:ea typeface="Roboto"/>
              <a:cs typeface="Roboto"/>
              <a:sym typeface="Roboto"/>
            </a:endParaRPr>
          </a:p>
          <a:p>
            <a:pPr indent="-276225" lvl="1" marL="914400" rtl="0" algn="l">
              <a:spcBef>
                <a:spcPts val="0"/>
              </a:spcBef>
              <a:spcAft>
                <a:spcPts val="0"/>
              </a:spcAft>
              <a:buClr>
                <a:srgbClr val="0D0D0D"/>
              </a:buClr>
              <a:buSzPct val="70907"/>
              <a:buFont typeface="Roboto"/>
              <a:buChar char="●"/>
            </a:pPr>
            <a:r>
              <a:rPr lang="en" sz="1692">
                <a:solidFill>
                  <a:srgbClr val="0D0D0D"/>
                </a:solidFill>
                <a:highlight>
                  <a:srgbClr val="FFFFFF"/>
                </a:highlight>
                <a:latin typeface="Courier New"/>
                <a:ea typeface="Courier New"/>
                <a:cs typeface="Courier New"/>
                <a:sym typeface="Courier New"/>
              </a:rPr>
              <a:t>json</a:t>
            </a:r>
            <a:r>
              <a:rPr lang="en" sz="1842">
                <a:solidFill>
                  <a:srgbClr val="0D0D0D"/>
                </a:solidFill>
                <a:highlight>
                  <a:srgbClr val="FFFFFF"/>
                </a:highlight>
                <a:latin typeface="Roboto"/>
                <a:ea typeface="Roboto"/>
                <a:cs typeface="Roboto"/>
                <a:sym typeface="Roboto"/>
              </a:rPr>
              <a:t>: Module for working with JSON data.</a:t>
            </a:r>
            <a:endParaRPr sz="1842">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ct val="100000"/>
              <a:buFont typeface="Roboto"/>
              <a:buNone/>
            </a:pPr>
            <a:r>
              <a:rPr lang="en" sz="1842">
                <a:solidFill>
                  <a:srgbClr val="0D0D0D"/>
                </a:solidFill>
                <a:highlight>
                  <a:srgbClr val="FFFFFF"/>
                </a:highlight>
                <a:latin typeface="Roboto"/>
                <a:ea typeface="Roboto"/>
                <a:cs typeface="Roboto"/>
                <a:sym typeface="Roboto"/>
              </a:rPr>
              <a:t>Loading JSON Data:</a:t>
            </a:r>
            <a:endParaRPr sz="1842">
              <a:solidFill>
                <a:srgbClr val="0D0D0D"/>
              </a:solidFill>
              <a:highlight>
                <a:srgbClr val="FFFFFF"/>
              </a:highlight>
              <a:latin typeface="Roboto"/>
              <a:ea typeface="Roboto"/>
              <a:cs typeface="Roboto"/>
              <a:sym typeface="Roboto"/>
            </a:endParaRPr>
          </a:p>
          <a:p>
            <a:pPr indent="-276225" lvl="1" marL="914400" rtl="0" algn="l">
              <a:spcBef>
                <a:spcPts val="0"/>
              </a:spcBef>
              <a:spcAft>
                <a:spcPts val="0"/>
              </a:spcAft>
              <a:buClr>
                <a:srgbClr val="0D0D0D"/>
              </a:buClr>
              <a:buSzPct val="65134"/>
              <a:buFont typeface="Roboto"/>
              <a:buChar char="●"/>
            </a:pPr>
            <a:r>
              <a:rPr lang="en" sz="1842">
                <a:solidFill>
                  <a:srgbClr val="0D0D0D"/>
                </a:solidFill>
                <a:highlight>
                  <a:srgbClr val="FFFFFF"/>
                </a:highlight>
                <a:latin typeface="Roboto"/>
                <a:ea typeface="Roboto"/>
                <a:cs typeface="Roboto"/>
                <a:sym typeface="Roboto"/>
              </a:rPr>
              <a:t>Reads JSON data from a file (</a:t>
            </a:r>
            <a:r>
              <a:rPr lang="en" sz="1692">
                <a:solidFill>
                  <a:srgbClr val="0D0D0D"/>
                </a:solidFill>
                <a:highlight>
                  <a:srgbClr val="FFFFFF"/>
                </a:highlight>
                <a:latin typeface="Courier New"/>
                <a:ea typeface="Courier New"/>
                <a:cs typeface="Courier New"/>
                <a:sym typeface="Courier New"/>
              </a:rPr>
              <a:t>sowjanya_info.json</a:t>
            </a:r>
            <a:r>
              <a:rPr lang="en" sz="1842">
                <a:solidFill>
                  <a:srgbClr val="0D0D0D"/>
                </a:solidFill>
                <a:highlight>
                  <a:srgbClr val="FFFFFF"/>
                </a:highlight>
                <a:latin typeface="Roboto"/>
                <a:ea typeface="Roboto"/>
                <a:cs typeface="Roboto"/>
                <a:sym typeface="Roboto"/>
              </a:rPr>
              <a:t>) containing information about a person named Sowjanya.</a:t>
            </a:r>
            <a:endParaRPr sz="1842">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ct val="65134"/>
              <a:buFont typeface="Roboto"/>
              <a:buNone/>
            </a:pPr>
            <a:r>
              <a:rPr lang="en" sz="1842">
                <a:solidFill>
                  <a:srgbClr val="0D0D0D"/>
                </a:solidFill>
                <a:highlight>
                  <a:srgbClr val="FFFFFF"/>
                </a:highlight>
                <a:latin typeface="Roboto"/>
                <a:ea typeface="Roboto"/>
                <a:cs typeface="Roboto"/>
                <a:sym typeface="Roboto"/>
              </a:rPr>
              <a:t>Text-to-Speech Conversion Function (</a:t>
            </a:r>
            <a:r>
              <a:rPr lang="en" sz="1692">
                <a:solidFill>
                  <a:srgbClr val="0D0D0D"/>
                </a:solidFill>
                <a:highlight>
                  <a:srgbClr val="FFFFFF"/>
                </a:highlight>
                <a:latin typeface="Courier New"/>
                <a:ea typeface="Courier New"/>
                <a:cs typeface="Courier New"/>
                <a:sym typeface="Courier New"/>
              </a:rPr>
              <a:t>text_to_speech()</a:t>
            </a:r>
            <a:r>
              <a:rPr lang="en" sz="1842">
                <a:solidFill>
                  <a:srgbClr val="0D0D0D"/>
                </a:solidFill>
                <a:highlight>
                  <a:srgbClr val="FFFFFF"/>
                </a:highlight>
                <a:latin typeface="Roboto"/>
                <a:ea typeface="Roboto"/>
                <a:cs typeface="Roboto"/>
                <a:sym typeface="Roboto"/>
              </a:rPr>
              <a:t>):</a:t>
            </a:r>
            <a:endParaRPr sz="1842">
              <a:solidFill>
                <a:srgbClr val="0D0D0D"/>
              </a:solidFill>
              <a:highlight>
                <a:srgbClr val="FFFFFF"/>
              </a:highlight>
              <a:latin typeface="Roboto"/>
              <a:ea typeface="Roboto"/>
              <a:cs typeface="Roboto"/>
              <a:sym typeface="Roboto"/>
            </a:endParaRPr>
          </a:p>
          <a:p>
            <a:pPr indent="-276225" lvl="1" marL="914400" rtl="0" algn="l">
              <a:spcBef>
                <a:spcPts val="0"/>
              </a:spcBef>
              <a:spcAft>
                <a:spcPts val="0"/>
              </a:spcAft>
              <a:buClr>
                <a:srgbClr val="0D0D0D"/>
              </a:buClr>
              <a:buSzPct val="65134"/>
              <a:buFont typeface="Roboto"/>
              <a:buChar char="●"/>
            </a:pPr>
            <a:r>
              <a:rPr lang="en" sz="1842">
                <a:solidFill>
                  <a:srgbClr val="0D0D0D"/>
                </a:solidFill>
                <a:highlight>
                  <a:srgbClr val="FFFFFF"/>
                </a:highlight>
                <a:latin typeface="Roboto"/>
                <a:ea typeface="Roboto"/>
                <a:cs typeface="Roboto"/>
                <a:sym typeface="Roboto"/>
              </a:rPr>
              <a:t>Uses the </a:t>
            </a:r>
            <a:r>
              <a:rPr lang="en" sz="1692">
                <a:solidFill>
                  <a:srgbClr val="0D0D0D"/>
                </a:solidFill>
                <a:highlight>
                  <a:srgbClr val="FFFFFF"/>
                </a:highlight>
                <a:latin typeface="Courier New"/>
                <a:ea typeface="Courier New"/>
                <a:cs typeface="Courier New"/>
                <a:sym typeface="Courier New"/>
              </a:rPr>
              <a:t>gTTS</a:t>
            </a:r>
            <a:r>
              <a:rPr lang="en" sz="1842">
                <a:solidFill>
                  <a:srgbClr val="0D0D0D"/>
                </a:solidFill>
                <a:highlight>
                  <a:srgbClr val="FFFFFF"/>
                </a:highlight>
                <a:latin typeface="Roboto"/>
                <a:ea typeface="Roboto"/>
                <a:cs typeface="Roboto"/>
                <a:sym typeface="Roboto"/>
              </a:rPr>
              <a:t> library to convert text to speech in English.</a:t>
            </a:r>
            <a:endParaRPr sz="1842">
              <a:solidFill>
                <a:srgbClr val="0D0D0D"/>
              </a:solidFill>
              <a:highlight>
                <a:srgbClr val="FFFFFF"/>
              </a:highlight>
              <a:latin typeface="Roboto"/>
              <a:ea typeface="Roboto"/>
              <a:cs typeface="Roboto"/>
              <a:sym typeface="Roboto"/>
            </a:endParaRPr>
          </a:p>
          <a:p>
            <a:pPr indent="-301717" lvl="1" marL="914400" rtl="0" algn="l">
              <a:spcBef>
                <a:spcPts val="0"/>
              </a:spcBef>
              <a:spcAft>
                <a:spcPts val="0"/>
              </a:spcAft>
              <a:buClr>
                <a:srgbClr val="0D0D0D"/>
              </a:buClr>
              <a:buSzPct val="100000"/>
              <a:buFont typeface="Roboto"/>
              <a:buChar char="●"/>
            </a:pPr>
            <a:r>
              <a:rPr lang="en" sz="1842">
                <a:solidFill>
                  <a:srgbClr val="0D0D0D"/>
                </a:solidFill>
                <a:highlight>
                  <a:srgbClr val="FFFFFF"/>
                </a:highlight>
                <a:latin typeface="Roboto"/>
                <a:ea typeface="Roboto"/>
                <a:cs typeface="Roboto"/>
                <a:sym typeface="Roboto"/>
              </a:rPr>
              <a:t>Saves the speech as an MP3 file.</a:t>
            </a:r>
            <a:endParaRPr sz="1842">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ct val="65134"/>
              <a:buFont typeface="Roboto"/>
              <a:buNone/>
            </a:pPr>
            <a:r>
              <a:rPr lang="en" sz="1842">
                <a:solidFill>
                  <a:srgbClr val="0D0D0D"/>
                </a:solidFill>
                <a:highlight>
                  <a:srgbClr val="FFFFFF"/>
                </a:highlight>
                <a:latin typeface="Roboto"/>
                <a:ea typeface="Roboto"/>
                <a:cs typeface="Roboto"/>
                <a:sym typeface="Roboto"/>
              </a:rPr>
              <a:t>Speech-to-Text Conversion Function (</a:t>
            </a:r>
            <a:r>
              <a:rPr lang="en" sz="1692">
                <a:solidFill>
                  <a:srgbClr val="0D0D0D"/>
                </a:solidFill>
                <a:highlight>
                  <a:srgbClr val="FFFFFF"/>
                </a:highlight>
                <a:latin typeface="Courier New"/>
                <a:ea typeface="Courier New"/>
                <a:cs typeface="Courier New"/>
                <a:sym typeface="Courier New"/>
              </a:rPr>
              <a:t>speech_to_text()</a:t>
            </a:r>
            <a:r>
              <a:rPr lang="en" sz="1842">
                <a:solidFill>
                  <a:srgbClr val="0D0D0D"/>
                </a:solidFill>
                <a:highlight>
                  <a:srgbClr val="FFFFFF"/>
                </a:highlight>
                <a:latin typeface="Roboto"/>
                <a:ea typeface="Roboto"/>
                <a:cs typeface="Roboto"/>
                <a:sym typeface="Roboto"/>
              </a:rPr>
              <a:t>):</a:t>
            </a:r>
            <a:endParaRPr sz="1842">
              <a:solidFill>
                <a:srgbClr val="0D0D0D"/>
              </a:solidFill>
              <a:highlight>
                <a:srgbClr val="FFFFFF"/>
              </a:highlight>
              <a:latin typeface="Roboto"/>
              <a:ea typeface="Roboto"/>
              <a:cs typeface="Roboto"/>
              <a:sym typeface="Roboto"/>
            </a:endParaRPr>
          </a:p>
          <a:p>
            <a:pPr indent="-276225" lvl="1" marL="914400" rtl="0" algn="l">
              <a:spcBef>
                <a:spcPts val="0"/>
              </a:spcBef>
              <a:spcAft>
                <a:spcPts val="0"/>
              </a:spcAft>
              <a:buClr>
                <a:srgbClr val="0D0D0D"/>
              </a:buClr>
              <a:buSzPct val="65134"/>
              <a:buFont typeface="Roboto"/>
              <a:buChar char="●"/>
            </a:pPr>
            <a:r>
              <a:rPr lang="en" sz="1842">
                <a:solidFill>
                  <a:srgbClr val="0D0D0D"/>
                </a:solidFill>
                <a:highlight>
                  <a:srgbClr val="FFFFFF"/>
                </a:highlight>
                <a:latin typeface="Roboto"/>
                <a:ea typeface="Roboto"/>
                <a:cs typeface="Roboto"/>
                <a:sym typeface="Roboto"/>
              </a:rPr>
              <a:t>Utilizes the </a:t>
            </a:r>
            <a:r>
              <a:rPr lang="en" sz="1692">
                <a:solidFill>
                  <a:srgbClr val="0D0D0D"/>
                </a:solidFill>
                <a:highlight>
                  <a:srgbClr val="FFFFFF"/>
                </a:highlight>
                <a:latin typeface="Courier New"/>
                <a:ea typeface="Courier New"/>
                <a:cs typeface="Courier New"/>
                <a:sym typeface="Courier New"/>
              </a:rPr>
              <a:t>speech_recognition</a:t>
            </a:r>
            <a:r>
              <a:rPr lang="en" sz="1842">
                <a:solidFill>
                  <a:srgbClr val="0D0D0D"/>
                </a:solidFill>
                <a:highlight>
                  <a:srgbClr val="FFFFFF"/>
                </a:highlight>
                <a:latin typeface="Roboto"/>
                <a:ea typeface="Roboto"/>
                <a:cs typeface="Roboto"/>
                <a:sym typeface="Roboto"/>
              </a:rPr>
              <a:t> library to recognize speech from the microphone.</a:t>
            </a:r>
            <a:endParaRPr sz="1842">
              <a:solidFill>
                <a:srgbClr val="0D0D0D"/>
              </a:solidFill>
              <a:highlight>
                <a:srgbClr val="FFFFFF"/>
              </a:highlight>
              <a:latin typeface="Roboto"/>
              <a:ea typeface="Roboto"/>
              <a:cs typeface="Roboto"/>
              <a:sym typeface="Roboto"/>
            </a:endParaRPr>
          </a:p>
          <a:p>
            <a:pPr indent="-301717" lvl="1" marL="914400" rtl="0" algn="l">
              <a:spcBef>
                <a:spcPts val="0"/>
              </a:spcBef>
              <a:spcAft>
                <a:spcPts val="0"/>
              </a:spcAft>
              <a:buClr>
                <a:srgbClr val="0D0D0D"/>
              </a:buClr>
              <a:buSzPct val="100000"/>
              <a:buFont typeface="Roboto"/>
              <a:buChar char="●"/>
            </a:pPr>
            <a:r>
              <a:rPr lang="en" sz="1842">
                <a:solidFill>
                  <a:srgbClr val="0D0D0D"/>
                </a:solidFill>
                <a:highlight>
                  <a:srgbClr val="FFFFFF"/>
                </a:highlight>
                <a:latin typeface="Roboto"/>
                <a:ea typeface="Roboto"/>
                <a:cs typeface="Roboto"/>
                <a:sym typeface="Roboto"/>
              </a:rPr>
              <a:t>Displays the recognized text.</a:t>
            </a:r>
            <a:endParaRPr sz="1842">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228600" lvl="0" marL="457200" rtl="0" algn="l">
              <a:spcBef>
                <a:spcPts val="1500"/>
              </a:spcBef>
              <a:spcAft>
                <a:spcPts val="0"/>
              </a:spcAft>
              <a:buClr>
                <a:srgbClr val="0D0D0D"/>
              </a:buClr>
              <a:buSzPct val="65134"/>
              <a:buFont typeface="Roboto"/>
              <a:buNone/>
            </a:pPr>
            <a:r>
              <a:rPr lang="en" sz="1842">
                <a:solidFill>
                  <a:srgbClr val="0D0D0D"/>
                </a:solidFill>
                <a:highlight>
                  <a:srgbClr val="FFFFFF"/>
                </a:highlight>
                <a:latin typeface="Roboto"/>
                <a:ea typeface="Roboto"/>
                <a:cs typeface="Roboto"/>
                <a:sym typeface="Roboto"/>
              </a:rPr>
              <a:t>Chat with Bot Function (</a:t>
            </a:r>
            <a:r>
              <a:rPr lang="en" sz="1692">
                <a:solidFill>
                  <a:srgbClr val="0D0D0D"/>
                </a:solidFill>
                <a:highlight>
                  <a:srgbClr val="FFFFFF"/>
                </a:highlight>
                <a:latin typeface="Courier New"/>
                <a:ea typeface="Courier New"/>
                <a:cs typeface="Courier New"/>
                <a:sym typeface="Courier New"/>
              </a:rPr>
              <a:t>chat_with_bot()</a:t>
            </a:r>
            <a:r>
              <a:rPr lang="en" sz="1842">
                <a:solidFill>
                  <a:srgbClr val="0D0D0D"/>
                </a:solidFill>
                <a:highlight>
                  <a:srgbClr val="FFFFFF"/>
                </a:highlight>
                <a:latin typeface="Roboto"/>
                <a:ea typeface="Roboto"/>
                <a:cs typeface="Roboto"/>
                <a:sym typeface="Roboto"/>
              </a:rPr>
              <a:t>):</a:t>
            </a:r>
            <a:endParaRPr sz="1842">
              <a:solidFill>
                <a:srgbClr val="0D0D0D"/>
              </a:solidFill>
              <a:highlight>
                <a:srgbClr val="FFFFFF"/>
              </a:highlight>
              <a:latin typeface="Roboto"/>
              <a:ea typeface="Roboto"/>
              <a:cs typeface="Roboto"/>
              <a:sym typeface="Roboto"/>
            </a:endParaRPr>
          </a:p>
          <a:p>
            <a:pPr indent="-319266" lvl="1" marL="914400" rtl="0" algn="l">
              <a:spcBef>
                <a:spcPts val="0"/>
              </a:spcBef>
              <a:spcAft>
                <a:spcPts val="0"/>
              </a:spcAft>
              <a:buClr>
                <a:srgbClr val="0D0D0D"/>
              </a:buClr>
              <a:buSzPct val="100000"/>
              <a:buFont typeface="Roboto"/>
              <a:buChar char="●"/>
            </a:pPr>
            <a:r>
              <a:rPr lang="en" sz="1842">
                <a:solidFill>
                  <a:srgbClr val="0D0D0D"/>
                </a:solidFill>
                <a:highlight>
                  <a:srgbClr val="FFFFFF"/>
                </a:highlight>
                <a:latin typeface="Roboto"/>
                <a:ea typeface="Roboto"/>
                <a:cs typeface="Roboto"/>
                <a:sym typeface="Roboto"/>
              </a:rPr>
              <a:t>Accepts user input and generates a response based on predefined queries about Sowjanya.</a:t>
            </a:r>
            <a:endParaRPr sz="1842">
              <a:solidFill>
                <a:srgbClr val="0D0D0D"/>
              </a:solidFill>
              <a:highlight>
                <a:srgbClr val="FFFFFF"/>
              </a:highlight>
              <a:latin typeface="Roboto"/>
              <a:ea typeface="Roboto"/>
              <a:cs typeface="Roboto"/>
              <a:sym typeface="Roboto"/>
            </a:endParaRPr>
          </a:p>
          <a:p>
            <a:pPr indent="-319266" lvl="1" marL="914400" rtl="0" algn="l">
              <a:spcBef>
                <a:spcPts val="0"/>
              </a:spcBef>
              <a:spcAft>
                <a:spcPts val="0"/>
              </a:spcAft>
              <a:buClr>
                <a:srgbClr val="0D0D0D"/>
              </a:buClr>
              <a:buSzPct val="100000"/>
              <a:buFont typeface="Roboto"/>
              <a:buChar char="●"/>
            </a:pPr>
            <a:r>
              <a:rPr lang="en" sz="1842">
                <a:solidFill>
                  <a:srgbClr val="0D0D0D"/>
                </a:solidFill>
                <a:highlight>
                  <a:srgbClr val="FFFFFF"/>
                </a:highlight>
                <a:latin typeface="Roboto"/>
                <a:ea typeface="Roboto"/>
                <a:cs typeface="Roboto"/>
                <a:sym typeface="Roboto"/>
              </a:rPr>
              <a:t>Retrieves information about Sowjanya from the loaded JSON data.</a:t>
            </a:r>
            <a:endParaRPr sz="1842">
              <a:solidFill>
                <a:srgbClr val="0D0D0D"/>
              </a:solidFill>
              <a:highlight>
                <a:srgbClr val="FFFFFF"/>
              </a:highlight>
              <a:latin typeface="Roboto"/>
              <a:ea typeface="Roboto"/>
              <a:cs typeface="Roboto"/>
              <a:sym typeface="Roboto"/>
            </a:endParaRPr>
          </a:p>
          <a:p>
            <a:pPr indent="-319266" lvl="1" marL="914400" rtl="0" algn="l">
              <a:spcBef>
                <a:spcPts val="0"/>
              </a:spcBef>
              <a:spcAft>
                <a:spcPts val="0"/>
              </a:spcAft>
              <a:buClr>
                <a:srgbClr val="0D0D0D"/>
              </a:buClr>
              <a:buSzPct val="100000"/>
              <a:buFont typeface="Roboto"/>
              <a:buChar char="●"/>
            </a:pPr>
            <a:r>
              <a:rPr lang="en" sz="1842">
                <a:solidFill>
                  <a:srgbClr val="0D0D0D"/>
                </a:solidFill>
                <a:highlight>
                  <a:srgbClr val="FFFFFF"/>
                </a:highlight>
                <a:latin typeface="Roboto"/>
                <a:ea typeface="Roboto"/>
                <a:cs typeface="Roboto"/>
                <a:sym typeface="Roboto"/>
              </a:rPr>
              <a:t>Responds to queries about Sowjanya's background, strengths, weaknesses, and interests.</a:t>
            </a:r>
            <a:endParaRPr sz="1842">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ct val="100000"/>
              <a:buFont typeface="Roboto"/>
              <a:buNone/>
            </a:pPr>
            <a:r>
              <a:rPr lang="en" sz="1842">
                <a:solidFill>
                  <a:srgbClr val="0D0D0D"/>
                </a:solidFill>
                <a:highlight>
                  <a:srgbClr val="FFFFFF"/>
                </a:highlight>
                <a:latin typeface="Roboto"/>
                <a:ea typeface="Roboto"/>
                <a:cs typeface="Roboto"/>
                <a:sym typeface="Roboto"/>
              </a:rPr>
              <a:t>Main Function:</a:t>
            </a:r>
            <a:endParaRPr sz="1842">
              <a:solidFill>
                <a:srgbClr val="0D0D0D"/>
              </a:solidFill>
              <a:highlight>
                <a:srgbClr val="FFFFFF"/>
              </a:highlight>
              <a:latin typeface="Roboto"/>
              <a:ea typeface="Roboto"/>
              <a:cs typeface="Roboto"/>
              <a:sym typeface="Roboto"/>
            </a:endParaRPr>
          </a:p>
          <a:p>
            <a:pPr indent="-319266" lvl="1" marL="914400" rtl="0" algn="l">
              <a:spcBef>
                <a:spcPts val="0"/>
              </a:spcBef>
              <a:spcAft>
                <a:spcPts val="0"/>
              </a:spcAft>
              <a:buClr>
                <a:srgbClr val="0D0D0D"/>
              </a:buClr>
              <a:buSzPct val="100000"/>
              <a:buFont typeface="Roboto"/>
              <a:buChar char="●"/>
            </a:pPr>
            <a:r>
              <a:rPr lang="en" sz="1842">
                <a:solidFill>
                  <a:srgbClr val="0D0D0D"/>
                </a:solidFill>
                <a:highlight>
                  <a:srgbClr val="FFFFFF"/>
                </a:highlight>
                <a:latin typeface="Roboto"/>
                <a:ea typeface="Roboto"/>
                <a:cs typeface="Roboto"/>
                <a:sym typeface="Roboto"/>
              </a:rPr>
              <a:t>Displays a Streamlit title for the web application.</a:t>
            </a:r>
            <a:endParaRPr sz="1842">
              <a:solidFill>
                <a:srgbClr val="0D0D0D"/>
              </a:solidFill>
              <a:highlight>
                <a:srgbClr val="FFFFFF"/>
              </a:highlight>
              <a:latin typeface="Roboto"/>
              <a:ea typeface="Roboto"/>
              <a:cs typeface="Roboto"/>
              <a:sym typeface="Roboto"/>
            </a:endParaRPr>
          </a:p>
          <a:p>
            <a:pPr indent="-319266" lvl="1" marL="914400" rtl="0" algn="l">
              <a:spcBef>
                <a:spcPts val="0"/>
              </a:spcBef>
              <a:spcAft>
                <a:spcPts val="0"/>
              </a:spcAft>
              <a:buClr>
                <a:srgbClr val="0D0D0D"/>
              </a:buClr>
              <a:buSzPct val="100000"/>
              <a:buFont typeface="Roboto"/>
              <a:buChar char="●"/>
            </a:pPr>
            <a:r>
              <a:rPr lang="en" sz="1842">
                <a:solidFill>
                  <a:srgbClr val="0D0D0D"/>
                </a:solidFill>
                <a:highlight>
                  <a:srgbClr val="FFFFFF"/>
                </a:highlight>
                <a:latin typeface="Roboto"/>
                <a:ea typeface="Roboto"/>
                <a:cs typeface="Roboto"/>
                <a:sym typeface="Roboto"/>
              </a:rPr>
              <a:t>Provides options for the user to input text or speech.</a:t>
            </a:r>
            <a:endParaRPr sz="1842">
              <a:solidFill>
                <a:srgbClr val="0D0D0D"/>
              </a:solidFill>
              <a:highlight>
                <a:srgbClr val="FFFFFF"/>
              </a:highlight>
              <a:latin typeface="Roboto"/>
              <a:ea typeface="Roboto"/>
              <a:cs typeface="Roboto"/>
              <a:sym typeface="Roboto"/>
            </a:endParaRPr>
          </a:p>
          <a:p>
            <a:pPr indent="-319266" lvl="1" marL="914400" rtl="0" algn="l">
              <a:spcBef>
                <a:spcPts val="0"/>
              </a:spcBef>
              <a:spcAft>
                <a:spcPts val="0"/>
              </a:spcAft>
              <a:buClr>
                <a:srgbClr val="0D0D0D"/>
              </a:buClr>
              <a:buSzPct val="100000"/>
              <a:buFont typeface="Roboto"/>
              <a:buChar char="●"/>
            </a:pPr>
            <a:r>
              <a:rPr lang="en" sz="1842">
                <a:solidFill>
                  <a:srgbClr val="0D0D0D"/>
                </a:solidFill>
                <a:highlight>
                  <a:srgbClr val="FFFFFF"/>
                </a:highlight>
                <a:latin typeface="Roboto"/>
                <a:ea typeface="Roboto"/>
                <a:cs typeface="Roboto"/>
                <a:sym typeface="Roboto"/>
              </a:rPr>
              <a:t>Allows the user to interact with the chatbot by typing or speaking.</a:t>
            </a:r>
            <a:endParaRPr sz="1842">
              <a:solidFill>
                <a:srgbClr val="0D0D0D"/>
              </a:solidFill>
              <a:highlight>
                <a:srgbClr val="FFFFFF"/>
              </a:highlight>
              <a:latin typeface="Roboto"/>
              <a:ea typeface="Roboto"/>
              <a:cs typeface="Roboto"/>
              <a:sym typeface="Roboto"/>
            </a:endParaRPr>
          </a:p>
          <a:p>
            <a:pPr indent="-319266" lvl="1" marL="914400" rtl="0" algn="l">
              <a:spcBef>
                <a:spcPts val="0"/>
              </a:spcBef>
              <a:spcAft>
                <a:spcPts val="0"/>
              </a:spcAft>
              <a:buClr>
                <a:srgbClr val="0D0D0D"/>
              </a:buClr>
              <a:buSzPct val="100000"/>
              <a:buFont typeface="Roboto"/>
              <a:buChar char="●"/>
            </a:pPr>
            <a:r>
              <a:rPr lang="en" sz="1842">
                <a:solidFill>
                  <a:srgbClr val="0D0D0D"/>
                </a:solidFill>
                <a:highlight>
                  <a:srgbClr val="FFFFFF"/>
                </a:highlight>
                <a:latin typeface="Roboto"/>
                <a:ea typeface="Roboto"/>
                <a:cs typeface="Roboto"/>
                <a:sym typeface="Roboto"/>
              </a:rPr>
              <a:t>Displays the chat history and the bot's responses.</a:t>
            </a:r>
            <a:endParaRPr sz="1842">
              <a:solidFill>
                <a:srgbClr val="0D0D0D"/>
              </a:solidFill>
              <a:highlight>
                <a:srgbClr val="FFFFFF"/>
              </a:highlight>
              <a:latin typeface="Roboto"/>
              <a:ea typeface="Roboto"/>
              <a:cs typeface="Roboto"/>
              <a:sym typeface="Roboto"/>
            </a:endParaRPr>
          </a:p>
          <a:p>
            <a:pPr indent="-319266" lvl="1" marL="914400" rtl="0" algn="l">
              <a:spcBef>
                <a:spcPts val="0"/>
              </a:spcBef>
              <a:spcAft>
                <a:spcPts val="0"/>
              </a:spcAft>
              <a:buClr>
                <a:srgbClr val="0D0D0D"/>
              </a:buClr>
              <a:buSzPct val="100000"/>
              <a:buFont typeface="Roboto"/>
              <a:buChar char="●"/>
            </a:pPr>
            <a:r>
              <a:rPr lang="en" sz="1842">
                <a:solidFill>
                  <a:srgbClr val="0D0D0D"/>
                </a:solidFill>
                <a:highlight>
                  <a:srgbClr val="FFFFFF"/>
                </a:highlight>
                <a:latin typeface="Roboto"/>
                <a:ea typeface="Roboto"/>
                <a:cs typeface="Roboto"/>
                <a:sym typeface="Roboto"/>
              </a:rPr>
              <a:t>Converts the bot's responses to speech and plays them back as audio.</a:t>
            </a:r>
            <a:endParaRPr sz="1842">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ct val="100000"/>
              <a:buFont typeface="Roboto"/>
              <a:buNone/>
            </a:pPr>
            <a:r>
              <a:rPr lang="en" sz="1842">
                <a:solidFill>
                  <a:srgbClr val="0D0D0D"/>
                </a:solidFill>
                <a:highlight>
                  <a:srgbClr val="FFFFFF"/>
                </a:highlight>
                <a:latin typeface="Roboto"/>
                <a:ea typeface="Roboto"/>
                <a:cs typeface="Roboto"/>
                <a:sym typeface="Roboto"/>
              </a:rPr>
              <a:t>Execution:</a:t>
            </a:r>
            <a:endParaRPr sz="1842">
              <a:solidFill>
                <a:srgbClr val="0D0D0D"/>
              </a:solidFill>
              <a:highlight>
                <a:srgbClr val="FFFFFF"/>
              </a:highlight>
              <a:latin typeface="Roboto"/>
              <a:ea typeface="Roboto"/>
              <a:cs typeface="Roboto"/>
              <a:sym typeface="Roboto"/>
            </a:endParaRPr>
          </a:p>
          <a:p>
            <a:pPr indent="-287655" lvl="1" marL="914400" rtl="0" algn="l">
              <a:spcBef>
                <a:spcPts val="0"/>
              </a:spcBef>
              <a:spcAft>
                <a:spcPts val="0"/>
              </a:spcAft>
              <a:buClr>
                <a:srgbClr val="0D0D0D"/>
              </a:buClr>
              <a:buSzPct val="65134"/>
              <a:buFont typeface="Roboto"/>
              <a:buChar char="●"/>
            </a:pPr>
            <a:r>
              <a:rPr lang="en" sz="1842">
                <a:solidFill>
                  <a:srgbClr val="0D0D0D"/>
                </a:solidFill>
                <a:highlight>
                  <a:srgbClr val="FFFFFF"/>
                </a:highlight>
                <a:latin typeface="Roboto"/>
                <a:ea typeface="Roboto"/>
                <a:cs typeface="Roboto"/>
                <a:sym typeface="Roboto"/>
              </a:rPr>
              <a:t>Runs the </a:t>
            </a:r>
            <a:r>
              <a:rPr lang="en" sz="1692">
                <a:solidFill>
                  <a:srgbClr val="0D0D0D"/>
                </a:solidFill>
                <a:highlight>
                  <a:srgbClr val="FFFFFF"/>
                </a:highlight>
                <a:latin typeface="Courier New"/>
                <a:ea typeface="Courier New"/>
                <a:cs typeface="Courier New"/>
                <a:sym typeface="Courier New"/>
              </a:rPr>
              <a:t>main()</a:t>
            </a:r>
            <a:r>
              <a:rPr lang="en" sz="1842">
                <a:solidFill>
                  <a:srgbClr val="0D0D0D"/>
                </a:solidFill>
                <a:highlight>
                  <a:srgbClr val="FFFFFF"/>
                </a:highlight>
                <a:latin typeface="Roboto"/>
                <a:ea typeface="Roboto"/>
                <a:cs typeface="Roboto"/>
                <a:sym typeface="Roboto"/>
              </a:rPr>
              <a:t> function when the script is executed directly.</a:t>
            </a:r>
            <a:endParaRPr sz="1842">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explanation for feedback form:</a:t>
            </a:r>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228600" lvl="0" marL="457200" rtl="0" algn="l">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Importing Streamlit:</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050">
                <a:solidFill>
                  <a:srgbClr val="0D0D0D"/>
                </a:solidFill>
                <a:highlight>
                  <a:srgbClr val="FFFFFF"/>
                </a:highlight>
                <a:latin typeface="Courier New"/>
                <a:ea typeface="Courier New"/>
                <a:cs typeface="Courier New"/>
                <a:sym typeface="Courier New"/>
              </a:rPr>
              <a:t>import streamlit as st</a:t>
            </a:r>
            <a:r>
              <a:rPr lang="en" sz="1200">
                <a:solidFill>
                  <a:srgbClr val="0D0D0D"/>
                </a:solidFill>
                <a:highlight>
                  <a:srgbClr val="FFFFFF"/>
                </a:highlight>
                <a:latin typeface="Roboto"/>
                <a:ea typeface="Roboto"/>
                <a:cs typeface="Roboto"/>
                <a:sym typeface="Roboto"/>
              </a:rPr>
              <a:t>: Imports the Streamlit library and assigns it the alias </a:t>
            </a:r>
            <a:r>
              <a:rPr lang="en" sz="1050">
                <a:solidFill>
                  <a:srgbClr val="0D0D0D"/>
                </a:solidFill>
                <a:highlight>
                  <a:srgbClr val="FFFFFF"/>
                </a:highlight>
                <a:latin typeface="Courier New"/>
                <a:ea typeface="Courier New"/>
                <a:cs typeface="Courier New"/>
                <a:sym typeface="Courier New"/>
              </a:rPr>
              <a:t>st</a:t>
            </a:r>
            <a:r>
              <a:rPr lang="en" sz="1200">
                <a:solidFill>
                  <a:srgbClr val="0D0D0D"/>
                </a:solidFill>
                <a:highlight>
                  <a:srgbClr val="FFFFFF"/>
                </a:highlight>
                <a:latin typeface="Roboto"/>
                <a:ea typeface="Roboto"/>
                <a:cs typeface="Roboto"/>
                <a:sym typeface="Roboto"/>
              </a:rPr>
              <a:t>. Streamlit is a framework for building web applications with Python.</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FeedbackApp Class:</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The </a:t>
            </a:r>
            <a:r>
              <a:rPr lang="en" sz="1050">
                <a:solidFill>
                  <a:srgbClr val="0D0D0D"/>
                </a:solidFill>
                <a:highlight>
                  <a:srgbClr val="FFFFFF"/>
                </a:highlight>
                <a:latin typeface="Courier New"/>
                <a:ea typeface="Courier New"/>
                <a:cs typeface="Courier New"/>
                <a:sym typeface="Courier New"/>
              </a:rPr>
              <a:t>FeedbackApp</a:t>
            </a:r>
            <a:r>
              <a:rPr lang="en" sz="1200">
                <a:solidFill>
                  <a:srgbClr val="0D0D0D"/>
                </a:solidFill>
                <a:highlight>
                  <a:srgbClr val="FFFFFF"/>
                </a:highlight>
                <a:latin typeface="Roboto"/>
                <a:ea typeface="Roboto"/>
                <a:cs typeface="Roboto"/>
                <a:sym typeface="Roboto"/>
              </a:rPr>
              <a:t> class represents the feedback application.</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Constructor (</a:t>
            </a:r>
            <a:r>
              <a:rPr lang="en" sz="1050">
                <a:solidFill>
                  <a:srgbClr val="0D0D0D"/>
                </a:solidFill>
                <a:highlight>
                  <a:srgbClr val="FFFFFF"/>
                </a:highlight>
                <a:latin typeface="Courier New"/>
                <a:ea typeface="Courier New"/>
                <a:cs typeface="Courier New"/>
                <a:sym typeface="Courier New"/>
              </a:rPr>
              <a:t>__init__</a:t>
            </a:r>
            <a:r>
              <a:rPr lang="en" sz="1200">
                <a:solidFill>
                  <a:srgbClr val="0D0D0D"/>
                </a:solidFill>
                <a:highlight>
                  <a:srgbClr val="FFFFFF"/>
                </a:highlight>
                <a:latin typeface="Roboto"/>
                <a:ea typeface="Roboto"/>
                <a:cs typeface="Roboto"/>
                <a:sym typeface="Roboto"/>
              </a:rPr>
              <a:t>): Initializes an empty list </a:t>
            </a:r>
            <a:r>
              <a:rPr lang="en" sz="1050">
                <a:solidFill>
                  <a:srgbClr val="0D0D0D"/>
                </a:solidFill>
                <a:highlight>
                  <a:srgbClr val="FFFFFF"/>
                </a:highlight>
                <a:latin typeface="Courier New"/>
                <a:ea typeface="Courier New"/>
                <a:cs typeface="Courier New"/>
                <a:sym typeface="Courier New"/>
              </a:rPr>
              <a:t>feedback</a:t>
            </a:r>
            <a:r>
              <a:rPr lang="en" sz="1200">
                <a:solidFill>
                  <a:srgbClr val="0D0D0D"/>
                </a:solidFill>
                <a:highlight>
                  <a:srgbClr val="FFFFFF"/>
                </a:highlight>
                <a:latin typeface="Roboto"/>
                <a:ea typeface="Roboto"/>
                <a:cs typeface="Roboto"/>
                <a:sym typeface="Roboto"/>
              </a:rPr>
              <a:t> to store user feedback.</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050">
                <a:solidFill>
                  <a:srgbClr val="0D0D0D"/>
                </a:solidFill>
                <a:highlight>
                  <a:srgbClr val="FFFFFF"/>
                </a:highlight>
                <a:latin typeface="Courier New"/>
                <a:ea typeface="Courier New"/>
                <a:cs typeface="Courier New"/>
                <a:sym typeface="Courier New"/>
              </a:rPr>
              <a:t>collect_feedback</a:t>
            </a:r>
            <a:r>
              <a:rPr lang="en" sz="1200">
                <a:solidFill>
                  <a:srgbClr val="0D0D0D"/>
                </a:solidFill>
                <a:highlight>
                  <a:srgbClr val="FFFFFF"/>
                </a:highlight>
                <a:latin typeface="Roboto"/>
                <a:ea typeface="Roboto"/>
                <a:cs typeface="Roboto"/>
                <a:sym typeface="Roboto"/>
              </a:rPr>
              <a:t> Method: Appends a new feedback entry to the </a:t>
            </a:r>
            <a:r>
              <a:rPr lang="en" sz="1050">
                <a:solidFill>
                  <a:srgbClr val="0D0D0D"/>
                </a:solidFill>
                <a:highlight>
                  <a:srgbClr val="FFFFFF"/>
                </a:highlight>
                <a:latin typeface="Courier New"/>
                <a:ea typeface="Courier New"/>
                <a:cs typeface="Courier New"/>
                <a:sym typeface="Courier New"/>
              </a:rPr>
              <a:t>feedback</a:t>
            </a:r>
            <a:r>
              <a:rPr lang="en" sz="1200">
                <a:solidFill>
                  <a:srgbClr val="0D0D0D"/>
                </a:solidFill>
                <a:highlight>
                  <a:srgbClr val="FFFFFF"/>
                </a:highlight>
                <a:latin typeface="Roboto"/>
                <a:ea typeface="Roboto"/>
                <a:cs typeface="Roboto"/>
                <a:sym typeface="Roboto"/>
              </a:rPr>
              <a:t> list with a rating and a comment provided by the user.</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050">
                <a:solidFill>
                  <a:srgbClr val="0D0D0D"/>
                </a:solidFill>
                <a:highlight>
                  <a:srgbClr val="FFFFFF"/>
                </a:highlight>
                <a:latin typeface="Courier New"/>
                <a:ea typeface="Courier New"/>
                <a:cs typeface="Courier New"/>
                <a:sym typeface="Courier New"/>
              </a:rPr>
              <a:t>display_feedback_form</a:t>
            </a:r>
            <a:r>
              <a:rPr lang="en" sz="1200">
                <a:solidFill>
                  <a:srgbClr val="0D0D0D"/>
                </a:solidFill>
                <a:highlight>
                  <a:srgbClr val="FFFFFF"/>
                </a:highlight>
                <a:latin typeface="Roboto"/>
                <a:ea typeface="Roboto"/>
                <a:cs typeface="Roboto"/>
                <a:sym typeface="Roboto"/>
              </a:rPr>
              <a:t> Method: Displays a feedback form in the web application. It includes a slider for rating the experience (1 - 5) and a text area for leaving comments or suggestions. When the user clicks the "Submit Feedback" button, it triggers the </a:t>
            </a:r>
            <a:r>
              <a:rPr lang="en" sz="1050">
                <a:solidFill>
                  <a:srgbClr val="0D0D0D"/>
                </a:solidFill>
                <a:highlight>
                  <a:srgbClr val="FFFFFF"/>
                </a:highlight>
                <a:latin typeface="Courier New"/>
                <a:ea typeface="Courier New"/>
                <a:cs typeface="Courier New"/>
                <a:sym typeface="Courier New"/>
              </a:rPr>
              <a:t>collect_feedback</a:t>
            </a:r>
            <a:r>
              <a:rPr lang="en" sz="1200">
                <a:solidFill>
                  <a:srgbClr val="0D0D0D"/>
                </a:solidFill>
                <a:highlight>
                  <a:srgbClr val="FFFFFF"/>
                </a:highlight>
                <a:latin typeface="Roboto"/>
                <a:ea typeface="Roboto"/>
                <a:cs typeface="Roboto"/>
                <a:sym typeface="Roboto"/>
              </a:rPr>
              <a:t> method to store the feedback and displays a success message.</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050">
                <a:solidFill>
                  <a:srgbClr val="0D0D0D"/>
                </a:solidFill>
                <a:highlight>
                  <a:srgbClr val="FFFFFF"/>
                </a:highlight>
                <a:latin typeface="Courier New"/>
                <a:ea typeface="Courier New"/>
                <a:cs typeface="Courier New"/>
                <a:sym typeface="Courier New"/>
              </a:rPr>
              <a:t>display_feedback_analysis</a:t>
            </a:r>
            <a:r>
              <a:rPr lang="en" sz="1200">
                <a:solidFill>
                  <a:srgbClr val="0D0D0D"/>
                </a:solidFill>
                <a:highlight>
                  <a:srgbClr val="FFFFFF"/>
                </a:highlight>
                <a:latin typeface="Roboto"/>
                <a:ea typeface="Roboto"/>
                <a:cs typeface="Roboto"/>
                <a:sym typeface="Roboto"/>
              </a:rPr>
              <a:t> Method: Displays the collected feedback for analysis. It shows each feedback entry with its rating and comment.</a:t>
            </a:r>
            <a:endParaRPr sz="12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