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71" r:id="rId9"/>
    <p:sldId id="274" r:id="rId10"/>
    <p:sldId id="272" r:id="rId11"/>
    <p:sldId id="275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6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AC2F-3953-4E58-87DA-073A2E8DF4D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8BE3-4C75-4CFA-93DA-275F21E7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92F-5B2E-4DEE-8520-478D0716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296" y="1285462"/>
            <a:ext cx="6546362" cy="427948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100" b="1" u="sng" dirty="0">
                <a:solidFill>
                  <a:srgbClr val="000000"/>
                </a:solidFill>
              </a:rPr>
              <a:t>Lottery Draw Engine</a:t>
            </a:r>
            <a:br>
              <a:rPr lang="en-US" sz="4100" dirty="0">
                <a:solidFill>
                  <a:srgbClr val="000000"/>
                </a:solidFill>
              </a:rPr>
            </a:br>
            <a:br>
              <a:rPr lang="en-US" sz="4100" dirty="0">
                <a:solidFill>
                  <a:srgbClr val="000000"/>
                </a:solidFill>
              </a:rPr>
            </a:br>
            <a:br>
              <a:rPr lang="en-US" sz="4100" dirty="0">
                <a:solidFill>
                  <a:srgbClr val="000000"/>
                </a:solidFill>
              </a:rPr>
            </a:br>
            <a:br>
              <a:rPr lang="en-US" sz="41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                                          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                                         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                                                 </a:t>
            </a:r>
            <a:r>
              <a:rPr lang="en-US" sz="2400" b="1" dirty="0">
                <a:solidFill>
                  <a:srgbClr val="000000"/>
                </a:solidFill>
              </a:rPr>
              <a:t>  Presented By : Simpy Surbhi</a:t>
            </a:r>
          </a:p>
        </p:txBody>
      </p: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43772C3D-D335-46BB-8001-67D07316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435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345125"/>
            <a:ext cx="10515600" cy="6718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   Winner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6DC9CB-84EB-4A5E-9661-4DE1B95B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8A481-1F11-4DAE-82D3-DD3BF5B8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249"/>
            <a:ext cx="10515600" cy="4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3434-3C50-48B7-B300-F19C536F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7D9FD2-F6EA-4728-A8D8-D14EC75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2A8D6-4E47-4330-8962-3C346F2B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218"/>
            <a:ext cx="9191210" cy="53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345125"/>
            <a:ext cx="10515600" cy="671823"/>
          </a:xfrm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DA017-75D0-4262-AA65-F2F3B46E8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57" y="1252538"/>
            <a:ext cx="10515600" cy="5421312"/>
          </a:xfrm>
        </p:spPr>
      </p:pic>
    </p:spTree>
    <p:extLst>
      <p:ext uri="{BB962C8B-B14F-4D97-AF65-F5344CB8AC3E}">
        <p14:creationId xmlns:p14="http://schemas.microsoft.com/office/powerpoint/2010/main" val="204165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E48-C01B-4121-AE68-956E4797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5B73-41DC-40D4-BA1C-D8A5E5D4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       </a:t>
            </a:r>
          </a:p>
          <a:p>
            <a:pPr marL="0" indent="0">
              <a:buNone/>
            </a:pPr>
            <a:r>
              <a:rPr lang="en-GB" sz="8800" dirty="0"/>
              <a:t>          </a:t>
            </a:r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679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BB91-3937-47C6-B7DD-3068D2B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33DA-7129-4EBD-8FE6-591FB1D3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guide has been created to capture below point:</a:t>
            </a:r>
          </a:p>
          <a:p>
            <a:r>
              <a:rPr lang="en-US" sz="2000" dirty="0"/>
              <a:t>Requirement Details </a:t>
            </a:r>
          </a:p>
          <a:p>
            <a:r>
              <a:rPr lang="en-US" sz="2000" dirty="0"/>
              <a:t>Flow Diagram</a:t>
            </a:r>
          </a:p>
          <a:p>
            <a:r>
              <a:rPr lang="en-US" sz="2000" dirty="0"/>
              <a:t>Application Screenshot</a:t>
            </a:r>
          </a:p>
          <a:p>
            <a:r>
              <a:rPr lang="en-US" sz="2000" dirty="0"/>
              <a:t>Solution Algorithm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5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345125"/>
            <a:ext cx="9988416" cy="119212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4472-DB9F-4F7D-ABC4-6C7CA28B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0" y="1253331"/>
            <a:ext cx="11284671" cy="5420846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1: User Input data store in Database(including User Name, Email Id, Phone Number, Lottery Number, Lucky Number, Grid Number)</a:t>
            </a:r>
          </a:p>
          <a:p>
            <a:pPr lvl="1"/>
            <a:r>
              <a:rPr lang="en-US" sz="2000" dirty="0"/>
              <a:t>Step 2: Generate Lottery Result (Lottery Number and Lucky Number) and store in Database.</a:t>
            </a:r>
          </a:p>
          <a:p>
            <a:pPr lvl="1"/>
            <a:r>
              <a:rPr lang="en-US" sz="2000" dirty="0"/>
              <a:t>Step 3: Map User Input data and Lottery Result </a:t>
            </a:r>
          </a:p>
          <a:p>
            <a:pPr lvl="1"/>
            <a:r>
              <a:rPr lang="en-US" sz="2000" dirty="0"/>
              <a:t>Step 4: Get User rank through step 3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272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4" y="543340"/>
            <a:ext cx="9949202" cy="102041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Rule  </a:t>
            </a:r>
            <a:r>
              <a:rPr lang="en-US" sz="4000" dirty="0">
                <a:solidFill>
                  <a:srgbClr val="FFFFFF"/>
                </a:solidFill>
              </a:rPr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4472-DB9F-4F7D-ABC4-6C7CA28B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48840"/>
            <a:ext cx="5126896" cy="3906205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Players can play up to 5 Grids</a:t>
            </a:r>
          </a:p>
          <a:p>
            <a:r>
              <a:rPr lang="en-GB" sz="1900" dirty="0">
                <a:solidFill>
                  <a:srgbClr val="000000"/>
                </a:solidFill>
              </a:rPr>
              <a:t>For each "grid" the player chooses 7 numbers from 1 to 49 and one lucky number between 1 and 10. </a:t>
            </a:r>
          </a:p>
          <a:p>
            <a:r>
              <a:rPr lang="en-GB" sz="1900" dirty="0">
                <a:solidFill>
                  <a:srgbClr val="000000"/>
                </a:solidFill>
              </a:rPr>
              <a:t>Every Saturday a draw is organized to draw the 7 winning numbers and the lucky number and to find the winners.</a:t>
            </a:r>
          </a:p>
          <a:p>
            <a:r>
              <a:rPr lang="en-GB" sz="1900" dirty="0">
                <a:solidFill>
                  <a:srgbClr val="000000"/>
                </a:solidFill>
              </a:rPr>
              <a:t>At the end, each winner is assigned a rank as shown: </a:t>
            </a:r>
          </a:p>
          <a:p>
            <a:pPr lvl="1"/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11C03B-9A36-44F3-8646-D752C3B34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74755"/>
              </p:ext>
            </p:extLst>
          </p:nvPr>
        </p:nvGraphicFramePr>
        <p:xfrm>
          <a:off x="6429378" y="2148840"/>
          <a:ext cx="4954694" cy="3879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549">
                  <a:extLst>
                    <a:ext uri="{9D8B030D-6E8A-4147-A177-3AD203B41FA5}">
                      <a16:colId xmlns:a16="http://schemas.microsoft.com/office/drawing/2014/main" val="596672876"/>
                    </a:ext>
                  </a:extLst>
                </a:gridCol>
                <a:gridCol w="3841145">
                  <a:extLst>
                    <a:ext uri="{9D8B030D-6E8A-4147-A177-3AD203B41FA5}">
                      <a16:colId xmlns:a16="http://schemas.microsoft.com/office/drawing/2014/main" val="4206113436"/>
                    </a:ext>
                  </a:extLst>
                </a:gridCol>
              </a:tblGrid>
              <a:tr h="352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Rang      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dirty="0">
                          <a:effectLst/>
                        </a:rPr>
                        <a:t>Résultat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857404996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dirty="0">
                          <a:effectLst/>
                        </a:rPr>
                        <a:t> 5 numéros + numéro chance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1887501169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5 numéros sans numéro chance             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2400620049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 4 numéros + numéro chance    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2516825705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4 numéros sans numéro chance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653496845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 3 numéros + numéro chance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1975025116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3 numéros sans numéro chance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2033952280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2 numéros + numéro chance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2169157485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2 numéros sans numéro chance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638507353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1 numéro + numéro chance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3552224965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>
                          <a:effectLst/>
                        </a:rPr>
                        <a:t>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dirty="0">
                          <a:effectLst/>
                        </a:rPr>
                        <a:t>aucun numéro + numéro chance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33" marR="95333" marT="0" marB="0"/>
                </a:tc>
                <a:extLst>
                  <a:ext uri="{0D108BD9-81ED-4DB2-BD59-A6C34878D82A}">
                    <a16:rowId xmlns:a16="http://schemas.microsoft.com/office/drawing/2014/main" val="28993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8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E12BFAD-936A-4577-9B90-61498F0A11B5}"/>
              </a:ext>
            </a:extLst>
          </p:cNvPr>
          <p:cNvSpPr/>
          <p:nvPr/>
        </p:nvSpPr>
        <p:spPr>
          <a:xfrm>
            <a:off x="974167" y="4820724"/>
            <a:ext cx="11015454" cy="1831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62CC7B-2291-44A0-85F9-7E5F8E4D074C}"/>
              </a:ext>
            </a:extLst>
          </p:cNvPr>
          <p:cNvSpPr/>
          <p:nvPr/>
        </p:nvSpPr>
        <p:spPr>
          <a:xfrm>
            <a:off x="974167" y="3282665"/>
            <a:ext cx="11015454" cy="1549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67430F-9D64-4500-BB2C-FA76F7CE76CB}"/>
              </a:ext>
            </a:extLst>
          </p:cNvPr>
          <p:cNvSpPr/>
          <p:nvPr/>
        </p:nvSpPr>
        <p:spPr>
          <a:xfrm>
            <a:off x="939830" y="846084"/>
            <a:ext cx="11015454" cy="2372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345125"/>
            <a:ext cx="10515600" cy="671823"/>
          </a:xfrm>
        </p:spPr>
        <p:txBody>
          <a:bodyPr>
            <a:normAutofit/>
          </a:bodyPr>
          <a:lstStyle/>
          <a:p>
            <a:r>
              <a:rPr lang="en-US" sz="3200" dirty="0"/>
              <a:t>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A1241-9F7E-4A39-A50C-D5E54B1B2241}"/>
              </a:ext>
            </a:extLst>
          </p:cNvPr>
          <p:cNvSpPr/>
          <p:nvPr/>
        </p:nvSpPr>
        <p:spPr>
          <a:xfrm>
            <a:off x="1583597" y="1529070"/>
            <a:ext cx="1728132" cy="348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User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B9F01-2BA7-4BC0-8DEE-D9F77127E9FE}"/>
              </a:ext>
            </a:extLst>
          </p:cNvPr>
          <p:cNvCxnSpPr>
            <a:stCxn id="4" idx="3"/>
          </p:cNvCxnSpPr>
          <p:nvPr/>
        </p:nvCxnSpPr>
        <p:spPr>
          <a:xfrm flipV="1">
            <a:off x="3311729" y="1685089"/>
            <a:ext cx="1459684" cy="1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12AF99-13C5-47AA-91C7-7E45A1E1FB94}"/>
              </a:ext>
            </a:extLst>
          </p:cNvPr>
          <p:cNvSpPr/>
          <p:nvPr/>
        </p:nvSpPr>
        <p:spPr>
          <a:xfrm>
            <a:off x="1585520" y="3943746"/>
            <a:ext cx="1728132" cy="348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Result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1900E-7EA5-4362-858F-82228E47A07B}"/>
              </a:ext>
            </a:extLst>
          </p:cNvPr>
          <p:cNvCxnSpPr/>
          <p:nvPr/>
        </p:nvCxnSpPr>
        <p:spPr>
          <a:xfrm flipV="1">
            <a:off x="6700303" y="1666625"/>
            <a:ext cx="1459684" cy="1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F5C50C-7109-4CAC-B35B-74AA2AE1DA05}"/>
              </a:ext>
            </a:extLst>
          </p:cNvPr>
          <p:cNvSpPr txBox="1"/>
          <p:nvPr/>
        </p:nvSpPr>
        <p:spPr>
          <a:xfrm>
            <a:off x="7277247" y="1358848"/>
            <a:ext cx="556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D5364-A176-4DE6-AA80-B24588B70AC1}"/>
              </a:ext>
            </a:extLst>
          </p:cNvPr>
          <p:cNvSpPr txBox="1"/>
          <p:nvPr/>
        </p:nvSpPr>
        <p:spPr>
          <a:xfrm>
            <a:off x="3799809" y="1403235"/>
            <a:ext cx="73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F52DB-04CA-4D88-83EB-70F34E395842}"/>
              </a:ext>
            </a:extLst>
          </p:cNvPr>
          <p:cNvCxnSpPr/>
          <p:nvPr/>
        </p:nvCxnSpPr>
        <p:spPr>
          <a:xfrm flipV="1">
            <a:off x="3466052" y="4140190"/>
            <a:ext cx="1459684" cy="1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27408E-8C51-4AA7-A306-04877FC5D0E9}"/>
              </a:ext>
            </a:extLst>
          </p:cNvPr>
          <p:cNvSpPr txBox="1"/>
          <p:nvPr/>
        </p:nvSpPr>
        <p:spPr>
          <a:xfrm>
            <a:off x="3954132" y="3858336"/>
            <a:ext cx="738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6AA43-5E0F-4E45-B980-379662611C7E}"/>
              </a:ext>
            </a:extLst>
          </p:cNvPr>
          <p:cNvSpPr/>
          <p:nvPr/>
        </p:nvSpPr>
        <p:spPr>
          <a:xfrm>
            <a:off x="5075339" y="3974939"/>
            <a:ext cx="1728132" cy="348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 Lottery and Lucky Number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6E243A-1A05-4FB6-BCFD-47477F47BF6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803471" y="4140190"/>
            <a:ext cx="1503019" cy="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39E230-8079-4F0F-BA3D-DFEE763E5466}"/>
              </a:ext>
            </a:extLst>
          </p:cNvPr>
          <p:cNvSpPr txBox="1"/>
          <p:nvPr/>
        </p:nvSpPr>
        <p:spPr>
          <a:xfrm>
            <a:off x="7177640" y="376003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Mapping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0C811-F66E-4CF0-9CF6-8B5FBD5A1E60}"/>
              </a:ext>
            </a:extLst>
          </p:cNvPr>
          <p:cNvSpPr/>
          <p:nvPr/>
        </p:nvSpPr>
        <p:spPr>
          <a:xfrm>
            <a:off x="8296712" y="3754865"/>
            <a:ext cx="1728132" cy="5470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 Previous Data and store new generated number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89431-8D6A-4004-90CA-978DAE0C940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024844" y="4028404"/>
            <a:ext cx="66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5131C5D-EBC7-4F12-823B-4D20F41DA6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83598" y="2311411"/>
            <a:ext cx="7298423" cy="690538"/>
          </a:xfrm>
          <a:prstGeom prst="bentConnector3">
            <a:avLst>
              <a:gd name="adj1" fmla="val -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0B2C8-5597-4FD4-B0A7-E583CE0DA532}"/>
              </a:ext>
            </a:extLst>
          </p:cNvPr>
          <p:cNvSpPr txBox="1"/>
          <p:nvPr/>
        </p:nvSpPr>
        <p:spPr>
          <a:xfrm>
            <a:off x="1799040" y="2710117"/>
            <a:ext cx="1865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Show Success Message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96B7C0-F62C-4020-803E-AB81CE20ECAD}"/>
              </a:ext>
            </a:extLst>
          </p:cNvPr>
          <p:cNvSpPr/>
          <p:nvPr/>
        </p:nvSpPr>
        <p:spPr>
          <a:xfrm>
            <a:off x="1585520" y="5453832"/>
            <a:ext cx="1728132" cy="348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Result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0DE469-06DA-40B7-962C-0574B87763E6}"/>
              </a:ext>
            </a:extLst>
          </p:cNvPr>
          <p:cNvCxnSpPr>
            <a:cxnSpLocks/>
          </p:cNvCxnSpPr>
          <p:nvPr/>
        </p:nvCxnSpPr>
        <p:spPr>
          <a:xfrm>
            <a:off x="3421997" y="5593227"/>
            <a:ext cx="889944" cy="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23468A-ED10-4A82-AE9A-1685188A4154}"/>
              </a:ext>
            </a:extLst>
          </p:cNvPr>
          <p:cNvSpPr txBox="1"/>
          <p:nvPr/>
        </p:nvSpPr>
        <p:spPr>
          <a:xfrm>
            <a:off x="3553282" y="5320538"/>
            <a:ext cx="64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</a:t>
            </a:r>
            <a:endParaRPr lang="en-US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7D9E501-186A-402C-A92C-F1F1C59BC4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4015" y="5550455"/>
            <a:ext cx="6653093" cy="826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C3F38C-6F7E-4D37-84C1-2C8B1747020C}"/>
              </a:ext>
            </a:extLst>
          </p:cNvPr>
          <p:cNvSpPr txBox="1"/>
          <p:nvPr/>
        </p:nvSpPr>
        <p:spPr>
          <a:xfrm>
            <a:off x="1558720" y="6213584"/>
            <a:ext cx="1075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Show Result</a:t>
            </a:r>
            <a:endParaRPr lang="en-US" dirty="0"/>
          </a:p>
        </p:txBody>
      </p:sp>
      <p:pic>
        <p:nvPicPr>
          <p:cNvPr id="55" name="Picture 5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41D6860-D03D-4360-B00E-F832342A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" y="1256015"/>
            <a:ext cx="854739" cy="821220"/>
          </a:xfrm>
          <a:prstGeom prst="rect">
            <a:avLst/>
          </a:prstGeom>
        </p:spPr>
      </p:pic>
      <p:sp>
        <p:nvSpPr>
          <p:cNvPr id="3" name="Cylinder 2">
            <a:extLst>
              <a:ext uri="{FF2B5EF4-FFF2-40B4-BE49-F238E27FC236}">
                <a16:creationId xmlns:a16="http://schemas.microsoft.com/office/drawing/2014/main" id="{A4428C2F-E2D1-4AEA-B8E0-6ED6C9E97D2D}"/>
              </a:ext>
            </a:extLst>
          </p:cNvPr>
          <p:cNvSpPr/>
          <p:nvPr/>
        </p:nvSpPr>
        <p:spPr>
          <a:xfrm>
            <a:off x="10298805" y="4997258"/>
            <a:ext cx="831369" cy="1106395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DB(Table Result)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F41339-C8F7-42E3-B419-D0F9CC17DEF6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304000" y="5550455"/>
            <a:ext cx="4994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7406F6-F0A2-4BD3-A7E2-567DDC31FF07}"/>
              </a:ext>
            </a:extLst>
          </p:cNvPr>
          <p:cNvSpPr txBox="1"/>
          <p:nvPr/>
        </p:nvSpPr>
        <p:spPr>
          <a:xfrm>
            <a:off x="5484424" y="5191376"/>
            <a:ext cx="4648430" cy="28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Mapping Lottery Number and Lucky Number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F6F2F1E0-CD91-4AFA-BA46-5E685B55E2EE}"/>
              </a:ext>
            </a:extLst>
          </p:cNvPr>
          <p:cNvSpPr/>
          <p:nvPr/>
        </p:nvSpPr>
        <p:spPr>
          <a:xfrm>
            <a:off x="10692823" y="3494355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DB(Table Result)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A6EC04D7-4810-49BE-9686-E778DCB76550}"/>
              </a:ext>
            </a:extLst>
          </p:cNvPr>
          <p:cNvSpPr/>
          <p:nvPr/>
        </p:nvSpPr>
        <p:spPr>
          <a:xfrm>
            <a:off x="8306490" y="1070942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DB(Table Members)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A7B0A544-51A7-4156-BB14-D3A88D669658}"/>
              </a:ext>
            </a:extLst>
          </p:cNvPr>
          <p:cNvSpPr/>
          <p:nvPr/>
        </p:nvSpPr>
        <p:spPr>
          <a:xfrm>
            <a:off x="4340952" y="4965889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DB(Table members)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DDDF8-7404-434A-82E1-768E000717CB}"/>
              </a:ext>
            </a:extLst>
          </p:cNvPr>
          <p:cNvSpPr/>
          <p:nvPr/>
        </p:nvSpPr>
        <p:spPr>
          <a:xfrm>
            <a:off x="4803899" y="1439872"/>
            <a:ext cx="1821984" cy="50643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Previous Data</a:t>
            </a:r>
          </a:p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3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345125"/>
            <a:ext cx="9975164" cy="908206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b="1" u="sng" dirty="0"/>
              <a:t>Technologies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4472-DB9F-4F7D-ABC4-6C7CA28B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0" y="1253331"/>
            <a:ext cx="11284671" cy="5420846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PHP</a:t>
            </a:r>
          </a:p>
          <a:p>
            <a:pPr lvl="1"/>
            <a:r>
              <a:rPr lang="en-US" sz="2000" dirty="0"/>
              <a:t>JavaScript</a:t>
            </a:r>
          </a:p>
          <a:p>
            <a:pPr lvl="1"/>
            <a:r>
              <a:rPr lang="en-US" sz="2000" dirty="0"/>
              <a:t>HTML</a:t>
            </a:r>
          </a:p>
          <a:p>
            <a:pPr lvl="1"/>
            <a:r>
              <a:rPr lang="en-US" sz="2000" dirty="0"/>
              <a:t>CSS</a:t>
            </a:r>
          </a:p>
          <a:p>
            <a:pPr lvl="1"/>
            <a:r>
              <a:rPr lang="en-US" sz="2000" dirty="0"/>
              <a:t>Bootstrap</a:t>
            </a:r>
          </a:p>
          <a:p>
            <a:pPr lvl="1"/>
            <a:r>
              <a:rPr lang="en-US" sz="2000" dirty="0"/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128759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345125"/>
            <a:ext cx="10515600" cy="671823"/>
          </a:xfrm>
        </p:spPr>
        <p:txBody>
          <a:bodyPr>
            <a:noAutofit/>
          </a:bodyPr>
          <a:lstStyle/>
          <a:p>
            <a:r>
              <a:rPr lang="en-US" dirty="0"/>
              <a:t>     </a:t>
            </a:r>
            <a:r>
              <a:rPr lang="en-US" sz="3600" dirty="0"/>
              <a:t>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31FBB2-FBB3-416B-B42B-38DF0F45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3" y="1638954"/>
            <a:ext cx="10515600" cy="5107673"/>
          </a:xfrm>
        </p:spPr>
      </p:pic>
    </p:spTree>
    <p:extLst>
      <p:ext uri="{BB962C8B-B14F-4D97-AF65-F5344CB8AC3E}">
        <p14:creationId xmlns:p14="http://schemas.microsoft.com/office/powerpoint/2010/main" val="221873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C0B-2274-4C3A-9B37-2E9DE9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345125"/>
            <a:ext cx="10515600" cy="671823"/>
          </a:xfrm>
        </p:spPr>
        <p:txBody>
          <a:bodyPr>
            <a:noAutofit/>
          </a:bodyPr>
          <a:lstStyle/>
          <a:p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Input User Data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BC03-CC0E-4325-9AF5-03B6DDAA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C453D-3A37-44FC-A773-3778190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2596-2A3B-498B-B84F-B2B2187D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 Result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AD6BC-8531-4605-9582-371C60666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8762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332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Lottery Draw Engine                                                                                                                                                Presented By : Simpy Surbhi</vt:lpstr>
      <vt:lpstr>Purpose</vt:lpstr>
      <vt:lpstr>Requirement </vt:lpstr>
      <vt:lpstr>Rule  Game Rules</vt:lpstr>
      <vt:lpstr>Flow Diagram</vt:lpstr>
      <vt:lpstr> Technologies </vt:lpstr>
      <vt:lpstr>     Home Page</vt:lpstr>
      <vt:lpstr>     Input User Data Page</vt:lpstr>
      <vt:lpstr>Generate Result Page</vt:lpstr>
      <vt:lpstr>    Winner List</vt:lpstr>
      <vt:lpstr>Solution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Drawing Engine</dc:title>
  <dc:creator>Kumar, Amit</dc:creator>
  <cp:lastModifiedBy>Simpy Surbhi</cp:lastModifiedBy>
  <cp:revision>36</cp:revision>
  <dcterms:created xsi:type="dcterms:W3CDTF">2020-07-19T12:36:27Z</dcterms:created>
  <dcterms:modified xsi:type="dcterms:W3CDTF">2020-07-20T14:33:28Z</dcterms:modified>
</cp:coreProperties>
</file>