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3" r:id="rId5"/>
    <p:sldId id="264" r:id="rId6"/>
    <p:sldId id="262" r:id="rId7"/>
  </p:sldIdLst>
  <p:sldSz cx="12192000" cy="6858000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ht3ikA+uPmNTnErOc6hmrKZaN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2361C-E95E-4068-9E14-381CBA8BDC29}" v="1636" dt="2024-06-29T20:54:10.448"/>
    <p1510:client id="{B9031894-77ED-4BAC-ACB7-0FCE00C288E7}" v="11" dt="2024-06-30T06:23:40.635"/>
    <p1510:client id="{D1CA9609-0BC6-4898-BE5F-095242BC11CF}" v="4" dt="2024-06-29T22:49:49.525"/>
    <p1510:client id="{E412EEFD-CD76-4C43-B32D-6B6D9EB65A7A}" v="736" dt="2024-06-29T22:44:24.580"/>
    <p1510:client id="{FAD06620-398B-430D-8822-429F1D29CCF3}" v="306" dt="2024-06-29T15:11:42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5/10/relationships/revisionInfo" Target="revisionInfo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32D6A1-5164-4686-BEAF-3BA43A5D3FA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45CF5-C6E3-48E8-9415-DA17E525FE7C}">
      <dgm:prSet phldrT="[Text]" phldr="0"/>
      <dgm:spPr/>
      <dgm:t>
        <a:bodyPr/>
        <a:lstStyle/>
        <a:p>
          <a:pPr rtl="0"/>
          <a:r>
            <a:rPr lang="en-US" b="0" dirty="0"/>
            <a:t>Contact us</a:t>
          </a:r>
        </a:p>
      </dgm:t>
    </dgm:pt>
    <dgm:pt modelId="{723F58DD-B2FE-4A99-BD6F-8C211C4AAECC}" type="parTrans" cxnId="{C2B8D7AA-EDCC-47AC-B6F6-3DCC4B3B0583}">
      <dgm:prSet/>
      <dgm:spPr/>
      <dgm:t>
        <a:bodyPr/>
        <a:lstStyle/>
        <a:p>
          <a:endParaRPr lang="en-US"/>
        </a:p>
      </dgm:t>
    </dgm:pt>
    <dgm:pt modelId="{7CBE2A28-A1F4-474C-A9F6-05560934BB82}" type="sibTrans" cxnId="{C2B8D7AA-EDCC-47AC-B6F6-3DCC4B3B0583}">
      <dgm:prSet/>
      <dgm:spPr/>
      <dgm:t>
        <a:bodyPr/>
        <a:lstStyle/>
        <a:p>
          <a:endParaRPr lang="en-US"/>
        </a:p>
      </dgm:t>
    </dgm:pt>
    <dgm:pt modelId="{70ACA9EC-9F4C-4B5A-BC90-8A5D8CBA9C56}">
      <dgm:prSet phldr="0"/>
      <dgm:spPr/>
      <dgm:t>
        <a:bodyPr/>
        <a:lstStyle/>
        <a:p>
          <a:pPr rtl="0"/>
          <a:r>
            <a:rPr lang="en-US" b="0" dirty="0"/>
            <a:t>Open "Profile section" in Myntra App</a:t>
          </a:r>
        </a:p>
      </dgm:t>
    </dgm:pt>
    <dgm:pt modelId="{5B7FE077-8F9B-4DE8-A18D-D4B983EEC8BB}" type="parTrans" cxnId="{092C69E8-79F1-4151-9B5F-4D88085C1AFF}">
      <dgm:prSet/>
      <dgm:spPr/>
      <dgm:t>
        <a:bodyPr/>
        <a:lstStyle/>
        <a:p>
          <a:endParaRPr lang="en-US"/>
        </a:p>
      </dgm:t>
    </dgm:pt>
    <dgm:pt modelId="{20EAAC5A-6808-4035-8EBC-40FA4F3F1AFB}" type="sibTrans" cxnId="{092C69E8-79F1-4151-9B5F-4D88085C1AFF}">
      <dgm:prSet/>
      <dgm:spPr/>
      <dgm:t>
        <a:bodyPr/>
        <a:lstStyle/>
        <a:p>
          <a:endParaRPr lang="en-US"/>
        </a:p>
      </dgm:t>
    </dgm:pt>
    <dgm:pt modelId="{D5839056-C89F-4B98-9074-8AEE1BAE18FB}">
      <dgm:prSet phldr="0"/>
      <dgm:spPr/>
      <dgm:t>
        <a:bodyPr/>
        <a:lstStyle/>
        <a:p>
          <a:pPr rtl="0"/>
          <a:r>
            <a:rPr lang="en-US" b="0" dirty="0"/>
            <a:t>Customize Avatar</a:t>
          </a:r>
          <a:br>
            <a:rPr lang="en-US" b="0" dirty="0">
              <a:latin typeface="Arial"/>
            </a:rPr>
          </a:br>
          <a:r>
            <a:rPr lang="en-US" b="0" dirty="0">
              <a:solidFill>
                <a:schemeClr val="bg1"/>
              </a:solidFill>
              <a:latin typeface="Arial"/>
            </a:rPr>
            <a:t>(New Feature)</a:t>
          </a:r>
          <a:endParaRPr lang="en-US" b="0" dirty="0"/>
        </a:p>
      </dgm:t>
    </dgm:pt>
    <dgm:pt modelId="{84C4FE9B-B882-4D43-895B-606ECCA16A32}" type="parTrans" cxnId="{76D224AB-4961-4C75-9747-BE50636329D9}">
      <dgm:prSet/>
      <dgm:spPr/>
      <dgm:t>
        <a:bodyPr/>
        <a:lstStyle/>
        <a:p>
          <a:endParaRPr lang="en-US"/>
        </a:p>
      </dgm:t>
    </dgm:pt>
    <dgm:pt modelId="{0B82CFE9-3450-414C-BD3F-FA3D8253AC6C}" type="sibTrans" cxnId="{76D224AB-4961-4C75-9747-BE50636329D9}">
      <dgm:prSet/>
      <dgm:spPr/>
      <dgm:t>
        <a:bodyPr/>
        <a:lstStyle/>
        <a:p>
          <a:endParaRPr lang="en-US"/>
        </a:p>
      </dgm:t>
    </dgm:pt>
    <dgm:pt modelId="{580A02B5-6754-44C7-871A-8D6D826C71CB}">
      <dgm:prSet phldr="0"/>
      <dgm:spPr/>
      <dgm:t>
        <a:bodyPr/>
        <a:lstStyle/>
        <a:p>
          <a:pPr rtl="0"/>
          <a:r>
            <a:rPr lang="en-US" b="0" dirty="0">
              <a:latin typeface="Arial"/>
            </a:rPr>
            <a:t>My</a:t>
          </a:r>
          <a:r>
            <a:rPr lang="en-US" b="0" dirty="0"/>
            <a:t> </a:t>
          </a:r>
          <a:r>
            <a:rPr lang="en-US" b="0" dirty="0">
              <a:latin typeface="Arial"/>
            </a:rPr>
            <a:t>Fusion</a:t>
          </a:r>
          <a:br>
            <a:rPr lang="en-US" dirty="0">
              <a:solidFill>
                <a:srgbClr val="010000"/>
              </a:solidFill>
              <a:latin typeface="Arial"/>
            </a:rPr>
          </a:br>
          <a:r>
            <a:rPr lang="en-US" dirty="0">
              <a:latin typeface="Arial"/>
            </a:rPr>
            <a:t>(New Feature)</a:t>
          </a:r>
        </a:p>
      </dgm:t>
    </dgm:pt>
    <dgm:pt modelId="{78067C85-E644-438C-BAD4-2AE104EAA70F}" type="parTrans" cxnId="{36CF343B-7483-45F7-A3AE-E735C5BBB6CB}">
      <dgm:prSet/>
      <dgm:spPr/>
      <dgm:t>
        <a:bodyPr/>
        <a:lstStyle/>
        <a:p>
          <a:endParaRPr lang="en-US"/>
        </a:p>
      </dgm:t>
    </dgm:pt>
    <dgm:pt modelId="{E6B24D64-0C50-4420-B044-DDBC931C1657}" type="sibTrans" cxnId="{36CF343B-7483-45F7-A3AE-E735C5BBB6CB}">
      <dgm:prSet/>
      <dgm:spPr/>
      <dgm:t>
        <a:bodyPr/>
        <a:lstStyle/>
        <a:p>
          <a:endParaRPr lang="en-US"/>
        </a:p>
      </dgm:t>
    </dgm:pt>
    <dgm:pt modelId="{BCC51034-0B14-42A3-AB36-B46896823646}">
      <dgm:prSet phldr="0"/>
      <dgm:spPr/>
      <dgm:t>
        <a:bodyPr/>
        <a:lstStyle/>
        <a:p>
          <a:pPr rtl="0"/>
          <a:r>
            <a:rPr lang="en-US" dirty="0">
              <a:latin typeface="Arial"/>
            </a:rPr>
            <a:t>Myntra Fwd</a:t>
          </a:r>
          <a:endParaRPr lang="en-US" dirty="0"/>
        </a:p>
      </dgm:t>
    </dgm:pt>
    <dgm:pt modelId="{B848DB38-00E4-4CC1-A95A-2D122A283E56}" type="parTrans" cxnId="{2DABAB18-63DF-49E4-93D8-B20CFD535233}">
      <dgm:prSet/>
      <dgm:spPr/>
    </dgm:pt>
    <dgm:pt modelId="{ED377591-C431-4226-ACC5-C8FFED8991F8}" type="sibTrans" cxnId="{2DABAB18-63DF-49E4-93D8-B20CFD535233}">
      <dgm:prSet/>
      <dgm:spPr/>
    </dgm:pt>
    <dgm:pt modelId="{A3D9F216-1D94-4294-AE01-65B7BD73422E}" type="pres">
      <dgm:prSet presAssocID="{3C32D6A1-5164-4686-BEAF-3BA43A5D3FA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02BD36A-961F-498C-9D71-C5220AED8CB8}" type="pres">
      <dgm:prSet presAssocID="{70ACA9EC-9F4C-4B5A-BC90-8A5D8CBA9C56}" presName="hierRoot1" presStyleCnt="0">
        <dgm:presLayoutVars>
          <dgm:hierBranch val="init"/>
        </dgm:presLayoutVars>
      </dgm:prSet>
      <dgm:spPr/>
    </dgm:pt>
    <dgm:pt modelId="{4FC8C121-5C1F-4FE1-89A0-87BAF49B5339}" type="pres">
      <dgm:prSet presAssocID="{70ACA9EC-9F4C-4B5A-BC90-8A5D8CBA9C56}" presName="rootComposite1" presStyleCnt="0"/>
      <dgm:spPr/>
    </dgm:pt>
    <dgm:pt modelId="{528734CA-66F4-45F9-AAAA-93687AB956C1}" type="pres">
      <dgm:prSet presAssocID="{70ACA9EC-9F4C-4B5A-BC90-8A5D8CBA9C56}" presName="rootText1" presStyleLbl="node0" presStyleIdx="0" presStyleCnt="1">
        <dgm:presLayoutVars>
          <dgm:chPref val="3"/>
        </dgm:presLayoutVars>
      </dgm:prSet>
      <dgm:spPr/>
    </dgm:pt>
    <dgm:pt modelId="{0DE7DEA9-A57D-4753-8084-FF473B23D6E7}" type="pres">
      <dgm:prSet presAssocID="{70ACA9EC-9F4C-4B5A-BC90-8A5D8CBA9C56}" presName="rootConnector1" presStyleLbl="node1" presStyleIdx="0" presStyleCnt="0"/>
      <dgm:spPr/>
    </dgm:pt>
    <dgm:pt modelId="{973841D4-B544-475A-9EDD-84CDC2E0394A}" type="pres">
      <dgm:prSet presAssocID="{70ACA9EC-9F4C-4B5A-BC90-8A5D8CBA9C56}" presName="hierChild2" presStyleCnt="0"/>
      <dgm:spPr/>
    </dgm:pt>
    <dgm:pt modelId="{BEB0CEEA-0C6B-451F-A8FC-A824E0F674DF}" type="pres">
      <dgm:prSet presAssocID="{B848DB38-00E4-4CC1-A95A-2D122A283E56}" presName="Name37" presStyleLbl="parChTrans1D2" presStyleIdx="0" presStyleCnt="4"/>
      <dgm:spPr/>
    </dgm:pt>
    <dgm:pt modelId="{5699936E-03A5-4752-9A7A-B00937FA7F1A}" type="pres">
      <dgm:prSet presAssocID="{BCC51034-0B14-42A3-AB36-B46896823646}" presName="hierRoot2" presStyleCnt="0">
        <dgm:presLayoutVars>
          <dgm:hierBranch val="init"/>
        </dgm:presLayoutVars>
      </dgm:prSet>
      <dgm:spPr/>
    </dgm:pt>
    <dgm:pt modelId="{06DFE768-6741-4D2D-961B-062FB8EEC2AC}" type="pres">
      <dgm:prSet presAssocID="{BCC51034-0B14-42A3-AB36-B46896823646}" presName="rootComposite" presStyleCnt="0"/>
      <dgm:spPr/>
    </dgm:pt>
    <dgm:pt modelId="{921B7F0F-2AEB-4260-AAD5-65ABA5B04B98}" type="pres">
      <dgm:prSet presAssocID="{BCC51034-0B14-42A3-AB36-B46896823646}" presName="rootText" presStyleLbl="node2" presStyleIdx="0" presStyleCnt="4">
        <dgm:presLayoutVars>
          <dgm:chPref val="3"/>
        </dgm:presLayoutVars>
      </dgm:prSet>
      <dgm:spPr/>
    </dgm:pt>
    <dgm:pt modelId="{46F2D295-BB72-4A62-BDBF-77908CA957C4}" type="pres">
      <dgm:prSet presAssocID="{BCC51034-0B14-42A3-AB36-B46896823646}" presName="rootConnector" presStyleLbl="node2" presStyleIdx="0" presStyleCnt="4"/>
      <dgm:spPr/>
    </dgm:pt>
    <dgm:pt modelId="{E912F78D-0725-41FE-9F16-7F9BAC020EA9}" type="pres">
      <dgm:prSet presAssocID="{BCC51034-0B14-42A3-AB36-B46896823646}" presName="hierChild4" presStyleCnt="0"/>
      <dgm:spPr/>
    </dgm:pt>
    <dgm:pt modelId="{69F541DC-EE2D-4EFB-B129-C82B5BCBD9B7}" type="pres">
      <dgm:prSet presAssocID="{BCC51034-0B14-42A3-AB36-B46896823646}" presName="hierChild5" presStyleCnt="0"/>
      <dgm:spPr/>
    </dgm:pt>
    <dgm:pt modelId="{679F6E92-C23B-4202-9BAA-925DF7AE464E}" type="pres">
      <dgm:prSet presAssocID="{78067C85-E644-438C-BAD4-2AE104EAA70F}" presName="Name37" presStyleLbl="parChTrans1D2" presStyleIdx="1" presStyleCnt="4"/>
      <dgm:spPr/>
    </dgm:pt>
    <dgm:pt modelId="{DDF1439B-3AA9-4697-8E70-5CADDA9A30F5}" type="pres">
      <dgm:prSet presAssocID="{580A02B5-6754-44C7-871A-8D6D826C71CB}" presName="hierRoot2" presStyleCnt="0">
        <dgm:presLayoutVars>
          <dgm:hierBranch val="init"/>
        </dgm:presLayoutVars>
      </dgm:prSet>
      <dgm:spPr/>
    </dgm:pt>
    <dgm:pt modelId="{D2FBC0FE-6791-4683-AA83-34F27B51D21F}" type="pres">
      <dgm:prSet presAssocID="{580A02B5-6754-44C7-871A-8D6D826C71CB}" presName="rootComposite" presStyleCnt="0"/>
      <dgm:spPr/>
    </dgm:pt>
    <dgm:pt modelId="{CF4681B8-4602-493C-9E38-28A141B269E0}" type="pres">
      <dgm:prSet presAssocID="{580A02B5-6754-44C7-871A-8D6D826C71CB}" presName="rootText" presStyleLbl="node2" presStyleIdx="1" presStyleCnt="4">
        <dgm:presLayoutVars>
          <dgm:chPref val="3"/>
        </dgm:presLayoutVars>
      </dgm:prSet>
      <dgm:spPr/>
    </dgm:pt>
    <dgm:pt modelId="{785BF750-85B3-4796-ACB0-C917B48812FC}" type="pres">
      <dgm:prSet presAssocID="{580A02B5-6754-44C7-871A-8D6D826C71CB}" presName="rootConnector" presStyleLbl="node2" presStyleIdx="1" presStyleCnt="4"/>
      <dgm:spPr/>
    </dgm:pt>
    <dgm:pt modelId="{D0FBE256-91A8-4699-8AF8-7A840401929B}" type="pres">
      <dgm:prSet presAssocID="{580A02B5-6754-44C7-871A-8D6D826C71CB}" presName="hierChild4" presStyleCnt="0"/>
      <dgm:spPr/>
    </dgm:pt>
    <dgm:pt modelId="{DD79C8CC-2D11-4E1F-8A81-626A76D014B1}" type="pres">
      <dgm:prSet presAssocID="{580A02B5-6754-44C7-871A-8D6D826C71CB}" presName="hierChild5" presStyleCnt="0"/>
      <dgm:spPr/>
    </dgm:pt>
    <dgm:pt modelId="{68B8A68D-08C0-42BD-AEBD-2C0CAC6AF5F6}" type="pres">
      <dgm:prSet presAssocID="{84C4FE9B-B882-4D43-895B-606ECCA16A32}" presName="Name37" presStyleLbl="parChTrans1D2" presStyleIdx="2" presStyleCnt="4"/>
      <dgm:spPr/>
    </dgm:pt>
    <dgm:pt modelId="{77A8C015-23A9-4E97-A2CC-5AE577EECD08}" type="pres">
      <dgm:prSet presAssocID="{D5839056-C89F-4B98-9074-8AEE1BAE18FB}" presName="hierRoot2" presStyleCnt="0">
        <dgm:presLayoutVars>
          <dgm:hierBranch val="init"/>
        </dgm:presLayoutVars>
      </dgm:prSet>
      <dgm:spPr/>
    </dgm:pt>
    <dgm:pt modelId="{D2673D51-389C-43EB-BDAC-92CF5CE1F785}" type="pres">
      <dgm:prSet presAssocID="{D5839056-C89F-4B98-9074-8AEE1BAE18FB}" presName="rootComposite" presStyleCnt="0"/>
      <dgm:spPr/>
    </dgm:pt>
    <dgm:pt modelId="{6D554323-CC65-4322-80A3-9AB7F8EB430A}" type="pres">
      <dgm:prSet presAssocID="{D5839056-C89F-4B98-9074-8AEE1BAE18FB}" presName="rootText" presStyleLbl="node2" presStyleIdx="2" presStyleCnt="4">
        <dgm:presLayoutVars>
          <dgm:chPref val="3"/>
        </dgm:presLayoutVars>
      </dgm:prSet>
      <dgm:spPr/>
    </dgm:pt>
    <dgm:pt modelId="{466E6413-9378-4964-B03B-90BE3B763DC0}" type="pres">
      <dgm:prSet presAssocID="{D5839056-C89F-4B98-9074-8AEE1BAE18FB}" presName="rootConnector" presStyleLbl="node2" presStyleIdx="2" presStyleCnt="4"/>
      <dgm:spPr/>
    </dgm:pt>
    <dgm:pt modelId="{6E8B5C49-0526-4D17-A74F-FD97BC3ED919}" type="pres">
      <dgm:prSet presAssocID="{D5839056-C89F-4B98-9074-8AEE1BAE18FB}" presName="hierChild4" presStyleCnt="0"/>
      <dgm:spPr/>
    </dgm:pt>
    <dgm:pt modelId="{7884D1DF-4667-47FC-B0C8-8A16E890360A}" type="pres">
      <dgm:prSet presAssocID="{D5839056-C89F-4B98-9074-8AEE1BAE18FB}" presName="hierChild5" presStyleCnt="0"/>
      <dgm:spPr/>
    </dgm:pt>
    <dgm:pt modelId="{19959429-95FB-4D90-9223-35B83CA6ACD4}" type="pres">
      <dgm:prSet presAssocID="{723F58DD-B2FE-4A99-BD6F-8C211C4AAECC}" presName="Name37" presStyleLbl="parChTrans1D2" presStyleIdx="3" presStyleCnt="4"/>
      <dgm:spPr/>
    </dgm:pt>
    <dgm:pt modelId="{DC5FDADF-4674-47C5-8706-4F182E384813}" type="pres">
      <dgm:prSet presAssocID="{CC245CF5-C6E3-48E8-9415-DA17E525FE7C}" presName="hierRoot2" presStyleCnt="0">
        <dgm:presLayoutVars>
          <dgm:hierBranch val="init"/>
        </dgm:presLayoutVars>
      </dgm:prSet>
      <dgm:spPr/>
    </dgm:pt>
    <dgm:pt modelId="{2DF2680C-2A59-46B0-92E9-2FE809C25AD1}" type="pres">
      <dgm:prSet presAssocID="{CC245CF5-C6E3-48E8-9415-DA17E525FE7C}" presName="rootComposite" presStyleCnt="0"/>
      <dgm:spPr/>
    </dgm:pt>
    <dgm:pt modelId="{28F28D2A-D00A-4590-B6D3-EE602226445A}" type="pres">
      <dgm:prSet presAssocID="{CC245CF5-C6E3-48E8-9415-DA17E525FE7C}" presName="rootText" presStyleLbl="node2" presStyleIdx="3" presStyleCnt="4">
        <dgm:presLayoutVars>
          <dgm:chPref val="3"/>
        </dgm:presLayoutVars>
      </dgm:prSet>
      <dgm:spPr/>
    </dgm:pt>
    <dgm:pt modelId="{D2FF9706-FCA2-448E-B1C2-8EAAFC2E099A}" type="pres">
      <dgm:prSet presAssocID="{CC245CF5-C6E3-48E8-9415-DA17E525FE7C}" presName="rootConnector" presStyleLbl="node2" presStyleIdx="3" presStyleCnt="4"/>
      <dgm:spPr/>
    </dgm:pt>
    <dgm:pt modelId="{A2AD09DF-4364-4F8A-B266-2B0D9A3B7766}" type="pres">
      <dgm:prSet presAssocID="{CC245CF5-C6E3-48E8-9415-DA17E525FE7C}" presName="hierChild4" presStyleCnt="0"/>
      <dgm:spPr/>
    </dgm:pt>
    <dgm:pt modelId="{2D3F755E-30D4-4A16-8E3D-7949616982BC}" type="pres">
      <dgm:prSet presAssocID="{CC245CF5-C6E3-48E8-9415-DA17E525FE7C}" presName="hierChild5" presStyleCnt="0"/>
      <dgm:spPr/>
    </dgm:pt>
    <dgm:pt modelId="{FF78AE1E-CE54-4FA8-B6D1-9947FD11BE43}" type="pres">
      <dgm:prSet presAssocID="{70ACA9EC-9F4C-4B5A-BC90-8A5D8CBA9C56}" presName="hierChild3" presStyleCnt="0"/>
      <dgm:spPr/>
    </dgm:pt>
  </dgm:ptLst>
  <dgm:cxnLst>
    <dgm:cxn modelId="{5AFA8604-0805-4CF6-A82C-EA2F2648E71F}" type="presOf" srcId="{BCC51034-0B14-42A3-AB36-B46896823646}" destId="{921B7F0F-2AEB-4260-AAD5-65ABA5B04B98}" srcOrd="0" destOrd="0" presId="urn:microsoft.com/office/officeart/2005/8/layout/orgChart1"/>
    <dgm:cxn modelId="{767CDD0D-4295-4123-B9E1-8203248D4499}" type="presOf" srcId="{84C4FE9B-B882-4D43-895B-606ECCA16A32}" destId="{68B8A68D-08C0-42BD-AEBD-2C0CAC6AF5F6}" srcOrd="0" destOrd="0" presId="urn:microsoft.com/office/officeart/2005/8/layout/orgChart1"/>
    <dgm:cxn modelId="{2DABAB18-63DF-49E4-93D8-B20CFD535233}" srcId="{70ACA9EC-9F4C-4B5A-BC90-8A5D8CBA9C56}" destId="{BCC51034-0B14-42A3-AB36-B46896823646}" srcOrd="0" destOrd="0" parTransId="{B848DB38-00E4-4CC1-A95A-2D122A283E56}" sibTransId="{ED377591-C431-4226-ACC5-C8FFED8991F8}"/>
    <dgm:cxn modelId="{2D52E51C-F540-418B-AE81-B9F6384212A8}" type="presOf" srcId="{D5839056-C89F-4B98-9074-8AEE1BAE18FB}" destId="{6D554323-CC65-4322-80A3-9AB7F8EB430A}" srcOrd="0" destOrd="0" presId="urn:microsoft.com/office/officeart/2005/8/layout/orgChart1"/>
    <dgm:cxn modelId="{8AFE1D22-BAD9-4EF3-8C55-DAB6C2A5F5A8}" type="presOf" srcId="{580A02B5-6754-44C7-871A-8D6D826C71CB}" destId="{785BF750-85B3-4796-ACB0-C917B48812FC}" srcOrd="1" destOrd="0" presId="urn:microsoft.com/office/officeart/2005/8/layout/orgChart1"/>
    <dgm:cxn modelId="{9BA4862A-606B-408E-9253-A351A3A4BD2F}" type="presOf" srcId="{CC245CF5-C6E3-48E8-9415-DA17E525FE7C}" destId="{D2FF9706-FCA2-448E-B1C2-8EAAFC2E099A}" srcOrd="1" destOrd="0" presId="urn:microsoft.com/office/officeart/2005/8/layout/orgChart1"/>
    <dgm:cxn modelId="{0F5F1932-866A-44DA-9C02-D1E7068930F0}" type="presOf" srcId="{3C32D6A1-5164-4686-BEAF-3BA43A5D3FA7}" destId="{A3D9F216-1D94-4294-AE01-65B7BD73422E}" srcOrd="0" destOrd="0" presId="urn:microsoft.com/office/officeart/2005/8/layout/orgChart1"/>
    <dgm:cxn modelId="{36CF343B-7483-45F7-A3AE-E735C5BBB6CB}" srcId="{70ACA9EC-9F4C-4B5A-BC90-8A5D8CBA9C56}" destId="{580A02B5-6754-44C7-871A-8D6D826C71CB}" srcOrd="1" destOrd="0" parTransId="{78067C85-E644-438C-BAD4-2AE104EAA70F}" sibTransId="{E6B24D64-0C50-4420-B044-DDBC931C1657}"/>
    <dgm:cxn modelId="{9FB3DC3E-A63A-4351-B334-008B1DE57FF0}" type="presOf" srcId="{70ACA9EC-9F4C-4B5A-BC90-8A5D8CBA9C56}" destId="{528734CA-66F4-45F9-AAAA-93687AB956C1}" srcOrd="0" destOrd="0" presId="urn:microsoft.com/office/officeart/2005/8/layout/orgChart1"/>
    <dgm:cxn modelId="{67377D61-5C94-4A40-8849-368FF81EC83D}" type="presOf" srcId="{78067C85-E644-438C-BAD4-2AE104EAA70F}" destId="{679F6E92-C23B-4202-9BAA-925DF7AE464E}" srcOrd="0" destOrd="0" presId="urn:microsoft.com/office/officeart/2005/8/layout/orgChart1"/>
    <dgm:cxn modelId="{94092657-FE4B-469C-9B4C-ACF89A8AB2EB}" type="presOf" srcId="{70ACA9EC-9F4C-4B5A-BC90-8A5D8CBA9C56}" destId="{0DE7DEA9-A57D-4753-8084-FF473B23D6E7}" srcOrd="1" destOrd="0" presId="urn:microsoft.com/office/officeart/2005/8/layout/orgChart1"/>
    <dgm:cxn modelId="{0A677C9C-C91E-43E8-B9E6-AFC2D3F90451}" type="presOf" srcId="{B848DB38-00E4-4CC1-A95A-2D122A283E56}" destId="{BEB0CEEA-0C6B-451F-A8FC-A824E0F674DF}" srcOrd="0" destOrd="0" presId="urn:microsoft.com/office/officeart/2005/8/layout/orgChart1"/>
    <dgm:cxn modelId="{2F3C579F-984C-414B-ACBF-8B3C10C7A824}" type="presOf" srcId="{580A02B5-6754-44C7-871A-8D6D826C71CB}" destId="{CF4681B8-4602-493C-9E38-28A141B269E0}" srcOrd="0" destOrd="0" presId="urn:microsoft.com/office/officeart/2005/8/layout/orgChart1"/>
    <dgm:cxn modelId="{22B276AA-3986-4116-A29B-626B85BE7EA2}" type="presOf" srcId="{CC245CF5-C6E3-48E8-9415-DA17E525FE7C}" destId="{28F28D2A-D00A-4590-B6D3-EE602226445A}" srcOrd="0" destOrd="0" presId="urn:microsoft.com/office/officeart/2005/8/layout/orgChart1"/>
    <dgm:cxn modelId="{C2B8D7AA-EDCC-47AC-B6F6-3DCC4B3B0583}" srcId="{70ACA9EC-9F4C-4B5A-BC90-8A5D8CBA9C56}" destId="{CC245CF5-C6E3-48E8-9415-DA17E525FE7C}" srcOrd="3" destOrd="0" parTransId="{723F58DD-B2FE-4A99-BD6F-8C211C4AAECC}" sibTransId="{7CBE2A28-A1F4-474C-A9F6-05560934BB82}"/>
    <dgm:cxn modelId="{76D224AB-4961-4C75-9747-BE50636329D9}" srcId="{70ACA9EC-9F4C-4B5A-BC90-8A5D8CBA9C56}" destId="{D5839056-C89F-4B98-9074-8AEE1BAE18FB}" srcOrd="2" destOrd="0" parTransId="{84C4FE9B-B882-4D43-895B-606ECCA16A32}" sibTransId="{0B82CFE9-3450-414C-BD3F-FA3D8253AC6C}"/>
    <dgm:cxn modelId="{A746B2AE-6F7B-482B-9739-B9194792E9A4}" type="presOf" srcId="{723F58DD-B2FE-4A99-BD6F-8C211C4AAECC}" destId="{19959429-95FB-4D90-9223-35B83CA6ACD4}" srcOrd="0" destOrd="0" presId="urn:microsoft.com/office/officeart/2005/8/layout/orgChart1"/>
    <dgm:cxn modelId="{977E05CD-8B4E-4E55-B148-3210DFCC3D8F}" type="presOf" srcId="{BCC51034-0B14-42A3-AB36-B46896823646}" destId="{46F2D295-BB72-4A62-BDBF-77908CA957C4}" srcOrd="1" destOrd="0" presId="urn:microsoft.com/office/officeart/2005/8/layout/orgChart1"/>
    <dgm:cxn modelId="{D3ED70D8-1B4B-49C3-A1E3-5243F8AC58F5}" type="presOf" srcId="{D5839056-C89F-4B98-9074-8AEE1BAE18FB}" destId="{466E6413-9378-4964-B03B-90BE3B763DC0}" srcOrd="1" destOrd="0" presId="urn:microsoft.com/office/officeart/2005/8/layout/orgChart1"/>
    <dgm:cxn modelId="{092C69E8-79F1-4151-9B5F-4D88085C1AFF}" srcId="{3C32D6A1-5164-4686-BEAF-3BA43A5D3FA7}" destId="{70ACA9EC-9F4C-4B5A-BC90-8A5D8CBA9C56}" srcOrd="0" destOrd="0" parTransId="{5B7FE077-8F9B-4DE8-A18D-D4B983EEC8BB}" sibTransId="{20EAAC5A-6808-4035-8EBC-40FA4F3F1AFB}"/>
    <dgm:cxn modelId="{3858EEED-97DC-4C4B-AFD2-CC5D920EA78C}" type="presParOf" srcId="{A3D9F216-1D94-4294-AE01-65B7BD73422E}" destId="{302BD36A-961F-498C-9D71-C5220AED8CB8}" srcOrd="0" destOrd="0" presId="urn:microsoft.com/office/officeart/2005/8/layout/orgChart1"/>
    <dgm:cxn modelId="{1ABFEE86-BA0F-4542-8970-DF3828661DE9}" type="presParOf" srcId="{302BD36A-961F-498C-9D71-C5220AED8CB8}" destId="{4FC8C121-5C1F-4FE1-89A0-87BAF49B5339}" srcOrd="0" destOrd="0" presId="urn:microsoft.com/office/officeart/2005/8/layout/orgChart1"/>
    <dgm:cxn modelId="{1F112BCC-5D30-4584-AAB2-0C6EA8106355}" type="presParOf" srcId="{4FC8C121-5C1F-4FE1-89A0-87BAF49B5339}" destId="{528734CA-66F4-45F9-AAAA-93687AB956C1}" srcOrd="0" destOrd="0" presId="urn:microsoft.com/office/officeart/2005/8/layout/orgChart1"/>
    <dgm:cxn modelId="{8E3865CD-97BF-42E9-95DB-4916CD98DBF9}" type="presParOf" srcId="{4FC8C121-5C1F-4FE1-89A0-87BAF49B5339}" destId="{0DE7DEA9-A57D-4753-8084-FF473B23D6E7}" srcOrd="1" destOrd="0" presId="urn:microsoft.com/office/officeart/2005/8/layout/orgChart1"/>
    <dgm:cxn modelId="{2C9573D5-97CB-4B4B-8895-272569D22B36}" type="presParOf" srcId="{302BD36A-961F-498C-9D71-C5220AED8CB8}" destId="{973841D4-B544-475A-9EDD-84CDC2E0394A}" srcOrd="1" destOrd="0" presId="urn:microsoft.com/office/officeart/2005/8/layout/orgChart1"/>
    <dgm:cxn modelId="{7711BD8A-B72A-48AB-BDF9-A28B0088D7F4}" type="presParOf" srcId="{973841D4-B544-475A-9EDD-84CDC2E0394A}" destId="{BEB0CEEA-0C6B-451F-A8FC-A824E0F674DF}" srcOrd="0" destOrd="0" presId="urn:microsoft.com/office/officeart/2005/8/layout/orgChart1"/>
    <dgm:cxn modelId="{440A81B6-B89D-4A74-B9CD-BCD450458A5F}" type="presParOf" srcId="{973841D4-B544-475A-9EDD-84CDC2E0394A}" destId="{5699936E-03A5-4752-9A7A-B00937FA7F1A}" srcOrd="1" destOrd="0" presId="urn:microsoft.com/office/officeart/2005/8/layout/orgChart1"/>
    <dgm:cxn modelId="{24C7BF03-CB55-4E88-8B3A-32DF50856D66}" type="presParOf" srcId="{5699936E-03A5-4752-9A7A-B00937FA7F1A}" destId="{06DFE768-6741-4D2D-961B-062FB8EEC2AC}" srcOrd="0" destOrd="0" presId="urn:microsoft.com/office/officeart/2005/8/layout/orgChart1"/>
    <dgm:cxn modelId="{6282C484-9CFA-4B4A-B654-29B160A44475}" type="presParOf" srcId="{06DFE768-6741-4D2D-961B-062FB8EEC2AC}" destId="{921B7F0F-2AEB-4260-AAD5-65ABA5B04B98}" srcOrd="0" destOrd="0" presId="urn:microsoft.com/office/officeart/2005/8/layout/orgChart1"/>
    <dgm:cxn modelId="{FD644D28-53D6-4695-A546-EFB2B4A1C094}" type="presParOf" srcId="{06DFE768-6741-4D2D-961B-062FB8EEC2AC}" destId="{46F2D295-BB72-4A62-BDBF-77908CA957C4}" srcOrd="1" destOrd="0" presId="urn:microsoft.com/office/officeart/2005/8/layout/orgChart1"/>
    <dgm:cxn modelId="{CDDC36D9-46F1-41DC-AA73-D90674A2651E}" type="presParOf" srcId="{5699936E-03A5-4752-9A7A-B00937FA7F1A}" destId="{E912F78D-0725-41FE-9F16-7F9BAC020EA9}" srcOrd="1" destOrd="0" presId="urn:microsoft.com/office/officeart/2005/8/layout/orgChart1"/>
    <dgm:cxn modelId="{E7CAE9A4-169A-4E95-91A4-822111C9BAE5}" type="presParOf" srcId="{5699936E-03A5-4752-9A7A-B00937FA7F1A}" destId="{69F541DC-EE2D-4EFB-B129-C82B5BCBD9B7}" srcOrd="2" destOrd="0" presId="urn:microsoft.com/office/officeart/2005/8/layout/orgChart1"/>
    <dgm:cxn modelId="{0200D0CC-8042-427B-88ED-67D5A85B3DC4}" type="presParOf" srcId="{973841D4-B544-475A-9EDD-84CDC2E0394A}" destId="{679F6E92-C23B-4202-9BAA-925DF7AE464E}" srcOrd="2" destOrd="0" presId="urn:microsoft.com/office/officeart/2005/8/layout/orgChart1"/>
    <dgm:cxn modelId="{9EB22DE4-AA75-4964-918F-A6548A5DBCF1}" type="presParOf" srcId="{973841D4-B544-475A-9EDD-84CDC2E0394A}" destId="{DDF1439B-3AA9-4697-8E70-5CADDA9A30F5}" srcOrd="3" destOrd="0" presId="urn:microsoft.com/office/officeart/2005/8/layout/orgChart1"/>
    <dgm:cxn modelId="{D9D45A04-369C-434C-9FE8-07832282DE09}" type="presParOf" srcId="{DDF1439B-3AA9-4697-8E70-5CADDA9A30F5}" destId="{D2FBC0FE-6791-4683-AA83-34F27B51D21F}" srcOrd="0" destOrd="0" presId="urn:microsoft.com/office/officeart/2005/8/layout/orgChart1"/>
    <dgm:cxn modelId="{5610B6CF-B33A-4A1B-8C5B-E2403EEC4116}" type="presParOf" srcId="{D2FBC0FE-6791-4683-AA83-34F27B51D21F}" destId="{CF4681B8-4602-493C-9E38-28A141B269E0}" srcOrd="0" destOrd="0" presId="urn:microsoft.com/office/officeart/2005/8/layout/orgChart1"/>
    <dgm:cxn modelId="{C7424211-9C04-480D-8597-ED1244009613}" type="presParOf" srcId="{D2FBC0FE-6791-4683-AA83-34F27B51D21F}" destId="{785BF750-85B3-4796-ACB0-C917B48812FC}" srcOrd="1" destOrd="0" presId="urn:microsoft.com/office/officeart/2005/8/layout/orgChart1"/>
    <dgm:cxn modelId="{6B9663CC-1CAA-4697-8780-7CD3E555B344}" type="presParOf" srcId="{DDF1439B-3AA9-4697-8E70-5CADDA9A30F5}" destId="{D0FBE256-91A8-4699-8AF8-7A840401929B}" srcOrd="1" destOrd="0" presId="urn:microsoft.com/office/officeart/2005/8/layout/orgChart1"/>
    <dgm:cxn modelId="{EF351EB6-5116-4FDF-A9D0-A2F030A5797E}" type="presParOf" srcId="{DDF1439B-3AA9-4697-8E70-5CADDA9A30F5}" destId="{DD79C8CC-2D11-4E1F-8A81-626A76D014B1}" srcOrd="2" destOrd="0" presId="urn:microsoft.com/office/officeart/2005/8/layout/orgChart1"/>
    <dgm:cxn modelId="{BB45A0AE-C945-40A3-929E-00B156D054BB}" type="presParOf" srcId="{973841D4-B544-475A-9EDD-84CDC2E0394A}" destId="{68B8A68D-08C0-42BD-AEBD-2C0CAC6AF5F6}" srcOrd="4" destOrd="0" presId="urn:microsoft.com/office/officeart/2005/8/layout/orgChart1"/>
    <dgm:cxn modelId="{6C090DBC-3EB8-457B-B8F8-B87B6F6B88CF}" type="presParOf" srcId="{973841D4-B544-475A-9EDD-84CDC2E0394A}" destId="{77A8C015-23A9-4E97-A2CC-5AE577EECD08}" srcOrd="5" destOrd="0" presId="urn:microsoft.com/office/officeart/2005/8/layout/orgChart1"/>
    <dgm:cxn modelId="{40FFA600-3C1A-42D2-A701-F517423E42AB}" type="presParOf" srcId="{77A8C015-23A9-4E97-A2CC-5AE577EECD08}" destId="{D2673D51-389C-43EB-BDAC-92CF5CE1F785}" srcOrd="0" destOrd="0" presId="urn:microsoft.com/office/officeart/2005/8/layout/orgChart1"/>
    <dgm:cxn modelId="{AABA8CA1-7D0F-4E16-B753-0D3D93EC059B}" type="presParOf" srcId="{D2673D51-389C-43EB-BDAC-92CF5CE1F785}" destId="{6D554323-CC65-4322-80A3-9AB7F8EB430A}" srcOrd="0" destOrd="0" presId="urn:microsoft.com/office/officeart/2005/8/layout/orgChart1"/>
    <dgm:cxn modelId="{2077C462-4B51-4784-BDE1-51B6FA24FC64}" type="presParOf" srcId="{D2673D51-389C-43EB-BDAC-92CF5CE1F785}" destId="{466E6413-9378-4964-B03B-90BE3B763DC0}" srcOrd="1" destOrd="0" presId="urn:microsoft.com/office/officeart/2005/8/layout/orgChart1"/>
    <dgm:cxn modelId="{C1409C5D-6A6D-44A6-8F79-916E70D995AA}" type="presParOf" srcId="{77A8C015-23A9-4E97-A2CC-5AE577EECD08}" destId="{6E8B5C49-0526-4D17-A74F-FD97BC3ED919}" srcOrd="1" destOrd="0" presId="urn:microsoft.com/office/officeart/2005/8/layout/orgChart1"/>
    <dgm:cxn modelId="{F15C8010-6FD1-43BB-9CD9-6C46FED4D958}" type="presParOf" srcId="{77A8C015-23A9-4E97-A2CC-5AE577EECD08}" destId="{7884D1DF-4667-47FC-B0C8-8A16E890360A}" srcOrd="2" destOrd="0" presId="urn:microsoft.com/office/officeart/2005/8/layout/orgChart1"/>
    <dgm:cxn modelId="{1B99A71A-F99E-4B42-9521-629C675CA1AE}" type="presParOf" srcId="{973841D4-B544-475A-9EDD-84CDC2E0394A}" destId="{19959429-95FB-4D90-9223-35B83CA6ACD4}" srcOrd="6" destOrd="0" presId="urn:microsoft.com/office/officeart/2005/8/layout/orgChart1"/>
    <dgm:cxn modelId="{381A6762-D7AB-4AE0-982F-CCA19B98E84B}" type="presParOf" srcId="{973841D4-B544-475A-9EDD-84CDC2E0394A}" destId="{DC5FDADF-4674-47C5-8706-4F182E384813}" srcOrd="7" destOrd="0" presId="urn:microsoft.com/office/officeart/2005/8/layout/orgChart1"/>
    <dgm:cxn modelId="{F8E40C1A-13B0-4355-92DD-34DAF4BC495C}" type="presParOf" srcId="{DC5FDADF-4674-47C5-8706-4F182E384813}" destId="{2DF2680C-2A59-46B0-92E9-2FE809C25AD1}" srcOrd="0" destOrd="0" presId="urn:microsoft.com/office/officeart/2005/8/layout/orgChart1"/>
    <dgm:cxn modelId="{2D693D7B-782E-4ED3-A915-34F66F19CF04}" type="presParOf" srcId="{2DF2680C-2A59-46B0-92E9-2FE809C25AD1}" destId="{28F28D2A-D00A-4590-B6D3-EE602226445A}" srcOrd="0" destOrd="0" presId="urn:microsoft.com/office/officeart/2005/8/layout/orgChart1"/>
    <dgm:cxn modelId="{E1A01031-F05D-4DD9-BDA8-58042D794FA4}" type="presParOf" srcId="{2DF2680C-2A59-46B0-92E9-2FE809C25AD1}" destId="{D2FF9706-FCA2-448E-B1C2-8EAAFC2E099A}" srcOrd="1" destOrd="0" presId="urn:microsoft.com/office/officeart/2005/8/layout/orgChart1"/>
    <dgm:cxn modelId="{775F25ED-2F7C-4810-BCA0-C034B5DC3E66}" type="presParOf" srcId="{DC5FDADF-4674-47C5-8706-4F182E384813}" destId="{A2AD09DF-4364-4F8A-B266-2B0D9A3B7766}" srcOrd="1" destOrd="0" presId="urn:microsoft.com/office/officeart/2005/8/layout/orgChart1"/>
    <dgm:cxn modelId="{C9985553-94B8-4C02-9B18-632239E47E06}" type="presParOf" srcId="{DC5FDADF-4674-47C5-8706-4F182E384813}" destId="{2D3F755E-30D4-4A16-8E3D-7949616982BC}" srcOrd="2" destOrd="0" presId="urn:microsoft.com/office/officeart/2005/8/layout/orgChart1"/>
    <dgm:cxn modelId="{9F0A2FAF-ED69-4F8A-BFF7-B71B58C3943F}" type="presParOf" srcId="{302BD36A-961F-498C-9D71-C5220AED8CB8}" destId="{FF78AE1E-CE54-4FA8-B6D1-9947FD11BE4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59429-95FB-4D90-9223-35B83CA6ACD4}">
      <dsp:nvSpPr>
        <dsp:cNvPr id="0" name=""/>
        <dsp:cNvSpPr/>
      </dsp:nvSpPr>
      <dsp:spPr>
        <a:xfrm>
          <a:off x="4328160" y="650791"/>
          <a:ext cx="2361381" cy="273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08"/>
              </a:lnTo>
              <a:lnTo>
                <a:pt x="2361381" y="136608"/>
              </a:lnTo>
              <a:lnTo>
                <a:pt x="2361381" y="273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B8A68D-08C0-42BD-AEBD-2C0CAC6AF5F6}">
      <dsp:nvSpPr>
        <dsp:cNvPr id="0" name=""/>
        <dsp:cNvSpPr/>
      </dsp:nvSpPr>
      <dsp:spPr>
        <a:xfrm>
          <a:off x="4328160" y="650791"/>
          <a:ext cx="787127" cy="2732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608"/>
              </a:lnTo>
              <a:lnTo>
                <a:pt x="787127" y="136608"/>
              </a:lnTo>
              <a:lnTo>
                <a:pt x="787127" y="273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F6E92-C23B-4202-9BAA-925DF7AE464E}">
      <dsp:nvSpPr>
        <dsp:cNvPr id="0" name=""/>
        <dsp:cNvSpPr/>
      </dsp:nvSpPr>
      <dsp:spPr>
        <a:xfrm>
          <a:off x="3541032" y="650791"/>
          <a:ext cx="787127" cy="273217"/>
        </a:xfrm>
        <a:custGeom>
          <a:avLst/>
          <a:gdLst/>
          <a:ahLst/>
          <a:cxnLst/>
          <a:rect l="0" t="0" r="0" b="0"/>
          <a:pathLst>
            <a:path>
              <a:moveTo>
                <a:pt x="787127" y="0"/>
              </a:moveTo>
              <a:lnTo>
                <a:pt x="787127" y="136608"/>
              </a:lnTo>
              <a:lnTo>
                <a:pt x="0" y="136608"/>
              </a:lnTo>
              <a:lnTo>
                <a:pt x="0" y="273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0CEEA-0C6B-451F-A8FC-A824E0F674DF}">
      <dsp:nvSpPr>
        <dsp:cNvPr id="0" name=""/>
        <dsp:cNvSpPr/>
      </dsp:nvSpPr>
      <dsp:spPr>
        <a:xfrm>
          <a:off x="1966778" y="650791"/>
          <a:ext cx="2361381" cy="273217"/>
        </a:xfrm>
        <a:custGeom>
          <a:avLst/>
          <a:gdLst/>
          <a:ahLst/>
          <a:cxnLst/>
          <a:rect l="0" t="0" r="0" b="0"/>
          <a:pathLst>
            <a:path>
              <a:moveTo>
                <a:pt x="2361381" y="0"/>
              </a:moveTo>
              <a:lnTo>
                <a:pt x="2361381" y="136608"/>
              </a:lnTo>
              <a:lnTo>
                <a:pt x="0" y="136608"/>
              </a:lnTo>
              <a:lnTo>
                <a:pt x="0" y="27321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8734CA-66F4-45F9-AAAA-93687AB956C1}">
      <dsp:nvSpPr>
        <dsp:cNvPr id="0" name=""/>
        <dsp:cNvSpPr/>
      </dsp:nvSpPr>
      <dsp:spPr>
        <a:xfrm>
          <a:off x="3677641" y="272"/>
          <a:ext cx="1301036" cy="65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Open "Profile section" in Myntra App</a:t>
          </a:r>
        </a:p>
      </dsp:txBody>
      <dsp:txXfrm>
        <a:off x="3677641" y="272"/>
        <a:ext cx="1301036" cy="650518"/>
      </dsp:txXfrm>
    </dsp:sp>
    <dsp:sp modelId="{921B7F0F-2AEB-4260-AAD5-65ABA5B04B98}">
      <dsp:nvSpPr>
        <dsp:cNvPr id="0" name=""/>
        <dsp:cNvSpPr/>
      </dsp:nvSpPr>
      <dsp:spPr>
        <a:xfrm>
          <a:off x="1316259" y="924008"/>
          <a:ext cx="1301036" cy="65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Arial"/>
            </a:rPr>
            <a:t>Myntra Fwd</a:t>
          </a:r>
          <a:endParaRPr lang="en-US" sz="1500" kern="1200" dirty="0"/>
        </a:p>
      </dsp:txBody>
      <dsp:txXfrm>
        <a:off x="1316259" y="924008"/>
        <a:ext cx="1301036" cy="650518"/>
      </dsp:txXfrm>
    </dsp:sp>
    <dsp:sp modelId="{CF4681B8-4602-493C-9E38-28A141B269E0}">
      <dsp:nvSpPr>
        <dsp:cNvPr id="0" name=""/>
        <dsp:cNvSpPr/>
      </dsp:nvSpPr>
      <dsp:spPr>
        <a:xfrm>
          <a:off x="2890514" y="924008"/>
          <a:ext cx="1301036" cy="65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latin typeface="Arial"/>
            </a:rPr>
            <a:t>My</a:t>
          </a:r>
          <a:r>
            <a:rPr lang="en-US" sz="1500" b="0" kern="1200" dirty="0"/>
            <a:t> </a:t>
          </a:r>
          <a:r>
            <a:rPr lang="en-US" sz="1500" b="0" kern="1200" dirty="0">
              <a:latin typeface="Arial"/>
            </a:rPr>
            <a:t>Fusion</a:t>
          </a:r>
          <a:br>
            <a:rPr lang="en-US" sz="1500" kern="1200" dirty="0">
              <a:solidFill>
                <a:srgbClr val="010000"/>
              </a:solidFill>
              <a:latin typeface="Arial"/>
            </a:rPr>
          </a:br>
          <a:r>
            <a:rPr lang="en-US" sz="1500" kern="1200" dirty="0">
              <a:latin typeface="Arial"/>
            </a:rPr>
            <a:t>(New Feature)</a:t>
          </a:r>
        </a:p>
      </dsp:txBody>
      <dsp:txXfrm>
        <a:off x="2890514" y="924008"/>
        <a:ext cx="1301036" cy="650518"/>
      </dsp:txXfrm>
    </dsp:sp>
    <dsp:sp modelId="{6D554323-CC65-4322-80A3-9AB7F8EB430A}">
      <dsp:nvSpPr>
        <dsp:cNvPr id="0" name=""/>
        <dsp:cNvSpPr/>
      </dsp:nvSpPr>
      <dsp:spPr>
        <a:xfrm>
          <a:off x="4464768" y="924008"/>
          <a:ext cx="1301036" cy="65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Customize Avatar</a:t>
          </a:r>
          <a:br>
            <a:rPr lang="en-US" sz="1500" b="0" kern="1200" dirty="0">
              <a:latin typeface="Arial"/>
            </a:rPr>
          </a:br>
          <a:r>
            <a:rPr lang="en-US" sz="1500" b="0" kern="1200" dirty="0">
              <a:solidFill>
                <a:schemeClr val="bg1"/>
              </a:solidFill>
              <a:latin typeface="Arial"/>
            </a:rPr>
            <a:t>(New Feature)</a:t>
          </a:r>
          <a:endParaRPr lang="en-US" sz="1500" b="0" kern="1200" dirty="0"/>
        </a:p>
      </dsp:txBody>
      <dsp:txXfrm>
        <a:off x="4464768" y="924008"/>
        <a:ext cx="1301036" cy="650518"/>
      </dsp:txXfrm>
    </dsp:sp>
    <dsp:sp modelId="{28F28D2A-D00A-4590-B6D3-EE602226445A}">
      <dsp:nvSpPr>
        <dsp:cNvPr id="0" name=""/>
        <dsp:cNvSpPr/>
      </dsp:nvSpPr>
      <dsp:spPr>
        <a:xfrm>
          <a:off x="6039023" y="924008"/>
          <a:ext cx="1301036" cy="6505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/>
            <a:t>Contact us</a:t>
          </a:r>
        </a:p>
      </dsp:txBody>
      <dsp:txXfrm>
        <a:off x="6039023" y="924008"/>
        <a:ext cx="1301036" cy="65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303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1835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4492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title"/>
          </p:nvPr>
        </p:nvSpPr>
        <p:spPr>
          <a:xfrm>
            <a:off x="930797" y="3777143"/>
            <a:ext cx="10515600" cy="777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ee59723ee_0_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g10ee59723ee_0_56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g10ee59723ee_0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10ee59723ee_0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10ee59723ee_0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ee59723ee_0_6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10ee59723ee_0_6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g10ee59723ee_0_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10ee59723ee_0_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g10ee59723ee_0_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0ee59723ee_0_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10ee59723ee_0_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g10ee59723ee_0_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10ee59723ee_0_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10ee59723ee_0_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g10ee59723ee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96551" y="6390016"/>
            <a:ext cx="803574" cy="29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ee59723ee_0_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10ee59723ee_0_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10ee59723ee_0_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10ee59723ee_0_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ee59723ee_0_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0ee59723ee_0_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0ee59723ee_0_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g10ee59723ee_0_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10ee59723ee_0_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10ee59723ee_0_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10ee59723ee_0_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0ee59723ee_0_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10ee59723ee_0_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g10ee59723ee_0_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10ee59723ee_0_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g10ee59723ee_0_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g10ee59723ee_0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10ee59723ee_0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g10ee59723ee_0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0ee59723ee_0_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10ee59723ee_0_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0ee59723ee_0_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10ee59723ee_0_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0ee59723ee_0_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g10ee59723ee_0_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10ee59723ee_0_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ee59723ee_0_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10ee59723ee_0_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5" name="Google Shape;55;g10ee59723ee_0_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g10ee59723ee_0_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g10ee59723ee_0_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10ee59723ee_0_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ee59723ee_0_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10ee59723ee_0_4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g10ee59723ee_0_4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g10ee59723ee_0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10ee59723ee_0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10ee59723ee_0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25394" y="5018309"/>
            <a:ext cx="50670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>
              <a:buClr>
                <a:schemeClr val="dk1"/>
              </a:buClr>
            </a:pP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Team Name :</a:t>
            </a:r>
            <a:r>
              <a:rPr lang="en-US" sz="1900" dirty="0">
                <a:solidFill>
                  <a:schemeClr val="dk1"/>
                </a:solidFill>
              </a:rPr>
              <a:t> TSM</a:t>
            </a:r>
            <a:endParaRPr sz="1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 sz="1900">
              <a:solidFill>
                <a:schemeClr val="dk1"/>
              </a:solidFill>
            </a:endParaRPr>
          </a:p>
          <a:p>
            <a:pPr algn="l">
              <a:buClr>
                <a:schemeClr val="dk1"/>
              </a:buClr>
            </a:pPr>
            <a:r>
              <a:rPr lang="en-US" sz="1900" dirty="0">
                <a:solidFill>
                  <a:schemeClr val="dk1"/>
                </a:solidFill>
              </a:rPr>
              <a:t>Team </a:t>
            </a:r>
            <a:r>
              <a:rPr lang="en-US" sz="1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Details</a:t>
            </a:r>
            <a:r>
              <a:rPr lang="en-US" sz="1900" dirty="0">
                <a:solidFill>
                  <a:schemeClr val="dk1"/>
                </a:solidFill>
              </a:rPr>
              <a:t> :                       </a:t>
            </a:r>
            <a:endParaRPr lang="en-US" sz="1900" dirty="0">
              <a:solidFill>
                <a:schemeClr val="dk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FBFDB-D3AA-4498-03B8-0BA520329A94}"/>
              </a:ext>
            </a:extLst>
          </p:cNvPr>
          <p:cNvSpPr txBox="1"/>
          <p:nvPr/>
        </p:nvSpPr>
        <p:spPr>
          <a:xfrm>
            <a:off x="8791993" y="5548971"/>
            <a:ext cx="2743200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>
                <a:latin typeface="Roboto"/>
              </a:rPr>
              <a:t>Aafiya Choudhary,</a:t>
            </a:r>
            <a:r>
              <a:rPr lang="en-US" sz="1900" dirty="0">
                <a:latin typeface="Roboto"/>
                <a:ea typeface="Roboto"/>
                <a:cs typeface="Roboto"/>
              </a:rPr>
              <a:t>​</a:t>
            </a:r>
          </a:p>
          <a:p>
            <a:r>
              <a:rPr lang="en-US" sz="1900" err="1">
                <a:latin typeface="Roboto"/>
                <a:ea typeface="Roboto"/>
                <a:cs typeface="Roboto"/>
              </a:rPr>
              <a:t>Simpy</a:t>
            </a:r>
            <a:r>
              <a:rPr lang="en-US" sz="1900">
                <a:latin typeface="Roboto"/>
                <a:ea typeface="Roboto"/>
                <a:cs typeface="Roboto"/>
              </a:rPr>
              <a:t> Kumari Mandal,</a:t>
            </a:r>
          </a:p>
          <a:p>
            <a:r>
              <a:rPr lang="en-US" sz="1900" dirty="0">
                <a:latin typeface="Roboto"/>
                <a:ea typeface="Roboto"/>
                <a:cs typeface="Roboto"/>
              </a:rPr>
              <a:t>Tvisha Mathur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ADE8E61-3AE8-CDD8-B5D2-5D252C6127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" t="105" r="4208"/>
          <a:stretch/>
        </p:blipFill>
        <p:spPr>
          <a:xfrm>
            <a:off x="2943911" y="3463079"/>
            <a:ext cx="5189443" cy="33290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1200" y="94271"/>
            <a:ext cx="10515600" cy="8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Arial"/>
                <a:ea typeface="Roboto"/>
                <a:cs typeface="Roboto"/>
                <a:sym typeface="Roboto"/>
              </a:rPr>
              <a:t>Problem Statement</a:t>
            </a:r>
            <a:endParaRPr lang="en-US" sz="3800" dirty="0">
              <a:latin typeface="Arial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B43876-DE63-E367-3A4D-CCC419F9032E}"/>
              </a:ext>
            </a:extLst>
          </p:cNvPr>
          <p:cNvSpPr txBox="1"/>
          <p:nvPr/>
        </p:nvSpPr>
        <p:spPr>
          <a:xfrm>
            <a:off x="132948" y="1070641"/>
            <a:ext cx="11636298" cy="14927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In 2024, Myntra's monthly active users touched the 60 million mark, with 6 million customers making 30 visits to the platform each month on average, according to the fashion and beauty e-retailer’s trend report.</a:t>
            </a:r>
            <a:br>
              <a:rPr lang="en-US" sz="1300" dirty="0"/>
            </a:br>
            <a:endParaRPr lang="en-US" sz="1300" dirty="0"/>
          </a:p>
          <a:p>
            <a:r>
              <a:rPr lang="en-US" sz="1300" dirty="0"/>
              <a:t>Despite attracting nearly 75 million new users in the past year, with 65% from non-metro cities, the</a:t>
            </a:r>
            <a:r>
              <a:rPr lang="en-US" sz="1300" b="1" dirty="0"/>
              <a:t> </a:t>
            </a:r>
            <a:r>
              <a:rPr lang="en-US" sz="1300" dirty="0"/>
              <a:t>online fashion industry still struggles to replicate the social and interactive aspects that are crucial for engaging younger audiences</a:t>
            </a:r>
            <a:r>
              <a:rPr lang="en-US" sz="1300" b="1" dirty="0"/>
              <a:t>. </a:t>
            </a:r>
            <a:r>
              <a:rPr lang="en-US" sz="1300" dirty="0"/>
              <a:t>The fashion industry thrives on constant change and self-expression, especially among younger audiences. However, online shopping often lacks the social and interactive elements that drive habitual usage, and position Myntra as the go-to destination for fashion enthusiasts.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D26DB2-BD6A-CCDB-DEB5-9084AF8F935C}"/>
              </a:ext>
            </a:extLst>
          </p:cNvPr>
          <p:cNvSpPr txBox="1"/>
          <p:nvPr/>
        </p:nvSpPr>
        <p:spPr>
          <a:xfrm>
            <a:off x="127745" y="2676045"/>
            <a:ext cx="733378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00" dirty="0"/>
              <a:t>Scale and Impact of the problem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84D5B-B3F7-2B63-3729-8B3CE2252E4D}"/>
              </a:ext>
            </a:extLst>
          </p:cNvPr>
          <p:cNvSpPr txBox="1"/>
          <p:nvPr/>
        </p:nvSpPr>
        <p:spPr>
          <a:xfrm>
            <a:off x="146878" y="3354659"/>
            <a:ext cx="2797540" cy="30931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The scale of the problem is significant:-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Char char="•"/>
            </a:pPr>
            <a:r>
              <a:rPr lang="en-US" sz="1300" dirty="0"/>
              <a:t>Limited user engagement: 2 million monthly, Small portion of the 60 million user base.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Char char="•"/>
            </a:pPr>
            <a:r>
              <a:rPr lang="en-US" sz="1300" dirty="0"/>
              <a:t>Relatively low frequency of average visits: 30 per month.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Char char="•"/>
            </a:pPr>
            <a:r>
              <a:rPr lang="en-US" sz="1300" dirty="0"/>
              <a:t>High return rates: Increased customer service workload.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Char char="•"/>
            </a:pPr>
            <a:r>
              <a:rPr lang="en-US" sz="1300" dirty="0"/>
              <a:t>and a lack of social interaction </a:t>
            </a:r>
          </a:p>
          <a:p>
            <a:endParaRPr lang="en-US" sz="1300" dirty="0"/>
          </a:p>
        </p:txBody>
      </p:sp>
      <p:pic>
        <p:nvPicPr>
          <p:cNvPr id="12" name="Picture 11" descr="A blue pie chart with orange and grey color&#10;&#10;Description automatically generated">
            <a:extLst>
              <a:ext uri="{FF2B5EF4-FFF2-40B4-BE49-F238E27FC236}">
                <a16:creationId xmlns:a16="http://schemas.microsoft.com/office/drawing/2014/main" id="{B5E49EFB-FC5F-7D34-E44D-A6D7CCBCE7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94" b="379"/>
          <a:stretch/>
        </p:blipFill>
        <p:spPr>
          <a:xfrm>
            <a:off x="8131630" y="3790746"/>
            <a:ext cx="3820886" cy="2649309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183223-E866-0E6A-06A2-E2C7901A60FF}"/>
              </a:ext>
            </a:extLst>
          </p:cNvPr>
          <p:cNvSpPr txBox="1"/>
          <p:nvPr/>
        </p:nvSpPr>
        <p:spPr>
          <a:xfrm>
            <a:off x="8131629" y="34290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boto"/>
              </a:rPr>
              <a:t>Total Increased Impact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C8B1D1-08F2-DCC8-2A2C-C273DEC484DC}"/>
              </a:ext>
            </a:extLst>
          </p:cNvPr>
          <p:cNvSpPr txBox="1"/>
          <p:nvPr/>
        </p:nvSpPr>
        <p:spPr>
          <a:xfrm>
            <a:off x="3211285" y="34290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Roboto"/>
              </a:rPr>
              <a:t>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212351" y="-12637"/>
            <a:ext cx="10422674" cy="1251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00" dirty="0">
                <a:latin typeface="Arial"/>
                <a:ea typeface="Roboto"/>
                <a:cs typeface="Roboto"/>
                <a:sym typeface="Roboto"/>
              </a:rPr>
              <a:t>Solution</a:t>
            </a:r>
            <a:endParaRPr lang="en-US" sz="3800" dirty="0">
              <a:latin typeface="Arial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A0F73A-9785-DA04-5A08-5D25822D5E80}"/>
              </a:ext>
            </a:extLst>
          </p:cNvPr>
          <p:cNvSpPr txBox="1"/>
          <p:nvPr/>
        </p:nvSpPr>
        <p:spPr>
          <a:xfrm>
            <a:off x="198863" y="979449"/>
            <a:ext cx="11524784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Ensuring 360° Social Engagement and Viral fashion trends among Gen Z users with Social Media like functionalities, Style Battles and Collaborations, Customizable Virtual Try-On and Rewards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D61DAB-F844-80DD-44EB-0D690499710C}"/>
              </a:ext>
            </a:extLst>
          </p:cNvPr>
          <p:cNvSpPr txBox="1"/>
          <p:nvPr/>
        </p:nvSpPr>
        <p:spPr>
          <a:xfrm>
            <a:off x="301083" y="1713571"/>
            <a:ext cx="4982737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1. Virtual Try-On with User-Alike Dummies: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Users can create and style dummies that resemble their physical appearance, offering a realistic preview of clothing items.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Enables users to configure complete outfits by choosing each piece separately.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Enhances user confidence in purchasing decisions reducing the likelihood of returns.</a:t>
            </a:r>
          </a:p>
          <a:p>
            <a:endParaRPr lang="en-US" sz="1300" dirty="0"/>
          </a:p>
          <a:p>
            <a:r>
              <a:rPr lang="en-US" sz="1300" b="1" dirty="0"/>
              <a:t>2. Dummy Styling Battles: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Creating interactive and collaborative constructs where users can participate in styling battles segmented by regions and categories.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Encourage engagement among Gen Z users by showcasing their fashion sense and compete for the best styles.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B863-B7D1-E62E-68E9-F88A19144DA7}"/>
              </a:ext>
            </a:extLst>
          </p:cNvPr>
          <p:cNvSpPr txBox="1"/>
          <p:nvPr/>
        </p:nvSpPr>
        <p:spPr>
          <a:xfrm>
            <a:off x="6415668" y="1713571"/>
            <a:ext cx="5307980" cy="34932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3. Incentivized Rewards System:​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Develop a dynamic rewards program, providing tangible benefits for active users.​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Offer coupons, secret offers, hidden gifts and rewards based on users' participation and performance in styling battles.​</a:t>
            </a:r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Incentivizing engagement will encourage repeat visits​</a:t>
            </a:r>
          </a:p>
          <a:p>
            <a:r>
              <a:rPr lang="en-US" sz="1300" dirty="0"/>
              <a:t>​</a:t>
            </a:r>
          </a:p>
          <a:p>
            <a:r>
              <a:rPr lang="en-US" sz="1300" b="1" dirty="0"/>
              <a:t>4. Interactive Social Media-Like Feed:​​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Char char="•"/>
            </a:pPr>
            <a:r>
              <a:rPr lang="en-US" sz="1300" dirty="0"/>
              <a:t>Introduce an Instagram-like feed for users to post images and videos of styled dummies and themselves.</a:t>
            </a:r>
          </a:p>
          <a:p>
            <a:pPr marL="285750" indent="-285750">
              <a:buChar char="•"/>
            </a:pPr>
            <a:r>
              <a:rPr lang="en-US" sz="1300" dirty="0"/>
              <a:t>Enable interaction with posts through likes, comments, shares, and saves.</a:t>
            </a:r>
          </a:p>
          <a:p>
            <a:pPr marL="285750" indent="-285750">
              <a:buChar char="•"/>
            </a:pPr>
            <a:r>
              <a:rPr lang="en-US" sz="1300" dirty="0"/>
              <a:t>Foster social interaction and community engagement within the platform.</a:t>
            </a:r>
          </a:p>
          <a:p>
            <a:endParaRPr lang="en-US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AEE89-4B7C-B58F-3E70-57DAF913380F}"/>
              </a:ext>
            </a:extLst>
          </p:cNvPr>
          <p:cNvSpPr txBox="1"/>
          <p:nvPr/>
        </p:nvSpPr>
        <p:spPr>
          <a:xfrm>
            <a:off x="301083" y="5328424"/>
            <a:ext cx="3337933" cy="10926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cs typeface="Segoe UI"/>
              </a:rPr>
              <a:t>Additional Features:</a:t>
            </a:r>
            <a:r>
              <a:rPr lang="en-US" sz="1300" dirty="0">
                <a:cs typeface="Segoe UI"/>
              </a:rPr>
              <a:t>​</a:t>
            </a:r>
            <a:endParaRPr lang="en-US" dirty="0"/>
          </a:p>
          <a:p>
            <a:r>
              <a:rPr lang="en-US" sz="1300" dirty="0">
                <a:cs typeface="Segoe UI"/>
              </a:rPr>
              <a:t>5. Enhanced Token based Customer Care System.</a:t>
            </a:r>
            <a:br>
              <a:rPr lang="en-US" sz="1300" dirty="0">
                <a:cs typeface="Segoe UI"/>
              </a:rPr>
            </a:br>
            <a:r>
              <a:rPr lang="en-US" sz="1300" dirty="0">
                <a:cs typeface="Segoe UI"/>
              </a:rPr>
              <a:t>6.  Appealing UI according to Gen Z Preferences:</a:t>
            </a:r>
          </a:p>
        </p:txBody>
      </p:sp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5672E29C-FFE5-7549-E02C-C957750C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34" y="5080959"/>
            <a:ext cx="2472968" cy="1613140"/>
          </a:xfrm>
          <a:prstGeom prst="rect">
            <a:avLst/>
          </a:prstGeom>
        </p:spPr>
      </p:pic>
      <p:pic>
        <p:nvPicPr>
          <p:cNvPr id="8" name="Picture 7" descr="A screenshot of a chat&#10;&#10;Description automatically generated">
            <a:extLst>
              <a:ext uri="{FF2B5EF4-FFF2-40B4-BE49-F238E27FC236}">
                <a16:creationId xmlns:a16="http://schemas.microsoft.com/office/drawing/2014/main" id="{70D93BBF-28EC-37CF-F3EB-092E747C9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01" y="5080958"/>
            <a:ext cx="2475243" cy="1613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2C27E-E894-C89F-DE0F-E3CDE3D3ED69}"/>
              </a:ext>
            </a:extLst>
          </p:cNvPr>
          <p:cNvSpPr txBox="1"/>
          <p:nvPr/>
        </p:nvSpPr>
        <p:spPr>
          <a:xfrm>
            <a:off x="4956718" y="5328424"/>
            <a:ext cx="1135565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References:</a:t>
            </a: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1076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3800" dirty="0">
                <a:latin typeface="Arial"/>
                <a:ea typeface="Roboto"/>
                <a:cs typeface="Roboto"/>
                <a:sym typeface="Roboto"/>
              </a:rPr>
              <a:t>Benefits </a:t>
            </a:r>
            <a:endParaRPr lang="en-US" sz="3800">
              <a:latin typeface="Arial"/>
              <a:ea typeface="Roboto"/>
              <a:cs typeface="Robo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1FCD9-1AB0-8A1B-CC2B-8072E9E895EB}"/>
              </a:ext>
            </a:extLst>
          </p:cNvPr>
          <p:cNvSpPr txBox="1"/>
          <p:nvPr/>
        </p:nvSpPr>
        <p:spPr>
          <a:xfrm>
            <a:off x="283029" y="1103813"/>
            <a:ext cx="6168571" cy="5093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1300" b="1" dirty="0">
                <a:solidFill>
                  <a:srgbClr val="1F1F1F"/>
                </a:solidFill>
              </a:rPr>
              <a:t>1. Virtual Try-On with User-Alike Dummies:</a:t>
            </a:r>
            <a:br>
              <a:rPr lang="en-US" sz="1300" b="1" dirty="0">
                <a:solidFill>
                  <a:srgbClr val="1F1F1F"/>
                </a:solidFill>
              </a:rPr>
            </a:br>
            <a:endParaRPr lang="en-US" sz="1300"/>
          </a:p>
          <a:p>
            <a:pPr marL="285750" indent="-285750">
              <a:buChar char="•"/>
            </a:pPr>
            <a:r>
              <a:rPr lang="en-US" sz="1300" dirty="0"/>
              <a:t>With the virtual try-on feature, </a:t>
            </a:r>
            <a:r>
              <a:rPr lang="en-US" sz="1300" b="1" dirty="0"/>
              <a:t>users can see how clothes will look</a:t>
            </a:r>
            <a:r>
              <a:rPr lang="en-US" sz="1300" dirty="0"/>
              <a:t> on their personalized dummies, </a:t>
            </a:r>
            <a:r>
              <a:rPr lang="en-US" sz="1300" b="1" dirty="0"/>
              <a:t>reducing uncertainty and return rates</a:t>
            </a:r>
            <a:r>
              <a:rPr lang="en-US" sz="1300" dirty="0"/>
              <a:t>.</a:t>
            </a:r>
            <a:br>
              <a:rPr lang="en-US" sz="1300" dirty="0"/>
            </a:br>
            <a:endParaRPr lang="en-US" sz="1300" dirty="0"/>
          </a:p>
          <a:p>
            <a:pPr marL="285750" lvl="3" indent="-285750">
              <a:buChar char="•"/>
            </a:pPr>
            <a:r>
              <a:rPr lang="en-US" sz="1300" dirty="0"/>
              <a:t>This will alleviate the burden on customer service and improve user satisfaction.</a:t>
            </a:r>
            <a:br>
              <a:rPr lang="en-US" sz="1300" dirty="0"/>
            </a:br>
            <a:endParaRPr lang="en-US" sz="1300" b="1" dirty="0"/>
          </a:p>
          <a:p>
            <a:pPr marL="285750" lvl="3" indent="-285750">
              <a:buChar char="•"/>
            </a:pPr>
            <a:r>
              <a:rPr lang="en-US" sz="1300" dirty="0"/>
              <a:t>The new virtual try-on and posting features </a:t>
            </a:r>
            <a:r>
              <a:rPr lang="en-US" sz="1300" b="1" dirty="0"/>
              <a:t>will likely attract 2 million monthly users</a:t>
            </a:r>
            <a:r>
              <a:rPr lang="en-US" sz="1300" dirty="0"/>
              <a:t> already engaging with features like MyFashionGPT and Maya,</a:t>
            </a:r>
            <a:r>
              <a:rPr lang="en-US" sz="1300" b="1" dirty="0"/>
              <a:t> increasing overall engagement.</a:t>
            </a:r>
            <a:br>
              <a:rPr lang="en-US" sz="1300" dirty="0"/>
            </a:br>
            <a:endParaRPr lang="en-US" sz="1300" b="1"/>
          </a:p>
          <a:p>
            <a:r>
              <a:rPr lang="en-US" sz="1300" b="1" dirty="0">
                <a:solidFill>
                  <a:srgbClr val="1F1F1F"/>
                </a:solidFill>
              </a:rPr>
              <a:t>2. Interactive Social Media-Like Feed and Dummy Styling Battles:</a:t>
            </a:r>
            <a:br>
              <a:rPr lang="en-US" sz="1300" b="1" dirty="0">
                <a:solidFill>
                  <a:srgbClr val="1F1F1F"/>
                </a:solidFill>
              </a:rPr>
            </a:br>
            <a:endParaRPr lang="en-US" sz="1300" dirty="0">
              <a:solidFill>
                <a:srgbClr val="1F1F1F"/>
              </a:solidFill>
            </a:endParaRPr>
          </a:p>
          <a:p>
            <a:pPr marL="285750" indent="-285750">
              <a:buChar char="•"/>
            </a:pPr>
            <a:r>
              <a:rPr lang="en-US" sz="1300" dirty="0"/>
              <a:t>By providing social media-like functionalities, such as posting custom styles on dummies or themselves, users will be encouraged to</a:t>
            </a:r>
            <a:r>
              <a:rPr lang="en-US" sz="1300" b="1" dirty="0"/>
              <a:t> visit the app 5-6 times a day (avg 150-180 per month)</a:t>
            </a:r>
            <a:r>
              <a:rPr lang="en-US" sz="1300" dirty="0"/>
              <a:t>, leading to</a:t>
            </a:r>
            <a:r>
              <a:rPr lang="en-US" sz="1300" b="1" dirty="0"/>
              <a:t> habitual engagement.</a:t>
            </a:r>
            <a:br>
              <a:rPr lang="en-US" sz="1300" b="1" dirty="0"/>
            </a:br>
            <a:endParaRPr lang="en-US" sz="1300" b="1">
              <a:solidFill>
                <a:srgbClr val="1F1F1F"/>
              </a:solidFill>
            </a:endParaRPr>
          </a:p>
          <a:p>
            <a:pPr marL="285750" indent="-285750">
              <a:buChar char="•"/>
            </a:pPr>
            <a:r>
              <a:rPr lang="en-US" sz="1300" dirty="0"/>
              <a:t>Will drive connectivity </a:t>
            </a:r>
            <a:r>
              <a:rPr lang="en-US" sz="1300" b="1" dirty="0"/>
              <a:t>virality among younger audiences</a:t>
            </a:r>
            <a:r>
              <a:rPr lang="en-US" sz="1300" dirty="0"/>
              <a:t> in the country.</a:t>
            </a:r>
            <a:br>
              <a:rPr lang="en-US" sz="1300" dirty="0"/>
            </a:br>
            <a:endParaRPr lang="en-US" sz="1300">
              <a:solidFill>
                <a:srgbClr val="1F1F1F"/>
              </a:solidFill>
            </a:endParaRPr>
          </a:p>
          <a:p>
            <a:pPr marL="285750" indent="-285750">
              <a:buChar char="•"/>
            </a:pPr>
            <a:r>
              <a:rPr lang="en-US" sz="1300" dirty="0"/>
              <a:t>By offering</a:t>
            </a:r>
            <a:r>
              <a:rPr lang="en-US" sz="1300" b="1" dirty="0"/>
              <a:t> features like region-wise and category-wise style battles, creating unique looks, challenging friends, and gaining recognition</a:t>
            </a:r>
            <a:r>
              <a:rPr lang="en-US" sz="1300" dirty="0"/>
              <a:t>, the platform will attract Gen Z users.</a:t>
            </a:r>
            <a:endParaRPr lang="en-US" sz="1300" b="1" dirty="0"/>
          </a:p>
          <a:p>
            <a:endParaRPr lang="en-US" sz="1300" b="1" dirty="0"/>
          </a:p>
          <a:p>
            <a:endParaRPr lang="en-US" sz="13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F7898-1786-DEA1-7094-04382C07914D}"/>
              </a:ext>
            </a:extLst>
          </p:cNvPr>
          <p:cNvSpPr txBox="1"/>
          <p:nvPr/>
        </p:nvSpPr>
        <p:spPr>
          <a:xfrm>
            <a:off x="6799217" y="1104537"/>
            <a:ext cx="5119188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 dirty="0"/>
              <a:t>3. Incentivized Rewards System:</a:t>
            </a:r>
            <a:br>
              <a:rPr lang="en-US" sz="1300" b="1" dirty="0"/>
            </a:br>
            <a:endParaRPr lang="en-US" sz="1300"/>
          </a:p>
          <a:p>
            <a:pPr marL="285750" indent="-285750">
              <a:buFont typeface="Arial,Sans-Serif"/>
              <a:buChar char="•"/>
            </a:pPr>
            <a:r>
              <a:rPr lang="en-US" sz="1300" dirty="0"/>
              <a:t>The </a:t>
            </a:r>
            <a:r>
              <a:rPr lang="en-US" sz="1300" b="1" dirty="0"/>
              <a:t>results-based reward incentive system will engage users, making Myntra their go-to app </a:t>
            </a:r>
            <a:r>
              <a:rPr lang="en-US" sz="1300" dirty="0"/>
              <a:t>for recommending looks to friends and showcasing their fashion choices.  </a:t>
            </a:r>
            <a:endParaRPr lang="en-US" dirty="0"/>
          </a:p>
          <a:p>
            <a:endParaRPr lang="en-US" sz="1300" b="1">
              <a:solidFill>
                <a:srgbClr val="1F1F1F"/>
              </a:solidFill>
            </a:endParaRPr>
          </a:p>
          <a:p>
            <a:endParaRPr lang="en-US" sz="1300" b="1" dirty="0">
              <a:solidFill>
                <a:srgbClr val="1F1F1F"/>
              </a:solidFill>
            </a:endParaRPr>
          </a:p>
          <a:p>
            <a:r>
              <a:rPr lang="en-US" sz="1300" b="1" dirty="0">
                <a:solidFill>
                  <a:srgbClr val="1F1F1F"/>
                </a:solidFill>
              </a:rPr>
              <a:t>(Additional Benefits)</a:t>
            </a:r>
            <a:br>
              <a:rPr lang="en-US" sz="1300" b="1" dirty="0">
                <a:solidFill>
                  <a:srgbClr val="1F1F1F"/>
                </a:solidFill>
              </a:rPr>
            </a:br>
            <a:endParaRPr lang="en-US" sz="1300" b="1" dirty="0">
              <a:solidFill>
                <a:srgbClr val="1F1F1F"/>
              </a:solidFill>
            </a:endParaRPr>
          </a:p>
          <a:p>
            <a:r>
              <a:rPr lang="en-US" sz="1300" b="1" dirty="0">
                <a:solidFill>
                  <a:srgbClr val="1F1F1F"/>
                </a:solidFill>
              </a:rPr>
              <a:t>4. Appealing UI according to Gen Z Preferences:</a:t>
            </a:r>
            <a:r>
              <a:rPr lang="en-US" sz="1300" dirty="0"/>
              <a:t>​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Font typeface="Arial"/>
              <a:buChar char="•"/>
            </a:pPr>
            <a:r>
              <a:rPr lang="en-US" sz="1300" dirty="0">
                <a:solidFill>
                  <a:srgbClr val="1F1F1F"/>
                </a:solidFill>
              </a:rPr>
              <a:t>Increased Engagement, Enhanced User Experience.</a:t>
            </a:r>
            <a:r>
              <a:rPr lang="en-US" sz="1300" dirty="0"/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>
                <a:solidFill>
                  <a:srgbClr val="1F1F1F"/>
                </a:solidFill>
              </a:rPr>
              <a:t>Higher conversion rates </a:t>
            </a:r>
            <a:r>
              <a:rPr lang="en-US" sz="1300" dirty="0">
                <a:solidFill>
                  <a:srgbClr val="1F1F1F"/>
                </a:solidFill>
              </a:rPr>
              <a:t>as users are more likely to complete purchases.</a:t>
            </a:r>
            <a:r>
              <a:rPr lang="en-US" sz="1300" dirty="0"/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>
                <a:solidFill>
                  <a:srgbClr val="1F1F1F"/>
                </a:solidFill>
              </a:rPr>
              <a:t>Encourages users to visit frequently</a:t>
            </a:r>
            <a:r>
              <a:rPr lang="en-US" sz="1300" dirty="0">
                <a:solidFill>
                  <a:srgbClr val="1F1F1F"/>
                </a:solidFill>
              </a:rPr>
              <a:t>, fostering habitual usage and loyalty to the platform.</a:t>
            </a:r>
            <a:r>
              <a:rPr lang="en-US" sz="1300" dirty="0"/>
              <a:t>​</a:t>
            </a:r>
          </a:p>
          <a:p>
            <a:endParaRPr lang="en-US" sz="1300" dirty="0"/>
          </a:p>
          <a:p>
            <a:r>
              <a:rPr lang="en-US" sz="1300" b="1" dirty="0"/>
              <a:t>5. Improved Customer Care:</a:t>
            </a:r>
            <a:r>
              <a:rPr lang="en-US" sz="1300" dirty="0"/>
              <a:t>​</a:t>
            </a:r>
            <a:br>
              <a:rPr lang="en-US" sz="1300" dirty="0"/>
            </a:br>
            <a:endParaRPr lang="en-US" sz="1300" dirty="0"/>
          </a:p>
          <a:p>
            <a:pPr marL="285750" indent="-285750">
              <a:buFont typeface="Arial"/>
              <a:buChar char="•"/>
            </a:pPr>
            <a:r>
              <a:rPr lang="en-US" sz="1300" dirty="0"/>
              <a:t>Improved Customer Satisfaction.​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/>
              <a:t>Reduced return rates, Increased loyalty</a:t>
            </a:r>
            <a:r>
              <a:rPr lang="en-US" sz="1300" dirty="0"/>
              <a:t> of customers.​</a:t>
            </a:r>
          </a:p>
          <a:p>
            <a:pPr marL="285750" indent="-285750">
              <a:buFont typeface="Arial"/>
              <a:buChar char="•"/>
            </a:pPr>
            <a:r>
              <a:rPr lang="en-US" sz="1300" b="1" dirty="0"/>
              <a:t>Efficient issue tracking</a:t>
            </a:r>
            <a:r>
              <a:rPr lang="en-US" sz="1300" dirty="0"/>
              <a:t>, Time savings, Positive reviews and referrals.</a:t>
            </a:r>
          </a:p>
          <a:p>
            <a:r>
              <a:rPr lang="en-US" sz="1300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59209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1076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4400"/>
            </a:pPr>
            <a:r>
              <a:rPr lang="en-US" sz="3800" dirty="0">
                <a:latin typeface="Arial"/>
                <a:ea typeface="Roboto"/>
                <a:cs typeface="Roboto"/>
                <a:sym typeface="Roboto"/>
              </a:rPr>
              <a:t>Feasibility &amp; </a:t>
            </a:r>
            <a:r>
              <a:rPr lang="en-US" sz="3800" dirty="0">
                <a:latin typeface="Arial"/>
                <a:ea typeface="Roboto"/>
                <a:cs typeface="Arial"/>
                <a:sym typeface="Roboto"/>
              </a:rPr>
              <a:t>Workflow</a:t>
            </a:r>
            <a:endParaRPr lang="en-US" sz="3800" dirty="0">
              <a:latin typeface="Arial"/>
              <a:ea typeface="Roboto"/>
              <a:cs typeface="Roboto"/>
            </a:endParaRPr>
          </a:p>
        </p:txBody>
      </p:sp>
      <p:graphicFrame>
        <p:nvGraphicFramePr>
          <p:cNvPr id="1057" name="Diagram 1056">
            <a:extLst>
              <a:ext uri="{FF2B5EF4-FFF2-40B4-BE49-F238E27FC236}">
                <a16:creationId xmlns:a16="http://schemas.microsoft.com/office/drawing/2014/main" id="{39D09389-B0D5-7759-5D48-65D0E84F3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4797361"/>
              </p:ext>
            </p:extLst>
          </p:nvPr>
        </p:nvGraphicFramePr>
        <p:xfrm>
          <a:off x="1473200" y="655320"/>
          <a:ext cx="8656320" cy="157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04" name="Rectangle 1903">
            <a:extLst>
              <a:ext uri="{FF2B5EF4-FFF2-40B4-BE49-F238E27FC236}">
                <a16:creationId xmlns:a16="http://schemas.microsoft.com/office/drawing/2014/main" id="{C1786D36-288F-D3A6-1B42-96D71EA327AB}"/>
              </a:ext>
            </a:extLst>
          </p:cNvPr>
          <p:cNvSpPr/>
          <p:nvPr/>
        </p:nvSpPr>
        <p:spPr>
          <a:xfrm>
            <a:off x="103331" y="2966691"/>
            <a:ext cx="3037839" cy="1595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b="1" dirty="0">
              <a:solidFill>
                <a:schemeClr val="bg1"/>
              </a:solidFill>
              <a:cs typeface="Arial"/>
            </a:endParaRPr>
          </a:p>
          <a:p>
            <a:endParaRPr lang="en-US" sz="1200" b="1" dirty="0">
              <a:solidFill>
                <a:schemeClr val="bg1"/>
              </a:solidFill>
              <a:cs typeface="Arial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Arial"/>
              </a:rPr>
              <a:t>VIRTUAL- TRY ON Feature </a:t>
            </a:r>
            <a:endParaRPr lang="en-US" sz="1200" dirty="0">
              <a:solidFill>
                <a:schemeClr val="bg1"/>
              </a:solidFill>
              <a:cs typeface="Arial"/>
            </a:endParaRPr>
          </a:p>
          <a:p>
            <a:r>
              <a:rPr lang="en-US" sz="1200" b="1" dirty="0">
                <a:solidFill>
                  <a:schemeClr val="bg1"/>
                </a:solidFill>
                <a:cs typeface="Arial"/>
              </a:rPr>
              <a:t>(New Feature)</a:t>
            </a:r>
            <a:endParaRPr lang="en-US" sz="1200">
              <a:solidFill>
                <a:schemeClr val="bg1"/>
              </a:solidFill>
              <a:cs typeface="Arial"/>
            </a:endParaRPr>
          </a:p>
          <a:p>
            <a:endParaRPr lang="en-US" sz="1000" dirty="0">
              <a:solidFill>
                <a:srgbClr val="000000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Feasibility :</a:t>
            </a:r>
            <a:endParaRPr lang="en-US" sz="1000" dirty="0">
              <a:solidFill>
                <a:schemeClr val="bg1"/>
              </a:solidFill>
              <a:cs typeface="Arial"/>
            </a:endParaRPr>
          </a:p>
          <a:p>
            <a:endParaRPr lang="en-US" sz="1000" b="1" dirty="0">
              <a:solidFill>
                <a:schemeClr val="bg1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Moderately Challenging: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Virtual try-on, Accurate pose estimation, garment simulation on a user's 3D model requires advanced computer vision and machine learning techniques. </a:t>
            </a:r>
            <a:endParaRPr lang="en-US" sz="1000" dirty="0">
              <a:solidFill>
                <a:srgbClr val="000000"/>
              </a:solidFill>
              <a:cs typeface="Arial"/>
            </a:endParaRPr>
          </a:p>
          <a:p>
            <a:endParaRPr lang="en-US" sz="1000">
              <a:solidFill>
                <a:srgbClr val="000000"/>
              </a:solidFill>
              <a:cs typeface="Arial"/>
            </a:endParaRPr>
          </a:p>
          <a:p>
            <a:endParaRPr lang="en-US" sz="1000">
              <a:solidFill>
                <a:srgbClr val="000000"/>
              </a:solidFill>
              <a:cs typeface="Arial"/>
            </a:endParaRPr>
          </a:p>
          <a:p>
            <a:endParaRPr lang="en-US" sz="12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905" name="Rectangle 1904">
            <a:extLst>
              <a:ext uri="{FF2B5EF4-FFF2-40B4-BE49-F238E27FC236}">
                <a16:creationId xmlns:a16="http://schemas.microsoft.com/office/drawing/2014/main" id="{DB92218C-164A-22BC-7248-9F96FE56C57B}"/>
              </a:ext>
            </a:extLst>
          </p:cNvPr>
          <p:cNvSpPr/>
          <p:nvPr/>
        </p:nvSpPr>
        <p:spPr>
          <a:xfrm>
            <a:off x="5864050" y="4185891"/>
            <a:ext cx="3098799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000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sz="1000" b="1" dirty="0">
                <a:solidFill>
                  <a:schemeClr val="bg1"/>
                </a:solidFill>
                <a:ea typeface="+mn-lt"/>
                <a:cs typeface="+mn-lt"/>
              </a:rPr>
              <a:t>Step 1: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User accesses "Customize Dummy" in their profile.</a:t>
            </a:r>
            <a:endParaRPr lang="en-US" sz="1000">
              <a:solidFill>
                <a:schemeClr val="bg1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ea typeface="+mn-lt"/>
                <a:cs typeface="+mn-lt"/>
              </a:rPr>
              <a:t>Step 2: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Customizes 3D model parameters (face shape, skin color, body measurements).</a:t>
            </a:r>
            <a:endParaRPr lang="en-US" sz="1000" dirty="0">
              <a:solidFill>
                <a:schemeClr val="bg1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ea typeface="+mn-lt"/>
                <a:cs typeface="+mn-lt"/>
              </a:rPr>
              <a:t>Step 3:</a:t>
            </a:r>
            <a:r>
              <a:rPr lang="en-US" sz="1000" dirty="0">
                <a:solidFill>
                  <a:schemeClr val="bg1"/>
                </a:solidFill>
                <a:ea typeface="+mn-lt"/>
                <a:cs typeface="+mn-lt"/>
              </a:rPr>
              <a:t> Saves personalized dummy settings.</a:t>
            </a:r>
            <a:endParaRPr lang="en-US" sz="1000" dirty="0">
              <a:solidFill>
                <a:schemeClr val="bg1"/>
              </a:solidFill>
              <a:cs typeface="Arial"/>
            </a:endParaRPr>
          </a:p>
          <a:p>
            <a:endParaRPr lang="en-US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1906" name="Rectangle 1905">
            <a:extLst>
              <a:ext uri="{FF2B5EF4-FFF2-40B4-BE49-F238E27FC236}">
                <a16:creationId xmlns:a16="http://schemas.microsoft.com/office/drawing/2014/main" id="{3CB9BF9B-9BC5-7BD7-DC59-0AD891789E78}"/>
              </a:ext>
            </a:extLst>
          </p:cNvPr>
          <p:cNvSpPr/>
          <p:nvPr/>
        </p:nvSpPr>
        <p:spPr>
          <a:xfrm>
            <a:off x="9176210" y="2793971"/>
            <a:ext cx="2590799" cy="157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cs typeface="Arial"/>
              </a:rPr>
              <a:t>Raise Query</a:t>
            </a:r>
            <a:br>
              <a:rPr lang="en-US" sz="1200" b="1" dirty="0">
                <a:cs typeface="Arial"/>
              </a:rPr>
            </a:br>
            <a:r>
              <a:rPr lang="en-US" sz="1200" b="1" dirty="0">
                <a:solidFill>
                  <a:schemeClr val="bg1"/>
                </a:solidFill>
                <a:cs typeface="Arial"/>
              </a:rPr>
              <a:t>(New Feature)</a:t>
            </a:r>
            <a:endParaRPr lang="en-US" sz="1000" b="1" dirty="0">
              <a:solidFill>
                <a:schemeClr val="bg1"/>
              </a:solidFill>
              <a:cs typeface="Arial"/>
            </a:endParaRPr>
          </a:p>
          <a:p>
            <a:endParaRPr lang="en-US" sz="1000" b="1" dirty="0"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Feasibility :</a:t>
            </a:r>
            <a:endParaRPr lang="en-US" dirty="0">
              <a:solidFill>
                <a:schemeClr val="bg1"/>
              </a:solidFill>
            </a:endParaRPr>
          </a:p>
          <a:p>
            <a:endParaRPr lang="en-US" sz="1000" b="1" dirty="0">
              <a:solidFill>
                <a:schemeClr val="bg1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Feasible: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By determining the token acquisition process, managing token validity, and integrating with existing customer support system.</a:t>
            </a:r>
            <a:endParaRPr lang="en-US" sz="10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340" name="Rectangle 2339">
            <a:extLst>
              <a:ext uri="{FF2B5EF4-FFF2-40B4-BE49-F238E27FC236}">
                <a16:creationId xmlns:a16="http://schemas.microsoft.com/office/drawing/2014/main" id="{C8F4812B-D870-68B3-E501-7E291DEBE19C}"/>
              </a:ext>
            </a:extLst>
          </p:cNvPr>
          <p:cNvSpPr/>
          <p:nvPr/>
        </p:nvSpPr>
        <p:spPr>
          <a:xfrm>
            <a:off x="103330" y="4795491"/>
            <a:ext cx="2733039" cy="1402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000" b="1" dirty="0">
              <a:solidFill>
                <a:srgbClr val="FFFFFF"/>
              </a:solidFill>
              <a:latin typeface="Arial"/>
              <a:ea typeface="Segoe UI"/>
              <a:cs typeface="Segoe UI"/>
            </a:endParaRPr>
          </a:p>
          <a:p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Step 1: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User selects a clothing product.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  <a:endParaRPr lang="en-US" dirty="0"/>
          </a:p>
          <a:p>
            <a:pPr rtl="0"/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Step 2: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Clicks on "Virtual Try-On" button.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Step 3: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Views product on their customized 3D dummy.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Step 4: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Adds up to three items per outfit (upper, lower, optional accessory).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Step 5: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Takes snapshot of styled outfit.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</a:p>
          <a:p>
            <a:pPr rtl="0"/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  <a:endParaRPr lang="en-US" dirty="0"/>
          </a:p>
        </p:txBody>
      </p: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4766C2D5-6735-BB71-04F1-2256CCE5CE41}"/>
              </a:ext>
            </a:extLst>
          </p:cNvPr>
          <p:cNvSpPr/>
          <p:nvPr/>
        </p:nvSpPr>
        <p:spPr>
          <a:xfrm>
            <a:off x="3334210" y="2793971"/>
            <a:ext cx="2346959" cy="2428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b="1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Social</a:t>
            </a:r>
            <a:r>
              <a:rPr lang="en-US" sz="1000" b="1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 media functionalities like posting, liking, sharing, commenting, and following are well-established features with numerous existing solutions. </a:t>
            </a:r>
            <a:endParaRPr lang="en-US" sz="1000">
              <a:solidFill>
                <a:srgbClr val="FFFFFF"/>
              </a:solidFill>
              <a:latin typeface="Arial"/>
              <a:ea typeface="Segoe UI"/>
              <a:cs typeface="Arial"/>
            </a:endParaRPr>
          </a:p>
          <a:p>
            <a:endParaRPr lang="en-US" sz="1000" b="1" dirty="0">
              <a:solidFill>
                <a:srgbClr val="FFFFFF"/>
              </a:solidFill>
              <a:latin typeface="Arial"/>
              <a:ea typeface="Segoe UI"/>
              <a:cs typeface="Segoe UI"/>
            </a:endParaRPr>
          </a:p>
          <a:p>
            <a:r>
              <a:rPr lang="en-US" sz="1000" b="1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Feasibility:</a:t>
            </a:r>
          </a:p>
          <a:p>
            <a:endParaRPr lang="en-US" sz="1000" b="1" dirty="0">
              <a:solidFill>
                <a:srgbClr val="FFFFFF"/>
              </a:solidFill>
              <a:latin typeface="Arial"/>
              <a:ea typeface="Segoe UI"/>
              <a:cs typeface="Segoe UI"/>
            </a:endParaRPr>
          </a:p>
          <a:p>
            <a:r>
              <a:rPr lang="en-US" sz="1000" b="1" dirty="0">
                <a:solidFill>
                  <a:srgbClr val="FFFFFF"/>
                </a:solidFill>
                <a:latin typeface="Arial"/>
                <a:ea typeface="Segoe UI"/>
                <a:cs typeface="Arial"/>
              </a:rPr>
              <a:t>Feasible: </a:t>
            </a:r>
            <a:r>
              <a:rPr lang="en-US" sz="1000" baseline="0" dirty="0">
                <a:solidFill>
                  <a:srgbClr val="FFFFFF"/>
                </a:solidFill>
                <a:latin typeface="Arial"/>
                <a:ea typeface="Segoe UI"/>
                <a:cs typeface="Segoe UI"/>
              </a:rPr>
              <a:t>Integration with third-party APIs (e.g., Facebook SDK) or developing an in-house system is achievable by carefully planning and managing user authentication, content moderation, and user privacy.</a:t>
            </a:r>
            <a:r>
              <a:rPr lang="en-US" sz="1000" baseline="0" dirty="0">
                <a:latin typeface="Arial"/>
                <a:ea typeface="Segoe UI"/>
                <a:cs typeface="Segoe UI"/>
              </a:rPr>
              <a:t>​</a:t>
            </a:r>
            <a:r>
              <a:rPr lang="en-US" sz="1000" dirty="0">
                <a:latin typeface="Arial"/>
                <a:ea typeface="Segoe UI"/>
                <a:cs typeface="Segoe UI"/>
              </a:rPr>
              <a:t>​</a:t>
            </a:r>
            <a:endParaRPr lang="en-US" sz="1000">
              <a:cs typeface="Arial"/>
            </a:endParaRPr>
          </a:p>
        </p:txBody>
      </p:sp>
      <p:cxnSp>
        <p:nvCxnSpPr>
          <p:cNvPr id="2342" name="Straight Arrow Connector 2341">
            <a:extLst>
              <a:ext uri="{FF2B5EF4-FFF2-40B4-BE49-F238E27FC236}">
                <a16:creationId xmlns:a16="http://schemas.microsoft.com/office/drawing/2014/main" id="{8382B1B6-0CBD-9768-D618-6B3AC8856B3F}"/>
              </a:ext>
            </a:extLst>
          </p:cNvPr>
          <p:cNvCxnSpPr>
            <a:cxnSpLocks/>
          </p:cNvCxnSpPr>
          <p:nvPr/>
        </p:nvCxnSpPr>
        <p:spPr>
          <a:xfrm flipH="1">
            <a:off x="1168400" y="3388359"/>
            <a:ext cx="0" cy="31496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5" name="Straight Arrow Connector 2484">
            <a:extLst>
              <a:ext uri="{FF2B5EF4-FFF2-40B4-BE49-F238E27FC236}">
                <a16:creationId xmlns:a16="http://schemas.microsoft.com/office/drawing/2014/main" id="{198AEA50-AA1B-79A0-8920-DC2BE9E7A347}"/>
              </a:ext>
            </a:extLst>
          </p:cNvPr>
          <p:cNvCxnSpPr>
            <a:cxnSpLocks/>
          </p:cNvCxnSpPr>
          <p:nvPr/>
        </p:nvCxnSpPr>
        <p:spPr>
          <a:xfrm flipH="1">
            <a:off x="1524000" y="4018279"/>
            <a:ext cx="0" cy="49784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7" name="Rectangle 2486">
            <a:extLst>
              <a:ext uri="{FF2B5EF4-FFF2-40B4-BE49-F238E27FC236}">
                <a16:creationId xmlns:a16="http://schemas.microsoft.com/office/drawing/2014/main" id="{6785FFB9-1EA3-ADAC-7F2D-E57EEBC2BB72}"/>
              </a:ext>
            </a:extLst>
          </p:cNvPr>
          <p:cNvSpPr/>
          <p:nvPr/>
        </p:nvSpPr>
        <p:spPr>
          <a:xfrm>
            <a:off x="2958290" y="5659091"/>
            <a:ext cx="2722879" cy="1076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sz="1000" b="1" dirty="0">
              <a:solidFill>
                <a:schemeClr val="bg1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Step 1: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User accesses "My Fusion" section. </a:t>
            </a: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Step 2: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Uploads snapshot of styled outfit. </a:t>
            </a:r>
            <a:endParaRPr lang="en-US" sz="1000" dirty="0">
              <a:solidFill>
                <a:srgbClr val="000000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Step 3: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Adds additional accessory images. </a:t>
            </a:r>
            <a:endParaRPr lang="en-US" sz="1000" dirty="0">
              <a:solidFill>
                <a:srgbClr val="000000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Step 4: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Tags location and adds hashtags. </a:t>
            </a:r>
            <a:endParaRPr lang="en-US" sz="1000" dirty="0">
              <a:solidFill>
                <a:srgbClr val="000000"/>
              </a:solidFill>
              <a:cs typeface="Arial"/>
            </a:endParaRPr>
          </a:p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Step 5: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Publishes post for community engagement. </a:t>
            </a:r>
            <a:endParaRPr lang="en-US" sz="1000" dirty="0">
              <a:solidFill>
                <a:srgbClr val="000000"/>
              </a:solidFill>
              <a:cs typeface="Arial"/>
            </a:endParaRPr>
          </a:p>
          <a:p>
            <a:pPr algn="ctr"/>
            <a:endParaRPr lang="en-US" dirty="0">
              <a:cs typeface="Arial"/>
            </a:endParaRPr>
          </a:p>
        </p:txBody>
      </p:sp>
      <p:sp>
        <p:nvSpPr>
          <p:cNvPr id="2492" name="Rectangle 2491">
            <a:extLst>
              <a:ext uri="{FF2B5EF4-FFF2-40B4-BE49-F238E27FC236}">
                <a16:creationId xmlns:a16="http://schemas.microsoft.com/office/drawing/2014/main" id="{259FDE22-F2C5-02C4-07B9-6B9586DC4F4F}"/>
              </a:ext>
            </a:extLst>
          </p:cNvPr>
          <p:cNvSpPr/>
          <p:nvPr/>
        </p:nvSpPr>
        <p:spPr>
          <a:xfrm>
            <a:off x="5864050" y="2773651"/>
            <a:ext cx="3098799" cy="1209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000" b="1" dirty="0">
                <a:solidFill>
                  <a:schemeClr val="bg1"/>
                </a:solidFill>
                <a:cs typeface="Arial"/>
              </a:rPr>
              <a:t>Feasibility :</a:t>
            </a:r>
            <a:br>
              <a:rPr lang="en-US" sz="1000" b="1" dirty="0">
                <a:solidFill>
                  <a:schemeClr val="bg1"/>
                </a:solidFill>
                <a:cs typeface="Arial"/>
              </a:rPr>
            </a:br>
            <a:br>
              <a:rPr lang="en-US" sz="1000" b="1" dirty="0">
                <a:solidFill>
                  <a:schemeClr val="bg1"/>
                </a:solidFill>
                <a:cs typeface="Arial"/>
              </a:rPr>
            </a:br>
            <a:r>
              <a:rPr lang="en-US" sz="1000" b="1" dirty="0">
                <a:solidFill>
                  <a:schemeClr val="bg1"/>
                </a:solidFill>
                <a:cs typeface="Arial"/>
              </a:rPr>
              <a:t>Challenging, but Achievable:</a:t>
            </a:r>
            <a:r>
              <a:rPr lang="en-US" sz="1000" dirty="0">
                <a:solidFill>
                  <a:schemeClr val="bg1"/>
                </a:solidFill>
                <a:cs typeface="Arial"/>
              </a:rPr>
              <a:t> 3D model customization with body parameter adjustments requires expertise in 3D modeling and animation.</a:t>
            </a:r>
          </a:p>
        </p:txBody>
      </p:sp>
      <p:sp>
        <p:nvSpPr>
          <p:cNvPr id="3138" name="Rectangle 3137">
            <a:extLst>
              <a:ext uri="{FF2B5EF4-FFF2-40B4-BE49-F238E27FC236}">
                <a16:creationId xmlns:a16="http://schemas.microsoft.com/office/drawing/2014/main" id="{AA73D9EA-F139-824C-8A8F-B02D90E4B956}"/>
              </a:ext>
            </a:extLst>
          </p:cNvPr>
          <p:cNvSpPr/>
          <p:nvPr/>
        </p:nvSpPr>
        <p:spPr>
          <a:xfrm>
            <a:off x="9177040" y="4367126"/>
            <a:ext cx="2773679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ea typeface="+mn-lt"/>
              <a:cs typeface="+mn-lt"/>
            </a:endParaRPr>
          </a:p>
          <a:p>
            <a:r>
              <a:rPr lang="en-US" sz="1000" b="1" dirty="0">
                <a:ea typeface="+mn-lt"/>
                <a:cs typeface="+mn-lt"/>
              </a:rPr>
              <a:t>Step 1:</a:t>
            </a:r>
            <a:r>
              <a:rPr lang="en-US" sz="1000" dirty="0">
                <a:ea typeface="+mn-lt"/>
                <a:cs typeface="+mn-lt"/>
              </a:rPr>
              <a:t> User accesses "Raise Query" in contact section.</a:t>
            </a:r>
            <a:endParaRPr lang="en-US" sz="1000" dirty="0">
              <a:cs typeface="Arial"/>
            </a:endParaRPr>
          </a:p>
          <a:p>
            <a:r>
              <a:rPr lang="en-US" sz="1000" b="1" dirty="0">
                <a:ea typeface="+mn-lt"/>
                <a:cs typeface="+mn-lt"/>
              </a:rPr>
              <a:t>Step 2:</a:t>
            </a:r>
            <a:r>
              <a:rPr lang="en-US" sz="1000" dirty="0">
                <a:ea typeface="+mn-lt"/>
                <a:cs typeface="+mn-lt"/>
              </a:rPr>
              <a:t> Submits query through token-based system.</a:t>
            </a:r>
            <a:endParaRPr lang="en-US" sz="1000" dirty="0">
              <a:cs typeface="Arial"/>
            </a:endParaRPr>
          </a:p>
          <a:p>
            <a:r>
              <a:rPr lang="en-US" sz="1000" b="1" dirty="0">
                <a:ea typeface="+mn-lt"/>
                <a:cs typeface="+mn-lt"/>
              </a:rPr>
              <a:t>Step 3:</a:t>
            </a:r>
            <a:r>
              <a:rPr lang="en-US" sz="1000" dirty="0">
                <a:ea typeface="+mn-lt"/>
                <a:cs typeface="+mn-lt"/>
              </a:rPr>
              <a:t> Tracks query status and receives resolution updates.</a:t>
            </a:r>
            <a:endParaRPr lang="en-US" sz="1000" dirty="0">
              <a:cs typeface="Arial"/>
            </a:endParaRPr>
          </a:p>
          <a:p>
            <a:endParaRPr lang="en-US" sz="1000" dirty="0">
              <a:cs typeface="Arial"/>
            </a:endParaRPr>
          </a:p>
        </p:txBody>
      </p:sp>
      <p:sp>
        <p:nvSpPr>
          <p:cNvPr id="3142" name="Arrow: Right 3141">
            <a:extLst>
              <a:ext uri="{FF2B5EF4-FFF2-40B4-BE49-F238E27FC236}">
                <a16:creationId xmlns:a16="http://schemas.microsoft.com/office/drawing/2014/main" id="{10ECFA9E-375D-64B8-7519-C7685DDDA057}"/>
              </a:ext>
            </a:extLst>
          </p:cNvPr>
          <p:cNvSpPr/>
          <p:nvPr/>
        </p:nvSpPr>
        <p:spPr>
          <a:xfrm>
            <a:off x="5689772" y="6101080"/>
            <a:ext cx="375920" cy="28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3" name="Arrow: Right 3162">
            <a:extLst>
              <a:ext uri="{FF2B5EF4-FFF2-40B4-BE49-F238E27FC236}">
                <a16:creationId xmlns:a16="http://schemas.microsoft.com/office/drawing/2014/main" id="{249FAEF1-4A6D-4003-AF59-67AAA5C06B84}"/>
              </a:ext>
            </a:extLst>
          </p:cNvPr>
          <p:cNvSpPr/>
          <p:nvPr/>
        </p:nvSpPr>
        <p:spPr>
          <a:xfrm rot="5400000">
            <a:off x="2595928" y="2343497"/>
            <a:ext cx="7112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4" name="Arrow: Right 3163">
            <a:extLst>
              <a:ext uri="{FF2B5EF4-FFF2-40B4-BE49-F238E27FC236}">
                <a16:creationId xmlns:a16="http://schemas.microsoft.com/office/drawing/2014/main" id="{D5B1A30D-ACE5-8ED4-E137-8FAF688AB340}"/>
              </a:ext>
            </a:extLst>
          </p:cNvPr>
          <p:cNvSpPr/>
          <p:nvPr/>
        </p:nvSpPr>
        <p:spPr>
          <a:xfrm rot="5400000">
            <a:off x="3606847" y="5254336"/>
            <a:ext cx="436880" cy="375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5" name="Arrow: Right 3164">
            <a:extLst>
              <a:ext uri="{FF2B5EF4-FFF2-40B4-BE49-F238E27FC236}">
                <a16:creationId xmlns:a16="http://schemas.microsoft.com/office/drawing/2014/main" id="{99CD5B7C-3627-31EA-73E9-F025D5F2863C}"/>
              </a:ext>
            </a:extLst>
          </p:cNvPr>
          <p:cNvSpPr/>
          <p:nvPr/>
        </p:nvSpPr>
        <p:spPr>
          <a:xfrm rot="5400000">
            <a:off x="4744767" y="2297776"/>
            <a:ext cx="579120" cy="3759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6" name="Arrow: Right 3165">
            <a:extLst>
              <a:ext uri="{FF2B5EF4-FFF2-40B4-BE49-F238E27FC236}">
                <a16:creationId xmlns:a16="http://schemas.microsoft.com/office/drawing/2014/main" id="{BBDFE406-BDA8-3310-F8AA-610AD1F86B41}"/>
              </a:ext>
            </a:extLst>
          </p:cNvPr>
          <p:cNvSpPr/>
          <p:nvPr/>
        </p:nvSpPr>
        <p:spPr>
          <a:xfrm rot="5400000">
            <a:off x="6411007" y="2318096"/>
            <a:ext cx="589280" cy="3657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7" name="Arrow: Right 3166">
            <a:extLst>
              <a:ext uri="{FF2B5EF4-FFF2-40B4-BE49-F238E27FC236}">
                <a16:creationId xmlns:a16="http://schemas.microsoft.com/office/drawing/2014/main" id="{2C8CCF47-D67E-13E3-7B72-298E3404AE70}"/>
              </a:ext>
            </a:extLst>
          </p:cNvPr>
          <p:cNvSpPr/>
          <p:nvPr/>
        </p:nvSpPr>
        <p:spPr>
          <a:xfrm rot="5400000">
            <a:off x="2021887" y="4573616"/>
            <a:ext cx="25400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8" name="Arrow: Right 3167">
            <a:extLst>
              <a:ext uri="{FF2B5EF4-FFF2-40B4-BE49-F238E27FC236}">
                <a16:creationId xmlns:a16="http://schemas.microsoft.com/office/drawing/2014/main" id="{5EE69B3E-1AD8-DF3C-A5C7-C6EC0875C1F8}"/>
              </a:ext>
            </a:extLst>
          </p:cNvPr>
          <p:cNvSpPr/>
          <p:nvPr/>
        </p:nvSpPr>
        <p:spPr>
          <a:xfrm rot="5400000">
            <a:off x="6278927" y="3994496"/>
            <a:ext cx="25400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9" name="Arrow: Right 3168">
            <a:extLst>
              <a:ext uri="{FF2B5EF4-FFF2-40B4-BE49-F238E27FC236}">
                <a16:creationId xmlns:a16="http://schemas.microsoft.com/office/drawing/2014/main" id="{93258191-958F-3C49-248A-C2D1EEB1C076}"/>
              </a:ext>
            </a:extLst>
          </p:cNvPr>
          <p:cNvSpPr/>
          <p:nvPr/>
        </p:nvSpPr>
        <p:spPr>
          <a:xfrm rot="5400000">
            <a:off x="10231167" y="4319616"/>
            <a:ext cx="254000" cy="233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1" name="Arrow: Right 3170">
            <a:extLst>
              <a:ext uri="{FF2B5EF4-FFF2-40B4-BE49-F238E27FC236}">
                <a16:creationId xmlns:a16="http://schemas.microsoft.com/office/drawing/2014/main" id="{738F4ED5-AC32-6B79-F1CB-757B245D6A7C}"/>
              </a:ext>
            </a:extLst>
          </p:cNvPr>
          <p:cNvSpPr/>
          <p:nvPr/>
        </p:nvSpPr>
        <p:spPr>
          <a:xfrm rot="5400000">
            <a:off x="9586132" y="2062478"/>
            <a:ext cx="1137920" cy="426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2" name="Rectangle 3221">
            <a:extLst>
              <a:ext uri="{FF2B5EF4-FFF2-40B4-BE49-F238E27FC236}">
                <a16:creationId xmlns:a16="http://schemas.microsoft.com/office/drawing/2014/main" id="{801732C1-C71D-4CCC-27A5-589CB7A3F57B}"/>
              </a:ext>
            </a:extLst>
          </p:cNvPr>
          <p:cNvSpPr/>
          <p:nvPr/>
        </p:nvSpPr>
        <p:spPr>
          <a:xfrm>
            <a:off x="8786013" y="1702361"/>
            <a:ext cx="1483359" cy="243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4" name="Rectangle 3223">
            <a:extLst>
              <a:ext uri="{FF2B5EF4-FFF2-40B4-BE49-F238E27FC236}">
                <a16:creationId xmlns:a16="http://schemas.microsoft.com/office/drawing/2014/main" id="{34A22F28-7EAE-192A-3E79-C0DADF8657D0}"/>
              </a:ext>
            </a:extLst>
          </p:cNvPr>
          <p:cNvSpPr/>
          <p:nvPr/>
        </p:nvSpPr>
        <p:spPr>
          <a:xfrm>
            <a:off x="6063047" y="5492936"/>
            <a:ext cx="1879599" cy="1239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ea typeface="+mn-lt"/>
              <a:cs typeface="+mn-lt"/>
            </a:endParaRPr>
          </a:p>
          <a:p>
            <a:r>
              <a:rPr lang="en-US" sz="1000" b="1" dirty="0">
                <a:ea typeface="+mn-lt"/>
                <a:cs typeface="+mn-lt"/>
              </a:rPr>
              <a:t>Step 1:</a:t>
            </a:r>
            <a:r>
              <a:rPr lang="en-US" sz="1000" dirty="0">
                <a:ea typeface="+mn-lt"/>
                <a:cs typeface="+mn-lt"/>
              </a:rPr>
              <a:t> Users engage with posts (like, share, comment, save).</a:t>
            </a:r>
            <a:endParaRPr lang="en-US" sz="1000" dirty="0">
              <a:cs typeface="Arial"/>
            </a:endParaRPr>
          </a:p>
          <a:p>
            <a:r>
              <a:rPr lang="en-US" sz="1000" b="1" dirty="0">
                <a:ea typeface="+mn-lt"/>
                <a:cs typeface="+mn-lt"/>
              </a:rPr>
              <a:t>Step 2:</a:t>
            </a:r>
            <a:r>
              <a:rPr lang="en-US" sz="1000" dirty="0">
                <a:ea typeface="+mn-lt"/>
                <a:cs typeface="+mn-lt"/>
              </a:rPr>
              <a:t> Follow other users for style inspiration.</a:t>
            </a:r>
            <a:endParaRPr lang="en-US" sz="1000" dirty="0">
              <a:cs typeface="Arial"/>
            </a:endParaRPr>
          </a:p>
          <a:p>
            <a:r>
              <a:rPr lang="en-US" sz="1000" b="1" dirty="0">
                <a:ea typeface="+mn-lt"/>
                <a:cs typeface="+mn-lt"/>
              </a:rPr>
              <a:t>Step 3:</a:t>
            </a:r>
            <a:r>
              <a:rPr lang="en-US" sz="1000" dirty="0">
                <a:ea typeface="+mn-lt"/>
                <a:cs typeface="+mn-lt"/>
              </a:rPr>
              <a:t> Build a follower base and grow social presence.</a:t>
            </a:r>
            <a:endParaRPr lang="en-US" sz="1000" dirty="0">
              <a:cs typeface="Arial"/>
            </a:endParaRPr>
          </a:p>
          <a:p>
            <a:endParaRPr lang="en-US" sz="1000" dirty="0">
              <a:cs typeface="Arial"/>
            </a:endParaRPr>
          </a:p>
        </p:txBody>
      </p:sp>
      <p:sp>
        <p:nvSpPr>
          <p:cNvPr id="3225" name="Rectangle 3224">
            <a:extLst>
              <a:ext uri="{FF2B5EF4-FFF2-40B4-BE49-F238E27FC236}">
                <a16:creationId xmlns:a16="http://schemas.microsoft.com/office/drawing/2014/main" id="{95E4DB92-4C2A-0305-83EC-DEB124781E9A}"/>
              </a:ext>
            </a:extLst>
          </p:cNvPr>
          <p:cNvSpPr/>
          <p:nvPr/>
        </p:nvSpPr>
        <p:spPr>
          <a:xfrm>
            <a:off x="8321374" y="5490443"/>
            <a:ext cx="2296159" cy="1249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/>
              <a:t>Regional and Category-wise Competitions:</a:t>
            </a:r>
            <a:endParaRPr lang="en-US" sz="1000" b="1" dirty="0">
              <a:cs typeface="Arial"/>
            </a:endParaRPr>
          </a:p>
          <a:p>
            <a:r>
              <a:rPr lang="en-US" sz="1000" b="1" dirty="0"/>
              <a:t>Step 1:</a:t>
            </a:r>
            <a:r>
              <a:rPr lang="en-US" sz="1000" dirty="0"/>
              <a:t> Myntra hosts competitions based on post engagement.</a:t>
            </a:r>
            <a:endParaRPr lang="en-US" sz="1000" dirty="0">
              <a:cs typeface="Arial"/>
            </a:endParaRPr>
          </a:p>
          <a:p>
            <a:r>
              <a:rPr lang="en-US" sz="1000" b="1" dirty="0"/>
              <a:t>Step 2:</a:t>
            </a:r>
            <a:r>
              <a:rPr lang="en-US" sz="1000" dirty="0"/>
              <a:t> Users participate by posting styled outfits.</a:t>
            </a:r>
            <a:endParaRPr lang="en-US" sz="1000" dirty="0">
              <a:cs typeface="Arial"/>
            </a:endParaRPr>
          </a:p>
          <a:p>
            <a:r>
              <a:rPr lang="en-US" sz="1000" b="1" dirty="0"/>
              <a:t>Step 3:</a:t>
            </a:r>
            <a:r>
              <a:rPr lang="en-US" sz="1000" dirty="0"/>
              <a:t> Winners receive coupons, discounts, or hidden gifts.</a:t>
            </a:r>
            <a:endParaRPr lang="en-US" sz="1000" dirty="0">
              <a:cs typeface="Arial"/>
            </a:endParaRPr>
          </a:p>
        </p:txBody>
      </p:sp>
      <p:sp>
        <p:nvSpPr>
          <p:cNvPr id="3226" name="Arrow: Right 3225">
            <a:extLst>
              <a:ext uri="{FF2B5EF4-FFF2-40B4-BE49-F238E27FC236}">
                <a16:creationId xmlns:a16="http://schemas.microsoft.com/office/drawing/2014/main" id="{2B3FDB9F-6622-6B2C-883A-967062C7B69F}"/>
              </a:ext>
            </a:extLst>
          </p:cNvPr>
          <p:cNvSpPr/>
          <p:nvPr/>
        </p:nvSpPr>
        <p:spPr>
          <a:xfrm>
            <a:off x="7945292" y="5968999"/>
            <a:ext cx="375920" cy="2844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9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107625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800" dirty="0">
                <a:latin typeface="Arial"/>
                <a:ea typeface="Roboto"/>
                <a:cs typeface="Roboto"/>
                <a:sym typeface="Roboto"/>
              </a:rPr>
              <a:t>Tech stack used</a:t>
            </a:r>
            <a:endParaRPr lang="en-US" dirty="0">
              <a:latin typeface="Arial"/>
            </a:endParaRPr>
          </a:p>
        </p:txBody>
      </p:sp>
      <p:pic>
        <p:nvPicPr>
          <p:cNvPr id="3" name="Picture 2" descr="A screenshot of a white mannequin&#10;&#10;Description automatically generated">
            <a:extLst>
              <a:ext uri="{FF2B5EF4-FFF2-40B4-BE49-F238E27FC236}">
                <a16:creationId xmlns:a16="http://schemas.microsoft.com/office/drawing/2014/main" id="{B19F45FC-5FC7-24F8-5A00-4ADCD1ADE6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479" t="180" r="2479" b="6318"/>
          <a:stretch/>
        </p:blipFill>
        <p:spPr>
          <a:xfrm>
            <a:off x="4750905" y="3962400"/>
            <a:ext cx="2404145" cy="2572339"/>
          </a:xfrm>
          <a:prstGeom prst="rect">
            <a:avLst/>
          </a:prstGeom>
        </p:spPr>
      </p:pic>
      <p:pic>
        <p:nvPicPr>
          <p:cNvPr id="4" name="Picture 3" descr="A cartoon character in a white underwear&#10;&#10;Description automatically generated">
            <a:extLst>
              <a:ext uri="{FF2B5EF4-FFF2-40B4-BE49-F238E27FC236}">
                <a16:creationId xmlns:a16="http://schemas.microsoft.com/office/drawing/2014/main" id="{A2E2A492-C380-4DBB-58BD-233AB1846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545" y="4082141"/>
            <a:ext cx="1313850" cy="2580001"/>
          </a:xfrm>
          <a:prstGeom prst="rect">
            <a:avLst/>
          </a:prstGeom>
        </p:spPr>
      </p:pic>
      <p:pic>
        <p:nvPicPr>
          <p:cNvPr id="5" name="Picture 4" descr="Cartoon of a child&#10;&#10;Description automatically generated">
            <a:extLst>
              <a:ext uri="{FF2B5EF4-FFF2-40B4-BE49-F238E27FC236}">
                <a16:creationId xmlns:a16="http://schemas.microsoft.com/office/drawing/2014/main" id="{4ED1824D-9814-F056-E179-B76764D59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131" y="4087585"/>
            <a:ext cx="1152077" cy="2558142"/>
          </a:xfrm>
          <a:prstGeom prst="rect">
            <a:avLst/>
          </a:prstGeom>
        </p:spPr>
      </p:pic>
      <p:pic>
        <p:nvPicPr>
          <p:cNvPr id="6" name="Picture 5" descr="A cartoon character in a black and white jacket&#10;&#10;Description automatically generated">
            <a:extLst>
              <a:ext uri="{FF2B5EF4-FFF2-40B4-BE49-F238E27FC236}">
                <a16:creationId xmlns:a16="http://schemas.microsoft.com/office/drawing/2014/main" id="{4A420F42-4A5E-0E1C-C2E1-DEBB0D1A6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3660" y="4082142"/>
            <a:ext cx="1160193" cy="2558144"/>
          </a:xfrm>
          <a:prstGeom prst="rect">
            <a:avLst/>
          </a:prstGeom>
        </p:spPr>
      </p:pic>
      <p:pic>
        <p:nvPicPr>
          <p:cNvPr id="7" name="Picture 6" descr="A screenshot of a social media profile&#10;&#10;Description automatically generated">
            <a:extLst>
              <a:ext uri="{FF2B5EF4-FFF2-40B4-BE49-F238E27FC236}">
                <a16:creationId xmlns:a16="http://schemas.microsoft.com/office/drawing/2014/main" id="{754F3219-247B-BD87-FB96-763BA0865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1915" y="261260"/>
            <a:ext cx="4093028" cy="37011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59B121-A82F-4944-F512-7233E167C7F7}"/>
              </a:ext>
            </a:extLst>
          </p:cNvPr>
          <p:cNvSpPr txBox="1"/>
          <p:nvPr/>
        </p:nvSpPr>
        <p:spPr>
          <a:xfrm>
            <a:off x="-71836" y="5416457"/>
            <a:ext cx="233954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Demo Visualization: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1B61A5D-630E-7E8F-7CEC-805975DC5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" y="871640"/>
            <a:ext cx="6843655" cy="485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b="1" dirty="0"/>
              <a:t>Virtual Try-On with User-Alike Dummies:,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: 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React, Three.js, HTML, CSS3, </a:t>
            </a:r>
            <a:r>
              <a:rPr lang="en-IN" dirty="0"/>
              <a:t>Node.js, Python with Flask , Blender, Unity3D , OpenCV. TensorFlow, MongoDB, AWS, RESTful APIs, OAuth or JWT, Docker</a:t>
            </a: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Dummy Styling Battles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: HTML , CSS, JavaScript, React.js, Three.js, WebSocket, Node.js, Python with Flask, Socket.io, Blender,Unity3D,WebGL,MOngoDB,AWS,Firebase,RESTful APIs, GraphQL, Google Analytics.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3D Model Rendering: 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HTML, CSS, Tailwind, Bootstrap, Node.js, Python with flask, MongoDB, OAuth, Socket.io, AWS, PayPal APIs</a:t>
            </a: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.</a:t>
            </a:r>
            <a:endParaRPr lang="en-US" altLang="en-US" sz="1600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 Additional Features: 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RESTful APIS, Firebase, User Authentication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600" b="1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Interactive Social Media like feed: 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HTML, CSS,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      Three.js, React.js, Bootstrap, Node.js, MongoDB,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       AWS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b="1" dirty="0">
                <a:solidFill>
                  <a:srgbClr val="1F1F1F"/>
                </a:solidFill>
                <a:latin typeface="Google Sans"/>
              </a:rPr>
              <a:t>Token raising system: </a:t>
            </a:r>
            <a:r>
              <a:rPr lang="en-US" altLang="en-US" sz="1600" dirty="0">
                <a:solidFill>
                  <a:srgbClr val="1F1F1F"/>
                </a:solidFill>
                <a:latin typeface="Google Sans"/>
              </a:rPr>
              <a:t>HTML, CSS, JavaScript, Node.js</a:t>
            </a: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rgbClr val="1F1F1F"/>
              </a:solidFill>
              <a:latin typeface="Google San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4101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1378</Words>
  <Application>Microsoft Office PowerPoint</Application>
  <PresentationFormat>Widescreen</PresentationFormat>
  <Paragraphs>132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Arial,Sans-Serif</vt:lpstr>
      <vt:lpstr>Calibri</vt:lpstr>
      <vt:lpstr>Google Sans</vt:lpstr>
      <vt:lpstr>Segoe UI</vt:lpstr>
      <vt:lpstr>Arial</vt:lpstr>
      <vt:lpstr>Roboto</vt:lpstr>
      <vt:lpstr>Office Theme</vt:lpstr>
      <vt:lpstr>Team Name : TSM  Team Details :                       </vt:lpstr>
      <vt:lpstr>Problem Statement</vt:lpstr>
      <vt:lpstr>Solution</vt:lpstr>
      <vt:lpstr>Benefits </vt:lpstr>
      <vt:lpstr>Feasibility &amp; Workflow</vt:lpstr>
      <vt:lpstr>Tech stack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 :   Team Details</dc:title>
  <dc:creator>Tvisha Mathur</dc:creator>
  <cp:lastModifiedBy>Simpy Kumari Mandal</cp:lastModifiedBy>
  <cp:revision>1118</cp:revision>
  <dcterms:modified xsi:type="dcterms:W3CDTF">2024-12-03T08:23:37Z</dcterms:modified>
</cp:coreProperties>
</file>