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90" r:id="rId3"/>
    <p:sldId id="291" r:id="rId4"/>
    <p:sldId id="293" r:id="rId5"/>
    <p:sldId id="292" r:id="rId6"/>
    <p:sldId id="294" r:id="rId7"/>
    <p:sldId id="257" r:id="rId8"/>
    <p:sldId id="276" r:id="rId9"/>
    <p:sldId id="279" r:id="rId10"/>
    <p:sldId id="277" r:id="rId11"/>
    <p:sldId id="278" r:id="rId12"/>
    <p:sldId id="280" r:id="rId13"/>
    <p:sldId id="281" r:id="rId14"/>
    <p:sldId id="295" r:id="rId15"/>
    <p:sldId id="263" r:id="rId16"/>
    <p:sldId id="268" r:id="rId17"/>
    <p:sldId id="266" r:id="rId18"/>
    <p:sldId id="267" r:id="rId19"/>
    <p:sldId id="269" r:id="rId20"/>
    <p:sldId id="270" r:id="rId21"/>
    <p:sldId id="271" r:id="rId22"/>
    <p:sldId id="272" r:id="rId23"/>
    <p:sldId id="287" r:id="rId24"/>
    <p:sldId id="288" r:id="rId25"/>
    <p:sldId id="289" r:id="rId26"/>
    <p:sldId id="264" r:id="rId27"/>
    <p:sldId id="285" r:id="rId28"/>
    <p:sldId id="260" r:id="rId29"/>
    <p:sldId id="259" r:id="rId30"/>
    <p:sldId id="284"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CFF"/>
    <a:srgbClr val="004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7"/>
    <p:restoredTop sz="94647"/>
  </p:normalViewPr>
  <p:slideViewPr>
    <p:cSldViewPr snapToObjects="1">
      <p:cViewPr>
        <p:scale>
          <a:sx n="120" d="100"/>
          <a:sy n="120" d="100"/>
        </p:scale>
        <p:origin x="2016"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9E1747-979E-904A-8A06-D26E497D5555}" type="datetimeFigureOut">
              <a:rPr lang="en-US" altLang="en-US"/>
              <a:pPr/>
              <a:t>1/17/18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D957499-6D9C-1748-B736-165717E5C1C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charset="-128"/>
              </a:rPr>
              <a:t>Input: the long stringy thing is a DNA sequence (long sequence of {CGAT} base pairs)</a:t>
            </a:r>
          </a:p>
          <a:p>
            <a:pPr eaLnBrk="1" hangingPunct="1"/>
            <a:r>
              <a:rPr lang="en-US" altLang="en-US">
                <a:ea typeface="ＭＳ Ｐゴシック" charset="-128"/>
              </a:rPr>
              <a:t>In the body: this gets converted into proteins</a:t>
            </a:r>
          </a:p>
          <a:p>
            <a:pPr eaLnBrk="1" hangingPunct="1">
              <a:spcBef>
                <a:spcPct val="0"/>
              </a:spcBef>
            </a:pPr>
            <a:r>
              <a:rPr lang="en-US" altLang="en-US">
                <a:ea typeface="ＭＳ Ｐゴシック" charset="-128"/>
              </a:rPr>
              <a:t>ML Task: segmentation and labeling – what does this DNA do? What is the coding/what is the non-coding part? What are the regulatory parts?</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3F576ED-7744-1343-B374-EA11A3CC96AD}" type="slidenum">
              <a:rPr lang="en-US" altLang="en-US" sz="1200"/>
              <a:pPr eaLnBrk="1" hangingPunct="1"/>
              <a:t>23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charset="-128"/>
              </a:rPr>
              <a:t>Task: infer ancestry from current distribution of species (languages, …)</a:t>
            </a:r>
            <a:br>
              <a:rPr lang="en-US" altLang="en-US">
                <a:ea typeface="ＭＳ Ｐゴシック" charset="-128"/>
              </a:rPr>
            </a:br>
            <a:r>
              <a:rPr lang="en-US" altLang="en-US">
                <a:ea typeface="ＭＳ Ｐゴシック" charset="-128"/>
              </a:rPr>
              <a:t>Challenge: unsupervised or – at best semisupervised (we know how Latin changed into Spanish, French, and Italian, maybe use this as supervision?)</a:t>
            </a: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6DA29AA-9304-7841-B0FC-295A3C490ABB}" type="slidenum">
              <a:rPr lang="en-US" altLang="en-US" sz="1200"/>
              <a:pPr eaLnBrk="1" hangingPunct="1"/>
              <a:t>24</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startAt="2"/>
            </a:pPr>
            <a:r>
              <a:rPr lang="en-US" altLang="en-US">
                <a:ea typeface="ＭＳ Ｐゴシック" charset="-128"/>
              </a:rPr>
              <a:t>Defining the function requires an understanding of the phenomena that serve as clues to the relationship between the input and the output, as well as the phenomena that make prediction challenging.</a:t>
            </a:r>
          </a:p>
          <a:p>
            <a:pPr marL="228600" indent="-228600" eaLnBrk="1" hangingPunct="1">
              <a:spcBef>
                <a:spcPct val="0"/>
              </a:spcBef>
              <a:buFontTx/>
              <a:buAutoNum type="arabicPeriod" startAt="2"/>
            </a:pPr>
            <a:r>
              <a:rPr lang="en-US" altLang="en-US">
                <a:ea typeface="ＭＳ Ｐゴシック" charset="-128"/>
              </a:rPr>
              <a:t>Ideally, input-output pairs are available and in large numbers, but often they are not. Chapter 3 discusses techniques for the case where input-output pairs are available, and chapter 4 discusses techniques for the case where they are not. </a:t>
            </a: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04C4A54-3C63-9144-9A88-363C80C156F7}" type="slidenum">
              <a:rPr lang="en-US" altLang="en-US" sz="1200"/>
              <a:pPr eaLnBrk="1" hangingPunct="1"/>
              <a:t>27</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407BF74D-F969-0A4F-9734-1B274CBDBA27}" type="datetime1">
              <a:rPr lang="en-US" altLang="en-US"/>
              <a:pPr/>
              <a:t>1/17/18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B636964-4317-EE47-8C9F-87B366F38D06}" type="slidenum">
              <a:rPr lang="en-US" altLang="en-US"/>
              <a:pPr/>
              <a:t>‹#›</a:t>
            </a:fld>
            <a:endParaRPr lang="en-US" altLang="en-US"/>
          </a:p>
        </p:txBody>
      </p:sp>
    </p:spTree>
    <p:extLst>
      <p:ext uri="{BB962C8B-B14F-4D97-AF65-F5344CB8AC3E}">
        <p14:creationId xmlns:p14="http://schemas.microsoft.com/office/powerpoint/2010/main" val="213776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1CBD9FA-ABAA-B041-BC3D-8CADAFEBD8F2}" type="datetime1">
              <a:rPr lang="en-US" altLang="en-US"/>
              <a:pPr/>
              <a:t>1/17/18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E046DBE-7E47-FA4D-9810-38DE1BE95C47}" type="slidenum">
              <a:rPr lang="en-US" altLang="en-US"/>
              <a:pPr/>
              <a:t>‹#›</a:t>
            </a:fld>
            <a:endParaRPr lang="en-US" altLang="en-US"/>
          </a:p>
        </p:txBody>
      </p:sp>
    </p:spTree>
    <p:extLst>
      <p:ext uri="{BB962C8B-B14F-4D97-AF65-F5344CB8AC3E}">
        <p14:creationId xmlns:p14="http://schemas.microsoft.com/office/powerpoint/2010/main" val="213314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04F8A5-A091-C74B-8E2E-18C698DA1F76}" type="datetime1">
              <a:rPr lang="en-US" altLang="en-US"/>
              <a:pPr/>
              <a:t>1/17/18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F0FDB1-037F-7041-BF25-B83B8C0F0804}" type="slidenum">
              <a:rPr lang="en-US" altLang="en-US"/>
              <a:pPr/>
              <a:t>‹#›</a:t>
            </a:fld>
            <a:endParaRPr lang="en-US" altLang="en-US"/>
          </a:p>
        </p:txBody>
      </p:sp>
    </p:spTree>
    <p:extLst>
      <p:ext uri="{BB962C8B-B14F-4D97-AF65-F5344CB8AC3E}">
        <p14:creationId xmlns:p14="http://schemas.microsoft.com/office/powerpoint/2010/main" val="174544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3CCE8E0-D7AF-9848-B22E-0402B67F3C50}" type="datetime1">
              <a:rPr lang="en-US" altLang="en-US"/>
              <a:pPr/>
              <a:t>1/17/18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6401560-4674-364A-963A-BB09A4E2A3E1}" type="slidenum">
              <a:rPr lang="en-US" altLang="en-US"/>
              <a:pPr/>
              <a:t>‹#›</a:t>
            </a:fld>
            <a:endParaRPr lang="en-US" altLang="en-US"/>
          </a:p>
        </p:txBody>
      </p:sp>
    </p:spTree>
    <p:extLst>
      <p:ext uri="{BB962C8B-B14F-4D97-AF65-F5344CB8AC3E}">
        <p14:creationId xmlns:p14="http://schemas.microsoft.com/office/powerpoint/2010/main" val="195546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9FF4D84-7ABA-2B48-8099-86580AE020FB}" type="datetime1">
              <a:rPr lang="en-US" altLang="en-US"/>
              <a:pPr/>
              <a:t>1/17/18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74C7D7A-4259-0541-B4E2-5EDF261B0CA6}" type="slidenum">
              <a:rPr lang="en-US" altLang="en-US"/>
              <a:pPr/>
              <a:t>‹#›</a:t>
            </a:fld>
            <a:endParaRPr lang="en-US" altLang="en-US"/>
          </a:p>
        </p:txBody>
      </p:sp>
    </p:spTree>
    <p:extLst>
      <p:ext uri="{BB962C8B-B14F-4D97-AF65-F5344CB8AC3E}">
        <p14:creationId xmlns:p14="http://schemas.microsoft.com/office/powerpoint/2010/main" val="33853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D68B80D-EA73-BA40-923F-FE12EC4BABCF}" type="datetime1">
              <a:rPr lang="en-US" altLang="en-US"/>
              <a:pPr/>
              <a:t>1/17/18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A75B156-28B6-8247-9515-3BB13D411747}" type="slidenum">
              <a:rPr lang="en-US" altLang="en-US"/>
              <a:pPr/>
              <a:t>‹#›</a:t>
            </a:fld>
            <a:endParaRPr lang="en-US" altLang="en-US"/>
          </a:p>
        </p:txBody>
      </p:sp>
    </p:spTree>
    <p:extLst>
      <p:ext uri="{BB962C8B-B14F-4D97-AF65-F5344CB8AC3E}">
        <p14:creationId xmlns:p14="http://schemas.microsoft.com/office/powerpoint/2010/main" val="110601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B01D3DB-BE22-064B-AB4D-06837E8DC35E}" type="datetime1">
              <a:rPr lang="en-US" altLang="en-US"/>
              <a:pPr/>
              <a:t>1/17/18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A45F4D4-F254-AD48-B77D-199BFFA14083}" type="slidenum">
              <a:rPr lang="en-US" altLang="en-US"/>
              <a:pPr/>
              <a:t>‹#›</a:t>
            </a:fld>
            <a:endParaRPr lang="en-US" altLang="en-US"/>
          </a:p>
        </p:txBody>
      </p:sp>
    </p:spTree>
    <p:extLst>
      <p:ext uri="{BB962C8B-B14F-4D97-AF65-F5344CB8AC3E}">
        <p14:creationId xmlns:p14="http://schemas.microsoft.com/office/powerpoint/2010/main" val="23303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370CD7B-A69B-7444-BD23-4168495608E7}" type="datetime1">
              <a:rPr lang="en-US" altLang="en-US"/>
              <a:pPr/>
              <a:t>1/17/18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7F244DE-1BB1-6147-9E94-01B350BDC4B7}" type="slidenum">
              <a:rPr lang="en-US" altLang="en-US"/>
              <a:pPr/>
              <a:t>‹#›</a:t>
            </a:fld>
            <a:endParaRPr lang="en-US" altLang="en-US"/>
          </a:p>
        </p:txBody>
      </p:sp>
    </p:spTree>
    <p:extLst>
      <p:ext uri="{BB962C8B-B14F-4D97-AF65-F5344CB8AC3E}">
        <p14:creationId xmlns:p14="http://schemas.microsoft.com/office/powerpoint/2010/main" val="176774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39E6781-E69E-8249-8A9C-6363374AEDB8}" type="datetime1">
              <a:rPr lang="en-US" altLang="en-US"/>
              <a:pPr/>
              <a:t>1/17/18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2AE8061-4DDE-D040-8C30-93D9FE80C457}" type="slidenum">
              <a:rPr lang="en-US" altLang="en-US"/>
              <a:pPr/>
              <a:t>‹#›</a:t>
            </a:fld>
            <a:endParaRPr lang="en-US" altLang="en-US"/>
          </a:p>
        </p:txBody>
      </p:sp>
    </p:spTree>
    <p:extLst>
      <p:ext uri="{BB962C8B-B14F-4D97-AF65-F5344CB8AC3E}">
        <p14:creationId xmlns:p14="http://schemas.microsoft.com/office/powerpoint/2010/main" val="13767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782BC3-8362-C241-8BF1-72C9A6C68CE3}" type="datetime1">
              <a:rPr lang="en-US" altLang="en-US"/>
              <a:pPr/>
              <a:t>1/17/18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0878A2E-5950-124B-ADE4-1FFB993CE537}" type="slidenum">
              <a:rPr lang="en-US" altLang="en-US"/>
              <a:pPr/>
              <a:t>‹#›</a:t>
            </a:fld>
            <a:endParaRPr lang="en-US" altLang="en-US"/>
          </a:p>
        </p:txBody>
      </p:sp>
    </p:spTree>
    <p:extLst>
      <p:ext uri="{BB962C8B-B14F-4D97-AF65-F5344CB8AC3E}">
        <p14:creationId xmlns:p14="http://schemas.microsoft.com/office/powerpoint/2010/main" val="105412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654B051-50A0-B04B-946F-979C6E599501}" type="datetime1">
              <a:rPr lang="en-US" altLang="en-US"/>
              <a:pPr/>
              <a:t>1/17/18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24E528A-0C39-5143-8EE4-1230F55003AB}" type="slidenum">
              <a:rPr lang="en-US" altLang="en-US"/>
              <a:pPr/>
              <a:t>‹#›</a:t>
            </a:fld>
            <a:endParaRPr lang="en-US" altLang="en-US"/>
          </a:p>
        </p:txBody>
      </p:sp>
    </p:spTree>
    <p:extLst>
      <p:ext uri="{BB962C8B-B14F-4D97-AF65-F5344CB8AC3E}">
        <p14:creationId xmlns:p14="http://schemas.microsoft.com/office/powerpoint/2010/main" val="20482030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9CDB352-CF00-BC4E-8CB5-56AF49EE8242}" type="datetime1">
              <a:rPr lang="en-US" altLang="en-US"/>
              <a:pPr/>
              <a:t>1/17/18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BE5227D7-6433-9B43-BC52-0154DB8193F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ucturedprediction.cs.cmu.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990600"/>
            <a:ext cx="7772400" cy="2609850"/>
          </a:xfrm>
        </p:spPr>
        <p:txBody>
          <a:bodyPr/>
          <a:lstStyle/>
          <a:p>
            <a:pPr eaLnBrk="1" hangingPunct="1"/>
            <a:r>
              <a:rPr lang="en-US" altLang="en-US" sz="4000" dirty="0">
                <a:ea typeface="ＭＳ Ｐゴシック" charset="-128"/>
              </a:rPr>
              <a:t>Structured Prediction for Language and Other Discrete Data</a:t>
            </a:r>
            <a:br>
              <a:rPr lang="en-US" altLang="en-US" sz="4000" dirty="0">
                <a:ea typeface="ＭＳ Ｐゴシック" charset="-128"/>
              </a:rPr>
            </a:br>
            <a:r>
              <a:rPr lang="en-US" altLang="en-US" sz="4000" dirty="0" smtClean="0">
                <a:ea typeface="ＭＳ Ｐゴシック" charset="-128"/>
              </a:rPr>
              <a:t>11-763</a:t>
            </a:r>
            <a:endParaRPr lang="en-US" altLang="en-US" sz="4000" dirty="0">
              <a:ea typeface="ＭＳ Ｐゴシック" charset="-128"/>
            </a:endParaRPr>
          </a:p>
        </p:txBody>
      </p:sp>
      <p:sp>
        <p:nvSpPr>
          <p:cNvPr id="14338" name="Subtitle 2"/>
          <p:cNvSpPr>
            <a:spLocks noGrp="1"/>
          </p:cNvSpPr>
          <p:nvPr>
            <p:ph type="subTitle" idx="1"/>
          </p:nvPr>
        </p:nvSpPr>
        <p:spPr>
          <a:xfrm>
            <a:off x="1104900" y="3886200"/>
            <a:ext cx="6934200" cy="1752600"/>
          </a:xfrm>
        </p:spPr>
        <p:txBody>
          <a:bodyPr/>
          <a:lstStyle/>
          <a:p>
            <a:pPr eaLnBrk="1" hangingPunct="1"/>
            <a:r>
              <a:rPr lang="en-US" altLang="en-US" dirty="0">
                <a:solidFill>
                  <a:schemeClr val="tx1"/>
                </a:solidFill>
                <a:ea typeface="ＭＳ Ｐゴシック" charset="-128"/>
              </a:rPr>
              <a:t>Introductory </a:t>
            </a:r>
            <a:r>
              <a:rPr lang="en-US" altLang="en-US" dirty="0" smtClean="0">
                <a:solidFill>
                  <a:schemeClr val="tx1"/>
                </a:solidFill>
                <a:ea typeface="ＭＳ Ｐゴシック" charset="-128"/>
              </a:rPr>
              <a:t>Lecture</a:t>
            </a:r>
          </a:p>
          <a:p>
            <a:pPr eaLnBrk="1" hangingPunct="1"/>
            <a:r>
              <a:rPr lang="en-US" altLang="en-US" dirty="0" smtClean="0">
                <a:solidFill>
                  <a:schemeClr val="tx1"/>
                </a:solidFill>
                <a:ea typeface="ＭＳ Ｐゴシック" charset="-128"/>
              </a:rPr>
              <a:t>Taylor Berg-Kirkpatrick and </a:t>
            </a:r>
            <a:r>
              <a:rPr lang="en-US" altLang="en-US" dirty="0" err="1" smtClean="0">
                <a:solidFill>
                  <a:schemeClr val="tx1"/>
                </a:solidFill>
                <a:ea typeface="ＭＳ Ｐゴシック" charset="-128"/>
              </a:rPr>
              <a:t>Bhiksha</a:t>
            </a:r>
            <a:r>
              <a:rPr lang="en-US" altLang="en-US" dirty="0" smtClean="0">
                <a:solidFill>
                  <a:schemeClr val="tx1"/>
                </a:solidFill>
                <a:ea typeface="ＭＳ Ｐゴシック" charset="-128"/>
              </a:rPr>
              <a:t> Raj</a:t>
            </a:r>
          </a:p>
          <a:p>
            <a:pPr eaLnBrk="1" hangingPunct="1"/>
            <a:endParaRPr lang="en-US" altLang="en-US" dirty="0">
              <a:solidFill>
                <a:schemeClr val="tx1"/>
              </a:solidFill>
              <a:ea typeface="ＭＳ Ｐゴシック" charset="-128"/>
            </a:endParaRPr>
          </a:p>
          <a:p>
            <a:pPr eaLnBrk="1" hangingPunct="1"/>
            <a:r>
              <a:rPr lang="en-US" altLang="en-US" sz="2400" dirty="0" smtClean="0">
                <a:solidFill>
                  <a:schemeClr val="tx1"/>
                </a:solidFill>
                <a:ea typeface="ＭＳ Ｐゴシック" charset="-128"/>
              </a:rPr>
              <a:t>Slides adapted from </a:t>
            </a:r>
          </a:p>
          <a:p>
            <a:pPr eaLnBrk="1" hangingPunct="1"/>
            <a:r>
              <a:rPr lang="en-US" altLang="en-US" sz="2400" dirty="0" smtClean="0">
                <a:solidFill>
                  <a:schemeClr val="tx1"/>
                </a:solidFill>
                <a:ea typeface="ＭＳ Ｐゴシック" charset="-128"/>
              </a:rPr>
              <a:t>Chris Dyer, William Cohen, and Noah Smith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ea typeface="ＭＳ Ｐゴシック" charset="-128"/>
              </a:rPr>
              <a:t>Warren Weaver, 1949</a:t>
            </a:r>
          </a:p>
        </p:txBody>
      </p:sp>
      <p:sp>
        <p:nvSpPr>
          <p:cNvPr id="18434" name="Content Placeholder 2"/>
          <p:cNvSpPr>
            <a:spLocks noGrp="1"/>
          </p:cNvSpPr>
          <p:nvPr>
            <p:ph idx="1"/>
          </p:nvPr>
        </p:nvSpPr>
        <p:spPr>
          <a:xfrm>
            <a:off x="457200" y="1600200"/>
            <a:ext cx="5638800" cy="4525963"/>
          </a:xfrm>
        </p:spPr>
        <p:txBody>
          <a:bodyPr/>
          <a:lstStyle/>
          <a:p>
            <a:pPr eaLnBrk="1" hangingPunct="1">
              <a:lnSpc>
                <a:spcPct val="90000"/>
              </a:lnSpc>
            </a:pPr>
            <a:r>
              <a:rPr lang="ja-JP" altLang="en-US">
                <a:ea typeface="ＭＳ Ｐゴシック" charset="-128"/>
              </a:rPr>
              <a:t>“</a:t>
            </a:r>
            <a:r>
              <a:rPr lang="en-US" altLang="ja-JP">
                <a:ea typeface="ＭＳ Ｐゴシック" charset="-128"/>
              </a:rPr>
              <a:t>One naturally wonders if the problem of translation could conceivably be treated as a problem in cryptography. When I look at an article in Russian, I say: 'This is really written in English, but it has been coded in some strange symbols. I will now proceed to decode.</a:t>
            </a:r>
            <a:r>
              <a:rPr lang="ja-JP" altLang="en-US">
                <a:ea typeface="ＭＳ Ｐゴシック" charset="-128"/>
              </a:rPr>
              <a:t>”</a:t>
            </a:r>
            <a:endParaRPr lang="en-US" altLang="en-US">
              <a:ea typeface="ＭＳ Ｐゴシック" charset="-128"/>
            </a:endParaRP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0200"/>
            <a:ext cx="30480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dirty="0" err="1">
                <a:ea typeface="ＭＳ Ｐゴシック" charset="-128"/>
              </a:rPr>
              <a:t>Zellig</a:t>
            </a:r>
            <a:r>
              <a:rPr lang="en-US" altLang="en-US" dirty="0">
                <a:ea typeface="ＭＳ Ｐゴシック" charset="-128"/>
              </a:rPr>
              <a:t> Harris, 1940s and forward</a:t>
            </a:r>
          </a:p>
        </p:txBody>
      </p:sp>
      <p:sp>
        <p:nvSpPr>
          <p:cNvPr id="19458" name="Content Placeholder 2"/>
          <p:cNvSpPr>
            <a:spLocks noGrp="1"/>
          </p:cNvSpPr>
          <p:nvPr>
            <p:ph idx="1"/>
          </p:nvPr>
        </p:nvSpPr>
        <p:spPr>
          <a:xfrm>
            <a:off x="3684588" y="1600200"/>
            <a:ext cx="5002212" cy="4525963"/>
          </a:xfrm>
        </p:spPr>
        <p:txBody>
          <a:bodyPr/>
          <a:lstStyle/>
          <a:p>
            <a:pPr eaLnBrk="1" hangingPunct="1"/>
            <a:r>
              <a:rPr lang="en-US" altLang="en-US">
                <a:ea typeface="ＭＳ Ｐゴシック" charset="-128"/>
              </a:rPr>
              <a:t>Centrality of data for linguistic analysis</a:t>
            </a:r>
          </a:p>
          <a:p>
            <a:pPr eaLnBrk="1" hangingPunct="1"/>
            <a:r>
              <a:rPr lang="en-US" altLang="en-US">
                <a:ea typeface="ＭＳ Ｐゴシック" charset="-128"/>
              </a:rPr>
              <a:t>Transformations (a step toward computational models of language)</a:t>
            </a:r>
          </a:p>
          <a:p>
            <a:pPr eaLnBrk="1" hangingPunct="1"/>
            <a:r>
              <a:rPr lang="en-US" altLang="en-US">
                <a:ea typeface="ＭＳ Ｐゴシック" charset="-128"/>
              </a:rPr>
              <a:t>Heavy use of mathematics in linguistics</a:t>
            </a:r>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227388"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dirty="0">
                <a:ea typeface="ＭＳ Ｐゴシック" charset="-128"/>
              </a:rPr>
              <a:t>Victor </a:t>
            </a:r>
            <a:r>
              <a:rPr lang="en-US" altLang="en-US" dirty="0" err="1">
                <a:ea typeface="ＭＳ Ｐゴシック" charset="-128"/>
              </a:rPr>
              <a:t>Yngve</a:t>
            </a:r>
            <a:r>
              <a:rPr lang="en-US" altLang="en-US" dirty="0">
                <a:ea typeface="ＭＳ Ｐゴシック" charset="-128"/>
              </a:rPr>
              <a:t>, 1958</a:t>
            </a:r>
          </a:p>
        </p:txBody>
      </p:sp>
      <p:sp>
        <p:nvSpPr>
          <p:cNvPr id="20482" name="Content Placeholder 2"/>
          <p:cNvSpPr>
            <a:spLocks noGrp="1"/>
          </p:cNvSpPr>
          <p:nvPr>
            <p:ph idx="1"/>
          </p:nvPr>
        </p:nvSpPr>
        <p:spPr/>
        <p:txBody>
          <a:bodyPr/>
          <a:lstStyle/>
          <a:p>
            <a:pPr eaLnBrk="1" hangingPunct="1">
              <a:lnSpc>
                <a:spcPct val="90000"/>
              </a:lnSpc>
            </a:pPr>
            <a:r>
              <a:rPr lang="en-US" altLang="en-US" dirty="0">
                <a:ea typeface="ＭＳ Ｐゴシック" charset="-128"/>
              </a:rPr>
              <a:t>Early computational linguist</a:t>
            </a:r>
          </a:p>
          <a:p>
            <a:pPr eaLnBrk="1" hangingPunct="1">
              <a:lnSpc>
                <a:spcPct val="90000"/>
              </a:lnSpc>
            </a:pPr>
            <a:r>
              <a:rPr lang="en-US" altLang="en-US" dirty="0">
                <a:ea typeface="ＭＳ Ｐゴシック" charset="-128"/>
              </a:rPr>
              <a:t>Showed </a:t>
            </a:r>
            <a:r>
              <a:rPr lang="ja-JP" altLang="en-US" dirty="0">
                <a:ea typeface="ＭＳ Ｐゴシック" charset="-128"/>
              </a:rPr>
              <a:t>“</a:t>
            </a:r>
            <a:r>
              <a:rPr lang="en-US" altLang="ja-JP" dirty="0">
                <a:ea typeface="ＭＳ Ｐゴシック" charset="-128"/>
              </a:rPr>
              <a:t>depth limit</a:t>
            </a:r>
            <a:r>
              <a:rPr lang="ja-JP" altLang="en-US" dirty="0">
                <a:ea typeface="ＭＳ Ｐゴシック" charset="-128"/>
              </a:rPr>
              <a:t>”</a:t>
            </a:r>
            <a:r>
              <a:rPr lang="en-US" altLang="ja-JP" dirty="0">
                <a:ea typeface="ＭＳ Ｐゴシック" charset="-128"/>
              </a:rPr>
              <a:t> of human sentence processing - restricted left branching (but not right)</a:t>
            </a:r>
          </a:p>
          <a:p>
            <a:pPr eaLnBrk="1" hangingPunct="1">
              <a:lnSpc>
                <a:spcPct val="90000"/>
              </a:lnSpc>
            </a:pPr>
            <a:r>
              <a:rPr lang="en-US" altLang="en-US" dirty="0" smtClean="0">
                <a:ea typeface="ＭＳ Ｐゴシック" charset="-128"/>
              </a:rPr>
              <a:t>Early </a:t>
            </a:r>
            <a:r>
              <a:rPr lang="en-US" altLang="en-US" dirty="0">
                <a:ea typeface="ＭＳ Ｐゴシック" charset="-128"/>
              </a:rPr>
              <a:t>programming language, COMIT, for linguists (influenced SNOBOL)</a:t>
            </a:r>
          </a:p>
          <a:p>
            <a:pPr eaLnBrk="1" hangingPunct="1">
              <a:lnSpc>
                <a:spcPct val="90000"/>
              </a:lnSpc>
            </a:pPr>
            <a:r>
              <a:rPr lang="en-US" altLang="en-US" dirty="0">
                <a:ea typeface="ＭＳ Ｐゴシック" charset="-128"/>
              </a:rPr>
              <a:t>Random sentence generation (in the 1950s)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ea typeface="ＭＳ Ｐゴシック" charset="-128"/>
              </a:rPr>
              <a:t>A Little Bit of History</a:t>
            </a:r>
          </a:p>
        </p:txBody>
      </p:sp>
      <p:sp>
        <p:nvSpPr>
          <p:cNvPr id="21506" name="Content Placeholder 2"/>
          <p:cNvSpPr>
            <a:spLocks noGrp="1"/>
          </p:cNvSpPr>
          <p:nvPr>
            <p:ph idx="1"/>
          </p:nvPr>
        </p:nvSpPr>
        <p:spPr/>
        <p:txBody>
          <a:bodyPr/>
          <a:lstStyle/>
          <a:p>
            <a:pPr eaLnBrk="1" hangingPunct="1">
              <a:lnSpc>
                <a:spcPct val="80000"/>
              </a:lnSpc>
              <a:buFont typeface="Arial" charset="0"/>
              <a:buNone/>
            </a:pPr>
            <a:r>
              <a:rPr lang="en-US" altLang="en-US" sz="1600" dirty="0">
                <a:ea typeface="ＭＳ Ｐゴシック" charset="-128"/>
              </a:rPr>
              <a:t>1935:  </a:t>
            </a:r>
            <a:r>
              <a:rPr lang="en-US" altLang="en-US" sz="1600" dirty="0" err="1">
                <a:ea typeface="ＭＳ Ｐゴシック" charset="-128"/>
              </a:rPr>
              <a:t>Zipf</a:t>
            </a:r>
            <a:r>
              <a:rPr lang="ja-JP" altLang="en-US" sz="1600" dirty="0">
                <a:ea typeface="ＭＳ Ｐゴシック" charset="-128"/>
              </a:rPr>
              <a:t>’</a:t>
            </a:r>
            <a:r>
              <a:rPr lang="en-US" altLang="ja-JP" sz="1600" dirty="0">
                <a:ea typeface="ＭＳ Ｐゴシック" charset="-128"/>
              </a:rPr>
              <a:t>s law</a:t>
            </a:r>
          </a:p>
          <a:p>
            <a:pPr eaLnBrk="1" hangingPunct="1">
              <a:lnSpc>
                <a:spcPct val="80000"/>
              </a:lnSpc>
              <a:buFont typeface="Arial" charset="0"/>
              <a:buNone/>
            </a:pPr>
            <a:r>
              <a:rPr lang="en-US" altLang="en-US" sz="1600" dirty="0">
                <a:ea typeface="ＭＳ Ｐゴシック" charset="-128"/>
              </a:rPr>
              <a:t>1940s &amp; 1950s:  empiricism:  Shannon, Weaver, Harris, </a:t>
            </a:r>
            <a:r>
              <a:rPr lang="en-US" altLang="en-US" sz="1600" dirty="0" err="1">
                <a:ea typeface="ＭＳ Ｐゴシック" charset="-128"/>
              </a:rPr>
              <a:t>Yngve</a:t>
            </a:r>
            <a:r>
              <a:rPr lang="en-US" altLang="en-US" sz="1600" dirty="0">
                <a:ea typeface="ＭＳ Ｐゴシック" charset="-128"/>
              </a:rPr>
              <a:t> </a:t>
            </a:r>
          </a:p>
          <a:p>
            <a:pPr eaLnBrk="1" hangingPunct="1">
              <a:lnSpc>
                <a:spcPct val="80000"/>
              </a:lnSpc>
              <a:buFont typeface="Arial" charset="0"/>
              <a:buNone/>
            </a:pPr>
            <a:r>
              <a:rPr lang="en-US" altLang="en-US" sz="1600" dirty="0">
                <a:ea typeface="ＭＳ Ｐゴシック" charset="-128"/>
              </a:rPr>
              <a:t>1960-1985:  rationalism/representations/formalisms/syntax/unapplied AI</a:t>
            </a:r>
          </a:p>
          <a:p>
            <a:pPr lvl="1" eaLnBrk="1" hangingPunct="1">
              <a:lnSpc>
                <a:spcPct val="80000"/>
              </a:lnSpc>
            </a:pPr>
            <a:r>
              <a:rPr lang="en-US" altLang="en-US" sz="1600" dirty="0">
                <a:ea typeface="ＭＳ Ｐゴシック" charset="-128"/>
              </a:rPr>
              <a:t>1962:  ACL (then MTACL) begins</a:t>
            </a:r>
          </a:p>
          <a:p>
            <a:pPr lvl="1" eaLnBrk="1" hangingPunct="1">
              <a:lnSpc>
                <a:spcPct val="80000"/>
              </a:lnSpc>
            </a:pPr>
            <a:r>
              <a:rPr lang="en-US" altLang="en-US" sz="1600" dirty="0">
                <a:ea typeface="ＭＳ Ｐゴシック" charset="-128"/>
              </a:rPr>
              <a:t>1964-6:  ALPAC report, MT winter, Bar-Hillel leaves the field</a:t>
            </a:r>
          </a:p>
          <a:p>
            <a:pPr eaLnBrk="1" hangingPunct="1">
              <a:lnSpc>
                <a:spcPct val="80000"/>
              </a:lnSpc>
              <a:buFont typeface="Arial" charset="0"/>
              <a:buNone/>
            </a:pPr>
            <a:r>
              <a:rPr lang="en-US" altLang="en-US" sz="1600" dirty="0">
                <a:ea typeface="ＭＳ Ｐゴシック" charset="-128"/>
              </a:rPr>
              <a:t>1980:  ICML begins</a:t>
            </a:r>
          </a:p>
          <a:p>
            <a:pPr eaLnBrk="1" hangingPunct="1">
              <a:lnSpc>
                <a:spcPct val="80000"/>
              </a:lnSpc>
              <a:buFont typeface="Arial" charset="0"/>
              <a:buNone/>
            </a:pPr>
            <a:r>
              <a:rPr lang="en-US" altLang="en-US" sz="1600" dirty="0">
                <a:ea typeface="ＭＳ Ｐゴシック" charset="-128"/>
              </a:rPr>
              <a:t>~1985:  statistical and information theoretic methods catch hold again in NLP, in part due to their success in ASR</a:t>
            </a:r>
          </a:p>
          <a:p>
            <a:pPr lvl="1" eaLnBrk="1" hangingPunct="1">
              <a:lnSpc>
                <a:spcPct val="80000"/>
              </a:lnSpc>
            </a:pPr>
            <a:r>
              <a:rPr lang="en-US" altLang="en-US" sz="1600" dirty="0">
                <a:ea typeface="ＭＳ Ｐゴシック" charset="-128"/>
              </a:rPr>
              <a:t>This has continued unabated for 25+ years, with help from Moore</a:t>
            </a:r>
            <a:r>
              <a:rPr lang="ja-JP" altLang="en-US" sz="1600" dirty="0">
                <a:ea typeface="ＭＳ Ｐゴシック" charset="-128"/>
              </a:rPr>
              <a:t>’</a:t>
            </a:r>
            <a:r>
              <a:rPr lang="en-US" altLang="ja-JP" sz="1600" dirty="0">
                <a:ea typeface="ＭＳ Ｐゴシック" charset="-128"/>
              </a:rPr>
              <a:t>s Law-type phenomena</a:t>
            </a:r>
          </a:p>
          <a:p>
            <a:pPr eaLnBrk="1" hangingPunct="1">
              <a:lnSpc>
                <a:spcPct val="80000"/>
              </a:lnSpc>
              <a:buFont typeface="Arial" charset="0"/>
              <a:buNone/>
            </a:pPr>
            <a:r>
              <a:rPr lang="en-US" altLang="en-US" sz="1600" dirty="0">
                <a:ea typeface="ＭＳ Ｐゴシック" charset="-128"/>
              </a:rPr>
              <a:t>1986:  LTI founded (then called </a:t>
            </a:r>
            <a:r>
              <a:rPr lang="ja-JP" altLang="en-US" sz="1600" dirty="0">
                <a:ea typeface="ＭＳ Ｐゴシック" charset="-128"/>
              </a:rPr>
              <a:t>“</a:t>
            </a:r>
            <a:r>
              <a:rPr lang="en-US" altLang="ja-JP" sz="1600" dirty="0">
                <a:ea typeface="ＭＳ Ｐゴシック" charset="-128"/>
              </a:rPr>
              <a:t>CMT</a:t>
            </a:r>
            <a:r>
              <a:rPr lang="ja-JP" altLang="en-US" sz="1600" dirty="0">
                <a:ea typeface="ＭＳ Ｐゴシック" charset="-128"/>
              </a:rPr>
              <a:t>”</a:t>
            </a:r>
            <a:r>
              <a:rPr lang="en-US" altLang="ja-JP" sz="1600" dirty="0">
                <a:ea typeface="ＭＳ Ｐゴシック" charset="-128"/>
              </a:rPr>
              <a:t>)</a:t>
            </a:r>
          </a:p>
          <a:p>
            <a:pPr eaLnBrk="1" hangingPunct="1">
              <a:lnSpc>
                <a:spcPct val="80000"/>
              </a:lnSpc>
              <a:buFont typeface="Arial" charset="0"/>
              <a:buNone/>
            </a:pPr>
            <a:r>
              <a:rPr lang="en-US" altLang="en-US" sz="1600" dirty="0">
                <a:ea typeface="ＭＳ Ｐゴシック" charset="-128"/>
              </a:rPr>
              <a:t>1993: </a:t>
            </a:r>
            <a:r>
              <a:rPr lang="ja-JP" altLang="en-US" sz="1600" dirty="0">
                <a:ea typeface="ＭＳ Ｐゴシック" charset="-128"/>
              </a:rPr>
              <a:t>“</a:t>
            </a:r>
            <a:r>
              <a:rPr lang="en-US" altLang="ja-JP" sz="1600" dirty="0">
                <a:ea typeface="ＭＳ Ｐゴシック" charset="-128"/>
              </a:rPr>
              <a:t>Very Large Corpora</a:t>
            </a:r>
            <a:r>
              <a:rPr lang="ja-JP" altLang="en-US" sz="1600" dirty="0">
                <a:ea typeface="ＭＳ Ｐゴシック" charset="-128"/>
              </a:rPr>
              <a:t>”</a:t>
            </a:r>
            <a:r>
              <a:rPr lang="en-US" altLang="ja-JP" sz="1600" dirty="0">
                <a:ea typeface="ＭＳ Ｐゴシック" charset="-128"/>
              </a:rPr>
              <a:t> workshops start at ACL</a:t>
            </a:r>
          </a:p>
          <a:p>
            <a:pPr eaLnBrk="1" hangingPunct="1">
              <a:lnSpc>
                <a:spcPct val="80000"/>
              </a:lnSpc>
              <a:buFont typeface="Arial" charset="0"/>
              <a:buNone/>
            </a:pPr>
            <a:r>
              <a:rPr lang="en-US" altLang="en-US" sz="1600" dirty="0">
                <a:ea typeface="ＭＳ Ｐゴシック" charset="-128"/>
              </a:rPr>
              <a:t>1996:  EMNLP conference starts</a:t>
            </a:r>
          </a:p>
          <a:p>
            <a:pPr eaLnBrk="1" hangingPunct="1">
              <a:lnSpc>
                <a:spcPct val="80000"/>
              </a:lnSpc>
              <a:buFont typeface="Arial" charset="0"/>
              <a:buNone/>
            </a:pPr>
            <a:r>
              <a:rPr lang="en-US" altLang="en-US" sz="1600" dirty="0">
                <a:ea typeface="ＭＳ Ｐゴシック" charset="-128"/>
              </a:rPr>
              <a:t>~1997:  Lafferty and Rosenfeld start teaching </a:t>
            </a:r>
            <a:r>
              <a:rPr lang="ja-JP" altLang="en-US" sz="1600" dirty="0">
                <a:ea typeface="ＭＳ Ｐゴシック" charset="-128"/>
              </a:rPr>
              <a:t>“</a:t>
            </a:r>
            <a:r>
              <a:rPr lang="en-US" altLang="ja-JP" sz="1600" dirty="0">
                <a:ea typeface="ＭＳ Ｐゴシック" charset="-128"/>
              </a:rPr>
              <a:t>Language and Statistics</a:t>
            </a:r>
            <a:r>
              <a:rPr lang="ja-JP" altLang="en-US" sz="1600" dirty="0">
                <a:ea typeface="ＭＳ Ｐゴシック" charset="-128"/>
              </a:rPr>
              <a:t>”</a:t>
            </a:r>
            <a:r>
              <a:rPr lang="en-US" altLang="ja-JP" sz="1600" dirty="0">
                <a:ea typeface="ＭＳ Ｐゴシック" charset="-128"/>
              </a:rPr>
              <a:t> at CMU</a:t>
            </a:r>
          </a:p>
          <a:p>
            <a:pPr eaLnBrk="1" hangingPunct="1">
              <a:lnSpc>
                <a:spcPct val="80000"/>
              </a:lnSpc>
              <a:buFont typeface="Arial" charset="0"/>
              <a:buNone/>
            </a:pPr>
            <a:r>
              <a:rPr lang="en-US" altLang="en-US" sz="1600" dirty="0">
                <a:ea typeface="ＭＳ Ｐゴシック" charset="-128"/>
              </a:rPr>
              <a:t>1998-early 2000s:  Internet boom, commercial language technologies becoming viable </a:t>
            </a:r>
          </a:p>
          <a:p>
            <a:pPr eaLnBrk="1" hangingPunct="1">
              <a:lnSpc>
                <a:spcPct val="80000"/>
              </a:lnSpc>
              <a:buFont typeface="Arial" charset="0"/>
              <a:buNone/>
            </a:pPr>
            <a:r>
              <a:rPr lang="en-US" altLang="en-US" sz="1600" dirty="0">
                <a:ea typeface="ＭＳ Ｐゴシック" charset="-128"/>
              </a:rPr>
              <a:t>~2003:  MLD founded (then called </a:t>
            </a:r>
            <a:r>
              <a:rPr lang="ja-JP" altLang="en-US" sz="1600" dirty="0">
                <a:ea typeface="ＭＳ Ｐゴシック" charset="-128"/>
              </a:rPr>
              <a:t>“</a:t>
            </a:r>
            <a:r>
              <a:rPr lang="en-US" altLang="ja-JP" sz="1600" dirty="0">
                <a:ea typeface="ＭＳ Ｐゴシック" charset="-128"/>
              </a:rPr>
              <a:t>CALD</a:t>
            </a:r>
            <a:r>
              <a:rPr lang="ja-JP" altLang="en-US" sz="1600" dirty="0">
                <a:ea typeface="ＭＳ Ｐゴシック" charset="-128"/>
              </a:rPr>
              <a:t>”</a:t>
            </a:r>
            <a:r>
              <a:rPr lang="en-US" altLang="ja-JP" sz="1600" dirty="0">
                <a:ea typeface="ＭＳ Ｐゴシック" charset="-128"/>
              </a:rPr>
              <a:t>)</a:t>
            </a:r>
          </a:p>
          <a:p>
            <a:pPr eaLnBrk="1" hangingPunct="1">
              <a:lnSpc>
                <a:spcPct val="80000"/>
              </a:lnSpc>
              <a:buFont typeface="Arial" charset="0"/>
              <a:buNone/>
            </a:pPr>
            <a:r>
              <a:rPr lang="en-US" altLang="en-US" sz="1600" dirty="0">
                <a:ea typeface="ＭＳ Ｐゴシック" charset="-128"/>
              </a:rPr>
              <a:t>2004:  Cohen starts teaching </a:t>
            </a:r>
            <a:r>
              <a:rPr lang="ja-JP" altLang="en-US" sz="1600" dirty="0">
                <a:ea typeface="ＭＳ Ｐゴシック" charset="-128"/>
              </a:rPr>
              <a:t>“</a:t>
            </a:r>
            <a:r>
              <a:rPr lang="en-US" altLang="ja-JP" sz="1600" dirty="0">
                <a:ea typeface="ＭＳ Ｐゴシック" charset="-128"/>
              </a:rPr>
              <a:t>Information Extraction</a:t>
            </a:r>
            <a:r>
              <a:rPr lang="ja-JP" altLang="en-US" sz="1600" dirty="0">
                <a:ea typeface="ＭＳ Ｐゴシック" charset="-128"/>
              </a:rPr>
              <a:t>”</a:t>
            </a:r>
            <a:endParaRPr lang="en-US" altLang="ja-JP" sz="1600" dirty="0">
              <a:ea typeface="ＭＳ Ｐゴシック" charset="-128"/>
            </a:endParaRPr>
          </a:p>
          <a:p>
            <a:pPr eaLnBrk="1" hangingPunct="1">
              <a:lnSpc>
                <a:spcPct val="80000"/>
              </a:lnSpc>
              <a:buFont typeface="Arial" charset="0"/>
              <a:buNone/>
            </a:pPr>
            <a:r>
              <a:rPr lang="en-US" altLang="en-US" sz="1600" dirty="0">
                <a:ea typeface="ＭＳ Ｐゴシック" charset="-128"/>
              </a:rPr>
              <a:t>2006:  Smith starts teaching </a:t>
            </a:r>
            <a:r>
              <a:rPr lang="ja-JP" altLang="en-US" sz="1600" dirty="0">
                <a:ea typeface="ＭＳ Ｐゴシック" charset="-128"/>
              </a:rPr>
              <a:t>“</a:t>
            </a:r>
            <a:r>
              <a:rPr lang="en-US" altLang="ja-JP" sz="1600" dirty="0">
                <a:ea typeface="ＭＳ Ｐゴシック" charset="-128"/>
              </a:rPr>
              <a:t>Language and Statistics 2</a:t>
            </a:r>
            <a:r>
              <a:rPr lang="ja-JP" altLang="en-US" sz="1600" dirty="0">
                <a:ea typeface="ＭＳ Ｐゴシック" charset="-128"/>
              </a:rPr>
              <a:t>”</a:t>
            </a:r>
            <a:endParaRPr lang="en-US" altLang="ja-JP" sz="1600" dirty="0">
              <a:ea typeface="ＭＳ Ｐゴシック" charset="-128"/>
            </a:endParaRPr>
          </a:p>
          <a:p>
            <a:pPr eaLnBrk="1" hangingPunct="1">
              <a:lnSpc>
                <a:spcPct val="80000"/>
              </a:lnSpc>
              <a:buFont typeface="Arial" charset="0"/>
              <a:buNone/>
            </a:pPr>
            <a:r>
              <a:rPr lang="en-US" altLang="en-US" sz="1600" dirty="0">
                <a:ea typeface="ＭＳ Ｐゴシック" charset="-128"/>
              </a:rPr>
              <a:t>2011:  Cohen and Smith start teaching </a:t>
            </a:r>
            <a:r>
              <a:rPr lang="ja-JP" altLang="en-US" sz="1600" dirty="0">
                <a:ea typeface="ＭＳ Ｐゴシック" charset="-128"/>
              </a:rPr>
              <a:t>“</a:t>
            </a:r>
            <a:r>
              <a:rPr lang="en-US" altLang="ja-JP" sz="1600" dirty="0">
                <a:ea typeface="ＭＳ Ｐゴシック" charset="-128"/>
              </a:rPr>
              <a:t>Structured Prediction</a:t>
            </a:r>
            <a:r>
              <a:rPr lang="ja-JP" altLang="en-US" sz="1600" dirty="0">
                <a:ea typeface="ＭＳ Ｐゴシック" charset="-128"/>
              </a:rPr>
              <a:t>”</a:t>
            </a:r>
            <a:r>
              <a:rPr lang="en-US" altLang="ja-JP" sz="1600" dirty="0">
                <a:ea typeface="ＭＳ Ｐゴシック" charset="-128"/>
              </a:rPr>
              <a:t> </a:t>
            </a:r>
            <a:endParaRPr lang="en-US" altLang="en-US" sz="1600" dirty="0">
              <a:ea typeface="ＭＳ Ｐゴシック"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What is Structured Prediction?</a:t>
            </a:r>
            <a:endParaRPr lang="en-US" dirty="0"/>
          </a:p>
        </p:txBody>
      </p:sp>
    </p:spTree>
    <p:extLst>
      <p:ext uri="{BB962C8B-B14F-4D97-AF65-F5344CB8AC3E}">
        <p14:creationId xmlns:p14="http://schemas.microsoft.com/office/powerpoint/2010/main" val="4762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ea typeface="ＭＳ Ｐゴシック" charset="-128"/>
              </a:rPr>
              <a:t>What is Structured Prediction?</a:t>
            </a:r>
          </a:p>
        </p:txBody>
      </p:sp>
      <p:sp>
        <p:nvSpPr>
          <p:cNvPr id="22530" name="Content Placeholder 2"/>
          <p:cNvSpPr>
            <a:spLocks noGrp="1"/>
          </p:cNvSpPr>
          <p:nvPr>
            <p:ph idx="1"/>
          </p:nvPr>
        </p:nvSpPr>
        <p:spPr/>
        <p:txBody>
          <a:bodyPr/>
          <a:lstStyle/>
          <a:p>
            <a:pPr eaLnBrk="1" hangingPunct="1">
              <a:buFont typeface="Arial" charset="0"/>
              <a:buNone/>
            </a:pPr>
            <a:r>
              <a:rPr lang="en-US" altLang="en-US">
                <a:ea typeface="ＭＳ Ｐゴシック" charset="-128"/>
              </a:rPr>
              <a:t>Having observed some information (input) …</a:t>
            </a:r>
          </a:p>
          <a:p>
            <a:pPr eaLnBrk="1" hangingPunct="1"/>
            <a:r>
              <a:rPr lang="en-US" altLang="en-US">
                <a:ea typeface="ＭＳ Ｐゴシック" charset="-128"/>
              </a:rPr>
              <a:t>Binary classification:  predict a coin toss (given some information)</a:t>
            </a:r>
          </a:p>
          <a:p>
            <a:pPr eaLnBrk="1" hangingPunct="1"/>
            <a:r>
              <a:rPr lang="en-US" altLang="en-US">
                <a:ea typeface="ＭＳ Ｐゴシック" charset="-128"/>
              </a:rPr>
              <a:t>Multi-class:  predict which side of a die (given some information)</a:t>
            </a:r>
          </a:p>
          <a:p>
            <a:pPr eaLnBrk="1" hangingPunct="1"/>
            <a:r>
              <a:rPr lang="en-US" altLang="en-US">
                <a:ea typeface="ＭＳ Ｐゴシック" charset="-128"/>
              </a:rPr>
              <a:t>Structured prediction:  choose among a very large number of complex outcomes.</a:t>
            </a:r>
          </a:p>
          <a:p>
            <a:pPr lvl="1" eaLnBrk="1" hangingPunct="1"/>
            <a:r>
              <a:rPr lang="en-US" altLang="en-US">
                <a:ea typeface="ＭＳ Ｐゴシック" charset="-128"/>
              </a:rPr>
              <a:t>Large means </a:t>
            </a:r>
            <a:r>
              <a:rPr lang="ja-JP" altLang="en-US">
                <a:ea typeface="ＭＳ Ｐゴシック" charset="-128"/>
              </a:rPr>
              <a:t>“</a:t>
            </a:r>
            <a:r>
              <a:rPr lang="en-US" altLang="ja-JP">
                <a:ea typeface="ＭＳ Ｐゴシック" charset="-128"/>
              </a:rPr>
              <a:t>exponential in the size of the input.</a:t>
            </a:r>
            <a:r>
              <a:rPr lang="ja-JP" altLang="en-US">
                <a:ea typeface="ＭＳ Ｐゴシック" charset="-128"/>
              </a:rPr>
              <a:t>”</a:t>
            </a:r>
            <a:endParaRPr lang="en-US" altLang="ja-JP">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ea typeface="ＭＳ Ｐゴシック" charset="-128"/>
              </a:rPr>
              <a:t>E.g., (Part of Speech) Tagging</a:t>
            </a:r>
          </a:p>
        </p:txBody>
      </p:sp>
      <p:sp>
        <p:nvSpPr>
          <p:cNvPr id="23554" name="Content Placeholder 2"/>
          <p:cNvSpPr>
            <a:spLocks noGrp="1"/>
          </p:cNvSpPr>
          <p:nvPr>
            <p:ph idx="1"/>
          </p:nvPr>
        </p:nvSpPr>
        <p:spPr>
          <a:xfrm>
            <a:off x="457200" y="3124200"/>
            <a:ext cx="8229600" cy="1371600"/>
          </a:xfrm>
        </p:spPr>
        <p:txBody>
          <a:bodyPr anchor="ctr"/>
          <a:lstStyle/>
          <a:p>
            <a:pPr algn="ctr" eaLnBrk="1" hangingPunct="1">
              <a:buFont typeface="Arial" charset="0"/>
              <a:buNone/>
            </a:pPr>
            <a:r>
              <a:rPr lang="en-US" altLang="en-US">
                <a:ea typeface="ＭＳ Ｐゴシック" charset="-128"/>
              </a:rPr>
              <a:t>Bill directed plays about English kings</a:t>
            </a:r>
          </a:p>
        </p:txBody>
      </p:sp>
      <p:sp>
        <p:nvSpPr>
          <p:cNvPr id="23555" name="TextBox 3"/>
          <p:cNvSpPr txBox="1">
            <a:spLocks noChangeArrowheads="1"/>
          </p:cNvSpPr>
          <p:nvPr/>
        </p:nvSpPr>
        <p:spPr bwMode="auto">
          <a:xfrm>
            <a:off x="457200" y="2209800"/>
            <a:ext cx="254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proper noun, noun, verb</a:t>
            </a:r>
          </a:p>
        </p:txBody>
      </p:sp>
      <p:cxnSp>
        <p:nvCxnSpPr>
          <p:cNvPr id="6" name="Straight Arrow Connector 5"/>
          <p:cNvCxnSpPr>
            <a:cxnSpLocks noChangeShapeType="1"/>
            <a:stCxn id="23555" idx="2"/>
          </p:cNvCxnSpPr>
          <p:nvPr/>
        </p:nvCxnSpPr>
        <p:spPr bwMode="auto">
          <a:xfrm rot="16200000" flipH="1">
            <a:off x="1315244" y="2991644"/>
            <a:ext cx="925512" cy="1016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557" name="TextBox 6"/>
          <p:cNvSpPr txBox="1">
            <a:spLocks noChangeArrowheads="1"/>
          </p:cNvSpPr>
          <p:nvPr/>
        </p:nvSpPr>
        <p:spPr bwMode="auto">
          <a:xfrm>
            <a:off x="2667000" y="49530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noun, verb</a:t>
            </a:r>
          </a:p>
        </p:txBody>
      </p:sp>
      <p:cxnSp>
        <p:nvCxnSpPr>
          <p:cNvPr id="8" name="Straight Arrow Connector 7"/>
          <p:cNvCxnSpPr>
            <a:cxnSpLocks noChangeShapeType="1"/>
            <a:stCxn id="23557" idx="0"/>
          </p:cNvCxnSpPr>
          <p:nvPr/>
        </p:nvCxnSpPr>
        <p:spPr bwMode="auto">
          <a:xfrm rot="5400000" flipH="1" flipV="1">
            <a:off x="3185319" y="4272756"/>
            <a:ext cx="762000" cy="598488"/>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559" name="TextBox 10"/>
          <p:cNvSpPr txBox="1">
            <a:spLocks noChangeArrowheads="1"/>
          </p:cNvSpPr>
          <p:nvPr/>
        </p:nvSpPr>
        <p:spPr bwMode="auto">
          <a:xfrm>
            <a:off x="5273675" y="4953000"/>
            <a:ext cx="2003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solidFill>
                  <a:schemeClr val="accent1"/>
                </a:solidFill>
                <a:latin typeface="Calibri" charset="0"/>
              </a:rPr>
              <a:t>proper noun, </a:t>
            </a:r>
            <a:br>
              <a:rPr lang="en-US" altLang="en-US" sz="1800">
                <a:solidFill>
                  <a:schemeClr val="accent1"/>
                </a:solidFill>
                <a:latin typeface="Calibri" charset="0"/>
              </a:rPr>
            </a:br>
            <a:r>
              <a:rPr lang="en-US" altLang="en-US" sz="1800">
                <a:solidFill>
                  <a:schemeClr val="accent1"/>
                </a:solidFill>
                <a:latin typeface="Calibri" charset="0"/>
              </a:rPr>
              <a:t>plural proper noun,</a:t>
            </a:r>
            <a:br>
              <a:rPr lang="en-US" altLang="en-US" sz="1800">
                <a:solidFill>
                  <a:schemeClr val="accent1"/>
                </a:solidFill>
                <a:latin typeface="Calibri" charset="0"/>
              </a:rPr>
            </a:br>
            <a:r>
              <a:rPr lang="en-US" altLang="en-US" sz="1800">
                <a:solidFill>
                  <a:schemeClr val="accent1"/>
                </a:solidFill>
                <a:latin typeface="Calibri" charset="0"/>
              </a:rPr>
              <a:t>adjective</a:t>
            </a:r>
          </a:p>
        </p:txBody>
      </p:sp>
      <p:cxnSp>
        <p:nvCxnSpPr>
          <p:cNvPr id="12" name="Straight Arrow Connector 11"/>
          <p:cNvCxnSpPr>
            <a:cxnSpLocks noChangeShapeType="1"/>
            <a:stCxn id="23559" idx="0"/>
          </p:cNvCxnSpPr>
          <p:nvPr/>
        </p:nvCxnSpPr>
        <p:spPr bwMode="auto">
          <a:xfrm rot="16200000" flipV="1">
            <a:off x="5799932" y="4477543"/>
            <a:ext cx="762000" cy="188913"/>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561" name="TextBox 13"/>
          <p:cNvSpPr txBox="1">
            <a:spLocks noChangeArrowheads="1"/>
          </p:cNvSpPr>
          <p:nvPr/>
        </p:nvSpPr>
        <p:spPr bwMode="auto">
          <a:xfrm>
            <a:off x="7118350" y="22098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noun, verb</a:t>
            </a:r>
          </a:p>
        </p:txBody>
      </p:sp>
      <p:cxnSp>
        <p:nvCxnSpPr>
          <p:cNvPr id="15" name="Straight Arrow Connector 14"/>
          <p:cNvCxnSpPr>
            <a:cxnSpLocks noChangeShapeType="1"/>
            <a:stCxn id="23561" idx="2"/>
          </p:cNvCxnSpPr>
          <p:nvPr/>
        </p:nvCxnSpPr>
        <p:spPr bwMode="auto">
          <a:xfrm rot="5400000">
            <a:off x="7034213" y="2822575"/>
            <a:ext cx="925512" cy="439738"/>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563" name="TextBox 15"/>
          <p:cNvSpPr txBox="1">
            <a:spLocks noChangeArrowheads="1"/>
          </p:cNvSpPr>
          <p:nvPr/>
        </p:nvSpPr>
        <p:spPr bwMode="auto">
          <a:xfrm>
            <a:off x="2946400" y="1746250"/>
            <a:ext cx="155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adjective, verb</a:t>
            </a:r>
          </a:p>
        </p:txBody>
      </p:sp>
      <p:cxnSp>
        <p:nvCxnSpPr>
          <p:cNvPr id="17" name="Straight Arrow Connector 16"/>
          <p:cNvCxnSpPr>
            <a:cxnSpLocks noChangeShapeType="1"/>
          </p:cNvCxnSpPr>
          <p:nvPr/>
        </p:nvCxnSpPr>
        <p:spPr bwMode="auto">
          <a:xfrm rot="5400000">
            <a:off x="2645570" y="2424906"/>
            <a:ext cx="1389062" cy="771525"/>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565" name="TextBox 19"/>
          <p:cNvSpPr txBox="1">
            <a:spLocks noChangeArrowheads="1"/>
          </p:cNvSpPr>
          <p:nvPr/>
        </p:nvSpPr>
        <p:spPr bwMode="auto">
          <a:xfrm>
            <a:off x="3267075" y="5703888"/>
            <a:ext cx="207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preposition, particle</a:t>
            </a:r>
          </a:p>
        </p:txBody>
      </p:sp>
      <p:cxnSp>
        <p:nvCxnSpPr>
          <p:cNvPr id="21" name="Straight Arrow Connector 20"/>
          <p:cNvCxnSpPr>
            <a:cxnSpLocks noChangeShapeType="1"/>
            <a:stCxn id="23565" idx="0"/>
          </p:cNvCxnSpPr>
          <p:nvPr/>
        </p:nvCxnSpPr>
        <p:spPr bwMode="auto">
          <a:xfrm rot="5400000" flipH="1" flipV="1">
            <a:off x="3833019" y="4660106"/>
            <a:ext cx="1512888" cy="574675"/>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ea typeface="ＭＳ Ｐゴシック" charset="-128"/>
              </a:rPr>
              <a:t>E.g., Segmentation </a:t>
            </a:r>
            <a:r>
              <a:rPr lang="en-US" altLang="en-US" i="1">
                <a:ea typeface="ＭＳ Ｐゴシック" charset="-128"/>
              </a:rPr>
              <a:t>into</a:t>
            </a:r>
            <a:r>
              <a:rPr lang="en-US" altLang="en-US">
                <a:ea typeface="ＭＳ Ｐゴシック" charset="-128"/>
              </a:rPr>
              <a:t> Words</a:t>
            </a:r>
          </a:p>
        </p:txBody>
      </p:sp>
      <p:sp>
        <p:nvSpPr>
          <p:cNvPr id="24578" name="Content Placeholder 2"/>
          <p:cNvSpPr>
            <a:spLocks noGrp="1"/>
          </p:cNvSpPr>
          <p:nvPr>
            <p:ph idx="1"/>
          </p:nvPr>
        </p:nvSpPr>
        <p:spPr/>
        <p:txBody>
          <a:bodyPr anchor="ctr"/>
          <a:lstStyle/>
          <a:p>
            <a:pPr algn="ctr" eaLnBrk="1" hangingPunct="1">
              <a:buFont typeface="Arial" charset="0"/>
              <a:buNone/>
            </a:pPr>
            <a:r>
              <a:rPr lang="en-US" altLang="en-US" dirty="0">
                <a:ea typeface="ＭＳ Ｐゴシック" charset="-128"/>
              </a:rPr>
              <a:t>第二阶段的奥运会体育比赛门票与残奥会开闭幕式门票的预订工作已经结束,现在进入门票分配阶段。在此期间,我们不再接受新的门票预订申请。</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ea typeface="ＭＳ Ｐゴシック" charset="-128"/>
              </a:rPr>
              <a:t>E.g., Segmentation </a:t>
            </a:r>
            <a:r>
              <a:rPr lang="en-US" altLang="en-US" i="1">
                <a:ea typeface="ＭＳ Ｐゴシック" charset="-128"/>
              </a:rPr>
              <a:t>within</a:t>
            </a:r>
            <a:r>
              <a:rPr lang="en-US" altLang="en-US">
                <a:ea typeface="ＭＳ Ｐゴシック" charset="-128"/>
              </a:rPr>
              <a:t> Words</a:t>
            </a:r>
          </a:p>
        </p:txBody>
      </p:sp>
      <p:sp>
        <p:nvSpPr>
          <p:cNvPr id="25602" name="Content Placeholder 2"/>
          <p:cNvSpPr>
            <a:spLocks noGrp="1"/>
          </p:cNvSpPr>
          <p:nvPr>
            <p:ph idx="1"/>
          </p:nvPr>
        </p:nvSpPr>
        <p:spPr/>
        <p:txBody>
          <a:bodyPr anchor="ctr"/>
          <a:lstStyle/>
          <a:p>
            <a:pPr algn="ctr" eaLnBrk="1" hangingPunct="1">
              <a:buFont typeface="Arial" charset="0"/>
              <a:buNone/>
            </a:pPr>
            <a:r>
              <a:rPr lang="en-US" altLang="en-US" dirty="0" err="1">
                <a:ea typeface="ＭＳ Ｐゴシック" charset="-128"/>
              </a:rPr>
              <a:t>uygarlaştıramadıklarımızdanmışsınızcasına</a:t>
            </a:r>
            <a:endParaRPr lang="en-US" altLang="en-US" dirty="0">
              <a:ea typeface="ＭＳ Ｐゴシック" charset="-128"/>
            </a:endParaRPr>
          </a:p>
          <a:p>
            <a:pPr algn="ctr" eaLnBrk="1" hangingPunct="1">
              <a:buFont typeface="Arial" charset="0"/>
              <a:buNone/>
            </a:pPr>
            <a:endParaRPr lang="en-US" altLang="en-US" dirty="0">
              <a:ea typeface="ＭＳ Ｐゴシック" charset="-128"/>
            </a:endParaRPr>
          </a:p>
          <a:p>
            <a:pPr algn="ctr" eaLnBrk="1" hangingPunct="1">
              <a:buFont typeface="Arial" charset="0"/>
              <a:buNone/>
            </a:pPr>
            <a:r>
              <a:rPr lang="ja-JP" altLang="en-US" dirty="0">
                <a:ea typeface="ＭＳ Ｐゴシック" charset="-128"/>
              </a:rPr>
              <a:t>“</a:t>
            </a:r>
            <a:r>
              <a:rPr lang="en-US" altLang="ja-JP" dirty="0">
                <a:ea typeface="ＭＳ Ｐゴシック" charset="-128"/>
              </a:rPr>
              <a:t>(behaving) as if you are among those whom we could not civilize</a:t>
            </a:r>
            <a:r>
              <a:rPr lang="ja-JP" altLang="en-US" dirty="0">
                <a:ea typeface="ＭＳ Ｐゴシック" charset="-128"/>
              </a:rPr>
              <a:t>”</a:t>
            </a:r>
            <a:endParaRPr lang="en-US" altLang="en-US" dirty="0">
              <a:ea typeface="ＭＳ Ｐゴシック"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ea typeface="ＭＳ Ｐゴシック" charset="-128"/>
              </a:rPr>
              <a:t>E.g., Segmentation </a:t>
            </a:r>
            <a:r>
              <a:rPr lang="en-US" altLang="en-US" i="1">
                <a:ea typeface="ＭＳ Ｐゴシック" charset="-128"/>
              </a:rPr>
              <a:t>and</a:t>
            </a:r>
            <a:r>
              <a:rPr lang="en-US" altLang="en-US">
                <a:ea typeface="ＭＳ Ｐゴシック" charset="-128"/>
              </a:rPr>
              <a:t> Tagging</a:t>
            </a:r>
          </a:p>
        </p:txBody>
      </p:sp>
      <p:sp>
        <p:nvSpPr>
          <p:cNvPr id="26626" name="Content Placeholder 2"/>
          <p:cNvSpPr>
            <a:spLocks noGrp="1"/>
          </p:cNvSpPr>
          <p:nvPr>
            <p:ph idx="1"/>
          </p:nvPr>
        </p:nvSpPr>
        <p:spPr/>
        <p:txBody>
          <a:bodyPr anchor="ctr"/>
          <a:lstStyle/>
          <a:p>
            <a:pPr algn="ctr" eaLnBrk="1" hangingPunct="1">
              <a:buFont typeface="Arial" charset="0"/>
              <a:buNone/>
            </a:pPr>
            <a:r>
              <a:rPr lang="en-US" altLang="en-US">
                <a:solidFill>
                  <a:schemeClr val="accent2"/>
                </a:solidFill>
                <a:ea typeface="ＭＳ Ｐゴシック" charset="-128"/>
              </a:rPr>
              <a:t>Britain </a:t>
            </a:r>
            <a:r>
              <a:rPr lang="en-US" altLang="en-US">
                <a:ea typeface="ＭＳ Ｐゴシック" charset="-128"/>
              </a:rPr>
              <a:t>sent warships across the </a:t>
            </a:r>
            <a:r>
              <a:rPr lang="en-US" altLang="en-US">
                <a:solidFill>
                  <a:srgbClr val="9BBB59"/>
                </a:solidFill>
                <a:ea typeface="ＭＳ Ｐゴシック" charset="-128"/>
              </a:rPr>
              <a:t>English Channel </a:t>
            </a:r>
            <a:r>
              <a:rPr lang="en-US" altLang="en-US">
                <a:solidFill>
                  <a:schemeClr val="accent1"/>
                </a:solidFill>
                <a:ea typeface="ＭＳ Ｐゴシック" charset="-128"/>
              </a:rPr>
              <a:t>Monday</a:t>
            </a:r>
            <a:r>
              <a:rPr lang="en-US" altLang="en-US">
                <a:ea typeface="ＭＳ Ｐゴシック" charset="-128"/>
              </a:rPr>
              <a:t> to rescue </a:t>
            </a:r>
            <a:r>
              <a:rPr lang="en-US" altLang="en-US">
                <a:solidFill>
                  <a:srgbClr val="4BACC6"/>
                </a:solidFill>
                <a:ea typeface="ＭＳ Ｐゴシック" charset="-128"/>
              </a:rPr>
              <a:t>Britons </a:t>
            </a:r>
            <a:r>
              <a:rPr lang="en-US" altLang="en-US">
                <a:ea typeface="ＭＳ Ｐゴシック" charset="-128"/>
              </a:rPr>
              <a:t>stranded by </a:t>
            </a:r>
            <a:r>
              <a:rPr lang="en-US" altLang="en-US">
                <a:solidFill>
                  <a:srgbClr val="9BBB59"/>
                </a:solidFill>
                <a:ea typeface="ＭＳ Ｐゴシック" charset="-128"/>
              </a:rPr>
              <a:t>Eyjafjallajökull </a:t>
            </a:r>
            <a:r>
              <a:rPr lang="en-US" altLang="en-US">
                <a:ea typeface="ＭＳ Ｐゴシック" charset="-128"/>
              </a:rPr>
              <a:t>'s volcanic ash cloud</a:t>
            </a:r>
          </a:p>
        </p:txBody>
      </p:sp>
      <p:sp>
        <p:nvSpPr>
          <p:cNvPr id="26627" name="TextBox 3"/>
          <p:cNvSpPr txBox="1">
            <a:spLocks noChangeArrowheads="1"/>
          </p:cNvSpPr>
          <p:nvPr/>
        </p:nvSpPr>
        <p:spPr bwMode="auto">
          <a:xfrm>
            <a:off x="457200" y="1905000"/>
            <a:ext cx="186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2"/>
                </a:solidFill>
                <a:latin typeface="Calibri" charset="0"/>
              </a:rPr>
              <a:t>geopolitical entity</a:t>
            </a:r>
          </a:p>
        </p:txBody>
      </p:sp>
      <p:cxnSp>
        <p:nvCxnSpPr>
          <p:cNvPr id="6" name="Straight Arrow Connector 5"/>
          <p:cNvCxnSpPr>
            <a:cxnSpLocks noChangeShapeType="1"/>
            <a:stCxn id="26627" idx="2"/>
          </p:cNvCxnSpPr>
          <p:nvPr/>
        </p:nvCxnSpPr>
        <p:spPr bwMode="auto">
          <a:xfrm rot="5400000">
            <a:off x="917576" y="2652712"/>
            <a:ext cx="849312" cy="93663"/>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629" name="TextBox 6"/>
          <p:cNvSpPr txBox="1">
            <a:spLocks noChangeArrowheads="1"/>
          </p:cNvSpPr>
          <p:nvPr/>
        </p:nvSpPr>
        <p:spPr bwMode="auto">
          <a:xfrm>
            <a:off x="6248400" y="1905000"/>
            <a:ext cx="1947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rgbClr val="9BBB59"/>
                </a:solidFill>
                <a:latin typeface="Calibri" charset="0"/>
              </a:rPr>
              <a:t>geographic feature</a:t>
            </a:r>
          </a:p>
        </p:txBody>
      </p:sp>
      <p:cxnSp>
        <p:nvCxnSpPr>
          <p:cNvPr id="8" name="Straight Arrow Connector 7"/>
          <p:cNvCxnSpPr>
            <a:cxnSpLocks noChangeShapeType="1"/>
            <a:stCxn id="26629" idx="2"/>
          </p:cNvCxnSpPr>
          <p:nvPr/>
        </p:nvCxnSpPr>
        <p:spPr bwMode="auto">
          <a:xfrm rot="5400000">
            <a:off x="6729413" y="2632075"/>
            <a:ext cx="849312" cy="134938"/>
          </a:xfrm>
          <a:prstGeom prst="straightConnector1">
            <a:avLst/>
          </a:prstGeom>
          <a:noFill/>
          <a:ln w="25400">
            <a:solidFill>
              <a:srgbClr val="9BBB59"/>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631" name="TextBox 8"/>
          <p:cNvSpPr txBox="1">
            <a:spLocks noChangeArrowheads="1"/>
          </p:cNvSpPr>
          <p:nvPr/>
        </p:nvSpPr>
        <p:spPr bwMode="auto">
          <a:xfrm>
            <a:off x="457200" y="5268913"/>
            <a:ext cx="612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chemeClr val="accent1"/>
                </a:solidFill>
                <a:latin typeface="Calibri" charset="0"/>
              </a:rPr>
              <a:t>time</a:t>
            </a:r>
          </a:p>
        </p:txBody>
      </p:sp>
      <p:cxnSp>
        <p:nvCxnSpPr>
          <p:cNvPr id="10" name="Straight Arrow Connector 9"/>
          <p:cNvCxnSpPr>
            <a:cxnSpLocks noChangeShapeType="1"/>
            <a:stCxn id="26631" idx="0"/>
          </p:cNvCxnSpPr>
          <p:nvPr/>
        </p:nvCxnSpPr>
        <p:spPr bwMode="auto">
          <a:xfrm rot="5400000" flipH="1" flipV="1">
            <a:off x="681037" y="4273551"/>
            <a:ext cx="1077913" cy="912812"/>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633" name="TextBox 12"/>
          <p:cNvSpPr txBox="1">
            <a:spLocks noChangeArrowheads="1"/>
          </p:cNvSpPr>
          <p:nvPr/>
        </p:nvSpPr>
        <p:spPr bwMode="auto">
          <a:xfrm>
            <a:off x="3336925" y="5268913"/>
            <a:ext cx="2165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rgbClr val="4BACC6"/>
                </a:solidFill>
                <a:latin typeface="Calibri" charset="0"/>
              </a:rPr>
              <a:t>cultural/ethnic group</a:t>
            </a:r>
          </a:p>
        </p:txBody>
      </p:sp>
      <p:cxnSp>
        <p:nvCxnSpPr>
          <p:cNvPr id="14" name="Straight Arrow Connector 13"/>
          <p:cNvCxnSpPr>
            <a:cxnSpLocks noChangeShapeType="1"/>
          </p:cNvCxnSpPr>
          <p:nvPr/>
        </p:nvCxnSpPr>
        <p:spPr bwMode="auto">
          <a:xfrm rot="5400000" flipH="1" flipV="1">
            <a:off x="3994943" y="4615657"/>
            <a:ext cx="1077913" cy="228600"/>
          </a:xfrm>
          <a:prstGeom prst="straightConnector1">
            <a:avLst/>
          </a:prstGeom>
          <a:noFill/>
          <a:ln w="25400">
            <a:solidFill>
              <a:srgbClr val="4BACC6"/>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635" name="TextBox 16"/>
          <p:cNvSpPr txBox="1">
            <a:spLocks noChangeArrowheads="1"/>
          </p:cNvSpPr>
          <p:nvPr/>
        </p:nvSpPr>
        <p:spPr bwMode="auto">
          <a:xfrm>
            <a:off x="1069975" y="5756275"/>
            <a:ext cx="1946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solidFill>
                  <a:srgbClr val="9BBB59"/>
                </a:solidFill>
                <a:latin typeface="Calibri" charset="0"/>
              </a:rPr>
              <a:t>geographic feature</a:t>
            </a:r>
          </a:p>
        </p:txBody>
      </p:sp>
      <p:cxnSp>
        <p:nvCxnSpPr>
          <p:cNvPr id="18" name="Straight Arrow Connector 17"/>
          <p:cNvCxnSpPr>
            <a:cxnSpLocks noChangeShapeType="1"/>
            <a:stCxn id="26635" idx="0"/>
          </p:cNvCxnSpPr>
          <p:nvPr/>
        </p:nvCxnSpPr>
        <p:spPr bwMode="auto">
          <a:xfrm rot="5400000" flipH="1" flipV="1">
            <a:off x="1915319" y="4852194"/>
            <a:ext cx="1031875" cy="776287"/>
          </a:xfrm>
          <a:prstGeom prst="straightConnector1">
            <a:avLst/>
          </a:prstGeom>
          <a:noFill/>
          <a:ln w="25400">
            <a:solidFill>
              <a:srgbClr val="9BBB59"/>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a:t>
            </a:r>
            <a:endParaRPr lang="en-US" dirty="0"/>
          </a:p>
        </p:txBody>
      </p:sp>
      <p:sp>
        <p:nvSpPr>
          <p:cNvPr id="3" name="Content Placeholder 2"/>
          <p:cNvSpPr>
            <a:spLocks noGrp="1"/>
          </p:cNvSpPr>
          <p:nvPr>
            <p:ph idx="1"/>
          </p:nvPr>
        </p:nvSpPr>
        <p:spPr>
          <a:xfrm>
            <a:off x="495300" y="1752600"/>
            <a:ext cx="8153400" cy="4525963"/>
          </a:xfrm>
        </p:spPr>
        <p:txBody>
          <a:bodyPr/>
          <a:lstStyle/>
          <a:p>
            <a:r>
              <a:rPr lang="en-US" sz="2800" dirty="0" smtClean="0"/>
              <a:t>Course website (link might not work yet):        				</a:t>
            </a:r>
            <a:r>
              <a:rPr lang="en-US" sz="2800" dirty="0" smtClean="0">
                <a:solidFill>
                  <a:srgbClr val="000CFF"/>
                </a:solidFill>
                <a:hlinkClick r:id="rId2"/>
              </a:rPr>
              <a:t>http</a:t>
            </a:r>
            <a:r>
              <a:rPr lang="en-US" sz="2800" dirty="0">
                <a:solidFill>
                  <a:srgbClr val="000CFF"/>
                </a:solidFill>
                <a:hlinkClick r:id="rId2"/>
              </a:rPr>
              <a:t>://</a:t>
            </a:r>
            <a:r>
              <a:rPr lang="en-US" sz="2800" dirty="0" smtClean="0">
                <a:solidFill>
                  <a:srgbClr val="000CFF"/>
                </a:solidFill>
                <a:hlinkClick r:id="rId2"/>
              </a:rPr>
              <a:t>structuredprediction.cs.cmu.edu</a:t>
            </a:r>
            <a:endParaRPr lang="en-US" sz="2800" dirty="0" smtClean="0">
              <a:solidFill>
                <a:srgbClr val="000CFF"/>
              </a:solidFill>
            </a:endParaRPr>
          </a:p>
          <a:p>
            <a:r>
              <a:rPr lang="en-US" sz="2800" dirty="0" smtClean="0">
                <a:solidFill>
                  <a:srgbClr val="000000"/>
                </a:solidFill>
              </a:rPr>
              <a:t>Piazza: should have gotten email!</a:t>
            </a:r>
          </a:p>
          <a:p>
            <a:r>
              <a:rPr lang="en-US" sz="2800" dirty="0" smtClean="0">
                <a:solidFill>
                  <a:srgbClr val="000000"/>
                </a:solidFill>
              </a:rPr>
              <a:t>Canvas: check your email soon!</a:t>
            </a:r>
          </a:p>
          <a:p>
            <a:r>
              <a:rPr lang="en-US" sz="2800" dirty="0" smtClean="0">
                <a:solidFill>
                  <a:srgbClr val="000000"/>
                </a:solidFill>
              </a:rPr>
              <a:t>TAs: </a:t>
            </a:r>
          </a:p>
          <a:p>
            <a:pPr lvl="1"/>
            <a:r>
              <a:rPr lang="en-US" sz="2400" dirty="0" smtClean="0">
                <a:solidFill>
                  <a:srgbClr val="000000"/>
                </a:solidFill>
              </a:rPr>
              <a:t>Chaitanya Ahuja</a:t>
            </a:r>
          </a:p>
          <a:p>
            <a:pPr lvl="1"/>
            <a:r>
              <a:rPr lang="en-US" sz="2400" dirty="0" err="1" smtClean="0">
                <a:solidFill>
                  <a:srgbClr val="000000"/>
                </a:solidFill>
              </a:rPr>
              <a:t>Simral</a:t>
            </a:r>
            <a:r>
              <a:rPr lang="en-US" sz="2400" dirty="0" smtClean="0">
                <a:solidFill>
                  <a:srgbClr val="000000"/>
                </a:solidFill>
              </a:rPr>
              <a:t> Chaudhary</a:t>
            </a:r>
          </a:p>
          <a:p>
            <a:pPr lvl="1"/>
            <a:r>
              <a:rPr lang="en-US" sz="2400" dirty="0" err="1" smtClean="0">
                <a:solidFill>
                  <a:srgbClr val="000000"/>
                </a:solidFill>
              </a:rPr>
              <a:t>Shubham</a:t>
            </a:r>
            <a:r>
              <a:rPr lang="en-US" sz="2400" dirty="0" smtClean="0">
                <a:solidFill>
                  <a:srgbClr val="000000"/>
                </a:solidFill>
              </a:rPr>
              <a:t> </a:t>
            </a:r>
            <a:r>
              <a:rPr lang="en-US" sz="2400" dirty="0" err="1" smtClean="0">
                <a:solidFill>
                  <a:srgbClr val="000000"/>
                </a:solidFill>
              </a:rPr>
              <a:t>Tripathy</a:t>
            </a:r>
            <a:endParaRPr lang="en-US" sz="2400" dirty="0">
              <a:solidFill>
                <a:srgbClr val="000000"/>
              </a:solidFill>
            </a:endParaRPr>
          </a:p>
        </p:txBody>
      </p:sp>
    </p:spTree>
    <p:extLst>
      <p:ext uri="{BB962C8B-B14F-4D97-AF65-F5344CB8AC3E}">
        <p14:creationId xmlns:p14="http://schemas.microsoft.com/office/powerpoint/2010/main" val="422110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ea typeface="ＭＳ Ｐゴシック" charset="-128"/>
              </a:rPr>
              <a:t>E.g., Trees</a:t>
            </a:r>
          </a:p>
        </p:txBody>
      </p:sp>
      <p:sp>
        <p:nvSpPr>
          <p:cNvPr id="27650" name="Content Placeholder 2"/>
          <p:cNvSpPr>
            <a:spLocks noGrp="1"/>
          </p:cNvSpPr>
          <p:nvPr>
            <p:ph idx="1"/>
          </p:nvPr>
        </p:nvSpPr>
        <p:spPr/>
        <p:txBody>
          <a:bodyPr anchor="ctr"/>
          <a:lstStyle/>
          <a:p>
            <a:pPr algn="ctr" eaLnBrk="1" hangingPunct="1">
              <a:buFont typeface="Arial" charset="0"/>
              <a:buNone/>
            </a:pPr>
            <a:r>
              <a:rPr lang="en-US" altLang="en-US">
                <a:solidFill>
                  <a:srgbClr val="000000"/>
                </a:solidFill>
                <a:ea typeface="ＭＳ Ｐゴシック" charset="-128"/>
              </a:rPr>
              <a:t>Britain sent warships across the English Channel </a:t>
            </a:r>
          </a:p>
          <a:p>
            <a:pPr algn="ctr" eaLnBrk="1" hangingPunct="1">
              <a:buFont typeface="Arial" charset="0"/>
              <a:buNone/>
            </a:pPr>
            <a:endParaRPr lang="en-US" altLang="en-US">
              <a:solidFill>
                <a:srgbClr val="000000"/>
              </a:solidFill>
              <a:ea typeface="ＭＳ Ｐゴシック" charset="-128"/>
            </a:endParaRPr>
          </a:p>
          <a:p>
            <a:pPr algn="ctr" eaLnBrk="1" hangingPunct="1">
              <a:buFont typeface="Arial" charset="0"/>
              <a:buNone/>
            </a:pPr>
            <a:r>
              <a:rPr lang="en-US" altLang="en-US">
                <a:solidFill>
                  <a:srgbClr val="000000"/>
                </a:solidFill>
                <a:ea typeface="ＭＳ Ｐゴシック" charset="-128"/>
              </a:rPr>
              <a:t>Monday to rescue Britons stranded by </a:t>
            </a:r>
          </a:p>
          <a:p>
            <a:pPr algn="ctr" eaLnBrk="1" hangingPunct="1">
              <a:buFont typeface="Arial" charset="0"/>
              <a:buNone/>
            </a:pPr>
            <a:endParaRPr lang="en-US" altLang="en-US">
              <a:solidFill>
                <a:srgbClr val="000000"/>
              </a:solidFill>
              <a:ea typeface="ＭＳ Ｐゴシック" charset="-128"/>
            </a:endParaRPr>
          </a:p>
          <a:p>
            <a:pPr algn="ctr" eaLnBrk="1" hangingPunct="1">
              <a:buFont typeface="Arial" charset="0"/>
              <a:buNone/>
            </a:pPr>
            <a:r>
              <a:rPr lang="en-US" altLang="en-US">
                <a:solidFill>
                  <a:srgbClr val="000000"/>
                </a:solidFill>
                <a:ea typeface="ＭＳ Ｐゴシック" charset="-128"/>
              </a:rPr>
              <a:t>Eyjafjallajökull 's volcanic ash cloud</a:t>
            </a:r>
          </a:p>
          <a:p>
            <a:pPr eaLnBrk="1" hangingPunct="1"/>
            <a:endParaRPr lang="en-US" altLang="en-US">
              <a:solidFill>
                <a:srgbClr val="000000"/>
              </a:solidFill>
              <a:ea typeface="ＭＳ Ｐゴシック" charset="-128"/>
            </a:endParaRPr>
          </a:p>
        </p:txBody>
      </p:sp>
      <p:sp>
        <p:nvSpPr>
          <p:cNvPr id="5" name="Freeform 4"/>
          <p:cNvSpPr>
            <a:spLocks/>
          </p:cNvSpPr>
          <p:nvPr/>
        </p:nvSpPr>
        <p:spPr bwMode="auto">
          <a:xfrm>
            <a:off x="1109663" y="1625600"/>
            <a:ext cx="998537" cy="568325"/>
          </a:xfrm>
          <a:custGeom>
            <a:avLst/>
            <a:gdLst>
              <a:gd name="T0" fmla="*/ 998537 w 998705"/>
              <a:gd name="T1" fmla="*/ 556015 h 569188"/>
              <a:gd name="T2" fmla="*/ 456122 w 998705"/>
              <a:gd name="T3" fmla="*/ 2052 h 569188"/>
              <a:gd name="T4" fmla="*/ 0 w 998705"/>
              <a:gd name="T5" fmla="*/ 5683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 name="Freeform 5"/>
          <p:cNvSpPr>
            <a:spLocks/>
          </p:cNvSpPr>
          <p:nvPr/>
        </p:nvSpPr>
        <p:spPr bwMode="auto">
          <a:xfrm flipH="1">
            <a:off x="2108200" y="1981200"/>
            <a:ext cx="1092200" cy="212725"/>
          </a:xfrm>
          <a:custGeom>
            <a:avLst/>
            <a:gdLst>
              <a:gd name="T0" fmla="*/ 1092200 w 998705"/>
              <a:gd name="T1" fmla="*/ 208117 h 569188"/>
              <a:gd name="T2" fmla="*/ 498907 w 998705"/>
              <a:gd name="T3" fmla="*/ 768 h 569188"/>
              <a:gd name="T4" fmla="*/ 0 w 998705"/>
              <a:gd name="T5" fmla="*/ 2127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 name="Freeform 6"/>
          <p:cNvSpPr>
            <a:spLocks/>
          </p:cNvSpPr>
          <p:nvPr/>
        </p:nvSpPr>
        <p:spPr bwMode="auto">
          <a:xfrm flipH="1">
            <a:off x="2108200" y="1600200"/>
            <a:ext cx="2616200" cy="569913"/>
          </a:xfrm>
          <a:custGeom>
            <a:avLst/>
            <a:gdLst>
              <a:gd name="T0" fmla="*/ 2616200 w 998705"/>
              <a:gd name="T1" fmla="*/ 557568 h 569188"/>
              <a:gd name="T2" fmla="*/ 1195055 w 998705"/>
              <a:gd name="T3" fmla="*/ 2058 h 569188"/>
              <a:gd name="T4" fmla="*/ 0 w 998705"/>
              <a:gd name="T5" fmla="*/ 569913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8" name="Freeform 7"/>
          <p:cNvSpPr>
            <a:spLocks/>
          </p:cNvSpPr>
          <p:nvPr/>
        </p:nvSpPr>
        <p:spPr bwMode="auto">
          <a:xfrm flipH="1">
            <a:off x="4876800" y="1417638"/>
            <a:ext cx="2971800" cy="752475"/>
          </a:xfrm>
          <a:custGeom>
            <a:avLst/>
            <a:gdLst>
              <a:gd name="T0" fmla="*/ 2971800 w 998705"/>
              <a:gd name="T1" fmla="*/ 736176 h 569188"/>
              <a:gd name="T2" fmla="*/ 1357490 w 998705"/>
              <a:gd name="T3" fmla="*/ 2717 h 569188"/>
              <a:gd name="T4" fmla="*/ 0 w 998705"/>
              <a:gd name="T5" fmla="*/ 75247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 name="Freeform 8"/>
          <p:cNvSpPr>
            <a:spLocks/>
          </p:cNvSpPr>
          <p:nvPr/>
        </p:nvSpPr>
        <p:spPr bwMode="auto">
          <a:xfrm>
            <a:off x="6553200" y="1920875"/>
            <a:ext cx="1066800" cy="212725"/>
          </a:xfrm>
          <a:custGeom>
            <a:avLst/>
            <a:gdLst>
              <a:gd name="T0" fmla="*/ 1066800 w 998705"/>
              <a:gd name="T1" fmla="*/ 208117 h 569188"/>
              <a:gd name="T2" fmla="*/ 487304 w 998705"/>
              <a:gd name="T3" fmla="*/ 768 h 569188"/>
              <a:gd name="T4" fmla="*/ 0 w 998705"/>
              <a:gd name="T5" fmla="*/ 2127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 name="Freeform 9"/>
          <p:cNvSpPr>
            <a:spLocks/>
          </p:cNvSpPr>
          <p:nvPr/>
        </p:nvSpPr>
        <p:spPr bwMode="auto">
          <a:xfrm>
            <a:off x="5562600" y="1625600"/>
            <a:ext cx="2057400" cy="508000"/>
          </a:xfrm>
          <a:custGeom>
            <a:avLst/>
            <a:gdLst>
              <a:gd name="T0" fmla="*/ 2057400 w 998705"/>
              <a:gd name="T1" fmla="*/ 496996 h 569188"/>
              <a:gd name="T2" fmla="*/ 939801 w 998705"/>
              <a:gd name="T3" fmla="*/ 1834 h 569188"/>
              <a:gd name="T4" fmla="*/ 0 w 998705"/>
              <a:gd name="T5" fmla="*/ 508000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13" name="Straight Arrow Connector 12"/>
          <p:cNvCxnSpPr>
            <a:cxnSpLocks noChangeShapeType="1"/>
          </p:cNvCxnSpPr>
          <p:nvPr/>
        </p:nvCxnSpPr>
        <p:spPr bwMode="auto">
          <a:xfrm rot="5400000">
            <a:off x="1766094" y="3010694"/>
            <a:ext cx="685800" cy="1588"/>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260600" y="2668588"/>
            <a:ext cx="711200" cy="685800"/>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Freeform 16"/>
          <p:cNvSpPr>
            <a:spLocks/>
          </p:cNvSpPr>
          <p:nvPr/>
        </p:nvSpPr>
        <p:spPr bwMode="auto">
          <a:xfrm flipH="1">
            <a:off x="3200400" y="3140075"/>
            <a:ext cx="685800" cy="214313"/>
          </a:xfrm>
          <a:custGeom>
            <a:avLst/>
            <a:gdLst>
              <a:gd name="T0" fmla="*/ 685800 w 998705"/>
              <a:gd name="T1" fmla="*/ 209671 h 569188"/>
              <a:gd name="T2" fmla="*/ 313267 w 998705"/>
              <a:gd name="T3" fmla="*/ 774 h 569188"/>
              <a:gd name="T4" fmla="*/ 0 w 998705"/>
              <a:gd name="T5" fmla="*/ 214313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8" name="Freeform 17"/>
          <p:cNvSpPr>
            <a:spLocks/>
          </p:cNvSpPr>
          <p:nvPr/>
        </p:nvSpPr>
        <p:spPr bwMode="auto">
          <a:xfrm flipH="1">
            <a:off x="4191000" y="3140075"/>
            <a:ext cx="685800" cy="212725"/>
          </a:xfrm>
          <a:custGeom>
            <a:avLst/>
            <a:gdLst>
              <a:gd name="T0" fmla="*/ 685800 w 998705"/>
              <a:gd name="T1" fmla="*/ 208117 h 569188"/>
              <a:gd name="T2" fmla="*/ 313267 w 998705"/>
              <a:gd name="T3" fmla="*/ 768 h 569188"/>
              <a:gd name="T4" fmla="*/ 0 w 998705"/>
              <a:gd name="T5" fmla="*/ 2127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9" name="Freeform 18"/>
          <p:cNvSpPr>
            <a:spLocks/>
          </p:cNvSpPr>
          <p:nvPr/>
        </p:nvSpPr>
        <p:spPr bwMode="auto">
          <a:xfrm flipH="1">
            <a:off x="5219700" y="3140075"/>
            <a:ext cx="1104900" cy="214313"/>
          </a:xfrm>
          <a:custGeom>
            <a:avLst/>
            <a:gdLst>
              <a:gd name="T0" fmla="*/ 1104900 w 998705"/>
              <a:gd name="T1" fmla="*/ 209671 h 569188"/>
              <a:gd name="T2" fmla="*/ 504708 w 998705"/>
              <a:gd name="T3" fmla="*/ 774 h 569188"/>
              <a:gd name="T4" fmla="*/ 0 w 998705"/>
              <a:gd name="T5" fmla="*/ 214313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 name="Freeform 19"/>
          <p:cNvSpPr>
            <a:spLocks/>
          </p:cNvSpPr>
          <p:nvPr/>
        </p:nvSpPr>
        <p:spPr bwMode="auto">
          <a:xfrm flipH="1">
            <a:off x="6553200" y="3140075"/>
            <a:ext cx="914400" cy="212725"/>
          </a:xfrm>
          <a:custGeom>
            <a:avLst/>
            <a:gdLst>
              <a:gd name="T0" fmla="*/ 914400 w 998705"/>
              <a:gd name="T1" fmla="*/ 208117 h 569188"/>
              <a:gd name="T2" fmla="*/ 417689 w 998705"/>
              <a:gd name="T3" fmla="*/ 768 h 569188"/>
              <a:gd name="T4" fmla="*/ 0 w 998705"/>
              <a:gd name="T5" fmla="*/ 2127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21" name="Straight Arrow Connector 20"/>
          <p:cNvCxnSpPr>
            <a:cxnSpLocks noChangeShapeType="1"/>
          </p:cNvCxnSpPr>
          <p:nvPr/>
        </p:nvCxnSpPr>
        <p:spPr bwMode="auto">
          <a:xfrm rot="5400000">
            <a:off x="6909593" y="4012407"/>
            <a:ext cx="684213" cy="431800"/>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 name="Freeform 22"/>
          <p:cNvSpPr>
            <a:spLocks/>
          </p:cNvSpPr>
          <p:nvPr/>
        </p:nvSpPr>
        <p:spPr bwMode="auto">
          <a:xfrm flipH="1">
            <a:off x="6096000" y="4359275"/>
            <a:ext cx="914400" cy="211138"/>
          </a:xfrm>
          <a:custGeom>
            <a:avLst/>
            <a:gdLst>
              <a:gd name="T0" fmla="*/ 914400 w 998705"/>
              <a:gd name="T1" fmla="*/ 206565 h 569188"/>
              <a:gd name="T2" fmla="*/ 417689 w 998705"/>
              <a:gd name="T3" fmla="*/ 762 h 569188"/>
              <a:gd name="T4" fmla="*/ 0 w 998705"/>
              <a:gd name="T5" fmla="*/ 211138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type="stealth" w="lg" len="lg"/>
            <a:tailEnd type="none"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4" name="Freeform 23"/>
          <p:cNvSpPr>
            <a:spLocks/>
          </p:cNvSpPr>
          <p:nvPr/>
        </p:nvSpPr>
        <p:spPr bwMode="auto">
          <a:xfrm flipH="1">
            <a:off x="5219700" y="4191000"/>
            <a:ext cx="1790700" cy="379413"/>
          </a:xfrm>
          <a:custGeom>
            <a:avLst/>
            <a:gdLst>
              <a:gd name="T0" fmla="*/ 1790700 w 998705"/>
              <a:gd name="T1" fmla="*/ 371195 h 569188"/>
              <a:gd name="T2" fmla="*/ 817975 w 998705"/>
              <a:gd name="T3" fmla="*/ 1370 h 569188"/>
              <a:gd name="T4" fmla="*/ 0 w 998705"/>
              <a:gd name="T5" fmla="*/ 379413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type="stealth" w="lg" len="lg"/>
            <a:tailEnd type="none"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5" name="Freeform 24"/>
          <p:cNvSpPr>
            <a:spLocks/>
          </p:cNvSpPr>
          <p:nvPr/>
        </p:nvSpPr>
        <p:spPr bwMode="auto">
          <a:xfrm flipH="1">
            <a:off x="2971800" y="3886200"/>
            <a:ext cx="4019550" cy="684213"/>
          </a:xfrm>
          <a:custGeom>
            <a:avLst/>
            <a:gdLst>
              <a:gd name="T0" fmla="*/ 4019550 w 998705"/>
              <a:gd name="T1" fmla="*/ 669392 h 569188"/>
              <a:gd name="T2" fmla="*/ 1836092 w 998705"/>
              <a:gd name="T3" fmla="*/ 2470 h 569188"/>
              <a:gd name="T4" fmla="*/ 0 w 998705"/>
              <a:gd name="T5" fmla="*/ 684213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type="stealth" w="lg" len="lg"/>
            <a:tailEnd type="none"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6" name="Freeform 25"/>
          <p:cNvSpPr>
            <a:spLocks/>
          </p:cNvSpPr>
          <p:nvPr/>
        </p:nvSpPr>
        <p:spPr bwMode="auto">
          <a:xfrm flipH="1">
            <a:off x="3543300" y="4359275"/>
            <a:ext cx="685800" cy="212725"/>
          </a:xfrm>
          <a:custGeom>
            <a:avLst/>
            <a:gdLst>
              <a:gd name="T0" fmla="*/ 685800 w 998705"/>
              <a:gd name="T1" fmla="*/ 208117 h 569188"/>
              <a:gd name="T2" fmla="*/ 313267 w 998705"/>
              <a:gd name="T3" fmla="*/ 768 h 569188"/>
              <a:gd name="T4" fmla="*/ 0 w 998705"/>
              <a:gd name="T5" fmla="*/ 212725 h 569188"/>
              <a:gd name="T6" fmla="*/ 0 60000 65536"/>
              <a:gd name="T7" fmla="*/ 0 60000 65536"/>
              <a:gd name="T8" fmla="*/ 0 60000 65536"/>
            </a:gdLst>
            <a:ahLst/>
            <a:cxnLst>
              <a:cxn ang="T6">
                <a:pos x="T0" y="T1"/>
              </a:cxn>
              <a:cxn ang="T7">
                <a:pos x="T2" y="T3"/>
              </a:cxn>
              <a:cxn ang="T8">
                <a:pos x="T4" y="T5"/>
              </a:cxn>
            </a:cxnLst>
            <a:rect l="0" t="0" r="r" b="b"/>
            <a:pathLst>
              <a:path w="998705" h="569188">
                <a:moveTo>
                  <a:pt x="998705" y="556859"/>
                </a:moveTo>
                <a:cubicBezTo>
                  <a:pt x="810677" y="278429"/>
                  <a:pt x="622650" y="0"/>
                  <a:pt x="456199" y="2055"/>
                </a:cubicBezTo>
                <a:cubicBezTo>
                  <a:pt x="289748" y="4110"/>
                  <a:pt x="0" y="569188"/>
                  <a:pt x="0" y="569188"/>
                </a:cubicBezTo>
              </a:path>
            </a:pathLst>
          </a:custGeom>
          <a:noFill/>
          <a:ln w="25400" cap="flat" cmpd="sng">
            <a:solidFill>
              <a:schemeClr val="tx1"/>
            </a:solidFill>
            <a:prstDash val="solid"/>
            <a:round/>
            <a:headEnd/>
            <a:tailEnd type="stealth" w="lg" len="lg"/>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noChangeArrowheads="1"/>
          </p:cNvSpPr>
          <p:nvPr/>
        </p:nvSpPr>
        <p:spPr bwMode="auto">
          <a:xfrm>
            <a:off x="4495800" y="3354388"/>
            <a:ext cx="1243013" cy="469900"/>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35" name="Rectangle 34"/>
          <p:cNvSpPr>
            <a:spLocks noChangeArrowheads="1"/>
          </p:cNvSpPr>
          <p:nvPr/>
        </p:nvSpPr>
        <p:spPr bwMode="auto">
          <a:xfrm>
            <a:off x="3200400" y="3200400"/>
            <a:ext cx="1295400" cy="68262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FFFF"/>
              </a:solidFill>
              <a:latin typeface="Calibri" charset="0"/>
            </a:endParaRPr>
          </a:p>
        </p:txBody>
      </p:sp>
      <p:sp>
        <p:nvSpPr>
          <p:cNvPr id="33" name="Rectangle 32"/>
          <p:cNvSpPr>
            <a:spLocks noChangeArrowheads="1"/>
          </p:cNvSpPr>
          <p:nvPr/>
        </p:nvSpPr>
        <p:spPr bwMode="auto">
          <a:xfrm>
            <a:off x="1333500" y="3352800"/>
            <a:ext cx="1509713" cy="474663"/>
          </a:xfrm>
          <a:prstGeom prst="rect">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29" name="Rectangle 28"/>
          <p:cNvSpPr>
            <a:spLocks noChangeArrowheads="1"/>
          </p:cNvSpPr>
          <p:nvPr/>
        </p:nvSpPr>
        <p:spPr bwMode="auto">
          <a:xfrm>
            <a:off x="5219700" y="2192338"/>
            <a:ext cx="3467100" cy="474662"/>
          </a:xfrm>
          <a:prstGeom prst="rect">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28" name="Rectangle 27"/>
          <p:cNvSpPr>
            <a:spLocks noChangeArrowheads="1"/>
          </p:cNvSpPr>
          <p:nvPr/>
        </p:nvSpPr>
        <p:spPr bwMode="auto">
          <a:xfrm>
            <a:off x="2514600" y="2193925"/>
            <a:ext cx="1600200" cy="474663"/>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27" name="Rectangle 26"/>
          <p:cNvSpPr>
            <a:spLocks noChangeArrowheads="1"/>
          </p:cNvSpPr>
          <p:nvPr/>
        </p:nvSpPr>
        <p:spPr bwMode="auto">
          <a:xfrm>
            <a:off x="533400" y="2192338"/>
            <a:ext cx="1295400" cy="474662"/>
          </a:xfrm>
          <a:prstGeom prst="rect">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22" name="Rectangle 21"/>
          <p:cNvSpPr>
            <a:spLocks noChangeArrowheads="1"/>
          </p:cNvSpPr>
          <p:nvPr/>
        </p:nvSpPr>
        <p:spPr bwMode="auto">
          <a:xfrm>
            <a:off x="1752600" y="2057400"/>
            <a:ext cx="838200" cy="7620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FFFF"/>
              </a:solidFill>
              <a:latin typeface="Calibri" charset="0"/>
            </a:endParaRPr>
          </a:p>
        </p:txBody>
      </p:sp>
      <p:sp>
        <p:nvSpPr>
          <p:cNvPr id="28680" name="Title 1"/>
          <p:cNvSpPr>
            <a:spLocks noGrp="1"/>
          </p:cNvSpPr>
          <p:nvPr>
            <p:ph type="title"/>
          </p:nvPr>
        </p:nvSpPr>
        <p:spPr/>
        <p:txBody>
          <a:bodyPr/>
          <a:lstStyle/>
          <a:p>
            <a:pPr eaLnBrk="1" hangingPunct="1"/>
            <a:r>
              <a:rPr lang="en-US" altLang="en-US" sz="4000">
                <a:ea typeface="ＭＳ Ｐゴシック" charset="-128"/>
              </a:rPr>
              <a:t>E.g., Predicate-Argument Structures</a:t>
            </a:r>
          </a:p>
        </p:txBody>
      </p:sp>
      <p:sp>
        <p:nvSpPr>
          <p:cNvPr id="28681" name="TextBox 29"/>
          <p:cNvSpPr txBox="1">
            <a:spLocks noChangeArrowheads="1"/>
          </p:cNvSpPr>
          <p:nvPr/>
        </p:nvSpPr>
        <p:spPr bwMode="auto">
          <a:xfrm>
            <a:off x="752475" y="2667000"/>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chemeClr val="accent1"/>
                </a:solidFill>
                <a:latin typeface="Calibri" charset="0"/>
              </a:rPr>
              <a:t>sender</a:t>
            </a:r>
          </a:p>
        </p:txBody>
      </p:sp>
      <p:sp>
        <p:nvSpPr>
          <p:cNvPr id="28682" name="TextBox 30"/>
          <p:cNvSpPr txBox="1">
            <a:spLocks noChangeArrowheads="1"/>
          </p:cNvSpPr>
          <p:nvPr/>
        </p:nvSpPr>
        <p:spPr bwMode="auto">
          <a:xfrm>
            <a:off x="2843213" y="2665413"/>
            <a:ext cx="1554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chemeClr val="accent1"/>
                </a:solidFill>
                <a:latin typeface="Calibri" charset="0"/>
              </a:rPr>
              <a:t>sent thing</a:t>
            </a:r>
            <a:r>
              <a:rPr lang="en-US" altLang="en-US" sz="1400" i="1">
                <a:latin typeface="Calibri" charset="0"/>
              </a:rPr>
              <a:t>/</a:t>
            </a:r>
            <a:r>
              <a:rPr lang="en-US" altLang="en-US" sz="1400" i="1">
                <a:solidFill>
                  <a:srgbClr val="C0504D"/>
                </a:solidFill>
                <a:latin typeface="Calibri" charset="0"/>
              </a:rPr>
              <a:t>rescuer</a:t>
            </a:r>
          </a:p>
        </p:txBody>
      </p:sp>
      <p:sp>
        <p:nvSpPr>
          <p:cNvPr id="28683" name="TextBox 31"/>
          <p:cNvSpPr txBox="1">
            <a:spLocks noChangeArrowheads="1"/>
          </p:cNvSpPr>
          <p:nvPr/>
        </p:nvSpPr>
        <p:spPr bwMode="auto">
          <a:xfrm>
            <a:off x="5738813" y="2665413"/>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chemeClr val="accent1"/>
                </a:solidFill>
                <a:latin typeface="Calibri" charset="0"/>
              </a:rPr>
              <a:t>place sent</a:t>
            </a:r>
          </a:p>
        </p:txBody>
      </p:sp>
      <p:sp>
        <p:nvSpPr>
          <p:cNvPr id="28684" name="TextBox 33"/>
          <p:cNvSpPr txBox="1">
            <a:spLocks noChangeArrowheads="1"/>
          </p:cNvSpPr>
          <p:nvPr/>
        </p:nvSpPr>
        <p:spPr bwMode="auto">
          <a:xfrm>
            <a:off x="1828800" y="3883025"/>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chemeClr val="accent1"/>
                </a:solidFill>
                <a:latin typeface="Calibri" charset="0"/>
              </a:rPr>
              <a:t>time</a:t>
            </a:r>
          </a:p>
        </p:txBody>
      </p:sp>
      <p:sp>
        <p:nvSpPr>
          <p:cNvPr id="28685" name="TextBox 35"/>
          <p:cNvSpPr txBox="1">
            <a:spLocks noChangeArrowheads="1"/>
          </p:cNvSpPr>
          <p:nvPr/>
        </p:nvSpPr>
        <p:spPr bwMode="auto">
          <a:xfrm>
            <a:off x="4495800" y="3824288"/>
            <a:ext cx="1292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chemeClr val="accent2"/>
                </a:solidFill>
                <a:latin typeface="Calibri" charset="0"/>
              </a:rPr>
              <a:t>rescued thing</a:t>
            </a:r>
            <a:r>
              <a:rPr lang="en-US" altLang="en-US" sz="1400" i="1">
                <a:solidFill>
                  <a:srgbClr val="000000"/>
                </a:solidFill>
                <a:latin typeface="Calibri" charset="0"/>
              </a:rPr>
              <a:t>/</a:t>
            </a:r>
            <a:br>
              <a:rPr lang="en-US" altLang="en-US" sz="1400" i="1">
                <a:solidFill>
                  <a:srgbClr val="000000"/>
                </a:solidFill>
                <a:latin typeface="Calibri" charset="0"/>
              </a:rPr>
            </a:br>
            <a:r>
              <a:rPr lang="en-US" altLang="en-US" sz="1400" i="1">
                <a:solidFill>
                  <a:srgbClr val="9BBB59"/>
                </a:solidFill>
                <a:latin typeface="Calibri" charset="0"/>
              </a:rPr>
              <a:t>stranded thing</a:t>
            </a:r>
          </a:p>
        </p:txBody>
      </p:sp>
      <p:sp>
        <p:nvSpPr>
          <p:cNvPr id="39" name="Rectangle 38"/>
          <p:cNvSpPr>
            <a:spLocks noChangeArrowheads="1"/>
          </p:cNvSpPr>
          <p:nvPr/>
        </p:nvSpPr>
        <p:spPr bwMode="auto">
          <a:xfrm>
            <a:off x="5767388" y="3200400"/>
            <a:ext cx="1471612" cy="682625"/>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FFFFFF"/>
              </a:solidFill>
              <a:latin typeface="Calibri" charset="0"/>
            </a:endParaRPr>
          </a:p>
        </p:txBody>
      </p:sp>
      <p:sp>
        <p:nvSpPr>
          <p:cNvPr id="40" name="Rectangle 39"/>
          <p:cNvSpPr>
            <a:spLocks noChangeArrowheads="1"/>
          </p:cNvSpPr>
          <p:nvPr/>
        </p:nvSpPr>
        <p:spPr bwMode="auto">
          <a:xfrm>
            <a:off x="1649413" y="4572000"/>
            <a:ext cx="5818187" cy="469900"/>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000000">
                <a:alpha val="37999"/>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1800">
              <a:solidFill>
                <a:srgbClr val="000000"/>
              </a:solidFill>
              <a:latin typeface="Calibri" charset="0"/>
            </a:endParaRPr>
          </a:p>
        </p:txBody>
      </p:sp>
      <p:sp>
        <p:nvSpPr>
          <p:cNvPr id="28688" name="TextBox 40"/>
          <p:cNvSpPr txBox="1">
            <a:spLocks noChangeArrowheads="1"/>
          </p:cNvSpPr>
          <p:nvPr/>
        </p:nvSpPr>
        <p:spPr bwMode="auto">
          <a:xfrm>
            <a:off x="2843213" y="5041900"/>
            <a:ext cx="1338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i="1">
                <a:solidFill>
                  <a:srgbClr val="9BBB59"/>
                </a:solidFill>
                <a:latin typeface="Calibri" charset="0"/>
              </a:rPr>
              <a:t>stranding thing</a:t>
            </a:r>
          </a:p>
        </p:txBody>
      </p:sp>
      <p:sp>
        <p:nvSpPr>
          <p:cNvPr id="28689" name="Content Placeholder 2"/>
          <p:cNvSpPr>
            <a:spLocks noGrp="1"/>
          </p:cNvSpPr>
          <p:nvPr>
            <p:ph idx="1"/>
          </p:nvPr>
        </p:nvSpPr>
        <p:spPr/>
        <p:txBody>
          <a:bodyPr anchor="ctr"/>
          <a:lstStyle/>
          <a:p>
            <a:pPr algn="ctr" eaLnBrk="1" hangingPunct="1">
              <a:buFont typeface="Arial" charset="0"/>
              <a:buNone/>
            </a:pPr>
            <a:r>
              <a:rPr lang="en-US" altLang="en-US">
                <a:ea typeface="ＭＳ Ｐゴシック" charset="-128"/>
              </a:rPr>
              <a:t>Britain sent warships across the English Channel </a:t>
            </a:r>
          </a:p>
          <a:p>
            <a:pPr algn="ctr" eaLnBrk="1" hangingPunct="1">
              <a:buFont typeface="Arial" charset="0"/>
              <a:buNone/>
            </a:pPr>
            <a:endParaRPr lang="en-US" altLang="en-US">
              <a:ea typeface="ＭＳ Ｐゴシック" charset="-128"/>
            </a:endParaRPr>
          </a:p>
          <a:p>
            <a:pPr algn="ctr" eaLnBrk="1" hangingPunct="1">
              <a:buFont typeface="Arial" charset="0"/>
              <a:buNone/>
            </a:pPr>
            <a:r>
              <a:rPr lang="en-US" altLang="en-US">
                <a:ea typeface="ＭＳ Ｐゴシック" charset="-128"/>
              </a:rPr>
              <a:t>Monday to rescue Britons stranded by </a:t>
            </a:r>
          </a:p>
          <a:p>
            <a:pPr algn="ctr" eaLnBrk="1" hangingPunct="1">
              <a:buFont typeface="Arial" charset="0"/>
              <a:buNone/>
            </a:pPr>
            <a:endParaRPr lang="en-US" altLang="en-US">
              <a:ea typeface="ＭＳ Ｐゴシック" charset="-128"/>
            </a:endParaRPr>
          </a:p>
          <a:p>
            <a:pPr algn="ctr" eaLnBrk="1" hangingPunct="1">
              <a:buFont typeface="Arial" charset="0"/>
              <a:buNone/>
            </a:pPr>
            <a:r>
              <a:rPr lang="en-US" altLang="en-US">
                <a:ea typeface="ＭＳ Ｐゴシック" charset="-128"/>
              </a:rPr>
              <a:t>Eyjafjallajökull 's volcanic ash cloud</a:t>
            </a:r>
          </a:p>
          <a:p>
            <a:pPr eaLnBrk="1" hangingPunct="1"/>
            <a:endParaRPr lang="en-US" altLang="en-US">
              <a:ea typeface="ＭＳ Ｐゴシック"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ea typeface="ＭＳ Ｐゴシック" charset="-128"/>
              </a:rPr>
              <a:t>E.g., Alignments</a:t>
            </a:r>
          </a:p>
        </p:txBody>
      </p:sp>
      <p:sp>
        <p:nvSpPr>
          <p:cNvPr id="29698" name="Content Placeholder 2"/>
          <p:cNvSpPr>
            <a:spLocks noGrp="1"/>
          </p:cNvSpPr>
          <p:nvPr>
            <p:ph idx="1"/>
          </p:nvPr>
        </p:nvSpPr>
        <p:spPr/>
        <p:txBody>
          <a:bodyPr/>
          <a:lstStyle/>
          <a:p>
            <a:pPr algn="ctr" eaLnBrk="1" hangingPunct="1">
              <a:buFont typeface="Arial" charset="0"/>
              <a:buNone/>
            </a:pPr>
            <a:r>
              <a:rPr lang="en-US" altLang="en-US">
                <a:ea typeface="ＭＳ Ｐゴシック" charset="-128"/>
              </a:rPr>
              <a:t>Mr President , Noah's ark was filled not with</a:t>
            </a:r>
          </a:p>
          <a:p>
            <a:pPr algn="ctr" eaLnBrk="1" hangingPunct="1">
              <a:buFont typeface="Arial" charset="0"/>
              <a:buNone/>
            </a:pPr>
            <a:endParaRPr lang="en-US" altLang="en-US">
              <a:ea typeface="ＭＳ Ｐゴシック" charset="-128"/>
            </a:endParaRPr>
          </a:p>
          <a:p>
            <a:pPr algn="ctr" eaLnBrk="1" hangingPunct="1">
              <a:buFont typeface="Arial" charset="0"/>
              <a:buNone/>
            </a:pPr>
            <a:r>
              <a:rPr lang="en-US" altLang="en-US">
                <a:ea typeface="ＭＳ Ｐゴシック" charset="-128"/>
              </a:rPr>
              <a:t>Noahs Arche war nicht voller</a:t>
            </a:r>
          </a:p>
          <a:p>
            <a:pPr algn="ctr" eaLnBrk="1" hangingPunct="1">
              <a:buFont typeface="Arial" charset="0"/>
              <a:buNone/>
            </a:pPr>
            <a:endParaRPr lang="en-US" altLang="en-US">
              <a:ea typeface="ＭＳ Ｐゴシック" charset="-128"/>
            </a:endParaRPr>
          </a:p>
          <a:p>
            <a:pPr algn="ctr" eaLnBrk="1" hangingPunct="1">
              <a:buFont typeface="Arial" charset="0"/>
              <a:buNone/>
            </a:pPr>
            <a:r>
              <a:rPr lang="en-US" altLang="en-US">
                <a:ea typeface="ＭＳ Ｐゴシック" charset="-128"/>
              </a:rPr>
              <a:t>production factors , but with living creatures .</a:t>
            </a:r>
          </a:p>
          <a:p>
            <a:pPr algn="ctr" eaLnBrk="1" hangingPunct="1">
              <a:buFont typeface="Arial" charset="0"/>
              <a:buNone/>
            </a:pPr>
            <a:endParaRPr lang="en-US" altLang="en-US">
              <a:ea typeface="ＭＳ Ｐゴシック" charset="-128"/>
            </a:endParaRPr>
          </a:p>
          <a:p>
            <a:pPr algn="ctr" eaLnBrk="1" hangingPunct="1">
              <a:buFont typeface="Arial" charset="0"/>
              <a:buNone/>
            </a:pPr>
            <a:r>
              <a:rPr lang="en-US" altLang="en-US">
                <a:ea typeface="ＭＳ Ｐゴシック" charset="-128"/>
              </a:rPr>
              <a:t> Produktionsfaktoren , sondern Geschöpfe .</a:t>
            </a:r>
          </a:p>
        </p:txBody>
      </p:sp>
      <p:cxnSp>
        <p:nvCxnSpPr>
          <p:cNvPr id="6" name="Straight Connector 5"/>
          <p:cNvCxnSpPr>
            <a:cxnSpLocks noChangeShapeType="1"/>
          </p:cNvCxnSpPr>
          <p:nvPr/>
        </p:nvCxnSpPr>
        <p:spPr bwMode="auto">
          <a:xfrm flipV="1">
            <a:off x="2819400" y="2209800"/>
            <a:ext cx="9144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p:cNvCxnSpPr>
          <p:nvPr/>
        </p:nvCxnSpPr>
        <p:spPr bwMode="auto">
          <a:xfrm flipV="1">
            <a:off x="3886200" y="2209800"/>
            <a:ext cx="9144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Straight Connector 8"/>
          <p:cNvCxnSpPr>
            <a:cxnSpLocks noChangeShapeType="1"/>
          </p:cNvCxnSpPr>
          <p:nvPr/>
        </p:nvCxnSpPr>
        <p:spPr bwMode="auto">
          <a:xfrm flipV="1">
            <a:off x="4800600" y="2209800"/>
            <a:ext cx="6858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flipV="1">
            <a:off x="5638800" y="2209800"/>
            <a:ext cx="13716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16200000" flipV="1">
            <a:off x="6096000" y="2438400"/>
            <a:ext cx="609600" cy="1524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0800000">
            <a:off x="1828800" y="4495800"/>
            <a:ext cx="6858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flipV="1">
            <a:off x="2514600" y="4495800"/>
            <a:ext cx="7620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rot="16200000" flipV="1">
            <a:off x="3924300" y="4610100"/>
            <a:ext cx="609600" cy="3810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rot="16200000" flipV="1">
            <a:off x="4572000" y="4495800"/>
            <a:ext cx="609600" cy="6096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5400000" flipH="1" flipV="1">
            <a:off x="7848600" y="4724400"/>
            <a:ext cx="609600" cy="1524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rot="5400000" flipH="1" flipV="1">
            <a:off x="6934200" y="4724400"/>
            <a:ext cx="609600" cy="1524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5400000" flipH="1" flipV="1">
            <a:off x="5067301" y="4610100"/>
            <a:ext cx="228600" cy="3175"/>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rot="5400000" flipH="1" flipV="1">
            <a:off x="7658894" y="2323306"/>
            <a:ext cx="228600" cy="1588"/>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 name="Straight Connector 35"/>
          <p:cNvCxnSpPr>
            <a:cxnSpLocks noChangeShapeType="1"/>
          </p:cNvCxnSpPr>
          <p:nvPr/>
        </p:nvCxnSpPr>
        <p:spPr bwMode="auto">
          <a:xfrm rot="5400000" flipH="1" flipV="1">
            <a:off x="3010694" y="2323306"/>
            <a:ext cx="228600" cy="1588"/>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flipH="1" flipV="1">
            <a:off x="2096294" y="2323306"/>
            <a:ext cx="228600" cy="1588"/>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Straight Connector 37"/>
          <p:cNvCxnSpPr>
            <a:cxnSpLocks noChangeShapeType="1"/>
          </p:cNvCxnSpPr>
          <p:nvPr/>
        </p:nvCxnSpPr>
        <p:spPr bwMode="auto">
          <a:xfrm rot="5400000" flipH="1" flipV="1">
            <a:off x="1105694" y="2361406"/>
            <a:ext cx="228600" cy="1588"/>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Connector 38"/>
          <p:cNvCxnSpPr>
            <a:cxnSpLocks noChangeShapeType="1"/>
          </p:cNvCxnSpPr>
          <p:nvPr/>
        </p:nvCxnSpPr>
        <p:spPr bwMode="auto">
          <a:xfrm rot="5400000" flipH="1" flipV="1">
            <a:off x="5906294" y="4610894"/>
            <a:ext cx="228600" cy="1588"/>
          </a:xfrm>
          <a:prstGeom prst="line">
            <a:avLst/>
          </a:prstGeom>
          <a:noFill/>
          <a:ln w="25400">
            <a:solidFill>
              <a:srgbClr val="000000"/>
            </a:solidFill>
            <a:round/>
            <a:headEnd type="oval" w="lg" len="lg"/>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814388" y="0"/>
            <a:ext cx="8229601" cy="1143000"/>
          </a:xfrm>
        </p:spPr>
        <p:txBody>
          <a:bodyPr/>
          <a:lstStyle/>
          <a:p>
            <a:r>
              <a:rPr lang="en-US" altLang="en-US">
                <a:ea typeface="ＭＳ Ｐゴシック" charset="-128"/>
              </a:rPr>
              <a:t>Gene Finding and Analysis</a:t>
            </a:r>
          </a:p>
        </p:txBody>
      </p:sp>
      <p:pic>
        <p:nvPicPr>
          <p:cNvPr id="3891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05008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8"/>
          <p:cNvSpPr txBox="1">
            <a:spLocks noChangeArrowheads="1"/>
          </p:cNvSpPr>
          <p:nvPr/>
        </p:nvSpPr>
        <p:spPr bwMode="auto">
          <a:xfrm>
            <a:off x="7027863" y="6403975"/>
            <a:ext cx="197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Slide due to E. Xing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730250" y="0"/>
            <a:ext cx="8229600" cy="1143000"/>
          </a:xfrm>
        </p:spPr>
        <p:txBody>
          <a:bodyPr/>
          <a:lstStyle/>
          <a:p>
            <a:r>
              <a:rPr lang="en-US" altLang="en-US">
                <a:ea typeface="ＭＳ Ｐゴシック" charset="-128"/>
              </a:rPr>
              <a:t>Phylogenetic Relationships</a:t>
            </a:r>
          </a:p>
        </p:txBody>
      </p:sp>
      <p:pic>
        <p:nvPicPr>
          <p:cNvPr id="399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1163" y="1160463"/>
            <a:ext cx="4987925"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a:cxnSpLocks noChangeShapeType="1"/>
          </p:cNvCxnSpPr>
          <p:nvPr/>
        </p:nvCxnSpPr>
        <p:spPr bwMode="auto">
          <a:xfrm>
            <a:off x="2579688" y="6357938"/>
            <a:ext cx="5024437" cy="0"/>
          </a:xfrm>
          <a:prstGeom prst="straightConnector1">
            <a:avLst/>
          </a:prstGeom>
          <a:noFill/>
          <a:ln w="38100">
            <a:solidFill>
              <a:schemeClr val="accent1"/>
            </a:solidFill>
            <a:round/>
            <a:headEnd/>
            <a:tailEnd type="arrow"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39940" name="TextBox 8"/>
          <p:cNvSpPr txBox="1">
            <a:spLocks noChangeArrowheads="1"/>
          </p:cNvSpPr>
          <p:nvPr/>
        </p:nvSpPr>
        <p:spPr bwMode="auto">
          <a:xfrm>
            <a:off x="2579688" y="6415088"/>
            <a:ext cx="804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t>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ea typeface="ＭＳ Ｐゴシック" charset="-128"/>
              </a:rPr>
              <a:t>Image Segmentation</a:t>
            </a:r>
          </a:p>
        </p:txBody>
      </p:sp>
      <p:pic>
        <p:nvPicPr>
          <p:cNvPr id="409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41148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00400" y="6400800"/>
            <a:ext cx="3421063" cy="369888"/>
          </a:xfrm>
          <a:prstGeom prst="rect">
            <a:avLst/>
          </a:prstGeom>
          <a:noFill/>
        </p:spPr>
        <p:txBody>
          <a:bodyPr wrap="none">
            <a:spAutoFit/>
          </a:bodyPr>
          <a:lstStyle/>
          <a:p>
            <a:pPr>
              <a:defRPr/>
            </a:pPr>
            <a:r>
              <a:rPr lang="en-US" dirty="0">
                <a:latin typeface="+mn-lt"/>
                <a:ea typeface="ＭＳ Ｐゴシック" charset="0"/>
                <a:cs typeface="ＭＳ Ｐゴシック" charset="0"/>
              </a:rPr>
              <a:t>from </a:t>
            </a:r>
            <a:r>
              <a:rPr lang="en-US" dirty="0" err="1">
                <a:latin typeface="+mn-lt"/>
                <a:ea typeface="ＭＳ Ｐゴシック" charset="0"/>
                <a:cs typeface="ＭＳ Ｐゴシック" charset="0"/>
              </a:rPr>
              <a:t>Nowozin</a:t>
            </a:r>
            <a:r>
              <a:rPr lang="en-US" dirty="0">
                <a:latin typeface="+mn-lt"/>
                <a:ea typeface="ＭＳ Ｐゴシック" charset="0"/>
                <a:cs typeface="ＭＳ Ｐゴシック" charset="0"/>
              </a:rPr>
              <a:t> and </a:t>
            </a:r>
            <a:r>
              <a:rPr lang="en-US" dirty="0" err="1">
                <a:latin typeface="+mn-lt"/>
                <a:ea typeface="ＭＳ Ｐゴシック" charset="0"/>
                <a:cs typeface="ＭＳ Ｐゴシック" charset="0"/>
              </a:rPr>
              <a:t>Lampert</a:t>
            </a:r>
            <a:r>
              <a:rPr lang="en-US" dirty="0">
                <a:latin typeface="+mn-lt"/>
                <a:ea typeface="ＭＳ Ｐゴシック" charset="0"/>
                <a:cs typeface="ＭＳ Ｐゴシック" charset="0"/>
              </a:rPr>
              <a:t> (2010)</a:t>
            </a:r>
          </a:p>
        </p:txBody>
      </p:sp>
      <p:pic>
        <p:nvPicPr>
          <p:cNvPr id="4096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65300"/>
            <a:ext cx="4495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37013"/>
            <a:ext cx="42545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ea typeface="ＭＳ Ｐゴシック" charset="-128"/>
              </a:rPr>
              <a:t>Implications of “</a:t>
            </a:r>
            <a:r>
              <a:rPr lang="en-US" altLang="ja-JP">
                <a:ea typeface="ＭＳ Ｐゴシック" charset="-128"/>
              </a:rPr>
              <a:t>Going Structured”</a:t>
            </a:r>
            <a:endParaRPr lang="en-US" altLang="en-US">
              <a:ea typeface="ＭＳ Ｐゴシック" charset="-128"/>
            </a:endParaRPr>
          </a:p>
        </p:txBody>
      </p:sp>
      <p:sp>
        <p:nvSpPr>
          <p:cNvPr id="30722" name="Content Placeholder 2"/>
          <p:cNvSpPr>
            <a:spLocks noGrp="1"/>
          </p:cNvSpPr>
          <p:nvPr>
            <p:ph idx="1"/>
          </p:nvPr>
        </p:nvSpPr>
        <p:spPr/>
        <p:txBody>
          <a:bodyPr/>
          <a:lstStyle/>
          <a:p>
            <a:pPr eaLnBrk="1" hangingPunct="1">
              <a:lnSpc>
                <a:spcPct val="80000"/>
              </a:lnSpc>
            </a:pPr>
            <a:r>
              <a:rPr lang="en-US" altLang="en-US" sz="2700" dirty="0">
                <a:ea typeface="ＭＳ Ｐゴシック" charset="-128"/>
              </a:rPr>
              <a:t>All aspects of training and testing become more complex:</a:t>
            </a:r>
          </a:p>
          <a:p>
            <a:pPr lvl="1" eaLnBrk="1" hangingPunct="1">
              <a:lnSpc>
                <a:spcPct val="80000"/>
              </a:lnSpc>
            </a:pPr>
            <a:r>
              <a:rPr lang="en-US" altLang="en-US" sz="2400" dirty="0">
                <a:ea typeface="ＭＳ Ｐゴシック" charset="-128"/>
              </a:rPr>
              <a:t>Designing a model</a:t>
            </a:r>
          </a:p>
          <a:p>
            <a:pPr lvl="1" eaLnBrk="1" hangingPunct="1">
              <a:lnSpc>
                <a:spcPct val="80000"/>
              </a:lnSpc>
            </a:pPr>
            <a:r>
              <a:rPr lang="en-US" altLang="en-US" sz="2400" dirty="0">
                <a:ea typeface="ＭＳ Ｐゴシック" charset="-128"/>
              </a:rPr>
              <a:t>Prediction algorithms (once you have a model)</a:t>
            </a:r>
          </a:p>
          <a:p>
            <a:pPr lvl="1" eaLnBrk="1" hangingPunct="1">
              <a:lnSpc>
                <a:spcPct val="80000"/>
              </a:lnSpc>
            </a:pPr>
            <a:r>
              <a:rPr lang="en-US" altLang="en-US" sz="2400" dirty="0">
                <a:ea typeface="ＭＳ Ｐゴシック" charset="-128"/>
              </a:rPr>
              <a:t>Learning your model from data</a:t>
            </a:r>
          </a:p>
          <a:p>
            <a:pPr lvl="1" eaLnBrk="1" hangingPunct="1">
              <a:lnSpc>
                <a:spcPct val="80000"/>
              </a:lnSpc>
            </a:pPr>
            <a:r>
              <a:rPr lang="en-US" altLang="en-US" sz="2400" dirty="0">
                <a:ea typeface="ＭＳ Ｐゴシック" charset="-128"/>
              </a:rPr>
              <a:t>Measuring </a:t>
            </a:r>
            <a:r>
              <a:rPr lang="ja-JP" altLang="en-US" sz="2400" dirty="0">
                <a:ea typeface="ＭＳ Ｐゴシック" charset="-128"/>
              </a:rPr>
              <a:t>“</a:t>
            </a:r>
            <a:r>
              <a:rPr lang="en-US" altLang="ja-JP" sz="2400" dirty="0">
                <a:ea typeface="ＭＳ Ｐゴシック" charset="-128"/>
              </a:rPr>
              <a:t>error</a:t>
            </a:r>
            <a:r>
              <a:rPr lang="ja-JP" altLang="en-US" sz="2400" dirty="0">
                <a:ea typeface="ＭＳ Ｐゴシック" charset="-128"/>
              </a:rPr>
              <a:t>”</a:t>
            </a:r>
            <a:r>
              <a:rPr lang="en-US" altLang="ja-JP" sz="2400" dirty="0">
                <a:ea typeface="ＭＳ Ｐゴシック" charset="-128"/>
              </a:rPr>
              <a:t> of a prediction</a:t>
            </a:r>
          </a:p>
          <a:p>
            <a:pPr eaLnBrk="1" hangingPunct="1">
              <a:lnSpc>
                <a:spcPct val="80000"/>
              </a:lnSpc>
            </a:pPr>
            <a:r>
              <a:rPr lang="en-US" altLang="en-US" sz="2700" dirty="0">
                <a:ea typeface="ＭＳ Ｐゴシック" charset="-128"/>
              </a:rPr>
              <a:t>Machine learning helps with </a:t>
            </a:r>
            <a:r>
              <a:rPr lang="ja-JP" altLang="en-US" sz="2700" dirty="0">
                <a:ea typeface="ＭＳ Ｐゴシック" charset="-128"/>
              </a:rPr>
              <a:t>“</a:t>
            </a:r>
            <a:r>
              <a:rPr lang="en-US" altLang="ja-JP" sz="2700" dirty="0">
                <a:ea typeface="ＭＳ Ｐゴシック" charset="-128"/>
              </a:rPr>
              <a:t>mental hygiene</a:t>
            </a:r>
            <a:r>
              <a:rPr lang="ja-JP" altLang="en-US" sz="2700" dirty="0">
                <a:ea typeface="ＭＳ Ｐゴシック" charset="-128"/>
              </a:rPr>
              <a:t>”</a:t>
            </a:r>
            <a:r>
              <a:rPr lang="en-US" altLang="ja-JP" sz="2700" dirty="0">
                <a:ea typeface="ＭＳ Ｐゴシック" charset="-128"/>
              </a:rPr>
              <a:t>!</a:t>
            </a:r>
          </a:p>
          <a:p>
            <a:pPr lvl="1" eaLnBrk="1" hangingPunct="1">
              <a:lnSpc>
                <a:spcPct val="80000"/>
              </a:lnSpc>
            </a:pPr>
            <a:r>
              <a:rPr lang="en-US" altLang="en-US" sz="2400" dirty="0">
                <a:ea typeface="ＭＳ Ｐゴシック" charset="-128"/>
              </a:rPr>
              <a:t>Principles that will help you explain and understand your methods</a:t>
            </a:r>
          </a:p>
          <a:p>
            <a:pPr lvl="1" eaLnBrk="1" hangingPunct="1">
              <a:lnSpc>
                <a:spcPct val="80000"/>
              </a:lnSpc>
            </a:pPr>
            <a:r>
              <a:rPr lang="en-US" altLang="en-US" sz="2400" dirty="0">
                <a:ea typeface="ＭＳ Ｐゴシック" charset="-128"/>
              </a:rPr>
              <a:t>Generic optimization algorithms</a:t>
            </a:r>
          </a:p>
          <a:p>
            <a:pPr lvl="1" eaLnBrk="1" hangingPunct="1">
              <a:lnSpc>
                <a:spcPct val="80000"/>
              </a:lnSpc>
            </a:pPr>
            <a:r>
              <a:rPr lang="en-US" altLang="en-US" sz="2400" dirty="0">
                <a:ea typeface="ＭＳ Ｐゴシック" charset="-128"/>
              </a:rPr>
              <a:t>Formal guarantees (sometimes)</a:t>
            </a:r>
          </a:p>
          <a:p>
            <a:pPr lvl="1" eaLnBrk="1" hangingPunct="1">
              <a:lnSpc>
                <a:spcPct val="80000"/>
              </a:lnSpc>
            </a:pPr>
            <a:r>
              <a:rPr lang="en-US" altLang="en-US" sz="2400" dirty="0">
                <a:ea typeface="ＭＳ Ｐゴシック" charset="-128"/>
              </a:rPr>
              <a:t>Baselines when </a:t>
            </a:r>
            <a:r>
              <a:rPr lang="en-US" altLang="en-US" sz="2400" dirty="0" smtClean="0">
                <a:ea typeface="ＭＳ Ｐゴシック" charset="-128"/>
              </a:rPr>
              <a:t>you’</a:t>
            </a:r>
            <a:r>
              <a:rPr lang="en-US" altLang="ja-JP" sz="2400" dirty="0" smtClean="0">
                <a:ea typeface="ＭＳ Ｐゴシック" charset="-128"/>
              </a:rPr>
              <a:t>re </a:t>
            </a:r>
            <a:r>
              <a:rPr lang="en-US" altLang="ja-JP" sz="2400" dirty="0">
                <a:ea typeface="ＭＳ Ｐゴシック" charset="-128"/>
              </a:rPr>
              <a:t>tackling a new problem</a:t>
            </a:r>
            <a:endParaRPr lang="en-US" altLang="en-US" sz="2400" dirty="0">
              <a:ea typeface="ＭＳ Ｐゴシック"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ea typeface="ＭＳ Ｐゴシック" charset="-128"/>
              </a:rPr>
              <a:t>The Structured Prediction Way</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defRPr/>
            </a:pPr>
            <a:r>
              <a:rPr lang="en-US" dirty="0"/>
              <a:t>Formally define the inputs and outputs. </a:t>
            </a:r>
          </a:p>
          <a:p>
            <a:pPr marL="514350" indent="-514350">
              <a:buFont typeface="+mj-lt"/>
              <a:buAutoNum type="arabicPeriod"/>
              <a:defRPr/>
            </a:pPr>
            <a:r>
              <a:rPr lang="en-US" dirty="0"/>
              <a:t>Identify a scoring function over input-output pairs, and an algorithm that can find the maximum-scoring output given an </a:t>
            </a:r>
            <a:r>
              <a:rPr lang="en-US" dirty="0" smtClean="0"/>
              <a:t>input.</a:t>
            </a:r>
          </a:p>
          <a:p>
            <a:pPr marL="514350" indent="-514350">
              <a:buFont typeface="+mj-lt"/>
              <a:buAutoNum type="arabicPeriod"/>
              <a:defRPr/>
            </a:pPr>
            <a:r>
              <a:rPr lang="en-US" dirty="0" smtClean="0"/>
              <a:t>Determine </a:t>
            </a:r>
            <a:r>
              <a:rPr lang="en-US" dirty="0"/>
              <a:t>what data can be used to learn to predict outputs from inputs, and apply a learning algorithm to tune the parameters of the scoring </a:t>
            </a:r>
            <a:r>
              <a:rPr lang="en-US" dirty="0" smtClean="0"/>
              <a:t>function.</a:t>
            </a:r>
            <a:endParaRPr lang="en-US" dirty="0"/>
          </a:p>
          <a:p>
            <a:pPr marL="514350" indent="-514350">
              <a:buFont typeface="+mj-lt"/>
              <a:buAutoNum type="arabicPeriod"/>
              <a:defRPr/>
            </a:pPr>
            <a:r>
              <a:rPr lang="en-US" dirty="0"/>
              <a:t>Evaluate the model on an objective criterion measured on unseen test data.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ea typeface="ＭＳ Ｐゴシック" charset="-128"/>
              </a:rPr>
              <a:t>Topics</a:t>
            </a:r>
          </a:p>
        </p:txBody>
      </p:sp>
      <p:sp>
        <p:nvSpPr>
          <p:cNvPr id="33794" name="Content Placeholder 2"/>
          <p:cNvSpPr>
            <a:spLocks noGrp="1"/>
          </p:cNvSpPr>
          <p:nvPr>
            <p:ph idx="1"/>
          </p:nvPr>
        </p:nvSpPr>
        <p:spPr/>
        <p:txBody>
          <a:bodyPr/>
          <a:lstStyle/>
          <a:p>
            <a:pPr eaLnBrk="1" hangingPunct="1"/>
            <a:r>
              <a:rPr lang="en-US" altLang="en-US">
                <a:ea typeface="ＭＳ Ｐゴシック" charset="-128"/>
              </a:rPr>
              <a:t>Inference (ch. 2, 5)</a:t>
            </a:r>
          </a:p>
          <a:p>
            <a:pPr eaLnBrk="1" hangingPunct="1"/>
            <a:r>
              <a:rPr lang="en-US" altLang="en-US">
                <a:ea typeface="ＭＳ Ｐゴシック" charset="-128"/>
              </a:rPr>
              <a:t>Learning from Complete Data (ch. 3)</a:t>
            </a:r>
          </a:p>
          <a:p>
            <a:pPr eaLnBrk="1" hangingPunct="1"/>
            <a:r>
              <a:rPr lang="en-US" altLang="en-US">
                <a:ea typeface="ＭＳ Ｐゴシック" charset="-128"/>
              </a:rPr>
              <a:t>Learning from Incomplete Data (ch. 4)</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p:cNvGraphicFramePr>
            <a:graphicFrameLocks noGrp="1"/>
          </p:cNvGraphicFramePr>
          <p:nvPr>
            <p:extLst>
              <p:ext uri="{D42A27DB-BD31-4B8C-83A1-F6EECF244321}">
                <p14:modId xmlns:p14="http://schemas.microsoft.com/office/powerpoint/2010/main" val="1372986537"/>
              </p:ext>
            </p:extLst>
          </p:nvPr>
        </p:nvGraphicFramePr>
        <p:xfrm>
          <a:off x="101858" y="1157885"/>
          <a:ext cx="1771650" cy="1645640"/>
        </p:xfrm>
        <a:graphic>
          <a:graphicData uri="http://schemas.openxmlformats.org/drawingml/2006/table">
            <a:tbl>
              <a:tblPr/>
              <a:tblGrid>
                <a:gridCol w="857250"/>
                <a:gridCol w="914400"/>
              </a:tblGrid>
              <a:tr h="279294">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Algos.</a:t>
                      </a:r>
                    </a:p>
                  </a:txBody>
                  <a:tcPr marT="45685" marB="4568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SPFLODD</a:t>
                      </a:r>
                    </a:p>
                  </a:txBody>
                  <a:tcPr marT="45685" marB="4568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9294">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parsing</a:t>
                      </a:r>
                    </a:p>
                  </a:txBody>
                  <a:tcPr marT="45685" marB="4568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charset="0"/>
                          <a:ea typeface="ＭＳ Ｐゴシック" charset="-128"/>
                        </a:rPr>
                        <a:t>inference</a:t>
                      </a:r>
                    </a:p>
                  </a:txBody>
                  <a:tcPr marT="45685" marB="4568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242">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charset="0"/>
                          <a:ea typeface="ＭＳ Ｐゴシック" charset="-128"/>
                        </a:rPr>
                        <a:t>learning,</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charset="0"/>
                          <a:ea typeface="ＭＳ Ｐゴシック" charset="-128"/>
                        </a:rPr>
                        <a:t>briefly</a:t>
                      </a:r>
                      <a:endParaRPr kumimoji="0" lang="en-US" altLang="en-US" sz="1400" b="0" i="0" u="none" strike="noStrike" cap="none" normalizeH="0" baseline="0" dirty="0">
                        <a:ln>
                          <a:noFill/>
                        </a:ln>
                        <a:solidFill>
                          <a:schemeClr val="tx1"/>
                        </a:solidFill>
                        <a:effectLst/>
                        <a:latin typeface="Calibri" charset="0"/>
                        <a:ea typeface="ＭＳ Ｐゴシック" charset="-128"/>
                      </a:endParaRPr>
                    </a:p>
                  </a:txBody>
                  <a:tcPr marT="45685" marB="4568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charset="0"/>
                          <a:ea typeface="ＭＳ Ｐゴシック" charset="-128"/>
                        </a:rPr>
                        <a:t>learning,</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charset="0"/>
                          <a:ea typeface="ＭＳ Ｐゴシック" charset="-128"/>
                        </a:rPr>
                        <a:t>in-depth</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charset="0"/>
                        <a:ea typeface="ＭＳ Ｐゴシック" charset="-128"/>
                      </a:endParaRPr>
                    </a:p>
                  </a:txBody>
                  <a:tcPr marT="45685" marB="4568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294">
                <a:tc gridSpan="2">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charset="0"/>
                          <a:ea typeface="ＭＳ Ｐゴシック" charset="-128"/>
                        </a:rPr>
                        <a:t>some overlap!</a:t>
                      </a:r>
                    </a:p>
                  </a:txBody>
                  <a:tcPr marT="45685" marB="4568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bl>
          </a:graphicData>
        </a:graphic>
      </p:graphicFrame>
      <p:graphicFrame>
        <p:nvGraphicFramePr>
          <p:cNvPr id="13" name="Table 12"/>
          <p:cNvGraphicFramePr>
            <a:graphicFrameLocks noGrp="1"/>
          </p:cNvGraphicFramePr>
          <p:nvPr/>
        </p:nvGraphicFramePr>
        <p:xfrm>
          <a:off x="762000" y="4860925"/>
          <a:ext cx="2667000" cy="1646238"/>
        </p:xfrm>
        <a:graphic>
          <a:graphicData uri="http://schemas.openxmlformats.org/drawingml/2006/table">
            <a:tbl>
              <a:tblPr/>
              <a:tblGrid>
                <a:gridCol w="1333500"/>
                <a:gridCol w="1333500"/>
              </a:tblGrid>
              <a:tr h="30485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L&amp;S</a:t>
                      </a:r>
                    </a:p>
                  </a:txBody>
                  <a:tcPr marT="45729" marB="4572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SPFLODD</a:t>
                      </a:r>
                    </a:p>
                  </a:txBody>
                  <a:tcPr marT="45729" marB="4572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8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estimation</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learning</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66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sequences, a bit on trees</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general discrete structures</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59">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some overlap!</a:t>
                      </a:r>
                    </a:p>
                  </a:txBody>
                  <a:tcPr marT="45729" marB="4572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bl>
          </a:graphicData>
        </a:graphic>
      </p:graphicFrame>
      <p:sp>
        <p:nvSpPr>
          <p:cNvPr id="36889" name="Title 1"/>
          <p:cNvSpPr>
            <a:spLocks noGrp="1"/>
          </p:cNvSpPr>
          <p:nvPr>
            <p:ph type="title"/>
          </p:nvPr>
        </p:nvSpPr>
        <p:spPr/>
        <p:txBody>
          <a:bodyPr/>
          <a:lstStyle/>
          <a:p>
            <a:pPr eaLnBrk="1" hangingPunct="1"/>
            <a:r>
              <a:rPr lang="en-US" altLang="en-US">
                <a:ea typeface="ＭＳ Ｐゴシック" charset="-128"/>
              </a:rPr>
              <a:t>SPFLODD and Other Classes</a:t>
            </a:r>
          </a:p>
        </p:txBody>
      </p:sp>
      <p:sp>
        <p:nvSpPr>
          <p:cNvPr id="4" name="Oval 3"/>
          <p:cNvSpPr>
            <a:spLocks noChangeArrowheads="1"/>
          </p:cNvSpPr>
          <p:nvPr/>
        </p:nvSpPr>
        <p:spPr bwMode="auto">
          <a:xfrm>
            <a:off x="4572000" y="3979863"/>
            <a:ext cx="2514600" cy="2514600"/>
          </a:xfrm>
          <a:prstGeom prst="ellipse">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000000">
                <a:alpha val="34999"/>
              </a:srgbClr>
            </a:outerShdw>
          </a:effectLst>
        </p:spPr>
        <p:txBody>
          <a:bodyPr lIns="0" tIns="0" bIns="0" anchor="ctr"/>
          <a:lstStyle/>
          <a:p>
            <a:pPr algn="r">
              <a:defRPr/>
            </a:pPr>
            <a:r>
              <a:rPr lang="en-US">
                <a:solidFill>
                  <a:srgbClr val="000000"/>
                </a:solidFill>
                <a:latin typeface="Calibri" charset="0"/>
                <a:ea typeface="ＭＳ Ｐゴシック" charset="0"/>
                <a:cs typeface="ＭＳ Ｐゴシック" charset="0"/>
              </a:rPr>
              <a:t>SPFLODD</a:t>
            </a:r>
          </a:p>
        </p:txBody>
      </p:sp>
      <p:sp>
        <p:nvSpPr>
          <p:cNvPr id="5" name="Oval 4"/>
          <p:cNvSpPr>
            <a:spLocks noChangeArrowheads="1"/>
          </p:cNvSpPr>
          <p:nvPr/>
        </p:nvSpPr>
        <p:spPr bwMode="auto">
          <a:xfrm>
            <a:off x="4495800" y="1400175"/>
            <a:ext cx="1676400" cy="16764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000000">
                <a:alpha val="34999"/>
              </a:srgbClr>
            </a:outerShdw>
          </a:effectLst>
        </p:spPr>
        <p:txBody>
          <a:bodyPr lIns="0" tIns="0" bIns="0" anchor="ctr"/>
          <a:lstStyle/>
          <a:p>
            <a:pPr algn="ctr">
              <a:defRPr/>
            </a:pPr>
            <a:r>
              <a:rPr lang="en-US">
                <a:solidFill>
                  <a:srgbClr val="FFFFFF"/>
                </a:solidFill>
                <a:latin typeface="Calibri" charset="0"/>
                <a:ea typeface="ＭＳ Ｐゴシック" charset="0"/>
                <a:cs typeface="ＭＳ Ｐゴシック" charset="0"/>
              </a:rPr>
              <a:t>Machine Learning</a:t>
            </a:r>
          </a:p>
        </p:txBody>
      </p:sp>
      <p:cxnSp>
        <p:nvCxnSpPr>
          <p:cNvPr id="7" name="Straight Arrow Connector 6"/>
          <p:cNvCxnSpPr>
            <a:cxnSpLocks noChangeShapeType="1"/>
          </p:cNvCxnSpPr>
          <p:nvPr/>
        </p:nvCxnSpPr>
        <p:spPr bwMode="auto">
          <a:xfrm rot="16200000" flipH="1">
            <a:off x="5317331" y="3353594"/>
            <a:ext cx="1023938" cy="22860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6893" name="TextBox 7"/>
          <p:cNvSpPr txBox="1">
            <a:spLocks noChangeArrowheads="1"/>
          </p:cNvSpPr>
          <p:nvPr/>
        </p:nvSpPr>
        <p:spPr bwMode="auto">
          <a:xfrm>
            <a:off x="5494338" y="3076575"/>
            <a:ext cx="135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i="1">
                <a:latin typeface="Calibri" charset="0"/>
              </a:rPr>
              <a:t>prerequisite</a:t>
            </a:r>
          </a:p>
        </p:txBody>
      </p:sp>
      <p:sp>
        <p:nvSpPr>
          <p:cNvPr id="10" name="Oval 9"/>
          <p:cNvSpPr>
            <a:spLocks noChangeArrowheads="1"/>
          </p:cNvSpPr>
          <p:nvPr/>
        </p:nvSpPr>
        <p:spPr bwMode="auto">
          <a:xfrm>
            <a:off x="762000" y="2803525"/>
            <a:ext cx="1676400" cy="16764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000000">
                <a:alpha val="34999"/>
              </a:srgbClr>
            </a:outerShdw>
          </a:effectLst>
        </p:spPr>
        <p:txBody>
          <a:bodyPr lIns="0" tIns="0" bIns="0" anchor="ctr"/>
          <a:lstStyle/>
          <a:p>
            <a:pPr algn="ctr">
              <a:defRPr/>
            </a:pPr>
            <a:r>
              <a:rPr lang="en-US">
                <a:solidFill>
                  <a:srgbClr val="FFFFFF"/>
                </a:solidFill>
                <a:latin typeface="Calibri" charset="0"/>
                <a:ea typeface="ＭＳ Ｐゴシック" charset="0"/>
                <a:cs typeface="ＭＳ Ｐゴシック" charset="0"/>
              </a:rPr>
              <a:t>Language and Statistics</a:t>
            </a:r>
          </a:p>
        </p:txBody>
      </p:sp>
      <p:cxnSp>
        <p:nvCxnSpPr>
          <p:cNvPr id="12" name="Straight Arrow Connector 11"/>
          <p:cNvCxnSpPr>
            <a:cxnSpLocks noChangeShapeType="1"/>
            <a:stCxn id="10" idx="5"/>
            <a:endCxn id="4" idx="2"/>
          </p:cNvCxnSpPr>
          <p:nvPr/>
        </p:nvCxnSpPr>
        <p:spPr bwMode="auto">
          <a:xfrm rot="16200000" flipH="1">
            <a:off x="2881312" y="3546476"/>
            <a:ext cx="1001713" cy="2379662"/>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 name="Oval 22"/>
          <p:cNvSpPr>
            <a:spLocks noChangeArrowheads="1"/>
          </p:cNvSpPr>
          <p:nvPr/>
        </p:nvSpPr>
        <p:spPr bwMode="auto">
          <a:xfrm>
            <a:off x="4267200" y="5046663"/>
            <a:ext cx="1676400" cy="1676400"/>
          </a:xfrm>
          <a:prstGeom prst="ellipse">
            <a:avLst/>
          </a:prstGeom>
          <a:gradFill rotWithShape="1">
            <a:gsLst>
              <a:gs pos="0">
                <a:srgbClr val="FF9A99">
                  <a:alpha val="34000"/>
                </a:srgbClr>
              </a:gs>
              <a:gs pos="100000">
                <a:srgbClr val="D1403C">
                  <a:alpha val="34000"/>
                </a:srgbClr>
              </a:gs>
            </a:gsLst>
            <a:lin ang="5400000"/>
          </a:gradFill>
          <a:ln w="9525">
            <a:solidFill>
              <a:srgbClr val="BE4B48"/>
            </a:solidFill>
            <a:round/>
            <a:headEnd/>
            <a:tailEnd/>
          </a:ln>
          <a:effectLst>
            <a:outerShdw blurRad="40000" dist="23000" dir="5400000" rotWithShape="0">
              <a:srgbClr val="000000">
                <a:alpha val="34999"/>
              </a:srgbClr>
            </a:outerShdw>
          </a:effectLst>
        </p:spPr>
        <p:txBody>
          <a:bodyPr lIns="0" tIns="0" bIns="0" anchor="b"/>
          <a:lstStyle/>
          <a:p>
            <a:pPr>
              <a:defRPr/>
            </a:pPr>
            <a:r>
              <a:rPr lang="en-US">
                <a:solidFill>
                  <a:srgbClr val="000000"/>
                </a:solidFill>
                <a:latin typeface="Calibri" charset="0"/>
                <a:ea typeface="ＭＳ Ｐゴシック" charset="0"/>
                <a:cs typeface="ＭＳ Ｐゴシック" charset="0"/>
              </a:rPr>
              <a:t>Language and Statistics 2</a:t>
            </a:r>
          </a:p>
        </p:txBody>
      </p:sp>
      <p:sp>
        <p:nvSpPr>
          <p:cNvPr id="30" name="Oval 29"/>
          <p:cNvSpPr>
            <a:spLocks noChangeArrowheads="1"/>
          </p:cNvSpPr>
          <p:nvPr/>
        </p:nvSpPr>
        <p:spPr bwMode="auto">
          <a:xfrm>
            <a:off x="7200900" y="1965325"/>
            <a:ext cx="1676400" cy="16764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000000">
                <a:alpha val="34999"/>
              </a:srgbClr>
            </a:outerShdw>
          </a:effectLst>
        </p:spPr>
        <p:txBody>
          <a:bodyPr lIns="0" tIns="0" rIns="0" bIns="0" anchor="ctr"/>
          <a:lstStyle/>
          <a:p>
            <a:pPr algn="ctr">
              <a:defRPr/>
            </a:pPr>
            <a:r>
              <a:rPr lang="en-US">
                <a:solidFill>
                  <a:srgbClr val="FFFFFF"/>
                </a:solidFill>
                <a:latin typeface="Calibri" charset="0"/>
                <a:ea typeface="ＭＳ Ｐゴシック" charset="0"/>
                <a:cs typeface="ＭＳ Ｐゴシック" charset="0"/>
              </a:rPr>
              <a:t>Probabilistic Graphical Models</a:t>
            </a:r>
          </a:p>
        </p:txBody>
      </p:sp>
      <p:cxnSp>
        <p:nvCxnSpPr>
          <p:cNvPr id="31" name="Straight Arrow Connector 30"/>
          <p:cNvCxnSpPr>
            <a:cxnSpLocks noChangeShapeType="1"/>
            <a:endCxn id="30" idx="3"/>
          </p:cNvCxnSpPr>
          <p:nvPr/>
        </p:nvCxnSpPr>
        <p:spPr bwMode="auto">
          <a:xfrm rot="5400000" flipH="1" flipV="1">
            <a:off x="6611938" y="3400425"/>
            <a:ext cx="838200" cy="831850"/>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aphicFrame>
        <p:nvGraphicFramePr>
          <p:cNvPr id="35" name="Table 34"/>
          <p:cNvGraphicFramePr>
            <a:graphicFrameLocks noGrp="1"/>
          </p:cNvGraphicFramePr>
          <p:nvPr/>
        </p:nvGraphicFramePr>
        <p:xfrm>
          <a:off x="7086600" y="3733800"/>
          <a:ext cx="2095500" cy="1432192"/>
        </p:xfrm>
        <a:graphic>
          <a:graphicData uri="http://schemas.openxmlformats.org/drawingml/2006/table">
            <a:tbl>
              <a:tblPr/>
              <a:tblGrid>
                <a:gridCol w="1047750"/>
                <a:gridCol w="1047750"/>
              </a:tblGrid>
              <a:tr h="30465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PGM</a:t>
                      </a:r>
                    </a:p>
                  </a:txBody>
                  <a:tcPr marT="45674" marB="45674"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SPFLODD</a:t>
                      </a:r>
                    </a:p>
                  </a:txBody>
                  <a:tcPr marT="45674" marB="45674"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theory</a:t>
                      </a:r>
                    </a:p>
                  </a:txBody>
                  <a:tcPr marT="45674" marB="4567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application</a:t>
                      </a:r>
                    </a:p>
                  </a:txBody>
                  <a:tcPr marT="45674" marB="45674"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96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relational data</a:t>
                      </a:r>
                    </a:p>
                  </a:txBody>
                  <a:tcPr marT="45674" marB="4567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structural data</a:t>
                      </a:r>
                    </a:p>
                  </a:txBody>
                  <a:tcPr marT="45674" marB="45674"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654">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ＭＳ Ｐゴシック" charset="0"/>
                          <a:cs typeface="ＭＳ Ｐゴシック" charset="0"/>
                        </a:rPr>
                        <a:t>some overlap!</a:t>
                      </a:r>
                    </a:p>
                  </a:txBody>
                  <a:tcPr marT="45674" marB="4567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bl>
          </a:graphicData>
        </a:graphic>
      </p:graphicFrame>
      <p:sp>
        <p:nvSpPr>
          <p:cNvPr id="36" name="Oval 35"/>
          <p:cNvSpPr>
            <a:spLocks noChangeArrowheads="1"/>
          </p:cNvSpPr>
          <p:nvPr/>
        </p:nvSpPr>
        <p:spPr bwMode="auto">
          <a:xfrm>
            <a:off x="1981200" y="1400175"/>
            <a:ext cx="1676400" cy="16764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000000">
                <a:alpha val="34999"/>
              </a:srgbClr>
            </a:outerShdw>
          </a:effectLst>
        </p:spPr>
        <p:txBody>
          <a:bodyPr lIns="0" tIns="0" bIns="0" anchor="ctr"/>
          <a:lstStyle/>
          <a:p>
            <a:pPr algn="ctr">
              <a:defRPr/>
            </a:pPr>
            <a:r>
              <a:rPr lang="en-US">
                <a:solidFill>
                  <a:srgbClr val="FFFFFF"/>
                </a:solidFill>
                <a:latin typeface="Calibri" charset="0"/>
                <a:ea typeface="ＭＳ Ｐゴシック" charset="0"/>
                <a:cs typeface="ＭＳ Ｐゴシック" charset="0"/>
              </a:rPr>
              <a:t>Algorithms for NLP</a:t>
            </a:r>
          </a:p>
        </p:txBody>
      </p:sp>
      <p:sp>
        <p:nvSpPr>
          <p:cNvPr id="42" name="Oval 41"/>
          <p:cNvSpPr>
            <a:spLocks noChangeArrowheads="1"/>
          </p:cNvSpPr>
          <p:nvPr/>
        </p:nvSpPr>
        <p:spPr bwMode="auto">
          <a:xfrm>
            <a:off x="4419600" y="3641725"/>
            <a:ext cx="1676400" cy="1676400"/>
          </a:xfrm>
          <a:prstGeom prst="ellipse">
            <a:avLst/>
          </a:prstGeom>
          <a:gradFill rotWithShape="1">
            <a:gsLst>
              <a:gs pos="0">
                <a:srgbClr val="9BC1FF">
                  <a:alpha val="28000"/>
                </a:srgbClr>
              </a:gs>
              <a:gs pos="100000">
                <a:srgbClr val="3F80CD">
                  <a:alpha val="28000"/>
                </a:srgbClr>
              </a:gs>
            </a:gsLst>
            <a:lin ang="5400000"/>
          </a:gradFill>
          <a:ln w="9525">
            <a:solidFill>
              <a:srgbClr val="4A7EBB"/>
            </a:solidFill>
            <a:round/>
            <a:headEnd/>
            <a:tailEnd/>
          </a:ln>
          <a:effectLst>
            <a:outerShdw blurRad="40000" dist="23000" dir="5400000" rotWithShape="0">
              <a:srgbClr val="000000">
                <a:alpha val="34999"/>
              </a:srgbClr>
            </a:outerShdw>
          </a:effectLst>
        </p:spPr>
        <p:txBody>
          <a:bodyPr lIns="0" tIns="0" bIns="0"/>
          <a:lstStyle/>
          <a:p>
            <a:pPr algn="ctr">
              <a:defRPr/>
            </a:pPr>
            <a:r>
              <a:rPr lang="en-US" sz="1700">
                <a:solidFill>
                  <a:srgbClr val="000000"/>
                </a:solidFill>
                <a:latin typeface="Calibri" charset="0"/>
                <a:ea typeface="ＭＳ Ｐゴシック" charset="0"/>
                <a:cs typeface="ＭＳ Ｐゴシック" charset="0"/>
              </a:rPr>
              <a:t>Information Extraction</a:t>
            </a:r>
          </a:p>
        </p:txBody>
      </p:sp>
      <p:cxnSp>
        <p:nvCxnSpPr>
          <p:cNvPr id="43" name="Straight Arrow Connector 42"/>
          <p:cNvCxnSpPr>
            <a:cxnSpLocks noChangeShapeType="1"/>
            <a:endCxn id="4" idx="2"/>
          </p:cNvCxnSpPr>
          <p:nvPr/>
        </p:nvCxnSpPr>
        <p:spPr bwMode="auto">
          <a:xfrm rot="16200000" flipH="1">
            <a:off x="2707481" y="3372644"/>
            <a:ext cx="2281238" cy="1447800"/>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en-US" dirty="0">
                <a:latin typeface="Calibri" charset="0"/>
                <a:ea typeface="ＭＳ Ｐゴシック" charset="-128"/>
              </a:rPr>
              <a:t>Course </a:t>
            </a:r>
            <a:r>
              <a:rPr lang="en-US" altLang="en-US" dirty="0" smtClean="0">
                <a:latin typeface="Calibri" charset="0"/>
                <a:ea typeface="ＭＳ Ｐゴシック" charset="-128"/>
              </a:rPr>
              <a:t>Requirements</a:t>
            </a:r>
            <a:endParaRPr lang="en-US" altLang="en-US" dirty="0">
              <a:latin typeface="Calibri" charset="0"/>
              <a:ea typeface="ＭＳ Ｐゴシック" charset="-128"/>
            </a:endParaRPr>
          </a:p>
        </p:txBody>
      </p:sp>
      <p:sp>
        <p:nvSpPr>
          <p:cNvPr id="16387" name="Rectangle 3"/>
          <p:cNvSpPr>
            <a:spLocks noGrp="1" noChangeArrowheads="1"/>
          </p:cNvSpPr>
          <p:nvPr>
            <p:ph idx="1"/>
          </p:nvPr>
        </p:nvSpPr>
        <p:spPr>
          <a:xfrm>
            <a:off x="457200" y="1600200"/>
            <a:ext cx="6324600" cy="4525963"/>
          </a:xfrm>
        </p:spPr>
        <p:txBody>
          <a:bodyPr/>
          <a:lstStyle/>
          <a:p>
            <a:pPr eaLnBrk="1" hangingPunct="1">
              <a:lnSpc>
                <a:spcPct val="80000"/>
              </a:lnSpc>
              <a:defRPr/>
            </a:pPr>
            <a:r>
              <a:rPr lang="en-US" altLang="en-US" sz="2800" dirty="0" smtClean="0">
                <a:ea typeface="+mn-ea"/>
              </a:rPr>
              <a:t>Prerequisites:</a:t>
            </a:r>
          </a:p>
          <a:p>
            <a:pPr lvl="1" eaLnBrk="1" hangingPunct="1">
              <a:lnSpc>
                <a:spcPct val="80000"/>
              </a:lnSpc>
              <a:buFont typeface="Arial" charset="0"/>
              <a:buChar char="•"/>
              <a:defRPr/>
            </a:pPr>
            <a:r>
              <a:rPr lang="en-US" altLang="en-US" sz="2000" dirty="0" smtClean="0"/>
              <a:t>Upper division algorithms (dynamic programming)</a:t>
            </a:r>
          </a:p>
          <a:p>
            <a:pPr lvl="1" eaLnBrk="1" hangingPunct="1">
              <a:lnSpc>
                <a:spcPct val="80000"/>
              </a:lnSpc>
              <a:buFont typeface="Arial" charset="0"/>
              <a:buChar char="•"/>
              <a:defRPr/>
            </a:pPr>
            <a:r>
              <a:rPr lang="en-US" altLang="en-US" sz="2000" dirty="0" smtClean="0"/>
              <a:t>Strong background in machine learning (e.g. 701)</a:t>
            </a:r>
            <a:endParaRPr lang="en-US" altLang="en-US" sz="2000" dirty="0" smtClean="0"/>
          </a:p>
          <a:p>
            <a:pPr lvl="1" eaLnBrk="1" hangingPunct="1">
              <a:lnSpc>
                <a:spcPct val="80000"/>
              </a:lnSpc>
              <a:buFont typeface="Arial" charset="0"/>
              <a:buChar char="•"/>
              <a:defRPr/>
            </a:pPr>
            <a:r>
              <a:rPr lang="en-US" altLang="en-US" sz="2000" dirty="0" smtClean="0"/>
              <a:t>Strong p</a:t>
            </a:r>
            <a:r>
              <a:rPr lang="en-US" altLang="en-US" sz="2000" dirty="0" smtClean="0"/>
              <a:t>rogramming skills </a:t>
            </a:r>
          </a:p>
          <a:p>
            <a:pPr lvl="1" eaLnBrk="1" hangingPunct="1">
              <a:lnSpc>
                <a:spcPct val="80000"/>
              </a:lnSpc>
              <a:buFont typeface="Arial" charset="0"/>
              <a:buChar char="•"/>
              <a:defRPr/>
            </a:pPr>
            <a:endParaRPr lang="en-US" altLang="en-US" sz="2000" dirty="0" smtClean="0"/>
          </a:p>
          <a:p>
            <a:pPr lvl="1" eaLnBrk="1" hangingPunct="1">
              <a:lnSpc>
                <a:spcPct val="80000"/>
              </a:lnSpc>
              <a:buFont typeface="Arial" charset="0"/>
              <a:buChar char="•"/>
              <a:defRPr/>
            </a:pPr>
            <a:endParaRPr lang="en-US" altLang="en-US" sz="1600" dirty="0" smtClean="0"/>
          </a:p>
          <a:p>
            <a:pPr eaLnBrk="1" hangingPunct="1">
              <a:lnSpc>
                <a:spcPct val="80000"/>
              </a:lnSpc>
              <a:defRPr/>
            </a:pPr>
            <a:r>
              <a:rPr lang="en-US" altLang="en-US" sz="2800" dirty="0" smtClean="0">
                <a:ea typeface="+mn-ea"/>
              </a:rPr>
              <a:t>Work and Grading:</a:t>
            </a:r>
          </a:p>
          <a:p>
            <a:pPr lvl="1" eaLnBrk="1" hangingPunct="1">
              <a:lnSpc>
                <a:spcPct val="80000"/>
              </a:lnSpc>
              <a:buFont typeface="Arial" charset="0"/>
              <a:buChar char="•"/>
              <a:defRPr/>
            </a:pPr>
            <a:r>
              <a:rPr lang="en-US" altLang="en-US" sz="2000" dirty="0" smtClean="0"/>
              <a:t>5 Assignments (mostly coding, some written)</a:t>
            </a:r>
          </a:p>
          <a:p>
            <a:pPr lvl="1" eaLnBrk="1" hangingPunct="1">
              <a:lnSpc>
                <a:spcPct val="80000"/>
              </a:lnSpc>
              <a:buFont typeface="Arial" charset="0"/>
              <a:buChar char="•"/>
              <a:defRPr/>
            </a:pPr>
            <a:r>
              <a:rPr lang="en-US" altLang="en-US" sz="2000" dirty="0" smtClean="0"/>
              <a:t>Will turn in assignments on Canvas</a:t>
            </a:r>
            <a:endParaRPr lang="en-US" altLang="en-US" sz="2000" dirty="0" smtClean="0"/>
          </a:p>
          <a:p>
            <a:pPr lvl="1" eaLnBrk="1" hangingPunct="1">
              <a:lnSpc>
                <a:spcPct val="80000"/>
              </a:lnSpc>
              <a:buFont typeface="Arial" charset="0"/>
              <a:buChar char="•"/>
              <a:defRPr/>
            </a:pPr>
            <a:endParaRPr lang="en-US" altLang="en-US" sz="2000" dirty="0" smtClean="0"/>
          </a:p>
          <a:p>
            <a:pPr lvl="1" eaLnBrk="1" hangingPunct="1">
              <a:lnSpc>
                <a:spcPct val="80000"/>
              </a:lnSpc>
              <a:buFont typeface="Arial" charset="0"/>
              <a:buChar char="•"/>
              <a:defRPr/>
            </a:pPr>
            <a:endParaRPr lang="en-US" altLang="en-US" sz="600" dirty="0" smtClean="0"/>
          </a:p>
        </p:txBody>
      </p:sp>
    </p:spTree>
    <p:extLst>
      <p:ext uri="{BB962C8B-B14F-4D97-AF65-F5344CB8AC3E}">
        <p14:creationId xmlns:p14="http://schemas.microsoft.com/office/powerpoint/2010/main" val="101048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ea typeface="ＭＳ Ｐゴシック" charset="-128"/>
              </a:rPr>
              <a:t>Homework for Thursday</a:t>
            </a:r>
          </a:p>
        </p:txBody>
      </p:sp>
      <p:sp>
        <p:nvSpPr>
          <p:cNvPr id="37890" name="Content Placeholder 2"/>
          <p:cNvSpPr>
            <a:spLocks noGrp="1"/>
          </p:cNvSpPr>
          <p:nvPr>
            <p:ph idx="1"/>
          </p:nvPr>
        </p:nvSpPr>
        <p:spPr/>
        <p:txBody>
          <a:bodyPr/>
          <a:lstStyle/>
          <a:p>
            <a:pPr eaLnBrk="1" hangingPunct="1"/>
            <a:r>
              <a:rPr lang="en-US" altLang="en-US">
                <a:ea typeface="ＭＳ Ｐゴシック" charset="-128"/>
              </a:rPr>
              <a:t>Read </a:t>
            </a:r>
            <a:r>
              <a:rPr lang="en-US" altLang="en-US" i="1">
                <a:ea typeface="ＭＳ Ｐゴシック" charset="-128"/>
              </a:rPr>
              <a:t>LSP</a:t>
            </a:r>
            <a:r>
              <a:rPr lang="en-US" altLang="en-US">
                <a:ea typeface="ＭＳ Ｐゴシック" charset="-128"/>
              </a:rPr>
              <a:t>, preface and chapter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dirty="0">
                <a:ea typeface="ＭＳ Ｐゴシック" charset="-128"/>
              </a:rPr>
              <a:t>The Book</a:t>
            </a:r>
          </a:p>
        </p:txBody>
      </p:sp>
      <p:sp>
        <p:nvSpPr>
          <p:cNvPr id="35842" name="Content Placeholder 2"/>
          <p:cNvSpPr>
            <a:spLocks noGrp="1"/>
          </p:cNvSpPr>
          <p:nvPr>
            <p:ph idx="1"/>
          </p:nvPr>
        </p:nvSpPr>
        <p:spPr>
          <a:xfrm>
            <a:off x="4572000" y="1600200"/>
            <a:ext cx="4114800" cy="4525963"/>
          </a:xfrm>
        </p:spPr>
        <p:txBody>
          <a:bodyPr/>
          <a:lstStyle/>
          <a:p>
            <a:r>
              <a:rPr lang="en-US" altLang="en-US" sz="2400" i="1" dirty="0">
                <a:ea typeface="ＭＳ Ｐゴシック" charset="-128"/>
              </a:rPr>
              <a:t>Linguistic Structure Prediction</a:t>
            </a:r>
          </a:p>
          <a:p>
            <a:r>
              <a:rPr lang="en-US" altLang="en-US" sz="2400" dirty="0">
                <a:ea typeface="ＭＳ Ｐゴシック" charset="-128"/>
              </a:rPr>
              <a:t>Available in electronic form (free at CMU) and print form.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80" y="1523999"/>
            <a:ext cx="3707219" cy="4613181"/>
          </a:xfrm>
          <a:prstGeom prst="rect">
            <a:avLst/>
          </a:prstGeom>
          <a:ln w="12700" cap="sq">
            <a:solidFill>
              <a:srgbClr val="000000"/>
            </a:solidFill>
            <a:prstDash val="solid"/>
            <a:miter lim="800000"/>
          </a:ln>
          <a:effectLst/>
        </p:spPr>
      </p:pic>
    </p:spTree>
    <p:extLst>
      <p:ext uri="{BB962C8B-B14F-4D97-AF65-F5344CB8AC3E}">
        <p14:creationId xmlns:p14="http://schemas.microsoft.com/office/powerpoint/2010/main" val="632352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dirty="0">
                <a:latin typeface="Calibri" charset="0"/>
                <a:ea typeface="ＭＳ Ｐゴシック" charset="-128"/>
              </a:rPr>
              <a:t>Other Announcements</a:t>
            </a:r>
          </a:p>
        </p:txBody>
      </p:sp>
      <p:sp>
        <p:nvSpPr>
          <p:cNvPr id="17410" name="Rectangle 3"/>
          <p:cNvSpPr>
            <a:spLocks noGrp="1" noChangeArrowheads="1"/>
          </p:cNvSpPr>
          <p:nvPr>
            <p:ph idx="1"/>
          </p:nvPr>
        </p:nvSpPr>
        <p:spPr>
          <a:xfrm>
            <a:off x="457200" y="1295400"/>
            <a:ext cx="7848600" cy="4525963"/>
          </a:xfrm>
        </p:spPr>
        <p:txBody>
          <a:bodyPr/>
          <a:lstStyle/>
          <a:p>
            <a:pPr lvl="2" eaLnBrk="1" hangingPunct="1">
              <a:lnSpc>
                <a:spcPct val="90000"/>
              </a:lnSpc>
            </a:pPr>
            <a:endParaRPr lang="en-US" altLang="en-US" sz="1600" dirty="0">
              <a:latin typeface="Calibri" charset="0"/>
              <a:ea typeface="ＭＳ Ｐゴシック" charset="-128"/>
            </a:endParaRPr>
          </a:p>
          <a:p>
            <a:pPr eaLnBrk="1" hangingPunct="1">
              <a:lnSpc>
                <a:spcPct val="90000"/>
              </a:lnSpc>
            </a:pPr>
            <a:r>
              <a:rPr lang="en-US" altLang="en-US" sz="2800" dirty="0">
                <a:latin typeface="Calibri" charset="0"/>
                <a:ea typeface="ＭＳ Ｐゴシック" charset="-128"/>
              </a:rPr>
              <a:t>Course </a:t>
            </a:r>
            <a:r>
              <a:rPr lang="en-US" altLang="en-US" sz="2800" dirty="0" smtClean="0">
                <a:latin typeface="Calibri" charset="0"/>
                <a:ea typeface="ＭＳ Ｐゴシック" charset="-128"/>
              </a:rPr>
              <a:t>Contacts:</a:t>
            </a:r>
            <a:endParaRPr lang="en-US" altLang="en-US" sz="2800" dirty="0">
              <a:latin typeface="Calibri" charset="0"/>
              <a:ea typeface="ＭＳ Ｐゴシック" charset="-128"/>
            </a:endParaRPr>
          </a:p>
          <a:p>
            <a:pPr lvl="1" eaLnBrk="1" hangingPunct="1">
              <a:lnSpc>
                <a:spcPct val="90000"/>
              </a:lnSpc>
              <a:buFont typeface="Arial" charset="0"/>
              <a:buChar char="•"/>
            </a:pPr>
            <a:r>
              <a:rPr lang="en-US" altLang="en-US" sz="2000" dirty="0" smtClean="0">
                <a:latin typeface="Calibri" charset="0"/>
                <a:ea typeface="ＭＳ Ｐゴシック" charset="-128"/>
              </a:rPr>
              <a:t>Website: slides, readings, assignments</a:t>
            </a:r>
          </a:p>
          <a:p>
            <a:pPr lvl="1" eaLnBrk="1" hangingPunct="1">
              <a:lnSpc>
                <a:spcPct val="90000"/>
              </a:lnSpc>
              <a:buFont typeface="Arial" charset="0"/>
              <a:buChar char="•"/>
            </a:pPr>
            <a:r>
              <a:rPr lang="en-US" altLang="en-US" sz="2000" dirty="0" smtClean="0">
                <a:latin typeface="Calibri" charset="0"/>
                <a:ea typeface="ＭＳ Ｐゴシック" charset="-128"/>
              </a:rPr>
              <a:t>Piazza: announcements, discussion forum</a:t>
            </a:r>
          </a:p>
          <a:p>
            <a:pPr lvl="1" eaLnBrk="1" hangingPunct="1">
              <a:lnSpc>
                <a:spcPct val="90000"/>
              </a:lnSpc>
              <a:buFont typeface="Arial" charset="0"/>
              <a:buChar char="•"/>
            </a:pPr>
            <a:r>
              <a:rPr lang="en-US" altLang="en-US" sz="2000" dirty="0" smtClean="0">
                <a:latin typeface="Calibri" charset="0"/>
                <a:ea typeface="ＭＳ Ｐゴシック" charset="-128"/>
              </a:rPr>
              <a:t>Canvas: turning in assignments</a:t>
            </a:r>
            <a:endParaRPr lang="en-US" altLang="en-US" sz="2000" dirty="0">
              <a:latin typeface="Calibri" charset="0"/>
              <a:ea typeface="ＭＳ Ｐゴシック" charset="-128"/>
            </a:endParaRPr>
          </a:p>
          <a:p>
            <a:pPr lvl="1" eaLnBrk="1" hangingPunct="1">
              <a:lnSpc>
                <a:spcPct val="90000"/>
              </a:lnSpc>
              <a:buFont typeface="Arial" charset="0"/>
              <a:buChar char="•"/>
            </a:pPr>
            <a:endParaRPr lang="en-US" altLang="en-US" sz="2000" dirty="0">
              <a:solidFill>
                <a:srgbClr val="CC0000"/>
              </a:solidFill>
              <a:latin typeface="Calibri" charset="0"/>
              <a:ea typeface="ＭＳ Ｐゴシック" charset="-128"/>
            </a:endParaRPr>
          </a:p>
          <a:p>
            <a:pPr eaLnBrk="1" hangingPunct="1">
              <a:lnSpc>
                <a:spcPct val="90000"/>
              </a:lnSpc>
            </a:pPr>
            <a:r>
              <a:rPr lang="en-US" altLang="en-US" sz="2800" dirty="0">
                <a:latin typeface="Calibri" charset="0"/>
                <a:ea typeface="ＭＳ Ｐゴシック" charset="-128"/>
              </a:rPr>
              <a:t>Enrollment: </a:t>
            </a:r>
            <a:endParaRPr lang="en-US" altLang="en-US" sz="2800" dirty="0" smtClean="0">
              <a:latin typeface="Calibri" charset="0"/>
              <a:ea typeface="ＭＳ Ｐゴシック" charset="-128"/>
            </a:endParaRPr>
          </a:p>
          <a:p>
            <a:pPr lvl="1" eaLnBrk="1" hangingPunct="1">
              <a:lnSpc>
                <a:spcPct val="90000"/>
              </a:lnSpc>
              <a:buFont typeface="Arial" charset="0"/>
              <a:buChar char="•"/>
            </a:pPr>
            <a:r>
              <a:rPr lang="en-US" altLang="en-US" sz="2000" dirty="0" smtClean="0">
                <a:latin typeface="Calibri" charset="0"/>
                <a:ea typeface="ＭＳ Ｐゴシック" charset="-128"/>
              </a:rPr>
              <a:t>We’ll </a:t>
            </a:r>
            <a:r>
              <a:rPr lang="en-US" altLang="en-US" sz="2000" dirty="0">
                <a:latin typeface="Calibri" charset="0"/>
                <a:ea typeface="ＭＳ Ｐゴシック" charset="-128"/>
              </a:rPr>
              <a:t>try to take everyone who meets the </a:t>
            </a:r>
            <a:r>
              <a:rPr lang="en-US" altLang="en-US" sz="2000" dirty="0" smtClean="0">
                <a:latin typeface="Calibri" charset="0"/>
                <a:ea typeface="ＭＳ Ｐゴシック" charset="-128"/>
              </a:rPr>
              <a:t>requirements</a:t>
            </a:r>
          </a:p>
          <a:p>
            <a:pPr eaLnBrk="1" hangingPunct="1">
              <a:lnSpc>
                <a:spcPct val="90000"/>
              </a:lnSpc>
            </a:pPr>
            <a:endParaRPr lang="en-US" altLang="en-US" sz="2000" dirty="0" smtClean="0">
              <a:latin typeface="Calibri" charset="0"/>
              <a:ea typeface="ＭＳ Ｐゴシック" charset="-128"/>
            </a:endParaRPr>
          </a:p>
          <a:p>
            <a:pPr eaLnBrk="1" hangingPunct="1">
              <a:lnSpc>
                <a:spcPct val="90000"/>
              </a:lnSpc>
            </a:pPr>
            <a:r>
              <a:rPr lang="en-US" altLang="en-US" sz="2800" dirty="0" smtClean="0">
                <a:latin typeface="Calibri" charset="0"/>
                <a:ea typeface="ＭＳ Ｐゴシック" charset="-128"/>
              </a:rPr>
              <a:t>Late day policy: </a:t>
            </a:r>
          </a:p>
          <a:p>
            <a:pPr lvl="1" eaLnBrk="1" hangingPunct="1">
              <a:lnSpc>
                <a:spcPct val="90000"/>
              </a:lnSpc>
              <a:buFont typeface="Arial" charset="0"/>
              <a:buChar char="•"/>
            </a:pPr>
            <a:r>
              <a:rPr lang="en-US" altLang="en-US" sz="2000" dirty="0" smtClean="0">
                <a:latin typeface="Calibri" charset="0"/>
                <a:ea typeface="ＭＳ Ｐゴシック" charset="-128"/>
              </a:rPr>
              <a:t>5 late day quota to use whenever you like</a:t>
            </a:r>
          </a:p>
          <a:p>
            <a:pPr lvl="1" eaLnBrk="1" hangingPunct="1">
              <a:lnSpc>
                <a:spcPct val="90000"/>
              </a:lnSpc>
              <a:buFont typeface="Arial" charset="0"/>
              <a:buChar char="•"/>
            </a:pPr>
            <a:r>
              <a:rPr lang="en-US" altLang="en-US" sz="2000" dirty="0" smtClean="0">
                <a:latin typeface="Calibri" charset="0"/>
                <a:ea typeface="ＭＳ Ｐゴシック" charset="-128"/>
              </a:rPr>
              <a:t>Subtract </a:t>
            </a:r>
            <a:r>
              <a:rPr lang="en-US" altLang="en-US" sz="2000" dirty="0" smtClean="0">
                <a:latin typeface="Calibri" charset="0"/>
                <a:ea typeface="ＭＳ Ｐゴシック" charset="-128"/>
              </a:rPr>
              <a:t>25% credit for every additional day after quota</a:t>
            </a:r>
            <a:endParaRPr lang="en-US" altLang="en-US" sz="2000" dirty="0">
              <a:latin typeface="Calibri" charset="0"/>
              <a:ea typeface="ＭＳ Ｐゴシック" charset="-128"/>
            </a:endParaRPr>
          </a:p>
        </p:txBody>
      </p:sp>
    </p:spTree>
    <p:extLst>
      <p:ext uri="{BB962C8B-B14F-4D97-AF65-F5344CB8AC3E}">
        <p14:creationId xmlns:p14="http://schemas.microsoft.com/office/powerpoint/2010/main" val="1853513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A Little Bit of History</a:t>
            </a:r>
            <a:endParaRPr lang="en-US" dirty="0"/>
          </a:p>
        </p:txBody>
      </p:sp>
    </p:spTree>
    <p:extLst>
      <p:ext uri="{BB962C8B-B14F-4D97-AF65-F5344CB8AC3E}">
        <p14:creationId xmlns:p14="http://schemas.microsoft.com/office/powerpoint/2010/main" val="145980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ea typeface="ＭＳ Ｐゴシック" charset="-128"/>
              </a:rPr>
              <a:t>A Little Bit of History</a:t>
            </a:r>
          </a:p>
        </p:txBody>
      </p:sp>
      <p:sp>
        <p:nvSpPr>
          <p:cNvPr id="15362" name="Content Placeholder 2"/>
          <p:cNvSpPr>
            <a:spLocks noGrp="1"/>
          </p:cNvSpPr>
          <p:nvPr>
            <p:ph idx="1"/>
          </p:nvPr>
        </p:nvSpPr>
        <p:spPr/>
        <p:txBody>
          <a:bodyPr/>
          <a:lstStyle/>
          <a:p>
            <a:pPr eaLnBrk="1" hangingPunct="1">
              <a:buFont typeface="Arial" charset="0"/>
              <a:buNone/>
            </a:pPr>
            <a:r>
              <a:rPr lang="en-US" altLang="en-US" sz="2000" dirty="0">
                <a:ea typeface="ＭＳ Ｐゴシック" charset="-128"/>
              </a:rPr>
              <a:t>1935:  </a:t>
            </a:r>
            <a:r>
              <a:rPr lang="en-US" altLang="en-US" sz="2000" dirty="0" err="1">
                <a:ea typeface="ＭＳ Ｐゴシック" charset="-128"/>
              </a:rPr>
              <a:t>Zipf</a:t>
            </a:r>
            <a:r>
              <a:rPr lang="ja-JP" altLang="en-US" sz="2000" dirty="0">
                <a:ea typeface="ＭＳ Ｐゴシック" charset="-128"/>
              </a:rPr>
              <a:t>’</a:t>
            </a:r>
            <a:r>
              <a:rPr lang="en-US" altLang="ja-JP" sz="2000" dirty="0">
                <a:ea typeface="ＭＳ Ｐゴシック" charset="-128"/>
              </a:rPr>
              <a:t>s law</a:t>
            </a:r>
          </a:p>
          <a:p>
            <a:pPr eaLnBrk="1" hangingPunct="1">
              <a:buFont typeface="Arial" charset="0"/>
              <a:buNone/>
            </a:pPr>
            <a:r>
              <a:rPr lang="en-US" altLang="en-US" sz="2000" dirty="0">
                <a:ea typeface="ＭＳ Ｐゴシック" charset="-128"/>
              </a:rPr>
              <a:t>1940s &amp; 1950s:  empiricism:  Shannon, Weaver, Harris, </a:t>
            </a:r>
            <a:r>
              <a:rPr lang="en-US" altLang="en-US" sz="2000" dirty="0" err="1">
                <a:ea typeface="ＭＳ Ｐゴシック" charset="-128"/>
              </a:rPr>
              <a:t>Yngve</a:t>
            </a:r>
            <a:r>
              <a:rPr lang="en-US" altLang="en-US" sz="2000" dirty="0">
                <a:ea typeface="ＭＳ Ｐゴシック" charset="-128"/>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ea typeface="ＭＳ Ｐゴシック" charset="-128"/>
              </a:rPr>
              <a:t>George Kingsley Zipf, 1935</a:t>
            </a:r>
          </a:p>
        </p:txBody>
      </p:sp>
      <p:sp>
        <p:nvSpPr>
          <p:cNvPr id="16386" name="Content Placeholder 2"/>
          <p:cNvSpPr>
            <a:spLocks noGrp="1"/>
          </p:cNvSpPr>
          <p:nvPr>
            <p:ph idx="1"/>
          </p:nvPr>
        </p:nvSpPr>
        <p:spPr>
          <a:xfrm>
            <a:off x="3124200" y="3352800"/>
            <a:ext cx="5562600" cy="2773363"/>
          </a:xfrm>
        </p:spPr>
        <p:txBody>
          <a:bodyPr/>
          <a:lstStyle/>
          <a:p>
            <a:pPr eaLnBrk="1" hangingPunct="1"/>
            <a:r>
              <a:rPr lang="en-US" altLang="en-US" dirty="0">
                <a:ea typeface="ＭＳ Ｐゴシック" charset="-128"/>
              </a:rPr>
              <a:t>Heavy tail in word </a:t>
            </a:r>
            <a:r>
              <a:rPr lang="en-US" altLang="en-US" dirty="0" smtClean="0">
                <a:ea typeface="ＭＳ Ｐゴシック" charset="-128"/>
              </a:rPr>
              <a:t>distributions</a:t>
            </a:r>
            <a:endParaRPr lang="en-US" altLang="en-US" dirty="0">
              <a:ea typeface="ＭＳ Ｐゴシック" charset="-128"/>
            </a:endParaRPr>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2362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57400"/>
            <a:ext cx="3898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ea typeface="ＭＳ Ｐゴシック" charset="-128"/>
              </a:rPr>
              <a:t>Claude Shannon, 1948</a:t>
            </a:r>
          </a:p>
        </p:txBody>
      </p:sp>
      <p:sp>
        <p:nvSpPr>
          <p:cNvPr id="17410" name="Content Placeholder 2"/>
          <p:cNvSpPr>
            <a:spLocks noGrp="1"/>
          </p:cNvSpPr>
          <p:nvPr>
            <p:ph idx="1"/>
          </p:nvPr>
        </p:nvSpPr>
        <p:spPr>
          <a:xfrm>
            <a:off x="3359150" y="1600200"/>
            <a:ext cx="5327650" cy="4525963"/>
          </a:xfrm>
        </p:spPr>
        <p:txBody>
          <a:bodyPr/>
          <a:lstStyle/>
          <a:p>
            <a:pPr eaLnBrk="1" hangingPunct="1">
              <a:lnSpc>
                <a:spcPct val="80000"/>
              </a:lnSpc>
            </a:pPr>
            <a:r>
              <a:rPr lang="en-US" altLang="en-US" sz="3000">
                <a:ea typeface="ＭＳ Ｐゴシック" charset="-128"/>
              </a:rPr>
              <a:t>Father of information theory</a:t>
            </a:r>
          </a:p>
          <a:p>
            <a:pPr eaLnBrk="1" hangingPunct="1">
              <a:lnSpc>
                <a:spcPct val="80000"/>
              </a:lnSpc>
            </a:pPr>
            <a:r>
              <a:rPr lang="en-US" altLang="en-US" sz="3000">
                <a:ea typeface="ＭＳ Ｐゴシック" charset="-128"/>
              </a:rPr>
              <a:t>Entropy:  a mathematical measure of uncertainty</a:t>
            </a:r>
          </a:p>
          <a:p>
            <a:pPr eaLnBrk="1" hangingPunct="1">
              <a:lnSpc>
                <a:spcPct val="80000"/>
              </a:lnSpc>
            </a:pPr>
            <a:r>
              <a:rPr lang="en-US" altLang="en-US" sz="3000">
                <a:ea typeface="ＭＳ Ｐゴシック" charset="-128"/>
              </a:rPr>
              <a:t>Information can be encoded digitally; questions include how to encode information efficiently and reliably.</a:t>
            </a:r>
          </a:p>
          <a:p>
            <a:pPr eaLnBrk="1" hangingPunct="1">
              <a:lnSpc>
                <a:spcPct val="80000"/>
              </a:lnSpc>
            </a:pPr>
            <a:r>
              <a:rPr lang="en-US" altLang="en-US" sz="3000">
                <a:ea typeface="ＭＳ Ｐゴシック" charset="-128"/>
              </a:rPr>
              <a:t>Huge impact on speech recognition (and space exploration and digital media invention and …)</a:t>
            </a:r>
          </a:p>
        </p:txBody>
      </p:sp>
      <p:pic>
        <p:nvPicPr>
          <p:cNvPr id="1741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290195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12769</TotalTime>
  <Words>1236</Words>
  <Application>Microsoft Macintosh PowerPoint</Application>
  <PresentationFormat>On-screen Show (4:3)</PresentationFormat>
  <Paragraphs>203</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ＭＳ Ｐゴシック</vt:lpstr>
      <vt:lpstr>Calibri</vt:lpstr>
      <vt:lpstr>Office Theme</vt:lpstr>
      <vt:lpstr>Structured Prediction for Language and Other Discrete Data 11-763</vt:lpstr>
      <vt:lpstr>Course Information</vt:lpstr>
      <vt:lpstr>Course Requirements</vt:lpstr>
      <vt:lpstr>The Book</vt:lpstr>
      <vt:lpstr>Other Announcements</vt:lpstr>
      <vt:lpstr>A Little Bit of History</vt:lpstr>
      <vt:lpstr>A Little Bit of History</vt:lpstr>
      <vt:lpstr>George Kingsley Zipf, 1935</vt:lpstr>
      <vt:lpstr>Claude Shannon, 1948</vt:lpstr>
      <vt:lpstr>Warren Weaver, 1949</vt:lpstr>
      <vt:lpstr>Zellig Harris, 1940s and forward</vt:lpstr>
      <vt:lpstr>Victor Yngve, 1958</vt:lpstr>
      <vt:lpstr>A Little Bit of History</vt:lpstr>
      <vt:lpstr>What is Structured Prediction?</vt:lpstr>
      <vt:lpstr>What is Structured Prediction?</vt:lpstr>
      <vt:lpstr>E.g., (Part of Speech) Tagging</vt:lpstr>
      <vt:lpstr>E.g., Segmentation into Words</vt:lpstr>
      <vt:lpstr>E.g., Segmentation within Words</vt:lpstr>
      <vt:lpstr>E.g., Segmentation and Tagging</vt:lpstr>
      <vt:lpstr>E.g., Trees</vt:lpstr>
      <vt:lpstr>E.g., Predicate-Argument Structures</vt:lpstr>
      <vt:lpstr>E.g., Alignments</vt:lpstr>
      <vt:lpstr>Gene Finding and Analysis</vt:lpstr>
      <vt:lpstr>Phylogenetic Relationships</vt:lpstr>
      <vt:lpstr>Image Segmentation</vt:lpstr>
      <vt:lpstr>Implications of “Going Structured”</vt:lpstr>
      <vt:lpstr>The Structured Prediction Way</vt:lpstr>
      <vt:lpstr>Topics</vt:lpstr>
      <vt:lpstr>SPFLODD and Other Classes</vt:lpstr>
      <vt:lpstr>Homework for Thursday</vt:lpstr>
    </vt:vector>
  </TitlesOfParts>
  <Company>Carnegie Mellon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Prediction for Language and Other Discrete Data (10-710 and 11-763)</dc:title>
  <dc:creator>Noah Smith</dc:creator>
  <cp:lastModifiedBy>tbergkir</cp:lastModifiedBy>
  <cp:revision>40</cp:revision>
  <cp:lastPrinted>2018-01-17T20:55:25Z</cp:lastPrinted>
  <dcterms:created xsi:type="dcterms:W3CDTF">2011-08-23T13:26:41Z</dcterms:created>
  <dcterms:modified xsi:type="dcterms:W3CDTF">2018-01-17T21:22:54Z</dcterms:modified>
</cp:coreProperties>
</file>