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9" r:id="rId4"/>
    <p:sldId id="259" r:id="rId5"/>
    <p:sldId id="260" r:id="rId6"/>
    <p:sldId id="267" r:id="rId7"/>
    <p:sldId id="261" r:id="rId8"/>
    <p:sldId id="265" r:id="rId9"/>
    <p:sldId id="264" r:id="rId10"/>
    <p:sldId id="263" r:id="rId11"/>
    <p:sldId id="266" r:id="rId12"/>
    <p:sldId id="274" r:id="rId13"/>
    <p:sldId id="275" r:id="rId14"/>
    <p:sldId id="276"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7FCA"/>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FA4EBB-8F0F-4101-84A1-41AF436407C7}" type="doc">
      <dgm:prSet loTypeId="urn:microsoft.com/office/officeart/2008/layout/AlternatingHexagons" loCatId="list" qsTypeId="urn:microsoft.com/office/officeart/2005/8/quickstyle/simple3" qsCatId="simple" csTypeId="urn:microsoft.com/office/officeart/2005/8/colors/accent1_2" csCatId="accent1" phldr="1"/>
      <dgm:spPr/>
      <dgm:t>
        <a:bodyPr/>
        <a:lstStyle/>
        <a:p>
          <a:endParaRPr lang="en-IN"/>
        </a:p>
      </dgm:t>
    </dgm:pt>
    <dgm:pt modelId="{99A1F13A-F638-48EA-88ED-CE8114C9CDE9}">
      <dgm:prSet phldrT="[Text]"/>
      <dgm:spPr/>
      <dgm:t>
        <a:bodyPr/>
        <a:lstStyle/>
        <a:p>
          <a:r>
            <a:rPr lang="en-US" dirty="0">
              <a:latin typeface="Times New Roman" panose="02020603050405020304" pitchFamily="18" charset="0"/>
              <a:cs typeface="Times New Roman" panose="02020603050405020304" pitchFamily="18" charset="0"/>
            </a:rPr>
            <a:t>Steering Wheel Sensors</a:t>
          </a:r>
          <a:endParaRPr lang="en-IN" dirty="0">
            <a:latin typeface="Times New Roman" panose="02020603050405020304" pitchFamily="18" charset="0"/>
            <a:cs typeface="Times New Roman" panose="02020603050405020304" pitchFamily="18" charset="0"/>
          </a:endParaRPr>
        </a:p>
      </dgm:t>
    </dgm:pt>
    <dgm:pt modelId="{F1016252-C608-4DA7-A223-4C83D43C2105}" type="parTrans" cxnId="{409D81CE-D34F-44D2-8CB2-6EADFB0B1B04}">
      <dgm:prSet/>
      <dgm:spPr/>
      <dgm:t>
        <a:bodyPr/>
        <a:lstStyle/>
        <a:p>
          <a:endParaRPr lang="en-IN"/>
        </a:p>
      </dgm:t>
    </dgm:pt>
    <dgm:pt modelId="{8771038A-414B-4149-B11A-CC68A9B81A6F}" type="sibTrans" cxnId="{409D81CE-D34F-44D2-8CB2-6EADFB0B1B04}">
      <dgm:prSet/>
      <dgm:spPr/>
      <dgm:t>
        <a:bodyPr/>
        <a:lstStyle/>
        <a:p>
          <a:endParaRPr lang="en-IN"/>
        </a:p>
      </dgm:t>
    </dgm:pt>
    <dgm:pt modelId="{66CB2A5F-769D-4003-BDAB-6639E8563AF7}">
      <dgm:prSet phldrT="[Text]"/>
      <dgm:spPr/>
      <dgm:t>
        <a:bodyPr/>
        <a:lstStyle/>
        <a:p>
          <a:r>
            <a:rPr lang="en-US" dirty="0"/>
            <a:t>.</a:t>
          </a:r>
          <a:endParaRPr lang="en-IN" dirty="0"/>
        </a:p>
      </dgm:t>
    </dgm:pt>
    <dgm:pt modelId="{E2083EF5-865F-4CA5-8779-DF151144D1BD}" type="parTrans" cxnId="{A0CEEB5D-138A-428F-BEB0-926FBBE6BE7A}">
      <dgm:prSet/>
      <dgm:spPr/>
      <dgm:t>
        <a:bodyPr/>
        <a:lstStyle/>
        <a:p>
          <a:endParaRPr lang="en-IN"/>
        </a:p>
      </dgm:t>
    </dgm:pt>
    <dgm:pt modelId="{08D2AABF-C21A-49EB-928D-FC04F19977BD}" type="sibTrans" cxnId="{A0CEEB5D-138A-428F-BEB0-926FBBE6BE7A}">
      <dgm:prSet/>
      <dgm:spPr/>
      <dgm:t>
        <a:bodyPr/>
        <a:lstStyle/>
        <a:p>
          <a:endParaRPr lang="en-IN"/>
        </a:p>
      </dgm:t>
    </dgm:pt>
    <dgm:pt modelId="{B686AF96-4705-44C8-9615-803815321841}">
      <dgm:prSet phldrT="[Text]" custT="1"/>
      <dgm:spPr/>
      <dgm:t>
        <a:bodyPr/>
        <a:lstStyle/>
        <a:p>
          <a:r>
            <a:rPr lang="en-IN" sz="2000" b="0" i="0" u="none" dirty="0">
              <a:latin typeface="Times New Roman" panose="02020603050405020304" pitchFamily="18" charset="0"/>
              <a:cs typeface="Times New Roman" panose="02020603050405020304" pitchFamily="18" charset="0"/>
            </a:rPr>
            <a:t>Facial Expression Analysis</a:t>
          </a:r>
          <a:endParaRPr lang="en-IN" sz="2000" b="0" dirty="0">
            <a:latin typeface="Times New Roman" panose="02020603050405020304" pitchFamily="18" charset="0"/>
            <a:cs typeface="Times New Roman" panose="02020603050405020304" pitchFamily="18" charset="0"/>
          </a:endParaRPr>
        </a:p>
      </dgm:t>
    </dgm:pt>
    <dgm:pt modelId="{31663B0D-C922-448B-93C0-DC7CFF516060}" type="parTrans" cxnId="{EA439A9C-BD77-4999-A304-177E87BE1904}">
      <dgm:prSet/>
      <dgm:spPr/>
      <dgm:t>
        <a:bodyPr/>
        <a:lstStyle/>
        <a:p>
          <a:endParaRPr lang="en-IN"/>
        </a:p>
      </dgm:t>
    </dgm:pt>
    <dgm:pt modelId="{D540BB5D-D144-4151-8D5D-B24892EFA424}" type="sibTrans" cxnId="{EA439A9C-BD77-4999-A304-177E87BE1904}">
      <dgm:prSet/>
      <dgm:spPr/>
      <dgm:t>
        <a:bodyPr/>
        <a:lstStyle/>
        <a:p>
          <a:endParaRPr lang="en-IN"/>
        </a:p>
      </dgm:t>
    </dgm:pt>
    <dgm:pt modelId="{118A6DE8-9F13-45A5-AA5D-3A4960E78121}">
      <dgm:prSet phldrT="[Text]"/>
      <dgm:spPr/>
      <dgm:t>
        <a:bodyPr/>
        <a:lstStyle/>
        <a:p>
          <a:r>
            <a:rPr lang="en-US" dirty="0"/>
            <a:t>.</a:t>
          </a:r>
          <a:endParaRPr lang="en-IN" dirty="0"/>
        </a:p>
      </dgm:t>
    </dgm:pt>
    <dgm:pt modelId="{F27F63D1-E258-4FE6-951A-7D25FF1E9E6F}" type="parTrans" cxnId="{3D4F9215-7B80-4125-94EC-166081A44ACA}">
      <dgm:prSet/>
      <dgm:spPr/>
      <dgm:t>
        <a:bodyPr/>
        <a:lstStyle/>
        <a:p>
          <a:endParaRPr lang="en-IN"/>
        </a:p>
      </dgm:t>
    </dgm:pt>
    <dgm:pt modelId="{423B603F-2B26-48AC-99C3-73AC79013EE3}" type="sibTrans" cxnId="{3D4F9215-7B80-4125-94EC-166081A44ACA}">
      <dgm:prSet/>
      <dgm:spPr/>
      <dgm:t>
        <a:bodyPr/>
        <a:lstStyle/>
        <a:p>
          <a:endParaRPr lang="en-IN"/>
        </a:p>
      </dgm:t>
    </dgm:pt>
    <dgm:pt modelId="{6FF6E4F1-6A86-48DF-B6AC-8BF7E8FC907D}">
      <dgm:prSet phldrT="[Text]" custT="1"/>
      <dgm:spPr/>
      <dgm:t>
        <a:bodyPr/>
        <a:lstStyle/>
        <a:p>
          <a:r>
            <a:rPr lang="en-US" sz="2000" dirty="0">
              <a:latin typeface="Times New Roman" panose="02020603050405020304" pitchFamily="18" charset="0"/>
              <a:cs typeface="Times New Roman" panose="02020603050405020304" pitchFamily="18" charset="0"/>
            </a:rPr>
            <a:t>Heart</a:t>
          </a:r>
          <a:r>
            <a:rPr lang="en-US" sz="1900" dirty="0"/>
            <a:t> </a:t>
          </a:r>
          <a:r>
            <a:rPr lang="en-US" sz="2000" dirty="0">
              <a:latin typeface="Times New Roman" panose="02020603050405020304" pitchFamily="18" charset="0"/>
              <a:cs typeface="Times New Roman" panose="02020603050405020304" pitchFamily="18" charset="0"/>
            </a:rPr>
            <a:t>Rate</a:t>
          </a:r>
          <a:r>
            <a:rPr lang="en-US" sz="1900" dirty="0"/>
            <a:t> </a:t>
          </a:r>
          <a:r>
            <a:rPr lang="en-US" sz="2000" dirty="0">
              <a:latin typeface="Times New Roman" panose="02020603050405020304" pitchFamily="18" charset="0"/>
              <a:cs typeface="Times New Roman" panose="02020603050405020304" pitchFamily="18" charset="0"/>
            </a:rPr>
            <a:t>Monitors</a:t>
          </a:r>
          <a:endParaRPr lang="en-IN" sz="2000" dirty="0">
            <a:latin typeface="Times New Roman" panose="02020603050405020304" pitchFamily="18" charset="0"/>
            <a:cs typeface="Times New Roman" panose="02020603050405020304" pitchFamily="18" charset="0"/>
          </a:endParaRPr>
        </a:p>
      </dgm:t>
    </dgm:pt>
    <dgm:pt modelId="{55BD125A-7B63-49B0-BA23-3E259563A51A}" type="parTrans" cxnId="{D23FF21F-BED6-4298-8227-22E8AC25ED33}">
      <dgm:prSet/>
      <dgm:spPr/>
      <dgm:t>
        <a:bodyPr/>
        <a:lstStyle/>
        <a:p>
          <a:endParaRPr lang="en-IN"/>
        </a:p>
      </dgm:t>
    </dgm:pt>
    <dgm:pt modelId="{F7F5A7B4-4E24-4C38-991A-336EFD25E656}" type="sibTrans" cxnId="{D23FF21F-BED6-4298-8227-22E8AC25ED33}">
      <dgm:prSet/>
      <dgm:spPr/>
      <dgm:t>
        <a:bodyPr/>
        <a:lstStyle/>
        <a:p>
          <a:endParaRPr lang="en-IN"/>
        </a:p>
      </dgm:t>
    </dgm:pt>
    <dgm:pt modelId="{3579DA8E-0EEC-4EE4-8404-0F082756ECC8}">
      <dgm:prSet phldrT="[Text]"/>
      <dgm:spPr/>
      <dgm:t>
        <a:bodyPr/>
        <a:lstStyle/>
        <a:p>
          <a:r>
            <a:rPr lang="en-US" dirty="0"/>
            <a:t>  .</a:t>
          </a:r>
          <a:endParaRPr lang="en-IN" dirty="0"/>
        </a:p>
      </dgm:t>
    </dgm:pt>
    <dgm:pt modelId="{CFF8AD0B-FA60-4454-87C4-B01A25040E7A}" type="parTrans" cxnId="{3E55822D-C513-404D-A136-A749A84A3571}">
      <dgm:prSet/>
      <dgm:spPr/>
      <dgm:t>
        <a:bodyPr/>
        <a:lstStyle/>
        <a:p>
          <a:endParaRPr lang="en-IN"/>
        </a:p>
      </dgm:t>
    </dgm:pt>
    <dgm:pt modelId="{D3F613CA-BFE7-491A-96D7-C7560BADCD64}" type="sibTrans" cxnId="{3E55822D-C513-404D-A136-A749A84A3571}">
      <dgm:prSet/>
      <dgm:spPr/>
      <dgm:t>
        <a:bodyPr/>
        <a:lstStyle/>
        <a:p>
          <a:endParaRPr lang="en-IN"/>
        </a:p>
      </dgm:t>
    </dgm:pt>
    <dgm:pt modelId="{D83CB2A0-340B-4AA2-B026-54811DBD6334}" type="pres">
      <dgm:prSet presAssocID="{CBFA4EBB-8F0F-4101-84A1-41AF436407C7}" presName="Name0" presStyleCnt="0">
        <dgm:presLayoutVars>
          <dgm:chMax/>
          <dgm:chPref/>
          <dgm:dir/>
          <dgm:animLvl val="lvl"/>
        </dgm:presLayoutVars>
      </dgm:prSet>
      <dgm:spPr/>
    </dgm:pt>
    <dgm:pt modelId="{35040CE0-ECD1-41F3-86C3-8C0DBECAD8EB}" type="pres">
      <dgm:prSet presAssocID="{99A1F13A-F638-48EA-88ED-CE8114C9CDE9}" presName="composite" presStyleCnt="0"/>
      <dgm:spPr/>
    </dgm:pt>
    <dgm:pt modelId="{DBD643AA-BEB5-4358-9C91-C28DD6B92C16}" type="pres">
      <dgm:prSet presAssocID="{99A1F13A-F638-48EA-88ED-CE8114C9CDE9}" presName="Parent1" presStyleLbl="node1" presStyleIdx="0" presStyleCnt="6">
        <dgm:presLayoutVars>
          <dgm:chMax val="1"/>
          <dgm:chPref val="1"/>
          <dgm:bulletEnabled val="1"/>
        </dgm:presLayoutVars>
      </dgm:prSet>
      <dgm:spPr/>
    </dgm:pt>
    <dgm:pt modelId="{E3208B5A-B584-49D9-916C-F637E2579157}" type="pres">
      <dgm:prSet presAssocID="{99A1F13A-F638-48EA-88ED-CE8114C9CDE9}" presName="Childtext1" presStyleLbl="revTx" presStyleIdx="0" presStyleCnt="3">
        <dgm:presLayoutVars>
          <dgm:chMax val="0"/>
          <dgm:chPref val="0"/>
          <dgm:bulletEnabled val="1"/>
        </dgm:presLayoutVars>
      </dgm:prSet>
      <dgm:spPr/>
    </dgm:pt>
    <dgm:pt modelId="{4B6F6F4D-34B2-456D-93F0-A18205D30B32}" type="pres">
      <dgm:prSet presAssocID="{99A1F13A-F638-48EA-88ED-CE8114C9CDE9}" presName="BalanceSpacing" presStyleCnt="0"/>
      <dgm:spPr/>
    </dgm:pt>
    <dgm:pt modelId="{D1069B60-321A-4803-8D41-1DEDBFCA97DE}" type="pres">
      <dgm:prSet presAssocID="{99A1F13A-F638-48EA-88ED-CE8114C9CDE9}" presName="BalanceSpacing1" presStyleCnt="0"/>
      <dgm:spPr/>
    </dgm:pt>
    <dgm:pt modelId="{90A29C32-66E8-4ACB-B712-44177953EFCA}" type="pres">
      <dgm:prSet presAssocID="{8771038A-414B-4149-B11A-CC68A9B81A6F}" presName="Accent1Text" presStyleLbl="node1" presStyleIdx="1" presStyleCnt="6"/>
      <dgm:spPr/>
    </dgm:pt>
    <dgm:pt modelId="{2D5A85E2-ECA1-4632-9DE9-39661C00DA64}" type="pres">
      <dgm:prSet presAssocID="{8771038A-414B-4149-B11A-CC68A9B81A6F}" presName="spaceBetweenRectangles" presStyleCnt="0"/>
      <dgm:spPr/>
    </dgm:pt>
    <dgm:pt modelId="{00D604B4-719C-4F00-820D-E6E2663A288F}" type="pres">
      <dgm:prSet presAssocID="{B686AF96-4705-44C8-9615-803815321841}" presName="composite" presStyleCnt="0"/>
      <dgm:spPr/>
    </dgm:pt>
    <dgm:pt modelId="{95A6C474-FF37-4263-AB59-497DCCC82CCB}" type="pres">
      <dgm:prSet presAssocID="{B686AF96-4705-44C8-9615-803815321841}" presName="Parent1" presStyleLbl="node1" presStyleIdx="2" presStyleCnt="6">
        <dgm:presLayoutVars>
          <dgm:chMax val="1"/>
          <dgm:chPref val="1"/>
          <dgm:bulletEnabled val="1"/>
        </dgm:presLayoutVars>
      </dgm:prSet>
      <dgm:spPr/>
    </dgm:pt>
    <dgm:pt modelId="{140A24BE-32E7-4C33-8904-BC899C0B2251}" type="pres">
      <dgm:prSet presAssocID="{B686AF96-4705-44C8-9615-803815321841}" presName="Childtext1" presStyleLbl="revTx" presStyleIdx="1" presStyleCnt="3">
        <dgm:presLayoutVars>
          <dgm:chMax val="0"/>
          <dgm:chPref val="0"/>
          <dgm:bulletEnabled val="1"/>
        </dgm:presLayoutVars>
      </dgm:prSet>
      <dgm:spPr/>
    </dgm:pt>
    <dgm:pt modelId="{237767FD-0072-49E0-85C4-757FA4C22892}" type="pres">
      <dgm:prSet presAssocID="{B686AF96-4705-44C8-9615-803815321841}" presName="BalanceSpacing" presStyleCnt="0"/>
      <dgm:spPr/>
    </dgm:pt>
    <dgm:pt modelId="{6DE148A2-A51B-49E4-8B31-537337057183}" type="pres">
      <dgm:prSet presAssocID="{B686AF96-4705-44C8-9615-803815321841}" presName="BalanceSpacing1" presStyleCnt="0"/>
      <dgm:spPr/>
    </dgm:pt>
    <dgm:pt modelId="{4DCB7ED5-B13D-49A9-8788-7E0CFFBC58D5}" type="pres">
      <dgm:prSet presAssocID="{D540BB5D-D144-4151-8D5D-B24892EFA424}" presName="Accent1Text" presStyleLbl="node1" presStyleIdx="3" presStyleCnt="6"/>
      <dgm:spPr/>
    </dgm:pt>
    <dgm:pt modelId="{F76C07BF-2DFC-4735-8B3B-28FEEA69C854}" type="pres">
      <dgm:prSet presAssocID="{D540BB5D-D144-4151-8D5D-B24892EFA424}" presName="spaceBetweenRectangles" presStyleCnt="0"/>
      <dgm:spPr/>
    </dgm:pt>
    <dgm:pt modelId="{5CD9089A-05B6-42E7-B770-FEC48725D2AF}" type="pres">
      <dgm:prSet presAssocID="{6FF6E4F1-6A86-48DF-B6AC-8BF7E8FC907D}" presName="composite" presStyleCnt="0"/>
      <dgm:spPr/>
    </dgm:pt>
    <dgm:pt modelId="{180BD69C-03D4-463A-9BC8-35D78E549B91}" type="pres">
      <dgm:prSet presAssocID="{6FF6E4F1-6A86-48DF-B6AC-8BF7E8FC907D}" presName="Parent1" presStyleLbl="node1" presStyleIdx="4" presStyleCnt="6" custLinFactNeighborX="-1599" custLinFactNeighborY="1714">
        <dgm:presLayoutVars>
          <dgm:chMax val="1"/>
          <dgm:chPref val="1"/>
          <dgm:bulletEnabled val="1"/>
        </dgm:presLayoutVars>
      </dgm:prSet>
      <dgm:spPr/>
    </dgm:pt>
    <dgm:pt modelId="{38B119E9-D621-44E8-B5D0-50A047BD1216}" type="pres">
      <dgm:prSet presAssocID="{6FF6E4F1-6A86-48DF-B6AC-8BF7E8FC907D}" presName="Childtext1" presStyleLbl="revTx" presStyleIdx="2" presStyleCnt="3">
        <dgm:presLayoutVars>
          <dgm:chMax val="0"/>
          <dgm:chPref val="0"/>
          <dgm:bulletEnabled val="1"/>
        </dgm:presLayoutVars>
      </dgm:prSet>
      <dgm:spPr/>
    </dgm:pt>
    <dgm:pt modelId="{4E3ECF1E-BCBF-4F7C-A991-6A9D37E0AC8E}" type="pres">
      <dgm:prSet presAssocID="{6FF6E4F1-6A86-48DF-B6AC-8BF7E8FC907D}" presName="BalanceSpacing" presStyleCnt="0"/>
      <dgm:spPr/>
    </dgm:pt>
    <dgm:pt modelId="{85F5D49F-A584-4B71-A526-E12236A760DD}" type="pres">
      <dgm:prSet presAssocID="{6FF6E4F1-6A86-48DF-B6AC-8BF7E8FC907D}" presName="BalanceSpacing1" presStyleCnt="0"/>
      <dgm:spPr/>
    </dgm:pt>
    <dgm:pt modelId="{4B0BCEDE-C70A-487C-B923-F9E92F863710}" type="pres">
      <dgm:prSet presAssocID="{F7F5A7B4-4E24-4C38-991A-336EFD25E656}" presName="Accent1Text" presStyleLbl="node1" presStyleIdx="5" presStyleCnt="6"/>
      <dgm:spPr/>
    </dgm:pt>
  </dgm:ptLst>
  <dgm:cxnLst>
    <dgm:cxn modelId="{B62B8A15-1A7C-4427-95DD-33E784F4F693}" type="presOf" srcId="{66CB2A5F-769D-4003-BDAB-6639E8563AF7}" destId="{E3208B5A-B584-49D9-916C-F637E2579157}" srcOrd="0" destOrd="0" presId="urn:microsoft.com/office/officeart/2008/layout/AlternatingHexagons"/>
    <dgm:cxn modelId="{3D4F9215-7B80-4125-94EC-166081A44ACA}" srcId="{B686AF96-4705-44C8-9615-803815321841}" destId="{118A6DE8-9F13-45A5-AA5D-3A4960E78121}" srcOrd="0" destOrd="0" parTransId="{F27F63D1-E258-4FE6-951A-7D25FF1E9E6F}" sibTransId="{423B603F-2B26-48AC-99C3-73AC79013EE3}"/>
    <dgm:cxn modelId="{00FA391A-A2C6-4FE3-9626-FC52C461244F}" type="presOf" srcId="{CBFA4EBB-8F0F-4101-84A1-41AF436407C7}" destId="{D83CB2A0-340B-4AA2-B026-54811DBD6334}" srcOrd="0" destOrd="0" presId="urn:microsoft.com/office/officeart/2008/layout/AlternatingHexagons"/>
    <dgm:cxn modelId="{D23FF21F-BED6-4298-8227-22E8AC25ED33}" srcId="{CBFA4EBB-8F0F-4101-84A1-41AF436407C7}" destId="{6FF6E4F1-6A86-48DF-B6AC-8BF7E8FC907D}" srcOrd="2" destOrd="0" parTransId="{55BD125A-7B63-49B0-BA23-3E259563A51A}" sibTransId="{F7F5A7B4-4E24-4C38-991A-336EFD25E656}"/>
    <dgm:cxn modelId="{27584723-7849-4048-87CF-22D150057E57}" type="presOf" srcId="{D540BB5D-D144-4151-8D5D-B24892EFA424}" destId="{4DCB7ED5-B13D-49A9-8788-7E0CFFBC58D5}" srcOrd="0" destOrd="0" presId="urn:microsoft.com/office/officeart/2008/layout/AlternatingHexagons"/>
    <dgm:cxn modelId="{3E55822D-C513-404D-A136-A749A84A3571}" srcId="{6FF6E4F1-6A86-48DF-B6AC-8BF7E8FC907D}" destId="{3579DA8E-0EEC-4EE4-8404-0F082756ECC8}" srcOrd="0" destOrd="0" parTransId="{CFF8AD0B-FA60-4454-87C4-B01A25040E7A}" sibTransId="{D3F613CA-BFE7-491A-96D7-C7560BADCD64}"/>
    <dgm:cxn modelId="{F0077636-50A2-4B7E-AD65-174E5B2115F1}" type="presOf" srcId="{B686AF96-4705-44C8-9615-803815321841}" destId="{95A6C474-FF37-4263-AB59-497DCCC82CCB}" srcOrd="0" destOrd="0" presId="urn:microsoft.com/office/officeart/2008/layout/AlternatingHexagons"/>
    <dgm:cxn modelId="{A0CEEB5D-138A-428F-BEB0-926FBBE6BE7A}" srcId="{99A1F13A-F638-48EA-88ED-CE8114C9CDE9}" destId="{66CB2A5F-769D-4003-BDAB-6639E8563AF7}" srcOrd="0" destOrd="0" parTransId="{E2083EF5-865F-4CA5-8779-DF151144D1BD}" sibTransId="{08D2AABF-C21A-49EB-928D-FC04F19977BD}"/>
    <dgm:cxn modelId="{EEC79D47-3F27-4AB5-8E2E-ED7475A1AD8B}" type="presOf" srcId="{6FF6E4F1-6A86-48DF-B6AC-8BF7E8FC907D}" destId="{180BD69C-03D4-463A-9BC8-35D78E549B91}" srcOrd="0" destOrd="0" presId="urn:microsoft.com/office/officeart/2008/layout/AlternatingHexagons"/>
    <dgm:cxn modelId="{7C3A7D8D-5582-4DA9-BD6C-201F1DD17EC0}" type="presOf" srcId="{3579DA8E-0EEC-4EE4-8404-0F082756ECC8}" destId="{38B119E9-D621-44E8-B5D0-50A047BD1216}" srcOrd="0" destOrd="0" presId="urn:microsoft.com/office/officeart/2008/layout/AlternatingHexagons"/>
    <dgm:cxn modelId="{BCB95393-5CAA-4100-BF6C-9BC8CCA39BA2}" type="presOf" srcId="{118A6DE8-9F13-45A5-AA5D-3A4960E78121}" destId="{140A24BE-32E7-4C33-8904-BC899C0B2251}" srcOrd="0" destOrd="0" presId="urn:microsoft.com/office/officeart/2008/layout/AlternatingHexagons"/>
    <dgm:cxn modelId="{4AE3DF9B-63EE-4C43-B5F3-5675204FCD9B}" type="presOf" srcId="{F7F5A7B4-4E24-4C38-991A-336EFD25E656}" destId="{4B0BCEDE-C70A-487C-B923-F9E92F863710}" srcOrd="0" destOrd="0" presId="urn:microsoft.com/office/officeart/2008/layout/AlternatingHexagons"/>
    <dgm:cxn modelId="{EA439A9C-BD77-4999-A304-177E87BE1904}" srcId="{CBFA4EBB-8F0F-4101-84A1-41AF436407C7}" destId="{B686AF96-4705-44C8-9615-803815321841}" srcOrd="1" destOrd="0" parTransId="{31663B0D-C922-448B-93C0-DC7CFF516060}" sibTransId="{D540BB5D-D144-4151-8D5D-B24892EFA424}"/>
    <dgm:cxn modelId="{94D4D49E-4107-49D0-A2F8-06F9D1B851E3}" type="presOf" srcId="{99A1F13A-F638-48EA-88ED-CE8114C9CDE9}" destId="{DBD643AA-BEB5-4358-9C91-C28DD6B92C16}" srcOrd="0" destOrd="0" presId="urn:microsoft.com/office/officeart/2008/layout/AlternatingHexagons"/>
    <dgm:cxn modelId="{7C78F7A3-5B2B-4DB0-86A0-A07047F36672}" type="presOf" srcId="{8771038A-414B-4149-B11A-CC68A9B81A6F}" destId="{90A29C32-66E8-4ACB-B712-44177953EFCA}" srcOrd="0" destOrd="0" presId="urn:microsoft.com/office/officeart/2008/layout/AlternatingHexagons"/>
    <dgm:cxn modelId="{409D81CE-D34F-44D2-8CB2-6EADFB0B1B04}" srcId="{CBFA4EBB-8F0F-4101-84A1-41AF436407C7}" destId="{99A1F13A-F638-48EA-88ED-CE8114C9CDE9}" srcOrd="0" destOrd="0" parTransId="{F1016252-C608-4DA7-A223-4C83D43C2105}" sibTransId="{8771038A-414B-4149-B11A-CC68A9B81A6F}"/>
    <dgm:cxn modelId="{71EE4883-1967-4C01-815B-46105BCBA2F3}" type="presParOf" srcId="{D83CB2A0-340B-4AA2-B026-54811DBD6334}" destId="{35040CE0-ECD1-41F3-86C3-8C0DBECAD8EB}" srcOrd="0" destOrd="0" presId="urn:microsoft.com/office/officeart/2008/layout/AlternatingHexagons"/>
    <dgm:cxn modelId="{1B23AA68-F0A3-4EF7-97C5-BA6AF8DBFCFC}" type="presParOf" srcId="{35040CE0-ECD1-41F3-86C3-8C0DBECAD8EB}" destId="{DBD643AA-BEB5-4358-9C91-C28DD6B92C16}" srcOrd="0" destOrd="0" presId="urn:microsoft.com/office/officeart/2008/layout/AlternatingHexagons"/>
    <dgm:cxn modelId="{FA760365-BA64-4840-8AB1-59432E5F417A}" type="presParOf" srcId="{35040CE0-ECD1-41F3-86C3-8C0DBECAD8EB}" destId="{E3208B5A-B584-49D9-916C-F637E2579157}" srcOrd="1" destOrd="0" presId="urn:microsoft.com/office/officeart/2008/layout/AlternatingHexagons"/>
    <dgm:cxn modelId="{100F423A-2697-4C13-A716-F41B44685BD8}" type="presParOf" srcId="{35040CE0-ECD1-41F3-86C3-8C0DBECAD8EB}" destId="{4B6F6F4D-34B2-456D-93F0-A18205D30B32}" srcOrd="2" destOrd="0" presId="urn:microsoft.com/office/officeart/2008/layout/AlternatingHexagons"/>
    <dgm:cxn modelId="{58CCC85A-B68E-495F-9BE5-B54B52A27403}" type="presParOf" srcId="{35040CE0-ECD1-41F3-86C3-8C0DBECAD8EB}" destId="{D1069B60-321A-4803-8D41-1DEDBFCA97DE}" srcOrd="3" destOrd="0" presId="urn:microsoft.com/office/officeart/2008/layout/AlternatingHexagons"/>
    <dgm:cxn modelId="{483FA34C-F45C-449F-80D5-D092AD4D5D0C}" type="presParOf" srcId="{35040CE0-ECD1-41F3-86C3-8C0DBECAD8EB}" destId="{90A29C32-66E8-4ACB-B712-44177953EFCA}" srcOrd="4" destOrd="0" presId="urn:microsoft.com/office/officeart/2008/layout/AlternatingHexagons"/>
    <dgm:cxn modelId="{5DCB74E5-5592-459D-8605-E04ECBAF80B4}" type="presParOf" srcId="{D83CB2A0-340B-4AA2-B026-54811DBD6334}" destId="{2D5A85E2-ECA1-4632-9DE9-39661C00DA64}" srcOrd="1" destOrd="0" presId="urn:microsoft.com/office/officeart/2008/layout/AlternatingHexagons"/>
    <dgm:cxn modelId="{A31B28E2-4272-42FB-A7E1-50098776844A}" type="presParOf" srcId="{D83CB2A0-340B-4AA2-B026-54811DBD6334}" destId="{00D604B4-719C-4F00-820D-E6E2663A288F}" srcOrd="2" destOrd="0" presId="urn:microsoft.com/office/officeart/2008/layout/AlternatingHexagons"/>
    <dgm:cxn modelId="{DE2A5FAD-D86A-4920-80EB-550F2E9A8175}" type="presParOf" srcId="{00D604B4-719C-4F00-820D-E6E2663A288F}" destId="{95A6C474-FF37-4263-AB59-497DCCC82CCB}" srcOrd="0" destOrd="0" presId="urn:microsoft.com/office/officeart/2008/layout/AlternatingHexagons"/>
    <dgm:cxn modelId="{116AAAD8-186C-498B-A676-3CBD5725402F}" type="presParOf" srcId="{00D604B4-719C-4F00-820D-E6E2663A288F}" destId="{140A24BE-32E7-4C33-8904-BC899C0B2251}" srcOrd="1" destOrd="0" presId="urn:microsoft.com/office/officeart/2008/layout/AlternatingHexagons"/>
    <dgm:cxn modelId="{554FF1B2-944A-4ABA-98B4-22E10BA0F03E}" type="presParOf" srcId="{00D604B4-719C-4F00-820D-E6E2663A288F}" destId="{237767FD-0072-49E0-85C4-757FA4C22892}" srcOrd="2" destOrd="0" presId="urn:microsoft.com/office/officeart/2008/layout/AlternatingHexagons"/>
    <dgm:cxn modelId="{7C573E4A-5EAA-4FFD-BAF4-4CCE0E0FADE4}" type="presParOf" srcId="{00D604B4-719C-4F00-820D-E6E2663A288F}" destId="{6DE148A2-A51B-49E4-8B31-537337057183}" srcOrd="3" destOrd="0" presId="urn:microsoft.com/office/officeart/2008/layout/AlternatingHexagons"/>
    <dgm:cxn modelId="{048EF711-9493-4DCF-88E4-F29F27638CD3}" type="presParOf" srcId="{00D604B4-719C-4F00-820D-E6E2663A288F}" destId="{4DCB7ED5-B13D-49A9-8788-7E0CFFBC58D5}" srcOrd="4" destOrd="0" presId="urn:microsoft.com/office/officeart/2008/layout/AlternatingHexagons"/>
    <dgm:cxn modelId="{D5B0C808-8657-4026-8D97-5C50BBD71744}" type="presParOf" srcId="{D83CB2A0-340B-4AA2-B026-54811DBD6334}" destId="{F76C07BF-2DFC-4735-8B3B-28FEEA69C854}" srcOrd="3" destOrd="0" presId="urn:microsoft.com/office/officeart/2008/layout/AlternatingHexagons"/>
    <dgm:cxn modelId="{E52C6C54-521A-4B89-9B54-F04E3AC8877A}" type="presParOf" srcId="{D83CB2A0-340B-4AA2-B026-54811DBD6334}" destId="{5CD9089A-05B6-42E7-B770-FEC48725D2AF}" srcOrd="4" destOrd="0" presId="urn:microsoft.com/office/officeart/2008/layout/AlternatingHexagons"/>
    <dgm:cxn modelId="{257BDC8E-6209-4715-9BA1-8AD48F295AB3}" type="presParOf" srcId="{5CD9089A-05B6-42E7-B770-FEC48725D2AF}" destId="{180BD69C-03D4-463A-9BC8-35D78E549B91}" srcOrd="0" destOrd="0" presId="urn:microsoft.com/office/officeart/2008/layout/AlternatingHexagons"/>
    <dgm:cxn modelId="{915F2482-42F1-49DF-80A1-B205C58FF410}" type="presParOf" srcId="{5CD9089A-05B6-42E7-B770-FEC48725D2AF}" destId="{38B119E9-D621-44E8-B5D0-50A047BD1216}" srcOrd="1" destOrd="0" presId="urn:microsoft.com/office/officeart/2008/layout/AlternatingHexagons"/>
    <dgm:cxn modelId="{F41574FD-1CD3-4D5D-98E0-3E57A0486410}" type="presParOf" srcId="{5CD9089A-05B6-42E7-B770-FEC48725D2AF}" destId="{4E3ECF1E-BCBF-4F7C-A991-6A9D37E0AC8E}" srcOrd="2" destOrd="0" presId="urn:microsoft.com/office/officeart/2008/layout/AlternatingHexagons"/>
    <dgm:cxn modelId="{AB242C57-5BDE-4448-8A8E-0DCC8DB36AA3}" type="presParOf" srcId="{5CD9089A-05B6-42E7-B770-FEC48725D2AF}" destId="{85F5D49F-A584-4B71-A526-E12236A760DD}" srcOrd="3" destOrd="0" presId="urn:microsoft.com/office/officeart/2008/layout/AlternatingHexagons"/>
    <dgm:cxn modelId="{8FA00F3C-6E82-4F20-AB84-62BF540F6819}" type="presParOf" srcId="{5CD9089A-05B6-42E7-B770-FEC48725D2AF}" destId="{4B0BCEDE-C70A-487C-B923-F9E92F863710}"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643AA-BEB5-4358-9C91-C28DD6B92C16}">
      <dsp:nvSpPr>
        <dsp:cNvPr id="0" name=""/>
        <dsp:cNvSpPr/>
      </dsp:nvSpPr>
      <dsp:spPr>
        <a:xfrm rot="5400000">
          <a:off x="3544675" y="130877"/>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Steering Wheel Sensors</a:t>
          </a:r>
          <a:endParaRPr lang="en-IN" sz="2300" kern="1200" dirty="0">
            <a:latin typeface="Times New Roman" panose="02020603050405020304" pitchFamily="18" charset="0"/>
            <a:cs typeface="Times New Roman" panose="02020603050405020304" pitchFamily="18" charset="0"/>
          </a:endParaRPr>
        </a:p>
      </dsp:txBody>
      <dsp:txXfrm rot="-5400000">
        <a:off x="3940039" y="309923"/>
        <a:ext cx="1180424" cy="1356810"/>
      </dsp:txXfrm>
    </dsp:sp>
    <dsp:sp modelId="{E3208B5A-B584-49D9-916C-F637E2579157}">
      <dsp:nvSpPr>
        <dsp:cNvPr id="0" name=""/>
        <dsp:cNvSpPr/>
      </dsp:nvSpPr>
      <dsp:spPr>
        <a:xfrm>
          <a:off x="5439741" y="396983"/>
          <a:ext cx="2199806" cy="118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t>
          </a:r>
          <a:endParaRPr lang="en-IN" sz="2300" kern="1200" dirty="0"/>
        </a:p>
      </dsp:txBody>
      <dsp:txXfrm>
        <a:off x="5439741" y="396983"/>
        <a:ext cx="2199806" cy="1182691"/>
      </dsp:txXfrm>
    </dsp:sp>
    <dsp:sp modelId="{90A29C32-66E8-4ACB-B712-44177953EFCA}">
      <dsp:nvSpPr>
        <dsp:cNvPr id="0" name=""/>
        <dsp:cNvSpPr/>
      </dsp:nvSpPr>
      <dsp:spPr>
        <a:xfrm rot="5400000">
          <a:off x="1692580" y="130877"/>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087944" y="309923"/>
        <a:ext cx="1180424" cy="1356810"/>
      </dsp:txXfrm>
    </dsp:sp>
    <dsp:sp modelId="{95A6C474-FF37-4263-AB59-497DCCC82CCB}">
      <dsp:nvSpPr>
        <dsp:cNvPr id="0" name=""/>
        <dsp:cNvSpPr/>
      </dsp:nvSpPr>
      <dsp:spPr>
        <a:xfrm rot="5400000">
          <a:off x="2615080" y="1803992"/>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u="none" kern="1200" dirty="0">
              <a:latin typeface="Times New Roman" panose="02020603050405020304" pitchFamily="18" charset="0"/>
              <a:cs typeface="Times New Roman" panose="02020603050405020304" pitchFamily="18" charset="0"/>
            </a:rPr>
            <a:t>Facial Expression Analysis</a:t>
          </a:r>
          <a:endParaRPr lang="en-IN" sz="2000" b="0" kern="1200" dirty="0">
            <a:latin typeface="Times New Roman" panose="02020603050405020304" pitchFamily="18" charset="0"/>
            <a:cs typeface="Times New Roman" panose="02020603050405020304" pitchFamily="18" charset="0"/>
          </a:endParaRPr>
        </a:p>
      </dsp:txBody>
      <dsp:txXfrm rot="-5400000">
        <a:off x="3010444" y="1983038"/>
        <a:ext cx="1180424" cy="1356810"/>
      </dsp:txXfrm>
    </dsp:sp>
    <dsp:sp modelId="{140A24BE-32E7-4C33-8904-BC899C0B2251}">
      <dsp:nvSpPr>
        <dsp:cNvPr id="0" name=""/>
        <dsp:cNvSpPr/>
      </dsp:nvSpPr>
      <dsp:spPr>
        <a:xfrm>
          <a:off x="543398" y="2070097"/>
          <a:ext cx="2128844" cy="118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r" defTabSz="1022350">
            <a:lnSpc>
              <a:spcPct val="90000"/>
            </a:lnSpc>
            <a:spcBef>
              <a:spcPct val="0"/>
            </a:spcBef>
            <a:spcAft>
              <a:spcPct val="35000"/>
            </a:spcAft>
            <a:buNone/>
          </a:pPr>
          <a:r>
            <a:rPr lang="en-US" sz="2300" kern="1200" dirty="0"/>
            <a:t>.</a:t>
          </a:r>
          <a:endParaRPr lang="en-IN" sz="2300" kern="1200" dirty="0"/>
        </a:p>
      </dsp:txBody>
      <dsp:txXfrm>
        <a:off x="543398" y="2070097"/>
        <a:ext cx="2128844" cy="1182691"/>
      </dsp:txXfrm>
    </dsp:sp>
    <dsp:sp modelId="{4DCB7ED5-B13D-49A9-8788-7E0CFFBC58D5}">
      <dsp:nvSpPr>
        <dsp:cNvPr id="0" name=""/>
        <dsp:cNvSpPr/>
      </dsp:nvSpPr>
      <dsp:spPr>
        <a:xfrm rot="5400000">
          <a:off x="4467175" y="1803992"/>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62539" y="1983038"/>
        <a:ext cx="1180424" cy="1356810"/>
      </dsp:txXfrm>
    </dsp:sp>
    <dsp:sp modelId="{180BD69C-03D4-463A-9BC8-35D78E549B91}">
      <dsp:nvSpPr>
        <dsp:cNvPr id="0" name=""/>
        <dsp:cNvSpPr/>
      </dsp:nvSpPr>
      <dsp:spPr>
        <a:xfrm rot="5400000">
          <a:off x="3517254" y="3479859"/>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Heart</a:t>
          </a:r>
          <a:r>
            <a:rPr lang="en-US" sz="1900" kern="1200" dirty="0"/>
            <a:t> </a:t>
          </a:r>
          <a:r>
            <a:rPr lang="en-US" sz="2000" kern="1200" dirty="0">
              <a:latin typeface="Times New Roman" panose="02020603050405020304" pitchFamily="18" charset="0"/>
              <a:cs typeface="Times New Roman" panose="02020603050405020304" pitchFamily="18" charset="0"/>
            </a:rPr>
            <a:t>Rate</a:t>
          </a:r>
          <a:r>
            <a:rPr lang="en-US" sz="1900" kern="1200" dirty="0"/>
            <a:t> </a:t>
          </a:r>
          <a:r>
            <a:rPr lang="en-US" sz="2000" kern="1200" dirty="0">
              <a:latin typeface="Times New Roman" panose="02020603050405020304" pitchFamily="18" charset="0"/>
              <a:cs typeface="Times New Roman" panose="02020603050405020304" pitchFamily="18" charset="0"/>
            </a:rPr>
            <a:t>Monitors</a:t>
          </a:r>
          <a:endParaRPr lang="en-IN" sz="2000" kern="1200" dirty="0">
            <a:latin typeface="Times New Roman" panose="02020603050405020304" pitchFamily="18" charset="0"/>
            <a:cs typeface="Times New Roman" panose="02020603050405020304" pitchFamily="18" charset="0"/>
          </a:endParaRPr>
        </a:p>
      </dsp:txBody>
      <dsp:txXfrm rot="-5400000">
        <a:off x="3912618" y="3658905"/>
        <a:ext cx="1180424" cy="1356810"/>
      </dsp:txXfrm>
    </dsp:sp>
    <dsp:sp modelId="{38B119E9-D621-44E8-B5D0-50A047BD1216}">
      <dsp:nvSpPr>
        <dsp:cNvPr id="0" name=""/>
        <dsp:cNvSpPr/>
      </dsp:nvSpPr>
      <dsp:spPr>
        <a:xfrm>
          <a:off x="5439741" y="3743212"/>
          <a:ext cx="2199806" cy="118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  .</a:t>
          </a:r>
          <a:endParaRPr lang="en-IN" sz="2300" kern="1200" dirty="0"/>
        </a:p>
      </dsp:txBody>
      <dsp:txXfrm>
        <a:off x="5439741" y="3743212"/>
        <a:ext cx="2199806" cy="1182691"/>
      </dsp:txXfrm>
    </dsp:sp>
    <dsp:sp modelId="{4B0BCEDE-C70A-487C-B923-F9E92F863710}">
      <dsp:nvSpPr>
        <dsp:cNvPr id="0" name=""/>
        <dsp:cNvSpPr/>
      </dsp:nvSpPr>
      <dsp:spPr>
        <a:xfrm rot="5400000">
          <a:off x="1692580" y="3477106"/>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087944" y="3656152"/>
        <a:ext cx="1180424" cy="135681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90DB-EC42-5FA7-7887-80E558CFC9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935F9F-EF8F-D465-89EA-DEB9D1624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1839E1-46FC-8AD8-7FD6-83858F9F9FB5}"/>
              </a:ext>
            </a:extLst>
          </p:cNvPr>
          <p:cNvSpPr>
            <a:spLocks noGrp="1"/>
          </p:cNvSpPr>
          <p:nvPr>
            <p:ph type="dt" sz="half" idx="10"/>
          </p:nvPr>
        </p:nvSpPr>
        <p:spPr/>
        <p:txBody>
          <a:bodyPr/>
          <a:lstStyle/>
          <a:p>
            <a:fld id="{BB9B0B4B-0C6E-47B6-AD2C-C69480234488}" type="datetimeFigureOut">
              <a:rPr lang="en-IN" smtClean="0"/>
              <a:t>27-04-2023</a:t>
            </a:fld>
            <a:endParaRPr lang="en-IN"/>
          </a:p>
        </p:txBody>
      </p:sp>
      <p:sp>
        <p:nvSpPr>
          <p:cNvPr id="5" name="Footer Placeholder 4">
            <a:extLst>
              <a:ext uri="{FF2B5EF4-FFF2-40B4-BE49-F238E27FC236}">
                <a16:creationId xmlns:a16="http://schemas.microsoft.com/office/drawing/2014/main" id="{CD41FBAC-5598-BA2D-910F-34FD65EAE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3D9933-B33D-0ABA-0C31-454304BCF66C}"/>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366922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0358-1350-5068-B039-F901DD222D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B474C7-A3EF-A39C-6962-BFDC0DCBD7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19373-1468-1582-C657-CD6EE5DD068A}"/>
              </a:ext>
            </a:extLst>
          </p:cNvPr>
          <p:cNvSpPr>
            <a:spLocks noGrp="1"/>
          </p:cNvSpPr>
          <p:nvPr>
            <p:ph type="dt" sz="half" idx="10"/>
          </p:nvPr>
        </p:nvSpPr>
        <p:spPr/>
        <p:txBody>
          <a:bodyPr/>
          <a:lstStyle/>
          <a:p>
            <a:fld id="{BB9B0B4B-0C6E-47B6-AD2C-C69480234488}" type="datetimeFigureOut">
              <a:rPr lang="en-IN" smtClean="0"/>
              <a:t>27-04-2023</a:t>
            </a:fld>
            <a:endParaRPr lang="en-IN"/>
          </a:p>
        </p:txBody>
      </p:sp>
      <p:sp>
        <p:nvSpPr>
          <p:cNvPr id="5" name="Footer Placeholder 4">
            <a:extLst>
              <a:ext uri="{FF2B5EF4-FFF2-40B4-BE49-F238E27FC236}">
                <a16:creationId xmlns:a16="http://schemas.microsoft.com/office/drawing/2014/main" id="{A0C4C6D3-B607-1A18-3103-9B24400A3C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82863-A964-A9B1-7AD5-FBEE3A401B9B}"/>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264568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0C125D-EFB4-A51F-F2EC-4AC0555BBE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42242E-E458-2606-66A3-2C0FECC4A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5885DD-42FD-312B-A59D-F6FCB5F08153}"/>
              </a:ext>
            </a:extLst>
          </p:cNvPr>
          <p:cNvSpPr>
            <a:spLocks noGrp="1"/>
          </p:cNvSpPr>
          <p:nvPr>
            <p:ph type="dt" sz="half" idx="10"/>
          </p:nvPr>
        </p:nvSpPr>
        <p:spPr/>
        <p:txBody>
          <a:bodyPr/>
          <a:lstStyle/>
          <a:p>
            <a:fld id="{BB9B0B4B-0C6E-47B6-AD2C-C69480234488}" type="datetimeFigureOut">
              <a:rPr lang="en-IN" smtClean="0"/>
              <a:t>27-04-2023</a:t>
            </a:fld>
            <a:endParaRPr lang="en-IN"/>
          </a:p>
        </p:txBody>
      </p:sp>
      <p:sp>
        <p:nvSpPr>
          <p:cNvPr id="5" name="Footer Placeholder 4">
            <a:extLst>
              <a:ext uri="{FF2B5EF4-FFF2-40B4-BE49-F238E27FC236}">
                <a16:creationId xmlns:a16="http://schemas.microsoft.com/office/drawing/2014/main" id="{4AF2F554-195D-C8A6-5DC3-157D61D383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0A661-A9C8-0A1A-1A5A-C30795156045}"/>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57056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867E-B685-6C0B-7332-26F3BB32B2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59AC2D-687C-FFC8-B575-26D384276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611E8-9A3A-FB44-B08C-7A37D14D875C}"/>
              </a:ext>
            </a:extLst>
          </p:cNvPr>
          <p:cNvSpPr>
            <a:spLocks noGrp="1"/>
          </p:cNvSpPr>
          <p:nvPr>
            <p:ph type="dt" sz="half" idx="10"/>
          </p:nvPr>
        </p:nvSpPr>
        <p:spPr/>
        <p:txBody>
          <a:bodyPr/>
          <a:lstStyle/>
          <a:p>
            <a:fld id="{BB9B0B4B-0C6E-47B6-AD2C-C69480234488}" type="datetimeFigureOut">
              <a:rPr lang="en-IN" smtClean="0"/>
              <a:t>27-04-2023</a:t>
            </a:fld>
            <a:endParaRPr lang="en-IN"/>
          </a:p>
        </p:txBody>
      </p:sp>
      <p:sp>
        <p:nvSpPr>
          <p:cNvPr id="5" name="Footer Placeholder 4">
            <a:extLst>
              <a:ext uri="{FF2B5EF4-FFF2-40B4-BE49-F238E27FC236}">
                <a16:creationId xmlns:a16="http://schemas.microsoft.com/office/drawing/2014/main" id="{9F8E2CA5-63D9-A3B8-90C8-BD761C805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92DAB1-6A95-CE4A-3AEB-7047CEDF9887}"/>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139901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A0C0-80FC-7D67-ABC4-E34192FD5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547BE2-AFD8-C1EB-0595-811BEB361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D9BA04-E41F-F375-D0E5-007102F1DD90}"/>
              </a:ext>
            </a:extLst>
          </p:cNvPr>
          <p:cNvSpPr>
            <a:spLocks noGrp="1"/>
          </p:cNvSpPr>
          <p:nvPr>
            <p:ph type="dt" sz="half" idx="10"/>
          </p:nvPr>
        </p:nvSpPr>
        <p:spPr/>
        <p:txBody>
          <a:bodyPr/>
          <a:lstStyle/>
          <a:p>
            <a:fld id="{BB9B0B4B-0C6E-47B6-AD2C-C69480234488}" type="datetimeFigureOut">
              <a:rPr lang="en-IN" smtClean="0"/>
              <a:t>27-04-2023</a:t>
            </a:fld>
            <a:endParaRPr lang="en-IN"/>
          </a:p>
        </p:txBody>
      </p:sp>
      <p:sp>
        <p:nvSpPr>
          <p:cNvPr id="5" name="Footer Placeholder 4">
            <a:extLst>
              <a:ext uri="{FF2B5EF4-FFF2-40B4-BE49-F238E27FC236}">
                <a16:creationId xmlns:a16="http://schemas.microsoft.com/office/drawing/2014/main" id="{7D1EDA9D-F4A7-FEC2-278A-4989F7FEA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D74BC-3AF8-0C68-14D3-D5389AE61BCA}"/>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2552676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741E-6816-C2A1-ECCB-61FB0DD900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052E0F-E26B-25B5-B017-6D543D79AB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A7EEE3-CBB2-D0A1-B0F2-0042739777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2A8F70-53E3-A8C9-B1C8-C4A5F19364C2}"/>
              </a:ext>
            </a:extLst>
          </p:cNvPr>
          <p:cNvSpPr>
            <a:spLocks noGrp="1"/>
          </p:cNvSpPr>
          <p:nvPr>
            <p:ph type="dt" sz="half" idx="10"/>
          </p:nvPr>
        </p:nvSpPr>
        <p:spPr/>
        <p:txBody>
          <a:bodyPr/>
          <a:lstStyle/>
          <a:p>
            <a:fld id="{BB9B0B4B-0C6E-47B6-AD2C-C69480234488}" type="datetimeFigureOut">
              <a:rPr lang="en-IN" smtClean="0"/>
              <a:t>27-04-2023</a:t>
            </a:fld>
            <a:endParaRPr lang="en-IN"/>
          </a:p>
        </p:txBody>
      </p:sp>
      <p:sp>
        <p:nvSpPr>
          <p:cNvPr id="6" name="Footer Placeholder 5">
            <a:extLst>
              <a:ext uri="{FF2B5EF4-FFF2-40B4-BE49-F238E27FC236}">
                <a16:creationId xmlns:a16="http://schemas.microsoft.com/office/drawing/2014/main" id="{338D0CDE-2943-5858-8AEA-632B30BEB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928447-714A-905A-F0F9-2E9258588B9F}"/>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361667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4F3F-325B-99A4-DBA7-AA57EDB4FA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E59E68-32F7-BED2-08BB-59566D8B7B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2F1690-B309-3681-2F70-BF40C088C1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AF4A1A-E3ED-8316-D3ED-B2930AFFD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E0E831-B375-C5DE-2E8D-F8C7ADF236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F257A8-F3F2-2DDE-F3DB-F3501AE3C5D6}"/>
              </a:ext>
            </a:extLst>
          </p:cNvPr>
          <p:cNvSpPr>
            <a:spLocks noGrp="1"/>
          </p:cNvSpPr>
          <p:nvPr>
            <p:ph type="dt" sz="half" idx="10"/>
          </p:nvPr>
        </p:nvSpPr>
        <p:spPr/>
        <p:txBody>
          <a:bodyPr/>
          <a:lstStyle/>
          <a:p>
            <a:fld id="{BB9B0B4B-0C6E-47B6-AD2C-C69480234488}" type="datetimeFigureOut">
              <a:rPr lang="en-IN" smtClean="0"/>
              <a:t>27-04-2023</a:t>
            </a:fld>
            <a:endParaRPr lang="en-IN"/>
          </a:p>
        </p:txBody>
      </p:sp>
      <p:sp>
        <p:nvSpPr>
          <p:cNvPr id="8" name="Footer Placeholder 7">
            <a:extLst>
              <a:ext uri="{FF2B5EF4-FFF2-40B4-BE49-F238E27FC236}">
                <a16:creationId xmlns:a16="http://schemas.microsoft.com/office/drawing/2014/main" id="{DCBB7575-276E-5C24-54BF-E1D6ED222C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ED5B77-FC3F-65DC-A242-53FB5BD8F326}"/>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333220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9016-321D-6B68-6786-309CDC21C1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41DBC6-E6AC-2D2F-CC8A-72EE76D4E507}"/>
              </a:ext>
            </a:extLst>
          </p:cNvPr>
          <p:cNvSpPr>
            <a:spLocks noGrp="1"/>
          </p:cNvSpPr>
          <p:nvPr>
            <p:ph type="dt" sz="half" idx="10"/>
          </p:nvPr>
        </p:nvSpPr>
        <p:spPr/>
        <p:txBody>
          <a:bodyPr/>
          <a:lstStyle/>
          <a:p>
            <a:fld id="{BB9B0B4B-0C6E-47B6-AD2C-C69480234488}" type="datetimeFigureOut">
              <a:rPr lang="en-IN" smtClean="0"/>
              <a:t>27-04-2023</a:t>
            </a:fld>
            <a:endParaRPr lang="en-IN"/>
          </a:p>
        </p:txBody>
      </p:sp>
      <p:sp>
        <p:nvSpPr>
          <p:cNvPr id="4" name="Footer Placeholder 3">
            <a:extLst>
              <a:ext uri="{FF2B5EF4-FFF2-40B4-BE49-F238E27FC236}">
                <a16:creationId xmlns:a16="http://schemas.microsoft.com/office/drawing/2014/main" id="{DDBD1614-1F1C-39FA-6AEA-4FFFC79575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3D5667-6E65-CD0C-1CCA-232EB0EEC819}"/>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79790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EBB51E-D273-FB43-1DB9-F017C27835BE}"/>
              </a:ext>
            </a:extLst>
          </p:cNvPr>
          <p:cNvSpPr>
            <a:spLocks noGrp="1"/>
          </p:cNvSpPr>
          <p:nvPr>
            <p:ph type="dt" sz="half" idx="10"/>
          </p:nvPr>
        </p:nvSpPr>
        <p:spPr/>
        <p:txBody>
          <a:bodyPr/>
          <a:lstStyle/>
          <a:p>
            <a:fld id="{BB9B0B4B-0C6E-47B6-AD2C-C69480234488}" type="datetimeFigureOut">
              <a:rPr lang="en-IN" smtClean="0"/>
              <a:t>27-04-2023</a:t>
            </a:fld>
            <a:endParaRPr lang="en-IN"/>
          </a:p>
        </p:txBody>
      </p:sp>
      <p:sp>
        <p:nvSpPr>
          <p:cNvPr id="3" name="Footer Placeholder 2">
            <a:extLst>
              <a:ext uri="{FF2B5EF4-FFF2-40B4-BE49-F238E27FC236}">
                <a16:creationId xmlns:a16="http://schemas.microsoft.com/office/drawing/2014/main" id="{A37E796B-7BB4-9EDF-5524-660AF039BB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35E54A-271C-C1D8-67AE-E4F274324A7D}"/>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183206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EDF1-B4C4-E2CE-1218-2E4B6E98C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A0274E-F918-B184-1280-80B546628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A8FDCD-B692-D901-E42E-53454BA5F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A251A-AFD0-5A1C-9782-0E5B8808E725}"/>
              </a:ext>
            </a:extLst>
          </p:cNvPr>
          <p:cNvSpPr>
            <a:spLocks noGrp="1"/>
          </p:cNvSpPr>
          <p:nvPr>
            <p:ph type="dt" sz="half" idx="10"/>
          </p:nvPr>
        </p:nvSpPr>
        <p:spPr/>
        <p:txBody>
          <a:bodyPr/>
          <a:lstStyle/>
          <a:p>
            <a:fld id="{BB9B0B4B-0C6E-47B6-AD2C-C69480234488}" type="datetimeFigureOut">
              <a:rPr lang="en-IN" smtClean="0"/>
              <a:t>27-04-2023</a:t>
            </a:fld>
            <a:endParaRPr lang="en-IN"/>
          </a:p>
        </p:txBody>
      </p:sp>
      <p:sp>
        <p:nvSpPr>
          <p:cNvPr id="6" name="Footer Placeholder 5">
            <a:extLst>
              <a:ext uri="{FF2B5EF4-FFF2-40B4-BE49-F238E27FC236}">
                <a16:creationId xmlns:a16="http://schemas.microsoft.com/office/drawing/2014/main" id="{B57F4540-1448-6338-41F9-8307F54A3C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2092CC-181F-D6F6-6E33-6F1EDCE125B1}"/>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183949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908D-5E2A-FC7D-150B-DF3816448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6ED566-F8F1-5FA0-81CF-A9965FA4E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305573-205A-89DD-C4AE-DC8BA3C1E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3ED3F-2690-5AC4-F856-1396A0E8703A}"/>
              </a:ext>
            </a:extLst>
          </p:cNvPr>
          <p:cNvSpPr>
            <a:spLocks noGrp="1"/>
          </p:cNvSpPr>
          <p:nvPr>
            <p:ph type="dt" sz="half" idx="10"/>
          </p:nvPr>
        </p:nvSpPr>
        <p:spPr/>
        <p:txBody>
          <a:bodyPr/>
          <a:lstStyle/>
          <a:p>
            <a:fld id="{BB9B0B4B-0C6E-47B6-AD2C-C69480234488}" type="datetimeFigureOut">
              <a:rPr lang="en-IN" smtClean="0"/>
              <a:t>27-04-2023</a:t>
            </a:fld>
            <a:endParaRPr lang="en-IN"/>
          </a:p>
        </p:txBody>
      </p:sp>
      <p:sp>
        <p:nvSpPr>
          <p:cNvPr id="6" name="Footer Placeholder 5">
            <a:extLst>
              <a:ext uri="{FF2B5EF4-FFF2-40B4-BE49-F238E27FC236}">
                <a16:creationId xmlns:a16="http://schemas.microsoft.com/office/drawing/2014/main" id="{6FBD0049-0BDA-EDE1-EAC1-B843B0BD63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CB64E-A6F9-5178-3448-088DA2D9B86A}"/>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2925179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0644-5D4E-ABE1-B3E7-0B8F6DCD0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DCEE1D-7797-F3E9-D3AD-46F06F7D3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04058-6DE7-D45B-3562-E52ABC07C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B0B4B-0C6E-47B6-AD2C-C69480234488}" type="datetimeFigureOut">
              <a:rPr lang="en-IN" smtClean="0"/>
              <a:t>27-04-2023</a:t>
            </a:fld>
            <a:endParaRPr lang="en-IN"/>
          </a:p>
        </p:txBody>
      </p:sp>
      <p:sp>
        <p:nvSpPr>
          <p:cNvPr id="5" name="Footer Placeholder 4">
            <a:extLst>
              <a:ext uri="{FF2B5EF4-FFF2-40B4-BE49-F238E27FC236}">
                <a16:creationId xmlns:a16="http://schemas.microsoft.com/office/drawing/2014/main" id="{3E8ED110-B521-7C21-6982-1ACE2059BB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DB95DD-E572-D45A-26BD-2A27B19EDC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D000E-AD25-4BA8-B550-D7EBD51C1ED8}" type="slidenum">
              <a:rPr lang="en-IN" smtClean="0"/>
              <a:t>‹#›</a:t>
            </a:fld>
            <a:endParaRPr lang="en-IN"/>
          </a:p>
        </p:txBody>
      </p:sp>
    </p:spTree>
    <p:extLst>
      <p:ext uri="{BB962C8B-B14F-4D97-AF65-F5344CB8AC3E}">
        <p14:creationId xmlns:p14="http://schemas.microsoft.com/office/powerpoint/2010/main" val="1960792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6.xml" /><Relationship Id="rId4" Type="http://schemas.openxmlformats.org/officeDocument/2006/relationships/image" Target="../media/image3.jpg" /></Relationships>
</file>

<file path=ppt/slides/_rels/slide6.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1.png" /><Relationship Id="rId1" Type="http://schemas.openxmlformats.org/officeDocument/2006/relationships/slideLayout" Target="../slideLayouts/slideLayout6.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B81960D-B0DC-FB87-E9C9-5D2B3E202A0A}"/>
              </a:ext>
            </a:extLst>
          </p:cNvPr>
          <p:cNvSpPr/>
          <p:nvPr/>
        </p:nvSpPr>
        <p:spPr>
          <a:xfrm>
            <a:off x="1676400" y="950119"/>
            <a:ext cx="8839200" cy="1655762"/>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EDF6AE0-AFD4-1F19-39E6-D215C1D0DBBA}"/>
              </a:ext>
            </a:extLst>
          </p:cNvPr>
          <p:cNvSpPr>
            <a:spLocks noGrp="1"/>
          </p:cNvSpPr>
          <p:nvPr>
            <p:ph type="title"/>
          </p:nvPr>
        </p:nvSpPr>
        <p:spPr>
          <a:xfrm>
            <a:off x="1676400" y="950117"/>
            <a:ext cx="8839200" cy="1655763"/>
          </a:xfrm>
        </p:spPr>
        <p:txBody>
          <a:bodyPr>
            <a:noAutofit/>
          </a:bodyPr>
          <a:lstStyle/>
          <a:p>
            <a:pPr algn="ctr"/>
            <a:r>
              <a:rPr lang="en-US" sz="4800"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DROWSINESS DETECTION SYSTEM</a:t>
            </a:r>
            <a:endParaRPr lang="en-IN" sz="4800" b="1" dirty="0">
              <a:solidFill>
                <a:srgbClr val="567FCA"/>
              </a:solidFill>
              <a:effectLst>
                <a:outerShdw blurRad="50800" dist="38100" algn="l" rotWithShape="0">
                  <a:prstClr val="black">
                    <a:alpha val="40000"/>
                  </a:prstClr>
                </a:outerShdw>
              </a:effectLst>
            </a:endParaRPr>
          </a:p>
        </p:txBody>
      </p:sp>
      <p:sp>
        <p:nvSpPr>
          <p:cNvPr id="6" name="Rectangle: Rounded Corners 5">
            <a:extLst>
              <a:ext uri="{FF2B5EF4-FFF2-40B4-BE49-F238E27FC236}">
                <a16:creationId xmlns:a16="http://schemas.microsoft.com/office/drawing/2014/main" id="{CA3C8CDE-093A-2688-2B36-B3176691FB93}"/>
              </a:ext>
            </a:extLst>
          </p:cNvPr>
          <p:cNvSpPr/>
          <p:nvPr/>
        </p:nvSpPr>
        <p:spPr>
          <a:xfrm>
            <a:off x="3004457" y="2924132"/>
            <a:ext cx="6092889" cy="2608921"/>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33FE891-4B57-9312-C01D-45A38D7AFB0A}"/>
              </a:ext>
            </a:extLst>
          </p:cNvPr>
          <p:cNvSpPr txBox="1"/>
          <p:nvPr/>
        </p:nvSpPr>
        <p:spPr>
          <a:xfrm>
            <a:off x="4156855" y="3214356"/>
            <a:ext cx="387829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Bhakti Dwivedi                           21</a:t>
            </a:r>
          </a:p>
          <a:p>
            <a:r>
              <a:rPr lang="en-US" b="1" dirty="0">
                <a:latin typeface="Times New Roman" panose="02020603050405020304" pitchFamily="18" charset="0"/>
                <a:cs typeface="Times New Roman" panose="02020603050405020304" pitchFamily="18" charset="0"/>
              </a:rPr>
              <a:t>Simran Gupta                             26    </a:t>
            </a:r>
          </a:p>
          <a:p>
            <a:r>
              <a:rPr lang="en-IN" b="1" dirty="0">
                <a:latin typeface="Times New Roman" panose="02020603050405020304" pitchFamily="18" charset="0"/>
                <a:cs typeface="Times New Roman" panose="02020603050405020304" pitchFamily="18" charset="0"/>
              </a:rPr>
              <a:t>Vaishnavi Kadam                       32</a:t>
            </a:r>
          </a:p>
        </p:txBody>
      </p:sp>
      <p:sp>
        <p:nvSpPr>
          <p:cNvPr id="3" name="TextBox 2">
            <a:extLst>
              <a:ext uri="{FF2B5EF4-FFF2-40B4-BE49-F238E27FC236}">
                <a16:creationId xmlns:a16="http://schemas.microsoft.com/office/drawing/2014/main" id="{6E5F21BE-4538-9BFA-B23A-FFFC5CE53010}"/>
              </a:ext>
            </a:extLst>
          </p:cNvPr>
          <p:cNvSpPr txBox="1"/>
          <p:nvPr/>
        </p:nvSpPr>
        <p:spPr>
          <a:xfrm>
            <a:off x="3382345" y="4363857"/>
            <a:ext cx="5337112"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Department of Computer Science and Technology</a:t>
            </a:r>
          </a:p>
          <a:p>
            <a:r>
              <a:rPr lang="en-US" b="1" dirty="0">
                <a:latin typeface="Times New Roman" panose="02020603050405020304" pitchFamily="18" charset="0"/>
                <a:cs typeface="Times New Roman" panose="02020603050405020304" pitchFamily="18" charset="0"/>
              </a:rPr>
              <a:t>Usha Mittal Institute of Technology for Women</a:t>
            </a:r>
          </a:p>
          <a:p>
            <a:r>
              <a:rPr lang="en-US" b="1" dirty="0">
                <a:latin typeface="Times New Roman" panose="02020603050405020304" pitchFamily="18" charset="0"/>
                <a:cs typeface="Times New Roman" panose="02020603050405020304" pitchFamily="18" charset="0"/>
              </a:rPr>
              <a:t>SNDT Women’s University, Santacruz(w), Mumbai</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24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6" grpId="0" animBg="1"/>
      <p:bldP spid="7"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0" y="0"/>
            <a:ext cx="5066521" cy="685800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233266"/>
            <a:ext cx="4974771" cy="142758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ARCHITECTURE</a:t>
            </a:r>
            <a:endParaRPr lang="en-IN" dirty="0"/>
          </a:p>
        </p:txBody>
      </p:sp>
      <p:pic>
        <p:nvPicPr>
          <p:cNvPr id="3" name="Picture 2" descr="Diagram&#10;&#10;Description automatically generated">
            <a:extLst>
              <a:ext uri="{FF2B5EF4-FFF2-40B4-BE49-F238E27FC236}">
                <a16:creationId xmlns:a16="http://schemas.microsoft.com/office/drawing/2014/main" id="{047B1FF6-03DB-0353-EBF9-ED5E36DBEA76}"/>
              </a:ext>
            </a:extLst>
          </p:cNvPr>
          <p:cNvPicPr>
            <a:picLocks noChangeAspect="1"/>
          </p:cNvPicPr>
          <p:nvPr/>
        </p:nvPicPr>
        <p:blipFill rotWithShape="1">
          <a:blip r:embed="rId3">
            <a:extLst>
              <a:ext uri="{28A0092B-C50C-407E-A947-70E740481C1C}">
                <a14:useLocalDpi xmlns:a14="http://schemas.microsoft.com/office/drawing/2010/main" val="0"/>
              </a:ext>
            </a:extLst>
          </a:blip>
          <a:srcRect l="2566" r="4126"/>
          <a:stretch/>
        </p:blipFill>
        <p:spPr>
          <a:xfrm>
            <a:off x="1920901" y="1660849"/>
            <a:ext cx="8350198" cy="4404048"/>
          </a:xfrm>
          <a:prstGeom prst="rect">
            <a:avLst/>
          </a:prstGeom>
        </p:spPr>
      </p:pic>
    </p:spTree>
    <p:extLst>
      <p:ext uri="{BB962C8B-B14F-4D97-AF65-F5344CB8AC3E}">
        <p14:creationId xmlns:p14="http://schemas.microsoft.com/office/powerpoint/2010/main" val="99483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4791073" cy="685800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1"/>
            <a:ext cx="4791073" cy="6858001"/>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HARDWARE AND SOFTWARE REQUIREMENTS</a:t>
            </a:r>
            <a:endParaRPr lang="en-IN" dirty="0"/>
          </a:p>
        </p:txBody>
      </p:sp>
      <p:sp>
        <p:nvSpPr>
          <p:cNvPr id="3" name="Arrow: Pentagon 2">
            <a:extLst>
              <a:ext uri="{FF2B5EF4-FFF2-40B4-BE49-F238E27FC236}">
                <a16:creationId xmlns:a16="http://schemas.microsoft.com/office/drawing/2014/main" id="{CA3E9F48-0F35-62C8-636A-CDFBE500EC2F}"/>
              </a:ext>
            </a:extLst>
          </p:cNvPr>
          <p:cNvSpPr/>
          <p:nvPr/>
        </p:nvSpPr>
        <p:spPr>
          <a:xfrm flipH="1">
            <a:off x="5348284" y="762000"/>
            <a:ext cx="6238875" cy="2247900"/>
          </a:xfrm>
          <a:prstGeom prst="homePlate">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Pentagon 3">
            <a:extLst>
              <a:ext uri="{FF2B5EF4-FFF2-40B4-BE49-F238E27FC236}">
                <a16:creationId xmlns:a16="http://schemas.microsoft.com/office/drawing/2014/main" id="{D25445C4-9D9A-E11D-68D1-E3899672C73E}"/>
              </a:ext>
            </a:extLst>
          </p:cNvPr>
          <p:cNvSpPr/>
          <p:nvPr/>
        </p:nvSpPr>
        <p:spPr>
          <a:xfrm flipH="1">
            <a:off x="5372097" y="3774385"/>
            <a:ext cx="6238875" cy="2247900"/>
          </a:xfrm>
          <a:prstGeom prst="homePlate">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6C1BB14-567B-45F5-F34F-416C91A5A032}"/>
              </a:ext>
            </a:extLst>
          </p:cNvPr>
          <p:cNvSpPr txBox="1"/>
          <p:nvPr/>
        </p:nvSpPr>
        <p:spPr>
          <a:xfrm>
            <a:off x="6599584" y="870287"/>
            <a:ext cx="4780722" cy="2031325"/>
          </a:xfrm>
          <a:prstGeom prst="rect">
            <a:avLst/>
          </a:prstGeom>
          <a:noFill/>
        </p:spPr>
        <p:txBody>
          <a:bodyPr wrap="square" rtlCol="0">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1. System Processor: Pentium IV processor or higher.</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2. RAM: Minimum 64 MB primary memory</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3. Hard disk: Minimum 1 GB hard disk space. </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4. Display: SVGA Monitor </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5. Key board: Windows compatible. </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6. Web Camera.</a:t>
            </a:r>
            <a:endParaRPr lang="en-IN" b="1"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25AE777-AFF1-62D3-C64C-323E0E5E0713}"/>
              </a:ext>
            </a:extLst>
          </p:cNvPr>
          <p:cNvSpPr txBox="1"/>
          <p:nvPr/>
        </p:nvSpPr>
        <p:spPr>
          <a:xfrm>
            <a:off x="6599584" y="4021172"/>
            <a:ext cx="4780722" cy="1754326"/>
          </a:xfrm>
          <a:prstGeom prst="rect">
            <a:avLst/>
          </a:prstGeom>
          <a:noFill/>
        </p:spPr>
        <p:txBody>
          <a:bodyPr wrap="square" rtlCol="0">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1. Coding Language: Python</a:t>
            </a: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2. Operating System: Windows 7 or above </a:t>
            </a: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3. Libraries Used: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Keras</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OpenCV,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Numpy</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Playsound</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Pygame</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a:t>
            </a: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4. Tool: </a:t>
            </a:r>
            <a:r>
              <a:rPr lang="en-IN" b="1" dirty="0" err="1">
                <a:solidFill>
                  <a:srgbClr val="000000"/>
                </a:solidFill>
                <a:latin typeface="Times New Roman" panose="02020603050405020304" pitchFamily="18" charset="0"/>
                <a:cs typeface="Times New Roman" panose="02020603050405020304" pitchFamily="18" charset="0"/>
              </a:rPr>
              <a:t>VsCode</a:t>
            </a:r>
            <a:r>
              <a:rPr lang="en-IN" b="1" dirty="0">
                <a:solidFill>
                  <a:srgbClr val="000000"/>
                </a:solidFill>
                <a:latin typeface="Times New Roman" panose="02020603050405020304" pitchFamily="18" charset="0"/>
                <a:cs typeface="Times New Roman" panose="02020603050405020304" pitchFamily="18" charset="0"/>
              </a:rPr>
              <a:t> and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Jupyter</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Notebook.</a:t>
            </a:r>
          </a:p>
          <a:p>
            <a:pPr rtl="0">
              <a:spcBef>
                <a:spcPts val="0"/>
              </a:spcBef>
              <a:spcAft>
                <a:spcPts val="0"/>
              </a:spcAft>
            </a:pPr>
            <a:r>
              <a:rPr lang="en-IN" b="1" dirty="0">
                <a:solidFill>
                  <a:srgbClr val="000000"/>
                </a:solidFill>
                <a:latin typeface="Times New Roman" panose="02020603050405020304" pitchFamily="18" charset="0"/>
                <a:cs typeface="Times New Roman" panose="02020603050405020304" pitchFamily="18" charset="0"/>
              </a:rPr>
              <a:t>5. Web Technologies: HTML, CSS</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7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3" grpId="0" animBg="1"/>
      <p:bldP spid="4" grpId="0" animBg="1"/>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2214880"/>
            <a:ext cx="12191999" cy="24993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2509520"/>
            <a:ext cx="12192001" cy="2021840"/>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IMPLEMENTATION</a:t>
            </a:r>
            <a:endParaRPr lang="en-IN" dirty="0"/>
          </a:p>
        </p:txBody>
      </p:sp>
    </p:spTree>
    <p:extLst>
      <p:ext uri="{BB962C8B-B14F-4D97-AF65-F5344CB8AC3E}">
        <p14:creationId xmlns:p14="http://schemas.microsoft.com/office/powerpoint/2010/main" val="214717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47625"/>
            <a:ext cx="12191999" cy="1306286"/>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0"/>
            <a:ext cx="12191999" cy="1306286"/>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FUTURE </a:t>
            </a:r>
            <a:r>
              <a:rPr lang="en-IN"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SCOPE</a:t>
            </a:r>
            <a:endParaRPr lang="en-IN" dirty="0"/>
          </a:p>
        </p:txBody>
      </p:sp>
      <p:sp>
        <p:nvSpPr>
          <p:cNvPr id="2" name="TextBox 1">
            <a:extLst>
              <a:ext uri="{FF2B5EF4-FFF2-40B4-BE49-F238E27FC236}">
                <a16:creationId xmlns:a16="http://schemas.microsoft.com/office/drawing/2014/main" id="{12938F2F-4F27-F5D8-8A3B-23D47489CE83}"/>
              </a:ext>
            </a:extLst>
          </p:cNvPr>
          <p:cNvSpPr txBox="1"/>
          <p:nvPr/>
        </p:nvSpPr>
        <p:spPr>
          <a:xfrm>
            <a:off x="5181600" y="2506662"/>
            <a:ext cx="1828800" cy="1828800"/>
          </a:xfrm>
          <a:prstGeom prst="rect">
            <a:avLst/>
          </a:prstGeom>
          <a:noFill/>
        </p:spPr>
        <p:txBody>
          <a:bodyPr wrap="square" rtlCol="0">
            <a:spAutoFit/>
          </a:bodyPr>
          <a:lstStyle/>
          <a:p>
            <a:pPr algn="l"/>
            <a:endParaRPr lang="en-US" dirty="0"/>
          </a:p>
        </p:txBody>
      </p:sp>
      <p:sp>
        <p:nvSpPr>
          <p:cNvPr id="4" name="Rectangle: Rounded Corners 3">
            <a:extLst>
              <a:ext uri="{FF2B5EF4-FFF2-40B4-BE49-F238E27FC236}">
                <a16:creationId xmlns:a16="http://schemas.microsoft.com/office/drawing/2014/main" id="{1DDB8A32-30FE-5D06-96D5-1A0A87AA67C1}"/>
              </a:ext>
            </a:extLst>
          </p:cNvPr>
          <p:cNvSpPr/>
          <p:nvPr/>
        </p:nvSpPr>
        <p:spPr>
          <a:xfrm>
            <a:off x="595312" y="1962150"/>
            <a:ext cx="11001375" cy="4311649"/>
          </a:xfrm>
          <a:prstGeom prst="roundRect">
            <a:avLst/>
          </a:prstGeom>
          <a:solidFill>
            <a:schemeClr val="bg1">
              <a:alpha val="8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4D0F5F4-FABD-8ECF-10FB-A4BAD9C49E1F}"/>
              </a:ext>
            </a:extLst>
          </p:cNvPr>
          <p:cNvSpPr txBox="1"/>
          <p:nvPr/>
        </p:nvSpPr>
        <p:spPr>
          <a:xfrm>
            <a:off x="888998" y="1994315"/>
            <a:ext cx="10414000" cy="4247317"/>
          </a:xfrm>
          <a:prstGeom prst="rect">
            <a:avLst/>
          </a:prstGeom>
          <a:noFill/>
        </p:spPr>
        <p:txBody>
          <a:bodyPr wrap="square" rtlCol="0">
            <a:spAutoFit/>
          </a:bodyPr>
          <a:lstStyle/>
          <a:p>
            <a:r>
              <a:rPr lang="en-US" b="1" dirty="0">
                <a:solidFill>
                  <a:srgbClr val="313131"/>
                </a:solidFill>
                <a:latin typeface="Times New Roman" panose="02020603050405020304" pitchFamily="18" charset="0"/>
                <a:cs typeface="Times New Roman" panose="02020603050405020304" pitchFamily="18" charset="0"/>
              </a:rPr>
              <a:t>1. Integration with AI and machine learning: As these systems continue to collect data on drowsiness, they may be able to use AI and machine learning algorithms to improve their accuracy and reliability. This could lead to more effective early warning systems that can alert drivers or workers to take a break before they become too fatigued.</a:t>
            </a:r>
          </a:p>
          <a:p>
            <a:r>
              <a:rPr lang="en-US" b="1" dirty="0">
                <a:solidFill>
                  <a:srgbClr val="313131"/>
                </a:solidFill>
                <a:latin typeface="Times New Roman" panose="02020603050405020304" pitchFamily="18" charset="0"/>
                <a:cs typeface="Times New Roman" panose="02020603050405020304" pitchFamily="18" charset="0"/>
              </a:rPr>
              <a:t>2.Wearable technology: Wearable devices such as smartwatches and fitness trackers could be integrated with drowsiness detection systems, allowing individuals to monitor their own drowsiness levels in real-time. This could be particularly useful for individuals who work in high-risk jobs, such as pilots or truck drivers.</a:t>
            </a:r>
          </a:p>
          <a:p>
            <a:r>
              <a:rPr lang="en-US" b="1" dirty="0">
                <a:solidFill>
                  <a:srgbClr val="313131"/>
                </a:solidFill>
                <a:latin typeface="Times New Roman" panose="02020603050405020304" pitchFamily="18" charset="0"/>
                <a:cs typeface="Times New Roman" panose="02020603050405020304" pitchFamily="18" charset="0"/>
              </a:rPr>
              <a:t>3. Expansion into new industries: As the technology behind drowsiness detection systems continues to improve, we may see these systems being used in new industries, such as construction or manufacturing. This could help to reduce the number of accidents and injuries caused by worker fatigue.</a:t>
            </a:r>
          </a:p>
          <a:p>
            <a:r>
              <a:rPr lang="en-US" b="1" dirty="0">
                <a:solidFill>
                  <a:srgbClr val="313131"/>
                </a:solidFill>
                <a:latin typeface="Times New Roman" panose="02020603050405020304" pitchFamily="18" charset="0"/>
                <a:cs typeface="Times New Roman" panose="02020603050405020304" pitchFamily="18" charset="0"/>
              </a:rPr>
              <a:t>4. Integration with autonomous vehicles: Drowsiness detection systems could play a critical role in ensuring the safety of passengers in autonomous vehicles. These systems could monitor the driver's drowsiness levels and alert the vehicle's control system to take over if the driver becomes too fatigued to drive safely.</a:t>
            </a:r>
            <a:endParaRPr lang="en-IN" b="1" dirty="0">
              <a:solidFill>
                <a:srgbClr val="31313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22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1" presetClass="entr" presetSubtype="0" fill="hold" grpId="0" nodeType="with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4"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793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4000499" cy="6850062"/>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0"/>
            <a:ext cx="4000501" cy="6858000"/>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CONCLUSION</a:t>
            </a:r>
            <a:endParaRPr lang="en-IN" dirty="0"/>
          </a:p>
        </p:txBody>
      </p:sp>
      <p:sp>
        <p:nvSpPr>
          <p:cNvPr id="2" name="TextBox 1">
            <a:extLst>
              <a:ext uri="{FF2B5EF4-FFF2-40B4-BE49-F238E27FC236}">
                <a16:creationId xmlns:a16="http://schemas.microsoft.com/office/drawing/2014/main" id="{12938F2F-4F27-F5D8-8A3B-23D47489CE83}"/>
              </a:ext>
            </a:extLst>
          </p:cNvPr>
          <p:cNvSpPr txBox="1"/>
          <p:nvPr/>
        </p:nvSpPr>
        <p:spPr>
          <a:xfrm>
            <a:off x="5181600" y="2506662"/>
            <a:ext cx="1828800" cy="1828800"/>
          </a:xfrm>
          <a:prstGeom prst="rect">
            <a:avLst/>
          </a:prstGeom>
          <a:noFill/>
        </p:spPr>
        <p:txBody>
          <a:bodyPr wrap="square" rtlCol="0">
            <a:spAutoFit/>
          </a:bodyPr>
          <a:lstStyle/>
          <a:p>
            <a:pPr algn="l"/>
            <a:endParaRPr lang="en-US" dirty="0"/>
          </a:p>
        </p:txBody>
      </p:sp>
      <p:sp>
        <p:nvSpPr>
          <p:cNvPr id="6" name="Rectangle: Rounded Corners 5">
            <a:extLst>
              <a:ext uri="{FF2B5EF4-FFF2-40B4-BE49-F238E27FC236}">
                <a16:creationId xmlns:a16="http://schemas.microsoft.com/office/drawing/2014/main" id="{86268BC4-F876-D0BD-F09D-E7B6B6FB0203}"/>
              </a:ext>
            </a:extLst>
          </p:cNvPr>
          <p:cNvSpPr/>
          <p:nvPr/>
        </p:nvSpPr>
        <p:spPr>
          <a:xfrm>
            <a:off x="5048252" y="353377"/>
            <a:ext cx="6496048" cy="6135369"/>
          </a:xfrm>
          <a:prstGeom prst="roundRect">
            <a:avLst/>
          </a:prstGeom>
          <a:solidFill>
            <a:schemeClr val="bg1">
              <a:alpha val="8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CA6FD770-A3E6-5349-E304-E323DE838EAD}"/>
              </a:ext>
            </a:extLst>
          </p:cNvPr>
          <p:cNvSpPr txBox="1"/>
          <p:nvPr/>
        </p:nvSpPr>
        <p:spPr>
          <a:xfrm>
            <a:off x="5542142" y="358089"/>
            <a:ext cx="5641617" cy="618630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Drowsiness detection systems are an important technology for promoting safety and preventing accidents caused by drowsiness. These systems use various sensors and algorithms to detect signs of drowsiness such as changes in eye movement and blinking patterns, changes in head posture. Overall, drowsiness detection systems have shown promising results in detecting drowsiness and alerting users to take a break or change their working behavior. They have the potential to significantly reduce the number of accidents caused by drowsy driving, which is a major contributor to road accidents worldwide. However, it is important to note that drowsiness detection systems are not foolproof and may not detect all instances of drowsiness or fatigue. Additionally, these systems may be affected by various factors such as lighting conditions, weather, and individual differences in behavior. Therefore, while drowsiness detection systems can be a valuable tool for promoting work safety, they should be used in conjunction with other strategies for preventing drowsy driving and working, such as getting enough sleep, taking breaks during long shifts, etc.</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39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50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938F2F-4F27-F5D8-8A3B-23D47489CE83}"/>
              </a:ext>
            </a:extLst>
          </p:cNvPr>
          <p:cNvSpPr txBox="1"/>
          <p:nvPr/>
        </p:nvSpPr>
        <p:spPr>
          <a:xfrm>
            <a:off x="5181600" y="2506662"/>
            <a:ext cx="1828800" cy="1828800"/>
          </a:xfrm>
          <a:prstGeom prst="rect">
            <a:avLst/>
          </a:prstGeom>
          <a:noFill/>
        </p:spPr>
        <p:txBody>
          <a:bodyPr wrap="square" rtlCol="0">
            <a:spAutoFit/>
          </a:bodyPr>
          <a:lstStyle/>
          <a:p>
            <a:pPr algn="l"/>
            <a:endParaRPr lang="en-US" dirty="0"/>
          </a:p>
        </p:txBody>
      </p:sp>
      <p:sp>
        <p:nvSpPr>
          <p:cNvPr id="3" name="Rectangle: Rounded Corners 2">
            <a:extLst>
              <a:ext uri="{FF2B5EF4-FFF2-40B4-BE49-F238E27FC236}">
                <a16:creationId xmlns:a16="http://schemas.microsoft.com/office/drawing/2014/main" id="{C7422C75-5D48-DF7C-6A72-A1D21953423B}"/>
              </a:ext>
            </a:extLst>
          </p:cNvPr>
          <p:cNvSpPr/>
          <p:nvPr/>
        </p:nvSpPr>
        <p:spPr>
          <a:xfrm>
            <a:off x="2619375" y="2371725"/>
            <a:ext cx="6943725" cy="1590675"/>
          </a:xfrm>
          <a:prstGeom prst="round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5">
            <a:extLst>
              <a:ext uri="{FF2B5EF4-FFF2-40B4-BE49-F238E27FC236}">
                <a16:creationId xmlns:a16="http://schemas.microsoft.com/office/drawing/2014/main" id="{678596B9-18FD-A41E-2146-D3DBFC8F8C30}"/>
              </a:ext>
            </a:extLst>
          </p:cNvPr>
          <p:cNvSpPr txBox="1">
            <a:spLocks/>
          </p:cNvSpPr>
          <p:nvPr/>
        </p:nvSpPr>
        <p:spPr>
          <a:xfrm>
            <a:off x="927100" y="2179638"/>
            <a:ext cx="10280650" cy="20681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8000" dirty="0">
                <a:solidFill>
                  <a:srgbClr val="567FCA"/>
                </a:solidFill>
                <a:latin typeface="Times New Roman" panose="02020603050405020304" pitchFamily="18" charset="0"/>
                <a:cs typeface="Times New Roman" panose="02020603050405020304" pitchFamily="18" charset="0"/>
              </a:rPr>
              <a:t>THANK YOU!</a:t>
            </a:r>
            <a:endParaRPr lang="en-US" sz="8000" dirty="0">
              <a:solidFill>
                <a:srgbClr val="567FC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74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B81960D-B0DC-FB87-E9C9-5D2B3E202A0A}"/>
              </a:ext>
            </a:extLst>
          </p:cNvPr>
          <p:cNvSpPr/>
          <p:nvPr/>
        </p:nvSpPr>
        <p:spPr>
          <a:xfrm>
            <a:off x="0" y="0"/>
            <a:ext cx="4599992" cy="685800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EDF6AE0-AFD4-1F19-39E6-D215C1D0DBBA}"/>
              </a:ext>
            </a:extLst>
          </p:cNvPr>
          <p:cNvSpPr>
            <a:spLocks noGrp="1"/>
          </p:cNvSpPr>
          <p:nvPr>
            <p:ph type="title"/>
          </p:nvPr>
        </p:nvSpPr>
        <p:spPr>
          <a:xfrm>
            <a:off x="0" y="1"/>
            <a:ext cx="4599993" cy="2230015"/>
          </a:xfrm>
        </p:spPr>
        <p:txBody>
          <a:bodyPr>
            <a:noAutofit/>
          </a:bodyPr>
          <a:lstStyle/>
          <a:p>
            <a:pPr algn="ctr"/>
            <a:r>
              <a:rPr lang="en-US" sz="4800"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OUTLINE OF TOPICS</a:t>
            </a:r>
            <a:endParaRPr lang="en-IN" sz="4800" b="1" dirty="0">
              <a:solidFill>
                <a:srgbClr val="567FCA"/>
              </a:solidFill>
              <a:effectLst>
                <a:outerShdw blurRad="50800" dist="38100" algn="l" rotWithShape="0">
                  <a:prstClr val="black">
                    <a:alpha val="40000"/>
                  </a:prstClr>
                </a:outerShdw>
              </a:effectLst>
            </a:endParaRPr>
          </a:p>
        </p:txBody>
      </p:sp>
      <p:sp>
        <p:nvSpPr>
          <p:cNvPr id="6" name="Rectangle: Rounded Corners 5">
            <a:extLst>
              <a:ext uri="{FF2B5EF4-FFF2-40B4-BE49-F238E27FC236}">
                <a16:creationId xmlns:a16="http://schemas.microsoft.com/office/drawing/2014/main" id="{CA3C8CDE-093A-2688-2B36-B3176691FB93}"/>
              </a:ext>
            </a:extLst>
          </p:cNvPr>
          <p:cNvSpPr/>
          <p:nvPr/>
        </p:nvSpPr>
        <p:spPr>
          <a:xfrm>
            <a:off x="5618583" y="1115008"/>
            <a:ext cx="5268685" cy="4645712"/>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61EFA5B-2F65-98AB-F535-7032C5BF8A3C}"/>
              </a:ext>
            </a:extLst>
          </p:cNvPr>
          <p:cNvSpPr txBox="1"/>
          <p:nvPr/>
        </p:nvSpPr>
        <p:spPr>
          <a:xfrm>
            <a:off x="6071117" y="1733521"/>
            <a:ext cx="4363616" cy="3139321"/>
          </a:xfrm>
          <a:prstGeom prst="rect">
            <a:avLst/>
          </a:prstGeom>
          <a:noFill/>
        </p:spPr>
        <p:txBody>
          <a:bodyPr wrap="square" rtlCol="0">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Introduction</a:t>
            </a:r>
          </a:p>
          <a:p>
            <a:pPr marL="342900" indent="-342900">
              <a:buAutoNum type="arabicPeriod"/>
            </a:pPr>
            <a:r>
              <a:rPr lang="en-US" b="1" dirty="0">
                <a:latin typeface="Times New Roman" panose="02020603050405020304" pitchFamily="18" charset="0"/>
                <a:cs typeface="Times New Roman" panose="02020603050405020304" pitchFamily="18" charset="0"/>
              </a:rPr>
              <a:t>Problem Statement</a:t>
            </a:r>
          </a:p>
          <a:p>
            <a:pPr marL="342900" indent="-342900">
              <a:buAutoNum type="arabicPeriod"/>
            </a:pPr>
            <a:r>
              <a:rPr lang="en-US" b="1" dirty="0">
                <a:latin typeface="Times New Roman" panose="02020603050405020304" pitchFamily="18" charset="0"/>
                <a:cs typeface="Times New Roman" panose="02020603050405020304" pitchFamily="18" charset="0"/>
              </a:rPr>
              <a:t>Literature Survey</a:t>
            </a:r>
          </a:p>
          <a:p>
            <a:pPr marL="342900" indent="-342900">
              <a:buAutoNum type="arabicPeriod"/>
            </a:pPr>
            <a:r>
              <a:rPr lang="en-US" b="1" dirty="0">
                <a:latin typeface="Times New Roman" panose="02020603050405020304" pitchFamily="18" charset="0"/>
                <a:cs typeface="Times New Roman" panose="02020603050405020304" pitchFamily="18" charset="0"/>
              </a:rPr>
              <a:t>Existing System</a:t>
            </a:r>
          </a:p>
          <a:p>
            <a:pPr marL="342900" indent="-342900">
              <a:buAutoNum type="arabicPeriod"/>
            </a:pPr>
            <a:r>
              <a:rPr lang="en-IN" b="1" dirty="0">
                <a:latin typeface="Times New Roman" panose="02020603050405020304" pitchFamily="18" charset="0"/>
                <a:cs typeface="Times New Roman" panose="02020603050405020304" pitchFamily="18" charset="0"/>
              </a:rPr>
              <a:t>Proposed System</a:t>
            </a:r>
          </a:p>
          <a:p>
            <a:pPr marL="342900" indent="-342900">
              <a:buAutoNum type="arabicPeriod"/>
            </a:pPr>
            <a:r>
              <a:rPr lang="en-IN" b="1" dirty="0">
                <a:latin typeface="Times New Roman" panose="02020603050405020304" pitchFamily="18" charset="0"/>
                <a:cs typeface="Times New Roman" panose="02020603050405020304" pitchFamily="18" charset="0"/>
              </a:rPr>
              <a:t>Algorithm</a:t>
            </a:r>
          </a:p>
          <a:p>
            <a:pPr marL="342900" indent="-342900">
              <a:buAutoNum type="arabicPeriod"/>
            </a:pPr>
            <a:r>
              <a:rPr lang="en-IN" b="1" dirty="0" err="1">
                <a:latin typeface="Times New Roman" panose="02020603050405020304" pitchFamily="18" charset="0"/>
                <a:cs typeface="Times New Roman" panose="02020603050405020304" pitchFamily="18" charset="0"/>
              </a:rPr>
              <a:t>Architectur</a:t>
            </a:r>
            <a:r>
              <a:rPr lang="en-US" b="1" dirty="0">
                <a:latin typeface="Times New Roman" panose="02020603050405020304" pitchFamily="18" charset="0"/>
                <a:cs typeface="Times New Roman" panose="02020603050405020304" pitchFamily="18" charset="0"/>
              </a:rPr>
              <a:t>e</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dirty="0">
                <a:latin typeface="Times New Roman" panose="02020603050405020304" pitchFamily="18" charset="0"/>
                <a:cs typeface="Times New Roman" panose="02020603050405020304" pitchFamily="18" charset="0"/>
              </a:rPr>
              <a:t>Hardware and Software Requirements</a:t>
            </a:r>
          </a:p>
          <a:p>
            <a:pPr marL="342900" indent="-342900">
              <a:buAutoNum type="arabicPeriod"/>
            </a:pPr>
            <a:r>
              <a:rPr lang="en-IN" b="1" dirty="0">
                <a:latin typeface="Times New Roman" panose="02020603050405020304" pitchFamily="18" charset="0"/>
                <a:cs typeface="Times New Roman" panose="02020603050405020304" pitchFamily="18" charset="0"/>
              </a:rPr>
              <a:t>Implementation</a:t>
            </a:r>
          </a:p>
          <a:p>
            <a:pPr marL="342900" indent="-342900">
              <a:buAutoNum type="arabicPeriod"/>
            </a:pPr>
            <a:r>
              <a:rPr lang="en-IN" b="1" dirty="0">
                <a:latin typeface="Times New Roman" panose="02020603050405020304" pitchFamily="18" charset="0"/>
                <a:cs typeface="Times New Roman" panose="02020603050405020304" pitchFamily="18" charset="0"/>
              </a:rPr>
              <a:t>Future </a:t>
            </a:r>
            <a:r>
              <a:rPr lang="en-US" b="1" dirty="0">
                <a:latin typeface="Times New Roman" panose="02020603050405020304" pitchFamily="18" charset="0"/>
                <a:cs typeface="Times New Roman" panose="02020603050405020304" pitchFamily="18" charset="0"/>
              </a:rPr>
              <a:t>Scope</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9457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6"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B81960D-B0DC-FB87-E9C9-5D2B3E202A0A}"/>
              </a:ext>
            </a:extLst>
          </p:cNvPr>
          <p:cNvSpPr/>
          <p:nvPr/>
        </p:nvSpPr>
        <p:spPr>
          <a:xfrm>
            <a:off x="0" y="0"/>
            <a:ext cx="12192000" cy="1467701"/>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EDF6AE0-AFD4-1F19-39E6-D215C1D0DBBA}"/>
              </a:ext>
            </a:extLst>
          </p:cNvPr>
          <p:cNvSpPr>
            <a:spLocks noGrp="1"/>
          </p:cNvSpPr>
          <p:nvPr>
            <p:ph type="title"/>
          </p:nvPr>
        </p:nvSpPr>
        <p:spPr>
          <a:xfrm>
            <a:off x="0" y="2"/>
            <a:ext cx="11439331" cy="1467700"/>
          </a:xfrm>
        </p:spPr>
        <p:txBody>
          <a:bodyPr>
            <a:noAutofit/>
          </a:bodyPr>
          <a:lstStyle/>
          <a:p>
            <a:pPr algn="ctr"/>
            <a:r>
              <a:rPr lang="en-US" sz="4800"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INTRODUCTION</a:t>
            </a:r>
            <a:endParaRPr lang="en-IN" sz="4800" b="1" dirty="0">
              <a:solidFill>
                <a:srgbClr val="567FCA"/>
              </a:solidFill>
              <a:effectLst>
                <a:outerShdw blurRad="50800" dist="38100" algn="l" rotWithShape="0">
                  <a:prstClr val="black">
                    <a:alpha val="40000"/>
                  </a:prstClr>
                </a:outerShdw>
              </a:effectLst>
            </a:endParaRPr>
          </a:p>
        </p:txBody>
      </p:sp>
      <p:sp>
        <p:nvSpPr>
          <p:cNvPr id="6" name="Rectangle: Rounded Corners 5">
            <a:extLst>
              <a:ext uri="{FF2B5EF4-FFF2-40B4-BE49-F238E27FC236}">
                <a16:creationId xmlns:a16="http://schemas.microsoft.com/office/drawing/2014/main" id="{CA3C8CDE-093A-2688-2B36-B3176691FB93}"/>
              </a:ext>
            </a:extLst>
          </p:cNvPr>
          <p:cNvSpPr/>
          <p:nvPr/>
        </p:nvSpPr>
        <p:spPr>
          <a:xfrm>
            <a:off x="270582" y="1633661"/>
            <a:ext cx="11588621" cy="1064964"/>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61EFA5B-2F65-98AB-F535-7032C5BF8A3C}"/>
              </a:ext>
            </a:extLst>
          </p:cNvPr>
          <p:cNvSpPr txBox="1"/>
          <p:nvPr/>
        </p:nvSpPr>
        <p:spPr>
          <a:xfrm>
            <a:off x="863075" y="1846681"/>
            <a:ext cx="1092897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Driver fatigue is a major factor in vehicle accidents, with 1,200 deaths and 76,000 injuries annually. To counter its effects, technologies must be developed to detect and avoid drowsiness at the wheel.</a:t>
            </a:r>
            <a:endParaRPr lang="en-IN" b="1" dirty="0">
              <a:latin typeface="Times New Roman" panose="02020603050405020304" pitchFamily="18" charset="0"/>
              <a:cs typeface="Times New Roman" panose="02020603050405020304" pitchFamily="18" charset="0"/>
            </a:endParaRPr>
          </a:p>
        </p:txBody>
      </p:sp>
      <p:sp>
        <p:nvSpPr>
          <p:cNvPr id="3" name="Isosceles Triangle 2">
            <a:extLst>
              <a:ext uri="{FF2B5EF4-FFF2-40B4-BE49-F238E27FC236}">
                <a16:creationId xmlns:a16="http://schemas.microsoft.com/office/drawing/2014/main" id="{57AEAA1B-443A-7790-14FA-37E6C35E93A0}"/>
              </a:ext>
            </a:extLst>
          </p:cNvPr>
          <p:cNvSpPr/>
          <p:nvPr/>
        </p:nvSpPr>
        <p:spPr>
          <a:xfrm rot="5400000">
            <a:off x="308130" y="1973473"/>
            <a:ext cx="646771" cy="463124"/>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AADE87F7-3315-B5D4-DFDB-22E265AC7A3B}"/>
              </a:ext>
            </a:extLst>
          </p:cNvPr>
          <p:cNvSpPr/>
          <p:nvPr/>
        </p:nvSpPr>
        <p:spPr>
          <a:xfrm>
            <a:off x="301688" y="2887078"/>
            <a:ext cx="11588621" cy="1064964"/>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AAE9394A-9745-FEDD-9D4C-816BE7759DDA}"/>
              </a:ext>
            </a:extLst>
          </p:cNvPr>
          <p:cNvSpPr/>
          <p:nvPr/>
        </p:nvSpPr>
        <p:spPr>
          <a:xfrm rot="5400000">
            <a:off x="308126" y="3197438"/>
            <a:ext cx="646771" cy="463124"/>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A53BAB6-70F0-9F99-C5E8-37A984537B04}"/>
              </a:ext>
            </a:extLst>
          </p:cNvPr>
          <p:cNvSpPr txBox="1"/>
          <p:nvPr/>
        </p:nvSpPr>
        <p:spPr>
          <a:xfrm>
            <a:off x="863074" y="3109480"/>
            <a:ext cx="1092897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Drowsiness detection is a safety technology that can prevent accidents caused by drivers and watchmen, and help students stay alert and focus on their studies.</a:t>
            </a:r>
            <a:endParaRPr lang="en-IN" b="1"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E266E354-55C0-8969-C213-1E8EC0CC0279}"/>
              </a:ext>
            </a:extLst>
          </p:cNvPr>
          <p:cNvSpPr/>
          <p:nvPr/>
        </p:nvSpPr>
        <p:spPr>
          <a:xfrm>
            <a:off x="301687" y="4157142"/>
            <a:ext cx="11588621" cy="1064964"/>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Isosceles Triangle 12">
            <a:extLst>
              <a:ext uri="{FF2B5EF4-FFF2-40B4-BE49-F238E27FC236}">
                <a16:creationId xmlns:a16="http://schemas.microsoft.com/office/drawing/2014/main" id="{7DB9AB10-AB70-D476-CE56-80C11D43074D}"/>
              </a:ext>
            </a:extLst>
          </p:cNvPr>
          <p:cNvSpPr/>
          <p:nvPr/>
        </p:nvSpPr>
        <p:spPr>
          <a:xfrm rot="5400000">
            <a:off x="308124" y="4463316"/>
            <a:ext cx="646771" cy="463124"/>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71B97A01-F214-D953-22CC-49F116B5EDC3}"/>
              </a:ext>
            </a:extLst>
          </p:cNvPr>
          <p:cNvSpPr txBox="1"/>
          <p:nvPr/>
        </p:nvSpPr>
        <p:spPr>
          <a:xfrm>
            <a:off x="863067" y="4239430"/>
            <a:ext cx="1092898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This project "drowsiness detection" is based on concepts of artificial intelligence and lies in the fields of computer vision and machine learning. The algorithms used in the project are based on deep learning concepts, which mimic the human brain's activity and enable it to "learn" from massive amounts of data.</a:t>
            </a:r>
            <a:endParaRPr lang="en-IN" b="1"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5A7B6AD7-8D31-E105-B77C-55D1D93FF879}"/>
              </a:ext>
            </a:extLst>
          </p:cNvPr>
          <p:cNvSpPr/>
          <p:nvPr/>
        </p:nvSpPr>
        <p:spPr>
          <a:xfrm>
            <a:off x="301686" y="5358990"/>
            <a:ext cx="11588621" cy="1463293"/>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Isosceles Triangle 15">
            <a:extLst>
              <a:ext uri="{FF2B5EF4-FFF2-40B4-BE49-F238E27FC236}">
                <a16:creationId xmlns:a16="http://schemas.microsoft.com/office/drawing/2014/main" id="{EC23DA84-0FE0-86F0-5432-F53520A46D21}"/>
              </a:ext>
            </a:extLst>
          </p:cNvPr>
          <p:cNvSpPr/>
          <p:nvPr/>
        </p:nvSpPr>
        <p:spPr>
          <a:xfrm rot="5400000">
            <a:off x="308123" y="5870265"/>
            <a:ext cx="646771" cy="463124"/>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5BF034C-32DC-33A3-92B4-A3A5DBEEA56D}"/>
              </a:ext>
            </a:extLst>
          </p:cNvPr>
          <p:cNvSpPr txBox="1"/>
          <p:nvPr/>
        </p:nvSpPr>
        <p:spPr>
          <a:xfrm>
            <a:off x="863067" y="5504707"/>
            <a:ext cx="1092898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Drowsiness detection systems use cameras, sensors, or wearable devices to monitor the driver's eye movements, head position, and facial expressions. They also use data from other sources, such as the vehicle's onboard systems, to detect changes in driving patterns. If drowsiness is detected, the system may provide an alert to encourage the driver to take a break and rest.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91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50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0-#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50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6" grpId="0" animBg="1"/>
      <p:bldP spid="9" grpId="0"/>
      <p:bldP spid="3" grpId="0" animBg="1"/>
      <p:bldP spid="5" grpId="0" animBg="1"/>
      <p:bldP spid="7" grpId="0" animBg="1"/>
      <p:bldP spid="10" grpId="0"/>
      <p:bldP spid="12" grpId="0" animBg="1"/>
      <p:bldP spid="13" grpId="0" animBg="1"/>
      <p:bldP spid="14" grpId="0"/>
      <p:bldP spid="15" grpId="0" animBg="1"/>
      <p:bldP spid="16"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3B12C64-9FB4-7F61-E6A6-B4027F96A944}"/>
              </a:ext>
            </a:extLst>
          </p:cNvPr>
          <p:cNvSpPr/>
          <p:nvPr/>
        </p:nvSpPr>
        <p:spPr>
          <a:xfrm>
            <a:off x="-1" y="1"/>
            <a:ext cx="3648076" cy="685800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554350BA-152F-8952-5CA8-5309CD623471}"/>
              </a:ext>
            </a:extLst>
          </p:cNvPr>
          <p:cNvSpPr/>
          <p:nvPr/>
        </p:nvSpPr>
        <p:spPr>
          <a:xfrm>
            <a:off x="4124325" y="1678171"/>
            <a:ext cx="7334250" cy="3501653"/>
          </a:xfrm>
          <a:prstGeom prst="roundRect">
            <a:avLst>
              <a:gd name="adj" fmla="val 17873"/>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EDF6AE0-AFD4-1F19-39E6-D215C1D0DBBA}"/>
              </a:ext>
            </a:extLst>
          </p:cNvPr>
          <p:cNvSpPr>
            <a:spLocks noGrp="1"/>
          </p:cNvSpPr>
          <p:nvPr>
            <p:ph type="title"/>
          </p:nvPr>
        </p:nvSpPr>
        <p:spPr>
          <a:xfrm>
            <a:off x="1" y="-1"/>
            <a:ext cx="3648074" cy="6857999"/>
          </a:xfrm>
        </p:spPr>
        <p:txBody>
          <a:bodyPr>
            <a:no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PROBLEM   STATEMENT</a:t>
            </a:r>
            <a:endParaRPr lang="en-IN"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75659F-56E1-5B3C-18FC-20BDD2759AF9}"/>
              </a:ext>
            </a:extLst>
          </p:cNvPr>
          <p:cNvSpPr txBox="1"/>
          <p:nvPr/>
        </p:nvSpPr>
        <p:spPr>
          <a:xfrm>
            <a:off x="4436609" y="1882110"/>
            <a:ext cx="6709682" cy="31393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While engaging in tasks that require constant concentration, like driving a car, studying online being drowsy might be risky. Driving when sleepy increases drowsiness, which increases the risk of accidents. The main challenge is detecting the user's condition and deciding whether or not they are drowsy. The primary idea of this project is to create a deep learning-based alert system i.e. drowsiness detection system. The objective is to create a tool that can accurately assess whether or not a user is sleepy. The concept majorly impacts the automotive industry, improving driving safety and reducing the number of fatalities brought on by drowsy driving.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30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LITERATURE SURVEY</a:t>
            </a:r>
            <a:endParaRPr lang="en-IN" dirty="0"/>
          </a:p>
        </p:txBody>
      </p:sp>
      <p:pic>
        <p:nvPicPr>
          <p:cNvPr id="13" name="Picture 12" descr="Table&#10;&#10;Description automatically generated">
            <a:extLst>
              <a:ext uri="{FF2B5EF4-FFF2-40B4-BE49-F238E27FC236}">
                <a16:creationId xmlns:a16="http://schemas.microsoft.com/office/drawing/2014/main" id="{33F5BF37-08EB-30D2-BA42-8D5EB8C5B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 y="2281404"/>
            <a:ext cx="6052315" cy="3708848"/>
          </a:xfrm>
          <a:prstGeom prst="rect">
            <a:avLst/>
          </a:prstGeom>
        </p:spPr>
      </p:pic>
      <p:pic>
        <p:nvPicPr>
          <p:cNvPr id="19" name="Picture 18" descr="Table&#10;&#10;Description automatically generated with low confidence">
            <a:extLst>
              <a:ext uri="{FF2B5EF4-FFF2-40B4-BE49-F238E27FC236}">
                <a16:creationId xmlns:a16="http://schemas.microsoft.com/office/drawing/2014/main" id="{6E74DC34-2904-4E3D-9344-C1103496F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3754" y="2272283"/>
            <a:ext cx="5978246" cy="3708847"/>
          </a:xfrm>
          <a:prstGeom prst="rect">
            <a:avLst/>
          </a:prstGeom>
        </p:spPr>
      </p:pic>
    </p:spTree>
    <p:extLst>
      <p:ext uri="{BB962C8B-B14F-4D97-AF65-F5344CB8AC3E}">
        <p14:creationId xmlns:p14="http://schemas.microsoft.com/office/powerpoint/2010/main" val="62253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childTnLst>
                                </p:cTn>
                              </p:par>
                              <p:par>
                                <p:cTn id="11" presetID="10" presetClass="entr" presetSubtype="0" fill="hold"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LITERATURE SURVEY</a:t>
            </a:r>
            <a:endParaRPr lang="en-IN" dirty="0"/>
          </a:p>
        </p:txBody>
      </p:sp>
      <p:pic>
        <p:nvPicPr>
          <p:cNvPr id="3" name="Picture 2" descr="Table&#10;&#10;Description automatically generated">
            <a:extLst>
              <a:ext uri="{FF2B5EF4-FFF2-40B4-BE49-F238E27FC236}">
                <a16:creationId xmlns:a16="http://schemas.microsoft.com/office/drawing/2014/main" id="{016B4788-B1FE-60FD-DD6A-5004645F3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328" y="2111527"/>
            <a:ext cx="6713343" cy="4158644"/>
          </a:xfrm>
          <a:prstGeom prst="rect">
            <a:avLst/>
          </a:prstGeom>
        </p:spPr>
      </p:pic>
    </p:spTree>
    <p:extLst>
      <p:ext uri="{BB962C8B-B14F-4D97-AF65-F5344CB8AC3E}">
        <p14:creationId xmlns:p14="http://schemas.microsoft.com/office/powerpoint/2010/main" val="1285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childTnLst>
                                </p:cTn>
                              </p:par>
                              <p:par>
                                <p:cTn id="11" presetID="10" presetClass="entr" presetSubtype="0"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EXISTING SYSTEM</a:t>
            </a:r>
            <a:endParaRPr lang="en-IN" dirty="0"/>
          </a:p>
        </p:txBody>
      </p:sp>
      <p:graphicFrame>
        <p:nvGraphicFramePr>
          <p:cNvPr id="2" name="Diagram 1">
            <a:extLst>
              <a:ext uri="{FF2B5EF4-FFF2-40B4-BE49-F238E27FC236}">
                <a16:creationId xmlns:a16="http://schemas.microsoft.com/office/drawing/2014/main" id="{B41C1BB0-6AD0-CFBA-76AB-8F41F1170D71}"/>
              </a:ext>
            </a:extLst>
          </p:cNvPr>
          <p:cNvGraphicFramePr/>
          <p:nvPr>
            <p:extLst>
              <p:ext uri="{D42A27DB-BD31-4B8C-83A1-F6EECF244321}">
                <p14:modId xmlns:p14="http://schemas.microsoft.com/office/powerpoint/2010/main" val="2518038181"/>
              </p:ext>
            </p:extLst>
          </p:nvPr>
        </p:nvGraphicFramePr>
        <p:xfrm>
          <a:off x="2090057" y="1465263"/>
          <a:ext cx="8182947" cy="5322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17F847B9-80CF-A10D-48D4-054524D14730}"/>
              </a:ext>
            </a:extLst>
          </p:cNvPr>
          <p:cNvSpPr txBox="1"/>
          <p:nvPr/>
        </p:nvSpPr>
        <p:spPr>
          <a:xfrm>
            <a:off x="4068147" y="1856792"/>
            <a:ext cx="1399591" cy="1154162"/>
          </a:xfrm>
          <a:prstGeom prst="rect">
            <a:avLst/>
          </a:prstGeom>
          <a:noFill/>
        </p:spPr>
        <p:txBody>
          <a:bodyPr wrap="square" rtlCol="0">
            <a:spAutoFit/>
          </a:bodyPr>
          <a:lstStyle/>
          <a:p>
            <a:pPr algn="ctr"/>
            <a:r>
              <a:rPr lang="en-US" sz="2300" dirty="0">
                <a:latin typeface="Times New Roman" panose="02020603050405020304" pitchFamily="18" charset="0"/>
                <a:cs typeface="Times New Roman" panose="02020603050405020304" pitchFamily="18" charset="0"/>
              </a:rPr>
              <a:t>Eye- Tracking Systems</a:t>
            </a:r>
            <a:endParaRPr lang="en-IN" sz="23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BB9B134-94F1-D41E-E0E4-B6597FDED5F1}"/>
              </a:ext>
            </a:extLst>
          </p:cNvPr>
          <p:cNvSpPr txBox="1"/>
          <p:nvPr/>
        </p:nvSpPr>
        <p:spPr>
          <a:xfrm>
            <a:off x="6904653" y="3772763"/>
            <a:ext cx="1278294" cy="800219"/>
          </a:xfrm>
          <a:prstGeom prst="rect">
            <a:avLst/>
          </a:prstGeom>
          <a:noFill/>
        </p:spPr>
        <p:txBody>
          <a:bodyPr wrap="square" rtlCol="0">
            <a:spAutoFit/>
          </a:bodyPr>
          <a:lstStyle/>
          <a:p>
            <a:pPr algn="ctr"/>
            <a:r>
              <a:rPr lang="en-US" sz="2300" dirty="0">
                <a:latin typeface="Times New Roman" panose="02020603050405020304" pitchFamily="18" charset="0"/>
                <a:cs typeface="Times New Roman" panose="02020603050405020304" pitchFamily="18" charset="0"/>
              </a:rPr>
              <a:t>EEG Systems</a:t>
            </a:r>
            <a:endParaRPr lang="en-IN" sz="23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CDE1258-49E5-B3A4-D5BB-24FE3D40EAB1}"/>
              </a:ext>
            </a:extLst>
          </p:cNvPr>
          <p:cNvSpPr txBox="1"/>
          <p:nvPr/>
        </p:nvSpPr>
        <p:spPr>
          <a:xfrm>
            <a:off x="4156787" y="5058660"/>
            <a:ext cx="1222309" cy="1508105"/>
          </a:xfrm>
          <a:prstGeom prst="rect">
            <a:avLst/>
          </a:prstGeom>
          <a:noFill/>
        </p:spPr>
        <p:txBody>
          <a:bodyPr wrap="square" rtlCol="0">
            <a:spAutoFit/>
          </a:bodyPr>
          <a:lstStyle/>
          <a:p>
            <a:pPr algn="ctr"/>
            <a:r>
              <a:rPr lang="en-US" sz="2300" dirty="0">
                <a:latin typeface="Times New Roman" panose="02020603050405020304" pitchFamily="18" charset="0"/>
                <a:cs typeface="Times New Roman" panose="02020603050405020304" pitchFamily="18" charset="0"/>
              </a:rPr>
              <a:t>Smart-phone based system</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2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Graphic spid="2" grpId="0">
        <p:bldAsOne/>
      </p:bldGraphic>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PROPOSED SYSTEM</a:t>
            </a:r>
            <a:endParaRPr lang="en-IN" dirty="0"/>
          </a:p>
        </p:txBody>
      </p:sp>
      <p:sp>
        <p:nvSpPr>
          <p:cNvPr id="2" name="Rectangle: Rounded Corners 1">
            <a:extLst>
              <a:ext uri="{FF2B5EF4-FFF2-40B4-BE49-F238E27FC236}">
                <a16:creationId xmlns:a16="http://schemas.microsoft.com/office/drawing/2014/main" id="{F56945B4-7034-4A19-072F-BB63CD34A510}"/>
              </a:ext>
            </a:extLst>
          </p:cNvPr>
          <p:cNvSpPr/>
          <p:nvPr/>
        </p:nvSpPr>
        <p:spPr>
          <a:xfrm>
            <a:off x="838200" y="2183606"/>
            <a:ext cx="10647784" cy="3886200"/>
          </a:xfrm>
          <a:prstGeom prst="round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532DF60-B1CD-F3AD-7708-D1F28194EFD4}"/>
              </a:ext>
            </a:extLst>
          </p:cNvPr>
          <p:cNvSpPr/>
          <p:nvPr/>
        </p:nvSpPr>
        <p:spPr>
          <a:xfrm>
            <a:off x="10541516" y="2764074"/>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5BC9588-5D3D-C530-9A9B-5BB0A0932AD1}"/>
              </a:ext>
            </a:extLst>
          </p:cNvPr>
          <p:cNvSpPr/>
          <p:nvPr/>
        </p:nvSpPr>
        <p:spPr>
          <a:xfrm>
            <a:off x="10541516" y="3493832"/>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ECE875CE-0F42-9CC2-FF6C-8AAF1FBDBD81}"/>
              </a:ext>
            </a:extLst>
          </p:cNvPr>
          <p:cNvSpPr/>
          <p:nvPr/>
        </p:nvSpPr>
        <p:spPr>
          <a:xfrm>
            <a:off x="10883813" y="3112730"/>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CE8EC1E-34AC-14C4-0237-11F5FEC1DB12}"/>
              </a:ext>
            </a:extLst>
          </p:cNvPr>
          <p:cNvSpPr/>
          <p:nvPr/>
        </p:nvSpPr>
        <p:spPr>
          <a:xfrm>
            <a:off x="10204231" y="3112730"/>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6BD86A67-EBD5-B606-8A6D-6DF5FDD722A9}"/>
              </a:ext>
            </a:extLst>
          </p:cNvPr>
          <p:cNvSpPr/>
          <p:nvPr/>
        </p:nvSpPr>
        <p:spPr>
          <a:xfrm>
            <a:off x="10381517" y="4340434"/>
            <a:ext cx="768564" cy="735081"/>
          </a:xfrm>
          <a:prstGeom prst="ellipse">
            <a:avLst/>
          </a:prstGeom>
          <a:solidFill>
            <a:schemeClr val="tx1">
              <a:lumMod val="50000"/>
              <a:lumOff val="5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25FE7F88-81BC-03C1-01AD-9F46A0DF9F40}"/>
              </a:ext>
            </a:extLst>
          </p:cNvPr>
          <p:cNvSpPr/>
          <p:nvPr/>
        </p:nvSpPr>
        <p:spPr>
          <a:xfrm>
            <a:off x="1116212" y="2764074"/>
            <a:ext cx="768564" cy="735081"/>
          </a:xfrm>
          <a:prstGeom prst="ellipse">
            <a:avLst/>
          </a:prstGeom>
          <a:solidFill>
            <a:schemeClr val="tx1">
              <a:lumMod val="50000"/>
              <a:lumOff val="5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78A90335-1C3C-8BAC-DB4F-4C1F0C30DEB8}"/>
              </a:ext>
            </a:extLst>
          </p:cNvPr>
          <p:cNvSpPr/>
          <p:nvPr/>
        </p:nvSpPr>
        <p:spPr>
          <a:xfrm>
            <a:off x="985935" y="4707974"/>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5386564-1F22-4426-9417-BB59078F33BD}"/>
              </a:ext>
            </a:extLst>
          </p:cNvPr>
          <p:cNvSpPr/>
          <p:nvPr/>
        </p:nvSpPr>
        <p:spPr>
          <a:xfrm>
            <a:off x="1343002" y="5053918"/>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9911AFF1-1658-C333-CADF-316822EDD5A0}"/>
              </a:ext>
            </a:extLst>
          </p:cNvPr>
          <p:cNvSpPr/>
          <p:nvPr/>
        </p:nvSpPr>
        <p:spPr>
          <a:xfrm>
            <a:off x="1339113" y="4351286"/>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F976D11C-4A12-FA4B-AB08-14B8B9180A5E}"/>
              </a:ext>
            </a:extLst>
          </p:cNvPr>
          <p:cNvSpPr/>
          <p:nvPr/>
        </p:nvSpPr>
        <p:spPr>
          <a:xfrm>
            <a:off x="1671300" y="4707974"/>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7A97C2B6-112B-808B-158D-33D88FFCF254}"/>
              </a:ext>
            </a:extLst>
          </p:cNvPr>
          <p:cNvPicPr>
            <a:picLocks noChangeAspect="1"/>
          </p:cNvPicPr>
          <p:nvPr/>
        </p:nvPicPr>
        <p:blipFill rotWithShape="1">
          <a:blip r:embed="rId3">
            <a:extLst>
              <a:ext uri="{28A0092B-C50C-407E-A947-70E740481C1C}">
                <a14:useLocalDpi xmlns:a14="http://schemas.microsoft.com/office/drawing/2010/main" val="0"/>
              </a:ext>
            </a:extLst>
          </a:blip>
          <a:srcRect l="19282" t="30326" r="17605" b="16210"/>
          <a:stretch/>
        </p:blipFill>
        <p:spPr>
          <a:xfrm>
            <a:off x="2048566" y="2196200"/>
            <a:ext cx="8129232" cy="3873605"/>
          </a:xfrm>
          <a:prstGeom prst="rect">
            <a:avLst/>
          </a:prstGeom>
        </p:spPr>
      </p:pic>
    </p:spTree>
    <p:extLst>
      <p:ext uri="{BB962C8B-B14F-4D97-AF65-F5344CB8AC3E}">
        <p14:creationId xmlns:p14="http://schemas.microsoft.com/office/powerpoint/2010/main" val="142576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2" grpId="0" animBg="1"/>
      <p:bldP spid="7" grpId="0" animBg="1"/>
      <p:bldP spid="10" grpId="0" animBg="1"/>
      <p:bldP spid="11" grpId="0" animBg="1"/>
      <p:bldP spid="12" grpId="0" animBg="1"/>
      <p:bldP spid="14" grpId="0" animBg="1"/>
      <p:bldP spid="15"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ALGORITHM</a:t>
            </a:r>
            <a:endParaRPr lang="en-IN" dirty="0"/>
          </a:p>
        </p:txBody>
      </p:sp>
      <p:sp>
        <p:nvSpPr>
          <p:cNvPr id="5" name="Rectangle: Top Corners Rounded 4">
            <a:extLst>
              <a:ext uri="{FF2B5EF4-FFF2-40B4-BE49-F238E27FC236}">
                <a16:creationId xmlns:a16="http://schemas.microsoft.com/office/drawing/2014/main" id="{B74C8AFC-5698-D57D-6909-31F16F40FAFA}"/>
              </a:ext>
            </a:extLst>
          </p:cNvPr>
          <p:cNvSpPr/>
          <p:nvPr/>
        </p:nvSpPr>
        <p:spPr>
          <a:xfrm rot="5400000">
            <a:off x="3194182" y="-1292826"/>
            <a:ext cx="4450704" cy="10839065"/>
          </a:xfrm>
          <a:prstGeom prst="round2Same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8D19F67-D20F-8FC8-76B4-318F7BA5BBC9}"/>
              </a:ext>
            </a:extLst>
          </p:cNvPr>
          <p:cNvSpPr txBox="1"/>
          <p:nvPr/>
        </p:nvSpPr>
        <p:spPr>
          <a:xfrm>
            <a:off x="4745399" y="3020818"/>
            <a:ext cx="4667250" cy="2246769"/>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1: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In the first step, the video is extracted through a webcam using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openCV</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and then the video is divided into frames.</a:t>
            </a:r>
            <a:endParaRPr lang="en-IN" sz="2800" dirty="0">
              <a:latin typeface="Times New Roman" panose="02020603050405020304" pitchFamily="18" charset="0"/>
              <a:cs typeface="Times New Roman" panose="02020603050405020304" pitchFamily="18" charset="0"/>
            </a:endParaRPr>
          </a:p>
        </p:txBody>
      </p:sp>
      <p:sp>
        <p:nvSpPr>
          <p:cNvPr id="6" name="Rectangle: Top Corners Rounded 5">
            <a:extLst>
              <a:ext uri="{FF2B5EF4-FFF2-40B4-BE49-F238E27FC236}">
                <a16:creationId xmlns:a16="http://schemas.microsoft.com/office/drawing/2014/main" id="{E01ECC06-BD06-2481-D0DA-EABEE3D18B8A}"/>
              </a:ext>
            </a:extLst>
          </p:cNvPr>
          <p:cNvSpPr/>
          <p:nvPr/>
        </p:nvSpPr>
        <p:spPr>
          <a:xfrm rot="5400000">
            <a:off x="2589244" y="-670394"/>
            <a:ext cx="4450704" cy="9629192"/>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2FA32752-D9B5-09D9-FEF9-A89BB0A61B56}"/>
              </a:ext>
            </a:extLst>
          </p:cNvPr>
          <p:cNvSpPr txBox="1"/>
          <p:nvPr/>
        </p:nvSpPr>
        <p:spPr>
          <a:xfrm>
            <a:off x="3590672" y="3112588"/>
            <a:ext cx="4667250" cy="2677656"/>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2:</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Process of conversion of image to grayscale has been held for faster processing using open CV. After converting into grayscale, </a:t>
            </a:r>
            <a:r>
              <a:rPr lang="en-US" sz="2800" dirty="0">
                <a:solidFill>
                  <a:srgbClr val="000000"/>
                </a:solidFill>
                <a:latin typeface="Times New Roman" panose="02020603050405020304" pitchFamily="18" charset="0"/>
                <a:cs typeface="Times New Roman" panose="02020603050405020304" pitchFamily="18" charset="0"/>
              </a:rPr>
              <a:t>it will check the eyes are opened/closed.</a:t>
            </a:r>
            <a:endParaRPr lang="en-IN" sz="2800" dirty="0">
              <a:latin typeface="Times New Roman" panose="02020603050405020304" pitchFamily="18" charset="0"/>
              <a:cs typeface="Times New Roman" panose="02020603050405020304" pitchFamily="18" charset="0"/>
            </a:endParaRPr>
          </a:p>
        </p:txBody>
      </p:sp>
      <p:sp>
        <p:nvSpPr>
          <p:cNvPr id="7" name="Rectangle: Top Corners Rounded 6">
            <a:extLst>
              <a:ext uri="{FF2B5EF4-FFF2-40B4-BE49-F238E27FC236}">
                <a16:creationId xmlns:a16="http://schemas.microsoft.com/office/drawing/2014/main" id="{F17EA79A-C32D-CE58-2C2B-96F2B84E0B7A}"/>
              </a:ext>
            </a:extLst>
          </p:cNvPr>
          <p:cNvSpPr/>
          <p:nvPr/>
        </p:nvSpPr>
        <p:spPr>
          <a:xfrm rot="5400000">
            <a:off x="1957213" y="-9086"/>
            <a:ext cx="4450704" cy="8341569"/>
          </a:xfrm>
          <a:prstGeom prst="round2Same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2550292-D1C9-D0AB-C155-E1D40FEFDB51}"/>
              </a:ext>
            </a:extLst>
          </p:cNvPr>
          <p:cNvSpPr txBox="1"/>
          <p:nvPr/>
        </p:nvSpPr>
        <p:spPr>
          <a:xfrm>
            <a:off x="320119" y="2949960"/>
            <a:ext cx="6815944" cy="1815882"/>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3:</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A frame is displayed, capturing the face and the eyes are monitored</a:t>
            </a:r>
            <a:r>
              <a:rPr lang="en-US" sz="2800" dirty="0">
                <a:solidFill>
                  <a:srgbClr val="000000"/>
                </a:solidFill>
                <a:latin typeface="Times New Roman" panose="02020603050405020304" pitchFamily="18" charset="0"/>
                <a:cs typeface="Times New Roman" panose="02020603050405020304" pitchFamily="18" charset="0"/>
              </a:rPr>
              <a:t>. If it gives 1 then eye is open because 1 is assigned to open and 0 for closed. </a:t>
            </a:r>
            <a:endParaRPr lang="en-IN" sz="2800" dirty="0">
              <a:latin typeface="Times New Roman" panose="02020603050405020304" pitchFamily="18" charset="0"/>
              <a:cs typeface="Times New Roman" panose="02020603050405020304" pitchFamily="18" charset="0"/>
            </a:endParaRPr>
          </a:p>
        </p:txBody>
      </p:sp>
      <p:sp>
        <p:nvSpPr>
          <p:cNvPr id="10" name="Rectangle: Top Corners Rounded 9">
            <a:extLst>
              <a:ext uri="{FF2B5EF4-FFF2-40B4-BE49-F238E27FC236}">
                <a16:creationId xmlns:a16="http://schemas.microsoft.com/office/drawing/2014/main" id="{4EF4F8E1-6FAD-5E60-680D-9D26F3E4136A}"/>
              </a:ext>
            </a:extLst>
          </p:cNvPr>
          <p:cNvSpPr/>
          <p:nvPr/>
        </p:nvSpPr>
        <p:spPr>
          <a:xfrm rot="5400000">
            <a:off x="1310172" y="574726"/>
            <a:ext cx="4450704" cy="710565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BB31EBBE-C2B5-FF42-D29B-45F5FA931B30}"/>
              </a:ext>
            </a:extLst>
          </p:cNvPr>
          <p:cNvSpPr txBox="1"/>
          <p:nvPr/>
        </p:nvSpPr>
        <p:spPr>
          <a:xfrm>
            <a:off x="65690" y="2318520"/>
            <a:ext cx="5116874" cy="3970318"/>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4: </a:t>
            </a:r>
            <a:r>
              <a:rPr lang="en-US" sz="2800" dirty="0">
                <a:solidFill>
                  <a:srgbClr val="000000"/>
                </a:solidFill>
                <a:latin typeface="Times New Roman" panose="02020603050405020304" pitchFamily="18" charset="0"/>
                <a:cs typeface="Times New Roman" panose="02020603050405020304" pitchFamily="18" charset="0"/>
              </a:rPr>
              <a:t> The score increments/decrements based on eye state. If both eyes are closed increment the score, and if opened decrement the </a:t>
            </a:r>
            <a:r>
              <a:rPr lang="en-US" sz="2800" dirty="0" err="1">
                <a:solidFill>
                  <a:srgbClr val="000000"/>
                </a:solidFill>
                <a:latin typeface="Times New Roman" panose="02020603050405020304" pitchFamily="18" charset="0"/>
                <a:cs typeface="Times New Roman" panose="02020603050405020304" pitchFamily="18" charset="0"/>
              </a:rPr>
              <a:t>score.The</a:t>
            </a:r>
            <a:r>
              <a:rPr lang="en-US" sz="2800" dirty="0">
                <a:solidFill>
                  <a:srgbClr val="000000"/>
                </a:solidFill>
                <a:latin typeface="Times New Roman" panose="02020603050405020304" pitchFamily="18" charset="0"/>
                <a:cs typeface="Times New Roman" panose="02020603050405020304" pitchFamily="18" charset="0"/>
              </a:rPr>
              <a:t>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system will determine whether there are any signs of drowsiness in the closed state of eyes for continuous frames.</a:t>
            </a:r>
            <a:endParaRPr lang="en-IN" sz="2800" dirty="0">
              <a:latin typeface="Times New Roman" panose="02020603050405020304" pitchFamily="18" charset="0"/>
              <a:cs typeface="Times New Roman" panose="02020603050405020304" pitchFamily="18" charset="0"/>
            </a:endParaRPr>
          </a:p>
        </p:txBody>
      </p:sp>
      <p:sp>
        <p:nvSpPr>
          <p:cNvPr id="11" name="Rectangle: Top Corners Rounded 10">
            <a:extLst>
              <a:ext uri="{FF2B5EF4-FFF2-40B4-BE49-F238E27FC236}">
                <a16:creationId xmlns:a16="http://schemas.microsoft.com/office/drawing/2014/main" id="{9A86AE17-BF31-5B76-3697-5D00A9339BD1}"/>
              </a:ext>
            </a:extLst>
          </p:cNvPr>
          <p:cNvSpPr/>
          <p:nvPr/>
        </p:nvSpPr>
        <p:spPr>
          <a:xfrm rot="5400000">
            <a:off x="547199" y="1336854"/>
            <a:ext cx="4450704" cy="5579705"/>
          </a:xfrm>
          <a:prstGeom prst="round2Same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155E4532-6475-D0FE-A0F4-3546B24155F0}"/>
              </a:ext>
            </a:extLst>
          </p:cNvPr>
          <p:cNvSpPr txBox="1"/>
          <p:nvPr/>
        </p:nvSpPr>
        <p:spPr>
          <a:xfrm>
            <a:off x="46225" y="2364678"/>
            <a:ext cx="4982547" cy="3108543"/>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5:</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If eyes are closed for score greater than 16 and any unwanted object detected then the system will sound an alarm using the play sound library to alert the user, else more frames to process.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51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50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par>
                                <p:cTn id="25" presetID="1" presetClass="entr" presetSubtype="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1" presetClass="entr" presetSubtype="0" fill="hold" grpId="0" nodeType="withEffect">
                                  <p:stCondLst>
                                    <p:cond delay="50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0-#ppt_w/2"/>
                                          </p:val>
                                        </p:tav>
                                        <p:tav tm="100000">
                                          <p:val>
                                            <p:strVal val="#ppt_x"/>
                                          </p:val>
                                        </p:tav>
                                      </p:tavLst>
                                    </p:anim>
                                    <p:anim calcmode="lin" valueType="num">
                                      <p:cBhvr additive="base">
                                        <p:cTn id="40" dur="500" fill="hold"/>
                                        <p:tgtEl>
                                          <p:spTgt spid="10"/>
                                        </p:tgtEl>
                                        <p:attrNameLst>
                                          <p:attrName>ppt_y</p:attrName>
                                        </p:attrNameLst>
                                      </p:cBhvr>
                                      <p:tavLst>
                                        <p:tav tm="0">
                                          <p:val>
                                            <p:strVal val="#ppt_y"/>
                                          </p:val>
                                        </p:tav>
                                        <p:tav tm="100000">
                                          <p:val>
                                            <p:strVal val="#ppt_y"/>
                                          </p:val>
                                        </p:tav>
                                      </p:tavLst>
                                    </p:anim>
                                  </p:childTnLst>
                                </p:cTn>
                              </p:par>
                              <p:par>
                                <p:cTn id="41" presetID="1" presetClass="entr" presetSubtype="0" fill="hold" grpId="0" nodeType="withEffect">
                                  <p:stCondLst>
                                    <p:cond delay="50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0-#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par>
                                <p:cTn id="49" presetID="1" presetClass="entr" presetSubtype="0" fill="hold" grpId="0" nodeType="withEffect">
                                  <p:stCondLst>
                                    <p:cond delay="50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5" grpId="0" animBg="1"/>
      <p:bldP spid="12" grpId="0"/>
      <p:bldP spid="6" grpId="0" animBg="1"/>
      <p:bldP spid="13" grpId="0"/>
      <p:bldP spid="7" grpId="0" animBg="1"/>
      <p:bldP spid="14" grpId="0"/>
      <p:bldP spid="10" grpId="0" animBg="1"/>
      <p:bldP spid="15" grpId="0"/>
      <p:bldP spid="11" grpId="0" animBg="1"/>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3020</TotalTime>
  <Words>1277</Words>
  <Application>Microsoft Office PowerPoint</Application>
  <PresentationFormat>Widescreen</PresentationFormat>
  <Paragraphs>73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DROWSINESS DETECTION SYSTEM</vt:lpstr>
      <vt:lpstr>OUTLINE OF TOPICS</vt:lpstr>
      <vt:lpstr>INTRODUCTION</vt:lpstr>
      <vt:lpstr>PROBLEM   STATEMENT</vt:lpstr>
      <vt:lpstr>LITERATURE SURVEY</vt:lpstr>
      <vt:lpstr>LITERATURE SURVEY</vt:lpstr>
      <vt:lpstr>EXISTING SYSTEM</vt:lpstr>
      <vt:lpstr>PROPOSED SYSTEM</vt:lpstr>
      <vt:lpstr>ALGORITHM</vt:lpstr>
      <vt:lpstr>ARCHITECTURE</vt:lpstr>
      <vt:lpstr>HARDWARE AND SOFTWARE REQUIREMENTS</vt:lpstr>
      <vt:lpstr>IMPLEMENTATION</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 SYSTEM</dc:title>
  <dc:creator>Vaishnavi Kadam</dc:creator>
  <cp:lastModifiedBy>Simran Gupta</cp:lastModifiedBy>
  <cp:revision>13</cp:revision>
  <dcterms:created xsi:type="dcterms:W3CDTF">2023-03-05T09:22:15Z</dcterms:created>
  <dcterms:modified xsi:type="dcterms:W3CDTF">2023-04-27T08:26:54Z</dcterms:modified>
</cp:coreProperties>
</file>