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56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106" y="-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D446-2CFD-452C-8D81-EC214C1E342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7BBC6AD-5B19-400A-80BF-3C3E9BA6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6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D446-2CFD-452C-8D81-EC214C1E342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BBC6AD-5B19-400A-80BF-3C3E9BA6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5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D446-2CFD-452C-8D81-EC214C1E342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BBC6AD-5B19-400A-80BF-3C3E9BA6B39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896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D446-2CFD-452C-8D81-EC214C1E342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BBC6AD-5B19-400A-80BF-3C3E9BA6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29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D446-2CFD-452C-8D81-EC214C1E342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BBC6AD-5B19-400A-80BF-3C3E9BA6B39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8520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D446-2CFD-452C-8D81-EC214C1E342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BBC6AD-5B19-400A-80BF-3C3E9BA6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42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D446-2CFD-452C-8D81-EC214C1E342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C6AD-5B19-400A-80BF-3C3E9BA6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3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D446-2CFD-452C-8D81-EC214C1E342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C6AD-5B19-400A-80BF-3C3E9BA6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4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D446-2CFD-452C-8D81-EC214C1E342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C6AD-5B19-400A-80BF-3C3E9BA6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4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D446-2CFD-452C-8D81-EC214C1E342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BBC6AD-5B19-400A-80BF-3C3E9BA6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5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D446-2CFD-452C-8D81-EC214C1E342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BBC6AD-5B19-400A-80BF-3C3E9BA6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D446-2CFD-452C-8D81-EC214C1E342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BBC6AD-5B19-400A-80BF-3C3E9BA6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9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D446-2CFD-452C-8D81-EC214C1E342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C6AD-5B19-400A-80BF-3C3E9BA6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4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D446-2CFD-452C-8D81-EC214C1E342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C6AD-5B19-400A-80BF-3C3E9BA6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8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D446-2CFD-452C-8D81-EC214C1E342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C6AD-5B19-400A-80BF-3C3E9BA6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2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D446-2CFD-452C-8D81-EC214C1E342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BBC6AD-5B19-400A-80BF-3C3E9BA6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D446-2CFD-452C-8D81-EC214C1E342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7BBC6AD-5B19-400A-80BF-3C3E9BA6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5181" y="1084152"/>
            <a:ext cx="8915399" cy="2262781"/>
          </a:xfrm>
        </p:spPr>
        <p:txBody>
          <a:bodyPr>
            <a:normAutofit/>
          </a:bodyPr>
          <a:lstStyle/>
          <a:p>
            <a:r>
              <a:rPr lang="en-US" sz="6600" dirty="0" smtClean="0"/>
              <a:t>System Development</a:t>
            </a:r>
            <a:br>
              <a:rPr lang="en-US" sz="6600" dirty="0" smtClean="0"/>
            </a:br>
            <a:r>
              <a:rPr lang="en-US" sz="6600" dirty="0" smtClean="0"/>
              <a:t>Life Cycle (SDLC)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Made By :</a:t>
            </a:r>
          </a:p>
          <a:p>
            <a:r>
              <a:rPr lang="en-IN" dirty="0"/>
              <a:t>SAHIL GUPTA (3155)</a:t>
            </a:r>
          </a:p>
          <a:p>
            <a:r>
              <a:rPr lang="en-IN" dirty="0"/>
              <a:t>SARTHAK KANODIA (3114)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3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4:  </a:t>
            </a:r>
            <a:r>
              <a:rPr lang="en-US" dirty="0" smtClean="0"/>
              <a:t>Physical Design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2057400"/>
            <a:ext cx="11176000" cy="4114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sz="2800"/>
              <a:t>Build the system to the design specifications 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/>
              <a:t>Develop the software</a:t>
            </a:r>
          </a:p>
          <a:p>
            <a:pPr lvl="2">
              <a:lnSpc>
                <a:spcPct val="95000"/>
              </a:lnSpc>
              <a:spcBef>
                <a:spcPct val="25000"/>
              </a:spcBef>
            </a:pPr>
            <a:r>
              <a:rPr lang="en-US" sz="2600"/>
              <a:t>Purchase off-the-shelf software OR</a:t>
            </a:r>
          </a:p>
          <a:p>
            <a:pPr lvl="2">
              <a:lnSpc>
                <a:spcPct val="95000"/>
              </a:lnSpc>
              <a:spcBef>
                <a:spcPct val="25000"/>
              </a:spcBef>
            </a:pPr>
            <a:r>
              <a:rPr lang="en-US" sz="2600"/>
              <a:t>Write custom software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/>
              <a:t>Acquire the hardware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/>
              <a:t>Test the new system </a:t>
            </a:r>
          </a:p>
          <a:p>
            <a:pPr lvl="2">
              <a:lnSpc>
                <a:spcPct val="95000"/>
              </a:lnSpc>
              <a:spcBef>
                <a:spcPct val="25000"/>
              </a:spcBef>
            </a:pPr>
            <a:r>
              <a:rPr lang="en-US" sz="2600"/>
              <a:t>Module (unit) test - tests each part of system</a:t>
            </a:r>
          </a:p>
          <a:p>
            <a:pPr lvl="2">
              <a:lnSpc>
                <a:spcPct val="95000"/>
              </a:lnSpc>
              <a:spcBef>
                <a:spcPct val="25000"/>
              </a:spcBef>
            </a:pPr>
            <a:r>
              <a:rPr lang="en-US" sz="2600"/>
              <a:t>Integration testing - tests system as one unit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/>
              <a:t>Create manuals for users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7832188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149350"/>
            <a:ext cx="119888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5: 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11200" y="2286000"/>
            <a:ext cx="10363200" cy="41148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sz="2800" dirty="0"/>
              <a:t>Convert from old system to new system</a:t>
            </a:r>
          </a:p>
          <a:p>
            <a:pPr>
              <a:spcBef>
                <a:spcPct val="35000"/>
              </a:spcBef>
            </a:pPr>
            <a:r>
              <a:rPr lang="en-US" sz="2800" dirty="0" smtClean="0"/>
              <a:t>Train </a:t>
            </a:r>
            <a:r>
              <a:rPr lang="en-US" sz="2800" dirty="0"/>
              <a:t>users</a:t>
            </a:r>
          </a:p>
          <a:p>
            <a:pPr>
              <a:spcBef>
                <a:spcPct val="35000"/>
              </a:spcBef>
            </a:pPr>
            <a:r>
              <a:rPr lang="en-US" sz="2800" dirty="0"/>
              <a:t>Compile final documentation</a:t>
            </a:r>
          </a:p>
          <a:p>
            <a:pPr>
              <a:spcBef>
                <a:spcPct val="35000"/>
              </a:spcBef>
            </a:pPr>
            <a:r>
              <a:rPr lang="en-US" sz="2800" dirty="0" smtClean="0"/>
              <a:t>Evaluate </a:t>
            </a:r>
            <a:r>
              <a:rPr lang="en-US" sz="2800" dirty="0"/>
              <a:t>the new system</a:t>
            </a:r>
          </a:p>
        </p:txBody>
      </p:sp>
    </p:spTree>
    <p:extLst>
      <p:ext uri="{BB962C8B-B14F-4D97-AF65-F5344CB8AC3E}">
        <p14:creationId xmlns:p14="http://schemas.microsoft.com/office/powerpoint/2010/main" val="12240594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1149350"/>
            <a:ext cx="119888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Phase 5: </a:t>
            </a:r>
            <a:r>
              <a:rPr lang="en-US" sz="4000" dirty="0" smtClean="0"/>
              <a:t> Implementation</a:t>
            </a:r>
            <a:endParaRPr lang="en-US" sz="4000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11200" y="2133600"/>
            <a:ext cx="10363200" cy="4114800"/>
          </a:xfrm>
        </p:spPr>
        <p:txBody>
          <a:bodyPr/>
          <a:lstStyle/>
          <a:p>
            <a:r>
              <a:rPr lang="en-US" dirty="0"/>
              <a:t>User Training</a:t>
            </a:r>
          </a:p>
          <a:p>
            <a:pPr lvl="1"/>
            <a:r>
              <a:rPr lang="en-US" dirty="0"/>
              <a:t>Ease into system, make them comfortable, and gain their support</a:t>
            </a:r>
          </a:p>
          <a:p>
            <a:pPr lvl="1"/>
            <a:r>
              <a:rPr lang="en-US" dirty="0"/>
              <a:t>Most commonly overlooked </a:t>
            </a:r>
          </a:p>
          <a:p>
            <a:pPr lvl="1"/>
            <a:r>
              <a:rPr lang="en-US" dirty="0"/>
              <a:t>Can be commenced before equipment delivery</a:t>
            </a:r>
          </a:p>
          <a:p>
            <a:pPr lvl="1"/>
            <a:r>
              <a:rPr lang="en-US" dirty="0"/>
              <a:t>Outside trainers sometimes used</a:t>
            </a:r>
          </a:p>
        </p:txBody>
      </p:sp>
    </p:spTree>
    <p:extLst>
      <p:ext uri="{BB962C8B-B14F-4D97-AF65-F5344CB8AC3E}">
        <p14:creationId xmlns:p14="http://schemas.microsoft.com/office/powerpoint/2010/main" val="36684589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6:  </a:t>
            </a:r>
            <a:r>
              <a:rPr lang="en-US" dirty="0" smtClean="0"/>
              <a:t>Maintenance &amp; Change</a:t>
            </a:r>
            <a:endParaRPr lang="en-US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11200" y="2133600"/>
            <a:ext cx="109728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800" dirty="0"/>
              <a:t>Types of changes: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dirty="0"/>
              <a:t>Physical repair of the system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dirty="0"/>
              <a:t>Correction of new bugs found (corrective)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dirty="0"/>
              <a:t>System adjustments to environmental changes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dirty="0"/>
              <a:t>Adjustments for users’ changing needs (adaptive)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dirty="0"/>
              <a:t>Changes to user better techniques when they become available (perfective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Most Expensive and the longest phase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441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1149350"/>
            <a:ext cx="119888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6:  </a:t>
            </a:r>
            <a:r>
              <a:rPr lang="en-US" dirty="0" smtClean="0"/>
              <a:t>Maintenance &amp; Change</a:t>
            </a:r>
            <a:endParaRPr lang="en-US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11200" y="2133600"/>
            <a:ext cx="10261600" cy="42672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Evaluation Methods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Systems audit - performance compared to original specifications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Periodic evaluation - “checkups” from time to time, modifications if necessary</a:t>
            </a:r>
          </a:p>
        </p:txBody>
      </p:sp>
    </p:spTree>
    <p:extLst>
      <p:ext uri="{BB962C8B-B14F-4D97-AF65-F5344CB8AC3E}">
        <p14:creationId xmlns:p14="http://schemas.microsoft.com/office/powerpoint/2010/main" val="33573277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Deliverables of the SDLC</a:t>
            </a:r>
          </a:p>
        </p:txBody>
      </p:sp>
      <p:grpSp>
        <p:nvGrpSpPr>
          <p:cNvPr id="25752" name="Group 152"/>
          <p:cNvGrpSpPr>
            <a:grpSpLocks/>
          </p:cNvGrpSpPr>
          <p:nvPr/>
        </p:nvGrpSpPr>
        <p:grpSpPr bwMode="auto">
          <a:xfrm>
            <a:off x="609600" y="1828800"/>
            <a:ext cx="11582400" cy="5029200"/>
            <a:chOff x="288" y="1152"/>
            <a:chExt cx="5472" cy="3168"/>
          </a:xfrm>
        </p:grpSpPr>
        <p:sp>
          <p:nvSpPr>
            <p:cNvPr id="25604" name="Rectangle 4"/>
            <p:cNvSpPr>
              <a:spLocks noChangeArrowheads="1"/>
            </p:cNvSpPr>
            <p:nvPr/>
          </p:nvSpPr>
          <p:spPr bwMode="auto">
            <a:xfrm>
              <a:off x="349" y="1172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1800"/>
            </a:p>
          </p:txBody>
        </p:sp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608" y="2620"/>
              <a:ext cx="984" cy="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288" y="2928"/>
              <a:ext cx="68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  <a:latin typeface="Times New Roman" pitchFamily="18" charset="0"/>
                </a:rPr>
                <a:t>Begin building</a:t>
              </a:r>
            </a:p>
            <a:p>
              <a:r>
                <a:rPr lang="en-US" sz="1800" b="1" dirty="0">
                  <a:solidFill>
                    <a:srgbClr val="000000"/>
                  </a:solidFill>
                  <a:latin typeface="Times New Roman" pitchFamily="18" charset="0"/>
                </a:rPr>
                <a:t>new system</a:t>
              </a:r>
              <a:endParaRPr lang="en-US" sz="1800" b="1" dirty="0"/>
            </a:p>
          </p:txBody>
        </p: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1179" y="2917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1800"/>
            </a:p>
          </p:txBody>
        </p:sp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4280" y="2995"/>
              <a:ext cx="93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System converted</a:t>
              </a:r>
              <a:endParaRPr lang="en-US" sz="1800" b="1">
                <a:latin typeface="Arial" charset="0"/>
              </a:endParaRPr>
            </a:p>
          </p:txBody>
        </p:sp>
        <p:sp>
          <p:nvSpPr>
            <p:cNvPr id="25616" name="Rectangle 16"/>
            <p:cNvSpPr>
              <a:spLocks noChangeArrowheads="1"/>
            </p:cNvSpPr>
            <p:nvPr/>
          </p:nvSpPr>
          <p:spPr bwMode="auto">
            <a:xfrm>
              <a:off x="4280" y="3187"/>
              <a:ext cx="6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Users trained</a:t>
              </a:r>
              <a:endParaRPr lang="en-US" sz="1800" b="1">
                <a:latin typeface="Arial" charset="0"/>
              </a:endParaRPr>
            </a:p>
          </p:txBody>
        </p:sp>
        <p:sp>
          <p:nvSpPr>
            <p:cNvPr id="25620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79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Coded and </a:t>
              </a:r>
            </a:p>
            <a:p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Tested System </a:t>
              </a:r>
              <a:endParaRPr lang="en-US" sz="1800" b="1">
                <a:latin typeface="Arial" charset="0"/>
              </a:endParaRPr>
            </a:p>
          </p:txBody>
        </p:sp>
        <p:sp>
          <p:nvSpPr>
            <p:cNvPr id="25623" name="Rectangle 23"/>
            <p:cNvSpPr>
              <a:spLocks noChangeArrowheads="1"/>
            </p:cNvSpPr>
            <p:nvPr/>
          </p:nvSpPr>
          <p:spPr bwMode="auto">
            <a:xfrm>
              <a:off x="2579" y="2014"/>
              <a:ext cx="1230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25" name="Rectangle 25"/>
            <p:cNvSpPr>
              <a:spLocks noChangeArrowheads="1"/>
            </p:cNvSpPr>
            <p:nvPr/>
          </p:nvSpPr>
          <p:spPr bwMode="auto">
            <a:xfrm>
              <a:off x="3208" y="2208"/>
              <a:ext cx="11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Design Specifications</a:t>
              </a:r>
              <a:endParaRPr lang="en-US" sz="1800" b="1">
                <a:latin typeface="Arial" charset="0"/>
              </a:endParaRPr>
            </a:p>
          </p:txBody>
        </p:sp>
        <p:sp>
          <p:nvSpPr>
            <p:cNvPr id="25626" name="Rectangle 26"/>
            <p:cNvSpPr>
              <a:spLocks noChangeArrowheads="1"/>
            </p:cNvSpPr>
            <p:nvPr/>
          </p:nvSpPr>
          <p:spPr bwMode="auto">
            <a:xfrm>
              <a:off x="3260" y="2168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1800"/>
            </a:p>
          </p:txBody>
        </p:sp>
        <p:grpSp>
          <p:nvGrpSpPr>
            <p:cNvPr id="25629" name="Group 29"/>
            <p:cNvGrpSpPr>
              <a:grpSpLocks/>
            </p:cNvGrpSpPr>
            <p:nvPr/>
          </p:nvGrpSpPr>
          <p:grpSpPr bwMode="auto">
            <a:xfrm>
              <a:off x="785" y="1318"/>
              <a:ext cx="1257" cy="319"/>
              <a:chOff x="861" y="1488"/>
              <a:chExt cx="834" cy="284"/>
            </a:xfrm>
          </p:grpSpPr>
          <p:sp>
            <p:nvSpPr>
              <p:cNvPr id="25627" name="Freeform 27"/>
              <p:cNvSpPr>
                <a:spLocks/>
              </p:cNvSpPr>
              <p:nvPr/>
            </p:nvSpPr>
            <p:spPr bwMode="auto">
              <a:xfrm>
                <a:off x="879" y="1488"/>
                <a:ext cx="816" cy="284"/>
              </a:xfrm>
              <a:custGeom>
                <a:avLst/>
                <a:gdLst>
                  <a:gd name="T0" fmla="*/ 54 w 816"/>
                  <a:gd name="T1" fmla="*/ 0 h 570"/>
                  <a:gd name="T2" fmla="*/ 44 w 816"/>
                  <a:gd name="T3" fmla="*/ 2 h 570"/>
                  <a:gd name="T4" fmla="*/ 33 w 816"/>
                  <a:gd name="T5" fmla="*/ 8 h 570"/>
                  <a:gd name="T6" fmla="*/ 24 w 816"/>
                  <a:gd name="T7" fmla="*/ 15 h 570"/>
                  <a:gd name="T8" fmla="*/ 16 w 816"/>
                  <a:gd name="T9" fmla="*/ 29 h 570"/>
                  <a:gd name="T10" fmla="*/ 9 w 816"/>
                  <a:gd name="T11" fmla="*/ 42 h 570"/>
                  <a:gd name="T12" fmla="*/ 4 w 816"/>
                  <a:gd name="T13" fmla="*/ 57 h 570"/>
                  <a:gd name="T14" fmla="*/ 1 w 816"/>
                  <a:gd name="T15" fmla="*/ 76 h 570"/>
                  <a:gd name="T16" fmla="*/ 0 w 816"/>
                  <a:gd name="T17" fmla="*/ 95 h 570"/>
                  <a:gd name="T18" fmla="*/ 0 w 816"/>
                  <a:gd name="T19" fmla="*/ 475 h 570"/>
                  <a:gd name="T20" fmla="*/ 1 w 816"/>
                  <a:gd name="T21" fmla="*/ 494 h 570"/>
                  <a:gd name="T22" fmla="*/ 4 w 816"/>
                  <a:gd name="T23" fmla="*/ 511 h 570"/>
                  <a:gd name="T24" fmla="*/ 9 w 816"/>
                  <a:gd name="T25" fmla="*/ 528 h 570"/>
                  <a:gd name="T26" fmla="*/ 16 w 816"/>
                  <a:gd name="T27" fmla="*/ 541 h 570"/>
                  <a:gd name="T28" fmla="*/ 24 w 816"/>
                  <a:gd name="T29" fmla="*/ 553 h 570"/>
                  <a:gd name="T30" fmla="*/ 33 w 816"/>
                  <a:gd name="T31" fmla="*/ 562 h 570"/>
                  <a:gd name="T32" fmla="*/ 44 w 816"/>
                  <a:gd name="T33" fmla="*/ 568 h 570"/>
                  <a:gd name="T34" fmla="*/ 54 w 816"/>
                  <a:gd name="T35" fmla="*/ 570 h 570"/>
                  <a:gd name="T36" fmla="*/ 761 w 816"/>
                  <a:gd name="T37" fmla="*/ 570 h 570"/>
                  <a:gd name="T38" fmla="*/ 772 w 816"/>
                  <a:gd name="T39" fmla="*/ 568 h 570"/>
                  <a:gd name="T40" fmla="*/ 782 w 816"/>
                  <a:gd name="T41" fmla="*/ 562 h 570"/>
                  <a:gd name="T42" fmla="*/ 792 w 816"/>
                  <a:gd name="T43" fmla="*/ 553 h 570"/>
                  <a:gd name="T44" fmla="*/ 800 w 816"/>
                  <a:gd name="T45" fmla="*/ 541 h 570"/>
                  <a:gd name="T46" fmla="*/ 806 w 816"/>
                  <a:gd name="T47" fmla="*/ 528 h 570"/>
                  <a:gd name="T48" fmla="*/ 812 w 816"/>
                  <a:gd name="T49" fmla="*/ 511 h 570"/>
                  <a:gd name="T50" fmla="*/ 815 w 816"/>
                  <a:gd name="T51" fmla="*/ 494 h 570"/>
                  <a:gd name="T52" fmla="*/ 816 w 816"/>
                  <a:gd name="T53" fmla="*/ 475 h 570"/>
                  <a:gd name="T54" fmla="*/ 816 w 816"/>
                  <a:gd name="T55" fmla="*/ 95 h 570"/>
                  <a:gd name="T56" fmla="*/ 815 w 816"/>
                  <a:gd name="T57" fmla="*/ 76 h 570"/>
                  <a:gd name="T58" fmla="*/ 812 w 816"/>
                  <a:gd name="T59" fmla="*/ 57 h 570"/>
                  <a:gd name="T60" fmla="*/ 806 w 816"/>
                  <a:gd name="T61" fmla="*/ 42 h 570"/>
                  <a:gd name="T62" fmla="*/ 800 w 816"/>
                  <a:gd name="T63" fmla="*/ 29 h 570"/>
                  <a:gd name="T64" fmla="*/ 792 w 816"/>
                  <a:gd name="T65" fmla="*/ 15 h 570"/>
                  <a:gd name="T66" fmla="*/ 782 w 816"/>
                  <a:gd name="T67" fmla="*/ 8 h 570"/>
                  <a:gd name="T68" fmla="*/ 772 w 816"/>
                  <a:gd name="T69" fmla="*/ 2 h 570"/>
                  <a:gd name="T70" fmla="*/ 761 w 816"/>
                  <a:gd name="T71" fmla="*/ 0 h 570"/>
                  <a:gd name="T72" fmla="*/ 54 w 816"/>
                  <a:gd name="T73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16" h="570">
                    <a:moveTo>
                      <a:pt x="54" y="0"/>
                    </a:moveTo>
                    <a:lnTo>
                      <a:pt x="44" y="2"/>
                    </a:lnTo>
                    <a:lnTo>
                      <a:pt x="33" y="8"/>
                    </a:lnTo>
                    <a:lnTo>
                      <a:pt x="24" y="15"/>
                    </a:lnTo>
                    <a:lnTo>
                      <a:pt x="16" y="29"/>
                    </a:lnTo>
                    <a:lnTo>
                      <a:pt x="9" y="42"/>
                    </a:lnTo>
                    <a:lnTo>
                      <a:pt x="4" y="57"/>
                    </a:lnTo>
                    <a:lnTo>
                      <a:pt x="1" y="76"/>
                    </a:lnTo>
                    <a:lnTo>
                      <a:pt x="0" y="95"/>
                    </a:lnTo>
                    <a:lnTo>
                      <a:pt x="0" y="475"/>
                    </a:lnTo>
                    <a:lnTo>
                      <a:pt x="1" y="494"/>
                    </a:lnTo>
                    <a:lnTo>
                      <a:pt x="4" y="511"/>
                    </a:lnTo>
                    <a:lnTo>
                      <a:pt x="9" y="528"/>
                    </a:lnTo>
                    <a:lnTo>
                      <a:pt x="16" y="541"/>
                    </a:lnTo>
                    <a:lnTo>
                      <a:pt x="24" y="553"/>
                    </a:lnTo>
                    <a:lnTo>
                      <a:pt x="33" y="562"/>
                    </a:lnTo>
                    <a:lnTo>
                      <a:pt x="44" y="568"/>
                    </a:lnTo>
                    <a:lnTo>
                      <a:pt x="54" y="570"/>
                    </a:lnTo>
                    <a:lnTo>
                      <a:pt x="761" y="570"/>
                    </a:lnTo>
                    <a:lnTo>
                      <a:pt x="772" y="568"/>
                    </a:lnTo>
                    <a:lnTo>
                      <a:pt x="782" y="562"/>
                    </a:lnTo>
                    <a:lnTo>
                      <a:pt x="792" y="553"/>
                    </a:lnTo>
                    <a:lnTo>
                      <a:pt x="800" y="541"/>
                    </a:lnTo>
                    <a:lnTo>
                      <a:pt x="806" y="528"/>
                    </a:lnTo>
                    <a:lnTo>
                      <a:pt x="812" y="511"/>
                    </a:lnTo>
                    <a:lnTo>
                      <a:pt x="815" y="494"/>
                    </a:lnTo>
                    <a:lnTo>
                      <a:pt x="816" y="475"/>
                    </a:lnTo>
                    <a:lnTo>
                      <a:pt x="816" y="95"/>
                    </a:lnTo>
                    <a:lnTo>
                      <a:pt x="815" y="76"/>
                    </a:lnTo>
                    <a:lnTo>
                      <a:pt x="812" y="57"/>
                    </a:lnTo>
                    <a:lnTo>
                      <a:pt x="806" y="42"/>
                    </a:lnTo>
                    <a:lnTo>
                      <a:pt x="800" y="29"/>
                    </a:lnTo>
                    <a:lnTo>
                      <a:pt x="792" y="15"/>
                    </a:lnTo>
                    <a:lnTo>
                      <a:pt x="782" y="8"/>
                    </a:lnTo>
                    <a:lnTo>
                      <a:pt x="772" y="2"/>
                    </a:lnTo>
                    <a:lnTo>
                      <a:pt x="761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808080"/>
              </a:solidFill>
              <a:ln w="333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28" name="Freeform 28"/>
              <p:cNvSpPr>
                <a:spLocks/>
              </p:cNvSpPr>
              <p:nvPr/>
            </p:nvSpPr>
            <p:spPr bwMode="auto">
              <a:xfrm>
                <a:off x="861" y="1488"/>
                <a:ext cx="815" cy="268"/>
              </a:xfrm>
              <a:custGeom>
                <a:avLst/>
                <a:gdLst>
                  <a:gd name="T0" fmla="*/ 54 w 815"/>
                  <a:gd name="T1" fmla="*/ 0 h 570"/>
                  <a:gd name="T2" fmla="*/ 43 w 815"/>
                  <a:gd name="T3" fmla="*/ 2 h 570"/>
                  <a:gd name="T4" fmla="*/ 32 w 815"/>
                  <a:gd name="T5" fmla="*/ 7 h 570"/>
                  <a:gd name="T6" fmla="*/ 24 w 815"/>
                  <a:gd name="T7" fmla="*/ 15 h 570"/>
                  <a:gd name="T8" fmla="*/ 16 w 815"/>
                  <a:gd name="T9" fmla="*/ 28 h 570"/>
                  <a:gd name="T10" fmla="*/ 8 w 815"/>
                  <a:gd name="T11" fmla="*/ 42 h 570"/>
                  <a:gd name="T12" fmla="*/ 4 w 815"/>
                  <a:gd name="T13" fmla="*/ 57 h 570"/>
                  <a:gd name="T14" fmla="*/ 1 w 815"/>
                  <a:gd name="T15" fmla="*/ 76 h 570"/>
                  <a:gd name="T16" fmla="*/ 0 w 815"/>
                  <a:gd name="T17" fmla="*/ 95 h 570"/>
                  <a:gd name="T18" fmla="*/ 0 w 815"/>
                  <a:gd name="T19" fmla="*/ 475 h 570"/>
                  <a:gd name="T20" fmla="*/ 1 w 815"/>
                  <a:gd name="T21" fmla="*/ 494 h 570"/>
                  <a:gd name="T22" fmla="*/ 4 w 815"/>
                  <a:gd name="T23" fmla="*/ 513 h 570"/>
                  <a:gd name="T24" fmla="*/ 8 w 815"/>
                  <a:gd name="T25" fmla="*/ 528 h 570"/>
                  <a:gd name="T26" fmla="*/ 16 w 815"/>
                  <a:gd name="T27" fmla="*/ 543 h 570"/>
                  <a:gd name="T28" fmla="*/ 24 w 815"/>
                  <a:gd name="T29" fmla="*/ 554 h 570"/>
                  <a:gd name="T30" fmla="*/ 32 w 815"/>
                  <a:gd name="T31" fmla="*/ 562 h 570"/>
                  <a:gd name="T32" fmla="*/ 43 w 815"/>
                  <a:gd name="T33" fmla="*/ 568 h 570"/>
                  <a:gd name="T34" fmla="*/ 54 w 815"/>
                  <a:gd name="T35" fmla="*/ 570 h 570"/>
                  <a:gd name="T36" fmla="*/ 761 w 815"/>
                  <a:gd name="T37" fmla="*/ 570 h 570"/>
                  <a:gd name="T38" fmla="*/ 772 w 815"/>
                  <a:gd name="T39" fmla="*/ 568 h 570"/>
                  <a:gd name="T40" fmla="*/ 783 w 815"/>
                  <a:gd name="T41" fmla="*/ 562 h 570"/>
                  <a:gd name="T42" fmla="*/ 791 w 815"/>
                  <a:gd name="T43" fmla="*/ 554 h 570"/>
                  <a:gd name="T44" fmla="*/ 800 w 815"/>
                  <a:gd name="T45" fmla="*/ 543 h 570"/>
                  <a:gd name="T46" fmla="*/ 807 w 815"/>
                  <a:gd name="T47" fmla="*/ 528 h 570"/>
                  <a:gd name="T48" fmla="*/ 811 w 815"/>
                  <a:gd name="T49" fmla="*/ 513 h 570"/>
                  <a:gd name="T50" fmla="*/ 814 w 815"/>
                  <a:gd name="T51" fmla="*/ 494 h 570"/>
                  <a:gd name="T52" fmla="*/ 815 w 815"/>
                  <a:gd name="T53" fmla="*/ 475 h 570"/>
                  <a:gd name="T54" fmla="*/ 815 w 815"/>
                  <a:gd name="T55" fmla="*/ 95 h 570"/>
                  <a:gd name="T56" fmla="*/ 814 w 815"/>
                  <a:gd name="T57" fmla="*/ 76 h 570"/>
                  <a:gd name="T58" fmla="*/ 811 w 815"/>
                  <a:gd name="T59" fmla="*/ 57 h 570"/>
                  <a:gd name="T60" fmla="*/ 807 w 815"/>
                  <a:gd name="T61" fmla="*/ 42 h 570"/>
                  <a:gd name="T62" fmla="*/ 800 w 815"/>
                  <a:gd name="T63" fmla="*/ 28 h 570"/>
                  <a:gd name="T64" fmla="*/ 791 w 815"/>
                  <a:gd name="T65" fmla="*/ 15 h 570"/>
                  <a:gd name="T66" fmla="*/ 783 w 815"/>
                  <a:gd name="T67" fmla="*/ 7 h 570"/>
                  <a:gd name="T68" fmla="*/ 772 w 815"/>
                  <a:gd name="T69" fmla="*/ 2 h 570"/>
                  <a:gd name="T70" fmla="*/ 761 w 815"/>
                  <a:gd name="T71" fmla="*/ 0 h 570"/>
                  <a:gd name="T72" fmla="*/ 54 w 815"/>
                  <a:gd name="T73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15" h="570">
                    <a:moveTo>
                      <a:pt x="54" y="0"/>
                    </a:moveTo>
                    <a:lnTo>
                      <a:pt x="43" y="2"/>
                    </a:lnTo>
                    <a:lnTo>
                      <a:pt x="32" y="7"/>
                    </a:lnTo>
                    <a:lnTo>
                      <a:pt x="24" y="15"/>
                    </a:lnTo>
                    <a:lnTo>
                      <a:pt x="16" y="28"/>
                    </a:lnTo>
                    <a:lnTo>
                      <a:pt x="8" y="42"/>
                    </a:lnTo>
                    <a:lnTo>
                      <a:pt x="4" y="57"/>
                    </a:lnTo>
                    <a:lnTo>
                      <a:pt x="1" y="76"/>
                    </a:lnTo>
                    <a:lnTo>
                      <a:pt x="0" y="95"/>
                    </a:lnTo>
                    <a:lnTo>
                      <a:pt x="0" y="475"/>
                    </a:lnTo>
                    <a:lnTo>
                      <a:pt x="1" y="494"/>
                    </a:lnTo>
                    <a:lnTo>
                      <a:pt x="4" y="513"/>
                    </a:lnTo>
                    <a:lnTo>
                      <a:pt x="8" y="528"/>
                    </a:lnTo>
                    <a:lnTo>
                      <a:pt x="16" y="543"/>
                    </a:lnTo>
                    <a:lnTo>
                      <a:pt x="24" y="554"/>
                    </a:lnTo>
                    <a:lnTo>
                      <a:pt x="32" y="562"/>
                    </a:lnTo>
                    <a:lnTo>
                      <a:pt x="43" y="568"/>
                    </a:lnTo>
                    <a:lnTo>
                      <a:pt x="54" y="570"/>
                    </a:lnTo>
                    <a:lnTo>
                      <a:pt x="761" y="570"/>
                    </a:lnTo>
                    <a:lnTo>
                      <a:pt x="772" y="568"/>
                    </a:lnTo>
                    <a:lnTo>
                      <a:pt x="783" y="562"/>
                    </a:lnTo>
                    <a:lnTo>
                      <a:pt x="791" y="554"/>
                    </a:lnTo>
                    <a:lnTo>
                      <a:pt x="800" y="543"/>
                    </a:lnTo>
                    <a:lnTo>
                      <a:pt x="807" y="528"/>
                    </a:lnTo>
                    <a:lnTo>
                      <a:pt x="811" y="513"/>
                    </a:lnTo>
                    <a:lnTo>
                      <a:pt x="814" y="494"/>
                    </a:lnTo>
                    <a:lnTo>
                      <a:pt x="815" y="475"/>
                    </a:lnTo>
                    <a:lnTo>
                      <a:pt x="815" y="95"/>
                    </a:lnTo>
                    <a:lnTo>
                      <a:pt x="814" y="76"/>
                    </a:lnTo>
                    <a:lnTo>
                      <a:pt x="811" y="57"/>
                    </a:lnTo>
                    <a:lnTo>
                      <a:pt x="807" y="42"/>
                    </a:lnTo>
                    <a:lnTo>
                      <a:pt x="800" y="28"/>
                    </a:lnTo>
                    <a:lnTo>
                      <a:pt x="791" y="15"/>
                    </a:lnTo>
                    <a:lnTo>
                      <a:pt x="783" y="7"/>
                    </a:lnTo>
                    <a:lnTo>
                      <a:pt x="772" y="2"/>
                    </a:lnTo>
                    <a:lnTo>
                      <a:pt x="761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FFFFFF"/>
              </a:solidFill>
              <a:ln w="333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5631" name="Rectangle 31"/>
            <p:cNvSpPr>
              <a:spLocks noChangeArrowheads="1"/>
            </p:cNvSpPr>
            <p:nvPr/>
          </p:nvSpPr>
          <p:spPr bwMode="auto">
            <a:xfrm>
              <a:off x="912" y="129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sz="1800" b="1" dirty="0"/>
            </a:p>
          </p:txBody>
        </p:sp>
        <p:sp>
          <p:nvSpPr>
            <p:cNvPr id="25632" name="Rectangle 32"/>
            <p:cNvSpPr>
              <a:spLocks noChangeArrowheads="1"/>
            </p:cNvSpPr>
            <p:nvPr/>
          </p:nvSpPr>
          <p:spPr bwMode="auto">
            <a:xfrm>
              <a:off x="948" y="1377"/>
              <a:ext cx="60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  <a:latin typeface="Times New Roman" pitchFamily="18" charset="0"/>
                </a:rPr>
                <a:t>Investigation</a:t>
              </a:r>
              <a:endParaRPr lang="en-US" sz="1800" b="1" dirty="0"/>
            </a:p>
          </p:txBody>
        </p:sp>
        <p:sp>
          <p:nvSpPr>
            <p:cNvPr id="25633" name="Rectangle 33"/>
            <p:cNvSpPr>
              <a:spLocks noChangeArrowheads="1"/>
            </p:cNvSpPr>
            <p:nvPr/>
          </p:nvSpPr>
          <p:spPr bwMode="auto">
            <a:xfrm>
              <a:off x="1452" y="1424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1800" b="1"/>
            </a:p>
          </p:txBody>
        </p:sp>
        <p:grpSp>
          <p:nvGrpSpPr>
            <p:cNvPr id="25636" name="Group 36"/>
            <p:cNvGrpSpPr>
              <a:grpSpLocks/>
            </p:cNvGrpSpPr>
            <p:nvPr/>
          </p:nvGrpSpPr>
          <p:grpSpPr bwMode="auto">
            <a:xfrm>
              <a:off x="1192" y="1726"/>
              <a:ext cx="1259" cy="338"/>
              <a:chOff x="1268" y="1899"/>
              <a:chExt cx="835" cy="301"/>
            </a:xfrm>
          </p:grpSpPr>
          <p:sp>
            <p:nvSpPr>
              <p:cNvPr id="25634" name="Freeform 34"/>
              <p:cNvSpPr>
                <a:spLocks/>
              </p:cNvSpPr>
              <p:nvPr/>
            </p:nvSpPr>
            <p:spPr bwMode="auto">
              <a:xfrm>
                <a:off x="1287" y="1915"/>
                <a:ext cx="816" cy="285"/>
              </a:xfrm>
              <a:custGeom>
                <a:avLst/>
                <a:gdLst>
                  <a:gd name="T0" fmla="*/ 54 w 816"/>
                  <a:gd name="T1" fmla="*/ 0 h 569"/>
                  <a:gd name="T2" fmla="*/ 43 w 816"/>
                  <a:gd name="T3" fmla="*/ 2 h 569"/>
                  <a:gd name="T4" fmla="*/ 33 w 816"/>
                  <a:gd name="T5" fmla="*/ 7 h 569"/>
                  <a:gd name="T6" fmla="*/ 24 w 816"/>
                  <a:gd name="T7" fmla="*/ 15 h 569"/>
                  <a:gd name="T8" fmla="*/ 16 w 816"/>
                  <a:gd name="T9" fmla="*/ 28 h 569"/>
                  <a:gd name="T10" fmla="*/ 9 w 816"/>
                  <a:gd name="T11" fmla="*/ 41 h 569"/>
                  <a:gd name="T12" fmla="*/ 4 w 816"/>
                  <a:gd name="T13" fmla="*/ 57 h 569"/>
                  <a:gd name="T14" fmla="*/ 1 w 816"/>
                  <a:gd name="T15" fmla="*/ 76 h 569"/>
                  <a:gd name="T16" fmla="*/ 0 w 816"/>
                  <a:gd name="T17" fmla="*/ 95 h 569"/>
                  <a:gd name="T18" fmla="*/ 0 w 816"/>
                  <a:gd name="T19" fmla="*/ 474 h 569"/>
                  <a:gd name="T20" fmla="*/ 1 w 816"/>
                  <a:gd name="T21" fmla="*/ 493 h 569"/>
                  <a:gd name="T22" fmla="*/ 4 w 816"/>
                  <a:gd name="T23" fmla="*/ 511 h 569"/>
                  <a:gd name="T24" fmla="*/ 9 w 816"/>
                  <a:gd name="T25" fmla="*/ 528 h 569"/>
                  <a:gd name="T26" fmla="*/ 16 w 816"/>
                  <a:gd name="T27" fmla="*/ 541 h 569"/>
                  <a:gd name="T28" fmla="*/ 24 w 816"/>
                  <a:gd name="T29" fmla="*/ 552 h 569"/>
                  <a:gd name="T30" fmla="*/ 33 w 816"/>
                  <a:gd name="T31" fmla="*/ 562 h 569"/>
                  <a:gd name="T32" fmla="*/ 43 w 816"/>
                  <a:gd name="T33" fmla="*/ 568 h 569"/>
                  <a:gd name="T34" fmla="*/ 54 w 816"/>
                  <a:gd name="T35" fmla="*/ 569 h 569"/>
                  <a:gd name="T36" fmla="*/ 761 w 816"/>
                  <a:gd name="T37" fmla="*/ 569 h 569"/>
                  <a:gd name="T38" fmla="*/ 772 w 816"/>
                  <a:gd name="T39" fmla="*/ 568 h 569"/>
                  <a:gd name="T40" fmla="*/ 782 w 816"/>
                  <a:gd name="T41" fmla="*/ 562 h 569"/>
                  <a:gd name="T42" fmla="*/ 792 w 816"/>
                  <a:gd name="T43" fmla="*/ 552 h 569"/>
                  <a:gd name="T44" fmla="*/ 799 w 816"/>
                  <a:gd name="T45" fmla="*/ 541 h 569"/>
                  <a:gd name="T46" fmla="*/ 806 w 816"/>
                  <a:gd name="T47" fmla="*/ 528 h 569"/>
                  <a:gd name="T48" fmla="*/ 811 w 816"/>
                  <a:gd name="T49" fmla="*/ 511 h 569"/>
                  <a:gd name="T50" fmla="*/ 815 w 816"/>
                  <a:gd name="T51" fmla="*/ 493 h 569"/>
                  <a:gd name="T52" fmla="*/ 816 w 816"/>
                  <a:gd name="T53" fmla="*/ 474 h 569"/>
                  <a:gd name="T54" fmla="*/ 816 w 816"/>
                  <a:gd name="T55" fmla="*/ 95 h 569"/>
                  <a:gd name="T56" fmla="*/ 815 w 816"/>
                  <a:gd name="T57" fmla="*/ 76 h 569"/>
                  <a:gd name="T58" fmla="*/ 811 w 816"/>
                  <a:gd name="T59" fmla="*/ 57 h 569"/>
                  <a:gd name="T60" fmla="*/ 806 w 816"/>
                  <a:gd name="T61" fmla="*/ 41 h 569"/>
                  <a:gd name="T62" fmla="*/ 799 w 816"/>
                  <a:gd name="T63" fmla="*/ 28 h 569"/>
                  <a:gd name="T64" fmla="*/ 792 w 816"/>
                  <a:gd name="T65" fmla="*/ 15 h 569"/>
                  <a:gd name="T66" fmla="*/ 782 w 816"/>
                  <a:gd name="T67" fmla="*/ 7 h 569"/>
                  <a:gd name="T68" fmla="*/ 772 w 816"/>
                  <a:gd name="T69" fmla="*/ 2 h 569"/>
                  <a:gd name="T70" fmla="*/ 761 w 816"/>
                  <a:gd name="T71" fmla="*/ 0 h 569"/>
                  <a:gd name="T72" fmla="*/ 54 w 816"/>
                  <a:gd name="T73" fmla="*/ 0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16" h="569">
                    <a:moveTo>
                      <a:pt x="54" y="0"/>
                    </a:moveTo>
                    <a:lnTo>
                      <a:pt x="43" y="2"/>
                    </a:lnTo>
                    <a:lnTo>
                      <a:pt x="33" y="7"/>
                    </a:lnTo>
                    <a:lnTo>
                      <a:pt x="24" y="15"/>
                    </a:lnTo>
                    <a:lnTo>
                      <a:pt x="16" y="28"/>
                    </a:lnTo>
                    <a:lnTo>
                      <a:pt x="9" y="41"/>
                    </a:lnTo>
                    <a:lnTo>
                      <a:pt x="4" y="57"/>
                    </a:lnTo>
                    <a:lnTo>
                      <a:pt x="1" y="76"/>
                    </a:lnTo>
                    <a:lnTo>
                      <a:pt x="0" y="95"/>
                    </a:lnTo>
                    <a:lnTo>
                      <a:pt x="0" y="474"/>
                    </a:lnTo>
                    <a:lnTo>
                      <a:pt x="1" y="493"/>
                    </a:lnTo>
                    <a:lnTo>
                      <a:pt x="4" y="511"/>
                    </a:lnTo>
                    <a:lnTo>
                      <a:pt x="9" y="528"/>
                    </a:lnTo>
                    <a:lnTo>
                      <a:pt x="16" y="541"/>
                    </a:lnTo>
                    <a:lnTo>
                      <a:pt x="24" y="552"/>
                    </a:lnTo>
                    <a:lnTo>
                      <a:pt x="33" y="562"/>
                    </a:lnTo>
                    <a:lnTo>
                      <a:pt x="43" y="568"/>
                    </a:lnTo>
                    <a:lnTo>
                      <a:pt x="54" y="569"/>
                    </a:lnTo>
                    <a:lnTo>
                      <a:pt x="761" y="569"/>
                    </a:lnTo>
                    <a:lnTo>
                      <a:pt x="772" y="568"/>
                    </a:lnTo>
                    <a:lnTo>
                      <a:pt x="782" y="562"/>
                    </a:lnTo>
                    <a:lnTo>
                      <a:pt x="792" y="552"/>
                    </a:lnTo>
                    <a:lnTo>
                      <a:pt x="799" y="541"/>
                    </a:lnTo>
                    <a:lnTo>
                      <a:pt x="806" y="528"/>
                    </a:lnTo>
                    <a:lnTo>
                      <a:pt x="811" y="511"/>
                    </a:lnTo>
                    <a:lnTo>
                      <a:pt x="815" y="493"/>
                    </a:lnTo>
                    <a:lnTo>
                      <a:pt x="816" y="474"/>
                    </a:lnTo>
                    <a:lnTo>
                      <a:pt x="816" y="95"/>
                    </a:lnTo>
                    <a:lnTo>
                      <a:pt x="815" y="76"/>
                    </a:lnTo>
                    <a:lnTo>
                      <a:pt x="811" y="57"/>
                    </a:lnTo>
                    <a:lnTo>
                      <a:pt x="806" y="41"/>
                    </a:lnTo>
                    <a:lnTo>
                      <a:pt x="799" y="28"/>
                    </a:lnTo>
                    <a:lnTo>
                      <a:pt x="792" y="15"/>
                    </a:lnTo>
                    <a:lnTo>
                      <a:pt x="782" y="7"/>
                    </a:lnTo>
                    <a:lnTo>
                      <a:pt x="772" y="2"/>
                    </a:lnTo>
                    <a:lnTo>
                      <a:pt x="761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808080"/>
              </a:solidFill>
              <a:ln w="333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35" name="Freeform 35"/>
              <p:cNvSpPr>
                <a:spLocks/>
              </p:cNvSpPr>
              <p:nvPr/>
            </p:nvSpPr>
            <p:spPr bwMode="auto">
              <a:xfrm>
                <a:off x="1268" y="1899"/>
                <a:ext cx="816" cy="285"/>
              </a:xfrm>
              <a:custGeom>
                <a:avLst/>
                <a:gdLst>
                  <a:gd name="T0" fmla="*/ 55 w 816"/>
                  <a:gd name="T1" fmla="*/ 0 h 570"/>
                  <a:gd name="T2" fmla="*/ 44 w 816"/>
                  <a:gd name="T3" fmla="*/ 2 h 570"/>
                  <a:gd name="T4" fmla="*/ 33 w 816"/>
                  <a:gd name="T5" fmla="*/ 8 h 570"/>
                  <a:gd name="T6" fmla="*/ 24 w 816"/>
                  <a:gd name="T7" fmla="*/ 16 h 570"/>
                  <a:gd name="T8" fmla="*/ 17 w 816"/>
                  <a:gd name="T9" fmla="*/ 29 h 570"/>
                  <a:gd name="T10" fmla="*/ 9 w 816"/>
                  <a:gd name="T11" fmla="*/ 42 h 570"/>
                  <a:gd name="T12" fmla="*/ 5 w 816"/>
                  <a:gd name="T13" fmla="*/ 57 h 570"/>
                  <a:gd name="T14" fmla="*/ 2 w 816"/>
                  <a:gd name="T15" fmla="*/ 76 h 570"/>
                  <a:gd name="T16" fmla="*/ 0 w 816"/>
                  <a:gd name="T17" fmla="*/ 95 h 570"/>
                  <a:gd name="T18" fmla="*/ 0 w 816"/>
                  <a:gd name="T19" fmla="*/ 475 h 570"/>
                  <a:gd name="T20" fmla="*/ 2 w 816"/>
                  <a:gd name="T21" fmla="*/ 494 h 570"/>
                  <a:gd name="T22" fmla="*/ 5 w 816"/>
                  <a:gd name="T23" fmla="*/ 513 h 570"/>
                  <a:gd name="T24" fmla="*/ 9 w 816"/>
                  <a:gd name="T25" fmla="*/ 528 h 570"/>
                  <a:gd name="T26" fmla="*/ 17 w 816"/>
                  <a:gd name="T27" fmla="*/ 544 h 570"/>
                  <a:gd name="T28" fmla="*/ 24 w 816"/>
                  <a:gd name="T29" fmla="*/ 555 h 570"/>
                  <a:gd name="T30" fmla="*/ 33 w 816"/>
                  <a:gd name="T31" fmla="*/ 563 h 570"/>
                  <a:gd name="T32" fmla="*/ 44 w 816"/>
                  <a:gd name="T33" fmla="*/ 568 h 570"/>
                  <a:gd name="T34" fmla="*/ 55 w 816"/>
                  <a:gd name="T35" fmla="*/ 570 h 570"/>
                  <a:gd name="T36" fmla="*/ 762 w 816"/>
                  <a:gd name="T37" fmla="*/ 570 h 570"/>
                  <a:gd name="T38" fmla="*/ 773 w 816"/>
                  <a:gd name="T39" fmla="*/ 568 h 570"/>
                  <a:gd name="T40" fmla="*/ 784 w 816"/>
                  <a:gd name="T41" fmla="*/ 563 h 570"/>
                  <a:gd name="T42" fmla="*/ 792 w 816"/>
                  <a:gd name="T43" fmla="*/ 555 h 570"/>
                  <a:gd name="T44" fmla="*/ 801 w 816"/>
                  <a:gd name="T45" fmla="*/ 544 h 570"/>
                  <a:gd name="T46" fmla="*/ 808 w 816"/>
                  <a:gd name="T47" fmla="*/ 528 h 570"/>
                  <a:gd name="T48" fmla="*/ 812 w 816"/>
                  <a:gd name="T49" fmla="*/ 513 h 570"/>
                  <a:gd name="T50" fmla="*/ 815 w 816"/>
                  <a:gd name="T51" fmla="*/ 494 h 570"/>
                  <a:gd name="T52" fmla="*/ 816 w 816"/>
                  <a:gd name="T53" fmla="*/ 475 h 570"/>
                  <a:gd name="T54" fmla="*/ 816 w 816"/>
                  <a:gd name="T55" fmla="*/ 95 h 570"/>
                  <a:gd name="T56" fmla="*/ 815 w 816"/>
                  <a:gd name="T57" fmla="*/ 76 h 570"/>
                  <a:gd name="T58" fmla="*/ 812 w 816"/>
                  <a:gd name="T59" fmla="*/ 57 h 570"/>
                  <a:gd name="T60" fmla="*/ 808 w 816"/>
                  <a:gd name="T61" fmla="*/ 42 h 570"/>
                  <a:gd name="T62" fmla="*/ 801 w 816"/>
                  <a:gd name="T63" fmla="*/ 29 h 570"/>
                  <a:gd name="T64" fmla="*/ 792 w 816"/>
                  <a:gd name="T65" fmla="*/ 16 h 570"/>
                  <a:gd name="T66" fmla="*/ 784 w 816"/>
                  <a:gd name="T67" fmla="*/ 8 h 570"/>
                  <a:gd name="T68" fmla="*/ 773 w 816"/>
                  <a:gd name="T69" fmla="*/ 2 h 570"/>
                  <a:gd name="T70" fmla="*/ 762 w 816"/>
                  <a:gd name="T71" fmla="*/ 0 h 570"/>
                  <a:gd name="T72" fmla="*/ 55 w 816"/>
                  <a:gd name="T73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16" h="570">
                    <a:moveTo>
                      <a:pt x="55" y="0"/>
                    </a:moveTo>
                    <a:lnTo>
                      <a:pt x="44" y="2"/>
                    </a:lnTo>
                    <a:lnTo>
                      <a:pt x="33" y="8"/>
                    </a:lnTo>
                    <a:lnTo>
                      <a:pt x="24" y="16"/>
                    </a:lnTo>
                    <a:lnTo>
                      <a:pt x="17" y="29"/>
                    </a:lnTo>
                    <a:lnTo>
                      <a:pt x="9" y="42"/>
                    </a:lnTo>
                    <a:lnTo>
                      <a:pt x="5" y="57"/>
                    </a:lnTo>
                    <a:lnTo>
                      <a:pt x="2" y="76"/>
                    </a:lnTo>
                    <a:lnTo>
                      <a:pt x="0" y="95"/>
                    </a:lnTo>
                    <a:lnTo>
                      <a:pt x="0" y="475"/>
                    </a:lnTo>
                    <a:lnTo>
                      <a:pt x="2" y="494"/>
                    </a:lnTo>
                    <a:lnTo>
                      <a:pt x="5" y="513"/>
                    </a:lnTo>
                    <a:lnTo>
                      <a:pt x="9" y="528"/>
                    </a:lnTo>
                    <a:lnTo>
                      <a:pt x="17" y="544"/>
                    </a:lnTo>
                    <a:lnTo>
                      <a:pt x="24" y="555"/>
                    </a:lnTo>
                    <a:lnTo>
                      <a:pt x="33" y="563"/>
                    </a:lnTo>
                    <a:lnTo>
                      <a:pt x="44" y="568"/>
                    </a:lnTo>
                    <a:lnTo>
                      <a:pt x="55" y="570"/>
                    </a:lnTo>
                    <a:lnTo>
                      <a:pt x="762" y="570"/>
                    </a:lnTo>
                    <a:lnTo>
                      <a:pt x="773" y="568"/>
                    </a:lnTo>
                    <a:lnTo>
                      <a:pt x="784" y="563"/>
                    </a:lnTo>
                    <a:lnTo>
                      <a:pt x="792" y="555"/>
                    </a:lnTo>
                    <a:lnTo>
                      <a:pt x="801" y="544"/>
                    </a:lnTo>
                    <a:lnTo>
                      <a:pt x="808" y="528"/>
                    </a:lnTo>
                    <a:lnTo>
                      <a:pt x="812" y="513"/>
                    </a:lnTo>
                    <a:lnTo>
                      <a:pt x="815" y="494"/>
                    </a:lnTo>
                    <a:lnTo>
                      <a:pt x="816" y="475"/>
                    </a:lnTo>
                    <a:lnTo>
                      <a:pt x="816" y="95"/>
                    </a:lnTo>
                    <a:lnTo>
                      <a:pt x="815" y="76"/>
                    </a:lnTo>
                    <a:lnTo>
                      <a:pt x="812" y="57"/>
                    </a:lnTo>
                    <a:lnTo>
                      <a:pt x="808" y="42"/>
                    </a:lnTo>
                    <a:lnTo>
                      <a:pt x="801" y="29"/>
                    </a:lnTo>
                    <a:lnTo>
                      <a:pt x="792" y="16"/>
                    </a:lnTo>
                    <a:lnTo>
                      <a:pt x="784" y="8"/>
                    </a:lnTo>
                    <a:lnTo>
                      <a:pt x="773" y="2"/>
                    </a:lnTo>
                    <a:lnTo>
                      <a:pt x="762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/>
              </a:solidFill>
              <a:ln w="333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5637" name="Rectangle 37"/>
            <p:cNvSpPr>
              <a:spLocks noChangeArrowheads="1"/>
            </p:cNvSpPr>
            <p:nvPr/>
          </p:nvSpPr>
          <p:spPr bwMode="auto">
            <a:xfrm>
              <a:off x="1434" y="1728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1800" b="1" dirty="0"/>
            </a:p>
          </p:txBody>
        </p:sp>
        <p:sp>
          <p:nvSpPr>
            <p:cNvPr id="25638" name="Rectangle 38"/>
            <p:cNvSpPr>
              <a:spLocks noChangeArrowheads="1"/>
            </p:cNvSpPr>
            <p:nvPr/>
          </p:nvSpPr>
          <p:spPr bwMode="auto">
            <a:xfrm>
              <a:off x="1452" y="1786"/>
              <a:ext cx="39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  <a:latin typeface="Times New Roman" pitchFamily="18" charset="0"/>
                </a:rPr>
                <a:t>Analysis</a:t>
              </a:r>
              <a:endParaRPr lang="en-US" sz="1800" b="1" dirty="0"/>
            </a:p>
          </p:txBody>
        </p:sp>
        <p:sp>
          <p:nvSpPr>
            <p:cNvPr id="25639" name="Rectangle 39"/>
            <p:cNvSpPr>
              <a:spLocks noChangeArrowheads="1"/>
            </p:cNvSpPr>
            <p:nvPr/>
          </p:nvSpPr>
          <p:spPr bwMode="auto">
            <a:xfrm>
              <a:off x="1774" y="1891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1800"/>
            </a:p>
          </p:txBody>
        </p:sp>
        <p:grpSp>
          <p:nvGrpSpPr>
            <p:cNvPr id="25642" name="Group 42"/>
            <p:cNvGrpSpPr>
              <a:grpSpLocks/>
            </p:cNvGrpSpPr>
            <p:nvPr/>
          </p:nvGrpSpPr>
          <p:grpSpPr bwMode="auto">
            <a:xfrm>
              <a:off x="1682" y="2153"/>
              <a:ext cx="1257" cy="338"/>
              <a:chOff x="1758" y="2326"/>
              <a:chExt cx="834" cy="301"/>
            </a:xfrm>
          </p:grpSpPr>
          <p:sp>
            <p:nvSpPr>
              <p:cNvPr id="25640" name="Freeform 40"/>
              <p:cNvSpPr>
                <a:spLocks/>
              </p:cNvSpPr>
              <p:nvPr/>
            </p:nvSpPr>
            <p:spPr bwMode="auto">
              <a:xfrm>
                <a:off x="1776" y="2342"/>
                <a:ext cx="816" cy="285"/>
              </a:xfrm>
              <a:custGeom>
                <a:avLst/>
                <a:gdLst>
                  <a:gd name="T0" fmla="*/ 55 w 816"/>
                  <a:gd name="T1" fmla="*/ 0 h 570"/>
                  <a:gd name="T2" fmla="*/ 44 w 816"/>
                  <a:gd name="T3" fmla="*/ 2 h 570"/>
                  <a:gd name="T4" fmla="*/ 33 w 816"/>
                  <a:gd name="T5" fmla="*/ 8 h 570"/>
                  <a:gd name="T6" fmla="*/ 24 w 816"/>
                  <a:gd name="T7" fmla="*/ 15 h 570"/>
                  <a:gd name="T8" fmla="*/ 17 w 816"/>
                  <a:gd name="T9" fmla="*/ 29 h 570"/>
                  <a:gd name="T10" fmla="*/ 9 w 816"/>
                  <a:gd name="T11" fmla="*/ 42 h 570"/>
                  <a:gd name="T12" fmla="*/ 5 w 816"/>
                  <a:gd name="T13" fmla="*/ 57 h 570"/>
                  <a:gd name="T14" fmla="*/ 2 w 816"/>
                  <a:gd name="T15" fmla="*/ 76 h 570"/>
                  <a:gd name="T16" fmla="*/ 0 w 816"/>
                  <a:gd name="T17" fmla="*/ 95 h 570"/>
                  <a:gd name="T18" fmla="*/ 0 w 816"/>
                  <a:gd name="T19" fmla="*/ 475 h 570"/>
                  <a:gd name="T20" fmla="*/ 2 w 816"/>
                  <a:gd name="T21" fmla="*/ 494 h 570"/>
                  <a:gd name="T22" fmla="*/ 5 w 816"/>
                  <a:gd name="T23" fmla="*/ 511 h 570"/>
                  <a:gd name="T24" fmla="*/ 9 w 816"/>
                  <a:gd name="T25" fmla="*/ 528 h 570"/>
                  <a:gd name="T26" fmla="*/ 17 w 816"/>
                  <a:gd name="T27" fmla="*/ 542 h 570"/>
                  <a:gd name="T28" fmla="*/ 24 w 816"/>
                  <a:gd name="T29" fmla="*/ 553 h 570"/>
                  <a:gd name="T30" fmla="*/ 33 w 816"/>
                  <a:gd name="T31" fmla="*/ 562 h 570"/>
                  <a:gd name="T32" fmla="*/ 44 w 816"/>
                  <a:gd name="T33" fmla="*/ 568 h 570"/>
                  <a:gd name="T34" fmla="*/ 55 w 816"/>
                  <a:gd name="T35" fmla="*/ 570 h 570"/>
                  <a:gd name="T36" fmla="*/ 762 w 816"/>
                  <a:gd name="T37" fmla="*/ 570 h 570"/>
                  <a:gd name="T38" fmla="*/ 773 w 816"/>
                  <a:gd name="T39" fmla="*/ 568 h 570"/>
                  <a:gd name="T40" fmla="*/ 783 w 816"/>
                  <a:gd name="T41" fmla="*/ 562 h 570"/>
                  <a:gd name="T42" fmla="*/ 792 w 816"/>
                  <a:gd name="T43" fmla="*/ 553 h 570"/>
                  <a:gd name="T44" fmla="*/ 800 w 816"/>
                  <a:gd name="T45" fmla="*/ 542 h 570"/>
                  <a:gd name="T46" fmla="*/ 806 w 816"/>
                  <a:gd name="T47" fmla="*/ 528 h 570"/>
                  <a:gd name="T48" fmla="*/ 812 w 816"/>
                  <a:gd name="T49" fmla="*/ 511 h 570"/>
                  <a:gd name="T50" fmla="*/ 815 w 816"/>
                  <a:gd name="T51" fmla="*/ 494 h 570"/>
                  <a:gd name="T52" fmla="*/ 816 w 816"/>
                  <a:gd name="T53" fmla="*/ 475 h 570"/>
                  <a:gd name="T54" fmla="*/ 816 w 816"/>
                  <a:gd name="T55" fmla="*/ 95 h 570"/>
                  <a:gd name="T56" fmla="*/ 815 w 816"/>
                  <a:gd name="T57" fmla="*/ 76 h 570"/>
                  <a:gd name="T58" fmla="*/ 812 w 816"/>
                  <a:gd name="T59" fmla="*/ 57 h 570"/>
                  <a:gd name="T60" fmla="*/ 806 w 816"/>
                  <a:gd name="T61" fmla="*/ 42 h 570"/>
                  <a:gd name="T62" fmla="*/ 800 w 816"/>
                  <a:gd name="T63" fmla="*/ 29 h 570"/>
                  <a:gd name="T64" fmla="*/ 792 w 816"/>
                  <a:gd name="T65" fmla="*/ 15 h 570"/>
                  <a:gd name="T66" fmla="*/ 783 w 816"/>
                  <a:gd name="T67" fmla="*/ 8 h 570"/>
                  <a:gd name="T68" fmla="*/ 773 w 816"/>
                  <a:gd name="T69" fmla="*/ 2 h 570"/>
                  <a:gd name="T70" fmla="*/ 762 w 816"/>
                  <a:gd name="T71" fmla="*/ 0 h 570"/>
                  <a:gd name="T72" fmla="*/ 55 w 816"/>
                  <a:gd name="T73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16" h="570">
                    <a:moveTo>
                      <a:pt x="55" y="0"/>
                    </a:moveTo>
                    <a:lnTo>
                      <a:pt x="44" y="2"/>
                    </a:lnTo>
                    <a:lnTo>
                      <a:pt x="33" y="8"/>
                    </a:lnTo>
                    <a:lnTo>
                      <a:pt x="24" y="15"/>
                    </a:lnTo>
                    <a:lnTo>
                      <a:pt x="17" y="29"/>
                    </a:lnTo>
                    <a:lnTo>
                      <a:pt x="9" y="42"/>
                    </a:lnTo>
                    <a:lnTo>
                      <a:pt x="5" y="57"/>
                    </a:lnTo>
                    <a:lnTo>
                      <a:pt x="2" y="76"/>
                    </a:lnTo>
                    <a:lnTo>
                      <a:pt x="0" y="95"/>
                    </a:lnTo>
                    <a:lnTo>
                      <a:pt x="0" y="475"/>
                    </a:lnTo>
                    <a:lnTo>
                      <a:pt x="2" y="494"/>
                    </a:lnTo>
                    <a:lnTo>
                      <a:pt x="5" y="511"/>
                    </a:lnTo>
                    <a:lnTo>
                      <a:pt x="9" y="528"/>
                    </a:lnTo>
                    <a:lnTo>
                      <a:pt x="17" y="542"/>
                    </a:lnTo>
                    <a:lnTo>
                      <a:pt x="24" y="553"/>
                    </a:lnTo>
                    <a:lnTo>
                      <a:pt x="33" y="562"/>
                    </a:lnTo>
                    <a:lnTo>
                      <a:pt x="44" y="568"/>
                    </a:lnTo>
                    <a:lnTo>
                      <a:pt x="55" y="570"/>
                    </a:lnTo>
                    <a:lnTo>
                      <a:pt x="762" y="570"/>
                    </a:lnTo>
                    <a:lnTo>
                      <a:pt x="773" y="568"/>
                    </a:lnTo>
                    <a:lnTo>
                      <a:pt x="783" y="562"/>
                    </a:lnTo>
                    <a:lnTo>
                      <a:pt x="792" y="553"/>
                    </a:lnTo>
                    <a:lnTo>
                      <a:pt x="800" y="542"/>
                    </a:lnTo>
                    <a:lnTo>
                      <a:pt x="806" y="528"/>
                    </a:lnTo>
                    <a:lnTo>
                      <a:pt x="812" y="511"/>
                    </a:lnTo>
                    <a:lnTo>
                      <a:pt x="815" y="494"/>
                    </a:lnTo>
                    <a:lnTo>
                      <a:pt x="816" y="475"/>
                    </a:lnTo>
                    <a:lnTo>
                      <a:pt x="816" y="95"/>
                    </a:lnTo>
                    <a:lnTo>
                      <a:pt x="815" y="76"/>
                    </a:lnTo>
                    <a:lnTo>
                      <a:pt x="812" y="57"/>
                    </a:lnTo>
                    <a:lnTo>
                      <a:pt x="806" y="42"/>
                    </a:lnTo>
                    <a:lnTo>
                      <a:pt x="800" y="29"/>
                    </a:lnTo>
                    <a:lnTo>
                      <a:pt x="792" y="15"/>
                    </a:lnTo>
                    <a:lnTo>
                      <a:pt x="783" y="8"/>
                    </a:lnTo>
                    <a:lnTo>
                      <a:pt x="773" y="2"/>
                    </a:lnTo>
                    <a:lnTo>
                      <a:pt x="762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808080"/>
              </a:solidFill>
              <a:ln w="333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41" name="Freeform 41"/>
              <p:cNvSpPr>
                <a:spLocks/>
              </p:cNvSpPr>
              <p:nvPr/>
            </p:nvSpPr>
            <p:spPr bwMode="auto">
              <a:xfrm>
                <a:off x="1758" y="2326"/>
                <a:ext cx="816" cy="285"/>
              </a:xfrm>
              <a:custGeom>
                <a:avLst/>
                <a:gdLst>
                  <a:gd name="T0" fmla="*/ 54 w 816"/>
                  <a:gd name="T1" fmla="*/ 0 h 570"/>
                  <a:gd name="T2" fmla="*/ 43 w 816"/>
                  <a:gd name="T3" fmla="*/ 2 h 570"/>
                  <a:gd name="T4" fmla="*/ 33 w 816"/>
                  <a:gd name="T5" fmla="*/ 8 h 570"/>
                  <a:gd name="T6" fmla="*/ 24 w 816"/>
                  <a:gd name="T7" fmla="*/ 15 h 570"/>
                  <a:gd name="T8" fmla="*/ 16 w 816"/>
                  <a:gd name="T9" fmla="*/ 28 h 570"/>
                  <a:gd name="T10" fmla="*/ 9 w 816"/>
                  <a:gd name="T11" fmla="*/ 42 h 570"/>
                  <a:gd name="T12" fmla="*/ 4 w 816"/>
                  <a:gd name="T13" fmla="*/ 57 h 570"/>
                  <a:gd name="T14" fmla="*/ 1 w 816"/>
                  <a:gd name="T15" fmla="*/ 76 h 570"/>
                  <a:gd name="T16" fmla="*/ 0 w 816"/>
                  <a:gd name="T17" fmla="*/ 95 h 570"/>
                  <a:gd name="T18" fmla="*/ 0 w 816"/>
                  <a:gd name="T19" fmla="*/ 475 h 570"/>
                  <a:gd name="T20" fmla="*/ 1 w 816"/>
                  <a:gd name="T21" fmla="*/ 494 h 570"/>
                  <a:gd name="T22" fmla="*/ 4 w 816"/>
                  <a:gd name="T23" fmla="*/ 513 h 570"/>
                  <a:gd name="T24" fmla="*/ 9 w 816"/>
                  <a:gd name="T25" fmla="*/ 528 h 570"/>
                  <a:gd name="T26" fmla="*/ 16 w 816"/>
                  <a:gd name="T27" fmla="*/ 543 h 570"/>
                  <a:gd name="T28" fmla="*/ 24 w 816"/>
                  <a:gd name="T29" fmla="*/ 555 h 570"/>
                  <a:gd name="T30" fmla="*/ 33 w 816"/>
                  <a:gd name="T31" fmla="*/ 562 h 570"/>
                  <a:gd name="T32" fmla="*/ 43 w 816"/>
                  <a:gd name="T33" fmla="*/ 568 h 570"/>
                  <a:gd name="T34" fmla="*/ 54 w 816"/>
                  <a:gd name="T35" fmla="*/ 570 h 570"/>
                  <a:gd name="T36" fmla="*/ 761 w 816"/>
                  <a:gd name="T37" fmla="*/ 570 h 570"/>
                  <a:gd name="T38" fmla="*/ 772 w 816"/>
                  <a:gd name="T39" fmla="*/ 568 h 570"/>
                  <a:gd name="T40" fmla="*/ 783 w 816"/>
                  <a:gd name="T41" fmla="*/ 562 h 570"/>
                  <a:gd name="T42" fmla="*/ 792 w 816"/>
                  <a:gd name="T43" fmla="*/ 555 h 570"/>
                  <a:gd name="T44" fmla="*/ 801 w 816"/>
                  <a:gd name="T45" fmla="*/ 543 h 570"/>
                  <a:gd name="T46" fmla="*/ 807 w 816"/>
                  <a:gd name="T47" fmla="*/ 528 h 570"/>
                  <a:gd name="T48" fmla="*/ 811 w 816"/>
                  <a:gd name="T49" fmla="*/ 513 h 570"/>
                  <a:gd name="T50" fmla="*/ 815 w 816"/>
                  <a:gd name="T51" fmla="*/ 494 h 570"/>
                  <a:gd name="T52" fmla="*/ 816 w 816"/>
                  <a:gd name="T53" fmla="*/ 475 h 570"/>
                  <a:gd name="T54" fmla="*/ 816 w 816"/>
                  <a:gd name="T55" fmla="*/ 95 h 570"/>
                  <a:gd name="T56" fmla="*/ 815 w 816"/>
                  <a:gd name="T57" fmla="*/ 76 h 570"/>
                  <a:gd name="T58" fmla="*/ 811 w 816"/>
                  <a:gd name="T59" fmla="*/ 57 h 570"/>
                  <a:gd name="T60" fmla="*/ 807 w 816"/>
                  <a:gd name="T61" fmla="*/ 42 h 570"/>
                  <a:gd name="T62" fmla="*/ 801 w 816"/>
                  <a:gd name="T63" fmla="*/ 28 h 570"/>
                  <a:gd name="T64" fmla="*/ 792 w 816"/>
                  <a:gd name="T65" fmla="*/ 15 h 570"/>
                  <a:gd name="T66" fmla="*/ 783 w 816"/>
                  <a:gd name="T67" fmla="*/ 8 h 570"/>
                  <a:gd name="T68" fmla="*/ 772 w 816"/>
                  <a:gd name="T69" fmla="*/ 2 h 570"/>
                  <a:gd name="T70" fmla="*/ 761 w 816"/>
                  <a:gd name="T71" fmla="*/ 0 h 570"/>
                  <a:gd name="T72" fmla="*/ 54 w 816"/>
                  <a:gd name="T73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16" h="570">
                    <a:moveTo>
                      <a:pt x="54" y="0"/>
                    </a:moveTo>
                    <a:lnTo>
                      <a:pt x="43" y="2"/>
                    </a:lnTo>
                    <a:lnTo>
                      <a:pt x="33" y="8"/>
                    </a:lnTo>
                    <a:lnTo>
                      <a:pt x="24" y="15"/>
                    </a:lnTo>
                    <a:lnTo>
                      <a:pt x="16" y="28"/>
                    </a:lnTo>
                    <a:lnTo>
                      <a:pt x="9" y="42"/>
                    </a:lnTo>
                    <a:lnTo>
                      <a:pt x="4" y="57"/>
                    </a:lnTo>
                    <a:lnTo>
                      <a:pt x="1" y="76"/>
                    </a:lnTo>
                    <a:lnTo>
                      <a:pt x="0" y="95"/>
                    </a:lnTo>
                    <a:lnTo>
                      <a:pt x="0" y="475"/>
                    </a:lnTo>
                    <a:lnTo>
                      <a:pt x="1" y="494"/>
                    </a:lnTo>
                    <a:lnTo>
                      <a:pt x="4" y="513"/>
                    </a:lnTo>
                    <a:lnTo>
                      <a:pt x="9" y="528"/>
                    </a:lnTo>
                    <a:lnTo>
                      <a:pt x="16" y="543"/>
                    </a:lnTo>
                    <a:lnTo>
                      <a:pt x="24" y="555"/>
                    </a:lnTo>
                    <a:lnTo>
                      <a:pt x="33" y="562"/>
                    </a:lnTo>
                    <a:lnTo>
                      <a:pt x="43" y="568"/>
                    </a:lnTo>
                    <a:lnTo>
                      <a:pt x="54" y="570"/>
                    </a:lnTo>
                    <a:lnTo>
                      <a:pt x="761" y="570"/>
                    </a:lnTo>
                    <a:lnTo>
                      <a:pt x="772" y="568"/>
                    </a:lnTo>
                    <a:lnTo>
                      <a:pt x="783" y="562"/>
                    </a:lnTo>
                    <a:lnTo>
                      <a:pt x="792" y="555"/>
                    </a:lnTo>
                    <a:lnTo>
                      <a:pt x="801" y="543"/>
                    </a:lnTo>
                    <a:lnTo>
                      <a:pt x="807" y="528"/>
                    </a:lnTo>
                    <a:lnTo>
                      <a:pt x="811" y="513"/>
                    </a:lnTo>
                    <a:lnTo>
                      <a:pt x="815" y="494"/>
                    </a:lnTo>
                    <a:lnTo>
                      <a:pt x="816" y="475"/>
                    </a:lnTo>
                    <a:lnTo>
                      <a:pt x="816" y="95"/>
                    </a:lnTo>
                    <a:lnTo>
                      <a:pt x="815" y="76"/>
                    </a:lnTo>
                    <a:lnTo>
                      <a:pt x="811" y="57"/>
                    </a:lnTo>
                    <a:lnTo>
                      <a:pt x="807" y="42"/>
                    </a:lnTo>
                    <a:lnTo>
                      <a:pt x="801" y="28"/>
                    </a:lnTo>
                    <a:lnTo>
                      <a:pt x="792" y="15"/>
                    </a:lnTo>
                    <a:lnTo>
                      <a:pt x="783" y="8"/>
                    </a:lnTo>
                    <a:lnTo>
                      <a:pt x="772" y="2"/>
                    </a:lnTo>
                    <a:lnTo>
                      <a:pt x="761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FFFFFF"/>
              </a:solidFill>
              <a:ln w="333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5643" name="Rectangle 43"/>
            <p:cNvSpPr>
              <a:spLocks noChangeArrowheads="1"/>
            </p:cNvSpPr>
            <p:nvPr/>
          </p:nvSpPr>
          <p:spPr bwMode="auto">
            <a:xfrm>
              <a:off x="1923" y="2131"/>
              <a:ext cx="34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Times New Roman" pitchFamily="18" charset="0"/>
                </a:rPr>
                <a:t>Logical</a:t>
              </a:r>
              <a:endParaRPr lang="en-US" sz="1800" b="1" dirty="0"/>
            </a:p>
          </p:txBody>
        </p:sp>
        <p:sp>
          <p:nvSpPr>
            <p:cNvPr id="25644" name="Rectangle 44"/>
            <p:cNvSpPr>
              <a:spLocks noChangeArrowheads="1"/>
            </p:cNvSpPr>
            <p:nvPr/>
          </p:nvSpPr>
          <p:spPr bwMode="auto">
            <a:xfrm>
              <a:off x="1920" y="2275"/>
              <a:ext cx="31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 New Roman" pitchFamily="18" charset="0"/>
                </a:rPr>
                <a:t>Design</a:t>
              </a:r>
              <a:endParaRPr lang="en-US" sz="1800" b="1"/>
            </a:p>
          </p:txBody>
        </p:sp>
        <p:sp>
          <p:nvSpPr>
            <p:cNvPr id="25645" name="Rectangle 45"/>
            <p:cNvSpPr>
              <a:spLocks noChangeArrowheads="1"/>
            </p:cNvSpPr>
            <p:nvPr/>
          </p:nvSpPr>
          <p:spPr bwMode="auto">
            <a:xfrm>
              <a:off x="2230" y="2318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1800"/>
            </a:p>
          </p:txBody>
        </p:sp>
        <p:grpSp>
          <p:nvGrpSpPr>
            <p:cNvPr id="25648" name="Group 48"/>
            <p:cNvGrpSpPr>
              <a:grpSpLocks/>
            </p:cNvGrpSpPr>
            <p:nvPr/>
          </p:nvGrpSpPr>
          <p:grpSpPr bwMode="auto">
            <a:xfrm>
              <a:off x="2661" y="3008"/>
              <a:ext cx="1257" cy="338"/>
              <a:chOff x="2737" y="3181"/>
              <a:chExt cx="834" cy="301"/>
            </a:xfrm>
          </p:grpSpPr>
          <p:sp>
            <p:nvSpPr>
              <p:cNvPr id="25646" name="Freeform 46"/>
              <p:cNvSpPr>
                <a:spLocks/>
              </p:cNvSpPr>
              <p:nvPr/>
            </p:nvSpPr>
            <p:spPr bwMode="auto">
              <a:xfrm>
                <a:off x="2755" y="3197"/>
                <a:ext cx="816" cy="285"/>
              </a:xfrm>
              <a:custGeom>
                <a:avLst/>
                <a:gdLst>
                  <a:gd name="T0" fmla="*/ 55 w 816"/>
                  <a:gd name="T1" fmla="*/ 0 h 570"/>
                  <a:gd name="T2" fmla="*/ 44 w 816"/>
                  <a:gd name="T3" fmla="*/ 2 h 570"/>
                  <a:gd name="T4" fmla="*/ 33 w 816"/>
                  <a:gd name="T5" fmla="*/ 8 h 570"/>
                  <a:gd name="T6" fmla="*/ 24 w 816"/>
                  <a:gd name="T7" fmla="*/ 16 h 570"/>
                  <a:gd name="T8" fmla="*/ 17 w 816"/>
                  <a:gd name="T9" fmla="*/ 29 h 570"/>
                  <a:gd name="T10" fmla="*/ 9 w 816"/>
                  <a:gd name="T11" fmla="*/ 42 h 570"/>
                  <a:gd name="T12" fmla="*/ 5 w 816"/>
                  <a:gd name="T13" fmla="*/ 57 h 570"/>
                  <a:gd name="T14" fmla="*/ 2 w 816"/>
                  <a:gd name="T15" fmla="*/ 76 h 570"/>
                  <a:gd name="T16" fmla="*/ 0 w 816"/>
                  <a:gd name="T17" fmla="*/ 95 h 570"/>
                  <a:gd name="T18" fmla="*/ 0 w 816"/>
                  <a:gd name="T19" fmla="*/ 475 h 570"/>
                  <a:gd name="T20" fmla="*/ 2 w 816"/>
                  <a:gd name="T21" fmla="*/ 494 h 570"/>
                  <a:gd name="T22" fmla="*/ 5 w 816"/>
                  <a:gd name="T23" fmla="*/ 511 h 570"/>
                  <a:gd name="T24" fmla="*/ 9 w 816"/>
                  <a:gd name="T25" fmla="*/ 528 h 570"/>
                  <a:gd name="T26" fmla="*/ 17 w 816"/>
                  <a:gd name="T27" fmla="*/ 542 h 570"/>
                  <a:gd name="T28" fmla="*/ 24 w 816"/>
                  <a:gd name="T29" fmla="*/ 553 h 570"/>
                  <a:gd name="T30" fmla="*/ 33 w 816"/>
                  <a:gd name="T31" fmla="*/ 563 h 570"/>
                  <a:gd name="T32" fmla="*/ 44 w 816"/>
                  <a:gd name="T33" fmla="*/ 568 h 570"/>
                  <a:gd name="T34" fmla="*/ 55 w 816"/>
                  <a:gd name="T35" fmla="*/ 570 h 570"/>
                  <a:gd name="T36" fmla="*/ 762 w 816"/>
                  <a:gd name="T37" fmla="*/ 570 h 570"/>
                  <a:gd name="T38" fmla="*/ 773 w 816"/>
                  <a:gd name="T39" fmla="*/ 568 h 570"/>
                  <a:gd name="T40" fmla="*/ 783 w 816"/>
                  <a:gd name="T41" fmla="*/ 563 h 570"/>
                  <a:gd name="T42" fmla="*/ 792 w 816"/>
                  <a:gd name="T43" fmla="*/ 553 h 570"/>
                  <a:gd name="T44" fmla="*/ 800 w 816"/>
                  <a:gd name="T45" fmla="*/ 542 h 570"/>
                  <a:gd name="T46" fmla="*/ 806 w 816"/>
                  <a:gd name="T47" fmla="*/ 528 h 570"/>
                  <a:gd name="T48" fmla="*/ 812 w 816"/>
                  <a:gd name="T49" fmla="*/ 511 h 570"/>
                  <a:gd name="T50" fmla="*/ 815 w 816"/>
                  <a:gd name="T51" fmla="*/ 494 h 570"/>
                  <a:gd name="T52" fmla="*/ 816 w 816"/>
                  <a:gd name="T53" fmla="*/ 475 h 570"/>
                  <a:gd name="T54" fmla="*/ 816 w 816"/>
                  <a:gd name="T55" fmla="*/ 95 h 570"/>
                  <a:gd name="T56" fmla="*/ 815 w 816"/>
                  <a:gd name="T57" fmla="*/ 76 h 570"/>
                  <a:gd name="T58" fmla="*/ 812 w 816"/>
                  <a:gd name="T59" fmla="*/ 57 h 570"/>
                  <a:gd name="T60" fmla="*/ 806 w 816"/>
                  <a:gd name="T61" fmla="*/ 42 h 570"/>
                  <a:gd name="T62" fmla="*/ 800 w 816"/>
                  <a:gd name="T63" fmla="*/ 29 h 570"/>
                  <a:gd name="T64" fmla="*/ 792 w 816"/>
                  <a:gd name="T65" fmla="*/ 16 h 570"/>
                  <a:gd name="T66" fmla="*/ 783 w 816"/>
                  <a:gd name="T67" fmla="*/ 8 h 570"/>
                  <a:gd name="T68" fmla="*/ 773 w 816"/>
                  <a:gd name="T69" fmla="*/ 2 h 570"/>
                  <a:gd name="T70" fmla="*/ 762 w 816"/>
                  <a:gd name="T71" fmla="*/ 0 h 570"/>
                  <a:gd name="T72" fmla="*/ 55 w 816"/>
                  <a:gd name="T73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16" h="570">
                    <a:moveTo>
                      <a:pt x="55" y="0"/>
                    </a:moveTo>
                    <a:lnTo>
                      <a:pt x="44" y="2"/>
                    </a:lnTo>
                    <a:lnTo>
                      <a:pt x="33" y="8"/>
                    </a:lnTo>
                    <a:lnTo>
                      <a:pt x="24" y="16"/>
                    </a:lnTo>
                    <a:lnTo>
                      <a:pt x="17" y="29"/>
                    </a:lnTo>
                    <a:lnTo>
                      <a:pt x="9" y="42"/>
                    </a:lnTo>
                    <a:lnTo>
                      <a:pt x="5" y="57"/>
                    </a:lnTo>
                    <a:lnTo>
                      <a:pt x="2" y="76"/>
                    </a:lnTo>
                    <a:lnTo>
                      <a:pt x="0" y="95"/>
                    </a:lnTo>
                    <a:lnTo>
                      <a:pt x="0" y="475"/>
                    </a:lnTo>
                    <a:lnTo>
                      <a:pt x="2" y="494"/>
                    </a:lnTo>
                    <a:lnTo>
                      <a:pt x="5" y="511"/>
                    </a:lnTo>
                    <a:lnTo>
                      <a:pt x="9" y="528"/>
                    </a:lnTo>
                    <a:lnTo>
                      <a:pt x="17" y="542"/>
                    </a:lnTo>
                    <a:lnTo>
                      <a:pt x="24" y="553"/>
                    </a:lnTo>
                    <a:lnTo>
                      <a:pt x="33" y="563"/>
                    </a:lnTo>
                    <a:lnTo>
                      <a:pt x="44" y="568"/>
                    </a:lnTo>
                    <a:lnTo>
                      <a:pt x="55" y="570"/>
                    </a:lnTo>
                    <a:lnTo>
                      <a:pt x="762" y="570"/>
                    </a:lnTo>
                    <a:lnTo>
                      <a:pt x="773" y="568"/>
                    </a:lnTo>
                    <a:lnTo>
                      <a:pt x="783" y="563"/>
                    </a:lnTo>
                    <a:lnTo>
                      <a:pt x="792" y="553"/>
                    </a:lnTo>
                    <a:lnTo>
                      <a:pt x="800" y="542"/>
                    </a:lnTo>
                    <a:lnTo>
                      <a:pt x="806" y="528"/>
                    </a:lnTo>
                    <a:lnTo>
                      <a:pt x="812" y="511"/>
                    </a:lnTo>
                    <a:lnTo>
                      <a:pt x="815" y="494"/>
                    </a:lnTo>
                    <a:lnTo>
                      <a:pt x="816" y="475"/>
                    </a:lnTo>
                    <a:lnTo>
                      <a:pt x="816" y="95"/>
                    </a:lnTo>
                    <a:lnTo>
                      <a:pt x="815" y="76"/>
                    </a:lnTo>
                    <a:lnTo>
                      <a:pt x="812" y="57"/>
                    </a:lnTo>
                    <a:lnTo>
                      <a:pt x="806" y="42"/>
                    </a:lnTo>
                    <a:lnTo>
                      <a:pt x="800" y="29"/>
                    </a:lnTo>
                    <a:lnTo>
                      <a:pt x="792" y="16"/>
                    </a:lnTo>
                    <a:lnTo>
                      <a:pt x="783" y="8"/>
                    </a:lnTo>
                    <a:lnTo>
                      <a:pt x="773" y="2"/>
                    </a:lnTo>
                    <a:lnTo>
                      <a:pt x="762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808080"/>
              </a:solidFill>
              <a:ln w="333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47" name="Freeform 47"/>
              <p:cNvSpPr>
                <a:spLocks/>
              </p:cNvSpPr>
              <p:nvPr/>
            </p:nvSpPr>
            <p:spPr bwMode="auto">
              <a:xfrm>
                <a:off x="2737" y="3181"/>
                <a:ext cx="816" cy="284"/>
              </a:xfrm>
              <a:custGeom>
                <a:avLst/>
                <a:gdLst>
                  <a:gd name="T0" fmla="*/ 54 w 816"/>
                  <a:gd name="T1" fmla="*/ 0 h 570"/>
                  <a:gd name="T2" fmla="*/ 43 w 816"/>
                  <a:gd name="T3" fmla="*/ 2 h 570"/>
                  <a:gd name="T4" fmla="*/ 33 w 816"/>
                  <a:gd name="T5" fmla="*/ 8 h 570"/>
                  <a:gd name="T6" fmla="*/ 24 w 816"/>
                  <a:gd name="T7" fmla="*/ 15 h 570"/>
                  <a:gd name="T8" fmla="*/ 16 w 816"/>
                  <a:gd name="T9" fmla="*/ 29 h 570"/>
                  <a:gd name="T10" fmla="*/ 9 w 816"/>
                  <a:gd name="T11" fmla="*/ 42 h 570"/>
                  <a:gd name="T12" fmla="*/ 4 w 816"/>
                  <a:gd name="T13" fmla="*/ 57 h 570"/>
                  <a:gd name="T14" fmla="*/ 1 w 816"/>
                  <a:gd name="T15" fmla="*/ 76 h 570"/>
                  <a:gd name="T16" fmla="*/ 0 w 816"/>
                  <a:gd name="T17" fmla="*/ 95 h 570"/>
                  <a:gd name="T18" fmla="*/ 0 w 816"/>
                  <a:gd name="T19" fmla="*/ 475 h 570"/>
                  <a:gd name="T20" fmla="*/ 1 w 816"/>
                  <a:gd name="T21" fmla="*/ 494 h 570"/>
                  <a:gd name="T22" fmla="*/ 4 w 816"/>
                  <a:gd name="T23" fmla="*/ 513 h 570"/>
                  <a:gd name="T24" fmla="*/ 9 w 816"/>
                  <a:gd name="T25" fmla="*/ 528 h 570"/>
                  <a:gd name="T26" fmla="*/ 16 w 816"/>
                  <a:gd name="T27" fmla="*/ 543 h 570"/>
                  <a:gd name="T28" fmla="*/ 24 w 816"/>
                  <a:gd name="T29" fmla="*/ 555 h 570"/>
                  <a:gd name="T30" fmla="*/ 33 w 816"/>
                  <a:gd name="T31" fmla="*/ 562 h 570"/>
                  <a:gd name="T32" fmla="*/ 43 w 816"/>
                  <a:gd name="T33" fmla="*/ 568 h 570"/>
                  <a:gd name="T34" fmla="*/ 54 w 816"/>
                  <a:gd name="T35" fmla="*/ 570 h 570"/>
                  <a:gd name="T36" fmla="*/ 761 w 816"/>
                  <a:gd name="T37" fmla="*/ 570 h 570"/>
                  <a:gd name="T38" fmla="*/ 772 w 816"/>
                  <a:gd name="T39" fmla="*/ 568 h 570"/>
                  <a:gd name="T40" fmla="*/ 783 w 816"/>
                  <a:gd name="T41" fmla="*/ 562 h 570"/>
                  <a:gd name="T42" fmla="*/ 792 w 816"/>
                  <a:gd name="T43" fmla="*/ 555 h 570"/>
                  <a:gd name="T44" fmla="*/ 801 w 816"/>
                  <a:gd name="T45" fmla="*/ 543 h 570"/>
                  <a:gd name="T46" fmla="*/ 807 w 816"/>
                  <a:gd name="T47" fmla="*/ 528 h 570"/>
                  <a:gd name="T48" fmla="*/ 811 w 816"/>
                  <a:gd name="T49" fmla="*/ 513 h 570"/>
                  <a:gd name="T50" fmla="*/ 815 w 816"/>
                  <a:gd name="T51" fmla="*/ 494 h 570"/>
                  <a:gd name="T52" fmla="*/ 816 w 816"/>
                  <a:gd name="T53" fmla="*/ 475 h 570"/>
                  <a:gd name="T54" fmla="*/ 816 w 816"/>
                  <a:gd name="T55" fmla="*/ 95 h 570"/>
                  <a:gd name="T56" fmla="*/ 815 w 816"/>
                  <a:gd name="T57" fmla="*/ 76 h 570"/>
                  <a:gd name="T58" fmla="*/ 811 w 816"/>
                  <a:gd name="T59" fmla="*/ 57 h 570"/>
                  <a:gd name="T60" fmla="*/ 807 w 816"/>
                  <a:gd name="T61" fmla="*/ 42 h 570"/>
                  <a:gd name="T62" fmla="*/ 801 w 816"/>
                  <a:gd name="T63" fmla="*/ 29 h 570"/>
                  <a:gd name="T64" fmla="*/ 792 w 816"/>
                  <a:gd name="T65" fmla="*/ 15 h 570"/>
                  <a:gd name="T66" fmla="*/ 783 w 816"/>
                  <a:gd name="T67" fmla="*/ 8 h 570"/>
                  <a:gd name="T68" fmla="*/ 772 w 816"/>
                  <a:gd name="T69" fmla="*/ 2 h 570"/>
                  <a:gd name="T70" fmla="*/ 761 w 816"/>
                  <a:gd name="T71" fmla="*/ 0 h 570"/>
                  <a:gd name="T72" fmla="*/ 54 w 816"/>
                  <a:gd name="T73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16" h="570">
                    <a:moveTo>
                      <a:pt x="54" y="0"/>
                    </a:moveTo>
                    <a:lnTo>
                      <a:pt x="43" y="2"/>
                    </a:lnTo>
                    <a:lnTo>
                      <a:pt x="33" y="8"/>
                    </a:lnTo>
                    <a:lnTo>
                      <a:pt x="24" y="15"/>
                    </a:lnTo>
                    <a:lnTo>
                      <a:pt x="16" y="29"/>
                    </a:lnTo>
                    <a:lnTo>
                      <a:pt x="9" y="42"/>
                    </a:lnTo>
                    <a:lnTo>
                      <a:pt x="4" y="57"/>
                    </a:lnTo>
                    <a:lnTo>
                      <a:pt x="1" y="76"/>
                    </a:lnTo>
                    <a:lnTo>
                      <a:pt x="0" y="95"/>
                    </a:lnTo>
                    <a:lnTo>
                      <a:pt x="0" y="475"/>
                    </a:lnTo>
                    <a:lnTo>
                      <a:pt x="1" y="494"/>
                    </a:lnTo>
                    <a:lnTo>
                      <a:pt x="4" y="513"/>
                    </a:lnTo>
                    <a:lnTo>
                      <a:pt x="9" y="528"/>
                    </a:lnTo>
                    <a:lnTo>
                      <a:pt x="16" y="543"/>
                    </a:lnTo>
                    <a:lnTo>
                      <a:pt x="24" y="555"/>
                    </a:lnTo>
                    <a:lnTo>
                      <a:pt x="33" y="562"/>
                    </a:lnTo>
                    <a:lnTo>
                      <a:pt x="43" y="568"/>
                    </a:lnTo>
                    <a:lnTo>
                      <a:pt x="54" y="570"/>
                    </a:lnTo>
                    <a:lnTo>
                      <a:pt x="761" y="570"/>
                    </a:lnTo>
                    <a:lnTo>
                      <a:pt x="772" y="568"/>
                    </a:lnTo>
                    <a:lnTo>
                      <a:pt x="783" y="562"/>
                    </a:lnTo>
                    <a:lnTo>
                      <a:pt x="792" y="555"/>
                    </a:lnTo>
                    <a:lnTo>
                      <a:pt x="801" y="543"/>
                    </a:lnTo>
                    <a:lnTo>
                      <a:pt x="807" y="528"/>
                    </a:lnTo>
                    <a:lnTo>
                      <a:pt x="811" y="513"/>
                    </a:lnTo>
                    <a:lnTo>
                      <a:pt x="815" y="494"/>
                    </a:lnTo>
                    <a:lnTo>
                      <a:pt x="816" y="475"/>
                    </a:lnTo>
                    <a:lnTo>
                      <a:pt x="816" y="95"/>
                    </a:lnTo>
                    <a:lnTo>
                      <a:pt x="815" y="76"/>
                    </a:lnTo>
                    <a:lnTo>
                      <a:pt x="811" y="57"/>
                    </a:lnTo>
                    <a:lnTo>
                      <a:pt x="807" y="42"/>
                    </a:lnTo>
                    <a:lnTo>
                      <a:pt x="801" y="29"/>
                    </a:lnTo>
                    <a:lnTo>
                      <a:pt x="792" y="15"/>
                    </a:lnTo>
                    <a:lnTo>
                      <a:pt x="783" y="8"/>
                    </a:lnTo>
                    <a:lnTo>
                      <a:pt x="772" y="2"/>
                    </a:lnTo>
                    <a:lnTo>
                      <a:pt x="761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FFFFFF"/>
              </a:solidFill>
              <a:ln w="333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5650" name="Rectangle 50"/>
            <p:cNvSpPr>
              <a:spLocks noChangeArrowheads="1"/>
            </p:cNvSpPr>
            <p:nvPr/>
          </p:nvSpPr>
          <p:spPr bwMode="auto">
            <a:xfrm>
              <a:off x="3234" y="3072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1800"/>
            </a:p>
          </p:txBody>
        </p:sp>
        <p:sp>
          <p:nvSpPr>
            <p:cNvPr id="25651" name="Rectangle 51"/>
            <p:cNvSpPr>
              <a:spLocks noChangeArrowheads="1"/>
            </p:cNvSpPr>
            <p:nvPr/>
          </p:nvSpPr>
          <p:spPr bwMode="auto">
            <a:xfrm>
              <a:off x="2786" y="3066"/>
              <a:ext cx="74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  <a:latin typeface="Times New Roman" pitchFamily="18" charset="0"/>
                </a:rPr>
                <a:t>Implementation</a:t>
              </a:r>
              <a:endParaRPr lang="en-US" sz="1800" b="1" dirty="0"/>
            </a:p>
          </p:txBody>
        </p:sp>
        <p:sp>
          <p:nvSpPr>
            <p:cNvPr id="25652" name="Rectangle 52"/>
            <p:cNvSpPr>
              <a:spLocks noChangeArrowheads="1"/>
            </p:cNvSpPr>
            <p:nvPr/>
          </p:nvSpPr>
          <p:spPr bwMode="auto">
            <a:xfrm>
              <a:off x="3383" y="3173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1800"/>
            </a:p>
          </p:txBody>
        </p:sp>
        <p:grpSp>
          <p:nvGrpSpPr>
            <p:cNvPr id="25655" name="Group 55"/>
            <p:cNvGrpSpPr>
              <a:grpSpLocks/>
            </p:cNvGrpSpPr>
            <p:nvPr/>
          </p:nvGrpSpPr>
          <p:grpSpPr bwMode="auto">
            <a:xfrm>
              <a:off x="2171" y="2580"/>
              <a:ext cx="1259" cy="338"/>
              <a:chOff x="2247" y="2753"/>
              <a:chExt cx="835" cy="301"/>
            </a:xfrm>
          </p:grpSpPr>
          <p:sp>
            <p:nvSpPr>
              <p:cNvPr id="25653" name="Freeform 53"/>
              <p:cNvSpPr>
                <a:spLocks/>
              </p:cNvSpPr>
              <p:nvPr/>
            </p:nvSpPr>
            <p:spPr bwMode="auto">
              <a:xfrm>
                <a:off x="2266" y="2769"/>
                <a:ext cx="816" cy="285"/>
              </a:xfrm>
              <a:custGeom>
                <a:avLst/>
                <a:gdLst>
                  <a:gd name="T0" fmla="*/ 54 w 816"/>
                  <a:gd name="T1" fmla="*/ 0 h 570"/>
                  <a:gd name="T2" fmla="*/ 43 w 816"/>
                  <a:gd name="T3" fmla="*/ 2 h 570"/>
                  <a:gd name="T4" fmla="*/ 33 w 816"/>
                  <a:gd name="T5" fmla="*/ 7 h 570"/>
                  <a:gd name="T6" fmla="*/ 24 w 816"/>
                  <a:gd name="T7" fmla="*/ 15 h 570"/>
                  <a:gd name="T8" fmla="*/ 16 w 816"/>
                  <a:gd name="T9" fmla="*/ 28 h 570"/>
                  <a:gd name="T10" fmla="*/ 9 w 816"/>
                  <a:gd name="T11" fmla="*/ 42 h 570"/>
                  <a:gd name="T12" fmla="*/ 4 w 816"/>
                  <a:gd name="T13" fmla="*/ 57 h 570"/>
                  <a:gd name="T14" fmla="*/ 1 w 816"/>
                  <a:gd name="T15" fmla="*/ 76 h 570"/>
                  <a:gd name="T16" fmla="*/ 0 w 816"/>
                  <a:gd name="T17" fmla="*/ 95 h 570"/>
                  <a:gd name="T18" fmla="*/ 0 w 816"/>
                  <a:gd name="T19" fmla="*/ 475 h 570"/>
                  <a:gd name="T20" fmla="*/ 1 w 816"/>
                  <a:gd name="T21" fmla="*/ 494 h 570"/>
                  <a:gd name="T22" fmla="*/ 4 w 816"/>
                  <a:gd name="T23" fmla="*/ 511 h 570"/>
                  <a:gd name="T24" fmla="*/ 9 w 816"/>
                  <a:gd name="T25" fmla="*/ 528 h 570"/>
                  <a:gd name="T26" fmla="*/ 16 w 816"/>
                  <a:gd name="T27" fmla="*/ 541 h 570"/>
                  <a:gd name="T28" fmla="*/ 24 w 816"/>
                  <a:gd name="T29" fmla="*/ 552 h 570"/>
                  <a:gd name="T30" fmla="*/ 33 w 816"/>
                  <a:gd name="T31" fmla="*/ 562 h 570"/>
                  <a:gd name="T32" fmla="*/ 43 w 816"/>
                  <a:gd name="T33" fmla="*/ 568 h 570"/>
                  <a:gd name="T34" fmla="*/ 54 w 816"/>
                  <a:gd name="T35" fmla="*/ 570 h 570"/>
                  <a:gd name="T36" fmla="*/ 761 w 816"/>
                  <a:gd name="T37" fmla="*/ 570 h 570"/>
                  <a:gd name="T38" fmla="*/ 772 w 816"/>
                  <a:gd name="T39" fmla="*/ 568 h 570"/>
                  <a:gd name="T40" fmla="*/ 782 w 816"/>
                  <a:gd name="T41" fmla="*/ 562 h 570"/>
                  <a:gd name="T42" fmla="*/ 792 w 816"/>
                  <a:gd name="T43" fmla="*/ 552 h 570"/>
                  <a:gd name="T44" fmla="*/ 799 w 816"/>
                  <a:gd name="T45" fmla="*/ 541 h 570"/>
                  <a:gd name="T46" fmla="*/ 806 w 816"/>
                  <a:gd name="T47" fmla="*/ 528 h 570"/>
                  <a:gd name="T48" fmla="*/ 811 w 816"/>
                  <a:gd name="T49" fmla="*/ 511 h 570"/>
                  <a:gd name="T50" fmla="*/ 815 w 816"/>
                  <a:gd name="T51" fmla="*/ 494 h 570"/>
                  <a:gd name="T52" fmla="*/ 816 w 816"/>
                  <a:gd name="T53" fmla="*/ 475 h 570"/>
                  <a:gd name="T54" fmla="*/ 816 w 816"/>
                  <a:gd name="T55" fmla="*/ 95 h 570"/>
                  <a:gd name="T56" fmla="*/ 815 w 816"/>
                  <a:gd name="T57" fmla="*/ 76 h 570"/>
                  <a:gd name="T58" fmla="*/ 811 w 816"/>
                  <a:gd name="T59" fmla="*/ 57 h 570"/>
                  <a:gd name="T60" fmla="*/ 806 w 816"/>
                  <a:gd name="T61" fmla="*/ 42 h 570"/>
                  <a:gd name="T62" fmla="*/ 799 w 816"/>
                  <a:gd name="T63" fmla="*/ 28 h 570"/>
                  <a:gd name="T64" fmla="*/ 792 w 816"/>
                  <a:gd name="T65" fmla="*/ 15 h 570"/>
                  <a:gd name="T66" fmla="*/ 782 w 816"/>
                  <a:gd name="T67" fmla="*/ 7 h 570"/>
                  <a:gd name="T68" fmla="*/ 772 w 816"/>
                  <a:gd name="T69" fmla="*/ 2 h 570"/>
                  <a:gd name="T70" fmla="*/ 761 w 816"/>
                  <a:gd name="T71" fmla="*/ 0 h 570"/>
                  <a:gd name="T72" fmla="*/ 54 w 816"/>
                  <a:gd name="T73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16" h="570">
                    <a:moveTo>
                      <a:pt x="54" y="0"/>
                    </a:moveTo>
                    <a:lnTo>
                      <a:pt x="43" y="2"/>
                    </a:lnTo>
                    <a:lnTo>
                      <a:pt x="33" y="7"/>
                    </a:lnTo>
                    <a:lnTo>
                      <a:pt x="24" y="15"/>
                    </a:lnTo>
                    <a:lnTo>
                      <a:pt x="16" y="28"/>
                    </a:lnTo>
                    <a:lnTo>
                      <a:pt x="9" y="42"/>
                    </a:lnTo>
                    <a:lnTo>
                      <a:pt x="4" y="57"/>
                    </a:lnTo>
                    <a:lnTo>
                      <a:pt x="1" y="76"/>
                    </a:lnTo>
                    <a:lnTo>
                      <a:pt x="0" y="95"/>
                    </a:lnTo>
                    <a:lnTo>
                      <a:pt x="0" y="475"/>
                    </a:lnTo>
                    <a:lnTo>
                      <a:pt x="1" y="494"/>
                    </a:lnTo>
                    <a:lnTo>
                      <a:pt x="4" y="511"/>
                    </a:lnTo>
                    <a:lnTo>
                      <a:pt x="9" y="528"/>
                    </a:lnTo>
                    <a:lnTo>
                      <a:pt x="16" y="541"/>
                    </a:lnTo>
                    <a:lnTo>
                      <a:pt x="24" y="552"/>
                    </a:lnTo>
                    <a:lnTo>
                      <a:pt x="33" y="562"/>
                    </a:lnTo>
                    <a:lnTo>
                      <a:pt x="43" y="568"/>
                    </a:lnTo>
                    <a:lnTo>
                      <a:pt x="54" y="570"/>
                    </a:lnTo>
                    <a:lnTo>
                      <a:pt x="761" y="570"/>
                    </a:lnTo>
                    <a:lnTo>
                      <a:pt x="772" y="568"/>
                    </a:lnTo>
                    <a:lnTo>
                      <a:pt x="782" y="562"/>
                    </a:lnTo>
                    <a:lnTo>
                      <a:pt x="792" y="552"/>
                    </a:lnTo>
                    <a:lnTo>
                      <a:pt x="799" y="541"/>
                    </a:lnTo>
                    <a:lnTo>
                      <a:pt x="806" y="528"/>
                    </a:lnTo>
                    <a:lnTo>
                      <a:pt x="811" y="511"/>
                    </a:lnTo>
                    <a:lnTo>
                      <a:pt x="815" y="494"/>
                    </a:lnTo>
                    <a:lnTo>
                      <a:pt x="816" y="475"/>
                    </a:lnTo>
                    <a:lnTo>
                      <a:pt x="816" y="95"/>
                    </a:lnTo>
                    <a:lnTo>
                      <a:pt x="815" y="76"/>
                    </a:lnTo>
                    <a:lnTo>
                      <a:pt x="811" y="57"/>
                    </a:lnTo>
                    <a:lnTo>
                      <a:pt x="806" y="42"/>
                    </a:lnTo>
                    <a:lnTo>
                      <a:pt x="799" y="28"/>
                    </a:lnTo>
                    <a:lnTo>
                      <a:pt x="792" y="15"/>
                    </a:lnTo>
                    <a:lnTo>
                      <a:pt x="782" y="7"/>
                    </a:lnTo>
                    <a:lnTo>
                      <a:pt x="772" y="2"/>
                    </a:lnTo>
                    <a:lnTo>
                      <a:pt x="761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808080"/>
              </a:solidFill>
              <a:ln w="333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54" name="Freeform 54"/>
              <p:cNvSpPr>
                <a:spLocks/>
              </p:cNvSpPr>
              <p:nvPr/>
            </p:nvSpPr>
            <p:spPr bwMode="auto">
              <a:xfrm>
                <a:off x="2247" y="2753"/>
                <a:ext cx="816" cy="285"/>
              </a:xfrm>
              <a:custGeom>
                <a:avLst/>
                <a:gdLst>
                  <a:gd name="T0" fmla="*/ 55 w 816"/>
                  <a:gd name="T1" fmla="*/ 0 h 569"/>
                  <a:gd name="T2" fmla="*/ 44 w 816"/>
                  <a:gd name="T3" fmla="*/ 1 h 569"/>
                  <a:gd name="T4" fmla="*/ 33 w 816"/>
                  <a:gd name="T5" fmla="*/ 7 h 569"/>
                  <a:gd name="T6" fmla="*/ 24 w 816"/>
                  <a:gd name="T7" fmla="*/ 15 h 569"/>
                  <a:gd name="T8" fmla="*/ 17 w 816"/>
                  <a:gd name="T9" fmla="*/ 28 h 569"/>
                  <a:gd name="T10" fmla="*/ 9 w 816"/>
                  <a:gd name="T11" fmla="*/ 41 h 569"/>
                  <a:gd name="T12" fmla="*/ 5 w 816"/>
                  <a:gd name="T13" fmla="*/ 57 h 569"/>
                  <a:gd name="T14" fmla="*/ 2 w 816"/>
                  <a:gd name="T15" fmla="*/ 76 h 569"/>
                  <a:gd name="T16" fmla="*/ 0 w 816"/>
                  <a:gd name="T17" fmla="*/ 95 h 569"/>
                  <a:gd name="T18" fmla="*/ 0 w 816"/>
                  <a:gd name="T19" fmla="*/ 474 h 569"/>
                  <a:gd name="T20" fmla="*/ 2 w 816"/>
                  <a:gd name="T21" fmla="*/ 493 h 569"/>
                  <a:gd name="T22" fmla="*/ 5 w 816"/>
                  <a:gd name="T23" fmla="*/ 512 h 569"/>
                  <a:gd name="T24" fmla="*/ 9 w 816"/>
                  <a:gd name="T25" fmla="*/ 528 h 569"/>
                  <a:gd name="T26" fmla="*/ 17 w 816"/>
                  <a:gd name="T27" fmla="*/ 543 h 569"/>
                  <a:gd name="T28" fmla="*/ 24 w 816"/>
                  <a:gd name="T29" fmla="*/ 554 h 569"/>
                  <a:gd name="T30" fmla="*/ 33 w 816"/>
                  <a:gd name="T31" fmla="*/ 562 h 569"/>
                  <a:gd name="T32" fmla="*/ 44 w 816"/>
                  <a:gd name="T33" fmla="*/ 567 h 569"/>
                  <a:gd name="T34" fmla="*/ 55 w 816"/>
                  <a:gd name="T35" fmla="*/ 569 h 569"/>
                  <a:gd name="T36" fmla="*/ 762 w 816"/>
                  <a:gd name="T37" fmla="*/ 569 h 569"/>
                  <a:gd name="T38" fmla="*/ 773 w 816"/>
                  <a:gd name="T39" fmla="*/ 567 h 569"/>
                  <a:gd name="T40" fmla="*/ 784 w 816"/>
                  <a:gd name="T41" fmla="*/ 562 h 569"/>
                  <a:gd name="T42" fmla="*/ 792 w 816"/>
                  <a:gd name="T43" fmla="*/ 554 h 569"/>
                  <a:gd name="T44" fmla="*/ 801 w 816"/>
                  <a:gd name="T45" fmla="*/ 543 h 569"/>
                  <a:gd name="T46" fmla="*/ 808 w 816"/>
                  <a:gd name="T47" fmla="*/ 528 h 569"/>
                  <a:gd name="T48" fmla="*/ 812 w 816"/>
                  <a:gd name="T49" fmla="*/ 512 h 569"/>
                  <a:gd name="T50" fmla="*/ 815 w 816"/>
                  <a:gd name="T51" fmla="*/ 493 h 569"/>
                  <a:gd name="T52" fmla="*/ 816 w 816"/>
                  <a:gd name="T53" fmla="*/ 474 h 569"/>
                  <a:gd name="T54" fmla="*/ 816 w 816"/>
                  <a:gd name="T55" fmla="*/ 95 h 569"/>
                  <a:gd name="T56" fmla="*/ 815 w 816"/>
                  <a:gd name="T57" fmla="*/ 76 h 569"/>
                  <a:gd name="T58" fmla="*/ 812 w 816"/>
                  <a:gd name="T59" fmla="*/ 57 h 569"/>
                  <a:gd name="T60" fmla="*/ 808 w 816"/>
                  <a:gd name="T61" fmla="*/ 41 h 569"/>
                  <a:gd name="T62" fmla="*/ 801 w 816"/>
                  <a:gd name="T63" fmla="*/ 28 h 569"/>
                  <a:gd name="T64" fmla="*/ 792 w 816"/>
                  <a:gd name="T65" fmla="*/ 15 h 569"/>
                  <a:gd name="T66" fmla="*/ 784 w 816"/>
                  <a:gd name="T67" fmla="*/ 7 h 569"/>
                  <a:gd name="T68" fmla="*/ 773 w 816"/>
                  <a:gd name="T69" fmla="*/ 1 h 569"/>
                  <a:gd name="T70" fmla="*/ 762 w 816"/>
                  <a:gd name="T71" fmla="*/ 0 h 569"/>
                  <a:gd name="T72" fmla="*/ 55 w 816"/>
                  <a:gd name="T73" fmla="*/ 0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16" h="569">
                    <a:moveTo>
                      <a:pt x="55" y="0"/>
                    </a:moveTo>
                    <a:lnTo>
                      <a:pt x="44" y="1"/>
                    </a:lnTo>
                    <a:lnTo>
                      <a:pt x="33" y="7"/>
                    </a:lnTo>
                    <a:lnTo>
                      <a:pt x="24" y="15"/>
                    </a:lnTo>
                    <a:lnTo>
                      <a:pt x="17" y="28"/>
                    </a:lnTo>
                    <a:lnTo>
                      <a:pt x="9" y="41"/>
                    </a:lnTo>
                    <a:lnTo>
                      <a:pt x="5" y="57"/>
                    </a:lnTo>
                    <a:lnTo>
                      <a:pt x="2" y="76"/>
                    </a:lnTo>
                    <a:lnTo>
                      <a:pt x="0" y="95"/>
                    </a:lnTo>
                    <a:lnTo>
                      <a:pt x="0" y="474"/>
                    </a:lnTo>
                    <a:lnTo>
                      <a:pt x="2" y="493"/>
                    </a:lnTo>
                    <a:lnTo>
                      <a:pt x="5" y="512"/>
                    </a:lnTo>
                    <a:lnTo>
                      <a:pt x="9" y="528"/>
                    </a:lnTo>
                    <a:lnTo>
                      <a:pt x="17" y="543"/>
                    </a:lnTo>
                    <a:lnTo>
                      <a:pt x="24" y="554"/>
                    </a:lnTo>
                    <a:lnTo>
                      <a:pt x="33" y="562"/>
                    </a:lnTo>
                    <a:lnTo>
                      <a:pt x="44" y="567"/>
                    </a:lnTo>
                    <a:lnTo>
                      <a:pt x="55" y="569"/>
                    </a:lnTo>
                    <a:lnTo>
                      <a:pt x="762" y="569"/>
                    </a:lnTo>
                    <a:lnTo>
                      <a:pt x="773" y="567"/>
                    </a:lnTo>
                    <a:lnTo>
                      <a:pt x="784" y="562"/>
                    </a:lnTo>
                    <a:lnTo>
                      <a:pt x="792" y="554"/>
                    </a:lnTo>
                    <a:lnTo>
                      <a:pt x="801" y="543"/>
                    </a:lnTo>
                    <a:lnTo>
                      <a:pt x="808" y="528"/>
                    </a:lnTo>
                    <a:lnTo>
                      <a:pt x="812" y="512"/>
                    </a:lnTo>
                    <a:lnTo>
                      <a:pt x="815" y="493"/>
                    </a:lnTo>
                    <a:lnTo>
                      <a:pt x="816" y="474"/>
                    </a:lnTo>
                    <a:lnTo>
                      <a:pt x="816" y="95"/>
                    </a:lnTo>
                    <a:lnTo>
                      <a:pt x="815" y="76"/>
                    </a:lnTo>
                    <a:lnTo>
                      <a:pt x="812" y="57"/>
                    </a:lnTo>
                    <a:lnTo>
                      <a:pt x="808" y="41"/>
                    </a:lnTo>
                    <a:lnTo>
                      <a:pt x="801" y="28"/>
                    </a:lnTo>
                    <a:lnTo>
                      <a:pt x="792" y="15"/>
                    </a:lnTo>
                    <a:lnTo>
                      <a:pt x="784" y="7"/>
                    </a:lnTo>
                    <a:lnTo>
                      <a:pt x="773" y="1"/>
                    </a:lnTo>
                    <a:lnTo>
                      <a:pt x="762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/>
              </a:solidFill>
              <a:ln w="333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5656" name="Rectangle 56"/>
            <p:cNvSpPr>
              <a:spLocks noChangeArrowheads="1"/>
            </p:cNvSpPr>
            <p:nvPr/>
          </p:nvSpPr>
          <p:spPr bwMode="auto">
            <a:xfrm>
              <a:off x="2413" y="2563"/>
              <a:ext cx="41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Times New Roman" pitchFamily="18" charset="0"/>
                </a:rPr>
                <a:t>Physical </a:t>
              </a:r>
              <a:endParaRPr lang="en-US" sz="1800" b="1" dirty="0"/>
            </a:p>
          </p:txBody>
        </p:sp>
        <p:sp>
          <p:nvSpPr>
            <p:cNvPr id="25657" name="Rectangle 57"/>
            <p:cNvSpPr>
              <a:spLocks noChangeArrowheads="1"/>
            </p:cNvSpPr>
            <p:nvPr/>
          </p:nvSpPr>
          <p:spPr bwMode="auto">
            <a:xfrm>
              <a:off x="2745" y="2645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1800"/>
            </a:p>
          </p:txBody>
        </p:sp>
        <p:sp>
          <p:nvSpPr>
            <p:cNvPr id="25658" name="Rectangle 58"/>
            <p:cNvSpPr>
              <a:spLocks noChangeArrowheads="1"/>
            </p:cNvSpPr>
            <p:nvPr/>
          </p:nvSpPr>
          <p:spPr bwMode="auto">
            <a:xfrm>
              <a:off x="2521" y="2717"/>
              <a:ext cx="31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Times New Roman" pitchFamily="18" charset="0"/>
                </a:rPr>
                <a:t>Design</a:t>
              </a:r>
              <a:endParaRPr lang="en-US" sz="1800" b="1" dirty="0"/>
            </a:p>
          </p:txBody>
        </p:sp>
        <p:sp>
          <p:nvSpPr>
            <p:cNvPr id="25659" name="Rectangle 59"/>
            <p:cNvSpPr>
              <a:spLocks noChangeArrowheads="1"/>
            </p:cNvSpPr>
            <p:nvPr/>
          </p:nvSpPr>
          <p:spPr bwMode="auto">
            <a:xfrm>
              <a:off x="2847" y="2745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1800"/>
            </a:p>
          </p:txBody>
        </p:sp>
        <p:grpSp>
          <p:nvGrpSpPr>
            <p:cNvPr id="25662" name="Group 62"/>
            <p:cNvGrpSpPr>
              <a:grpSpLocks/>
            </p:cNvGrpSpPr>
            <p:nvPr/>
          </p:nvGrpSpPr>
          <p:grpSpPr bwMode="auto">
            <a:xfrm>
              <a:off x="3150" y="3435"/>
              <a:ext cx="1259" cy="338"/>
              <a:chOff x="3226" y="3608"/>
              <a:chExt cx="835" cy="301"/>
            </a:xfrm>
          </p:grpSpPr>
          <p:sp>
            <p:nvSpPr>
              <p:cNvPr id="25660" name="Freeform 60"/>
              <p:cNvSpPr>
                <a:spLocks/>
              </p:cNvSpPr>
              <p:nvPr/>
            </p:nvSpPr>
            <p:spPr bwMode="auto">
              <a:xfrm>
                <a:off x="3245" y="3624"/>
                <a:ext cx="816" cy="285"/>
              </a:xfrm>
              <a:custGeom>
                <a:avLst/>
                <a:gdLst>
                  <a:gd name="T0" fmla="*/ 54 w 816"/>
                  <a:gd name="T1" fmla="*/ 0 h 570"/>
                  <a:gd name="T2" fmla="*/ 43 w 816"/>
                  <a:gd name="T3" fmla="*/ 2 h 570"/>
                  <a:gd name="T4" fmla="*/ 33 w 816"/>
                  <a:gd name="T5" fmla="*/ 8 h 570"/>
                  <a:gd name="T6" fmla="*/ 24 w 816"/>
                  <a:gd name="T7" fmla="*/ 15 h 570"/>
                  <a:gd name="T8" fmla="*/ 16 w 816"/>
                  <a:gd name="T9" fmla="*/ 28 h 570"/>
                  <a:gd name="T10" fmla="*/ 9 w 816"/>
                  <a:gd name="T11" fmla="*/ 42 h 570"/>
                  <a:gd name="T12" fmla="*/ 4 w 816"/>
                  <a:gd name="T13" fmla="*/ 57 h 570"/>
                  <a:gd name="T14" fmla="*/ 1 w 816"/>
                  <a:gd name="T15" fmla="*/ 76 h 570"/>
                  <a:gd name="T16" fmla="*/ 0 w 816"/>
                  <a:gd name="T17" fmla="*/ 95 h 570"/>
                  <a:gd name="T18" fmla="*/ 0 w 816"/>
                  <a:gd name="T19" fmla="*/ 475 h 570"/>
                  <a:gd name="T20" fmla="*/ 1 w 816"/>
                  <a:gd name="T21" fmla="*/ 494 h 570"/>
                  <a:gd name="T22" fmla="*/ 4 w 816"/>
                  <a:gd name="T23" fmla="*/ 511 h 570"/>
                  <a:gd name="T24" fmla="*/ 9 w 816"/>
                  <a:gd name="T25" fmla="*/ 528 h 570"/>
                  <a:gd name="T26" fmla="*/ 16 w 816"/>
                  <a:gd name="T27" fmla="*/ 541 h 570"/>
                  <a:gd name="T28" fmla="*/ 24 w 816"/>
                  <a:gd name="T29" fmla="*/ 553 h 570"/>
                  <a:gd name="T30" fmla="*/ 33 w 816"/>
                  <a:gd name="T31" fmla="*/ 562 h 570"/>
                  <a:gd name="T32" fmla="*/ 43 w 816"/>
                  <a:gd name="T33" fmla="*/ 568 h 570"/>
                  <a:gd name="T34" fmla="*/ 54 w 816"/>
                  <a:gd name="T35" fmla="*/ 570 h 570"/>
                  <a:gd name="T36" fmla="*/ 761 w 816"/>
                  <a:gd name="T37" fmla="*/ 570 h 570"/>
                  <a:gd name="T38" fmla="*/ 772 w 816"/>
                  <a:gd name="T39" fmla="*/ 568 h 570"/>
                  <a:gd name="T40" fmla="*/ 782 w 816"/>
                  <a:gd name="T41" fmla="*/ 562 h 570"/>
                  <a:gd name="T42" fmla="*/ 792 w 816"/>
                  <a:gd name="T43" fmla="*/ 553 h 570"/>
                  <a:gd name="T44" fmla="*/ 799 w 816"/>
                  <a:gd name="T45" fmla="*/ 541 h 570"/>
                  <a:gd name="T46" fmla="*/ 806 w 816"/>
                  <a:gd name="T47" fmla="*/ 528 h 570"/>
                  <a:gd name="T48" fmla="*/ 811 w 816"/>
                  <a:gd name="T49" fmla="*/ 511 h 570"/>
                  <a:gd name="T50" fmla="*/ 815 w 816"/>
                  <a:gd name="T51" fmla="*/ 494 h 570"/>
                  <a:gd name="T52" fmla="*/ 816 w 816"/>
                  <a:gd name="T53" fmla="*/ 475 h 570"/>
                  <a:gd name="T54" fmla="*/ 816 w 816"/>
                  <a:gd name="T55" fmla="*/ 95 h 570"/>
                  <a:gd name="T56" fmla="*/ 815 w 816"/>
                  <a:gd name="T57" fmla="*/ 76 h 570"/>
                  <a:gd name="T58" fmla="*/ 811 w 816"/>
                  <a:gd name="T59" fmla="*/ 57 h 570"/>
                  <a:gd name="T60" fmla="*/ 806 w 816"/>
                  <a:gd name="T61" fmla="*/ 42 h 570"/>
                  <a:gd name="T62" fmla="*/ 799 w 816"/>
                  <a:gd name="T63" fmla="*/ 28 h 570"/>
                  <a:gd name="T64" fmla="*/ 792 w 816"/>
                  <a:gd name="T65" fmla="*/ 15 h 570"/>
                  <a:gd name="T66" fmla="*/ 782 w 816"/>
                  <a:gd name="T67" fmla="*/ 8 h 570"/>
                  <a:gd name="T68" fmla="*/ 772 w 816"/>
                  <a:gd name="T69" fmla="*/ 2 h 570"/>
                  <a:gd name="T70" fmla="*/ 761 w 816"/>
                  <a:gd name="T71" fmla="*/ 0 h 570"/>
                  <a:gd name="T72" fmla="*/ 54 w 816"/>
                  <a:gd name="T73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16" h="570">
                    <a:moveTo>
                      <a:pt x="54" y="0"/>
                    </a:moveTo>
                    <a:lnTo>
                      <a:pt x="43" y="2"/>
                    </a:lnTo>
                    <a:lnTo>
                      <a:pt x="33" y="8"/>
                    </a:lnTo>
                    <a:lnTo>
                      <a:pt x="24" y="15"/>
                    </a:lnTo>
                    <a:lnTo>
                      <a:pt x="16" y="28"/>
                    </a:lnTo>
                    <a:lnTo>
                      <a:pt x="9" y="42"/>
                    </a:lnTo>
                    <a:lnTo>
                      <a:pt x="4" y="57"/>
                    </a:lnTo>
                    <a:lnTo>
                      <a:pt x="1" y="76"/>
                    </a:lnTo>
                    <a:lnTo>
                      <a:pt x="0" y="95"/>
                    </a:lnTo>
                    <a:lnTo>
                      <a:pt x="0" y="475"/>
                    </a:lnTo>
                    <a:lnTo>
                      <a:pt x="1" y="494"/>
                    </a:lnTo>
                    <a:lnTo>
                      <a:pt x="4" y="511"/>
                    </a:lnTo>
                    <a:lnTo>
                      <a:pt x="9" y="528"/>
                    </a:lnTo>
                    <a:lnTo>
                      <a:pt x="16" y="541"/>
                    </a:lnTo>
                    <a:lnTo>
                      <a:pt x="24" y="553"/>
                    </a:lnTo>
                    <a:lnTo>
                      <a:pt x="33" y="562"/>
                    </a:lnTo>
                    <a:lnTo>
                      <a:pt x="43" y="568"/>
                    </a:lnTo>
                    <a:lnTo>
                      <a:pt x="54" y="570"/>
                    </a:lnTo>
                    <a:lnTo>
                      <a:pt x="761" y="570"/>
                    </a:lnTo>
                    <a:lnTo>
                      <a:pt x="772" y="568"/>
                    </a:lnTo>
                    <a:lnTo>
                      <a:pt x="782" y="562"/>
                    </a:lnTo>
                    <a:lnTo>
                      <a:pt x="792" y="553"/>
                    </a:lnTo>
                    <a:lnTo>
                      <a:pt x="799" y="541"/>
                    </a:lnTo>
                    <a:lnTo>
                      <a:pt x="806" y="528"/>
                    </a:lnTo>
                    <a:lnTo>
                      <a:pt x="811" y="511"/>
                    </a:lnTo>
                    <a:lnTo>
                      <a:pt x="815" y="494"/>
                    </a:lnTo>
                    <a:lnTo>
                      <a:pt x="816" y="475"/>
                    </a:lnTo>
                    <a:lnTo>
                      <a:pt x="816" y="95"/>
                    </a:lnTo>
                    <a:lnTo>
                      <a:pt x="815" y="76"/>
                    </a:lnTo>
                    <a:lnTo>
                      <a:pt x="811" y="57"/>
                    </a:lnTo>
                    <a:lnTo>
                      <a:pt x="806" y="42"/>
                    </a:lnTo>
                    <a:lnTo>
                      <a:pt x="799" y="28"/>
                    </a:lnTo>
                    <a:lnTo>
                      <a:pt x="792" y="15"/>
                    </a:lnTo>
                    <a:lnTo>
                      <a:pt x="782" y="8"/>
                    </a:lnTo>
                    <a:lnTo>
                      <a:pt x="772" y="2"/>
                    </a:lnTo>
                    <a:lnTo>
                      <a:pt x="761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808080"/>
              </a:solidFill>
              <a:ln w="333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61" name="Freeform 61"/>
              <p:cNvSpPr>
                <a:spLocks/>
              </p:cNvSpPr>
              <p:nvPr/>
            </p:nvSpPr>
            <p:spPr bwMode="auto">
              <a:xfrm>
                <a:off x="3226" y="3608"/>
                <a:ext cx="816" cy="285"/>
              </a:xfrm>
              <a:custGeom>
                <a:avLst/>
                <a:gdLst>
                  <a:gd name="T0" fmla="*/ 55 w 816"/>
                  <a:gd name="T1" fmla="*/ 0 h 569"/>
                  <a:gd name="T2" fmla="*/ 44 w 816"/>
                  <a:gd name="T3" fmla="*/ 2 h 569"/>
                  <a:gd name="T4" fmla="*/ 33 w 816"/>
                  <a:gd name="T5" fmla="*/ 7 h 569"/>
                  <a:gd name="T6" fmla="*/ 24 w 816"/>
                  <a:gd name="T7" fmla="*/ 15 h 569"/>
                  <a:gd name="T8" fmla="*/ 17 w 816"/>
                  <a:gd name="T9" fmla="*/ 28 h 569"/>
                  <a:gd name="T10" fmla="*/ 9 w 816"/>
                  <a:gd name="T11" fmla="*/ 41 h 569"/>
                  <a:gd name="T12" fmla="*/ 5 w 816"/>
                  <a:gd name="T13" fmla="*/ 57 h 569"/>
                  <a:gd name="T14" fmla="*/ 2 w 816"/>
                  <a:gd name="T15" fmla="*/ 76 h 569"/>
                  <a:gd name="T16" fmla="*/ 0 w 816"/>
                  <a:gd name="T17" fmla="*/ 95 h 569"/>
                  <a:gd name="T18" fmla="*/ 0 w 816"/>
                  <a:gd name="T19" fmla="*/ 474 h 569"/>
                  <a:gd name="T20" fmla="*/ 2 w 816"/>
                  <a:gd name="T21" fmla="*/ 493 h 569"/>
                  <a:gd name="T22" fmla="*/ 5 w 816"/>
                  <a:gd name="T23" fmla="*/ 512 h 569"/>
                  <a:gd name="T24" fmla="*/ 9 w 816"/>
                  <a:gd name="T25" fmla="*/ 528 h 569"/>
                  <a:gd name="T26" fmla="*/ 17 w 816"/>
                  <a:gd name="T27" fmla="*/ 543 h 569"/>
                  <a:gd name="T28" fmla="*/ 24 w 816"/>
                  <a:gd name="T29" fmla="*/ 554 h 569"/>
                  <a:gd name="T30" fmla="*/ 33 w 816"/>
                  <a:gd name="T31" fmla="*/ 562 h 569"/>
                  <a:gd name="T32" fmla="*/ 44 w 816"/>
                  <a:gd name="T33" fmla="*/ 568 h 569"/>
                  <a:gd name="T34" fmla="*/ 55 w 816"/>
                  <a:gd name="T35" fmla="*/ 569 h 569"/>
                  <a:gd name="T36" fmla="*/ 762 w 816"/>
                  <a:gd name="T37" fmla="*/ 569 h 569"/>
                  <a:gd name="T38" fmla="*/ 773 w 816"/>
                  <a:gd name="T39" fmla="*/ 568 h 569"/>
                  <a:gd name="T40" fmla="*/ 784 w 816"/>
                  <a:gd name="T41" fmla="*/ 562 h 569"/>
                  <a:gd name="T42" fmla="*/ 792 w 816"/>
                  <a:gd name="T43" fmla="*/ 554 h 569"/>
                  <a:gd name="T44" fmla="*/ 801 w 816"/>
                  <a:gd name="T45" fmla="*/ 543 h 569"/>
                  <a:gd name="T46" fmla="*/ 808 w 816"/>
                  <a:gd name="T47" fmla="*/ 528 h 569"/>
                  <a:gd name="T48" fmla="*/ 812 w 816"/>
                  <a:gd name="T49" fmla="*/ 512 h 569"/>
                  <a:gd name="T50" fmla="*/ 815 w 816"/>
                  <a:gd name="T51" fmla="*/ 493 h 569"/>
                  <a:gd name="T52" fmla="*/ 816 w 816"/>
                  <a:gd name="T53" fmla="*/ 474 h 569"/>
                  <a:gd name="T54" fmla="*/ 816 w 816"/>
                  <a:gd name="T55" fmla="*/ 95 h 569"/>
                  <a:gd name="T56" fmla="*/ 815 w 816"/>
                  <a:gd name="T57" fmla="*/ 76 h 569"/>
                  <a:gd name="T58" fmla="*/ 812 w 816"/>
                  <a:gd name="T59" fmla="*/ 57 h 569"/>
                  <a:gd name="T60" fmla="*/ 808 w 816"/>
                  <a:gd name="T61" fmla="*/ 41 h 569"/>
                  <a:gd name="T62" fmla="*/ 801 w 816"/>
                  <a:gd name="T63" fmla="*/ 28 h 569"/>
                  <a:gd name="T64" fmla="*/ 792 w 816"/>
                  <a:gd name="T65" fmla="*/ 15 h 569"/>
                  <a:gd name="T66" fmla="*/ 784 w 816"/>
                  <a:gd name="T67" fmla="*/ 7 h 569"/>
                  <a:gd name="T68" fmla="*/ 773 w 816"/>
                  <a:gd name="T69" fmla="*/ 2 h 569"/>
                  <a:gd name="T70" fmla="*/ 762 w 816"/>
                  <a:gd name="T71" fmla="*/ 0 h 569"/>
                  <a:gd name="T72" fmla="*/ 55 w 816"/>
                  <a:gd name="T73" fmla="*/ 0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16" h="569">
                    <a:moveTo>
                      <a:pt x="55" y="0"/>
                    </a:moveTo>
                    <a:lnTo>
                      <a:pt x="44" y="2"/>
                    </a:lnTo>
                    <a:lnTo>
                      <a:pt x="33" y="7"/>
                    </a:lnTo>
                    <a:lnTo>
                      <a:pt x="24" y="15"/>
                    </a:lnTo>
                    <a:lnTo>
                      <a:pt x="17" y="28"/>
                    </a:lnTo>
                    <a:lnTo>
                      <a:pt x="9" y="41"/>
                    </a:lnTo>
                    <a:lnTo>
                      <a:pt x="5" y="57"/>
                    </a:lnTo>
                    <a:lnTo>
                      <a:pt x="2" y="76"/>
                    </a:lnTo>
                    <a:lnTo>
                      <a:pt x="0" y="95"/>
                    </a:lnTo>
                    <a:lnTo>
                      <a:pt x="0" y="474"/>
                    </a:lnTo>
                    <a:lnTo>
                      <a:pt x="2" y="493"/>
                    </a:lnTo>
                    <a:lnTo>
                      <a:pt x="5" y="512"/>
                    </a:lnTo>
                    <a:lnTo>
                      <a:pt x="9" y="528"/>
                    </a:lnTo>
                    <a:lnTo>
                      <a:pt x="17" y="543"/>
                    </a:lnTo>
                    <a:lnTo>
                      <a:pt x="24" y="554"/>
                    </a:lnTo>
                    <a:lnTo>
                      <a:pt x="33" y="562"/>
                    </a:lnTo>
                    <a:lnTo>
                      <a:pt x="44" y="568"/>
                    </a:lnTo>
                    <a:lnTo>
                      <a:pt x="55" y="569"/>
                    </a:lnTo>
                    <a:lnTo>
                      <a:pt x="762" y="569"/>
                    </a:lnTo>
                    <a:lnTo>
                      <a:pt x="773" y="568"/>
                    </a:lnTo>
                    <a:lnTo>
                      <a:pt x="784" y="562"/>
                    </a:lnTo>
                    <a:lnTo>
                      <a:pt x="792" y="554"/>
                    </a:lnTo>
                    <a:lnTo>
                      <a:pt x="801" y="543"/>
                    </a:lnTo>
                    <a:lnTo>
                      <a:pt x="808" y="528"/>
                    </a:lnTo>
                    <a:lnTo>
                      <a:pt x="812" y="512"/>
                    </a:lnTo>
                    <a:lnTo>
                      <a:pt x="815" y="493"/>
                    </a:lnTo>
                    <a:lnTo>
                      <a:pt x="816" y="474"/>
                    </a:lnTo>
                    <a:lnTo>
                      <a:pt x="816" y="95"/>
                    </a:lnTo>
                    <a:lnTo>
                      <a:pt x="815" y="76"/>
                    </a:lnTo>
                    <a:lnTo>
                      <a:pt x="812" y="57"/>
                    </a:lnTo>
                    <a:lnTo>
                      <a:pt x="808" y="41"/>
                    </a:lnTo>
                    <a:lnTo>
                      <a:pt x="801" y="28"/>
                    </a:lnTo>
                    <a:lnTo>
                      <a:pt x="792" y="15"/>
                    </a:lnTo>
                    <a:lnTo>
                      <a:pt x="784" y="7"/>
                    </a:lnTo>
                    <a:lnTo>
                      <a:pt x="773" y="2"/>
                    </a:lnTo>
                    <a:lnTo>
                      <a:pt x="762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/>
              </a:solidFill>
              <a:ln w="333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5663" name="Rectangle 63"/>
            <p:cNvSpPr>
              <a:spLocks noChangeArrowheads="1"/>
            </p:cNvSpPr>
            <p:nvPr/>
          </p:nvSpPr>
          <p:spPr bwMode="auto">
            <a:xfrm>
              <a:off x="3392" y="342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sz="1800" b="1" dirty="0"/>
            </a:p>
          </p:txBody>
        </p:sp>
        <p:sp>
          <p:nvSpPr>
            <p:cNvPr id="25664" name="Rectangle 64"/>
            <p:cNvSpPr>
              <a:spLocks noChangeArrowheads="1"/>
            </p:cNvSpPr>
            <p:nvPr/>
          </p:nvSpPr>
          <p:spPr bwMode="auto">
            <a:xfrm>
              <a:off x="3420" y="3409"/>
              <a:ext cx="60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Times New Roman" pitchFamily="18" charset="0"/>
                </a:rPr>
                <a:t>Maintenance</a:t>
              </a:r>
            </a:p>
            <a:p>
              <a:r>
                <a:rPr lang="en-US" b="1" dirty="0" smtClean="0">
                  <a:solidFill>
                    <a:srgbClr val="000000"/>
                  </a:solidFill>
                  <a:latin typeface="Times New Roman" pitchFamily="18" charset="0"/>
                </a:rPr>
                <a:t>&amp; Change </a:t>
              </a:r>
              <a:endParaRPr lang="en-US" sz="1800" b="1" dirty="0"/>
            </a:p>
          </p:txBody>
        </p:sp>
        <p:sp>
          <p:nvSpPr>
            <p:cNvPr id="25665" name="Rectangle 65"/>
            <p:cNvSpPr>
              <a:spLocks noChangeArrowheads="1"/>
            </p:cNvSpPr>
            <p:nvPr/>
          </p:nvSpPr>
          <p:spPr bwMode="auto">
            <a:xfrm>
              <a:off x="3817" y="3600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1800"/>
            </a:p>
          </p:txBody>
        </p:sp>
        <p:sp>
          <p:nvSpPr>
            <p:cNvPr id="25666" name="Rectangle 66"/>
            <p:cNvSpPr>
              <a:spLocks noChangeArrowheads="1"/>
            </p:cNvSpPr>
            <p:nvPr/>
          </p:nvSpPr>
          <p:spPr bwMode="auto">
            <a:xfrm>
              <a:off x="3239" y="3699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1800"/>
            </a:p>
          </p:txBody>
        </p:sp>
        <p:grpSp>
          <p:nvGrpSpPr>
            <p:cNvPr id="25684" name="Group 84"/>
            <p:cNvGrpSpPr>
              <a:grpSpLocks/>
            </p:cNvGrpSpPr>
            <p:nvPr/>
          </p:nvGrpSpPr>
          <p:grpSpPr bwMode="auto">
            <a:xfrm>
              <a:off x="2736" y="2304"/>
              <a:ext cx="656" cy="322"/>
              <a:chOff x="2554" y="2460"/>
              <a:chExt cx="435" cy="287"/>
            </a:xfrm>
          </p:grpSpPr>
          <p:sp>
            <p:nvSpPr>
              <p:cNvPr id="25682" name="Freeform 82"/>
              <p:cNvSpPr>
                <a:spLocks/>
              </p:cNvSpPr>
              <p:nvPr/>
            </p:nvSpPr>
            <p:spPr bwMode="auto">
              <a:xfrm>
                <a:off x="2568" y="2468"/>
                <a:ext cx="393" cy="267"/>
              </a:xfrm>
              <a:custGeom>
                <a:avLst/>
                <a:gdLst>
                  <a:gd name="T0" fmla="*/ 209 w 393"/>
                  <a:gd name="T1" fmla="*/ 355 h 533"/>
                  <a:gd name="T2" fmla="*/ 208 w 393"/>
                  <a:gd name="T3" fmla="*/ 338 h 533"/>
                  <a:gd name="T4" fmla="*/ 207 w 393"/>
                  <a:gd name="T5" fmla="*/ 319 h 533"/>
                  <a:gd name="T6" fmla="*/ 204 w 393"/>
                  <a:gd name="T7" fmla="*/ 304 h 533"/>
                  <a:gd name="T8" fmla="*/ 199 w 393"/>
                  <a:gd name="T9" fmla="*/ 287 h 533"/>
                  <a:gd name="T10" fmla="*/ 189 w 393"/>
                  <a:gd name="T11" fmla="*/ 256 h 533"/>
                  <a:gd name="T12" fmla="*/ 173 w 393"/>
                  <a:gd name="T13" fmla="*/ 230 h 533"/>
                  <a:gd name="T14" fmla="*/ 156 w 393"/>
                  <a:gd name="T15" fmla="*/ 209 h 533"/>
                  <a:gd name="T16" fmla="*/ 135 w 393"/>
                  <a:gd name="T17" fmla="*/ 192 h 533"/>
                  <a:gd name="T18" fmla="*/ 112 w 393"/>
                  <a:gd name="T19" fmla="*/ 182 h 533"/>
                  <a:gd name="T20" fmla="*/ 87 w 393"/>
                  <a:gd name="T21" fmla="*/ 178 h 533"/>
                  <a:gd name="T22" fmla="*/ 66 w 393"/>
                  <a:gd name="T23" fmla="*/ 182 h 533"/>
                  <a:gd name="T24" fmla="*/ 44 w 393"/>
                  <a:gd name="T25" fmla="*/ 190 h 533"/>
                  <a:gd name="T26" fmla="*/ 0 w 393"/>
                  <a:gd name="T27" fmla="*/ 23 h 533"/>
                  <a:gd name="T28" fmla="*/ 22 w 393"/>
                  <a:gd name="T29" fmla="*/ 13 h 533"/>
                  <a:gd name="T30" fmla="*/ 44 w 393"/>
                  <a:gd name="T31" fmla="*/ 6 h 533"/>
                  <a:gd name="T32" fmla="*/ 66 w 393"/>
                  <a:gd name="T33" fmla="*/ 2 h 533"/>
                  <a:gd name="T34" fmla="*/ 87 w 393"/>
                  <a:gd name="T35" fmla="*/ 0 h 533"/>
                  <a:gd name="T36" fmla="*/ 112 w 393"/>
                  <a:gd name="T37" fmla="*/ 2 h 533"/>
                  <a:gd name="T38" fmla="*/ 136 w 393"/>
                  <a:gd name="T39" fmla="*/ 7 h 533"/>
                  <a:gd name="T40" fmla="*/ 160 w 393"/>
                  <a:gd name="T41" fmla="*/ 15 h 533"/>
                  <a:gd name="T42" fmla="*/ 183 w 393"/>
                  <a:gd name="T43" fmla="*/ 28 h 533"/>
                  <a:gd name="T44" fmla="*/ 204 w 393"/>
                  <a:gd name="T45" fmla="*/ 44 h 533"/>
                  <a:gd name="T46" fmla="*/ 224 w 393"/>
                  <a:gd name="T47" fmla="*/ 61 h 533"/>
                  <a:gd name="T48" fmla="*/ 243 w 393"/>
                  <a:gd name="T49" fmla="*/ 82 h 533"/>
                  <a:gd name="T50" fmla="*/ 260 w 393"/>
                  <a:gd name="T51" fmla="*/ 104 h 533"/>
                  <a:gd name="T52" fmla="*/ 277 w 393"/>
                  <a:gd name="T53" fmla="*/ 129 h 533"/>
                  <a:gd name="T54" fmla="*/ 291 w 393"/>
                  <a:gd name="T55" fmla="*/ 157 h 533"/>
                  <a:gd name="T56" fmla="*/ 303 w 393"/>
                  <a:gd name="T57" fmla="*/ 186 h 533"/>
                  <a:gd name="T58" fmla="*/ 313 w 393"/>
                  <a:gd name="T59" fmla="*/ 216 h 533"/>
                  <a:gd name="T60" fmla="*/ 321 w 393"/>
                  <a:gd name="T61" fmla="*/ 251 h 533"/>
                  <a:gd name="T62" fmla="*/ 327 w 393"/>
                  <a:gd name="T63" fmla="*/ 283 h 533"/>
                  <a:gd name="T64" fmla="*/ 331 w 393"/>
                  <a:gd name="T65" fmla="*/ 319 h 533"/>
                  <a:gd name="T66" fmla="*/ 332 w 393"/>
                  <a:gd name="T67" fmla="*/ 355 h 533"/>
                  <a:gd name="T68" fmla="*/ 332 w 393"/>
                  <a:gd name="T69" fmla="*/ 355 h 533"/>
                  <a:gd name="T70" fmla="*/ 393 w 393"/>
                  <a:gd name="T71" fmla="*/ 355 h 533"/>
                  <a:gd name="T72" fmla="*/ 271 w 393"/>
                  <a:gd name="T73" fmla="*/ 533 h 533"/>
                  <a:gd name="T74" fmla="*/ 148 w 393"/>
                  <a:gd name="T75" fmla="*/ 355 h 533"/>
                  <a:gd name="T76" fmla="*/ 209 w 393"/>
                  <a:gd name="T77" fmla="*/ 355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3" h="533">
                    <a:moveTo>
                      <a:pt x="209" y="355"/>
                    </a:moveTo>
                    <a:lnTo>
                      <a:pt x="208" y="338"/>
                    </a:lnTo>
                    <a:lnTo>
                      <a:pt x="207" y="319"/>
                    </a:lnTo>
                    <a:lnTo>
                      <a:pt x="204" y="304"/>
                    </a:lnTo>
                    <a:lnTo>
                      <a:pt x="199" y="287"/>
                    </a:lnTo>
                    <a:lnTo>
                      <a:pt x="189" y="256"/>
                    </a:lnTo>
                    <a:lnTo>
                      <a:pt x="173" y="230"/>
                    </a:lnTo>
                    <a:lnTo>
                      <a:pt x="156" y="209"/>
                    </a:lnTo>
                    <a:lnTo>
                      <a:pt x="135" y="192"/>
                    </a:lnTo>
                    <a:lnTo>
                      <a:pt x="112" y="182"/>
                    </a:lnTo>
                    <a:lnTo>
                      <a:pt x="87" y="178"/>
                    </a:lnTo>
                    <a:lnTo>
                      <a:pt x="66" y="182"/>
                    </a:lnTo>
                    <a:lnTo>
                      <a:pt x="44" y="190"/>
                    </a:lnTo>
                    <a:lnTo>
                      <a:pt x="0" y="23"/>
                    </a:lnTo>
                    <a:lnTo>
                      <a:pt x="22" y="13"/>
                    </a:lnTo>
                    <a:lnTo>
                      <a:pt x="44" y="6"/>
                    </a:lnTo>
                    <a:lnTo>
                      <a:pt x="66" y="2"/>
                    </a:lnTo>
                    <a:lnTo>
                      <a:pt x="87" y="0"/>
                    </a:lnTo>
                    <a:lnTo>
                      <a:pt x="112" y="2"/>
                    </a:lnTo>
                    <a:lnTo>
                      <a:pt x="136" y="7"/>
                    </a:lnTo>
                    <a:lnTo>
                      <a:pt x="160" y="15"/>
                    </a:lnTo>
                    <a:lnTo>
                      <a:pt x="183" y="28"/>
                    </a:lnTo>
                    <a:lnTo>
                      <a:pt x="204" y="44"/>
                    </a:lnTo>
                    <a:lnTo>
                      <a:pt x="224" y="61"/>
                    </a:lnTo>
                    <a:lnTo>
                      <a:pt x="243" y="82"/>
                    </a:lnTo>
                    <a:lnTo>
                      <a:pt x="260" y="104"/>
                    </a:lnTo>
                    <a:lnTo>
                      <a:pt x="277" y="129"/>
                    </a:lnTo>
                    <a:lnTo>
                      <a:pt x="291" y="157"/>
                    </a:lnTo>
                    <a:lnTo>
                      <a:pt x="303" y="186"/>
                    </a:lnTo>
                    <a:lnTo>
                      <a:pt x="313" y="216"/>
                    </a:lnTo>
                    <a:lnTo>
                      <a:pt x="321" y="251"/>
                    </a:lnTo>
                    <a:lnTo>
                      <a:pt x="327" y="283"/>
                    </a:lnTo>
                    <a:lnTo>
                      <a:pt x="331" y="319"/>
                    </a:lnTo>
                    <a:lnTo>
                      <a:pt x="332" y="355"/>
                    </a:lnTo>
                    <a:lnTo>
                      <a:pt x="332" y="355"/>
                    </a:lnTo>
                    <a:lnTo>
                      <a:pt x="393" y="355"/>
                    </a:lnTo>
                    <a:lnTo>
                      <a:pt x="271" y="533"/>
                    </a:lnTo>
                    <a:lnTo>
                      <a:pt x="148" y="355"/>
                    </a:lnTo>
                    <a:lnTo>
                      <a:pt x="209" y="355"/>
                    </a:lnTo>
                    <a:close/>
                  </a:path>
                </a:pathLst>
              </a:custGeom>
              <a:solidFill>
                <a:srgbClr val="33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83" name="Freeform 83"/>
              <p:cNvSpPr>
                <a:spLocks noEditPoints="1"/>
              </p:cNvSpPr>
              <p:nvPr/>
            </p:nvSpPr>
            <p:spPr bwMode="auto">
              <a:xfrm>
                <a:off x="2554" y="2460"/>
                <a:ext cx="435" cy="287"/>
              </a:xfrm>
              <a:custGeom>
                <a:avLst/>
                <a:gdLst>
                  <a:gd name="T0" fmla="*/ 231 w 435"/>
                  <a:gd name="T1" fmla="*/ 330 h 573"/>
                  <a:gd name="T2" fmla="*/ 212 w 435"/>
                  <a:gd name="T3" fmla="*/ 268 h 573"/>
                  <a:gd name="T4" fmla="*/ 178 w 435"/>
                  <a:gd name="T5" fmla="*/ 214 h 573"/>
                  <a:gd name="T6" fmla="*/ 130 w 435"/>
                  <a:gd name="T7" fmla="*/ 182 h 573"/>
                  <a:gd name="T8" fmla="*/ 80 w 435"/>
                  <a:gd name="T9" fmla="*/ 180 h 573"/>
                  <a:gd name="T10" fmla="*/ 58 w 435"/>
                  <a:gd name="T11" fmla="*/ 207 h 573"/>
                  <a:gd name="T12" fmla="*/ 14 w 435"/>
                  <a:gd name="T13" fmla="*/ 40 h 573"/>
                  <a:gd name="T14" fmla="*/ 36 w 435"/>
                  <a:gd name="T15" fmla="*/ 30 h 573"/>
                  <a:gd name="T16" fmla="*/ 80 w 435"/>
                  <a:gd name="T17" fmla="*/ 36 h 573"/>
                  <a:gd name="T18" fmla="*/ 150 w 435"/>
                  <a:gd name="T19" fmla="*/ 42 h 573"/>
                  <a:gd name="T20" fmla="*/ 170 w 435"/>
                  <a:gd name="T21" fmla="*/ 49 h 573"/>
                  <a:gd name="T22" fmla="*/ 234 w 435"/>
                  <a:gd name="T23" fmla="*/ 95 h 573"/>
                  <a:gd name="T24" fmla="*/ 249 w 435"/>
                  <a:gd name="T25" fmla="*/ 110 h 573"/>
                  <a:gd name="T26" fmla="*/ 297 w 435"/>
                  <a:gd name="T27" fmla="*/ 186 h 573"/>
                  <a:gd name="T28" fmla="*/ 307 w 435"/>
                  <a:gd name="T29" fmla="*/ 211 h 573"/>
                  <a:gd name="T30" fmla="*/ 331 w 435"/>
                  <a:gd name="T31" fmla="*/ 307 h 573"/>
                  <a:gd name="T32" fmla="*/ 334 w 435"/>
                  <a:gd name="T33" fmla="*/ 336 h 573"/>
                  <a:gd name="T34" fmla="*/ 346 w 435"/>
                  <a:gd name="T35" fmla="*/ 391 h 573"/>
                  <a:gd name="T36" fmla="*/ 400 w 435"/>
                  <a:gd name="T37" fmla="*/ 359 h 573"/>
                  <a:gd name="T38" fmla="*/ 292 w 435"/>
                  <a:gd name="T39" fmla="*/ 537 h 573"/>
                  <a:gd name="T40" fmla="*/ 162 w 435"/>
                  <a:gd name="T41" fmla="*/ 391 h 573"/>
                  <a:gd name="T42" fmla="*/ 234 w 435"/>
                  <a:gd name="T43" fmla="*/ 372 h 573"/>
                  <a:gd name="T44" fmla="*/ 223 w 435"/>
                  <a:gd name="T45" fmla="*/ 372 h 573"/>
                  <a:gd name="T46" fmla="*/ 134 w 435"/>
                  <a:gd name="T47" fmla="*/ 355 h 573"/>
                  <a:gd name="T48" fmla="*/ 285 w 435"/>
                  <a:gd name="T49" fmla="*/ 573 h 573"/>
                  <a:gd name="T50" fmla="*/ 435 w 435"/>
                  <a:gd name="T51" fmla="*/ 355 h 573"/>
                  <a:gd name="T52" fmla="*/ 346 w 435"/>
                  <a:gd name="T53" fmla="*/ 372 h 573"/>
                  <a:gd name="T54" fmla="*/ 352 w 435"/>
                  <a:gd name="T55" fmla="*/ 300 h 573"/>
                  <a:gd name="T56" fmla="*/ 336 w 435"/>
                  <a:gd name="T57" fmla="*/ 228 h 573"/>
                  <a:gd name="T58" fmla="*/ 312 w 435"/>
                  <a:gd name="T59" fmla="*/ 161 h 573"/>
                  <a:gd name="T60" fmla="*/ 265 w 435"/>
                  <a:gd name="T61" fmla="*/ 85 h 573"/>
                  <a:gd name="T62" fmla="*/ 222 w 435"/>
                  <a:gd name="T63" fmla="*/ 43 h 573"/>
                  <a:gd name="T64" fmla="*/ 155 w 435"/>
                  <a:gd name="T65" fmla="*/ 7 h 573"/>
                  <a:gd name="T66" fmla="*/ 101 w 435"/>
                  <a:gd name="T67" fmla="*/ 0 h 573"/>
                  <a:gd name="T68" fmla="*/ 36 w 435"/>
                  <a:gd name="T69" fmla="*/ 11 h 573"/>
                  <a:gd name="T70" fmla="*/ 0 w 435"/>
                  <a:gd name="T71" fmla="*/ 28 h 573"/>
                  <a:gd name="T72" fmla="*/ 52 w 435"/>
                  <a:gd name="T73" fmla="*/ 228 h 573"/>
                  <a:gd name="T74" fmla="*/ 80 w 435"/>
                  <a:gd name="T75" fmla="*/ 199 h 573"/>
                  <a:gd name="T76" fmla="*/ 126 w 435"/>
                  <a:gd name="T77" fmla="*/ 216 h 573"/>
                  <a:gd name="T78" fmla="*/ 145 w 435"/>
                  <a:gd name="T79" fmla="*/ 226 h 573"/>
                  <a:gd name="T80" fmla="*/ 162 w 435"/>
                  <a:gd name="T81" fmla="*/ 239 h 573"/>
                  <a:gd name="T82" fmla="*/ 203 w 435"/>
                  <a:gd name="T83" fmla="*/ 273 h 573"/>
                  <a:gd name="T84" fmla="*/ 208 w 435"/>
                  <a:gd name="T85" fmla="*/ 326 h 573"/>
                  <a:gd name="T86" fmla="*/ 210 w 435"/>
                  <a:gd name="T87" fmla="*/ 33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35" h="573">
                    <a:moveTo>
                      <a:pt x="233" y="355"/>
                    </a:moveTo>
                    <a:lnTo>
                      <a:pt x="231" y="336"/>
                    </a:lnTo>
                    <a:lnTo>
                      <a:pt x="231" y="330"/>
                    </a:lnTo>
                    <a:lnTo>
                      <a:pt x="228" y="313"/>
                    </a:lnTo>
                    <a:lnTo>
                      <a:pt x="223" y="296"/>
                    </a:lnTo>
                    <a:lnTo>
                      <a:pt x="212" y="268"/>
                    </a:lnTo>
                    <a:lnTo>
                      <a:pt x="210" y="262"/>
                    </a:lnTo>
                    <a:lnTo>
                      <a:pt x="195" y="235"/>
                    </a:lnTo>
                    <a:lnTo>
                      <a:pt x="178" y="214"/>
                    </a:lnTo>
                    <a:lnTo>
                      <a:pt x="173" y="209"/>
                    </a:lnTo>
                    <a:lnTo>
                      <a:pt x="152" y="192"/>
                    </a:lnTo>
                    <a:lnTo>
                      <a:pt x="130" y="182"/>
                    </a:lnTo>
                    <a:lnTo>
                      <a:pt x="126" y="180"/>
                    </a:lnTo>
                    <a:lnTo>
                      <a:pt x="101" y="178"/>
                    </a:lnTo>
                    <a:lnTo>
                      <a:pt x="80" y="180"/>
                    </a:lnTo>
                    <a:lnTo>
                      <a:pt x="75" y="182"/>
                    </a:lnTo>
                    <a:lnTo>
                      <a:pt x="56" y="190"/>
                    </a:lnTo>
                    <a:lnTo>
                      <a:pt x="58" y="207"/>
                    </a:lnTo>
                    <a:lnTo>
                      <a:pt x="68" y="199"/>
                    </a:lnTo>
                    <a:lnTo>
                      <a:pt x="24" y="32"/>
                    </a:lnTo>
                    <a:lnTo>
                      <a:pt x="14" y="40"/>
                    </a:lnTo>
                    <a:lnTo>
                      <a:pt x="18" y="57"/>
                    </a:lnTo>
                    <a:lnTo>
                      <a:pt x="39" y="47"/>
                    </a:lnTo>
                    <a:lnTo>
                      <a:pt x="36" y="30"/>
                    </a:lnTo>
                    <a:lnTo>
                      <a:pt x="36" y="47"/>
                    </a:lnTo>
                    <a:lnTo>
                      <a:pt x="58" y="42"/>
                    </a:lnTo>
                    <a:lnTo>
                      <a:pt x="80" y="36"/>
                    </a:lnTo>
                    <a:lnTo>
                      <a:pt x="101" y="36"/>
                    </a:lnTo>
                    <a:lnTo>
                      <a:pt x="126" y="36"/>
                    </a:lnTo>
                    <a:lnTo>
                      <a:pt x="150" y="42"/>
                    </a:lnTo>
                    <a:lnTo>
                      <a:pt x="150" y="24"/>
                    </a:lnTo>
                    <a:lnTo>
                      <a:pt x="147" y="42"/>
                    </a:lnTo>
                    <a:lnTo>
                      <a:pt x="170" y="49"/>
                    </a:lnTo>
                    <a:lnTo>
                      <a:pt x="193" y="62"/>
                    </a:lnTo>
                    <a:lnTo>
                      <a:pt x="214" y="78"/>
                    </a:lnTo>
                    <a:lnTo>
                      <a:pt x="234" y="95"/>
                    </a:lnTo>
                    <a:lnTo>
                      <a:pt x="254" y="116"/>
                    </a:lnTo>
                    <a:lnTo>
                      <a:pt x="257" y="99"/>
                    </a:lnTo>
                    <a:lnTo>
                      <a:pt x="249" y="110"/>
                    </a:lnTo>
                    <a:lnTo>
                      <a:pt x="267" y="133"/>
                    </a:lnTo>
                    <a:lnTo>
                      <a:pt x="283" y="159"/>
                    </a:lnTo>
                    <a:lnTo>
                      <a:pt x="297" y="186"/>
                    </a:lnTo>
                    <a:lnTo>
                      <a:pt x="309" y="216"/>
                    </a:lnTo>
                    <a:lnTo>
                      <a:pt x="317" y="203"/>
                    </a:lnTo>
                    <a:lnTo>
                      <a:pt x="307" y="211"/>
                    </a:lnTo>
                    <a:lnTo>
                      <a:pt x="317" y="241"/>
                    </a:lnTo>
                    <a:lnTo>
                      <a:pt x="325" y="273"/>
                    </a:lnTo>
                    <a:lnTo>
                      <a:pt x="331" y="307"/>
                    </a:lnTo>
                    <a:lnTo>
                      <a:pt x="341" y="300"/>
                    </a:lnTo>
                    <a:lnTo>
                      <a:pt x="331" y="300"/>
                    </a:lnTo>
                    <a:lnTo>
                      <a:pt x="334" y="336"/>
                    </a:lnTo>
                    <a:lnTo>
                      <a:pt x="336" y="372"/>
                    </a:lnTo>
                    <a:lnTo>
                      <a:pt x="336" y="389"/>
                    </a:lnTo>
                    <a:lnTo>
                      <a:pt x="346" y="391"/>
                    </a:lnTo>
                    <a:lnTo>
                      <a:pt x="407" y="391"/>
                    </a:lnTo>
                    <a:lnTo>
                      <a:pt x="407" y="372"/>
                    </a:lnTo>
                    <a:lnTo>
                      <a:pt x="400" y="359"/>
                    </a:lnTo>
                    <a:lnTo>
                      <a:pt x="279" y="537"/>
                    </a:lnTo>
                    <a:lnTo>
                      <a:pt x="285" y="550"/>
                    </a:lnTo>
                    <a:lnTo>
                      <a:pt x="292" y="537"/>
                    </a:lnTo>
                    <a:lnTo>
                      <a:pt x="169" y="359"/>
                    </a:lnTo>
                    <a:lnTo>
                      <a:pt x="162" y="372"/>
                    </a:lnTo>
                    <a:lnTo>
                      <a:pt x="162" y="391"/>
                    </a:lnTo>
                    <a:lnTo>
                      <a:pt x="223" y="391"/>
                    </a:lnTo>
                    <a:lnTo>
                      <a:pt x="234" y="391"/>
                    </a:lnTo>
                    <a:lnTo>
                      <a:pt x="234" y="372"/>
                    </a:lnTo>
                    <a:lnTo>
                      <a:pt x="233" y="355"/>
                    </a:lnTo>
                    <a:close/>
                    <a:moveTo>
                      <a:pt x="213" y="372"/>
                    </a:moveTo>
                    <a:lnTo>
                      <a:pt x="223" y="372"/>
                    </a:lnTo>
                    <a:lnTo>
                      <a:pt x="223" y="355"/>
                    </a:lnTo>
                    <a:lnTo>
                      <a:pt x="162" y="355"/>
                    </a:lnTo>
                    <a:lnTo>
                      <a:pt x="134" y="355"/>
                    </a:lnTo>
                    <a:lnTo>
                      <a:pt x="156" y="385"/>
                    </a:lnTo>
                    <a:lnTo>
                      <a:pt x="279" y="564"/>
                    </a:lnTo>
                    <a:lnTo>
                      <a:pt x="285" y="573"/>
                    </a:lnTo>
                    <a:lnTo>
                      <a:pt x="292" y="564"/>
                    </a:lnTo>
                    <a:lnTo>
                      <a:pt x="414" y="385"/>
                    </a:lnTo>
                    <a:lnTo>
                      <a:pt x="435" y="355"/>
                    </a:lnTo>
                    <a:lnTo>
                      <a:pt x="407" y="355"/>
                    </a:lnTo>
                    <a:lnTo>
                      <a:pt x="346" y="355"/>
                    </a:lnTo>
                    <a:lnTo>
                      <a:pt x="346" y="372"/>
                    </a:lnTo>
                    <a:lnTo>
                      <a:pt x="357" y="372"/>
                    </a:lnTo>
                    <a:lnTo>
                      <a:pt x="355" y="336"/>
                    </a:lnTo>
                    <a:lnTo>
                      <a:pt x="352" y="300"/>
                    </a:lnTo>
                    <a:lnTo>
                      <a:pt x="350" y="294"/>
                    </a:lnTo>
                    <a:lnTo>
                      <a:pt x="345" y="260"/>
                    </a:lnTo>
                    <a:lnTo>
                      <a:pt x="336" y="228"/>
                    </a:lnTo>
                    <a:lnTo>
                      <a:pt x="327" y="197"/>
                    </a:lnTo>
                    <a:lnTo>
                      <a:pt x="324" y="192"/>
                    </a:lnTo>
                    <a:lnTo>
                      <a:pt x="312" y="161"/>
                    </a:lnTo>
                    <a:lnTo>
                      <a:pt x="298" y="135"/>
                    </a:lnTo>
                    <a:lnTo>
                      <a:pt x="282" y="108"/>
                    </a:lnTo>
                    <a:lnTo>
                      <a:pt x="265" y="85"/>
                    </a:lnTo>
                    <a:lnTo>
                      <a:pt x="261" y="81"/>
                    </a:lnTo>
                    <a:lnTo>
                      <a:pt x="242" y="61"/>
                    </a:lnTo>
                    <a:lnTo>
                      <a:pt x="222" y="43"/>
                    </a:lnTo>
                    <a:lnTo>
                      <a:pt x="200" y="28"/>
                    </a:lnTo>
                    <a:lnTo>
                      <a:pt x="178" y="15"/>
                    </a:lnTo>
                    <a:lnTo>
                      <a:pt x="155" y="7"/>
                    </a:lnTo>
                    <a:lnTo>
                      <a:pt x="150" y="5"/>
                    </a:lnTo>
                    <a:lnTo>
                      <a:pt x="126" y="0"/>
                    </a:lnTo>
                    <a:lnTo>
                      <a:pt x="101" y="0"/>
                    </a:lnTo>
                    <a:lnTo>
                      <a:pt x="80" y="0"/>
                    </a:lnTo>
                    <a:lnTo>
                      <a:pt x="58" y="5"/>
                    </a:lnTo>
                    <a:lnTo>
                      <a:pt x="36" y="11"/>
                    </a:lnTo>
                    <a:lnTo>
                      <a:pt x="32" y="13"/>
                    </a:lnTo>
                    <a:lnTo>
                      <a:pt x="12" y="23"/>
                    </a:lnTo>
                    <a:lnTo>
                      <a:pt x="0" y="28"/>
                    </a:lnTo>
                    <a:lnTo>
                      <a:pt x="6" y="47"/>
                    </a:lnTo>
                    <a:lnTo>
                      <a:pt x="49" y="214"/>
                    </a:lnTo>
                    <a:lnTo>
                      <a:pt x="52" y="228"/>
                    </a:lnTo>
                    <a:lnTo>
                      <a:pt x="61" y="224"/>
                    </a:lnTo>
                    <a:lnTo>
                      <a:pt x="83" y="216"/>
                    </a:lnTo>
                    <a:lnTo>
                      <a:pt x="80" y="199"/>
                    </a:lnTo>
                    <a:lnTo>
                      <a:pt x="80" y="216"/>
                    </a:lnTo>
                    <a:lnTo>
                      <a:pt x="101" y="214"/>
                    </a:lnTo>
                    <a:lnTo>
                      <a:pt x="126" y="216"/>
                    </a:lnTo>
                    <a:lnTo>
                      <a:pt x="126" y="199"/>
                    </a:lnTo>
                    <a:lnTo>
                      <a:pt x="122" y="216"/>
                    </a:lnTo>
                    <a:lnTo>
                      <a:pt x="145" y="226"/>
                    </a:lnTo>
                    <a:lnTo>
                      <a:pt x="166" y="243"/>
                    </a:lnTo>
                    <a:lnTo>
                      <a:pt x="170" y="226"/>
                    </a:lnTo>
                    <a:lnTo>
                      <a:pt x="162" y="239"/>
                    </a:lnTo>
                    <a:lnTo>
                      <a:pt x="180" y="260"/>
                    </a:lnTo>
                    <a:lnTo>
                      <a:pt x="195" y="287"/>
                    </a:lnTo>
                    <a:lnTo>
                      <a:pt x="203" y="273"/>
                    </a:lnTo>
                    <a:lnTo>
                      <a:pt x="193" y="281"/>
                    </a:lnTo>
                    <a:lnTo>
                      <a:pt x="204" y="309"/>
                    </a:lnTo>
                    <a:lnTo>
                      <a:pt x="208" y="326"/>
                    </a:lnTo>
                    <a:lnTo>
                      <a:pt x="211" y="343"/>
                    </a:lnTo>
                    <a:lnTo>
                      <a:pt x="221" y="336"/>
                    </a:lnTo>
                    <a:lnTo>
                      <a:pt x="210" y="336"/>
                    </a:lnTo>
                    <a:lnTo>
                      <a:pt x="212" y="355"/>
                    </a:lnTo>
                    <a:lnTo>
                      <a:pt x="213" y="3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5687" name="Group 87"/>
            <p:cNvGrpSpPr>
              <a:grpSpLocks/>
            </p:cNvGrpSpPr>
            <p:nvPr/>
          </p:nvGrpSpPr>
          <p:grpSpPr bwMode="auto">
            <a:xfrm>
              <a:off x="3264" y="2736"/>
              <a:ext cx="656" cy="322"/>
              <a:chOff x="3044" y="2887"/>
              <a:chExt cx="435" cy="287"/>
            </a:xfrm>
          </p:grpSpPr>
          <p:sp>
            <p:nvSpPr>
              <p:cNvPr id="25685" name="Freeform 85"/>
              <p:cNvSpPr>
                <a:spLocks/>
              </p:cNvSpPr>
              <p:nvPr/>
            </p:nvSpPr>
            <p:spPr bwMode="auto">
              <a:xfrm>
                <a:off x="3058" y="2896"/>
                <a:ext cx="393" cy="267"/>
              </a:xfrm>
              <a:custGeom>
                <a:avLst/>
                <a:gdLst>
                  <a:gd name="T0" fmla="*/ 209 w 393"/>
                  <a:gd name="T1" fmla="*/ 356 h 534"/>
                  <a:gd name="T2" fmla="*/ 208 w 393"/>
                  <a:gd name="T3" fmla="*/ 338 h 534"/>
                  <a:gd name="T4" fmla="*/ 207 w 393"/>
                  <a:gd name="T5" fmla="*/ 319 h 534"/>
                  <a:gd name="T6" fmla="*/ 203 w 393"/>
                  <a:gd name="T7" fmla="*/ 304 h 534"/>
                  <a:gd name="T8" fmla="*/ 199 w 393"/>
                  <a:gd name="T9" fmla="*/ 287 h 534"/>
                  <a:gd name="T10" fmla="*/ 188 w 393"/>
                  <a:gd name="T11" fmla="*/ 257 h 534"/>
                  <a:gd name="T12" fmla="*/ 173 w 393"/>
                  <a:gd name="T13" fmla="*/ 230 h 534"/>
                  <a:gd name="T14" fmla="*/ 155 w 393"/>
                  <a:gd name="T15" fmla="*/ 209 h 534"/>
                  <a:gd name="T16" fmla="*/ 135 w 393"/>
                  <a:gd name="T17" fmla="*/ 192 h 534"/>
                  <a:gd name="T18" fmla="*/ 112 w 393"/>
                  <a:gd name="T19" fmla="*/ 183 h 534"/>
                  <a:gd name="T20" fmla="*/ 87 w 393"/>
                  <a:gd name="T21" fmla="*/ 179 h 534"/>
                  <a:gd name="T22" fmla="*/ 65 w 393"/>
                  <a:gd name="T23" fmla="*/ 183 h 534"/>
                  <a:gd name="T24" fmla="*/ 43 w 393"/>
                  <a:gd name="T25" fmla="*/ 190 h 534"/>
                  <a:gd name="T26" fmla="*/ 0 w 393"/>
                  <a:gd name="T27" fmla="*/ 23 h 534"/>
                  <a:gd name="T28" fmla="*/ 22 w 393"/>
                  <a:gd name="T29" fmla="*/ 14 h 534"/>
                  <a:gd name="T30" fmla="*/ 43 w 393"/>
                  <a:gd name="T31" fmla="*/ 6 h 534"/>
                  <a:gd name="T32" fmla="*/ 65 w 393"/>
                  <a:gd name="T33" fmla="*/ 2 h 534"/>
                  <a:gd name="T34" fmla="*/ 87 w 393"/>
                  <a:gd name="T35" fmla="*/ 0 h 534"/>
                  <a:gd name="T36" fmla="*/ 112 w 393"/>
                  <a:gd name="T37" fmla="*/ 2 h 534"/>
                  <a:gd name="T38" fmla="*/ 136 w 393"/>
                  <a:gd name="T39" fmla="*/ 8 h 534"/>
                  <a:gd name="T40" fmla="*/ 160 w 393"/>
                  <a:gd name="T41" fmla="*/ 16 h 534"/>
                  <a:gd name="T42" fmla="*/ 183 w 393"/>
                  <a:gd name="T43" fmla="*/ 29 h 534"/>
                  <a:gd name="T44" fmla="*/ 203 w 393"/>
                  <a:gd name="T45" fmla="*/ 44 h 534"/>
                  <a:gd name="T46" fmla="*/ 224 w 393"/>
                  <a:gd name="T47" fmla="*/ 61 h 534"/>
                  <a:gd name="T48" fmla="*/ 242 w 393"/>
                  <a:gd name="T49" fmla="*/ 82 h 534"/>
                  <a:gd name="T50" fmla="*/ 260 w 393"/>
                  <a:gd name="T51" fmla="*/ 105 h 534"/>
                  <a:gd name="T52" fmla="*/ 276 w 393"/>
                  <a:gd name="T53" fmla="*/ 130 h 534"/>
                  <a:gd name="T54" fmla="*/ 290 w 393"/>
                  <a:gd name="T55" fmla="*/ 158 h 534"/>
                  <a:gd name="T56" fmla="*/ 302 w 393"/>
                  <a:gd name="T57" fmla="*/ 187 h 534"/>
                  <a:gd name="T58" fmla="*/ 312 w 393"/>
                  <a:gd name="T59" fmla="*/ 217 h 534"/>
                  <a:gd name="T60" fmla="*/ 321 w 393"/>
                  <a:gd name="T61" fmla="*/ 251 h 534"/>
                  <a:gd name="T62" fmla="*/ 326 w 393"/>
                  <a:gd name="T63" fmla="*/ 283 h 534"/>
                  <a:gd name="T64" fmla="*/ 331 w 393"/>
                  <a:gd name="T65" fmla="*/ 319 h 534"/>
                  <a:gd name="T66" fmla="*/ 332 w 393"/>
                  <a:gd name="T67" fmla="*/ 356 h 534"/>
                  <a:gd name="T68" fmla="*/ 332 w 393"/>
                  <a:gd name="T69" fmla="*/ 356 h 534"/>
                  <a:gd name="T70" fmla="*/ 393 w 393"/>
                  <a:gd name="T71" fmla="*/ 356 h 534"/>
                  <a:gd name="T72" fmla="*/ 271 w 393"/>
                  <a:gd name="T73" fmla="*/ 534 h 534"/>
                  <a:gd name="T74" fmla="*/ 148 w 393"/>
                  <a:gd name="T75" fmla="*/ 356 h 534"/>
                  <a:gd name="T76" fmla="*/ 209 w 393"/>
                  <a:gd name="T77" fmla="*/ 356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3" h="534">
                    <a:moveTo>
                      <a:pt x="209" y="356"/>
                    </a:moveTo>
                    <a:lnTo>
                      <a:pt x="208" y="338"/>
                    </a:lnTo>
                    <a:lnTo>
                      <a:pt x="207" y="319"/>
                    </a:lnTo>
                    <a:lnTo>
                      <a:pt x="203" y="304"/>
                    </a:lnTo>
                    <a:lnTo>
                      <a:pt x="199" y="287"/>
                    </a:lnTo>
                    <a:lnTo>
                      <a:pt x="188" y="257"/>
                    </a:lnTo>
                    <a:lnTo>
                      <a:pt x="173" y="230"/>
                    </a:lnTo>
                    <a:lnTo>
                      <a:pt x="155" y="209"/>
                    </a:lnTo>
                    <a:lnTo>
                      <a:pt x="135" y="192"/>
                    </a:lnTo>
                    <a:lnTo>
                      <a:pt x="112" y="183"/>
                    </a:lnTo>
                    <a:lnTo>
                      <a:pt x="87" y="179"/>
                    </a:lnTo>
                    <a:lnTo>
                      <a:pt x="65" y="183"/>
                    </a:lnTo>
                    <a:lnTo>
                      <a:pt x="43" y="190"/>
                    </a:lnTo>
                    <a:lnTo>
                      <a:pt x="0" y="23"/>
                    </a:lnTo>
                    <a:lnTo>
                      <a:pt x="22" y="14"/>
                    </a:lnTo>
                    <a:lnTo>
                      <a:pt x="43" y="6"/>
                    </a:lnTo>
                    <a:lnTo>
                      <a:pt x="65" y="2"/>
                    </a:lnTo>
                    <a:lnTo>
                      <a:pt x="87" y="0"/>
                    </a:lnTo>
                    <a:lnTo>
                      <a:pt x="112" y="2"/>
                    </a:lnTo>
                    <a:lnTo>
                      <a:pt x="136" y="8"/>
                    </a:lnTo>
                    <a:lnTo>
                      <a:pt x="160" y="16"/>
                    </a:lnTo>
                    <a:lnTo>
                      <a:pt x="183" y="29"/>
                    </a:lnTo>
                    <a:lnTo>
                      <a:pt x="203" y="44"/>
                    </a:lnTo>
                    <a:lnTo>
                      <a:pt x="224" y="61"/>
                    </a:lnTo>
                    <a:lnTo>
                      <a:pt x="242" y="82"/>
                    </a:lnTo>
                    <a:lnTo>
                      <a:pt x="260" y="105"/>
                    </a:lnTo>
                    <a:lnTo>
                      <a:pt x="276" y="130"/>
                    </a:lnTo>
                    <a:lnTo>
                      <a:pt x="290" y="158"/>
                    </a:lnTo>
                    <a:lnTo>
                      <a:pt x="302" y="187"/>
                    </a:lnTo>
                    <a:lnTo>
                      <a:pt x="312" y="217"/>
                    </a:lnTo>
                    <a:lnTo>
                      <a:pt x="321" y="251"/>
                    </a:lnTo>
                    <a:lnTo>
                      <a:pt x="326" y="283"/>
                    </a:lnTo>
                    <a:lnTo>
                      <a:pt x="331" y="319"/>
                    </a:lnTo>
                    <a:lnTo>
                      <a:pt x="332" y="356"/>
                    </a:lnTo>
                    <a:lnTo>
                      <a:pt x="332" y="356"/>
                    </a:lnTo>
                    <a:lnTo>
                      <a:pt x="393" y="356"/>
                    </a:lnTo>
                    <a:lnTo>
                      <a:pt x="271" y="534"/>
                    </a:lnTo>
                    <a:lnTo>
                      <a:pt x="148" y="356"/>
                    </a:lnTo>
                    <a:lnTo>
                      <a:pt x="209" y="356"/>
                    </a:lnTo>
                    <a:close/>
                  </a:path>
                </a:pathLst>
              </a:custGeom>
              <a:solidFill>
                <a:srgbClr val="33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86" name="Freeform 86"/>
              <p:cNvSpPr>
                <a:spLocks noEditPoints="1"/>
              </p:cNvSpPr>
              <p:nvPr/>
            </p:nvSpPr>
            <p:spPr bwMode="auto">
              <a:xfrm>
                <a:off x="3044" y="2887"/>
                <a:ext cx="435" cy="287"/>
              </a:xfrm>
              <a:custGeom>
                <a:avLst/>
                <a:gdLst>
                  <a:gd name="T0" fmla="*/ 230 w 435"/>
                  <a:gd name="T1" fmla="*/ 331 h 574"/>
                  <a:gd name="T2" fmla="*/ 212 w 435"/>
                  <a:gd name="T3" fmla="*/ 268 h 574"/>
                  <a:gd name="T4" fmla="*/ 177 w 435"/>
                  <a:gd name="T5" fmla="*/ 215 h 574"/>
                  <a:gd name="T6" fmla="*/ 129 w 435"/>
                  <a:gd name="T7" fmla="*/ 183 h 574"/>
                  <a:gd name="T8" fmla="*/ 79 w 435"/>
                  <a:gd name="T9" fmla="*/ 181 h 574"/>
                  <a:gd name="T10" fmla="*/ 57 w 435"/>
                  <a:gd name="T11" fmla="*/ 207 h 574"/>
                  <a:gd name="T12" fmla="*/ 14 w 435"/>
                  <a:gd name="T13" fmla="*/ 40 h 574"/>
                  <a:gd name="T14" fmla="*/ 36 w 435"/>
                  <a:gd name="T15" fmla="*/ 31 h 574"/>
                  <a:gd name="T16" fmla="*/ 79 w 435"/>
                  <a:gd name="T17" fmla="*/ 36 h 574"/>
                  <a:gd name="T18" fmla="*/ 150 w 435"/>
                  <a:gd name="T19" fmla="*/ 42 h 574"/>
                  <a:gd name="T20" fmla="*/ 169 w 435"/>
                  <a:gd name="T21" fmla="*/ 50 h 574"/>
                  <a:gd name="T22" fmla="*/ 234 w 435"/>
                  <a:gd name="T23" fmla="*/ 95 h 574"/>
                  <a:gd name="T24" fmla="*/ 249 w 435"/>
                  <a:gd name="T25" fmla="*/ 110 h 574"/>
                  <a:gd name="T26" fmla="*/ 297 w 435"/>
                  <a:gd name="T27" fmla="*/ 186 h 574"/>
                  <a:gd name="T28" fmla="*/ 306 w 435"/>
                  <a:gd name="T29" fmla="*/ 211 h 574"/>
                  <a:gd name="T30" fmla="*/ 330 w 435"/>
                  <a:gd name="T31" fmla="*/ 308 h 574"/>
                  <a:gd name="T32" fmla="*/ 334 w 435"/>
                  <a:gd name="T33" fmla="*/ 336 h 574"/>
                  <a:gd name="T34" fmla="*/ 346 w 435"/>
                  <a:gd name="T35" fmla="*/ 392 h 574"/>
                  <a:gd name="T36" fmla="*/ 400 w 435"/>
                  <a:gd name="T37" fmla="*/ 359 h 574"/>
                  <a:gd name="T38" fmla="*/ 291 w 435"/>
                  <a:gd name="T39" fmla="*/ 538 h 574"/>
                  <a:gd name="T40" fmla="*/ 162 w 435"/>
                  <a:gd name="T41" fmla="*/ 392 h 574"/>
                  <a:gd name="T42" fmla="*/ 234 w 435"/>
                  <a:gd name="T43" fmla="*/ 373 h 574"/>
                  <a:gd name="T44" fmla="*/ 223 w 435"/>
                  <a:gd name="T45" fmla="*/ 373 h 574"/>
                  <a:gd name="T46" fmla="*/ 133 w 435"/>
                  <a:gd name="T47" fmla="*/ 355 h 574"/>
                  <a:gd name="T48" fmla="*/ 285 w 435"/>
                  <a:gd name="T49" fmla="*/ 574 h 574"/>
                  <a:gd name="T50" fmla="*/ 435 w 435"/>
                  <a:gd name="T51" fmla="*/ 355 h 574"/>
                  <a:gd name="T52" fmla="*/ 346 w 435"/>
                  <a:gd name="T53" fmla="*/ 373 h 574"/>
                  <a:gd name="T54" fmla="*/ 351 w 435"/>
                  <a:gd name="T55" fmla="*/ 300 h 574"/>
                  <a:gd name="T56" fmla="*/ 336 w 435"/>
                  <a:gd name="T57" fmla="*/ 228 h 574"/>
                  <a:gd name="T58" fmla="*/ 312 w 435"/>
                  <a:gd name="T59" fmla="*/ 162 h 574"/>
                  <a:gd name="T60" fmla="*/ 264 w 435"/>
                  <a:gd name="T61" fmla="*/ 86 h 574"/>
                  <a:gd name="T62" fmla="*/ 222 w 435"/>
                  <a:gd name="T63" fmla="*/ 44 h 574"/>
                  <a:gd name="T64" fmla="*/ 154 w 435"/>
                  <a:gd name="T65" fmla="*/ 8 h 574"/>
                  <a:gd name="T66" fmla="*/ 101 w 435"/>
                  <a:gd name="T67" fmla="*/ 0 h 574"/>
                  <a:gd name="T68" fmla="*/ 36 w 435"/>
                  <a:gd name="T69" fmla="*/ 12 h 574"/>
                  <a:gd name="T70" fmla="*/ 0 w 435"/>
                  <a:gd name="T71" fmla="*/ 29 h 574"/>
                  <a:gd name="T72" fmla="*/ 52 w 435"/>
                  <a:gd name="T73" fmla="*/ 228 h 574"/>
                  <a:gd name="T74" fmla="*/ 79 w 435"/>
                  <a:gd name="T75" fmla="*/ 200 h 574"/>
                  <a:gd name="T76" fmla="*/ 126 w 435"/>
                  <a:gd name="T77" fmla="*/ 217 h 574"/>
                  <a:gd name="T78" fmla="*/ 144 w 435"/>
                  <a:gd name="T79" fmla="*/ 226 h 574"/>
                  <a:gd name="T80" fmla="*/ 162 w 435"/>
                  <a:gd name="T81" fmla="*/ 240 h 574"/>
                  <a:gd name="T82" fmla="*/ 202 w 435"/>
                  <a:gd name="T83" fmla="*/ 274 h 574"/>
                  <a:gd name="T84" fmla="*/ 207 w 435"/>
                  <a:gd name="T85" fmla="*/ 327 h 574"/>
                  <a:gd name="T86" fmla="*/ 210 w 435"/>
                  <a:gd name="T87" fmla="*/ 336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35" h="574">
                    <a:moveTo>
                      <a:pt x="232" y="355"/>
                    </a:moveTo>
                    <a:lnTo>
                      <a:pt x="230" y="336"/>
                    </a:lnTo>
                    <a:lnTo>
                      <a:pt x="230" y="331"/>
                    </a:lnTo>
                    <a:lnTo>
                      <a:pt x="227" y="314"/>
                    </a:lnTo>
                    <a:lnTo>
                      <a:pt x="223" y="297"/>
                    </a:lnTo>
                    <a:lnTo>
                      <a:pt x="212" y="268"/>
                    </a:lnTo>
                    <a:lnTo>
                      <a:pt x="210" y="262"/>
                    </a:lnTo>
                    <a:lnTo>
                      <a:pt x="194" y="236"/>
                    </a:lnTo>
                    <a:lnTo>
                      <a:pt x="177" y="215"/>
                    </a:lnTo>
                    <a:lnTo>
                      <a:pt x="173" y="209"/>
                    </a:lnTo>
                    <a:lnTo>
                      <a:pt x="152" y="192"/>
                    </a:lnTo>
                    <a:lnTo>
                      <a:pt x="129" y="183"/>
                    </a:lnTo>
                    <a:lnTo>
                      <a:pt x="126" y="181"/>
                    </a:lnTo>
                    <a:lnTo>
                      <a:pt x="101" y="179"/>
                    </a:lnTo>
                    <a:lnTo>
                      <a:pt x="79" y="181"/>
                    </a:lnTo>
                    <a:lnTo>
                      <a:pt x="75" y="183"/>
                    </a:lnTo>
                    <a:lnTo>
                      <a:pt x="55" y="190"/>
                    </a:lnTo>
                    <a:lnTo>
                      <a:pt x="57" y="207"/>
                    </a:lnTo>
                    <a:lnTo>
                      <a:pt x="67" y="200"/>
                    </a:lnTo>
                    <a:lnTo>
                      <a:pt x="24" y="33"/>
                    </a:lnTo>
                    <a:lnTo>
                      <a:pt x="14" y="40"/>
                    </a:lnTo>
                    <a:lnTo>
                      <a:pt x="17" y="57"/>
                    </a:lnTo>
                    <a:lnTo>
                      <a:pt x="39" y="48"/>
                    </a:lnTo>
                    <a:lnTo>
                      <a:pt x="36" y="31"/>
                    </a:lnTo>
                    <a:lnTo>
                      <a:pt x="36" y="48"/>
                    </a:lnTo>
                    <a:lnTo>
                      <a:pt x="57" y="42"/>
                    </a:lnTo>
                    <a:lnTo>
                      <a:pt x="79" y="36"/>
                    </a:lnTo>
                    <a:lnTo>
                      <a:pt x="101" y="36"/>
                    </a:lnTo>
                    <a:lnTo>
                      <a:pt x="126" y="36"/>
                    </a:lnTo>
                    <a:lnTo>
                      <a:pt x="150" y="42"/>
                    </a:lnTo>
                    <a:lnTo>
                      <a:pt x="150" y="25"/>
                    </a:lnTo>
                    <a:lnTo>
                      <a:pt x="147" y="42"/>
                    </a:lnTo>
                    <a:lnTo>
                      <a:pt x="169" y="50"/>
                    </a:lnTo>
                    <a:lnTo>
                      <a:pt x="192" y="63"/>
                    </a:lnTo>
                    <a:lnTo>
                      <a:pt x="214" y="78"/>
                    </a:lnTo>
                    <a:lnTo>
                      <a:pt x="234" y="95"/>
                    </a:lnTo>
                    <a:lnTo>
                      <a:pt x="253" y="116"/>
                    </a:lnTo>
                    <a:lnTo>
                      <a:pt x="256" y="99"/>
                    </a:lnTo>
                    <a:lnTo>
                      <a:pt x="249" y="110"/>
                    </a:lnTo>
                    <a:lnTo>
                      <a:pt x="266" y="133"/>
                    </a:lnTo>
                    <a:lnTo>
                      <a:pt x="283" y="160"/>
                    </a:lnTo>
                    <a:lnTo>
                      <a:pt x="297" y="186"/>
                    </a:lnTo>
                    <a:lnTo>
                      <a:pt x="309" y="217"/>
                    </a:lnTo>
                    <a:lnTo>
                      <a:pt x="316" y="204"/>
                    </a:lnTo>
                    <a:lnTo>
                      <a:pt x="306" y="211"/>
                    </a:lnTo>
                    <a:lnTo>
                      <a:pt x="316" y="242"/>
                    </a:lnTo>
                    <a:lnTo>
                      <a:pt x="325" y="274"/>
                    </a:lnTo>
                    <a:lnTo>
                      <a:pt x="330" y="308"/>
                    </a:lnTo>
                    <a:lnTo>
                      <a:pt x="340" y="300"/>
                    </a:lnTo>
                    <a:lnTo>
                      <a:pt x="330" y="300"/>
                    </a:lnTo>
                    <a:lnTo>
                      <a:pt x="334" y="336"/>
                    </a:lnTo>
                    <a:lnTo>
                      <a:pt x="336" y="373"/>
                    </a:lnTo>
                    <a:lnTo>
                      <a:pt x="336" y="390"/>
                    </a:lnTo>
                    <a:lnTo>
                      <a:pt x="346" y="392"/>
                    </a:lnTo>
                    <a:lnTo>
                      <a:pt x="407" y="392"/>
                    </a:lnTo>
                    <a:lnTo>
                      <a:pt x="407" y="373"/>
                    </a:lnTo>
                    <a:lnTo>
                      <a:pt x="400" y="359"/>
                    </a:lnTo>
                    <a:lnTo>
                      <a:pt x="278" y="538"/>
                    </a:lnTo>
                    <a:lnTo>
                      <a:pt x="285" y="551"/>
                    </a:lnTo>
                    <a:lnTo>
                      <a:pt x="291" y="538"/>
                    </a:lnTo>
                    <a:lnTo>
                      <a:pt x="168" y="359"/>
                    </a:lnTo>
                    <a:lnTo>
                      <a:pt x="162" y="373"/>
                    </a:lnTo>
                    <a:lnTo>
                      <a:pt x="162" y="392"/>
                    </a:lnTo>
                    <a:lnTo>
                      <a:pt x="223" y="392"/>
                    </a:lnTo>
                    <a:lnTo>
                      <a:pt x="234" y="392"/>
                    </a:lnTo>
                    <a:lnTo>
                      <a:pt x="234" y="373"/>
                    </a:lnTo>
                    <a:lnTo>
                      <a:pt x="232" y="355"/>
                    </a:lnTo>
                    <a:close/>
                    <a:moveTo>
                      <a:pt x="213" y="373"/>
                    </a:moveTo>
                    <a:lnTo>
                      <a:pt x="223" y="373"/>
                    </a:lnTo>
                    <a:lnTo>
                      <a:pt x="223" y="355"/>
                    </a:lnTo>
                    <a:lnTo>
                      <a:pt x="162" y="355"/>
                    </a:lnTo>
                    <a:lnTo>
                      <a:pt x="133" y="355"/>
                    </a:lnTo>
                    <a:lnTo>
                      <a:pt x="155" y="386"/>
                    </a:lnTo>
                    <a:lnTo>
                      <a:pt x="278" y="564"/>
                    </a:lnTo>
                    <a:lnTo>
                      <a:pt x="285" y="574"/>
                    </a:lnTo>
                    <a:lnTo>
                      <a:pt x="291" y="564"/>
                    </a:lnTo>
                    <a:lnTo>
                      <a:pt x="413" y="386"/>
                    </a:lnTo>
                    <a:lnTo>
                      <a:pt x="435" y="355"/>
                    </a:lnTo>
                    <a:lnTo>
                      <a:pt x="407" y="355"/>
                    </a:lnTo>
                    <a:lnTo>
                      <a:pt x="346" y="355"/>
                    </a:lnTo>
                    <a:lnTo>
                      <a:pt x="346" y="373"/>
                    </a:lnTo>
                    <a:lnTo>
                      <a:pt x="356" y="373"/>
                    </a:lnTo>
                    <a:lnTo>
                      <a:pt x="354" y="336"/>
                    </a:lnTo>
                    <a:lnTo>
                      <a:pt x="351" y="300"/>
                    </a:lnTo>
                    <a:lnTo>
                      <a:pt x="350" y="295"/>
                    </a:lnTo>
                    <a:lnTo>
                      <a:pt x="345" y="261"/>
                    </a:lnTo>
                    <a:lnTo>
                      <a:pt x="336" y="228"/>
                    </a:lnTo>
                    <a:lnTo>
                      <a:pt x="326" y="198"/>
                    </a:lnTo>
                    <a:lnTo>
                      <a:pt x="324" y="192"/>
                    </a:lnTo>
                    <a:lnTo>
                      <a:pt x="312" y="162"/>
                    </a:lnTo>
                    <a:lnTo>
                      <a:pt x="298" y="135"/>
                    </a:lnTo>
                    <a:lnTo>
                      <a:pt x="281" y="109"/>
                    </a:lnTo>
                    <a:lnTo>
                      <a:pt x="264" y="86"/>
                    </a:lnTo>
                    <a:lnTo>
                      <a:pt x="261" y="82"/>
                    </a:lnTo>
                    <a:lnTo>
                      <a:pt x="241" y="61"/>
                    </a:lnTo>
                    <a:lnTo>
                      <a:pt x="222" y="44"/>
                    </a:lnTo>
                    <a:lnTo>
                      <a:pt x="200" y="29"/>
                    </a:lnTo>
                    <a:lnTo>
                      <a:pt x="177" y="16"/>
                    </a:lnTo>
                    <a:lnTo>
                      <a:pt x="154" y="8"/>
                    </a:lnTo>
                    <a:lnTo>
                      <a:pt x="150" y="6"/>
                    </a:lnTo>
                    <a:lnTo>
                      <a:pt x="126" y="0"/>
                    </a:lnTo>
                    <a:lnTo>
                      <a:pt x="101" y="0"/>
                    </a:lnTo>
                    <a:lnTo>
                      <a:pt x="79" y="0"/>
                    </a:lnTo>
                    <a:lnTo>
                      <a:pt x="57" y="6"/>
                    </a:lnTo>
                    <a:lnTo>
                      <a:pt x="36" y="12"/>
                    </a:lnTo>
                    <a:lnTo>
                      <a:pt x="31" y="14"/>
                    </a:lnTo>
                    <a:lnTo>
                      <a:pt x="12" y="23"/>
                    </a:lnTo>
                    <a:lnTo>
                      <a:pt x="0" y="29"/>
                    </a:lnTo>
                    <a:lnTo>
                      <a:pt x="5" y="48"/>
                    </a:lnTo>
                    <a:lnTo>
                      <a:pt x="49" y="215"/>
                    </a:lnTo>
                    <a:lnTo>
                      <a:pt x="52" y="228"/>
                    </a:lnTo>
                    <a:lnTo>
                      <a:pt x="61" y="224"/>
                    </a:lnTo>
                    <a:lnTo>
                      <a:pt x="82" y="217"/>
                    </a:lnTo>
                    <a:lnTo>
                      <a:pt x="79" y="200"/>
                    </a:lnTo>
                    <a:lnTo>
                      <a:pt x="79" y="217"/>
                    </a:lnTo>
                    <a:lnTo>
                      <a:pt x="101" y="215"/>
                    </a:lnTo>
                    <a:lnTo>
                      <a:pt x="126" y="217"/>
                    </a:lnTo>
                    <a:lnTo>
                      <a:pt x="126" y="200"/>
                    </a:lnTo>
                    <a:lnTo>
                      <a:pt x="122" y="217"/>
                    </a:lnTo>
                    <a:lnTo>
                      <a:pt x="144" y="226"/>
                    </a:lnTo>
                    <a:lnTo>
                      <a:pt x="165" y="243"/>
                    </a:lnTo>
                    <a:lnTo>
                      <a:pt x="169" y="226"/>
                    </a:lnTo>
                    <a:lnTo>
                      <a:pt x="162" y="240"/>
                    </a:lnTo>
                    <a:lnTo>
                      <a:pt x="179" y="261"/>
                    </a:lnTo>
                    <a:lnTo>
                      <a:pt x="194" y="287"/>
                    </a:lnTo>
                    <a:lnTo>
                      <a:pt x="202" y="274"/>
                    </a:lnTo>
                    <a:lnTo>
                      <a:pt x="192" y="281"/>
                    </a:lnTo>
                    <a:lnTo>
                      <a:pt x="203" y="310"/>
                    </a:lnTo>
                    <a:lnTo>
                      <a:pt x="207" y="327"/>
                    </a:lnTo>
                    <a:lnTo>
                      <a:pt x="211" y="344"/>
                    </a:lnTo>
                    <a:lnTo>
                      <a:pt x="221" y="336"/>
                    </a:lnTo>
                    <a:lnTo>
                      <a:pt x="210" y="336"/>
                    </a:lnTo>
                    <a:lnTo>
                      <a:pt x="212" y="355"/>
                    </a:lnTo>
                    <a:lnTo>
                      <a:pt x="213" y="3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5690" name="Group 90"/>
            <p:cNvGrpSpPr>
              <a:grpSpLocks/>
            </p:cNvGrpSpPr>
            <p:nvPr/>
          </p:nvGrpSpPr>
          <p:grpSpPr bwMode="auto">
            <a:xfrm>
              <a:off x="2208" y="1872"/>
              <a:ext cx="656" cy="321"/>
              <a:chOff x="2065" y="2033"/>
              <a:chExt cx="435" cy="286"/>
            </a:xfrm>
          </p:grpSpPr>
          <p:sp>
            <p:nvSpPr>
              <p:cNvPr id="25688" name="Freeform 88"/>
              <p:cNvSpPr>
                <a:spLocks/>
              </p:cNvSpPr>
              <p:nvPr/>
            </p:nvSpPr>
            <p:spPr bwMode="auto">
              <a:xfrm>
                <a:off x="2079" y="2041"/>
                <a:ext cx="393" cy="267"/>
              </a:xfrm>
              <a:custGeom>
                <a:avLst/>
                <a:gdLst>
                  <a:gd name="T0" fmla="*/ 209 w 393"/>
                  <a:gd name="T1" fmla="*/ 355 h 534"/>
                  <a:gd name="T2" fmla="*/ 208 w 393"/>
                  <a:gd name="T3" fmla="*/ 338 h 534"/>
                  <a:gd name="T4" fmla="*/ 207 w 393"/>
                  <a:gd name="T5" fmla="*/ 319 h 534"/>
                  <a:gd name="T6" fmla="*/ 203 w 393"/>
                  <a:gd name="T7" fmla="*/ 304 h 534"/>
                  <a:gd name="T8" fmla="*/ 199 w 393"/>
                  <a:gd name="T9" fmla="*/ 287 h 534"/>
                  <a:gd name="T10" fmla="*/ 188 w 393"/>
                  <a:gd name="T11" fmla="*/ 257 h 534"/>
                  <a:gd name="T12" fmla="*/ 173 w 393"/>
                  <a:gd name="T13" fmla="*/ 230 h 534"/>
                  <a:gd name="T14" fmla="*/ 155 w 393"/>
                  <a:gd name="T15" fmla="*/ 209 h 534"/>
                  <a:gd name="T16" fmla="*/ 135 w 393"/>
                  <a:gd name="T17" fmla="*/ 192 h 534"/>
                  <a:gd name="T18" fmla="*/ 112 w 393"/>
                  <a:gd name="T19" fmla="*/ 183 h 534"/>
                  <a:gd name="T20" fmla="*/ 87 w 393"/>
                  <a:gd name="T21" fmla="*/ 179 h 534"/>
                  <a:gd name="T22" fmla="*/ 65 w 393"/>
                  <a:gd name="T23" fmla="*/ 183 h 534"/>
                  <a:gd name="T24" fmla="*/ 43 w 393"/>
                  <a:gd name="T25" fmla="*/ 190 h 534"/>
                  <a:gd name="T26" fmla="*/ 0 w 393"/>
                  <a:gd name="T27" fmla="*/ 23 h 534"/>
                  <a:gd name="T28" fmla="*/ 22 w 393"/>
                  <a:gd name="T29" fmla="*/ 14 h 534"/>
                  <a:gd name="T30" fmla="*/ 43 w 393"/>
                  <a:gd name="T31" fmla="*/ 6 h 534"/>
                  <a:gd name="T32" fmla="*/ 65 w 393"/>
                  <a:gd name="T33" fmla="*/ 2 h 534"/>
                  <a:gd name="T34" fmla="*/ 87 w 393"/>
                  <a:gd name="T35" fmla="*/ 0 h 534"/>
                  <a:gd name="T36" fmla="*/ 112 w 393"/>
                  <a:gd name="T37" fmla="*/ 2 h 534"/>
                  <a:gd name="T38" fmla="*/ 136 w 393"/>
                  <a:gd name="T39" fmla="*/ 8 h 534"/>
                  <a:gd name="T40" fmla="*/ 160 w 393"/>
                  <a:gd name="T41" fmla="*/ 15 h 534"/>
                  <a:gd name="T42" fmla="*/ 183 w 393"/>
                  <a:gd name="T43" fmla="*/ 29 h 534"/>
                  <a:gd name="T44" fmla="*/ 203 w 393"/>
                  <a:gd name="T45" fmla="*/ 44 h 534"/>
                  <a:gd name="T46" fmla="*/ 224 w 393"/>
                  <a:gd name="T47" fmla="*/ 61 h 534"/>
                  <a:gd name="T48" fmla="*/ 242 w 393"/>
                  <a:gd name="T49" fmla="*/ 82 h 534"/>
                  <a:gd name="T50" fmla="*/ 260 w 393"/>
                  <a:gd name="T51" fmla="*/ 105 h 534"/>
                  <a:gd name="T52" fmla="*/ 276 w 393"/>
                  <a:gd name="T53" fmla="*/ 129 h 534"/>
                  <a:gd name="T54" fmla="*/ 290 w 393"/>
                  <a:gd name="T55" fmla="*/ 158 h 534"/>
                  <a:gd name="T56" fmla="*/ 302 w 393"/>
                  <a:gd name="T57" fmla="*/ 186 h 534"/>
                  <a:gd name="T58" fmla="*/ 312 w 393"/>
                  <a:gd name="T59" fmla="*/ 217 h 534"/>
                  <a:gd name="T60" fmla="*/ 321 w 393"/>
                  <a:gd name="T61" fmla="*/ 251 h 534"/>
                  <a:gd name="T62" fmla="*/ 326 w 393"/>
                  <a:gd name="T63" fmla="*/ 283 h 534"/>
                  <a:gd name="T64" fmla="*/ 331 w 393"/>
                  <a:gd name="T65" fmla="*/ 319 h 534"/>
                  <a:gd name="T66" fmla="*/ 332 w 393"/>
                  <a:gd name="T67" fmla="*/ 355 h 534"/>
                  <a:gd name="T68" fmla="*/ 332 w 393"/>
                  <a:gd name="T69" fmla="*/ 355 h 534"/>
                  <a:gd name="T70" fmla="*/ 393 w 393"/>
                  <a:gd name="T71" fmla="*/ 355 h 534"/>
                  <a:gd name="T72" fmla="*/ 271 w 393"/>
                  <a:gd name="T73" fmla="*/ 534 h 534"/>
                  <a:gd name="T74" fmla="*/ 148 w 393"/>
                  <a:gd name="T75" fmla="*/ 355 h 534"/>
                  <a:gd name="T76" fmla="*/ 209 w 393"/>
                  <a:gd name="T77" fmla="*/ 355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3" h="534">
                    <a:moveTo>
                      <a:pt x="209" y="355"/>
                    </a:moveTo>
                    <a:lnTo>
                      <a:pt x="208" y="338"/>
                    </a:lnTo>
                    <a:lnTo>
                      <a:pt x="207" y="319"/>
                    </a:lnTo>
                    <a:lnTo>
                      <a:pt x="203" y="304"/>
                    </a:lnTo>
                    <a:lnTo>
                      <a:pt x="199" y="287"/>
                    </a:lnTo>
                    <a:lnTo>
                      <a:pt x="188" y="257"/>
                    </a:lnTo>
                    <a:lnTo>
                      <a:pt x="173" y="230"/>
                    </a:lnTo>
                    <a:lnTo>
                      <a:pt x="155" y="209"/>
                    </a:lnTo>
                    <a:lnTo>
                      <a:pt x="135" y="192"/>
                    </a:lnTo>
                    <a:lnTo>
                      <a:pt x="112" y="183"/>
                    </a:lnTo>
                    <a:lnTo>
                      <a:pt x="87" y="179"/>
                    </a:lnTo>
                    <a:lnTo>
                      <a:pt x="65" y="183"/>
                    </a:lnTo>
                    <a:lnTo>
                      <a:pt x="43" y="190"/>
                    </a:lnTo>
                    <a:lnTo>
                      <a:pt x="0" y="23"/>
                    </a:lnTo>
                    <a:lnTo>
                      <a:pt x="22" y="14"/>
                    </a:lnTo>
                    <a:lnTo>
                      <a:pt x="43" y="6"/>
                    </a:lnTo>
                    <a:lnTo>
                      <a:pt x="65" y="2"/>
                    </a:lnTo>
                    <a:lnTo>
                      <a:pt x="87" y="0"/>
                    </a:lnTo>
                    <a:lnTo>
                      <a:pt x="112" y="2"/>
                    </a:lnTo>
                    <a:lnTo>
                      <a:pt x="136" y="8"/>
                    </a:lnTo>
                    <a:lnTo>
                      <a:pt x="160" y="15"/>
                    </a:lnTo>
                    <a:lnTo>
                      <a:pt x="183" y="29"/>
                    </a:lnTo>
                    <a:lnTo>
                      <a:pt x="203" y="44"/>
                    </a:lnTo>
                    <a:lnTo>
                      <a:pt x="224" y="61"/>
                    </a:lnTo>
                    <a:lnTo>
                      <a:pt x="242" y="82"/>
                    </a:lnTo>
                    <a:lnTo>
                      <a:pt x="260" y="105"/>
                    </a:lnTo>
                    <a:lnTo>
                      <a:pt x="276" y="129"/>
                    </a:lnTo>
                    <a:lnTo>
                      <a:pt x="290" y="158"/>
                    </a:lnTo>
                    <a:lnTo>
                      <a:pt x="302" y="186"/>
                    </a:lnTo>
                    <a:lnTo>
                      <a:pt x="312" y="217"/>
                    </a:lnTo>
                    <a:lnTo>
                      <a:pt x="321" y="251"/>
                    </a:lnTo>
                    <a:lnTo>
                      <a:pt x="326" y="283"/>
                    </a:lnTo>
                    <a:lnTo>
                      <a:pt x="331" y="319"/>
                    </a:lnTo>
                    <a:lnTo>
                      <a:pt x="332" y="355"/>
                    </a:lnTo>
                    <a:lnTo>
                      <a:pt x="332" y="355"/>
                    </a:lnTo>
                    <a:lnTo>
                      <a:pt x="393" y="355"/>
                    </a:lnTo>
                    <a:lnTo>
                      <a:pt x="271" y="534"/>
                    </a:lnTo>
                    <a:lnTo>
                      <a:pt x="148" y="355"/>
                    </a:lnTo>
                    <a:lnTo>
                      <a:pt x="209" y="355"/>
                    </a:lnTo>
                    <a:close/>
                  </a:path>
                </a:pathLst>
              </a:custGeom>
              <a:solidFill>
                <a:srgbClr val="33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89" name="Freeform 89"/>
              <p:cNvSpPr>
                <a:spLocks noEditPoints="1"/>
              </p:cNvSpPr>
              <p:nvPr/>
            </p:nvSpPr>
            <p:spPr bwMode="auto">
              <a:xfrm>
                <a:off x="2065" y="2033"/>
                <a:ext cx="435" cy="286"/>
              </a:xfrm>
              <a:custGeom>
                <a:avLst/>
                <a:gdLst>
                  <a:gd name="T0" fmla="*/ 230 w 435"/>
                  <a:gd name="T1" fmla="*/ 331 h 574"/>
                  <a:gd name="T2" fmla="*/ 212 w 435"/>
                  <a:gd name="T3" fmla="*/ 268 h 574"/>
                  <a:gd name="T4" fmla="*/ 177 w 435"/>
                  <a:gd name="T5" fmla="*/ 215 h 574"/>
                  <a:gd name="T6" fmla="*/ 129 w 435"/>
                  <a:gd name="T7" fmla="*/ 183 h 574"/>
                  <a:gd name="T8" fmla="*/ 79 w 435"/>
                  <a:gd name="T9" fmla="*/ 181 h 574"/>
                  <a:gd name="T10" fmla="*/ 57 w 435"/>
                  <a:gd name="T11" fmla="*/ 207 h 574"/>
                  <a:gd name="T12" fmla="*/ 14 w 435"/>
                  <a:gd name="T13" fmla="*/ 40 h 574"/>
                  <a:gd name="T14" fmla="*/ 36 w 435"/>
                  <a:gd name="T15" fmla="*/ 31 h 574"/>
                  <a:gd name="T16" fmla="*/ 79 w 435"/>
                  <a:gd name="T17" fmla="*/ 36 h 574"/>
                  <a:gd name="T18" fmla="*/ 150 w 435"/>
                  <a:gd name="T19" fmla="*/ 42 h 574"/>
                  <a:gd name="T20" fmla="*/ 169 w 435"/>
                  <a:gd name="T21" fmla="*/ 50 h 574"/>
                  <a:gd name="T22" fmla="*/ 234 w 435"/>
                  <a:gd name="T23" fmla="*/ 95 h 574"/>
                  <a:gd name="T24" fmla="*/ 249 w 435"/>
                  <a:gd name="T25" fmla="*/ 110 h 574"/>
                  <a:gd name="T26" fmla="*/ 297 w 435"/>
                  <a:gd name="T27" fmla="*/ 186 h 574"/>
                  <a:gd name="T28" fmla="*/ 306 w 435"/>
                  <a:gd name="T29" fmla="*/ 211 h 574"/>
                  <a:gd name="T30" fmla="*/ 330 w 435"/>
                  <a:gd name="T31" fmla="*/ 308 h 574"/>
                  <a:gd name="T32" fmla="*/ 334 w 435"/>
                  <a:gd name="T33" fmla="*/ 336 h 574"/>
                  <a:gd name="T34" fmla="*/ 346 w 435"/>
                  <a:gd name="T35" fmla="*/ 391 h 574"/>
                  <a:gd name="T36" fmla="*/ 400 w 435"/>
                  <a:gd name="T37" fmla="*/ 359 h 574"/>
                  <a:gd name="T38" fmla="*/ 291 w 435"/>
                  <a:gd name="T39" fmla="*/ 538 h 574"/>
                  <a:gd name="T40" fmla="*/ 162 w 435"/>
                  <a:gd name="T41" fmla="*/ 391 h 574"/>
                  <a:gd name="T42" fmla="*/ 234 w 435"/>
                  <a:gd name="T43" fmla="*/ 372 h 574"/>
                  <a:gd name="T44" fmla="*/ 223 w 435"/>
                  <a:gd name="T45" fmla="*/ 372 h 574"/>
                  <a:gd name="T46" fmla="*/ 134 w 435"/>
                  <a:gd name="T47" fmla="*/ 355 h 574"/>
                  <a:gd name="T48" fmla="*/ 285 w 435"/>
                  <a:gd name="T49" fmla="*/ 574 h 574"/>
                  <a:gd name="T50" fmla="*/ 435 w 435"/>
                  <a:gd name="T51" fmla="*/ 355 h 574"/>
                  <a:gd name="T52" fmla="*/ 346 w 435"/>
                  <a:gd name="T53" fmla="*/ 372 h 574"/>
                  <a:gd name="T54" fmla="*/ 351 w 435"/>
                  <a:gd name="T55" fmla="*/ 300 h 574"/>
                  <a:gd name="T56" fmla="*/ 336 w 435"/>
                  <a:gd name="T57" fmla="*/ 228 h 574"/>
                  <a:gd name="T58" fmla="*/ 312 w 435"/>
                  <a:gd name="T59" fmla="*/ 162 h 574"/>
                  <a:gd name="T60" fmla="*/ 264 w 435"/>
                  <a:gd name="T61" fmla="*/ 86 h 574"/>
                  <a:gd name="T62" fmla="*/ 222 w 435"/>
                  <a:gd name="T63" fmla="*/ 44 h 574"/>
                  <a:gd name="T64" fmla="*/ 154 w 435"/>
                  <a:gd name="T65" fmla="*/ 8 h 574"/>
                  <a:gd name="T66" fmla="*/ 101 w 435"/>
                  <a:gd name="T67" fmla="*/ 0 h 574"/>
                  <a:gd name="T68" fmla="*/ 36 w 435"/>
                  <a:gd name="T69" fmla="*/ 12 h 574"/>
                  <a:gd name="T70" fmla="*/ 0 w 435"/>
                  <a:gd name="T71" fmla="*/ 29 h 574"/>
                  <a:gd name="T72" fmla="*/ 52 w 435"/>
                  <a:gd name="T73" fmla="*/ 228 h 574"/>
                  <a:gd name="T74" fmla="*/ 79 w 435"/>
                  <a:gd name="T75" fmla="*/ 200 h 574"/>
                  <a:gd name="T76" fmla="*/ 126 w 435"/>
                  <a:gd name="T77" fmla="*/ 217 h 574"/>
                  <a:gd name="T78" fmla="*/ 144 w 435"/>
                  <a:gd name="T79" fmla="*/ 226 h 574"/>
                  <a:gd name="T80" fmla="*/ 162 w 435"/>
                  <a:gd name="T81" fmla="*/ 239 h 574"/>
                  <a:gd name="T82" fmla="*/ 202 w 435"/>
                  <a:gd name="T83" fmla="*/ 274 h 574"/>
                  <a:gd name="T84" fmla="*/ 207 w 435"/>
                  <a:gd name="T85" fmla="*/ 327 h 574"/>
                  <a:gd name="T86" fmla="*/ 210 w 435"/>
                  <a:gd name="T87" fmla="*/ 336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35" h="574">
                    <a:moveTo>
                      <a:pt x="232" y="355"/>
                    </a:moveTo>
                    <a:lnTo>
                      <a:pt x="230" y="336"/>
                    </a:lnTo>
                    <a:lnTo>
                      <a:pt x="230" y="331"/>
                    </a:lnTo>
                    <a:lnTo>
                      <a:pt x="227" y="314"/>
                    </a:lnTo>
                    <a:lnTo>
                      <a:pt x="223" y="296"/>
                    </a:lnTo>
                    <a:lnTo>
                      <a:pt x="212" y="268"/>
                    </a:lnTo>
                    <a:lnTo>
                      <a:pt x="210" y="262"/>
                    </a:lnTo>
                    <a:lnTo>
                      <a:pt x="194" y="236"/>
                    </a:lnTo>
                    <a:lnTo>
                      <a:pt x="177" y="215"/>
                    </a:lnTo>
                    <a:lnTo>
                      <a:pt x="173" y="209"/>
                    </a:lnTo>
                    <a:lnTo>
                      <a:pt x="152" y="192"/>
                    </a:lnTo>
                    <a:lnTo>
                      <a:pt x="129" y="183"/>
                    </a:lnTo>
                    <a:lnTo>
                      <a:pt x="126" y="181"/>
                    </a:lnTo>
                    <a:lnTo>
                      <a:pt x="101" y="179"/>
                    </a:lnTo>
                    <a:lnTo>
                      <a:pt x="79" y="181"/>
                    </a:lnTo>
                    <a:lnTo>
                      <a:pt x="75" y="183"/>
                    </a:lnTo>
                    <a:lnTo>
                      <a:pt x="55" y="190"/>
                    </a:lnTo>
                    <a:lnTo>
                      <a:pt x="57" y="207"/>
                    </a:lnTo>
                    <a:lnTo>
                      <a:pt x="67" y="200"/>
                    </a:lnTo>
                    <a:lnTo>
                      <a:pt x="24" y="32"/>
                    </a:lnTo>
                    <a:lnTo>
                      <a:pt x="14" y="40"/>
                    </a:lnTo>
                    <a:lnTo>
                      <a:pt x="17" y="57"/>
                    </a:lnTo>
                    <a:lnTo>
                      <a:pt x="39" y="48"/>
                    </a:lnTo>
                    <a:lnTo>
                      <a:pt x="36" y="31"/>
                    </a:lnTo>
                    <a:lnTo>
                      <a:pt x="36" y="48"/>
                    </a:lnTo>
                    <a:lnTo>
                      <a:pt x="57" y="42"/>
                    </a:lnTo>
                    <a:lnTo>
                      <a:pt x="79" y="36"/>
                    </a:lnTo>
                    <a:lnTo>
                      <a:pt x="101" y="36"/>
                    </a:lnTo>
                    <a:lnTo>
                      <a:pt x="126" y="36"/>
                    </a:lnTo>
                    <a:lnTo>
                      <a:pt x="150" y="42"/>
                    </a:lnTo>
                    <a:lnTo>
                      <a:pt x="150" y="25"/>
                    </a:lnTo>
                    <a:lnTo>
                      <a:pt x="147" y="42"/>
                    </a:lnTo>
                    <a:lnTo>
                      <a:pt x="169" y="50"/>
                    </a:lnTo>
                    <a:lnTo>
                      <a:pt x="192" y="63"/>
                    </a:lnTo>
                    <a:lnTo>
                      <a:pt x="214" y="78"/>
                    </a:lnTo>
                    <a:lnTo>
                      <a:pt x="234" y="95"/>
                    </a:lnTo>
                    <a:lnTo>
                      <a:pt x="253" y="116"/>
                    </a:lnTo>
                    <a:lnTo>
                      <a:pt x="256" y="99"/>
                    </a:lnTo>
                    <a:lnTo>
                      <a:pt x="249" y="110"/>
                    </a:lnTo>
                    <a:lnTo>
                      <a:pt x="266" y="133"/>
                    </a:lnTo>
                    <a:lnTo>
                      <a:pt x="283" y="160"/>
                    </a:lnTo>
                    <a:lnTo>
                      <a:pt x="297" y="186"/>
                    </a:lnTo>
                    <a:lnTo>
                      <a:pt x="309" y="217"/>
                    </a:lnTo>
                    <a:lnTo>
                      <a:pt x="316" y="203"/>
                    </a:lnTo>
                    <a:lnTo>
                      <a:pt x="306" y="211"/>
                    </a:lnTo>
                    <a:lnTo>
                      <a:pt x="316" y="241"/>
                    </a:lnTo>
                    <a:lnTo>
                      <a:pt x="325" y="274"/>
                    </a:lnTo>
                    <a:lnTo>
                      <a:pt x="330" y="308"/>
                    </a:lnTo>
                    <a:lnTo>
                      <a:pt x="340" y="300"/>
                    </a:lnTo>
                    <a:lnTo>
                      <a:pt x="330" y="300"/>
                    </a:lnTo>
                    <a:lnTo>
                      <a:pt x="334" y="336"/>
                    </a:lnTo>
                    <a:lnTo>
                      <a:pt x="336" y="372"/>
                    </a:lnTo>
                    <a:lnTo>
                      <a:pt x="336" y="389"/>
                    </a:lnTo>
                    <a:lnTo>
                      <a:pt x="346" y="391"/>
                    </a:lnTo>
                    <a:lnTo>
                      <a:pt x="407" y="391"/>
                    </a:lnTo>
                    <a:lnTo>
                      <a:pt x="407" y="372"/>
                    </a:lnTo>
                    <a:lnTo>
                      <a:pt x="400" y="359"/>
                    </a:lnTo>
                    <a:lnTo>
                      <a:pt x="278" y="538"/>
                    </a:lnTo>
                    <a:lnTo>
                      <a:pt x="285" y="551"/>
                    </a:lnTo>
                    <a:lnTo>
                      <a:pt x="291" y="538"/>
                    </a:lnTo>
                    <a:lnTo>
                      <a:pt x="168" y="359"/>
                    </a:lnTo>
                    <a:lnTo>
                      <a:pt x="162" y="372"/>
                    </a:lnTo>
                    <a:lnTo>
                      <a:pt x="162" y="391"/>
                    </a:lnTo>
                    <a:lnTo>
                      <a:pt x="223" y="391"/>
                    </a:lnTo>
                    <a:lnTo>
                      <a:pt x="234" y="391"/>
                    </a:lnTo>
                    <a:lnTo>
                      <a:pt x="234" y="372"/>
                    </a:lnTo>
                    <a:lnTo>
                      <a:pt x="232" y="355"/>
                    </a:lnTo>
                    <a:close/>
                    <a:moveTo>
                      <a:pt x="213" y="372"/>
                    </a:moveTo>
                    <a:lnTo>
                      <a:pt x="223" y="372"/>
                    </a:lnTo>
                    <a:lnTo>
                      <a:pt x="223" y="355"/>
                    </a:lnTo>
                    <a:lnTo>
                      <a:pt x="162" y="355"/>
                    </a:lnTo>
                    <a:lnTo>
                      <a:pt x="134" y="355"/>
                    </a:lnTo>
                    <a:lnTo>
                      <a:pt x="155" y="386"/>
                    </a:lnTo>
                    <a:lnTo>
                      <a:pt x="278" y="564"/>
                    </a:lnTo>
                    <a:lnTo>
                      <a:pt x="285" y="574"/>
                    </a:lnTo>
                    <a:lnTo>
                      <a:pt x="291" y="564"/>
                    </a:lnTo>
                    <a:lnTo>
                      <a:pt x="413" y="386"/>
                    </a:lnTo>
                    <a:lnTo>
                      <a:pt x="435" y="355"/>
                    </a:lnTo>
                    <a:lnTo>
                      <a:pt x="407" y="355"/>
                    </a:lnTo>
                    <a:lnTo>
                      <a:pt x="346" y="355"/>
                    </a:lnTo>
                    <a:lnTo>
                      <a:pt x="346" y="372"/>
                    </a:lnTo>
                    <a:lnTo>
                      <a:pt x="357" y="372"/>
                    </a:lnTo>
                    <a:lnTo>
                      <a:pt x="354" y="336"/>
                    </a:lnTo>
                    <a:lnTo>
                      <a:pt x="351" y="300"/>
                    </a:lnTo>
                    <a:lnTo>
                      <a:pt x="350" y="295"/>
                    </a:lnTo>
                    <a:lnTo>
                      <a:pt x="345" y="260"/>
                    </a:lnTo>
                    <a:lnTo>
                      <a:pt x="336" y="228"/>
                    </a:lnTo>
                    <a:lnTo>
                      <a:pt x="326" y="198"/>
                    </a:lnTo>
                    <a:lnTo>
                      <a:pt x="324" y="192"/>
                    </a:lnTo>
                    <a:lnTo>
                      <a:pt x="312" y="162"/>
                    </a:lnTo>
                    <a:lnTo>
                      <a:pt x="298" y="135"/>
                    </a:lnTo>
                    <a:lnTo>
                      <a:pt x="281" y="108"/>
                    </a:lnTo>
                    <a:lnTo>
                      <a:pt x="264" y="86"/>
                    </a:lnTo>
                    <a:lnTo>
                      <a:pt x="261" y="82"/>
                    </a:lnTo>
                    <a:lnTo>
                      <a:pt x="241" y="61"/>
                    </a:lnTo>
                    <a:lnTo>
                      <a:pt x="222" y="44"/>
                    </a:lnTo>
                    <a:lnTo>
                      <a:pt x="200" y="29"/>
                    </a:lnTo>
                    <a:lnTo>
                      <a:pt x="177" y="15"/>
                    </a:lnTo>
                    <a:lnTo>
                      <a:pt x="154" y="8"/>
                    </a:lnTo>
                    <a:lnTo>
                      <a:pt x="150" y="6"/>
                    </a:lnTo>
                    <a:lnTo>
                      <a:pt x="126" y="0"/>
                    </a:lnTo>
                    <a:lnTo>
                      <a:pt x="101" y="0"/>
                    </a:lnTo>
                    <a:lnTo>
                      <a:pt x="79" y="0"/>
                    </a:lnTo>
                    <a:lnTo>
                      <a:pt x="57" y="6"/>
                    </a:lnTo>
                    <a:lnTo>
                      <a:pt x="36" y="12"/>
                    </a:lnTo>
                    <a:lnTo>
                      <a:pt x="31" y="13"/>
                    </a:lnTo>
                    <a:lnTo>
                      <a:pt x="12" y="23"/>
                    </a:lnTo>
                    <a:lnTo>
                      <a:pt x="0" y="29"/>
                    </a:lnTo>
                    <a:lnTo>
                      <a:pt x="5" y="48"/>
                    </a:lnTo>
                    <a:lnTo>
                      <a:pt x="49" y="215"/>
                    </a:lnTo>
                    <a:lnTo>
                      <a:pt x="52" y="228"/>
                    </a:lnTo>
                    <a:lnTo>
                      <a:pt x="61" y="224"/>
                    </a:lnTo>
                    <a:lnTo>
                      <a:pt x="82" y="217"/>
                    </a:lnTo>
                    <a:lnTo>
                      <a:pt x="79" y="200"/>
                    </a:lnTo>
                    <a:lnTo>
                      <a:pt x="79" y="217"/>
                    </a:lnTo>
                    <a:lnTo>
                      <a:pt x="101" y="215"/>
                    </a:lnTo>
                    <a:lnTo>
                      <a:pt x="126" y="217"/>
                    </a:lnTo>
                    <a:lnTo>
                      <a:pt x="126" y="200"/>
                    </a:lnTo>
                    <a:lnTo>
                      <a:pt x="122" y="217"/>
                    </a:lnTo>
                    <a:lnTo>
                      <a:pt x="144" y="226"/>
                    </a:lnTo>
                    <a:lnTo>
                      <a:pt x="165" y="243"/>
                    </a:lnTo>
                    <a:lnTo>
                      <a:pt x="169" y="226"/>
                    </a:lnTo>
                    <a:lnTo>
                      <a:pt x="162" y="239"/>
                    </a:lnTo>
                    <a:lnTo>
                      <a:pt x="179" y="260"/>
                    </a:lnTo>
                    <a:lnTo>
                      <a:pt x="194" y="287"/>
                    </a:lnTo>
                    <a:lnTo>
                      <a:pt x="202" y="274"/>
                    </a:lnTo>
                    <a:lnTo>
                      <a:pt x="192" y="281"/>
                    </a:lnTo>
                    <a:lnTo>
                      <a:pt x="203" y="310"/>
                    </a:lnTo>
                    <a:lnTo>
                      <a:pt x="207" y="327"/>
                    </a:lnTo>
                    <a:lnTo>
                      <a:pt x="211" y="344"/>
                    </a:lnTo>
                    <a:lnTo>
                      <a:pt x="221" y="336"/>
                    </a:lnTo>
                    <a:lnTo>
                      <a:pt x="210" y="336"/>
                    </a:lnTo>
                    <a:lnTo>
                      <a:pt x="212" y="355"/>
                    </a:lnTo>
                    <a:lnTo>
                      <a:pt x="213" y="3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5693" name="Group 93"/>
            <p:cNvGrpSpPr>
              <a:grpSpLocks/>
            </p:cNvGrpSpPr>
            <p:nvPr/>
          </p:nvGrpSpPr>
          <p:grpSpPr bwMode="auto">
            <a:xfrm>
              <a:off x="3744" y="3168"/>
              <a:ext cx="656" cy="322"/>
              <a:chOff x="3533" y="3314"/>
              <a:chExt cx="435" cy="287"/>
            </a:xfrm>
          </p:grpSpPr>
          <p:sp>
            <p:nvSpPr>
              <p:cNvPr id="25691" name="Freeform 91"/>
              <p:cNvSpPr>
                <a:spLocks/>
              </p:cNvSpPr>
              <p:nvPr/>
            </p:nvSpPr>
            <p:spPr bwMode="auto">
              <a:xfrm>
                <a:off x="3547" y="3323"/>
                <a:ext cx="393" cy="267"/>
              </a:xfrm>
              <a:custGeom>
                <a:avLst/>
                <a:gdLst>
                  <a:gd name="T0" fmla="*/ 209 w 393"/>
                  <a:gd name="T1" fmla="*/ 355 h 534"/>
                  <a:gd name="T2" fmla="*/ 208 w 393"/>
                  <a:gd name="T3" fmla="*/ 338 h 534"/>
                  <a:gd name="T4" fmla="*/ 207 w 393"/>
                  <a:gd name="T5" fmla="*/ 319 h 534"/>
                  <a:gd name="T6" fmla="*/ 204 w 393"/>
                  <a:gd name="T7" fmla="*/ 304 h 534"/>
                  <a:gd name="T8" fmla="*/ 199 w 393"/>
                  <a:gd name="T9" fmla="*/ 287 h 534"/>
                  <a:gd name="T10" fmla="*/ 189 w 393"/>
                  <a:gd name="T11" fmla="*/ 256 h 534"/>
                  <a:gd name="T12" fmla="*/ 173 w 393"/>
                  <a:gd name="T13" fmla="*/ 230 h 534"/>
                  <a:gd name="T14" fmla="*/ 156 w 393"/>
                  <a:gd name="T15" fmla="*/ 209 h 534"/>
                  <a:gd name="T16" fmla="*/ 135 w 393"/>
                  <a:gd name="T17" fmla="*/ 192 h 534"/>
                  <a:gd name="T18" fmla="*/ 112 w 393"/>
                  <a:gd name="T19" fmla="*/ 182 h 534"/>
                  <a:gd name="T20" fmla="*/ 87 w 393"/>
                  <a:gd name="T21" fmla="*/ 179 h 534"/>
                  <a:gd name="T22" fmla="*/ 66 w 393"/>
                  <a:gd name="T23" fmla="*/ 182 h 534"/>
                  <a:gd name="T24" fmla="*/ 44 w 393"/>
                  <a:gd name="T25" fmla="*/ 190 h 534"/>
                  <a:gd name="T26" fmla="*/ 0 w 393"/>
                  <a:gd name="T27" fmla="*/ 23 h 534"/>
                  <a:gd name="T28" fmla="*/ 22 w 393"/>
                  <a:gd name="T29" fmla="*/ 13 h 534"/>
                  <a:gd name="T30" fmla="*/ 44 w 393"/>
                  <a:gd name="T31" fmla="*/ 6 h 534"/>
                  <a:gd name="T32" fmla="*/ 66 w 393"/>
                  <a:gd name="T33" fmla="*/ 2 h 534"/>
                  <a:gd name="T34" fmla="*/ 87 w 393"/>
                  <a:gd name="T35" fmla="*/ 0 h 534"/>
                  <a:gd name="T36" fmla="*/ 112 w 393"/>
                  <a:gd name="T37" fmla="*/ 2 h 534"/>
                  <a:gd name="T38" fmla="*/ 136 w 393"/>
                  <a:gd name="T39" fmla="*/ 8 h 534"/>
                  <a:gd name="T40" fmla="*/ 160 w 393"/>
                  <a:gd name="T41" fmla="*/ 15 h 534"/>
                  <a:gd name="T42" fmla="*/ 183 w 393"/>
                  <a:gd name="T43" fmla="*/ 28 h 534"/>
                  <a:gd name="T44" fmla="*/ 204 w 393"/>
                  <a:gd name="T45" fmla="*/ 44 h 534"/>
                  <a:gd name="T46" fmla="*/ 224 w 393"/>
                  <a:gd name="T47" fmla="*/ 61 h 534"/>
                  <a:gd name="T48" fmla="*/ 243 w 393"/>
                  <a:gd name="T49" fmla="*/ 82 h 534"/>
                  <a:gd name="T50" fmla="*/ 260 w 393"/>
                  <a:gd name="T51" fmla="*/ 104 h 534"/>
                  <a:gd name="T52" fmla="*/ 277 w 393"/>
                  <a:gd name="T53" fmla="*/ 129 h 534"/>
                  <a:gd name="T54" fmla="*/ 291 w 393"/>
                  <a:gd name="T55" fmla="*/ 158 h 534"/>
                  <a:gd name="T56" fmla="*/ 303 w 393"/>
                  <a:gd name="T57" fmla="*/ 186 h 534"/>
                  <a:gd name="T58" fmla="*/ 313 w 393"/>
                  <a:gd name="T59" fmla="*/ 216 h 534"/>
                  <a:gd name="T60" fmla="*/ 321 w 393"/>
                  <a:gd name="T61" fmla="*/ 251 h 534"/>
                  <a:gd name="T62" fmla="*/ 327 w 393"/>
                  <a:gd name="T63" fmla="*/ 283 h 534"/>
                  <a:gd name="T64" fmla="*/ 331 w 393"/>
                  <a:gd name="T65" fmla="*/ 319 h 534"/>
                  <a:gd name="T66" fmla="*/ 332 w 393"/>
                  <a:gd name="T67" fmla="*/ 355 h 534"/>
                  <a:gd name="T68" fmla="*/ 332 w 393"/>
                  <a:gd name="T69" fmla="*/ 355 h 534"/>
                  <a:gd name="T70" fmla="*/ 393 w 393"/>
                  <a:gd name="T71" fmla="*/ 355 h 534"/>
                  <a:gd name="T72" fmla="*/ 271 w 393"/>
                  <a:gd name="T73" fmla="*/ 534 h 534"/>
                  <a:gd name="T74" fmla="*/ 148 w 393"/>
                  <a:gd name="T75" fmla="*/ 355 h 534"/>
                  <a:gd name="T76" fmla="*/ 209 w 393"/>
                  <a:gd name="T77" fmla="*/ 355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3" h="534">
                    <a:moveTo>
                      <a:pt x="209" y="355"/>
                    </a:moveTo>
                    <a:lnTo>
                      <a:pt x="208" y="338"/>
                    </a:lnTo>
                    <a:lnTo>
                      <a:pt x="207" y="319"/>
                    </a:lnTo>
                    <a:lnTo>
                      <a:pt x="204" y="304"/>
                    </a:lnTo>
                    <a:lnTo>
                      <a:pt x="199" y="287"/>
                    </a:lnTo>
                    <a:lnTo>
                      <a:pt x="189" y="256"/>
                    </a:lnTo>
                    <a:lnTo>
                      <a:pt x="173" y="230"/>
                    </a:lnTo>
                    <a:lnTo>
                      <a:pt x="156" y="209"/>
                    </a:lnTo>
                    <a:lnTo>
                      <a:pt x="135" y="192"/>
                    </a:lnTo>
                    <a:lnTo>
                      <a:pt x="112" y="182"/>
                    </a:lnTo>
                    <a:lnTo>
                      <a:pt x="87" y="179"/>
                    </a:lnTo>
                    <a:lnTo>
                      <a:pt x="66" y="182"/>
                    </a:lnTo>
                    <a:lnTo>
                      <a:pt x="44" y="190"/>
                    </a:lnTo>
                    <a:lnTo>
                      <a:pt x="0" y="23"/>
                    </a:lnTo>
                    <a:lnTo>
                      <a:pt x="22" y="13"/>
                    </a:lnTo>
                    <a:lnTo>
                      <a:pt x="44" y="6"/>
                    </a:lnTo>
                    <a:lnTo>
                      <a:pt x="66" y="2"/>
                    </a:lnTo>
                    <a:lnTo>
                      <a:pt x="87" y="0"/>
                    </a:lnTo>
                    <a:lnTo>
                      <a:pt x="112" y="2"/>
                    </a:lnTo>
                    <a:lnTo>
                      <a:pt x="136" y="8"/>
                    </a:lnTo>
                    <a:lnTo>
                      <a:pt x="160" y="15"/>
                    </a:lnTo>
                    <a:lnTo>
                      <a:pt x="183" y="28"/>
                    </a:lnTo>
                    <a:lnTo>
                      <a:pt x="204" y="44"/>
                    </a:lnTo>
                    <a:lnTo>
                      <a:pt x="224" y="61"/>
                    </a:lnTo>
                    <a:lnTo>
                      <a:pt x="243" y="82"/>
                    </a:lnTo>
                    <a:lnTo>
                      <a:pt x="260" y="104"/>
                    </a:lnTo>
                    <a:lnTo>
                      <a:pt x="277" y="129"/>
                    </a:lnTo>
                    <a:lnTo>
                      <a:pt x="291" y="158"/>
                    </a:lnTo>
                    <a:lnTo>
                      <a:pt x="303" y="186"/>
                    </a:lnTo>
                    <a:lnTo>
                      <a:pt x="313" y="216"/>
                    </a:lnTo>
                    <a:lnTo>
                      <a:pt x="321" y="251"/>
                    </a:lnTo>
                    <a:lnTo>
                      <a:pt x="327" y="283"/>
                    </a:lnTo>
                    <a:lnTo>
                      <a:pt x="331" y="319"/>
                    </a:lnTo>
                    <a:lnTo>
                      <a:pt x="332" y="355"/>
                    </a:lnTo>
                    <a:lnTo>
                      <a:pt x="332" y="355"/>
                    </a:lnTo>
                    <a:lnTo>
                      <a:pt x="393" y="355"/>
                    </a:lnTo>
                    <a:lnTo>
                      <a:pt x="271" y="534"/>
                    </a:lnTo>
                    <a:lnTo>
                      <a:pt x="148" y="355"/>
                    </a:lnTo>
                    <a:lnTo>
                      <a:pt x="209" y="355"/>
                    </a:lnTo>
                    <a:close/>
                  </a:path>
                </a:pathLst>
              </a:custGeom>
              <a:solidFill>
                <a:srgbClr val="33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92" name="Freeform 92"/>
              <p:cNvSpPr>
                <a:spLocks noEditPoints="1"/>
              </p:cNvSpPr>
              <p:nvPr/>
            </p:nvSpPr>
            <p:spPr bwMode="auto">
              <a:xfrm>
                <a:off x="3533" y="3314"/>
                <a:ext cx="435" cy="287"/>
              </a:xfrm>
              <a:custGeom>
                <a:avLst/>
                <a:gdLst>
                  <a:gd name="T0" fmla="*/ 231 w 435"/>
                  <a:gd name="T1" fmla="*/ 330 h 573"/>
                  <a:gd name="T2" fmla="*/ 212 w 435"/>
                  <a:gd name="T3" fmla="*/ 268 h 573"/>
                  <a:gd name="T4" fmla="*/ 177 w 435"/>
                  <a:gd name="T5" fmla="*/ 215 h 573"/>
                  <a:gd name="T6" fmla="*/ 130 w 435"/>
                  <a:gd name="T7" fmla="*/ 182 h 573"/>
                  <a:gd name="T8" fmla="*/ 80 w 435"/>
                  <a:gd name="T9" fmla="*/ 180 h 573"/>
                  <a:gd name="T10" fmla="*/ 58 w 435"/>
                  <a:gd name="T11" fmla="*/ 207 h 573"/>
                  <a:gd name="T12" fmla="*/ 14 w 435"/>
                  <a:gd name="T13" fmla="*/ 40 h 573"/>
                  <a:gd name="T14" fmla="*/ 36 w 435"/>
                  <a:gd name="T15" fmla="*/ 30 h 573"/>
                  <a:gd name="T16" fmla="*/ 80 w 435"/>
                  <a:gd name="T17" fmla="*/ 36 h 573"/>
                  <a:gd name="T18" fmla="*/ 150 w 435"/>
                  <a:gd name="T19" fmla="*/ 42 h 573"/>
                  <a:gd name="T20" fmla="*/ 170 w 435"/>
                  <a:gd name="T21" fmla="*/ 49 h 573"/>
                  <a:gd name="T22" fmla="*/ 234 w 435"/>
                  <a:gd name="T23" fmla="*/ 95 h 573"/>
                  <a:gd name="T24" fmla="*/ 249 w 435"/>
                  <a:gd name="T25" fmla="*/ 110 h 573"/>
                  <a:gd name="T26" fmla="*/ 297 w 435"/>
                  <a:gd name="T27" fmla="*/ 186 h 573"/>
                  <a:gd name="T28" fmla="*/ 307 w 435"/>
                  <a:gd name="T29" fmla="*/ 211 h 573"/>
                  <a:gd name="T30" fmla="*/ 331 w 435"/>
                  <a:gd name="T31" fmla="*/ 308 h 573"/>
                  <a:gd name="T32" fmla="*/ 334 w 435"/>
                  <a:gd name="T33" fmla="*/ 336 h 573"/>
                  <a:gd name="T34" fmla="*/ 346 w 435"/>
                  <a:gd name="T35" fmla="*/ 391 h 573"/>
                  <a:gd name="T36" fmla="*/ 400 w 435"/>
                  <a:gd name="T37" fmla="*/ 359 h 573"/>
                  <a:gd name="T38" fmla="*/ 292 w 435"/>
                  <a:gd name="T39" fmla="*/ 537 h 573"/>
                  <a:gd name="T40" fmla="*/ 162 w 435"/>
                  <a:gd name="T41" fmla="*/ 391 h 573"/>
                  <a:gd name="T42" fmla="*/ 234 w 435"/>
                  <a:gd name="T43" fmla="*/ 372 h 573"/>
                  <a:gd name="T44" fmla="*/ 223 w 435"/>
                  <a:gd name="T45" fmla="*/ 372 h 573"/>
                  <a:gd name="T46" fmla="*/ 134 w 435"/>
                  <a:gd name="T47" fmla="*/ 355 h 573"/>
                  <a:gd name="T48" fmla="*/ 285 w 435"/>
                  <a:gd name="T49" fmla="*/ 573 h 573"/>
                  <a:gd name="T50" fmla="*/ 435 w 435"/>
                  <a:gd name="T51" fmla="*/ 355 h 573"/>
                  <a:gd name="T52" fmla="*/ 346 w 435"/>
                  <a:gd name="T53" fmla="*/ 372 h 573"/>
                  <a:gd name="T54" fmla="*/ 352 w 435"/>
                  <a:gd name="T55" fmla="*/ 300 h 573"/>
                  <a:gd name="T56" fmla="*/ 336 w 435"/>
                  <a:gd name="T57" fmla="*/ 228 h 573"/>
                  <a:gd name="T58" fmla="*/ 312 w 435"/>
                  <a:gd name="T59" fmla="*/ 161 h 573"/>
                  <a:gd name="T60" fmla="*/ 265 w 435"/>
                  <a:gd name="T61" fmla="*/ 85 h 573"/>
                  <a:gd name="T62" fmla="*/ 222 w 435"/>
                  <a:gd name="T63" fmla="*/ 44 h 573"/>
                  <a:gd name="T64" fmla="*/ 155 w 435"/>
                  <a:gd name="T65" fmla="*/ 8 h 573"/>
                  <a:gd name="T66" fmla="*/ 101 w 435"/>
                  <a:gd name="T67" fmla="*/ 0 h 573"/>
                  <a:gd name="T68" fmla="*/ 36 w 435"/>
                  <a:gd name="T69" fmla="*/ 11 h 573"/>
                  <a:gd name="T70" fmla="*/ 0 w 435"/>
                  <a:gd name="T71" fmla="*/ 28 h 573"/>
                  <a:gd name="T72" fmla="*/ 52 w 435"/>
                  <a:gd name="T73" fmla="*/ 228 h 573"/>
                  <a:gd name="T74" fmla="*/ 80 w 435"/>
                  <a:gd name="T75" fmla="*/ 199 h 573"/>
                  <a:gd name="T76" fmla="*/ 126 w 435"/>
                  <a:gd name="T77" fmla="*/ 216 h 573"/>
                  <a:gd name="T78" fmla="*/ 145 w 435"/>
                  <a:gd name="T79" fmla="*/ 226 h 573"/>
                  <a:gd name="T80" fmla="*/ 162 w 435"/>
                  <a:gd name="T81" fmla="*/ 239 h 573"/>
                  <a:gd name="T82" fmla="*/ 203 w 435"/>
                  <a:gd name="T83" fmla="*/ 273 h 573"/>
                  <a:gd name="T84" fmla="*/ 208 w 435"/>
                  <a:gd name="T85" fmla="*/ 327 h 573"/>
                  <a:gd name="T86" fmla="*/ 210 w 435"/>
                  <a:gd name="T87" fmla="*/ 33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35" h="573">
                    <a:moveTo>
                      <a:pt x="233" y="355"/>
                    </a:moveTo>
                    <a:lnTo>
                      <a:pt x="231" y="336"/>
                    </a:lnTo>
                    <a:lnTo>
                      <a:pt x="231" y="330"/>
                    </a:lnTo>
                    <a:lnTo>
                      <a:pt x="228" y="313"/>
                    </a:lnTo>
                    <a:lnTo>
                      <a:pt x="223" y="296"/>
                    </a:lnTo>
                    <a:lnTo>
                      <a:pt x="212" y="268"/>
                    </a:lnTo>
                    <a:lnTo>
                      <a:pt x="210" y="262"/>
                    </a:lnTo>
                    <a:lnTo>
                      <a:pt x="195" y="235"/>
                    </a:lnTo>
                    <a:lnTo>
                      <a:pt x="177" y="215"/>
                    </a:lnTo>
                    <a:lnTo>
                      <a:pt x="173" y="209"/>
                    </a:lnTo>
                    <a:lnTo>
                      <a:pt x="152" y="192"/>
                    </a:lnTo>
                    <a:lnTo>
                      <a:pt x="130" y="182"/>
                    </a:lnTo>
                    <a:lnTo>
                      <a:pt x="126" y="180"/>
                    </a:lnTo>
                    <a:lnTo>
                      <a:pt x="101" y="178"/>
                    </a:lnTo>
                    <a:lnTo>
                      <a:pt x="80" y="180"/>
                    </a:lnTo>
                    <a:lnTo>
                      <a:pt x="75" y="182"/>
                    </a:lnTo>
                    <a:lnTo>
                      <a:pt x="56" y="190"/>
                    </a:lnTo>
                    <a:lnTo>
                      <a:pt x="58" y="207"/>
                    </a:lnTo>
                    <a:lnTo>
                      <a:pt x="68" y="199"/>
                    </a:lnTo>
                    <a:lnTo>
                      <a:pt x="24" y="32"/>
                    </a:lnTo>
                    <a:lnTo>
                      <a:pt x="14" y="40"/>
                    </a:lnTo>
                    <a:lnTo>
                      <a:pt x="18" y="57"/>
                    </a:lnTo>
                    <a:lnTo>
                      <a:pt x="39" y="47"/>
                    </a:lnTo>
                    <a:lnTo>
                      <a:pt x="36" y="30"/>
                    </a:lnTo>
                    <a:lnTo>
                      <a:pt x="36" y="47"/>
                    </a:lnTo>
                    <a:lnTo>
                      <a:pt x="58" y="42"/>
                    </a:lnTo>
                    <a:lnTo>
                      <a:pt x="80" y="36"/>
                    </a:lnTo>
                    <a:lnTo>
                      <a:pt x="101" y="36"/>
                    </a:lnTo>
                    <a:lnTo>
                      <a:pt x="126" y="36"/>
                    </a:lnTo>
                    <a:lnTo>
                      <a:pt x="150" y="42"/>
                    </a:lnTo>
                    <a:lnTo>
                      <a:pt x="150" y="25"/>
                    </a:lnTo>
                    <a:lnTo>
                      <a:pt x="147" y="42"/>
                    </a:lnTo>
                    <a:lnTo>
                      <a:pt x="170" y="49"/>
                    </a:lnTo>
                    <a:lnTo>
                      <a:pt x="193" y="63"/>
                    </a:lnTo>
                    <a:lnTo>
                      <a:pt x="214" y="78"/>
                    </a:lnTo>
                    <a:lnTo>
                      <a:pt x="234" y="95"/>
                    </a:lnTo>
                    <a:lnTo>
                      <a:pt x="254" y="116"/>
                    </a:lnTo>
                    <a:lnTo>
                      <a:pt x="257" y="99"/>
                    </a:lnTo>
                    <a:lnTo>
                      <a:pt x="249" y="110"/>
                    </a:lnTo>
                    <a:lnTo>
                      <a:pt x="267" y="133"/>
                    </a:lnTo>
                    <a:lnTo>
                      <a:pt x="283" y="159"/>
                    </a:lnTo>
                    <a:lnTo>
                      <a:pt x="297" y="186"/>
                    </a:lnTo>
                    <a:lnTo>
                      <a:pt x="309" y="216"/>
                    </a:lnTo>
                    <a:lnTo>
                      <a:pt x="317" y="203"/>
                    </a:lnTo>
                    <a:lnTo>
                      <a:pt x="307" y="211"/>
                    </a:lnTo>
                    <a:lnTo>
                      <a:pt x="317" y="241"/>
                    </a:lnTo>
                    <a:lnTo>
                      <a:pt x="325" y="273"/>
                    </a:lnTo>
                    <a:lnTo>
                      <a:pt x="331" y="308"/>
                    </a:lnTo>
                    <a:lnTo>
                      <a:pt x="341" y="300"/>
                    </a:lnTo>
                    <a:lnTo>
                      <a:pt x="331" y="300"/>
                    </a:lnTo>
                    <a:lnTo>
                      <a:pt x="334" y="336"/>
                    </a:lnTo>
                    <a:lnTo>
                      <a:pt x="336" y="372"/>
                    </a:lnTo>
                    <a:lnTo>
                      <a:pt x="336" y="389"/>
                    </a:lnTo>
                    <a:lnTo>
                      <a:pt x="346" y="391"/>
                    </a:lnTo>
                    <a:lnTo>
                      <a:pt x="407" y="391"/>
                    </a:lnTo>
                    <a:lnTo>
                      <a:pt x="407" y="372"/>
                    </a:lnTo>
                    <a:lnTo>
                      <a:pt x="400" y="359"/>
                    </a:lnTo>
                    <a:lnTo>
                      <a:pt x="279" y="537"/>
                    </a:lnTo>
                    <a:lnTo>
                      <a:pt x="285" y="551"/>
                    </a:lnTo>
                    <a:lnTo>
                      <a:pt x="292" y="537"/>
                    </a:lnTo>
                    <a:lnTo>
                      <a:pt x="169" y="359"/>
                    </a:lnTo>
                    <a:lnTo>
                      <a:pt x="162" y="372"/>
                    </a:lnTo>
                    <a:lnTo>
                      <a:pt x="162" y="391"/>
                    </a:lnTo>
                    <a:lnTo>
                      <a:pt x="223" y="391"/>
                    </a:lnTo>
                    <a:lnTo>
                      <a:pt x="234" y="391"/>
                    </a:lnTo>
                    <a:lnTo>
                      <a:pt x="234" y="372"/>
                    </a:lnTo>
                    <a:lnTo>
                      <a:pt x="233" y="355"/>
                    </a:lnTo>
                    <a:close/>
                    <a:moveTo>
                      <a:pt x="213" y="372"/>
                    </a:moveTo>
                    <a:lnTo>
                      <a:pt x="223" y="372"/>
                    </a:lnTo>
                    <a:lnTo>
                      <a:pt x="223" y="355"/>
                    </a:lnTo>
                    <a:lnTo>
                      <a:pt x="162" y="355"/>
                    </a:lnTo>
                    <a:lnTo>
                      <a:pt x="134" y="355"/>
                    </a:lnTo>
                    <a:lnTo>
                      <a:pt x="156" y="385"/>
                    </a:lnTo>
                    <a:lnTo>
                      <a:pt x="279" y="564"/>
                    </a:lnTo>
                    <a:lnTo>
                      <a:pt x="285" y="573"/>
                    </a:lnTo>
                    <a:lnTo>
                      <a:pt x="292" y="564"/>
                    </a:lnTo>
                    <a:lnTo>
                      <a:pt x="414" y="385"/>
                    </a:lnTo>
                    <a:lnTo>
                      <a:pt x="435" y="355"/>
                    </a:lnTo>
                    <a:lnTo>
                      <a:pt x="407" y="355"/>
                    </a:lnTo>
                    <a:lnTo>
                      <a:pt x="346" y="355"/>
                    </a:lnTo>
                    <a:lnTo>
                      <a:pt x="346" y="372"/>
                    </a:lnTo>
                    <a:lnTo>
                      <a:pt x="357" y="372"/>
                    </a:lnTo>
                    <a:lnTo>
                      <a:pt x="355" y="336"/>
                    </a:lnTo>
                    <a:lnTo>
                      <a:pt x="352" y="300"/>
                    </a:lnTo>
                    <a:lnTo>
                      <a:pt x="350" y="294"/>
                    </a:lnTo>
                    <a:lnTo>
                      <a:pt x="345" y="260"/>
                    </a:lnTo>
                    <a:lnTo>
                      <a:pt x="336" y="228"/>
                    </a:lnTo>
                    <a:lnTo>
                      <a:pt x="327" y="197"/>
                    </a:lnTo>
                    <a:lnTo>
                      <a:pt x="324" y="192"/>
                    </a:lnTo>
                    <a:lnTo>
                      <a:pt x="312" y="161"/>
                    </a:lnTo>
                    <a:lnTo>
                      <a:pt x="298" y="135"/>
                    </a:lnTo>
                    <a:lnTo>
                      <a:pt x="282" y="108"/>
                    </a:lnTo>
                    <a:lnTo>
                      <a:pt x="265" y="85"/>
                    </a:lnTo>
                    <a:lnTo>
                      <a:pt x="261" y="82"/>
                    </a:lnTo>
                    <a:lnTo>
                      <a:pt x="242" y="61"/>
                    </a:lnTo>
                    <a:lnTo>
                      <a:pt x="222" y="44"/>
                    </a:lnTo>
                    <a:lnTo>
                      <a:pt x="200" y="28"/>
                    </a:lnTo>
                    <a:lnTo>
                      <a:pt x="177" y="15"/>
                    </a:lnTo>
                    <a:lnTo>
                      <a:pt x="155" y="8"/>
                    </a:lnTo>
                    <a:lnTo>
                      <a:pt x="150" y="6"/>
                    </a:lnTo>
                    <a:lnTo>
                      <a:pt x="126" y="0"/>
                    </a:lnTo>
                    <a:lnTo>
                      <a:pt x="101" y="0"/>
                    </a:lnTo>
                    <a:lnTo>
                      <a:pt x="80" y="0"/>
                    </a:lnTo>
                    <a:lnTo>
                      <a:pt x="58" y="6"/>
                    </a:lnTo>
                    <a:lnTo>
                      <a:pt x="36" y="11"/>
                    </a:lnTo>
                    <a:lnTo>
                      <a:pt x="32" y="13"/>
                    </a:lnTo>
                    <a:lnTo>
                      <a:pt x="12" y="23"/>
                    </a:lnTo>
                    <a:lnTo>
                      <a:pt x="0" y="28"/>
                    </a:lnTo>
                    <a:lnTo>
                      <a:pt x="6" y="47"/>
                    </a:lnTo>
                    <a:lnTo>
                      <a:pt x="49" y="215"/>
                    </a:lnTo>
                    <a:lnTo>
                      <a:pt x="52" y="228"/>
                    </a:lnTo>
                    <a:lnTo>
                      <a:pt x="61" y="224"/>
                    </a:lnTo>
                    <a:lnTo>
                      <a:pt x="83" y="216"/>
                    </a:lnTo>
                    <a:lnTo>
                      <a:pt x="80" y="199"/>
                    </a:lnTo>
                    <a:lnTo>
                      <a:pt x="80" y="216"/>
                    </a:lnTo>
                    <a:lnTo>
                      <a:pt x="101" y="215"/>
                    </a:lnTo>
                    <a:lnTo>
                      <a:pt x="126" y="216"/>
                    </a:lnTo>
                    <a:lnTo>
                      <a:pt x="126" y="199"/>
                    </a:lnTo>
                    <a:lnTo>
                      <a:pt x="122" y="216"/>
                    </a:lnTo>
                    <a:lnTo>
                      <a:pt x="145" y="226"/>
                    </a:lnTo>
                    <a:lnTo>
                      <a:pt x="166" y="243"/>
                    </a:lnTo>
                    <a:lnTo>
                      <a:pt x="170" y="226"/>
                    </a:lnTo>
                    <a:lnTo>
                      <a:pt x="162" y="239"/>
                    </a:lnTo>
                    <a:lnTo>
                      <a:pt x="180" y="260"/>
                    </a:lnTo>
                    <a:lnTo>
                      <a:pt x="195" y="287"/>
                    </a:lnTo>
                    <a:lnTo>
                      <a:pt x="203" y="273"/>
                    </a:lnTo>
                    <a:lnTo>
                      <a:pt x="193" y="281"/>
                    </a:lnTo>
                    <a:lnTo>
                      <a:pt x="204" y="309"/>
                    </a:lnTo>
                    <a:lnTo>
                      <a:pt x="208" y="327"/>
                    </a:lnTo>
                    <a:lnTo>
                      <a:pt x="211" y="344"/>
                    </a:lnTo>
                    <a:lnTo>
                      <a:pt x="221" y="336"/>
                    </a:lnTo>
                    <a:lnTo>
                      <a:pt x="210" y="336"/>
                    </a:lnTo>
                    <a:lnTo>
                      <a:pt x="212" y="355"/>
                    </a:lnTo>
                    <a:lnTo>
                      <a:pt x="213" y="3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5696" name="Group 96"/>
            <p:cNvGrpSpPr>
              <a:grpSpLocks/>
            </p:cNvGrpSpPr>
            <p:nvPr/>
          </p:nvGrpSpPr>
          <p:grpSpPr bwMode="auto">
            <a:xfrm>
              <a:off x="2837" y="3298"/>
              <a:ext cx="526" cy="397"/>
              <a:chOff x="2913" y="3477"/>
              <a:chExt cx="349" cy="354"/>
            </a:xfrm>
          </p:grpSpPr>
          <p:sp>
            <p:nvSpPr>
              <p:cNvPr id="25694" name="Freeform 94"/>
              <p:cNvSpPr>
                <a:spLocks/>
              </p:cNvSpPr>
              <p:nvPr/>
            </p:nvSpPr>
            <p:spPr bwMode="auto">
              <a:xfrm>
                <a:off x="2936" y="3490"/>
                <a:ext cx="314" cy="332"/>
              </a:xfrm>
              <a:custGeom>
                <a:avLst/>
                <a:gdLst>
                  <a:gd name="T0" fmla="*/ 106 w 314"/>
                  <a:gd name="T1" fmla="*/ 173 h 663"/>
                  <a:gd name="T2" fmla="*/ 103 w 314"/>
                  <a:gd name="T3" fmla="*/ 205 h 663"/>
                  <a:gd name="T4" fmla="*/ 102 w 314"/>
                  <a:gd name="T5" fmla="*/ 236 h 663"/>
                  <a:gd name="T6" fmla="*/ 103 w 314"/>
                  <a:gd name="T7" fmla="*/ 268 h 663"/>
                  <a:gd name="T8" fmla="*/ 106 w 314"/>
                  <a:gd name="T9" fmla="*/ 298 h 663"/>
                  <a:gd name="T10" fmla="*/ 109 w 314"/>
                  <a:gd name="T11" fmla="*/ 327 h 663"/>
                  <a:gd name="T12" fmla="*/ 114 w 314"/>
                  <a:gd name="T13" fmla="*/ 355 h 663"/>
                  <a:gd name="T14" fmla="*/ 120 w 314"/>
                  <a:gd name="T15" fmla="*/ 384 h 663"/>
                  <a:gd name="T16" fmla="*/ 127 w 314"/>
                  <a:gd name="T17" fmla="*/ 409 h 663"/>
                  <a:gd name="T18" fmla="*/ 136 w 314"/>
                  <a:gd name="T19" fmla="*/ 433 h 663"/>
                  <a:gd name="T20" fmla="*/ 146 w 314"/>
                  <a:gd name="T21" fmla="*/ 454 h 663"/>
                  <a:gd name="T22" fmla="*/ 156 w 314"/>
                  <a:gd name="T23" fmla="*/ 475 h 663"/>
                  <a:gd name="T24" fmla="*/ 168 w 314"/>
                  <a:gd name="T25" fmla="*/ 492 h 663"/>
                  <a:gd name="T26" fmla="*/ 179 w 314"/>
                  <a:gd name="T27" fmla="*/ 507 h 663"/>
                  <a:gd name="T28" fmla="*/ 193 w 314"/>
                  <a:gd name="T29" fmla="*/ 521 h 663"/>
                  <a:gd name="T30" fmla="*/ 206 w 314"/>
                  <a:gd name="T31" fmla="*/ 532 h 663"/>
                  <a:gd name="T32" fmla="*/ 220 w 314"/>
                  <a:gd name="T33" fmla="*/ 540 h 663"/>
                  <a:gd name="T34" fmla="*/ 234 w 314"/>
                  <a:gd name="T35" fmla="*/ 543 h 663"/>
                  <a:gd name="T36" fmla="*/ 249 w 314"/>
                  <a:gd name="T37" fmla="*/ 545 h 663"/>
                  <a:gd name="T38" fmla="*/ 261 w 314"/>
                  <a:gd name="T39" fmla="*/ 543 h 663"/>
                  <a:gd name="T40" fmla="*/ 273 w 314"/>
                  <a:gd name="T41" fmla="*/ 541 h 663"/>
                  <a:gd name="T42" fmla="*/ 285 w 314"/>
                  <a:gd name="T43" fmla="*/ 536 h 663"/>
                  <a:gd name="T44" fmla="*/ 296 w 314"/>
                  <a:gd name="T45" fmla="*/ 528 h 663"/>
                  <a:gd name="T46" fmla="*/ 314 w 314"/>
                  <a:gd name="T47" fmla="*/ 640 h 663"/>
                  <a:gd name="T48" fmla="*/ 299 w 314"/>
                  <a:gd name="T49" fmla="*/ 650 h 663"/>
                  <a:gd name="T50" fmla="*/ 283 w 314"/>
                  <a:gd name="T51" fmla="*/ 657 h 663"/>
                  <a:gd name="T52" fmla="*/ 267 w 314"/>
                  <a:gd name="T53" fmla="*/ 661 h 663"/>
                  <a:gd name="T54" fmla="*/ 249 w 314"/>
                  <a:gd name="T55" fmla="*/ 663 h 663"/>
                  <a:gd name="T56" fmla="*/ 228 w 314"/>
                  <a:gd name="T57" fmla="*/ 661 h 663"/>
                  <a:gd name="T58" fmla="*/ 208 w 314"/>
                  <a:gd name="T59" fmla="*/ 654 h 663"/>
                  <a:gd name="T60" fmla="*/ 189 w 314"/>
                  <a:gd name="T61" fmla="*/ 644 h 663"/>
                  <a:gd name="T62" fmla="*/ 170 w 314"/>
                  <a:gd name="T63" fmla="*/ 629 h 663"/>
                  <a:gd name="T64" fmla="*/ 152 w 314"/>
                  <a:gd name="T65" fmla="*/ 612 h 663"/>
                  <a:gd name="T66" fmla="*/ 136 w 314"/>
                  <a:gd name="T67" fmla="*/ 591 h 663"/>
                  <a:gd name="T68" fmla="*/ 120 w 314"/>
                  <a:gd name="T69" fmla="*/ 566 h 663"/>
                  <a:gd name="T70" fmla="*/ 106 w 314"/>
                  <a:gd name="T71" fmla="*/ 538 h 663"/>
                  <a:gd name="T72" fmla="*/ 92 w 314"/>
                  <a:gd name="T73" fmla="*/ 507 h 663"/>
                  <a:gd name="T74" fmla="*/ 81 w 314"/>
                  <a:gd name="T75" fmla="*/ 475 h 663"/>
                  <a:gd name="T76" fmla="*/ 71 w 314"/>
                  <a:gd name="T77" fmla="*/ 439 h 663"/>
                  <a:gd name="T78" fmla="*/ 62 w 314"/>
                  <a:gd name="T79" fmla="*/ 403 h 663"/>
                  <a:gd name="T80" fmla="*/ 54 w 314"/>
                  <a:gd name="T81" fmla="*/ 363 h 663"/>
                  <a:gd name="T82" fmla="*/ 50 w 314"/>
                  <a:gd name="T83" fmla="*/ 321 h 663"/>
                  <a:gd name="T84" fmla="*/ 47 w 314"/>
                  <a:gd name="T85" fmla="*/ 279 h 663"/>
                  <a:gd name="T86" fmla="*/ 46 w 314"/>
                  <a:gd name="T87" fmla="*/ 236 h 663"/>
                  <a:gd name="T88" fmla="*/ 47 w 314"/>
                  <a:gd name="T89" fmla="*/ 194 h 663"/>
                  <a:gd name="T90" fmla="*/ 50 w 314"/>
                  <a:gd name="T91" fmla="*/ 150 h 663"/>
                  <a:gd name="T92" fmla="*/ 0 w 314"/>
                  <a:gd name="T93" fmla="*/ 129 h 663"/>
                  <a:gd name="T94" fmla="*/ 94 w 314"/>
                  <a:gd name="T95" fmla="*/ 0 h 663"/>
                  <a:gd name="T96" fmla="*/ 156 w 314"/>
                  <a:gd name="T97" fmla="*/ 196 h 663"/>
                  <a:gd name="T98" fmla="*/ 106 w 314"/>
                  <a:gd name="T99" fmla="*/ 17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4" h="663">
                    <a:moveTo>
                      <a:pt x="106" y="173"/>
                    </a:moveTo>
                    <a:lnTo>
                      <a:pt x="103" y="205"/>
                    </a:lnTo>
                    <a:lnTo>
                      <a:pt x="102" y="236"/>
                    </a:lnTo>
                    <a:lnTo>
                      <a:pt x="103" y="268"/>
                    </a:lnTo>
                    <a:lnTo>
                      <a:pt x="106" y="298"/>
                    </a:lnTo>
                    <a:lnTo>
                      <a:pt x="109" y="327"/>
                    </a:lnTo>
                    <a:lnTo>
                      <a:pt x="114" y="355"/>
                    </a:lnTo>
                    <a:lnTo>
                      <a:pt x="120" y="384"/>
                    </a:lnTo>
                    <a:lnTo>
                      <a:pt x="127" y="409"/>
                    </a:lnTo>
                    <a:lnTo>
                      <a:pt x="136" y="433"/>
                    </a:lnTo>
                    <a:lnTo>
                      <a:pt x="146" y="454"/>
                    </a:lnTo>
                    <a:lnTo>
                      <a:pt x="156" y="475"/>
                    </a:lnTo>
                    <a:lnTo>
                      <a:pt x="168" y="492"/>
                    </a:lnTo>
                    <a:lnTo>
                      <a:pt x="179" y="507"/>
                    </a:lnTo>
                    <a:lnTo>
                      <a:pt x="193" y="521"/>
                    </a:lnTo>
                    <a:lnTo>
                      <a:pt x="206" y="532"/>
                    </a:lnTo>
                    <a:lnTo>
                      <a:pt x="220" y="540"/>
                    </a:lnTo>
                    <a:lnTo>
                      <a:pt x="234" y="543"/>
                    </a:lnTo>
                    <a:lnTo>
                      <a:pt x="249" y="545"/>
                    </a:lnTo>
                    <a:lnTo>
                      <a:pt x="261" y="543"/>
                    </a:lnTo>
                    <a:lnTo>
                      <a:pt x="273" y="541"/>
                    </a:lnTo>
                    <a:lnTo>
                      <a:pt x="285" y="536"/>
                    </a:lnTo>
                    <a:lnTo>
                      <a:pt x="296" y="528"/>
                    </a:lnTo>
                    <a:lnTo>
                      <a:pt x="314" y="640"/>
                    </a:lnTo>
                    <a:lnTo>
                      <a:pt x="299" y="650"/>
                    </a:lnTo>
                    <a:lnTo>
                      <a:pt x="283" y="657"/>
                    </a:lnTo>
                    <a:lnTo>
                      <a:pt x="267" y="661"/>
                    </a:lnTo>
                    <a:lnTo>
                      <a:pt x="249" y="663"/>
                    </a:lnTo>
                    <a:lnTo>
                      <a:pt x="228" y="661"/>
                    </a:lnTo>
                    <a:lnTo>
                      <a:pt x="208" y="654"/>
                    </a:lnTo>
                    <a:lnTo>
                      <a:pt x="189" y="644"/>
                    </a:lnTo>
                    <a:lnTo>
                      <a:pt x="170" y="629"/>
                    </a:lnTo>
                    <a:lnTo>
                      <a:pt x="152" y="612"/>
                    </a:lnTo>
                    <a:lnTo>
                      <a:pt x="136" y="591"/>
                    </a:lnTo>
                    <a:lnTo>
                      <a:pt x="120" y="566"/>
                    </a:lnTo>
                    <a:lnTo>
                      <a:pt x="106" y="538"/>
                    </a:lnTo>
                    <a:lnTo>
                      <a:pt x="92" y="507"/>
                    </a:lnTo>
                    <a:lnTo>
                      <a:pt x="81" y="475"/>
                    </a:lnTo>
                    <a:lnTo>
                      <a:pt x="71" y="439"/>
                    </a:lnTo>
                    <a:lnTo>
                      <a:pt x="62" y="403"/>
                    </a:lnTo>
                    <a:lnTo>
                      <a:pt x="54" y="363"/>
                    </a:lnTo>
                    <a:lnTo>
                      <a:pt x="50" y="321"/>
                    </a:lnTo>
                    <a:lnTo>
                      <a:pt x="47" y="279"/>
                    </a:lnTo>
                    <a:lnTo>
                      <a:pt x="46" y="236"/>
                    </a:lnTo>
                    <a:lnTo>
                      <a:pt x="47" y="194"/>
                    </a:lnTo>
                    <a:lnTo>
                      <a:pt x="50" y="150"/>
                    </a:lnTo>
                    <a:lnTo>
                      <a:pt x="0" y="129"/>
                    </a:lnTo>
                    <a:lnTo>
                      <a:pt x="94" y="0"/>
                    </a:lnTo>
                    <a:lnTo>
                      <a:pt x="156" y="196"/>
                    </a:lnTo>
                    <a:lnTo>
                      <a:pt x="106" y="173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95" name="Freeform 95"/>
              <p:cNvSpPr>
                <a:spLocks noEditPoints="1"/>
              </p:cNvSpPr>
              <p:nvPr/>
            </p:nvSpPr>
            <p:spPr bwMode="auto">
              <a:xfrm>
                <a:off x="2913" y="3477"/>
                <a:ext cx="349" cy="354"/>
              </a:xfrm>
              <a:custGeom>
                <a:avLst/>
                <a:gdLst>
                  <a:gd name="T0" fmla="*/ 115 w 349"/>
                  <a:gd name="T1" fmla="*/ 294 h 708"/>
                  <a:gd name="T2" fmla="*/ 122 w 349"/>
                  <a:gd name="T3" fmla="*/ 360 h 708"/>
                  <a:gd name="T4" fmla="*/ 140 w 349"/>
                  <a:gd name="T5" fmla="*/ 442 h 708"/>
                  <a:gd name="T6" fmla="*/ 161 w 349"/>
                  <a:gd name="T7" fmla="*/ 493 h 708"/>
                  <a:gd name="T8" fmla="*/ 195 w 349"/>
                  <a:gd name="T9" fmla="*/ 547 h 708"/>
                  <a:gd name="T10" fmla="*/ 225 w 349"/>
                  <a:gd name="T11" fmla="*/ 575 h 708"/>
                  <a:gd name="T12" fmla="*/ 257 w 349"/>
                  <a:gd name="T13" fmla="*/ 588 h 708"/>
                  <a:gd name="T14" fmla="*/ 296 w 349"/>
                  <a:gd name="T15" fmla="*/ 585 h 708"/>
                  <a:gd name="T16" fmla="*/ 323 w 349"/>
                  <a:gd name="T17" fmla="*/ 571 h 708"/>
                  <a:gd name="T18" fmla="*/ 328 w 349"/>
                  <a:gd name="T19" fmla="*/ 672 h 708"/>
                  <a:gd name="T20" fmla="*/ 318 w 349"/>
                  <a:gd name="T21" fmla="*/ 659 h 708"/>
                  <a:gd name="T22" fmla="*/ 306 w 349"/>
                  <a:gd name="T23" fmla="*/ 666 h 708"/>
                  <a:gd name="T24" fmla="*/ 251 w 349"/>
                  <a:gd name="T25" fmla="*/ 668 h 708"/>
                  <a:gd name="T26" fmla="*/ 235 w 349"/>
                  <a:gd name="T27" fmla="*/ 662 h 708"/>
                  <a:gd name="T28" fmla="*/ 180 w 349"/>
                  <a:gd name="T29" fmla="*/ 621 h 708"/>
                  <a:gd name="T30" fmla="*/ 167 w 349"/>
                  <a:gd name="T31" fmla="*/ 604 h 708"/>
                  <a:gd name="T32" fmla="*/ 123 w 349"/>
                  <a:gd name="T33" fmla="*/ 522 h 708"/>
                  <a:gd name="T34" fmla="*/ 113 w 349"/>
                  <a:gd name="T35" fmla="*/ 493 h 708"/>
                  <a:gd name="T36" fmla="*/ 87 w 349"/>
                  <a:gd name="T37" fmla="*/ 381 h 708"/>
                  <a:gd name="T38" fmla="*/ 83 w 349"/>
                  <a:gd name="T39" fmla="*/ 347 h 708"/>
                  <a:gd name="T40" fmla="*/ 80 w 349"/>
                  <a:gd name="T41" fmla="*/ 220 h 708"/>
                  <a:gd name="T42" fmla="*/ 75 w 349"/>
                  <a:gd name="T43" fmla="*/ 159 h 708"/>
                  <a:gd name="T44" fmla="*/ 30 w 349"/>
                  <a:gd name="T45" fmla="*/ 171 h 708"/>
                  <a:gd name="T46" fmla="*/ 108 w 349"/>
                  <a:gd name="T47" fmla="*/ 36 h 708"/>
                  <a:gd name="T48" fmla="*/ 182 w 349"/>
                  <a:gd name="T49" fmla="*/ 205 h 708"/>
                  <a:gd name="T50" fmla="*/ 119 w 349"/>
                  <a:gd name="T51" fmla="*/ 197 h 708"/>
                  <a:gd name="T52" fmla="*/ 129 w 349"/>
                  <a:gd name="T53" fmla="*/ 199 h 708"/>
                  <a:gd name="T54" fmla="*/ 199 w 349"/>
                  <a:gd name="T55" fmla="*/ 250 h 708"/>
                  <a:gd name="T56" fmla="*/ 120 w 349"/>
                  <a:gd name="T57" fmla="*/ 0 h 708"/>
                  <a:gd name="T58" fmla="*/ 0 w 349"/>
                  <a:gd name="T59" fmla="*/ 165 h 708"/>
                  <a:gd name="T60" fmla="*/ 73 w 349"/>
                  <a:gd name="T61" fmla="*/ 176 h 708"/>
                  <a:gd name="T62" fmla="*/ 59 w 349"/>
                  <a:gd name="T63" fmla="*/ 262 h 708"/>
                  <a:gd name="T64" fmla="*/ 63 w 349"/>
                  <a:gd name="T65" fmla="*/ 355 h 708"/>
                  <a:gd name="T66" fmla="*/ 84 w 349"/>
                  <a:gd name="T67" fmla="*/ 473 h 708"/>
                  <a:gd name="T68" fmla="*/ 108 w 349"/>
                  <a:gd name="T69" fmla="*/ 547 h 708"/>
                  <a:gd name="T70" fmla="*/ 151 w 349"/>
                  <a:gd name="T71" fmla="*/ 628 h 708"/>
                  <a:gd name="T72" fmla="*/ 189 w 349"/>
                  <a:gd name="T73" fmla="*/ 672 h 708"/>
                  <a:gd name="T74" fmla="*/ 231 w 349"/>
                  <a:gd name="T75" fmla="*/ 698 h 708"/>
                  <a:gd name="T76" fmla="*/ 290 w 349"/>
                  <a:gd name="T77" fmla="*/ 706 h 708"/>
                  <a:gd name="T78" fmla="*/ 325 w 349"/>
                  <a:gd name="T79" fmla="*/ 693 h 708"/>
                  <a:gd name="T80" fmla="*/ 347 w 349"/>
                  <a:gd name="T81" fmla="*/ 662 h 708"/>
                  <a:gd name="T82" fmla="*/ 316 w 349"/>
                  <a:gd name="T83" fmla="*/ 539 h 708"/>
                  <a:gd name="T84" fmla="*/ 296 w 349"/>
                  <a:gd name="T85" fmla="*/ 567 h 708"/>
                  <a:gd name="T86" fmla="*/ 272 w 349"/>
                  <a:gd name="T87" fmla="*/ 554 h 708"/>
                  <a:gd name="T88" fmla="*/ 243 w 349"/>
                  <a:gd name="T89" fmla="*/ 566 h 708"/>
                  <a:gd name="T90" fmla="*/ 219 w 349"/>
                  <a:gd name="T91" fmla="*/ 529 h 708"/>
                  <a:gd name="T92" fmla="*/ 210 w 349"/>
                  <a:gd name="T93" fmla="*/ 522 h 708"/>
                  <a:gd name="T94" fmla="*/ 176 w 349"/>
                  <a:gd name="T95" fmla="*/ 469 h 708"/>
                  <a:gd name="T96" fmla="*/ 169 w 349"/>
                  <a:gd name="T97" fmla="*/ 452 h 708"/>
                  <a:gd name="T98" fmla="*/ 147 w 349"/>
                  <a:gd name="T99" fmla="*/ 376 h 708"/>
                  <a:gd name="T100" fmla="*/ 129 w 349"/>
                  <a:gd name="T101" fmla="*/ 324 h 708"/>
                  <a:gd name="T102" fmla="*/ 136 w 349"/>
                  <a:gd name="T103" fmla="*/ 262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49" h="708">
                    <a:moveTo>
                      <a:pt x="115" y="231"/>
                    </a:moveTo>
                    <a:lnTo>
                      <a:pt x="115" y="262"/>
                    </a:lnTo>
                    <a:lnTo>
                      <a:pt x="115" y="294"/>
                    </a:lnTo>
                    <a:lnTo>
                      <a:pt x="118" y="324"/>
                    </a:lnTo>
                    <a:lnTo>
                      <a:pt x="119" y="330"/>
                    </a:lnTo>
                    <a:lnTo>
                      <a:pt x="122" y="360"/>
                    </a:lnTo>
                    <a:lnTo>
                      <a:pt x="127" y="389"/>
                    </a:lnTo>
                    <a:lnTo>
                      <a:pt x="133" y="416"/>
                    </a:lnTo>
                    <a:lnTo>
                      <a:pt x="140" y="442"/>
                    </a:lnTo>
                    <a:lnTo>
                      <a:pt x="149" y="465"/>
                    </a:lnTo>
                    <a:lnTo>
                      <a:pt x="151" y="471"/>
                    </a:lnTo>
                    <a:lnTo>
                      <a:pt x="161" y="493"/>
                    </a:lnTo>
                    <a:lnTo>
                      <a:pt x="171" y="512"/>
                    </a:lnTo>
                    <a:lnTo>
                      <a:pt x="183" y="531"/>
                    </a:lnTo>
                    <a:lnTo>
                      <a:pt x="195" y="547"/>
                    </a:lnTo>
                    <a:lnTo>
                      <a:pt x="198" y="550"/>
                    </a:lnTo>
                    <a:lnTo>
                      <a:pt x="211" y="564"/>
                    </a:lnTo>
                    <a:lnTo>
                      <a:pt x="225" y="575"/>
                    </a:lnTo>
                    <a:lnTo>
                      <a:pt x="238" y="583"/>
                    </a:lnTo>
                    <a:lnTo>
                      <a:pt x="243" y="583"/>
                    </a:lnTo>
                    <a:lnTo>
                      <a:pt x="257" y="588"/>
                    </a:lnTo>
                    <a:lnTo>
                      <a:pt x="272" y="590"/>
                    </a:lnTo>
                    <a:lnTo>
                      <a:pt x="284" y="588"/>
                    </a:lnTo>
                    <a:lnTo>
                      <a:pt x="296" y="585"/>
                    </a:lnTo>
                    <a:lnTo>
                      <a:pt x="299" y="585"/>
                    </a:lnTo>
                    <a:lnTo>
                      <a:pt x="311" y="579"/>
                    </a:lnTo>
                    <a:lnTo>
                      <a:pt x="323" y="571"/>
                    </a:lnTo>
                    <a:lnTo>
                      <a:pt x="319" y="554"/>
                    </a:lnTo>
                    <a:lnTo>
                      <a:pt x="309" y="560"/>
                    </a:lnTo>
                    <a:lnTo>
                      <a:pt x="328" y="672"/>
                    </a:lnTo>
                    <a:lnTo>
                      <a:pt x="337" y="666"/>
                    </a:lnTo>
                    <a:lnTo>
                      <a:pt x="334" y="651"/>
                    </a:lnTo>
                    <a:lnTo>
                      <a:pt x="318" y="659"/>
                    </a:lnTo>
                    <a:lnTo>
                      <a:pt x="301" y="666"/>
                    </a:lnTo>
                    <a:lnTo>
                      <a:pt x="306" y="683"/>
                    </a:lnTo>
                    <a:lnTo>
                      <a:pt x="306" y="666"/>
                    </a:lnTo>
                    <a:lnTo>
                      <a:pt x="290" y="670"/>
                    </a:lnTo>
                    <a:lnTo>
                      <a:pt x="272" y="672"/>
                    </a:lnTo>
                    <a:lnTo>
                      <a:pt x="251" y="668"/>
                    </a:lnTo>
                    <a:lnTo>
                      <a:pt x="231" y="662"/>
                    </a:lnTo>
                    <a:lnTo>
                      <a:pt x="231" y="680"/>
                    </a:lnTo>
                    <a:lnTo>
                      <a:pt x="235" y="662"/>
                    </a:lnTo>
                    <a:lnTo>
                      <a:pt x="216" y="653"/>
                    </a:lnTo>
                    <a:lnTo>
                      <a:pt x="197" y="638"/>
                    </a:lnTo>
                    <a:lnTo>
                      <a:pt x="180" y="621"/>
                    </a:lnTo>
                    <a:lnTo>
                      <a:pt x="175" y="638"/>
                    </a:lnTo>
                    <a:lnTo>
                      <a:pt x="183" y="624"/>
                    </a:lnTo>
                    <a:lnTo>
                      <a:pt x="167" y="604"/>
                    </a:lnTo>
                    <a:lnTo>
                      <a:pt x="150" y="579"/>
                    </a:lnTo>
                    <a:lnTo>
                      <a:pt x="136" y="552"/>
                    </a:lnTo>
                    <a:lnTo>
                      <a:pt x="123" y="522"/>
                    </a:lnTo>
                    <a:lnTo>
                      <a:pt x="115" y="533"/>
                    </a:lnTo>
                    <a:lnTo>
                      <a:pt x="125" y="528"/>
                    </a:lnTo>
                    <a:lnTo>
                      <a:pt x="113" y="493"/>
                    </a:lnTo>
                    <a:lnTo>
                      <a:pt x="104" y="459"/>
                    </a:lnTo>
                    <a:lnTo>
                      <a:pt x="95" y="421"/>
                    </a:lnTo>
                    <a:lnTo>
                      <a:pt x="87" y="381"/>
                    </a:lnTo>
                    <a:lnTo>
                      <a:pt x="83" y="341"/>
                    </a:lnTo>
                    <a:lnTo>
                      <a:pt x="73" y="347"/>
                    </a:lnTo>
                    <a:lnTo>
                      <a:pt x="83" y="347"/>
                    </a:lnTo>
                    <a:lnTo>
                      <a:pt x="80" y="305"/>
                    </a:lnTo>
                    <a:lnTo>
                      <a:pt x="80" y="262"/>
                    </a:lnTo>
                    <a:lnTo>
                      <a:pt x="80" y="220"/>
                    </a:lnTo>
                    <a:lnTo>
                      <a:pt x="83" y="180"/>
                    </a:lnTo>
                    <a:lnTo>
                      <a:pt x="84" y="163"/>
                    </a:lnTo>
                    <a:lnTo>
                      <a:pt x="75" y="159"/>
                    </a:lnTo>
                    <a:lnTo>
                      <a:pt x="25" y="138"/>
                    </a:lnTo>
                    <a:lnTo>
                      <a:pt x="23" y="155"/>
                    </a:lnTo>
                    <a:lnTo>
                      <a:pt x="30" y="171"/>
                    </a:lnTo>
                    <a:lnTo>
                      <a:pt x="123" y="41"/>
                    </a:lnTo>
                    <a:lnTo>
                      <a:pt x="117" y="26"/>
                    </a:lnTo>
                    <a:lnTo>
                      <a:pt x="108" y="36"/>
                    </a:lnTo>
                    <a:lnTo>
                      <a:pt x="170" y="231"/>
                    </a:lnTo>
                    <a:lnTo>
                      <a:pt x="179" y="222"/>
                    </a:lnTo>
                    <a:lnTo>
                      <a:pt x="182" y="205"/>
                    </a:lnTo>
                    <a:lnTo>
                      <a:pt x="132" y="182"/>
                    </a:lnTo>
                    <a:lnTo>
                      <a:pt x="120" y="176"/>
                    </a:lnTo>
                    <a:lnTo>
                      <a:pt x="119" y="197"/>
                    </a:lnTo>
                    <a:lnTo>
                      <a:pt x="115" y="231"/>
                    </a:lnTo>
                    <a:close/>
                    <a:moveTo>
                      <a:pt x="138" y="203"/>
                    </a:moveTo>
                    <a:lnTo>
                      <a:pt x="129" y="199"/>
                    </a:lnTo>
                    <a:lnTo>
                      <a:pt x="126" y="216"/>
                    </a:lnTo>
                    <a:lnTo>
                      <a:pt x="176" y="239"/>
                    </a:lnTo>
                    <a:lnTo>
                      <a:pt x="199" y="250"/>
                    </a:lnTo>
                    <a:lnTo>
                      <a:pt x="187" y="214"/>
                    </a:lnTo>
                    <a:lnTo>
                      <a:pt x="125" y="19"/>
                    </a:lnTo>
                    <a:lnTo>
                      <a:pt x="120" y="0"/>
                    </a:lnTo>
                    <a:lnTo>
                      <a:pt x="111" y="13"/>
                    </a:lnTo>
                    <a:lnTo>
                      <a:pt x="18" y="142"/>
                    </a:lnTo>
                    <a:lnTo>
                      <a:pt x="0" y="165"/>
                    </a:lnTo>
                    <a:lnTo>
                      <a:pt x="21" y="172"/>
                    </a:lnTo>
                    <a:lnTo>
                      <a:pt x="71" y="193"/>
                    </a:lnTo>
                    <a:lnTo>
                      <a:pt x="73" y="176"/>
                    </a:lnTo>
                    <a:lnTo>
                      <a:pt x="63" y="172"/>
                    </a:lnTo>
                    <a:lnTo>
                      <a:pt x="59" y="220"/>
                    </a:lnTo>
                    <a:lnTo>
                      <a:pt x="59" y="262"/>
                    </a:lnTo>
                    <a:lnTo>
                      <a:pt x="59" y="305"/>
                    </a:lnTo>
                    <a:lnTo>
                      <a:pt x="62" y="347"/>
                    </a:lnTo>
                    <a:lnTo>
                      <a:pt x="63" y="355"/>
                    </a:lnTo>
                    <a:lnTo>
                      <a:pt x="68" y="395"/>
                    </a:lnTo>
                    <a:lnTo>
                      <a:pt x="75" y="435"/>
                    </a:lnTo>
                    <a:lnTo>
                      <a:pt x="84" y="473"/>
                    </a:lnTo>
                    <a:lnTo>
                      <a:pt x="94" y="507"/>
                    </a:lnTo>
                    <a:lnTo>
                      <a:pt x="106" y="541"/>
                    </a:lnTo>
                    <a:lnTo>
                      <a:pt x="108" y="547"/>
                    </a:lnTo>
                    <a:lnTo>
                      <a:pt x="121" y="577"/>
                    </a:lnTo>
                    <a:lnTo>
                      <a:pt x="135" y="604"/>
                    </a:lnTo>
                    <a:lnTo>
                      <a:pt x="151" y="628"/>
                    </a:lnTo>
                    <a:lnTo>
                      <a:pt x="168" y="649"/>
                    </a:lnTo>
                    <a:lnTo>
                      <a:pt x="172" y="655"/>
                    </a:lnTo>
                    <a:lnTo>
                      <a:pt x="189" y="672"/>
                    </a:lnTo>
                    <a:lnTo>
                      <a:pt x="208" y="687"/>
                    </a:lnTo>
                    <a:lnTo>
                      <a:pt x="228" y="697"/>
                    </a:lnTo>
                    <a:lnTo>
                      <a:pt x="231" y="698"/>
                    </a:lnTo>
                    <a:lnTo>
                      <a:pt x="251" y="704"/>
                    </a:lnTo>
                    <a:lnTo>
                      <a:pt x="272" y="708"/>
                    </a:lnTo>
                    <a:lnTo>
                      <a:pt x="290" y="706"/>
                    </a:lnTo>
                    <a:lnTo>
                      <a:pt x="306" y="702"/>
                    </a:lnTo>
                    <a:lnTo>
                      <a:pt x="309" y="700"/>
                    </a:lnTo>
                    <a:lnTo>
                      <a:pt x="325" y="693"/>
                    </a:lnTo>
                    <a:lnTo>
                      <a:pt x="342" y="683"/>
                    </a:lnTo>
                    <a:lnTo>
                      <a:pt x="349" y="678"/>
                    </a:lnTo>
                    <a:lnTo>
                      <a:pt x="347" y="662"/>
                    </a:lnTo>
                    <a:lnTo>
                      <a:pt x="329" y="550"/>
                    </a:lnTo>
                    <a:lnTo>
                      <a:pt x="325" y="531"/>
                    </a:lnTo>
                    <a:lnTo>
                      <a:pt x="316" y="539"/>
                    </a:lnTo>
                    <a:lnTo>
                      <a:pt x="304" y="545"/>
                    </a:lnTo>
                    <a:lnTo>
                      <a:pt x="292" y="550"/>
                    </a:lnTo>
                    <a:lnTo>
                      <a:pt x="296" y="567"/>
                    </a:lnTo>
                    <a:lnTo>
                      <a:pt x="296" y="548"/>
                    </a:lnTo>
                    <a:lnTo>
                      <a:pt x="284" y="552"/>
                    </a:lnTo>
                    <a:lnTo>
                      <a:pt x="272" y="554"/>
                    </a:lnTo>
                    <a:lnTo>
                      <a:pt x="257" y="552"/>
                    </a:lnTo>
                    <a:lnTo>
                      <a:pt x="243" y="547"/>
                    </a:lnTo>
                    <a:lnTo>
                      <a:pt x="243" y="566"/>
                    </a:lnTo>
                    <a:lnTo>
                      <a:pt x="246" y="548"/>
                    </a:lnTo>
                    <a:lnTo>
                      <a:pt x="233" y="541"/>
                    </a:lnTo>
                    <a:lnTo>
                      <a:pt x="219" y="529"/>
                    </a:lnTo>
                    <a:lnTo>
                      <a:pt x="206" y="516"/>
                    </a:lnTo>
                    <a:lnTo>
                      <a:pt x="202" y="533"/>
                    </a:lnTo>
                    <a:lnTo>
                      <a:pt x="210" y="522"/>
                    </a:lnTo>
                    <a:lnTo>
                      <a:pt x="198" y="507"/>
                    </a:lnTo>
                    <a:lnTo>
                      <a:pt x="186" y="488"/>
                    </a:lnTo>
                    <a:lnTo>
                      <a:pt x="176" y="469"/>
                    </a:lnTo>
                    <a:lnTo>
                      <a:pt x="167" y="446"/>
                    </a:lnTo>
                    <a:lnTo>
                      <a:pt x="159" y="459"/>
                    </a:lnTo>
                    <a:lnTo>
                      <a:pt x="169" y="452"/>
                    </a:lnTo>
                    <a:lnTo>
                      <a:pt x="160" y="429"/>
                    </a:lnTo>
                    <a:lnTo>
                      <a:pt x="152" y="402"/>
                    </a:lnTo>
                    <a:lnTo>
                      <a:pt x="147" y="376"/>
                    </a:lnTo>
                    <a:lnTo>
                      <a:pt x="142" y="347"/>
                    </a:lnTo>
                    <a:lnTo>
                      <a:pt x="138" y="317"/>
                    </a:lnTo>
                    <a:lnTo>
                      <a:pt x="129" y="324"/>
                    </a:lnTo>
                    <a:lnTo>
                      <a:pt x="138" y="324"/>
                    </a:lnTo>
                    <a:lnTo>
                      <a:pt x="136" y="294"/>
                    </a:lnTo>
                    <a:lnTo>
                      <a:pt x="136" y="262"/>
                    </a:lnTo>
                    <a:lnTo>
                      <a:pt x="136" y="231"/>
                    </a:lnTo>
                    <a:lnTo>
                      <a:pt x="138" y="203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5699" name="Group 99"/>
            <p:cNvGrpSpPr>
              <a:grpSpLocks/>
            </p:cNvGrpSpPr>
            <p:nvPr/>
          </p:nvGrpSpPr>
          <p:grpSpPr bwMode="auto">
            <a:xfrm>
              <a:off x="2208" y="2871"/>
              <a:ext cx="526" cy="397"/>
              <a:chOff x="2424" y="3050"/>
              <a:chExt cx="349" cy="354"/>
            </a:xfrm>
          </p:grpSpPr>
          <p:sp>
            <p:nvSpPr>
              <p:cNvPr id="25697" name="Freeform 97"/>
              <p:cNvSpPr>
                <a:spLocks/>
              </p:cNvSpPr>
              <p:nvPr/>
            </p:nvSpPr>
            <p:spPr bwMode="auto">
              <a:xfrm>
                <a:off x="2447" y="3063"/>
                <a:ext cx="314" cy="331"/>
              </a:xfrm>
              <a:custGeom>
                <a:avLst/>
                <a:gdLst>
                  <a:gd name="T0" fmla="*/ 105 w 314"/>
                  <a:gd name="T1" fmla="*/ 172 h 662"/>
                  <a:gd name="T2" fmla="*/ 103 w 314"/>
                  <a:gd name="T3" fmla="*/ 205 h 662"/>
                  <a:gd name="T4" fmla="*/ 102 w 314"/>
                  <a:gd name="T5" fmla="*/ 235 h 662"/>
                  <a:gd name="T6" fmla="*/ 103 w 314"/>
                  <a:gd name="T7" fmla="*/ 267 h 662"/>
                  <a:gd name="T8" fmla="*/ 105 w 314"/>
                  <a:gd name="T9" fmla="*/ 298 h 662"/>
                  <a:gd name="T10" fmla="*/ 108 w 314"/>
                  <a:gd name="T11" fmla="*/ 326 h 662"/>
                  <a:gd name="T12" fmla="*/ 114 w 314"/>
                  <a:gd name="T13" fmla="*/ 355 h 662"/>
                  <a:gd name="T14" fmla="*/ 119 w 314"/>
                  <a:gd name="T15" fmla="*/ 383 h 662"/>
                  <a:gd name="T16" fmla="*/ 127 w 314"/>
                  <a:gd name="T17" fmla="*/ 408 h 662"/>
                  <a:gd name="T18" fmla="*/ 135 w 314"/>
                  <a:gd name="T19" fmla="*/ 433 h 662"/>
                  <a:gd name="T20" fmla="*/ 145 w 314"/>
                  <a:gd name="T21" fmla="*/ 454 h 662"/>
                  <a:gd name="T22" fmla="*/ 155 w 314"/>
                  <a:gd name="T23" fmla="*/ 474 h 662"/>
                  <a:gd name="T24" fmla="*/ 167 w 314"/>
                  <a:gd name="T25" fmla="*/ 492 h 662"/>
                  <a:gd name="T26" fmla="*/ 179 w 314"/>
                  <a:gd name="T27" fmla="*/ 507 h 662"/>
                  <a:gd name="T28" fmla="*/ 192 w 314"/>
                  <a:gd name="T29" fmla="*/ 520 h 662"/>
                  <a:gd name="T30" fmla="*/ 205 w 314"/>
                  <a:gd name="T31" fmla="*/ 531 h 662"/>
                  <a:gd name="T32" fmla="*/ 219 w 314"/>
                  <a:gd name="T33" fmla="*/ 539 h 662"/>
                  <a:gd name="T34" fmla="*/ 233 w 314"/>
                  <a:gd name="T35" fmla="*/ 543 h 662"/>
                  <a:gd name="T36" fmla="*/ 249 w 314"/>
                  <a:gd name="T37" fmla="*/ 545 h 662"/>
                  <a:gd name="T38" fmla="*/ 261 w 314"/>
                  <a:gd name="T39" fmla="*/ 543 h 662"/>
                  <a:gd name="T40" fmla="*/ 273 w 314"/>
                  <a:gd name="T41" fmla="*/ 541 h 662"/>
                  <a:gd name="T42" fmla="*/ 285 w 314"/>
                  <a:gd name="T43" fmla="*/ 535 h 662"/>
                  <a:gd name="T44" fmla="*/ 295 w 314"/>
                  <a:gd name="T45" fmla="*/ 528 h 662"/>
                  <a:gd name="T46" fmla="*/ 314 w 314"/>
                  <a:gd name="T47" fmla="*/ 640 h 662"/>
                  <a:gd name="T48" fmla="*/ 299 w 314"/>
                  <a:gd name="T49" fmla="*/ 649 h 662"/>
                  <a:gd name="T50" fmla="*/ 282 w 314"/>
                  <a:gd name="T51" fmla="*/ 657 h 662"/>
                  <a:gd name="T52" fmla="*/ 266 w 314"/>
                  <a:gd name="T53" fmla="*/ 661 h 662"/>
                  <a:gd name="T54" fmla="*/ 249 w 314"/>
                  <a:gd name="T55" fmla="*/ 662 h 662"/>
                  <a:gd name="T56" fmla="*/ 228 w 314"/>
                  <a:gd name="T57" fmla="*/ 661 h 662"/>
                  <a:gd name="T58" fmla="*/ 207 w 314"/>
                  <a:gd name="T59" fmla="*/ 653 h 662"/>
                  <a:gd name="T60" fmla="*/ 189 w 314"/>
                  <a:gd name="T61" fmla="*/ 643 h 662"/>
                  <a:gd name="T62" fmla="*/ 169 w 314"/>
                  <a:gd name="T63" fmla="*/ 628 h 662"/>
                  <a:gd name="T64" fmla="*/ 152 w 314"/>
                  <a:gd name="T65" fmla="*/ 611 h 662"/>
                  <a:gd name="T66" fmla="*/ 135 w 314"/>
                  <a:gd name="T67" fmla="*/ 590 h 662"/>
                  <a:gd name="T68" fmla="*/ 119 w 314"/>
                  <a:gd name="T69" fmla="*/ 566 h 662"/>
                  <a:gd name="T70" fmla="*/ 105 w 314"/>
                  <a:gd name="T71" fmla="*/ 537 h 662"/>
                  <a:gd name="T72" fmla="*/ 92 w 314"/>
                  <a:gd name="T73" fmla="*/ 507 h 662"/>
                  <a:gd name="T74" fmla="*/ 80 w 314"/>
                  <a:gd name="T75" fmla="*/ 474 h 662"/>
                  <a:gd name="T76" fmla="*/ 70 w 314"/>
                  <a:gd name="T77" fmla="*/ 438 h 662"/>
                  <a:gd name="T78" fmla="*/ 62 w 314"/>
                  <a:gd name="T79" fmla="*/ 402 h 662"/>
                  <a:gd name="T80" fmla="*/ 54 w 314"/>
                  <a:gd name="T81" fmla="*/ 362 h 662"/>
                  <a:gd name="T82" fmla="*/ 50 w 314"/>
                  <a:gd name="T83" fmla="*/ 321 h 662"/>
                  <a:gd name="T84" fmla="*/ 46 w 314"/>
                  <a:gd name="T85" fmla="*/ 279 h 662"/>
                  <a:gd name="T86" fmla="*/ 45 w 314"/>
                  <a:gd name="T87" fmla="*/ 235 h 662"/>
                  <a:gd name="T88" fmla="*/ 46 w 314"/>
                  <a:gd name="T89" fmla="*/ 193 h 662"/>
                  <a:gd name="T90" fmla="*/ 50 w 314"/>
                  <a:gd name="T91" fmla="*/ 150 h 662"/>
                  <a:gd name="T92" fmla="*/ 0 w 314"/>
                  <a:gd name="T93" fmla="*/ 129 h 662"/>
                  <a:gd name="T94" fmla="*/ 93 w 314"/>
                  <a:gd name="T95" fmla="*/ 0 h 662"/>
                  <a:gd name="T96" fmla="*/ 155 w 314"/>
                  <a:gd name="T97" fmla="*/ 195 h 662"/>
                  <a:gd name="T98" fmla="*/ 105 w 314"/>
                  <a:gd name="T99" fmla="*/ 172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4" h="662">
                    <a:moveTo>
                      <a:pt x="105" y="172"/>
                    </a:moveTo>
                    <a:lnTo>
                      <a:pt x="103" y="205"/>
                    </a:lnTo>
                    <a:lnTo>
                      <a:pt x="102" y="235"/>
                    </a:lnTo>
                    <a:lnTo>
                      <a:pt x="103" y="267"/>
                    </a:lnTo>
                    <a:lnTo>
                      <a:pt x="105" y="298"/>
                    </a:lnTo>
                    <a:lnTo>
                      <a:pt x="108" y="326"/>
                    </a:lnTo>
                    <a:lnTo>
                      <a:pt x="114" y="355"/>
                    </a:lnTo>
                    <a:lnTo>
                      <a:pt x="119" y="383"/>
                    </a:lnTo>
                    <a:lnTo>
                      <a:pt x="127" y="408"/>
                    </a:lnTo>
                    <a:lnTo>
                      <a:pt x="135" y="433"/>
                    </a:lnTo>
                    <a:lnTo>
                      <a:pt x="145" y="454"/>
                    </a:lnTo>
                    <a:lnTo>
                      <a:pt x="155" y="474"/>
                    </a:lnTo>
                    <a:lnTo>
                      <a:pt x="167" y="492"/>
                    </a:lnTo>
                    <a:lnTo>
                      <a:pt x="179" y="507"/>
                    </a:lnTo>
                    <a:lnTo>
                      <a:pt x="192" y="520"/>
                    </a:lnTo>
                    <a:lnTo>
                      <a:pt x="205" y="531"/>
                    </a:lnTo>
                    <a:lnTo>
                      <a:pt x="219" y="539"/>
                    </a:lnTo>
                    <a:lnTo>
                      <a:pt x="233" y="543"/>
                    </a:lnTo>
                    <a:lnTo>
                      <a:pt x="249" y="545"/>
                    </a:lnTo>
                    <a:lnTo>
                      <a:pt x="261" y="543"/>
                    </a:lnTo>
                    <a:lnTo>
                      <a:pt x="273" y="541"/>
                    </a:lnTo>
                    <a:lnTo>
                      <a:pt x="285" y="535"/>
                    </a:lnTo>
                    <a:lnTo>
                      <a:pt x="295" y="528"/>
                    </a:lnTo>
                    <a:lnTo>
                      <a:pt x="314" y="640"/>
                    </a:lnTo>
                    <a:lnTo>
                      <a:pt x="299" y="649"/>
                    </a:lnTo>
                    <a:lnTo>
                      <a:pt x="282" y="657"/>
                    </a:lnTo>
                    <a:lnTo>
                      <a:pt x="266" y="661"/>
                    </a:lnTo>
                    <a:lnTo>
                      <a:pt x="249" y="662"/>
                    </a:lnTo>
                    <a:lnTo>
                      <a:pt x="228" y="661"/>
                    </a:lnTo>
                    <a:lnTo>
                      <a:pt x="207" y="653"/>
                    </a:lnTo>
                    <a:lnTo>
                      <a:pt x="189" y="643"/>
                    </a:lnTo>
                    <a:lnTo>
                      <a:pt x="169" y="628"/>
                    </a:lnTo>
                    <a:lnTo>
                      <a:pt x="152" y="611"/>
                    </a:lnTo>
                    <a:lnTo>
                      <a:pt x="135" y="590"/>
                    </a:lnTo>
                    <a:lnTo>
                      <a:pt x="119" y="566"/>
                    </a:lnTo>
                    <a:lnTo>
                      <a:pt x="105" y="537"/>
                    </a:lnTo>
                    <a:lnTo>
                      <a:pt x="92" y="507"/>
                    </a:lnTo>
                    <a:lnTo>
                      <a:pt x="80" y="474"/>
                    </a:lnTo>
                    <a:lnTo>
                      <a:pt x="70" y="438"/>
                    </a:lnTo>
                    <a:lnTo>
                      <a:pt x="62" y="402"/>
                    </a:lnTo>
                    <a:lnTo>
                      <a:pt x="54" y="362"/>
                    </a:lnTo>
                    <a:lnTo>
                      <a:pt x="50" y="321"/>
                    </a:lnTo>
                    <a:lnTo>
                      <a:pt x="46" y="279"/>
                    </a:lnTo>
                    <a:lnTo>
                      <a:pt x="45" y="235"/>
                    </a:lnTo>
                    <a:lnTo>
                      <a:pt x="46" y="193"/>
                    </a:lnTo>
                    <a:lnTo>
                      <a:pt x="50" y="150"/>
                    </a:lnTo>
                    <a:lnTo>
                      <a:pt x="0" y="129"/>
                    </a:lnTo>
                    <a:lnTo>
                      <a:pt x="93" y="0"/>
                    </a:lnTo>
                    <a:lnTo>
                      <a:pt x="155" y="195"/>
                    </a:lnTo>
                    <a:lnTo>
                      <a:pt x="105" y="172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98" name="Freeform 98"/>
              <p:cNvSpPr>
                <a:spLocks noEditPoints="1"/>
              </p:cNvSpPr>
              <p:nvPr/>
            </p:nvSpPr>
            <p:spPr bwMode="auto">
              <a:xfrm>
                <a:off x="2424" y="3050"/>
                <a:ext cx="349" cy="354"/>
              </a:xfrm>
              <a:custGeom>
                <a:avLst/>
                <a:gdLst>
                  <a:gd name="T0" fmla="*/ 115 w 349"/>
                  <a:gd name="T1" fmla="*/ 294 h 708"/>
                  <a:gd name="T2" fmla="*/ 122 w 349"/>
                  <a:gd name="T3" fmla="*/ 361 h 708"/>
                  <a:gd name="T4" fmla="*/ 140 w 349"/>
                  <a:gd name="T5" fmla="*/ 443 h 708"/>
                  <a:gd name="T6" fmla="*/ 161 w 349"/>
                  <a:gd name="T7" fmla="*/ 494 h 708"/>
                  <a:gd name="T8" fmla="*/ 194 w 349"/>
                  <a:gd name="T9" fmla="*/ 547 h 708"/>
                  <a:gd name="T10" fmla="*/ 225 w 349"/>
                  <a:gd name="T11" fmla="*/ 575 h 708"/>
                  <a:gd name="T12" fmla="*/ 256 w 349"/>
                  <a:gd name="T13" fmla="*/ 589 h 708"/>
                  <a:gd name="T14" fmla="*/ 296 w 349"/>
                  <a:gd name="T15" fmla="*/ 585 h 708"/>
                  <a:gd name="T16" fmla="*/ 323 w 349"/>
                  <a:gd name="T17" fmla="*/ 572 h 708"/>
                  <a:gd name="T18" fmla="*/ 327 w 349"/>
                  <a:gd name="T19" fmla="*/ 672 h 708"/>
                  <a:gd name="T20" fmla="*/ 317 w 349"/>
                  <a:gd name="T21" fmla="*/ 659 h 708"/>
                  <a:gd name="T22" fmla="*/ 305 w 349"/>
                  <a:gd name="T23" fmla="*/ 667 h 708"/>
                  <a:gd name="T24" fmla="*/ 251 w 349"/>
                  <a:gd name="T25" fmla="*/ 669 h 708"/>
                  <a:gd name="T26" fmla="*/ 235 w 349"/>
                  <a:gd name="T27" fmla="*/ 663 h 708"/>
                  <a:gd name="T28" fmla="*/ 179 w 349"/>
                  <a:gd name="T29" fmla="*/ 621 h 708"/>
                  <a:gd name="T30" fmla="*/ 166 w 349"/>
                  <a:gd name="T31" fmla="*/ 604 h 708"/>
                  <a:gd name="T32" fmla="*/ 123 w 349"/>
                  <a:gd name="T33" fmla="*/ 522 h 708"/>
                  <a:gd name="T34" fmla="*/ 113 w 349"/>
                  <a:gd name="T35" fmla="*/ 494 h 708"/>
                  <a:gd name="T36" fmla="*/ 87 w 349"/>
                  <a:gd name="T37" fmla="*/ 382 h 708"/>
                  <a:gd name="T38" fmla="*/ 82 w 349"/>
                  <a:gd name="T39" fmla="*/ 348 h 708"/>
                  <a:gd name="T40" fmla="*/ 79 w 349"/>
                  <a:gd name="T41" fmla="*/ 220 h 708"/>
                  <a:gd name="T42" fmla="*/ 75 w 349"/>
                  <a:gd name="T43" fmla="*/ 160 h 708"/>
                  <a:gd name="T44" fmla="*/ 29 w 349"/>
                  <a:gd name="T45" fmla="*/ 171 h 708"/>
                  <a:gd name="T46" fmla="*/ 107 w 349"/>
                  <a:gd name="T47" fmla="*/ 36 h 708"/>
                  <a:gd name="T48" fmla="*/ 181 w 349"/>
                  <a:gd name="T49" fmla="*/ 205 h 708"/>
                  <a:gd name="T50" fmla="*/ 118 w 349"/>
                  <a:gd name="T51" fmla="*/ 198 h 708"/>
                  <a:gd name="T52" fmla="*/ 128 w 349"/>
                  <a:gd name="T53" fmla="*/ 199 h 708"/>
                  <a:gd name="T54" fmla="*/ 199 w 349"/>
                  <a:gd name="T55" fmla="*/ 251 h 708"/>
                  <a:gd name="T56" fmla="*/ 119 w 349"/>
                  <a:gd name="T57" fmla="*/ 0 h 708"/>
                  <a:gd name="T58" fmla="*/ 0 w 349"/>
                  <a:gd name="T59" fmla="*/ 165 h 708"/>
                  <a:gd name="T60" fmla="*/ 73 w 349"/>
                  <a:gd name="T61" fmla="*/ 177 h 708"/>
                  <a:gd name="T62" fmla="*/ 58 w 349"/>
                  <a:gd name="T63" fmla="*/ 262 h 708"/>
                  <a:gd name="T64" fmla="*/ 63 w 349"/>
                  <a:gd name="T65" fmla="*/ 355 h 708"/>
                  <a:gd name="T66" fmla="*/ 83 w 349"/>
                  <a:gd name="T67" fmla="*/ 473 h 708"/>
                  <a:gd name="T68" fmla="*/ 107 w 349"/>
                  <a:gd name="T69" fmla="*/ 547 h 708"/>
                  <a:gd name="T70" fmla="*/ 151 w 349"/>
                  <a:gd name="T71" fmla="*/ 629 h 708"/>
                  <a:gd name="T72" fmla="*/ 189 w 349"/>
                  <a:gd name="T73" fmla="*/ 672 h 708"/>
                  <a:gd name="T74" fmla="*/ 230 w 349"/>
                  <a:gd name="T75" fmla="*/ 699 h 708"/>
                  <a:gd name="T76" fmla="*/ 289 w 349"/>
                  <a:gd name="T77" fmla="*/ 707 h 708"/>
                  <a:gd name="T78" fmla="*/ 325 w 349"/>
                  <a:gd name="T79" fmla="*/ 693 h 708"/>
                  <a:gd name="T80" fmla="*/ 347 w 349"/>
                  <a:gd name="T81" fmla="*/ 663 h 708"/>
                  <a:gd name="T82" fmla="*/ 315 w 349"/>
                  <a:gd name="T83" fmla="*/ 539 h 708"/>
                  <a:gd name="T84" fmla="*/ 296 w 349"/>
                  <a:gd name="T85" fmla="*/ 568 h 708"/>
                  <a:gd name="T86" fmla="*/ 272 w 349"/>
                  <a:gd name="T87" fmla="*/ 555 h 708"/>
                  <a:gd name="T88" fmla="*/ 242 w 349"/>
                  <a:gd name="T89" fmla="*/ 566 h 708"/>
                  <a:gd name="T90" fmla="*/ 218 w 349"/>
                  <a:gd name="T91" fmla="*/ 530 h 708"/>
                  <a:gd name="T92" fmla="*/ 210 w 349"/>
                  <a:gd name="T93" fmla="*/ 522 h 708"/>
                  <a:gd name="T94" fmla="*/ 176 w 349"/>
                  <a:gd name="T95" fmla="*/ 469 h 708"/>
                  <a:gd name="T96" fmla="*/ 168 w 349"/>
                  <a:gd name="T97" fmla="*/ 452 h 708"/>
                  <a:gd name="T98" fmla="*/ 147 w 349"/>
                  <a:gd name="T99" fmla="*/ 376 h 708"/>
                  <a:gd name="T100" fmla="*/ 128 w 349"/>
                  <a:gd name="T101" fmla="*/ 325 h 708"/>
                  <a:gd name="T102" fmla="*/ 136 w 349"/>
                  <a:gd name="T103" fmla="*/ 262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49" h="708">
                    <a:moveTo>
                      <a:pt x="115" y="232"/>
                    </a:moveTo>
                    <a:lnTo>
                      <a:pt x="115" y="262"/>
                    </a:lnTo>
                    <a:lnTo>
                      <a:pt x="115" y="294"/>
                    </a:lnTo>
                    <a:lnTo>
                      <a:pt x="117" y="325"/>
                    </a:lnTo>
                    <a:lnTo>
                      <a:pt x="118" y="331"/>
                    </a:lnTo>
                    <a:lnTo>
                      <a:pt x="122" y="361"/>
                    </a:lnTo>
                    <a:lnTo>
                      <a:pt x="127" y="389"/>
                    </a:lnTo>
                    <a:lnTo>
                      <a:pt x="132" y="416"/>
                    </a:lnTo>
                    <a:lnTo>
                      <a:pt x="140" y="443"/>
                    </a:lnTo>
                    <a:lnTo>
                      <a:pt x="149" y="465"/>
                    </a:lnTo>
                    <a:lnTo>
                      <a:pt x="151" y="471"/>
                    </a:lnTo>
                    <a:lnTo>
                      <a:pt x="161" y="494"/>
                    </a:lnTo>
                    <a:lnTo>
                      <a:pt x="170" y="513"/>
                    </a:lnTo>
                    <a:lnTo>
                      <a:pt x="182" y="532"/>
                    </a:lnTo>
                    <a:lnTo>
                      <a:pt x="194" y="547"/>
                    </a:lnTo>
                    <a:lnTo>
                      <a:pt x="198" y="551"/>
                    </a:lnTo>
                    <a:lnTo>
                      <a:pt x="211" y="564"/>
                    </a:lnTo>
                    <a:lnTo>
                      <a:pt x="225" y="575"/>
                    </a:lnTo>
                    <a:lnTo>
                      <a:pt x="238" y="583"/>
                    </a:lnTo>
                    <a:lnTo>
                      <a:pt x="242" y="583"/>
                    </a:lnTo>
                    <a:lnTo>
                      <a:pt x="256" y="589"/>
                    </a:lnTo>
                    <a:lnTo>
                      <a:pt x="272" y="591"/>
                    </a:lnTo>
                    <a:lnTo>
                      <a:pt x="284" y="589"/>
                    </a:lnTo>
                    <a:lnTo>
                      <a:pt x="296" y="585"/>
                    </a:lnTo>
                    <a:lnTo>
                      <a:pt x="299" y="585"/>
                    </a:lnTo>
                    <a:lnTo>
                      <a:pt x="311" y="579"/>
                    </a:lnTo>
                    <a:lnTo>
                      <a:pt x="323" y="572"/>
                    </a:lnTo>
                    <a:lnTo>
                      <a:pt x="318" y="555"/>
                    </a:lnTo>
                    <a:lnTo>
                      <a:pt x="309" y="560"/>
                    </a:lnTo>
                    <a:lnTo>
                      <a:pt x="327" y="672"/>
                    </a:lnTo>
                    <a:lnTo>
                      <a:pt x="337" y="667"/>
                    </a:lnTo>
                    <a:lnTo>
                      <a:pt x="334" y="651"/>
                    </a:lnTo>
                    <a:lnTo>
                      <a:pt x="317" y="659"/>
                    </a:lnTo>
                    <a:lnTo>
                      <a:pt x="301" y="667"/>
                    </a:lnTo>
                    <a:lnTo>
                      <a:pt x="305" y="684"/>
                    </a:lnTo>
                    <a:lnTo>
                      <a:pt x="305" y="667"/>
                    </a:lnTo>
                    <a:lnTo>
                      <a:pt x="289" y="670"/>
                    </a:lnTo>
                    <a:lnTo>
                      <a:pt x="272" y="672"/>
                    </a:lnTo>
                    <a:lnTo>
                      <a:pt x="251" y="669"/>
                    </a:lnTo>
                    <a:lnTo>
                      <a:pt x="230" y="663"/>
                    </a:lnTo>
                    <a:lnTo>
                      <a:pt x="230" y="680"/>
                    </a:lnTo>
                    <a:lnTo>
                      <a:pt x="235" y="663"/>
                    </a:lnTo>
                    <a:lnTo>
                      <a:pt x="215" y="653"/>
                    </a:lnTo>
                    <a:lnTo>
                      <a:pt x="197" y="638"/>
                    </a:lnTo>
                    <a:lnTo>
                      <a:pt x="179" y="621"/>
                    </a:lnTo>
                    <a:lnTo>
                      <a:pt x="175" y="638"/>
                    </a:lnTo>
                    <a:lnTo>
                      <a:pt x="182" y="625"/>
                    </a:lnTo>
                    <a:lnTo>
                      <a:pt x="166" y="604"/>
                    </a:lnTo>
                    <a:lnTo>
                      <a:pt x="150" y="579"/>
                    </a:lnTo>
                    <a:lnTo>
                      <a:pt x="136" y="553"/>
                    </a:lnTo>
                    <a:lnTo>
                      <a:pt x="123" y="522"/>
                    </a:lnTo>
                    <a:lnTo>
                      <a:pt x="115" y="534"/>
                    </a:lnTo>
                    <a:lnTo>
                      <a:pt x="125" y="528"/>
                    </a:lnTo>
                    <a:lnTo>
                      <a:pt x="113" y="494"/>
                    </a:lnTo>
                    <a:lnTo>
                      <a:pt x="103" y="460"/>
                    </a:lnTo>
                    <a:lnTo>
                      <a:pt x="94" y="422"/>
                    </a:lnTo>
                    <a:lnTo>
                      <a:pt x="87" y="382"/>
                    </a:lnTo>
                    <a:lnTo>
                      <a:pt x="82" y="342"/>
                    </a:lnTo>
                    <a:lnTo>
                      <a:pt x="73" y="348"/>
                    </a:lnTo>
                    <a:lnTo>
                      <a:pt x="82" y="348"/>
                    </a:lnTo>
                    <a:lnTo>
                      <a:pt x="79" y="306"/>
                    </a:lnTo>
                    <a:lnTo>
                      <a:pt x="79" y="262"/>
                    </a:lnTo>
                    <a:lnTo>
                      <a:pt x="79" y="220"/>
                    </a:lnTo>
                    <a:lnTo>
                      <a:pt x="82" y="180"/>
                    </a:lnTo>
                    <a:lnTo>
                      <a:pt x="83" y="163"/>
                    </a:lnTo>
                    <a:lnTo>
                      <a:pt x="75" y="160"/>
                    </a:lnTo>
                    <a:lnTo>
                      <a:pt x="25" y="139"/>
                    </a:lnTo>
                    <a:lnTo>
                      <a:pt x="23" y="156"/>
                    </a:lnTo>
                    <a:lnTo>
                      <a:pt x="29" y="171"/>
                    </a:lnTo>
                    <a:lnTo>
                      <a:pt x="123" y="42"/>
                    </a:lnTo>
                    <a:lnTo>
                      <a:pt x="116" y="27"/>
                    </a:lnTo>
                    <a:lnTo>
                      <a:pt x="107" y="36"/>
                    </a:lnTo>
                    <a:lnTo>
                      <a:pt x="169" y="232"/>
                    </a:lnTo>
                    <a:lnTo>
                      <a:pt x="178" y="222"/>
                    </a:lnTo>
                    <a:lnTo>
                      <a:pt x="181" y="205"/>
                    </a:lnTo>
                    <a:lnTo>
                      <a:pt x="131" y="182"/>
                    </a:lnTo>
                    <a:lnTo>
                      <a:pt x="119" y="177"/>
                    </a:lnTo>
                    <a:lnTo>
                      <a:pt x="118" y="198"/>
                    </a:lnTo>
                    <a:lnTo>
                      <a:pt x="115" y="232"/>
                    </a:lnTo>
                    <a:close/>
                    <a:moveTo>
                      <a:pt x="138" y="203"/>
                    </a:moveTo>
                    <a:lnTo>
                      <a:pt x="128" y="199"/>
                    </a:lnTo>
                    <a:lnTo>
                      <a:pt x="126" y="217"/>
                    </a:lnTo>
                    <a:lnTo>
                      <a:pt x="176" y="239"/>
                    </a:lnTo>
                    <a:lnTo>
                      <a:pt x="199" y="251"/>
                    </a:lnTo>
                    <a:lnTo>
                      <a:pt x="187" y="215"/>
                    </a:lnTo>
                    <a:lnTo>
                      <a:pt x="125" y="19"/>
                    </a:lnTo>
                    <a:lnTo>
                      <a:pt x="119" y="0"/>
                    </a:lnTo>
                    <a:lnTo>
                      <a:pt x="111" y="13"/>
                    </a:lnTo>
                    <a:lnTo>
                      <a:pt x="17" y="143"/>
                    </a:lnTo>
                    <a:lnTo>
                      <a:pt x="0" y="165"/>
                    </a:lnTo>
                    <a:lnTo>
                      <a:pt x="20" y="173"/>
                    </a:lnTo>
                    <a:lnTo>
                      <a:pt x="70" y="194"/>
                    </a:lnTo>
                    <a:lnTo>
                      <a:pt x="73" y="177"/>
                    </a:lnTo>
                    <a:lnTo>
                      <a:pt x="63" y="173"/>
                    </a:lnTo>
                    <a:lnTo>
                      <a:pt x="58" y="220"/>
                    </a:lnTo>
                    <a:lnTo>
                      <a:pt x="58" y="262"/>
                    </a:lnTo>
                    <a:lnTo>
                      <a:pt x="58" y="306"/>
                    </a:lnTo>
                    <a:lnTo>
                      <a:pt x="62" y="348"/>
                    </a:lnTo>
                    <a:lnTo>
                      <a:pt x="63" y="355"/>
                    </a:lnTo>
                    <a:lnTo>
                      <a:pt x="67" y="395"/>
                    </a:lnTo>
                    <a:lnTo>
                      <a:pt x="75" y="435"/>
                    </a:lnTo>
                    <a:lnTo>
                      <a:pt x="83" y="473"/>
                    </a:lnTo>
                    <a:lnTo>
                      <a:pt x="93" y="507"/>
                    </a:lnTo>
                    <a:lnTo>
                      <a:pt x="105" y="541"/>
                    </a:lnTo>
                    <a:lnTo>
                      <a:pt x="107" y="547"/>
                    </a:lnTo>
                    <a:lnTo>
                      <a:pt x="120" y="577"/>
                    </a:lnTo>
                    <a:lnTo>
                      <a:pt x="135" y="604"/>
                    </a:lnTo>
                    <a:lnTo>
                      <a:pt x="151" y="629"/>
                    </a:lnTo>
                    <a:lnTo>
                      <a:pt x="167" y="650"/>
                    </a:lnTo>
                    <a:lnTo>
                      <a:pt x="172" y="655"/>
                    </a:lnTo>
                    <a:lnTo>
                      <a:pt x="189" y="672"/>
                    </a:lnTo>
                    <a:lnTo>
                      <a:pt x="207" y="688"/>
                    </a:lnTo>
                    <a:lnTo>
                      <a:pt x="227" y="697"/>
                    </a:lnTo>
                    <a:lnTo>
                      <a:pt x="230" y="699"/>
                    </a:lnTo>
                    <a:lnTo>
                      <a:pt x="251" y="705"/>
                    </a:lnTo>
                    <a:lnTo>
                      <a:pt x="272" y="708"/>
                    </a:lnTo>
                    <a:lnTo>
                      <a:pt x="289" y="707"/>
                    </a:lnTo>
                    <a:lnTo>
                      <a:pt x="305" y="703"/>
                    </a:lnTo>
                    <a:lnTo>
                      <a:pt x="309" y="701"/>
                    </a:lnTo>
                    <a:lnTo>
                      <a:pt x="325" y="693"/>
                    </a:lnTo>
                    <a:lnTo>
                      <a:pt x="341" y="684"/>
                    </a:lnTo>
                    <a:lnTo>
                      <a:pt x="349" y="678"/>
                    </a:lnTo>
                    <a:lnTo>
                      <a:pt x="347" y="663"/>
                    </a:lnTo>
                    <a:lnTo>
                      <a:pt x="328" y="551"/>
                    </a:lnTo>
                    <a:lnTo>
                      <a:pt x="325" y="532"/>
                    </a:lnTo>
                    <a:lnTo>
                      <a:pt x="315" y="539"/>
                    </a:lnTo>
                    <a:lnTo>
                      <a:pt x="303" y="545"/>
                    </a:lnTo>
                    <a:lnTo>
                      <a:pt x="291" y="551"/>
                    </a:lnTo>
                    <a:lnTo>
                      <a:pt x="296" y="568"/>
                    </a:lnTo>
                    <a:lnTo>
                      <a:pt x="296" y="549"/>
                    </a:lnTo>
                    <a:lnTo>
                      <a:pt x="284" y="553"/>
                    </a:lnTo>
                    <a:lnTo>
                      <a:pt x="272" y="555"/>
                    </a:lnTo>
                    <a:lnTo>
                      <a:pt x="256" y="553"/>
                    </a:lnTo>
                    <a:lnTo>
                      <a:pt x="242" y="547"/>
                    </a:lnTo>
                    <a:lnTo>
                      <a:pt x="242" y="566"/>
                    </a:lnTo>
                    <a:lnTo>
                      <a:pt x="246" y="549"/>
                    </a:lnTo>
                    <a:lnTo>
                      <a:pt x="232" y="541"/>
                    </a:lnTo>
                    <a:lnTo>
                      <a:pt x="218" y="530"/>
                    </a:lnTo>
                    <a:lnTo>
                      <a:pt x="205" y="517"/>
                    </a:lnTo>
                    <a:lnTo>
                      <a:pt x="202" y="534"/>
                    </a:lnTo>
                    <a:lnTo>
                      <a:pt x="210" y="522"/>
                    </a:lnTo>
                    <a:lnTo>
                      <a:pt x="198" y="507"/>
                    </a:lnTo>
                    <a:lnTo>
                      <a:pt x="186" y="488"/>
                    </a:lnTo>
                    <a:lnTo>
                      <a:pt x="176" y="469"/>
                    </a:lnTo>
                    <a:lnTo>
                      <a:pt x="166" y="446"/>
                    </a:lnTo>
                    <a:lnTo>
                      <a:pt x="158" y="460"/>
                    </a:lnTo>
                    <a:lnTo>
                      <a:pt x="168" y="452"/>
                    </a:lnTo>
                    <a:lnTo>
                      <a:pt x="160" y="429"/>
                    </a:lnTo>
                    <a:lnTo>
                      <a:pt x="152" y="403"/>
                    </a:lnTo>
                    <a:lnTo>
                      <a:pt x="147" y="376"/>
                    </a:lnTo>
                    <a:lnTo>
                      <a:pt x="141" y="348"/>
                    </a:lnTo>
                    <a:lnTo>
                      <a:pt x="138" y="317"/>
                    </a:lnTo>
                    <a:lnTo>
                      <a:pt x="128" y="325"/>
                    </a:lnTo>
                    <a:lnTo>
                      <a:pt x="138" y="325"/>
                    </a:lnTo>
                    <a:lnTo>
                      <a:pt x="136" y="294"/>
                    </a:lnTo>
                    <a:lnTo>
                      <a:pt x="136" y="262"/>
                    </a:lnTo>
                    <a:lnTo>
                      <a:pt x="136" y="232"/>
                    </a:lnTo>
                    <a:lnTo>
                      <a:pt x="138" y="203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5702" name="Group 102"/>
            <p:cNvGrpSpPr>
              <a:grpSpLocks/>
            </p:cNvGrpSpPr>
            <p:nvPr/>
          </p:nvGrpSpPr>
          <p:grpSpPr bwMode="auto">
            <a:xfrm>
              <a:off x="1824" y="2443"/>
              <a:ext cx="526" cy="397"/>
              <a:chOff x="1934" y="2622"/>
              <a:chExt cx="349" cy="354"/>
            </a:xfrm>
          </p:grpSpPr>
          <p:sp>
            <p:nvSpPr>
              <p:cNvPr id="25700" name="Freeform 100"/>
              <p:cNvSpPr>
                <a:spLocks/>
              </p:cNvSpPr>
              <p:nvPr/>
            </p:nvSpPr>
            <p:spPr bwMode="auto">
              <a:xfrm>
                <a:off x="1957" y="2636"/>
                <a:ext cx="314" cy="331"/>
              </a:xfrm>
              <a:custGeom>
                <a:avLst/>
                <a:gdLst>
                  <a:gd name="T0" fmla="*/ 106 w 314"/>
                  <a:gd name="T1" fmla="*/ 173 h 663"/>
                  <a:gd name="T2" fmla="*/ 103 w 314"/>
                  <a:gd name="T3" fmla="*/ 205 h 663"/>
                  <a:gd name="T4" fmla="*/ 102 w 314"/>
                  <a:gd name="T5" fmla="*/ 236 h 663"/>
                  <a:gd name="T6" fmla="*/ 103 w 314"/>
                  <a:gd name="T7" fmla="*/ 268 h 663"/>
                  <a:gd name="T8" fmla="*/ 106 w 314"/>
                  <a:gd name="T9" fmla="*/ 298 h 663"/>
                  <a:gd name="T10" fmla="*/ 109 w 314"/>
                  <a:gd name="T11" fmla="*/ 327 h 663"/>
                  <a:gd name="T12" fmla="*/ 114 w 314"/>
                  <a:gd name="T13" fmla="*/ 355 h 663"/>
                  <a:gd name="T14" fmla="*/ 120 w 314"/>
                  <a:gd name="T15" fmla="*/ 384 h 663"/>
                  <a:gd name="T16" fmla="*/ 127 w 314"/>
                  <a:gd name="T17" fmla="*/ 408 h 663"/>
                  <a:gd name="T18" fmla="*/ 136 w 314"/>
                  <a:gd name="T19" fmla="*/ 433 h 663"/>
                  <a:gd name="T20" fmla="*/ 146 w 314"/>
                  <a:gd name="T21" fmla="*/ 454 h 663"/>
                  <a:gd name="T22" fmla="*/ 156 w 314"/>
                  <a:gd name="T23" fmla="*/ 475 h 663"/>
                  <a:gd name="T24" fmla="*/ 168 w 314"/>
                  <a:gd name="T25" fmla="*/ 492 h 663"/>
                  <a:gd name="T26" fmla="*/ 180 w 314"/>
                  <a:gd name="T27" fmla="*/ 507 h 663"/>
                  <a:gd name="T28" fmla="*/ 193 w 314"/>
                  <a:gd name="T29" fmla="*/ 520 h 663"/>
                  <a:gd name="T30" fmla="*/ 206 w 314"/>
                  <a:gd name="T31" fmla="*/ 532 h 663"/>
                  <a:gd name="T32" fmla="*/ 220 w 314"/>
                  <a:gd name="T33" fmla="*/ 539 h 663"/>
                  <a:gd name="T34" fmla="*/ 234 w 314"/>
                  <a:gd name="T35" fmla="*/ 543 h 663"/>
                  <a:gd name="T36" fmla="*/ 249 w 314"/>
                  <a:gd name="T37" fmla="*/ 545 h 663"/>
                  <a:gd name="T38" fmla="*/ 261 w 314"/>
                  <a:gd name="T39" fmla="*/ 543 h 663"/>
                  <a:gd name="T40" fmla="*/ 273 w 314"/>
                  <a:gd name="T41" fmla="*/ 541 h 663"/>
                  <a:gd name="T42" fmla="*/ 285 w 314"/>
                  <a:gd name="T43" fmla="*/ 536 h 663"/>
                  <a:gd name="T44" fmla="*/ 296 w 314"/>
                  <a:gd name="T45" fmla="*/ 528 h 663"/>
                  <a:gd name="T46" fmla="*/ 314 w 314"/>
                  <a:gd name="T47" fmla="*/ 640 h 663"/>
                  <a:gd name="T48" fmla="*/ 299 w 314"/>
                  <a:gd name="T49" fmla="*/ 650 h 663"/>
                  <a:gd name="T50" fmla="*/ 283 w 314"/>
                  <a:gd name="T51" fmla="*/ 657 h 663"/>
                  <a:gd name="T52" fmla="*/ 267 w 314"/>
                  <a:gd name="T53" fmla="*/ 661 h 663"/>
                  <a:gd name="T54" fmla="*/ 249 w 314"/>
                  <a:gd name="T55" fmla="*/ 663 h 663"/>
                  <a:gd name="T56" fmla="*/ 228 w 314"/>
                  <a:gd name="T57" fmla="*/ 661 h 663"/>
                  <a:gd name="T58" fmla="*/ 208 w 314"/>
                  <a:gd name="T59" fmla="*/ 653 h 663"/>
                  <a:gd name="T60" fmla="*/ 189 w 314"/>
                  <a:gd name="T61" fmla="*/ 644 h 663"/>
                  <a:gd name="T62" fmla="*/ 170 w 314"/>
                  <a:gd name="T63" fmla="*/ 629 h 663"/>
                  <a:gd name="T64" fmla="*/ 152 w 314"/>
                  <a:gd name="T65" fmla="*/ 612 h 663"/>
                  <a:gd name="T66" fmla="*/ 136 w 314"/>
                  <a:gd name="T67" fmla="*/ 591 h 663"/>
                  <a:gd name="T68" fmla="*/ 120 w 314"/>
                  <a:gd name="T69" fmla="*/ 566 h 663"/>
                  <a:gd name="T70" fmla="*/ 106 w 314"/>
                  <a:gd name="T71" fmla="*/ 538 h 663"/>
                  <a:gd name="T72" fmla="*/ 92 w 314"/>
                  <a:gd name="T73" fmla="*/ 507 h 663"/>
                  <a:gd name="T74" fmla="*/ 81 w 314"/>
                  <a:gd name="T75" fmla="*/ 475 h 663"/>
                  <a:gd name="T76" fmla="*/ 71 w 314"/>
                  <a:gd name="T77" fmla="*/ 439 h 663"/>
                  <a:gd name="T78" fmla="*/ 62 w 314"/>
                  <a:gd name="T79" fmla="*/ 403 h 663"/>
                  <a:gd name="T80" fmla="*/ 54 w 314"/>
                  <a:gd name="T81" fmla="*/ 363 h 663"/>
                  <a:gd name="T82" fmla="*/ 50 w 314"/>
                  <a:gd name="T83" fmla="*/ 321 h 663"/>
                  <a:gd name="T84" fmla="*/ 47 w 314"/>
                  <a:gd name="T85" fmla="*/ 279 h 663"/>
                  <a:gd name="T86" fmla="*/ 46 w 314"/>
                  <a:gd name="T87" fmla="*/ 236 h 663"/>
                  <a:gd name="T88" fmla="*/ 47 w 314"/>
                  <a:gd name="T89" fmla="*/ 194 h 663"/>
                  <a:gd name="T90" fmla="*/ 50 w 314"/>
                  <a:gd name="T91" fmla="*/ 150 h 663"/>
                  <a:gd name="T92" fmla="*/ 0 w 314"/>
                  <a:gd name="T93" fmla="*/ 129 h 663"/>
                  <a:gd name="T94" fmla="*/ 94 w 314"/>
                  <a:gd name="T95" fmla="*/ 0 h 663"/>
                  <a:gd name="T96" fmla="*/ 156 w 314"/>
                  <a:gd name="T97" fmla="*/ 196 h 663"/>
                  <a:gd name="T98" fmla="*/ 106 w 314"/>
                  <a:gd name="T99" fmla="*/ 17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4" h="663">
                    <a:moveTo>
                      <a:pt x="106" y="173"/>
                    </a:moveTo>
                    <a:lnTo>
                      <a:pt x="103" y="205"/>
                    </a:lnTo>
                    <a:lnTo>
                      <a:pt x="102" y="236"/>
                    </a:lnTo>
                    <a:lnTo>
                      <a:pt x="103" y="268"/>
                    </a:lnTo>
                    <a:lnTo>
                      <a:pt x="106" y="298"/>
                    </a:lnTo>
                    <a:lnTo>
                      <a:pt x="109" y="327"/>
                    </a:lnTo>
                    <a:lnTo>
                      <a:pt x="114" y="355"/>
                    </a:lnTo>
                    <a:lnTo>
                      <a:pt x="120" y="384"/>
                    </a:lnTo>
                    <a:lnTo>
                      <a:pt x="127" y="408"/>
                    </a:lnTo>
                    <a:lnTo>
                      <a:pt x="136" y="433"/>
                    </a:lnTo>
                    <a:lnTo>
                      <a:pt x="146" y="454"/>
                    </a:lnTo>
                    <a:lnTo>
                      <a:pt x="156" y="475"/>
                    </a:lnTo>
                    <a:lnTo>
                      <a:pt x="168" y="492"/>
                    </a:lnTo>
                    <a:lnTo>
                      <a:pt x="180" y="507"/>
                    </a:lnTo>
                    <a:lnTo>
                      <a:pt x="193" y="520"/>
                    </a:lnTo>
                    <a:lnTo>
                      <a:pt x="206" y="532"/>
                    </a:lnTo>
                    <a:lnTo>
                      <a:pt x="220" y="539"/>
                    </a:lnTo>
                    <a:lnTo>
                      <a:pt x="234" y="543"/>
                    </a:lnTo>
                    <a:lnTo>
                      <a:pt x="249" y="545"/>
                    </a:lnTo>
                    <a:lnTo>
                      <a:pt x="261" y="543"/>
                    </a:lnTo>
                    <a:lnTo>
                      <a:pt x="273" y="541"/>
                    </a:lnTo>
                    <a:lnTo>
                      <a:pt x="285" y="536"/>
                    </a:lnTo>
                    <a:lnTo>
                      <a:pt x="296" y="528"/>
                    </a:lnTo>
                    <a:lnTo>
                      <a:pt x="314" y="640"/>
                    </a:lnTo>
                    <a:lnTo>
                      <a:pt x="299" y="650"/>
                    </a:lnTo>
                    <a:lnTo>
                      <a:pt x="283" y="657"/>
                    </a:lnTo>
                    <a:lnTo>
                      <a:pt x="267" y="661"/>
                    </a:lnTo>
                    <a:lnTo>
                      <a:pt x="249" y="663"/>
                    </a:lnTo>
                    <a:lnTo>
                      <a:pt x="228" y="661"/>
                    </a:lnTo>
                    <a:lnTo>
                      <a:pt x="208" y="653"/>
                    </a:lnTo>
                    <a:lnTo>
                      <a:pt x="189" y="644"/>
                    </a:lnTo>
                    <a:lnTo>
                      <a:pt x="170" y="629"/>
                    </a:lnTo>
                    <a:lnTo>
                      <a:pt x="152" y="612"/>
                    </a:lnTo>
                    <a:lnTo>
                      <a:pt x="136" y="591"/>
                    </a:lnTo>
                    <a:lnTo>
                      <a:pt x="120" y="566"/>
                    </a:lnTo>
                    <a:lnTo>
                      <a:pt x="106" y="538"/>
                    </a:lnTo>
                    <a:lnTo>
                      <a:pt x="92" y="507"/>
                    </a:lnTo>
                    <a:lnTo>
                      <a:pt x="81" y="475"/>
                    </a:lnTo>
                    <a:lnTo>
                      <a:pt x="71" y="439"/>
                    </a:lnTo>
                    <a:lnTo>
                      <a:pt x="62" y="403"/>
                    </a:lnTo>
                    <a:lnTo>
                      <a:pt x="54" y="363"/>
                    </a:lnTo>
                    <a:lnTo>
                      <a:pt x="50" y="321"/>
                    </a:lnTo>
                    <a:lnTo>
                      <a:pt x="47" y="279"/>
                    </a:lnTo>
                    <a:lnTo>
                      <a:pt x="46" y="236"/>
                    </a:lnTo>
                    <a:lnTo>
                      <a:pt x="47" y="194"/>
                    </a:lnTo>
                    <a:lnTo>
                      <a:pt x="50" y="150"/>
                    </a:lnTo>
                    <a:lnTo>
                      <a:pt x="0" y="129"/>
                    </a:lnTo>
                    <a:lnTo>
                      <a:pt x="94" y="0"/>
                    </a:lnTo>
                    <a:lnTo>
                      <a:pt x="156" y="196"/>
                    </a:lnTo>
                    <a:lnTo>
                      <a:pt x="106" y="173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01" name="Freeform 101"/>
              <p:cNvSpPr>
                <a:spLocks noEditPoints="1"/>
              </p:cNvSpPr>
              <p:nvPr/>
            </p:nvSpPr>
            <p:spPr bwMode="auto">
              <a:xfrm>
                <a:off x="1934" y="2622"/>
                <a:ext cx="349" cy="354"/>
              </a:xfrm>
              <a:custGeom>
                <a:avLst/>
                <a:gdLst>
                  <a:gd name="T0" fmla="*/ 115 w 349"/>
                  <a:gd name="T1" fmla="*/ 294 h 708"/>
                  <a:gd name="T2" fmla="*/ 122 w 349"/>
                  <a:gd name="T3" fmla="*/ 360 h 708"/>
                  <a:gd name="T4" fmla="*/ 141 w 349"/>
                  <a:gd name="T5" fmla="*/ 442 h 708"/>
                  <a:gd name="T6" fmla="*/ 161 w 349"/>
                  <a:gd name="T7" fmla="*/ 493 h 708"/>
                  <a:gd name="T8" fmla="*/ 195 w 349"/>
                  <a:gd name="T9" fmla="*/ 546 h 708"/>
                  <a:gd name="T10" fmla="*/ 225 w 349"/>
                  <a:gd name="T11" fmla="*/ 575 h 708"/>
                  <a:gd name="T12" fmla="*/ 257 w 349"/>
                  <a:gd name="T13" fmla="*/ 588 h 708"/>
                  <a:gd name="T14" fmla="*/ 296 w 349"/>
                  <a:gd name="T15" fmla="*/ 584 h 708"/>
                  <a:gd name="T16" fmla="*/ 323 w 349"/>
                  <a:gd name="T17" fmla="*/ 571 h 708"/>
                  <a:gd name="T18" fmla="*/ 328 w 349"/>
                  <a:gd name="T19" fmla="*/ 672 h 708"/>
                  <a:gd name="T20" fmla="*/ 318 w 349"/>
                  <a:gd name="T21" fmla="*/ 658 h 708"/>
                  <a:gd name="T22" fmla="*/ 306 w 349"/>
                  <a:gd name="T23" fmla="*/ 666 h 708"/>
                  <a:gd name="T24" fmla="*/ 251 w 349"/>
                  <a:gd name="T25" fmla="*/ 668 h 708"/>
                  <a:gd name="T26" fmla="*/ 235 w 349"/>
                  <a:gd name="T27" fmla="*/ 662 h 708"/>
                  <a:gd name="T28" fmla="*/ 180 w 349"/>
                  <a:gd name="T29" fmla="*/ 620 h 708"/>
                  <a:gd name="T30" fmla="*/ 167 w 349"/>
                  <a:gd name="T31" fmla="*/ 603 h 708"/>
                  <a:gd name="T32" fmla="*/ 123 w 349"/>
                  <a:gd name="T33" fmla="*/ 522 h 708"/>
                  <a:gd name="T34" fmla="*/ 113 w 349"/>
                  <a:gd name="T35" fmla="*/ 493 h 708"/>
                  <a:gd name="T36" fmla="*/ 87 w 349"/>
                  <a:gd name="T37" fmla="*/ 381 h 708"/>
                  <a:gd name="T38" fmla="*/ 83 w 349"/>
                  <a:gd name="T39" fmla="*/ 347 h 708"/>
                  <a:gd name="T40" fmla="*/ 80 w 349"/>
                  <a:gd name="T41" fmla="*/ 220 h 708"/>
                  <a:gd name="T42" fmla="*/ 75 w 349"/>
                  <a:gd name="T43" fmla="*/ 159 h 708"/>
                  <a:gd name="T44" fmla="*/ 30 w 349"/>
                  <a:gd name="T45" fmla="*/ 170 h 708"/>
                  <a:gd name="T46" fmla="*/ 108 w 349"/>
                  <a:gd name="T47" fmla="*/ 36 h 708"/>
                  <a:gd name="T48" fmla="*/ 182 w 349"/>
                  <a:gd name="T49" fmla="*/ 205 h 708"/>
                  <a:gd name="T50" fmla="*/ 119 w 349"/>
                  <a:gd name="T51" fmla="*/ 197 h 708"/>
                  <a:gd name="T52" fmla="*/ 129 w 349"/>
                  <a:gd name="T53" fmla="*/ 199 h 708"/>
                  <a:gd name="T54" fmla="*/ 199 w 349"/>
                  <a:gd name="T55" fmla="*/ 250 h 708"/>
                  <a:gd name="T56" fmla="*/ 120 w 349"/>
                  <a:gd name="T57" fmla="*/ 0 h 708"/>
                  <a:gd name="T58" fmla="*/ 0 w 349"/>
                  <a:gd name="T59" fmla="*/ 165 h 708"/>
                  <a:gd name="T60" fmla="*/ 73 w 349"/>
                  <a:gd name="T61" fmla="*/ 176 h 708"/>
                  <a:gd name="T62" fmla="*/ 59 w 349"/>
                  <a:gd name="T63" fmla="*/ 262 h 708"/>
                  <a:gd name="T64" fmla="*/ 63 w 349"/>
                  <a:gd name="T65" fmla="*/ 355 h 708"/>
                  <a:gd name="T66" fmla="*/ 84 w 349"/>
                  <a:gd name="T67" fmla="*/ 472 h 708"/>
                  <a:gd name="T68" fmla="*/ 108 w 349"/>
                  <a:gd name="T69" fmla="*/ 546 h 708"/>
                  <a:gd name="T70" fmla="*/ 151 w 349"/>
                  <a:gd name="T71" fmla="*/ 628 h 708"/>
                  <a:gd name="T72" fmla="*/ 189 w 349"/>
                  <a:gd name="T73" fmla="*/ 672 h 708"/>
                  <a:gd name="T74" fmla="*/ 231 w 349"/>
                  <a:gd name="T75" fmla="*/ 698 h 708"/>
                  <a:gd name="T76" fmla="*/ 290 w 349"/>
                  <a:gd name="T77" fmla="*/ 706 h 708"/>
                  <a:gd name="T78" fmla="*/ 325 w 349"/>
                  <a:gd name="T79" fmla="*/ 693 h 708"/>
                  <a:gd name="T80" fmla="*/ 347 w 349"/>
                  <a:gd name="T81" fmla="*/ 662 h 708"/>
                  <a:gd name="T82" fmla="*/ 316 w 349"/>
                  <a:gd name="T83" fmla="*/ 539 h 708"/>
                  <a:gd name="T84" fmla="*/ 296 w 349"/>
                  <a:gd name="T85" fmla="*/ 567 h 708"/>
                  <a:gd name="T86" fmla="*/ 272 w 349"/>
                  <a:gd name="T87" fmla="*/ 554 h 708"/>
                  <a:gd name="T88" fmla="*/ 243 w 349"/>
                  <a:gd name="T89" fmla="*/ 565 h 708"/>
                  <a:gd name="T90" fmla="*/ 219 w 349"/>
                  <a:gd name="T91" fmla="*/ 529 h 708"/>
                  <a:gd name="T92" fmla="*/ 210 w 349"/>
                  <a:gd name="T93" fmla="*/ 522 h 708"/>
                  <a:gd name="T94" fmla="*/ 176 w 349"/>
                  <a:gd name="T95" fmla="*/ 469 h 708"/>
                  <a:gd name="T96" fmla="*/ 169 w 349"/>
                  <a:gd name="T97" fmla="*/ 451 h 708"/>
                  <a:gd name="T98" fmla="*/ 147 w 349"/>
                  <a:gd name="T99" fmla="*/ 376 h 708"/>
                  <a:gd name="T100" fmla="*/ 129 w 349"/>
                  <a:gd name="T101" fmla="*/ 324 h 708"/>
                  <a:gd name="T102" fmla="*/ 136 w 349"/>
                  <a:gd name="T103" fmla="*/ 262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49" h="708">
                    <a:moveTo>
                      <a:pt x="115" y="231"/>
                    </a:moveTo>
                    <a:lnTo>
                      <a:pt x="115" y="262"/>
                    </a:lnTo>
                    <a:lnTo>
                      <a:pt x="115" y="294"/>
                    </a:lnTo>
                    <a:lnTo>
                      <a:pt x="118" y="324"/>
                    </a:lnTo>
                    <a:lnTo>
                      <a:pt x="119" y="330"/>
                    </a:lnTo>
                    <a:lnTo>
                      <a:pt x="122" y="360"/>
                    </a:lnTo>
                    <a:lnTo>
                      <a:pt x="127" y="389"/>
                    </a:lnTo>
                    <a:lnTo>
                      <a:pt x="133" y="415"/>
                    </a:lnTo>
                    <a:lnTo>
                      <a:pt x="141" y="442"/>
                    </a:lnTo>
                    <a:lnTo>
                      <a:pt x="149" y="465"/>
                    </a:lnTo>
                    <a:lnTo>
                      <a:pt x="151" y="470"/>
                    </a:lnTo>
                    <a:lnTo>
                      <a:pt x="161" y="493"/>
                    </a:lnTo>
                    <a:lnTo>
                      <a:pt x="171" y="512"/>
                    </a:lnTo>
                    <a:lnTo>
                      <a:pt x="183" y="531"/>
                    </a:lnTo>
                    <a:lnTo>
                      <a:pt x="195" y="546"/>
                    </a:lnTo>
                    <a:lnTo>
                      <a:pt x="198" y="550"/>
                    </a:lnTo>
                    <a:lnTo>
                      <a:pt x="211" y="564"/>
                    </a:lnTo>
                    <a:lnTo>
                      <a:pt x="225" y="575"/>
                    </a:lnTo>
                    <a:lnTo>
                      <a:pt x="238" y="583"/>
                    </a:lnTo>
                    <a:lnTo>
                      <a:pt x="243" y="583"/>
                    </a:lnTo>
                    <a:lnTo>
                      <a:pt x="257" y="588"/>
                    </a:lnTo>
                    <a:lnTo>
                      <a:pt x="272" y="590"/>
                    </a:lnTo>
                    <a:lnTo>
                      <a:pt x="284" y="588"/>
                    </a:lnTo>
                    <a:lnTo>
                      <a:pt x="296" y="584"/>
                    </a:lnTo>
                    <a:lnTo>
                      <a:pt x="299" y="584"/>
                    </a:lnTo>
                    <a:lnTo>
                      <a:pt x="311" y="579"/>
                    </a:lnTo>
                    <a:lnTo>
                      <a:pt x="323" y="571"/>
                    </a:lnTo>
                    <a:lnTo>
                      <a:pt x="319" y="554"/>
                    </a:lnTo>
                    <a:lnTo>
                      <a:pt x="309" y="560"/>
                    </a:lnTo>
                    <a:lnTo>
                      <a:pt x="328" y="672"/>
                    </a:lnTo>
                    <a:lnTo>
                      <a:pt x="337" y="666"/>
                    </a:lnTo>
                    <a:lnTo>
                      <a:pt x="334" y="651"/>
                    </a:lnTo>
                    <a:lnTo>
                      <a:pt x="318" y="658"/>
                    </a:lnTo>
                    <a:lnTo>
                      <a:pt x="301" y="666"/>
                    </a:lnTo>
                    <a:lnTo>
                      <a:pt x="306" y="683"/>
                    </a:lnTo>
                    <a:lnTo>
                      <a:pt x="306" y="666"/>
                    </a:lnTo>
                    <a:lnTo>
                      <a:pt x="290" y="670"/>
                    </a:lnTo>
                    <a:lnTo>
                      <a:pt x="272" y="672"/>
                    </a:lnTo>
                    <a:lnTo>
                      <a:pt x="251" y="668"/>
                    </a:lnTo>
                    <a:lnTo>
                      <a:pt x="231" y="662"/>
                    </a:lnTo>
                    <a:lnTo>
                      <a:pt x="231" y="679"/>
                    </a:lnTo>
                    <a:lnTo>
                      <a:pt x="235" y="662"/>
                    </a:lnTo>
                    <a:lnTo>
                      <a:pt x="216" y="653"/>
                    </a:lnTo>
                    <a:lnTo>
                      <a:pt x="197" y="638"/>
                    </a:lnTo>
                    <a:lnTo>
                      <a:pt x="180" y="620"/>
                    </a:lnTo>
                    <a:lnTo>
                      <a:pt x="175" y="638"/>
                    </a:lnTo>
                    <a:lnTo>
                      <a:pt x="183" y="624"/>
                    </a:lnTo>
                    <a:lnTo>
                      <a:pt x="167" y="603"/>
                    </a:lnTo>
                    <a:lnTo>
                      <a:pt x="150" y="579"/>
                    </a:lnTo>
                    <a:lnTo>
                      <a:pt x="136" y="552"/>
                    </a:lnTo>
                    <a:lnTo>
                      <a:pt x="123" y="522"/>
                    </a:lnTo>
                    <a:lnTo>
                      <a:pt x="115" y="533"/>
                    </a:lnTo>
                    <a:lnTo>
                      <a:pt x="125" y="527"/>
                    </a:lnTo>
                    <a:lnTo>
                      <a:pt x="113" y="493"/>
                    </a:lnTo>
                    <a:lnTo>
                      <a:pt x="104" y="459"/>
                    </a:lnTo>
                    <a:lnTo>
                      <a:pt x="95" y="421"/>
                    </a:lnTo>
                    <a:lnTo>
                      <a:pt x="87" y="381"/>
                    </a:lnTo>
                    <a:lnTo>
                      <a:pt x="83" y="341"/>
                    </a:lnTo>
                    <a:lnTo>
                      <a:pt x="73" y="347"/>
                    </a:lnTo>
                    <a:lnTo>
                      <a:pt x="83" y="347"/>
                    </a:lnTo>
                    <a:lnTo>
                      <a:pt x="80" y="305"/>
                    </a:lnTo>
                    <a:lnTo>
                      <a:pt x="80" y="262"/>
                    </a:lnTo>
                    <a:lnTo>
                      <a:pt x="80" y="220"/>
                    </a:lnTo>
                    <a:lnTo>
                      <a:pt x="83" y="180"/>
                    </a:lnTo>
                    <a:lnTo>
                      <a:pt x="84" y="163"/>
                    </a:lnTo>
                    <a:lnTo>
                      <a:pt x="75" y="159"/>
                    </a:lnTo>
                    <a:lnTo>
                      <a:pt x="25" y="138"/>
                    </a:lnTo>
                    <a:lnTo>
                      <a:pt x="23" y="155"/>
                    </a:lnTo>
                    <a:lnTo>
                      <a:pt x="30" y="170"/>
                    </a:lnTo>
                    <a:lnTo>
                      <a:pt x="123" y="41"/>
                    </a:lnTo>
                    <a:lnTo>
                      <a:pt x="117" y="26"/>
                    </a:lnTo>
                    <a:lnTo>
                      <a:pt x="108" y="36"/>
                    </a:lnTo>
                    <a:lnTo>
                      <a:pt x="170" y="231"/>
                    </a:lnTo>
                    <a:lnTo>
                      <a:pt x="179" y="222"/>
                    </a:lnTo>
                    <a:lnTo>
                      <a:pt x="182" y="205"/>
                    </a:lnTo>
                    <a:lnTo>
                      <a:pt x="132" y="182"/>
                    </a:lnTo>
                    <a:lnTo>
                      <a:pt x="120" y="176"/>
                    </a:lnTo>
                    <a:lnTo>
                      <a:pt x="119" y="197"/>
                    </a:lnTo>
                    <a:lnTo>
                      <a:pt x="115" y="231"/>
                    </a:lnTo>
                    <a:close/>
                    <a:moveTo>
                      <a:pt x="138" y="203"/>
                    </a:moveTo>
                    <a:lnTo>
                      <a:pt x="129" y="199"/>
                    </a:lnTo>
                    <a:lnTo>
                      <a:pt x="126" y="216"/>
                    </a:lnTo>
                    <a:lnTo>
                      <a:pt x="176" y="239"/>
                    </a:lnTo>
                    <a:lnTo>
                      <a:pt x="199" y="250"/>
                    </a:lnTo>
                    <a:lnTo>
                      <a:pt x="187" y="214"/>
                    </a:lnTo>
                    <a:lnTo>
                      <a:pt x="125" y="18"/>
                    </a:lnTo>
                    <a:lnTo>
                      <a:pt x="120" y="0"/>
                    </a:lnTo>
                    <a:lnTo>
                      <a:pt x="111" y="13"/>
                    </a:lnTo>
                    <a:lnTo>
                      <a:pt x="18" y="142"/>
                    </a:lnTo>
                    <a:lnTo>
                      <a:pt x="0" y="165"/>
                    </a:lnTo>
                    <a:lnTo>
                      <a:pt x="21" y="172"/>
                    </a:lnTo>
                    <a:lnTo>
                      <a:pt x="71" y="193"/>
                    </a:lnTo>
                    <a:lnTo>
                      <a:pt x="73" y="176"/>
                    </a:lnTo>
                    <a:lnTo>
                      <a:pt x="63" y="172"/>
                    </a:lnTo>
                    <a:lnTo>
                      <a:pt x="59" y="220"/>
                    </a:lnTo>
                    <a:lnTo>
                      <a:pt x="59" y="262"/>
                    </a:lnTo>
                    <a:lnTo>
                      <a:pt x="59" y="305"/>
                    </a:lnTo>
                    <a:lnTo>
                      <a:pt x="62" y="347"/>
                    </a:lnTo>
                    <a:lnTo>
                      <a:pt x="63" y="355"/>
                    </a:lnTo>
                    <a:lnTo>
                      <a:pt x="68" y="395"/>
                    </a:lnTo>
                    <a:lnTo>
                      <a:pt x="75" y="434"/>
                    </a:lnTo>
                    <a:lnTo>
                      <a:pt x="84" y="472"/>
                    </a:lnTo>
                    <a:lnTo>
                      <a:pt x="94" y="507"/>
                    </a:lnTo>
                    <a:lnTo>
                      <a:pt x="106" y="541"/>
                    </a:lnTo>
                    <a:lnTo>
                      <a:pt x="108" y="546"/>
                    </a:lnTo>
                    <a:lnTo>
                      <a:pt x="121" y="577"/>
                    </a:lnTo>
                    <a:lnTo>
                      <a:pt x="135" y="603"/>
                    </a:lnTo>
                    <a:lnTo>
                      <a:pt x="151" y="628"/>
                    </a:lnTo>
                    <a:lnTo>
                      <a:pt x="168" y="649"/>
                    </a:lnTo>
                    <a:lnTo>
                      <a:pt x="172" y="655"/>
                    </a:lnTo>
                    <a:lnTo>
                      <a:pt x="189" y="672"/>
                    </a:lnTo>
                    <a:lnTo>
                      <a:pt x="208" y="687"/>
                    </a:lnTo>
                    <a:lnTo>
                      <a:pt x="228" y="696"/>
                    </a:lnTo>
                    <a:lnTo>
                      <a:pt x="231" y="698"/>
                    </a:lnTo>
                    <a:lnTo>
                      <a:pt x="251" y="704"/>
                    </a:lnTo>
                    <a:lnTo>
                      <a:pt x="272" y="708"/>
                    </a:lnTo>
                    <a:lnTo>
                      <a:pt x="290" y="706"/>
                    </a:lnTo>
                    <a:lnTo>
                      <a:pt x="306" y="702"/>
                    </a:lnTo>
                    <a:lnTo>
                      <a:pt x="309" y="700"/>
                    </a:lnTo>
                    <a:lnTo>
                      <a:pt x="325" y="693"/>
                    </a:lnTo>
                    <a:lnTo>
                      <a:pt x="342" y="683"/>
                    </a:lnTo>
                    <a:lnTo>
                      <a:pt x="349" y="677"/>
                    </a:lnTo>
                    <a:lnTo>
                      <a:pt x="347" y="662"/>
                    </a:lnTo>
                    <a:lnTo>
                      <a:pt x="329" y="550"/>
                    </a:lnTo>
                    <a:lnTo>
                      <a:pt x="325" y="531"/>
                    </a:lnTo>
                    <a:lnTo>
                      <a:pt x="316" y="539"/>
                    </a:lnTo>
                    <a:lnTo>
                      <a:pt x="304" y="545"/>
                    </a:lnTo>
                    <a:lnTo>
                      <a:pt x="292" y="550"/>
                    </a:lnTo>
                    <a:lnTo>
                      <a:pt x="296" y="567"/>
                    </a:lnTo>
                    <a:lnTo>
                      <a:pt x="296" y="548"/>
                    </a:lnTo>
                    <a:lnTo>
                      <a:pt x="284" y="552"/>
                    </a:lnTo>
                    <a:lnTo>
                      <a:pt x="272" y="554"/>
                    </a:lnTo>
                    <a:lnTo>
                      <a:pt x="257" y="552"/>
                    </a:lnTo>
                    <a:lnTo>
                      <a:pt x="243" y="546"/>
                    </a:lnTo>
                    <a:lnTo>
                      <a:pt x="243" y="565"/>
                    </a:lnTo>
                    <a:lnTo>
                      <a:pt x="246" y="548"/>
                    </a:lnTo>
                    <a:lnTo>
                      <a:pt x="233" y="541"/>
                    </a:lnTo>
                    <a:lnTo>
                      <a:pt x="219" y="529"/>
                    </a:lnTo>
                    <a:lnTo>
                      <a:pt x="206" y="516"/>
                    </a:lnTo>
                    <a:lnTo>
                      <a:pt x="203" y="533"/>
                    </a:lnTo>
                    <a:lnTo>
                      <a:pt x="210" y="522"/>
                    </a:lnTo>
                    <a:lnTo>
                      <a:pt x="198" y="507"/>
                    </a:lnTo>
                    <a:lnTo>
                      <a:pt x="186" y="488"/>
                    </a:lnTo>
                    <a:lnTo>
                      <a:pt x="176" y="469"/>
                    </a:lnTo>
                    <a:lnTo>
                      <a:pt x="167" y="446"/>
                    </a:lnTo>
                    <a:lnTo>
                      <a:pt x="159" y="459"/>
                    </a:lnTo>
                    <a:lnTo>
                      <a:pt x="169" y="451"/>
                    </a:lnTo>
                    <a:lnTo>
                      <a:pt x="160" y="429"/>
                    </a:lnTo>
                    <a:lnTo>
                      <a:pt x="152" y="402"/>
                    </a:lnTo>
                    <a:lnTo>
                      <a:pt x="147" y="376"/>
                    </a:lnTo>
                    <a:lnTo>
                      <a:pt x="142" y="347"/>
                    </a:lnTo>
                    <a:lnTo>
                      <a:pt x="138" y="317"/>
                    </a:lnTo>
                    <a:lnTo>
                      <a:pt x="129" y="324"/>
                    </a:lnTo>
                    <a:lnTo>
                      <a:pt x="138" y="324"/>
                    </a:lnTo>
                    <a:lnTo>
                      <a:pt x="136" y="294"/>
                    </a:lnTo>
                    <a:lnTo>
                      <a:pt x="136" y="262"/>
                    </a:lnTo>
                    <a:lnTo>
                      <a:pt x="136" y="231"/>
                    </a:lnTo>
                    <a:lnTo>
                      <a:pt x="138" y="203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5705" name="Group 105"/>
            <p:cNvGrpSpPr>
              <a:grpSpLocks/>
            </p:cNvGrpSpPr>
            <p:nvPr/>
          </p:nvGrpSpPr>
          <p:grpSpPr bwMode="auto">
            <a:xfrm>
              <a:off x="1296" y="2016"/>
              <a:ext cx="526" cy="397"/>
              <a:chOff x="1445" y="2195"/>
              <a:chExt cx="349" cy="354"/>
            </a:xfrm>
          </p:grpSpPr>
          <p:sp>
            <p:nvSpPr>
              <p:cNvPr id="25703" name="Freeform 103"/>
              <p:cNvSpPr>
                <a:spLocks/>
              </p:cNvSpPr>
              <p:nvPr/>
            </p:nvSpPr>
            <p:spPr bwMode="auto">
              <a:xfrm>
                <a:off x="1468" y="2208"/>
                <a:ext cx="314" cy="332"/>
              </a:xfrm>
              <a:custGeom>
                <a:avLst/>
                <a:gdLst>
                  <a:gd name="T0" fmla="*/ 105 w 314"/>
                  <a:gd name="T1" fmla="*/ 172 h 662"/>
                  <a:gd name="T2" fmla="*/ 103 w 314"/>
                  <a:gd name="T3" fmla="*/ 205 h 662"/>
                  <a:gd name="T4" fmla="*/ 102 w 314"/>
                  <a:gd name="T5" fmla="*/ 235 h 662"/>
                  <a:gd name="T6" fmla="*/ 103 w 314"/>
                  <a:gd name="T7" fmla="*/ 267 h 662"/>
                  <a:gd name="T8" fmla="*/ 105 w 314"/>
                  <a:gd name="T9" fmla="*/ 298 h 662"/>
                  <a:gd name="T10" fmla="*/ 108 w 314"/>
                  <a:gd name="T11" fmla="*/ 326 h 662"/>
                  <a:gd name="T12" fmla="*/ 114 w 314"/>
                  <a:gd name="T13" fmla="*/ 355 h 662"/>
                  <a:gd name="T14" fmla="*/ 119 w 314"/>
                  <a:gd name="T15" fmla="*/ 383 h 662"/>
                  <a:gd name="T16" fmla="*/ 127 w 314"/>
                  <a:gd name="T17" fmla="*/ 408 h 662"/>
                  <a:gd name="T18" fmla="*/ 136 w 314"/>
                  <a:gd name="T19" fmla="*/ 433 h 662"/>
                  <a:gd name="T20" fmla="*/ 145 w 314"/>
                  <a:gd name="T21" fmla="*/ 453 h 662"/>
                  <a:gd name="T22" fmla="*/ 155 w 314"/>
                  <a:gd name="T23" fmla="*/ 474 h 662"/>
                  <a:gd name="T24" fmla="*/ 167 w 314"/>
                  <a:gd name="T25" fmla="*/ 491 h 662"/>
                  <a:gd name="T26" fmla="*/ 179 w 314"/>
                  <a:gd name="T27" fmla="*/ 507 h 662"/>
                  <a:gd name="T28" fmla="*/ 192 w 314"/>
                  <a:gd name="T29" fmla="*/ 520 h 662"/>
                  <a:gd name="T30" fmla="*/ 205 w 314"/>
                  <a:gd name="T31" fmla="*/ 531 h 662"/>
                  <a:gd name="T32" fmla="*/ 219 w 314"/>
                  <a:gd name="T33" fmla="*/ 539 h 662"/>
                  <a:gd name="T34" fmla="*/ 233 w 314"/>
                  <a:gd name="T35" fmla="*/ 543 h 662"/>
                  <a:gd name="T36" fmla="*/ 249 w 314"/>
                  <a:gd name="T37" fmla="*/ 545 h 662"/>
                  <a:gd name="T38" fmla="*/ 261 w 314"/>
                  <a:gd name="T39" fmla="*/ 543 h 662"/>
                  <a:gd name="T40" fmla="*/ 273 w 314"/>
                  <a:gd name="T41" fmla="*/ 541 h 662"/>
                  <a:gd name="T42" fmla="*/ 285 w 314"/>
                  <a:gd name="T43" fmla="*/ 535 h 662"/>
                  <a:gd name="T44" fmla="*/ 295 w 314"/>
                  <a:gd name="T45" fmla="*/ 527 h 662"/>
                  <a:gd name="T46" fmla="*/ 314 w 314"/>
                  <a:gd name="T47" fmla="*/ 639 h 662"/>
                  <a:gd name="T48" fmla="*/ 299 w 314"/>
                  <a:gd name="T49" fmla="*/ 649 h 662"/>
                  <a:gd name="T50" fmla="*/ 282 w 314"/>
                  <a:gd name="T51" fmla="*/ 657 h 662"/>
                  <a:gd name="T52" fmla="*/ 266 w 314"/>
                  <a:gd name="T53" fmla="*/ 660 h 662"/>
                  <a:gd name="T54" fmla="*/ 249 w 314"/>
                  <a:gd name="T55" fmla="*/ 662 h 662"/>
                  <a:gd name="T56" fmla="*/ 228 w 314"/>
                  <a:gd name="T57" fmla="*/ 660 h 662"/>
                  <a:gd name="T58" fmla="*/ 207 w 314"/>
                  <a:gd name="T59" fmla="*/ 653 h 662"/>
                  <a:gd name="T60" fmla="*/ 189 w 314"/>
                  <a:gd name="T61" fmla="*/ 643 h 662"/>
                  <a:gd name="T62" fmla="*/ 169 w 314"/>
                  <a:gd name="T63" fmla="*/ 628 h 662"/>
                  <a:gd name="T64" fmla="*/ 152 w 314"/>
                  <a:gd name="T65" fmla="*/ 611 h 662"/>
                  <a:gd name="T66" fmla="*/ 136 w 314"/>
                  <a:gd name="T67" fmla="*/ 590 h 662"/>
                  <a:gd name="T68" fmla="*/ 119 w 314"/>
                  <a:gd name="T69" fmla="*/ 565 h 662"/>
                  <a:gd name="T70" fmla="*/ 105 w 314"/>
                  <a:gd name="T71" fmla="*/ 537 h 662"/>
                  <a:gd name="T72" fmla="*/ 92 w 314"/>
                  <a:gd name="T73" fmla="*/ 507 h 662"/>
                  <a:gd name="T74" fmla="*/ 80 w 314"/>
                  <a:gd name="T75" fmla="*/ 474 h 662"/>
                  <a:gd name="T76" fmla="*/ 70 w 314"/>
                  <a:gd name="T77" fmla="*/ 438 h 662"/>
                  <a:gd name="T78" fmla="*/ 62 w 314"/>
                  <a:gd name="T79" fmla="*/ 402 h 662"/>
                  <a:gd name="T80" fmla="*/ 54 w 314"/>
                  <a:gd name="T81" fmla="*/ 362 h 662"/>
                  <a:gd name="T82" fmla="*/ 50 w 314"/>
                  <a:gd name="T83" fmla="*/ 320 h 662"/>
                  <a:gd name="T84" fmla="*/ 46 w 314"/>
                  <a:gd name="T85" fmla="*/ 279 h 662"/>
                  <a:gd name="T86" fmla="*/ 45 w 314"/>
                  <a:gd name="T87" fmla="*/ 235 h 662"/>
                  <a:gd name="T88" fmla="*/ 46 w 314"/>
                  <a:gd name="T89" fmla="*/ 193 h 662"/>
                  <a:gd name="T90" fmla="*/ 50 w 314"/>
                  <a:gd name="T91" fmla="*/ 150 h 662"/>
                  <a:gd name="T92" fmla="*/ 0 w 314"/>
                  <a:gd name="T93" fmla="*/ 129 h 662"/>
                  <a:gd name="T94" fmla="*/ 93 w 314"/>
                  <a:gd name="T95" fmla="*/ 0 h 662"/>
                  <a:gd name="T96" fmla="*/ 155 w 314"/>
                  <a:gd name="T97" fmla="*/ 195 h 662"/>
                  <a:gd name="T98" fmla="*/ 105 w 314"/>
                  <a:gd name="T99" fmla="*/ 172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4" h="662">
                    <a:moveTo>
                      <a:pt x="105" y="172"/>
                    </a:moveTo>
                    <a:lnTo>
                      <a:pt x="103" y="205"/>
                    </a:lnTo>
                    <a:lnTo>
                      <a:pt x="102" y="235"/>
                    </a:lnTo>
                    <a:lnTo>
                      <a:pt x="103" y="267"/>
                    </a:lnTo>
                    <a:lnTo>
                      <a:pt x="105" y="298"/>
                    </a:lnTo>
                    <a:lnTo>
                      <a:pt x="108" y="326"/>
                    </a:lnTo>
                    <a:lnTo>
                      <a:pt x="114" y="355"/>
                    </a:lnTo>
                    <a:lnTo>
                      <a:pt x="119" y="383"/>
                    </a:lnTo>
                    <a:lnTo>
                      <a:pt x="127" y="408"/>
                    </a:lnTo>
                    <a:lnTo>
                      <a:pt x="136" y="433"/>
                    </a:lnTo>
                    <a:lnTo>
                      <a:pt x="145" y="453"/>
                    </a:lnTo>
                    <a:lnTo>
                      <a:pt x="155" y="474"/>
                    </a:lnTo>
                    <a:lnTo>
                      <a:pt x="167" y="491"/>
                    </a:lnTo>
                    <a:lnTo>
                      <a:pt x="179" y="507"/>
                    </a:lnTo>
                    <a:lnTo>
                      <a:pt x="192" y="520"/>
                    </a:lnTo>
                    <a:lnTo>
                      <a:pt x="205" y="531"/>
                    </a:lnTo>
                    <a:lnTo>
                      <a:pt x="219" y="539"/>
                    </a:lnTo>
                    <a:lnTo>
                      <a:pt x="233" y="543"/>
                    </a:lnTo>
                    <a:lnTo>
                      <a:pt x="249" y="545"/>
                    </a:lnTo>
                    <a:lnTo>
                      <a:pt x="261" y="543"/>
                    </a:lnTo>
                    <a:lnTo>
                      <a:pt x="273" y="541"/>
                    </a:lnTo>
                    <a:lnTo>
                      <a:pt x="285" y="535"/>
                    </a:lnTo>
                    <a:lnTo>
                      <a:pt x="295" y="527"/>
                    </a:lnTo>
                    <a:lnTo>
                      <a:pt x="314" y="639"/>
                    </a:lnTo>
                    <a:lnTo>
                      <a:pt x="299" y="649"/>
                    </a:lnTo>
                    <a:lnTo>
                      <a:pt x="282" y="657"/>
                    </a:lnTo>
                    <a:lnTo>
                      <a:pt x="266" y="660"/>
                    </a:lnTo>
                    <a:lnTo>
                      <a:pt x="249" y="662"/>
                    </a:lnTo>
                    <a:lnTo>
                      <a:pt x="228" y="660"/>
                    </a:lnTo>
                    <a:lnTo>
                      <a:pt x="207" y="653"/>
                    </a:lnTo>
                    <a:lnTo>
                      <a:pt x="189" y="643"/>
                    </a:lnTo>
                    <a:lnTo>
                      <a:pt x="169" y="628"/>
                    </a:lnTo>
                    <a:lnTo>
                      <a:pt x="152" y="611"/>
                    </a:lnTo>
                    <a:lnTo>
                      <a:pt x="136" y="590"/>
                    </a:lnTo>
                    <a:lnTo>
                      <a:pt x="119" y="565"/>
                    </a:lnTo>
                    <a:lnTo>
                      <a:pt x="105" y="537"/>
                    </a:lnTo>
                    <a:lnTo>
                      <a:pt x="92" y="507"/>
                    </a:lnTo>
                    <a:lnTo>
                      <a:pt x="80" y="474"/>
                    </a:lnTo>
                    <a:lnTo>
                      <a:pt x="70" y="438"/>
                    </a:lnTo>
                    <a:lnTo>
                      <a:pt x="62" y="402"/>
                    </a:lnTo>
                    <a:lnTo>
                      <a:pt x="54" y="362"/>
                    </a:lnTo>
                    <a:lnTo>
                      <a:pt x="50" y="320"/>
                    </a:lnTo>
                    <a:lnTo>
                      <a:pt x="46" y="279"/>
                    </a:lnTo>
                    <a:lnTo>
                      <a:pt x="45" y="235"/>
                    </a:lnTo>
                    <a:lnTo>
                      <a:pt x="46" y="193"/>
                    </a:lnTo>
                    <a:lnTo>
                      <a:pt x="50" y="150"/>
                    </a:lnTo>
                    <a:lnTo>
                      <a:pt x="0" y="129"/>
                    </a:lnTo>
                    <a:lnTo>
                      <a:pt x="93" y="0"/>
                    </a:lnTo>
                    <a:lnTo>
                      <a:pt x="155" y="195"/>
                    </a:lnTo>
                    <a:lnTo>
                      <a:pt x="105" y="172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04" name="Freeform 104"/>
              <p:cNvSpPr>
                <a:spLocks noEditPoints="1"/>
              </p:cNvSpPr>
              <p:nvPr/>
            </p:nvSpPr>
            <p:spPr bwMode="auto">
              <a:xfrm>
                <a:off x="1445" y="2195"/>
                <a:ext cx="349" cy="354"/>
              </a:xfrm>
              <a:custGeom>
                <a:avLst/>
                <a:gdLst>
                  <a:gd name="T0" fmla="*/ 115 w 349"/>
                  <a:gd name="T1" fmla="*/ 294 h 708"/>
                  <a:gd name="T2" fmla="*/ 122 w 349"/>
                  <a:gd name="T3" fmla="*/ 361 h 708"/>
                  <a:gd name="T4" fmla="*/ 140 w 349"/>
                  <a:gd name="T5" fmla="*/ 442 h 708"/>
                  <a:gd name="T6" fmla="*/ 161 w 349"/>
                  <a:gd name="T7" fmla="*/ 494 h 708"/>
                  <a:gd name="T8" fmla="*/ 194 w 349"/>
                  <a:gd name="T9" fmla="*/ 547 h 708"/>
                  <a:gd name="T10" fmla="*/ 225 w 349"/>
                  <a:gd name="T11" fmla="*/ 575 h 708"/>
                  <a:gd name="T12" fmla="*/ 256 w 349"/>
                  <a:gd name="T13" fmla="*/ 589 h 708"/>
                  <a:gd name="T14" fmla="*/ 296 w 349"/>
                  <a:gd name="T15" fmla="*/ 585 h 708"/>
                  <a:gd name="T16" fmla="*/ 323 w 349"/>
                  <a:gd name="T17" fmla="*/ 572 h 708"/>
                  <a:gd name="T18" fmla="*/ 327 w 349"/>
                  <a:gd name="T19" fmla="*/ 672 h 708"/>
                  <a:gd name="T20" fmla="*/ 317 w 349"/>
                  <a:gd name="T21" fmla="*/ 659 h 708"/>
                  <a:gd name="T22" fmla="*/ 305 w 349"/>
                  <a:gd name="T23" fmla="*/ 666 h 708"/>
                  <a:gd name="T24" fmla="*/ 251 w 349"/>
                  <a:gd name="T25" fmla="*/ 668 h 708"/>
                  <a:gd name="T26" fmla="*/ 235 w 349"/>
                  <a:gd name="T27" fmla="*/ 663 h 708"/>
                  <a:gd name="T28" fmla="*/ 179 w 349"/>
                  <a:gd name="T29" fmla="*/ 621 h 708"/>
                  <a:gd name="T30" fmla="*/ 166 w 349"/>
                  <a:gd name="T31" fmla="*/ 604 h 708"/>
                  <a:gd name="T32" fmla="*/ 123 w 349"/>
                  <a:gd name="T33" fmla="*/ 522 h 708"/>
                  <a:gd name="T34" fmla="*/ 113 w 349"/>
                  <a:gd name="T35" fmla="*/ 494 h 708"/>
                  <a:gd name="T36" fmla="*/ 87 w 349"/>
                  <a:gd name="T37" fmla="*/ 382 h 708"/>
                  <a:gd name="T38" fmla="*/ 82 w 349"/>
                  <a:gd name="T39" fmla="*/ 347 h 708"/>
                  <a:gd name="T40" fmla="*/ 79 w 349"/>
                  <a:gd name="T41" fmla="*/ 220 h 708"/>
                  <a:gd name="T42" fmla="*/ 75 w 349"/>
                  <a:gd name="T43" fmla="*/ 159 h 708"/>
                  <a:gd name="T44" fmla="*/ 29 w 349"/>
                  <a:gd name="T45" fmla="*/ 171 h 708"/>
                  <a:gd name="T46" fmla="*/ 107 w 349"/>
                  <a:gd name="T47" fmla="*/ 36 h 708"/>
                  <a:gd name="T48" fmla="*/ 181 w 349"/>
                  <a:gd name="T49" fmla="*/ 205 h 708"/>
                  <a:gd name="T50" fmla="*/ 118 w 349"/>
                  <a:gd name="T51" fmla="*/ 197 h 708"/>
                  <a:gd name="T52" fmla="*/ 128 w 349"/>
                  <a:gd name="T53" fmla="*/ 199 h 708"/>
                  <a:gd name="T54" fmla="*/ 199 w 349"/>
                  <a:gd name="T55" fmla="*/ 251 h 708"/>
                  <a:gd name="T56" fmla="*/ 119 w 349"/>
                  <a:gd name="T57" fmla="*/ 0 h 708"/>
                  <a:gd name="T58" fmla="*/ 0 w 349"/>
                  <a:gd name="T59" fmla="*/ 165 h 708"/>
                  <a:gd name="T60" fmla="*/ 73 w 349"/>
                  <a:gd name="T61" fmla="*/ 177 h 708"/>
                  <a:gd name="T62" fmla="*/ 58 w 349"/>
                  <a:gd name="T63" fmla="*/ 262 h 708"/>
                  <a:gd name="T64" fmla="*/ 63 w 349"/>
                  <a:gd name="T65" fmla="*/ 355 h 708"/>
                  <a:gd name="T66" fmla="*/ 83 w 349"/>
                  <a:gd name="T67" fmla="*/ 473 h 708"/>
                  <a:gd name="T68" fmla="*/ 107 w 349"/>
                  <a:gd name="T69" fmla="*/ 547 h 708"/>
                  <a:gd name="T70" fmla="*/ 151 w 349"/>
                  <a:gd name="T71" fmla="*/ 629 h 708"/>
                  <a:gd name="T72" fmla="*/ 189 w 349"/>
                  <a:gd name="T73" fmla="*/ 672 h 708"/>
                  <a:gd name="T74" fmla="*/ 230 w 349"/>
                  <a:gd name="T75" fmla="*/ 699 h 708"/>
                  <a:gd name="T76" fmla="*/ 289 w 349"/>
                  <a:gd name="T77" fmla="*/ 706 h 708"/>
                  <a:gd name="T78" fmla="*/ 325 w 349"/>
                  <a:gd name="T79" fmla="*/ 693 h 708"/>
                  <a:gd name="T80" fmla="*/ 347 w 349"/>
                  <a:gd name="T81" fmla="*/ 663 h 708"/>
                  <a:gd name="T82" fmla="*/ 315 w 349"/>
                  <a:gd name="T83" fmla="*/ 539 h 708"/>
                  <a:gd name="T84" fmla="*/ 296 w 349"/>
                  <a:gd name="T85" fmla="*/ 568 h 708"/>
                  <a:gd name="T86" fmla="*/ 272 w 349"/>
                  <a:gd name="T87" fmla="*/ 554 h 708"/>
                  <a:gd name="T88" fmla="*/ 242 w 349"/>
                  <a:gd name="T89" fmla="*/ 566 h 708"/>
                  <a:gd name="T90" fmla="*/ 218 w 349"/>
                  <a:gd name="T91" fmla="*/ 530 h 708"/>
                  <a:gd name="T92" fmla="*/ 210 w 349"/>
                  <a:gd name="T93" fmla="*/ 522 h 708"/>
                  <a:gd name="T94" fmla="*/ 176 w 349"/>
                  <a:gd name="T95" fmla="*/ 469 h 708"/>
                  <a:gd name="T96" fmla="*/ 168 w 349"/>
                  <a:gd name="T97" fmla="*/ 452 h 708"/>
                  <a:gd name="T98" fmla="*/ 147 w 349"/>
                  <a:gd name="T99" fmla="*/ 376 h 708"/>
                  <a:gd name="T100" fmla="*/ 128 w 349"/>
                  <a:gd name="T101" fmla="*/ 325 h 708"/>
                  <a:gd name="T102" fmla="*/ 136 w 349"/>
                  <a:gd name="T103" fmla="*/ 262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49" h="708">
                    <a:moveTo>
                      <a:pt x="115" y="232"/>
                    </a:moveTo>
                    <a:lnTo>
                      <a:pt x="115" y="262"/>
                    </a:lnTo>
                    <a:lnTo>
                      <a:pt x="115" y="294"/>
                    </a:lnTo>
                    <a:lnTo>
                      <a:pt x="117" y="325"/>
                    </a:lnTo>
                    <a:lnTo>
                      <a:pt x="118" y="330"/>
                    </a:lnTo>
                    <a:lnTo>
                      <a:pt x="122" y="361"/>
                    </a:lnTo>
                    <a:lnTo>
                      <a:pt x="127" y="389"/>
                    </a:lnTo>
                    <a:lnTo>
                      <a:pt x="132" y="416"/>
                    </a:lnTo>
                    <a:lnTo>
                      <a:pt x="140" y="442"/>
                    </a:lnTo>
                    <a:lnTo>
                      <a:pt x="149" y="465"/>
                    </a:lnTo>
                    <a:lnTo>
                      <a:pt x="151" y="471"/>
                    </a:lnTo>
                    <a:lnTo>
                      <a:pt x="161" y="494"/>
                    </a:lnTo>
                    <a:lnTo>
                      <a:pt x="170" y="513"/>
                    </a:lnTo>
                    <a:lnTo>
                      <a:pt x="182" y="532"/>
                    </a:lnTo>
                    <a:lnTo>
                      <a:pt x="194" y="547"/>
                    </a:lnTo>
                    <a:lnTo>
                      <a:pt x="198" y="551"/>
                    </a:lnTo>
                    <a:lnTo>
                      <a:pt x="211" y="564"/>
                    </a:lnTo>
                    <a:lnTo>
                      <a:pt x="225" y="575"/>
                    </a:lnTo>
                    <a:lnTo>
                      <a:pt x="238" y="583"/>
                    </a:lnTo>
                    <a:lnTo>
                      <a:pt x="242" y="583"/>
                    </a:lnTo>
                    <a:lnTo>
                      <a:pt x="256" y="589"/>
                    </a:lnTo>
                    <a:lnTo>
                      <a:pt x="272" y="591"/>
                    </a:lnTo>
                    <a:lnTo>
                      <a:pt x="284" y="589"/>
                    </a:lnTo>
                    <a:lnTo>
                      <a:pt x="296" y="585"/>
                    </a:lnTo>
                    <a:lnTo>
                      <a:pt x="299" y="585"/>
                    </a:lnTo>
                    <a:lnTo>
                      <a:pt x="311" y="579"/>
                    </a:lnTo>
                    <a:lnTo>
                      <a:pt x="323" y="572"/>
                    </a:lnTo>
                    <a:lnTo>
                      <a:pt x="318" y="554"/>
                    </a:lnTo>
                    <a:lnTo>
                      <a:pt x="309" y="560"/>
                    </a:lnTo>
                    <a:lnTo>
                      <a:pt x="327" y="672"/>
                    </a:lnTo>
                    <a:lnTo>
                      <a:pt x="337" y="666"/>
                    </a:lnTo>
                    <a:lnTo>
                      <a:pt x="334" y="651"/>
                    </a:lnTo>
                    <a:lnTo>
                      <a:pt x="317" y="659"/>
                    </a:lnTo>
                    <a:lnTo>
                      <a:pt x="301" y="666"/>
                    </a:lnTo>
                    <a:lnTo>
                      <a:pt x="305" y="684"/>
                    </a:lnTo>
                    <a:lnTo>
                      <a:pt x="305" y="666"/>
                    </a:lnTo>
                    <a:lnTo>
                      <a:pt x="289" y="670"/>
                    </a:lnTo>
                    <a:lnTo>
                      <a:pt x="272" y="672"/>
                    </a:lnTo>
                    <a:lnTo>
                      <a:pt x="251" y="668"/>
                    </a:lnTo>
                    <a:lnTo>
                      <a:pt x="230" y="663"/>
                    </a:lnTo>
                    <a:lnTo>
                      <a:pt x="230" y="680"/>
                    </a:lnTo>
                    <a:lnTo>
                      <a:pt x="235" y="663"/>
                    </a:lnTo>
                    <a:lnTo>
                      <a:pt x="215" y="653"/>
                    </a:lnTo>
                    <a:lnTo>
                      <a:pt x="197" y="638"/>
                    </a:lnTo>
                    <a:lnTo>
                      <a:pt x="179" y="621"/>
                    </a:lnTo>
                    <a:lnTo>
                      <a:pt x="175" y="638"/>
                    </a:lnTo>
                    <a:lnTo>
                      <a:pt x="182" y="625"/>
                    </a:lnTo>
                    <a:lnTo>
                      <a:pt x="166" y="604"/>
                    </a:lnTo>
                    <a:lnTo>
                      <a:pt x="150" y="579"/>
                    </a:lnTo>
                    <a:lnTo>
                      <a:pt x="136" y="553"/>
                    </a:lnTo>
                    <a:lnTo>
                      <a:pt x="123" y="522"/>
                    </a:lnTo>
                    <a:lnTo>
                      <a:pt x="115" y="534"/>
                    </a:lnTo>
                    <a:lnTo>
                      <a:pt x="125" y="528"/>
                    </a:lnTo>
                    <a:lnTo>
                      <a:pt x="113" y="494"/>
                    </a:lnTo>
                    <a:lnTo>
                      <a:pt x="103" y="460"/>
                    </a:lnTo>
                    <a:lnTo>
                      <a:pt x="94" y="422"/>
                    </a:lnTo>
                    <a:lnTo>
                      <a:pt x="87" y="382"/>
                    </a:lnTo>
                    <a:lnTo>
                      <a:pt x="82" y="342"/>
                    </a:lnTo>
                    <a:lnTo>
                      <a:pt x="73" y="347"/>
                    </a:lnTo>
                    <a:lnTo>
                      <a:pt x="82" y="347"/>
                    </a:lnTo>
                    <a:lnTo>
                      <a:pt x="79" y="306"/>
                    </a:lnTo>
                    <a:lnTo>
                      <a:pt x="79" y="262"/>
                    </a:lnTo>
                    <a:lnTo>
                      <a:pt x="79" y="220"/>
                    </a:lnTo>
                    <a:lnTo>
                      <a:pt x="82" y="180"/>
                    </a:lnTo>
                    <a:lnTo>
                      <a:pt x="83" y="163"/>
                    </a:lnTo>
                    <a:lnTo>
                      <a:pt x="75" y="159"/>
                    </a:lnTo>
                    <a:lnTo>
                      <a:pt x="25" y="139"/>
                    </a:lnTo>
                    <a:lnTo>
                      <a:pt x="23" y="156"/>
                    </a:lnTo>
                    <a:lnTo>
                      <a:pt x="29" y="171"/>
                    </a:lnTo>
                    <a:lnTo>
                      <a:pt x="123" y="42"/>
                    </a:lnTo>
                    <a:lnTo>
                      <a:pt x="116" y="27"/>
                    </a:lnTo>
                    <a:lnTo>
                      <a:pt x="107" y="36"/>
                    </a:lnTo>
                    <a:lnTo>
                      <a:pt x="169" y="232"/>
                    </a:lnTo>
                    <a:lnTo>
                      <a:pt x="178" y="222"/>
                    </a:lnTo>
                    <a:lnTo>
                      <a:pt x="181" y="205"/>
                    </a:lnTo>
                    <a:lnTo>
                      <a:pt x="131" y="182"/>
                    </a:lnTo>
                    <a:lnTo>
                      <a:pt x="119" y="177"/>
                    </a:lnTo>
                    <a:lnTo>
                      <a:pt x="118" y="197"/>
                    </a:lnTo>
                    <a:lnTo>
                      <a:pt x="115" y="232"/>
                    </a:lnTo>
                    <a:close/>
                    <a:moveTo>
                      <a:pt x="138" y="203"/>
                    </a:moveTo>
                    <a:lnTo>
                      <a:pt x="128" y="199"/>
                    </a:lnTo>
                    <a:lnTo>
                      <a:pt x="126" y="216"/>
                    </a:lnTo>
                    <a:lnTo>
                      <a:pt x="176" y="239"/>
                    </a:lnTo>
                    <a:lnTo>
                      <a:pt x="199" y="251"/>
                    </a:lnTo>
                    <a:lnTo>
                      <a:pt x="187" y="215"/>
                    </a:lnTo>
                    <a:lnTo>
                      <a:pt x="125" y="19"/>
                    </a:lnTo>
                    <a:lnTo>
                      <a:pt x="119" y="0"/>
                    </a:lnTo>
                    <a:lnTo>
                      <a:pt x="111" y="13"/>
                    </a:lnTo>
                    <a:lnTo>
                      <a:pt x="17" y="142"/>
                    </a:lnTo>
                    <a:lnTo>
                      <a:pt x="0" y="165"/>
                    </a:lnTo>
                    <a:lnTo>
                      <a:pt x="20" y="173"/>
                    </a:lnTo>
                    <a:lnTo>
                      <a:pt x="70" y="194"/>
                    </a:lnTo>
                    <a:lnTo>
                      <a:pt x="73" y="177"/>
                    </a:lnTo>
                    <a:lnTo>
                      <a:pt x="63" y="173"/>
                    </a:lnTo>
                    <a:lnTo>
                      <a:pt x="58" y="220"/>
                    </a:lnTo>
                    <a:lnTo>
                      <a:pt x="58" y="262"/>
                    </a:lnTo>
                    <a:lnTo>
                      <a:pt x="58" y="306"/>
                    </a:lnTo>
                    <a:lnTo>
                      <a:pt x="62" y="347"/>
                    </a:lnTo>
                    <a:lnTo>
                      <a:pt x="63" y="355"/>
                    </a:lnTo>
                    <a:lnTo>
                      <a:pt x="67" y="395"/>
                    </a:lnTo>
                    <a:lnTo>
                      <a:pt x="75" y="435"/>
                    </a:lnTo>
                    <a:lnTo>
                      <a:pt x="83" y="473"/>
                    </a:lnTo>
                    <a:lnTo>
                      <a:pt x="93" y="507"/>
                    </a:lnTo>
                    <a:lnTo>
                      <a:pt x="105" y="541"/>
                    </a:lnTo>
                    <a:lnTo>
                      <a:pt x="107" y="547"/>
                    </a:lnTo>
                    <a:lnTo>
                      <a:pt x="120" y="577"/>
                    </a:lnTo>
                    <a:lnTo>
                      <a:pt x="135" y="604"/>
                    </a:lnTo>
                    <a:lnTo>
                      <a:pt x="151" y="629"/>
                    </a:lnTo>
                    <a:lnTo>
                      <a:pt x="167" y="649"/>
                    </a:lnTo>
                    <a:lnTo>
                      <a:pt x="172" y="655"/>
                    </a:lnTo>
                    <a:lnTo>
                      <a:pt x="189" y="672"/>
                    </a:lnTo>
                    <a:lnTo>
                      <a:pt x="207" y="687"/>
                    </a:lnTo>
                    <a:lnTo>
                      <a:pt x="227" y="697"/>
                    </a:lnTo>
                    <a:lnTo>
                      <a:pt x="230" y="699"/>
                    </a:lnTo>
                    <a:lnTo>
                      <a:pt x="251" y="704"/>
                    </a:lnTo>
                    <a:lnTo>
                      <a:pt x="272" y="708"/>
                    </a:lnTo>
                    <a:lnTo>
                      <a:pt x="289" y="706"/>
                    </a:lnTo>
                    <a:lnTo>
                      <a:pt x="305" y="703"/>
                    </a:lnTo>
                    <a:lnTo>
                      <a:pt x="309" y="701"/>
                    </a:lnTo>
                    <a:lnTo>
                      <a:pt x="325" y="693"/>
                    </a:lnTo>
                    <a:lnTo>
                      <a:pt x="341" y="684"/>
                    </a:lnTo>
                    <a:lnTo>
                      <a:pt x="349" y="678"/>
                    </a:lnTo>
                    <a:lnTo>
                      <a:pt x="347" y="663"/>
                    </a:lnTo>
                    <a:lnTo>
                      <a:pt x="328" y="551"/>
                    </a:lnTo>
                    <a:lnTo>
                      <a:pt x="325" y="532"/>
                    </a:lnTo>
                    <a:lnTo>
                      <a:pt x="315" y="539"/>
                    </a:lnTo>
                    <a:lnTo>
                      <a:pt x="303" y="545"/>
                    </a:lnTo>
                    <a:lnTo>
                      <a:pt x="291" y="551"/>
                    </a:lnTo>
                    <a:lnTo>
                      <a:pt x="296" y="568"/>
                    </a:lnTo>
                    <a:lnTo>
                      <a:pt x="296" y="549"/>
                    </a:lnTo>
                    <a:lnTo>
                      <a:pt x="284" y="553"/>
                    </a:lnTo>
                    <a:lnTo>
                      <a:pt x="272" y="554"/>
                    </a:lnTo>
                    <a:lnTo>
                      <a:pt x="256" y="553"/>
                    </a:lnTo>
                    <a:lnTo>
                      <a:pt x="242" y="547"/>
                    </a:lnTo>
                    <a:lnTo>
                      <a:pt x="242" y="566"/>
                    </a:lnTo>
                    <a:lnTo>
                      <a:pt x="246" y="549"/>
                    </a:lnTo>
                    <a:lnTo>
                      <a:pt x="232" y="541"/>
                    </a:lnTo>
                    <a:lnTo>
                      <a:pt x="218" y="530"/>
                    </a:lnTo>
                    <a:lnTo>
                      <a:pt x="205" y="516"/>
                    </a:lnTo>
                    <a:lnTo>
                      <a:pt x="202" y="534"/>
                    </a:lnTo>
                    <a:lnTo>
                      <a:pt x="210" y="522"/>
                    </a:lnTo>
                    <a:lnTo>
                      <a:pt x="198" y="507"/>
                    </a:lnTo>
                    <a:lnTo>
                      <a:pt x="186" y="488"/>
                    </a:lnTo>
                    <a:lnTo>
                      <a:pt x="176" y="469"/>
                    </a:lnTo>
                    <a:lnTo>
                      <a:pt x="166" y="446"/>
                    </a:lnTo>
                    <a:lnTo>
                      <a:pt x="159" y="460"/>
                    </a:lnTo>
                    <a:lnTo>
                      <a:pt x="168" y="452"/>
                    </a:lnTo>
                    <a:lnTo>
                      <a:pt x="160" y="429"/>
                    </a:lnTo>
                    <a:lnTo>
                      <a:pt x="152" y="403"/>
                    </a:lnTo>
                    <a:lnTo>
                      <a:pt x="147" y="376"/>
                    </a:lnTo>
                    <a:lnTo>
                      <a:pt x="141" y="347"/>
                    </a:lnTo>
                    <a:lnTo>
                      <a:pt x="138" y="317"/>
                    </a:lnTo>
                    <a:lnTo>
                      <a:pt x="128" y="325"/>
                    </a:lnTo>
                    <a:lnTo>
                      <a:pt x="138" y="325"/>
                    </a:lnTo>
                    <a:lnTo>
                      <a:pt x="136" y="294"/>
                    </a:lnTo>
                    <a:lnTo>
                      <a:pt x="136" y="262"/>
                    </a:lnTo>
                    <a:lnTo>
                      <a:pt x="136" y="232"/>
                    </a:lnTo>
                    <a:lnTo>
                      <a:pt x="138" y="203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5708" name="Group 108"/>
            <p:cNvGrpSpPr>
              <a:grpSpLocks/>
            </p:cNvGrpSpPr>
            <p:nvPr/>
          </p:nvGrpSpPr>
          <p:grpSpPr bwMode="auto">
            <a:xfrm>
              <a:off x="864" y="1589"/>
              <a:ext cx="526" cy="397"/>
              <a:chOff x="955" y="1768"/>
              <a:chExt cx="349" cy="354"/>
            </a:xfrm>
          </p:grpSpPr>
          <p:sp>
            <p:nvSpPr>
              <p:cNvPr id="25706" name="Freeform 106"/>
              <p:cNvSpPr>
                <a:spLocks/>
              </p:cNvSpPr>
              <p:nvPr/>
            </p:nvSpPr>
            <p:spPr bwMode="auto">
              <a:xfrm>
                <a:off x="978" y="1781"/>
                <a:ext cx="314" cy="331"/>
              </a:xfrm>
              <a:custGeom>
                <a:avLst/>
                <a:gdLst>
                  <a:gd name="T0" fmla="*/ 106 w 314"/>
                  <a:gd name="T1" fmla="*/ 173 h 663"/>
                  <a:gd name="T2" fmla="*/ 103 w 314"/>
                  <a:gd name="T3" fmla="*/ 205 h 663"/>
                  <a:gd name="T4" fmla="*/ 102 w 314"/>
                  <a:gd name="T5" fmla="*/ 235 h 663"/>
                  <a:gd name="T6" fmla="*/ 103 w 314"/>
                  <a:gd name="T7" fmla="*/ 268 h 663"/>
                  <a:gd name="T8" fmla="*/ 106 w 314"/>
                  <a:gd name="T9" fmla="*/ 298 h 663"/>
                  <a:gd name="T10" fmla="*/ 109 w 314"/>
                  <a:gd name="T11" fmla="*/ 327 h 663"/>
                  <a:gd name="T12" fmla="*/ 114 w 314"/>
                  <a:gd name="T13" fmla="*/ 355 h 663"/>
                  <a:gd name="T14" fmla="*/ 120 w 314"/>
                  <a:gd name="T15" fmla="*/ 384 h 663"/>
                  <a:gd name="T16" fmla="*/ 127 w 314"/>
                  <a:gd name="T17" fmla="*/ 408 h 663"/>
                  <a:gd name="T18" fmla="*/ 136 w 314"/>
                  <a:gd name="T19" fmla="*/ 433 h 663"/>
                  <a:gd name="T20" fmla="*/ 146 w 314"/>
                  <a:gd name="T21" fmla="*/ 454 h 663"/>
                  <a:gd name="T22" fmla="*/ 156 w 314"/>
                  <a:gd name="T23" fmla="*/ 475 h 663"/>
                  <a:gd name="T24" fmla="*/ 168 w 314"/>
                  <a:gd name="T25" fmla="*/ 492 h 663"/>
                  <a:gd name="T26" fmla="*/ 180 w 314"/>
                  <a:gd name="T27" fmla="*/ 507 h 663"/>
                  <a:gd name="T28" fmla="*/ 193 w 314"/>
                  <a:gd name="T29" fmla="*/ 520 h 663"/>
                  <a:gd name="T30" fmla="*/ 206 w 314"/>
                  <a:gd name="T31" fmla="*/ 532 h 663"/>
                  <a:gd name="T32" fmla="*/ 220 w 314"/>
                  <a:gd name="T33" fmla="*/ 539 h 663"/>
                  <a:gd name="T34" fmla="*/ 234 w 314"/>
                  <a:gd name="T35" fmla="*/ 543 h 663"/>
                  <a:gd name="T36" fmla="*/ 249 w 314"/>
                  <a:gd name="T37" fmla="*/ 545 h 663"/>
                  <a:gd name="T38" fmla="*/ 261 w 314"/>
                  <a:gd name="T39" fmla="*/ 543 h 663"/>
                  <a:gd name="T40" fmla="*/ 273 w 314"/>
                  <a:gd name="T41" fmla="*/ 541 h 663"/>
                  <a:gd name="T42" fmla="*/ 285 w 314"/>
                  <a:gd name="T43" fmla="*/ 535 h 663"/>
                  <a:gd name="T44" fmla="*/ 296 w 314"/>
                  <a:gd name="T45" fmla="*/ 528 h 663"/>
                  <a:gd name="T46" fmla="*/ 314 w 314"/>
                  <a:gd name="T47" fmla="*/ 640 h 663"/>
                  <a:gd name="T48" fmla="*/ 299 w 314"/>
                  <a:gd name="T49" fmla="*/ 649 h 663"/>
                  <a:gd name="T50" fmla="*/ 283 w 314"/>
                  <a:gd name="T51" fmla="*/ 657 h 663"/>
                  <a:gd name="T52" fmla="*/ 267 w 314"/>
                  <a:gd name="T53" fmla="*/ 661 h 663"/>
                  <a:gd name="T54" fmla="*/ 249 w 314"/>
                  <a:gd name="T55" fmla="*/ 663 h 663"/>
                  <a:gd name="T56" fmla="*/ 228 w 314"/>
                  <a:gd name="T57" fmla="*/ 661 h 663"/>
                  <a:gd name="T58" fmla="*/ 208 w 314"/>
                  <a:gd name="T59" fmla="*/ 653 h 663"/>
                  <a:gd name="T60" fmla="*/ 189 w 314"/>
                  <a:gd name="T61" fmla="*/ 644 h 663"/>
                  <a:gd name="T62" fmla="*/ 170 w 314"/>
                  <a:gd name="T63" fmla="*/ 629 h 663"/>
                  <a:gd name="T64" fmla="*/ 152 w 314"/>
                  <a:gd name="T65" fmla="*/ 611 h 663"/>
                  <a:gd name="T66" fmla="*/ 136 w 314"/>
                  <a:gd name="T67" fmla="*/ 591 h 663"/>
                  <a:gd name="T68" fmla="*/ 120 w 314"/>
                  <a:gd name="T69" fmla="*/ 566 h 663"/>
                  <a:gd name="T70" fmla="*/ 106 w 314"/>
                  <a:gd name="T71" fmla="*/ 537 h 663"/>
                  <a:gd name="T72" fmla="*/ 93 w 314"/>
                  <a:gd name="T73" fmla="*/ 507 h 663"/>
                  <a:gd name="T74" fmla="*/ 81 w 314"/>
                  <a:gd name="T75" fmla="*/ 475 h 663"/>
                  <a:gd name="T76" fmla="*/ 71 w 314"/>
                  <a:gd name="T77" fmla="*/ 439 h 663"/>
                  <a:gd name="T78" fmla="*/ 62 w 314"/>
                  <a:gd name="T79" fmla="*/ 403 h 663"/>
                  <a:gd name="T80" fmla="*/ 54 w 314"/>
                  <a:gd name="T81" fmla="*/ 363 h 663"/>
                  <a:gd name="T82" fmla="*/ 50 w 314"/>
                  <a:gd name="T83" fmla="*/ 321 h 663"/>
                  <a:gd name="T84" fmla="*/ 47 w 314"/>
                  <a:gd name="T85" fmla="*/ 279 h 663"/>
                  <a:gd name="T86" fmla="*/ 46 w 314"/>
                  <a:gd name="T87" fmla="*/ 235 h 663"/>
                  <a:gd name="T88" fmla="*/ 47 w 314"/>
                  <a:gd name="T89" fmla="*/ 194 h 663"/>
                  <a:gd name="T90" fmla="*/ 50 w 314"/>
                  <a:gd name="T91" fmla="*/ 150 h 663"/>
                  <a:gd name="T92" fmla="*/ 0 w 314"/>
                  <a:gd name="T93" fmla="*/ 129 h 663"/>
                  <a:gd name="T94" fmla="*/ 94 w 314"/>
                  <a:gd name="T95" fmla="*/ 0 h 663"/>
                  <a:gd name="T96" fmla="*/ 156 w 314"/>
                  <a:gd name="T97" fmla="*/ 196 h 663"/>
                  <a:gd name="T98" fmla="*/ 106 w 314"/>
                  <a:gd name="T99" fmla="*/ 17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4" h="663">
                    <a:moveTo>
                      <a:pt x="106" y="173"/>
                    </a:moveTo>
                    <a:lnTo>
                      <a:pt x="103" y="205"/>
                    </a:lnTo>
                    <a:lnTo>
                      <a:pt x="102" y="235"/>
                    </a:lnTo>
                    <a:lnTo>
                      <a:pt x="103" y="268"/>
                    </a:lnTo>
                    <a:lnTo>
                      <a:pt x="106" y="298"/>
                    </a:lnTo>
                    <a:lnTo>
                      <a:pt x="109" y="327"/>
                    </a:lnTo>
                    <a:lnTo>
                      <a:pt x="114" y="355"/>
                    </a:lnTo>
                    <a:lnTo>
                      <a:pt x="120" y="384"/>
                    </a:lnTo>
                    <a:lnTo>
                      <a:pt x="127" y="408"/>
                    </a:lnTo>
                    <a:lnTo>
                      <a:pt x="136" y="433"/>
                    </a:lnTo>
                    <a:lnTo>
                      <a:pt x="146" y="454"/>
                    </a:lnTo>
                    <a:lnTo>
                      <a:pt x="156" y="475"/>
                    </a:lnTo>
                    <a:lnTo>
                      <a:pt x="168" y="492"/>
                    </a:lnTo>
                    <a:lnTo>
                      <a:pt x="180" y="507"/>
                    </a:lnTo>
                    <a:lnTo>
                      <a:pt x="193" y="520"/>
                    </a:lnTo>
                    <a:lnTo>
                      <a:pt x="206" y="532"/>
                    </a:lnTo>
                    <a:lnTo>
                      <a:pt x="220" y="539"/>
                    </a:lnTo>
                    <a:lnTo>
                      <a:pt x="234" y="543"/>
                    </a:lnTo>
                    <a:lnTo>
                      <a:pt x="249" y="545"/>
                    </a:lnTo>
                    <a:lnTo>
                      <a:pt x="261" y="543"/>
                    </a:lnTo>
                    <a:lnTo>
                      <a:pt x="273" y="541"/>
                    </a:lnTo>
                    <a:lnTo>
                      <a:pt x="285" y="535"/>
                    </a:lnTo>
                    <a:lnTo>
                      <a:pt x="296" y="528"/>
                    </a:lnTo>
                    <a:lnTo>
                      <a:pt x="314" y="640"/>
                    </a:lnTo>
                    <a:lnTo>
                      <a:pt x="299" y="649"/>
                    </a:lnTo>
                    <a:lnTo>
                      <a:pt x="283" y="657"/>
                    </a:lnTo>
                    <a:lnTo>
                      <a:pt x="267" y="661"/>
                    </a:lnTo>
                    <a:lnTo>
                      <a:pt x="249" y="663"/>
                    </a:lnTo>
                    <a:lnTo>
                      <a:pt x="228" y="661"/>
                    </a:lnTo>
                    <a:lnTo>
                      <a:pt x="208" y="653"/>
                    </a:lnTo>
                    <a:lnTo>
                      <a:pt x="189" y="644"/>
                    </a:lnTo>
                    <a:lnTo>
                      <a:pt x="170" y="629"/>
                    </a:lnTo>
                    <a:lnTo>
                      <a:pt x="152" y="611"/>
                    </a:lnTo>
                    <a:lnTo>
                      <a:pt x="136" y="591"/>
                    </a:lnTo>
                    <a:lnTo>
                      <a:pt x="120" y="566"/>
                    </a:lnTo>
                    <a:lnTo>
                      <a:pt x="106" y="537"/>
                    </a:lnTo>
                    <a:lnTo>
                      <a:pt x="93" y="507"/>
                    </a:lnTo>
                    <a:lnTo>
                      <a:pt x="81" y="475"/>
                    </a:lnTo>
                    <a:lnTo>
                      <a:pt x="71" y="439"/>
                    </a:lnTo>
                    <a:lnTo>
                      <a:pt x="62" y="403"/>
                    </a:lnTo>
                    <a:lnTo>
                      <a:pt x="54" y="363"/>
                    </a:lnTo>
                    <a:lnTo>
                      <a:pt x="50" y="321"/>
                    </a:lnTo>
                    <a:lnTo>
                      <a:pt x="47" y="279"/>
                    </a:lnTo>
                    <a:lnTo>
                      <a:pt x="46" y="235"/>
                    </a:lnTo>
                    <a:lnTo>
                      <a:pt x="47" y="194"/>
                    </a:lnTo>
                    <a:lnTo>
                      <a:pt x="50" y="150"/>
                    </a:lnTo>
                    <a:lnTo>
                      <a:pt x="0" y="129"/>
                    </a:lnTo>
                    <a:lnTo>
                      <a:pt x="94" y="0"/>
                    </a:lnTo>
                    <a:lnTo>
                      <a:pt x="156" y="196"/>
                    </a:lnTo>
                    <a:lnTo>
                      <a:pt x="106" y="173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07" name="Freeform 107"/>
              <p:cNvSpPr>
                <a:spLocks noEditPoints="1"/>
              </p:cNvSpPr>
              <p:nvPr/>
            </p:nvSpPr>
            <p:spPr bwMode="auto">
              <a:xfrm>
                <a:off x="955" y="1768"/>
                <a:ext cx="349" cy="354"/>
              </a:xfrm>
              <a:custGeom>
                <a:avLst/>
                <a:gdLst>
                  <a:gd name="T0" fmla="*/ 116 w 349"/>
                  <a:gd name="T1" fmla="*/ 295 h 709"/>
                  <a:gd name="T2" fmla="*/ 122 w 349"/>
                  <a:gd name="T3" fmla="*/ 361 h 709"/>
                  <a:gd name="T4" fmla="*/ 141 w 349"/>
                  <a:gd name="T5" fmla="*/ 443 h 709"/>
                  <a:gd name="T6" fmla="*/ 161 w 349"/>
                  <a:gd name="T7" fmla="*/ 494 h 709"/>
                  <a:gd name="T8" fmla="*/ 195 w 349"/>
                  <a:gd name="T9" fmla="*/ 547 h 709"/>
                  <a:gd name="T10" fmla="*/ 225 w 349"/>
                  <a:gd name="T11" fmla="*/ 576 h 709"/>
                  <a:gd name="T12" fmla="*/ 257 w 349"/>
                  <a:gd name="T13" fmla="*/ 589 h 709"/>
                  <a:gd name="T14" fmla="*/ 296 w 349"/>
                  <a:gd name="T15" fmla="*/ 585 h 709"/>
                  <a:gd name="T16" fmla="*/ 323 w 349"/>
                  <a:gd name="T17" fmla="*/ 572 h 709"/>
                  <a:gd name="T18" fmla="*/ 328 w 349"/>
                  <a:gd name="T19" fmla="*/ 673 h 709"/>
                  <a:gd name="T20" fmla="*/ 318 w 349"/>
                  <a:gd name="T21" fmla="*/ 659 h 709"/>
                  <a:gd name="T22" fmla="*/ 306 w 349"/>
                  <a:gd name="T23" fmla="*/ 667 h 709"/>
                  <a:gd name="T24" fmla="*/ 251 w 349"/>
                  <a:gd name="T25" fmla="*/ 669 h 709"/>
                  <a:gd name="T26" fmla="*/ 235 w 349"/>
                  <a:gd name="T27" fmla="*/ 663 h 709"/>
                  <a:gd name="T28" fmla="*/ 180 w 349"/>
                  <a:gd name="T29" fmla="*/ 621 h 709"/>
                  <a:gd name="T30" fmla="*/ 167 w 349"/>
                  <a:gd name="T31" fmla="*/ 604 h 709"/>
                  <a:gd name="T32" fmla="*/ 123 w 349"/>
                  <a:gd name="T33" fmla="*/ 523 h 709"/>
                  <a:gd name="T34" fmla="*/ 113 w 349"/>
                  <a:gd name="T35" fmla="*/ 494 h 709"/>
                  <a:gd name="T36" fmla="*/ 87 w 349"/>
                  <a:gd name="T37" fmla="*/ 382 h 709"/>
                  <a:gd name="T38" fmla="*/ 83 w 349"/>
                  <a:gd name="T39" fmla="*/ 348 h 709"/>
                  <a:gd name="T40" fmla="*/ 80 w 349"/>
                  <a:gd name="T41" fmla="*/ 221 h 709"/>
                  <a:gd name="T42" fmla="*/ 75 w 349"/>
                  <a:gd name="T43" fmla="*/ 160 h 709"/>
                  <a:gd name="T44" fmla="*/ 30 w 349"/>
                  <a:gd name="T45" fmla="*/ 171 h 709"/>
                  <a:gd name="T46" fmla="*/ 108 w 349"/>
                  <a:gd name="T47" fmla="*/ 36 h 709"/>
                  <a:gd name="T48" fmla="*/ 182 w 349"/>
                  <a:gd name="T49" fmla="*/ 205 h 709"/>
                  <a:gd name="T50" fmla="*/ 119 w 349"/>
                  <a:gd name="T51" fmla="*/ 198 h 709"/>
                  <a:gd name="T52" fmla="*/ 129 w 349"/>
                  <a:gd name="T53" fmla="*/ 200 h 709"/>
                  <a:gd name="T54" fmla="*/ 199 w 349"/>
                  <a:gd name="T55" fmla="*/ 251 h 709"/>
                  <a:gd name="T56" fmla="*/ 120 w 349"/>
                  <a:gd name="T57" fmla="*/ 0 h 709"/>
                  <a:gd name="T58" fmla="*/ 0 w 349"/>
                  <a:gd name="T59" fmla="*/ 166 h 709"/>
                  <a:gd name="T60" fmla="*/ 73 w 349"/>
                  <a:gd name="T61" fmla="*/ 177 h 709"/>
                  <a:gd name="T62" fmla="*/ 59 w 349"/>
                  <a:gd name="T63" fmla="*/ 262 h 709"/>
                  <a:gd name="T64" fmla="*/ 63 w 349"/>
                  <a:gd name="T65" fmla="*/ 355 h 709"/>
                  <a:gd name="T66" fmla="*/ 84 w 349"/>
                  <a:gd name="T67" fmla="*/ 473 h 709"/>
                  <a:gd name="T68" fmla="*/ 108 w 349"/>
                  <a:gd name="T69" fmla="*/ 547 h 709"/>
                  <a:gd name="T70" fmla="*/ 151 w 349"/>
                  <a:gd name="T71" fmla="*/ 629 h 709"/>
                  <a:gd name="T72" fmla="*/ 189 w 349"/>
                  <a:gd name="T73" fmla="*/ 673 h 709"/>
                  <a:gd name="T74" fmla="*/ 231 w 349"/>
                  <a:gd name="T75" fmla="*/ 699 h 709"/>
                  <a:gd name="T76" fmla="*/ 290 w 349"/>
                  <a:gd name="T77" fmla="*/ 707 h 709"/>
                  <a:gd name="T78" fmla="*/ 325 w 349"/>
                  <a:gd name="T79" fmla="*/ 694 h 709"/>
                  <a:gd name="T80" fmla="*/ 347 w 349"/>
                  <a:gd name="T81" fmla="*/ 663 h 709"/>
                  <a:gd name="T82" fmla="*/ 316 w 349"/>
                  <a:gd name="T83" fmla="*/ 540 h 709"/>
                  <a:gd name="T84" fmla="*/ 296 w 349"/>
                  <a:gd name="T85" fmla="*/ 568 h 709"/>
                  <a:gd name="T86" fmla="*/ 272 w 349"/>
                  <a:gd name="T87" fmla="*/ 555 h 709"/>
                  <a:gd name="T88" fmla="*/ 243 w 349"/>
                  <a:gd name="T89" fmla="*/ 566 h 709"/>
                  <a:gd name="T90" fmla="*/ 219 w 349"/>
                  <a:gd name="T91" fmla="*/ 530 h 709"/>
                  <a:gd name="T92" fmla="*/ 210 w 349"/>
                  <a:gd name="T93" fmla="*/ 523 h 709"/>
                  <a:gd name="T94" fmla="*/ 176 w 349"/>
                  <a:gd name="T95" fmla="*/ 469 h 709"/>
                  <a:gd name="T96" fmla="*/ 169 w 349"/>
                  <a:gd name="T97" fmla="*/ 452 h 709"/>
                  <a:gd name="T98" fmla="*/ 147 w 349"/>
                  <a:gd name="T99" fmla="*/ 376 h 709"/>
                  <a:gd name="T100" fmla="*/ 129 w 349"/>
                  <a:gd name="T101" fmla="*/ 325 h 709"/>
                  <a:gd name="T102" fmla="*/ 136 w 349"/>
                  <a:gd name="T103" fmla="*/ 262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49" h="709">
                    <a:moveTo>
                      <a:pt x="116" y="232"/>
                    </a:moveTo>
                    <a:lnTo>
                      <a:pt x="116" y="262"/>
                    </a:lnTo>
                    <a:lnTo>
                      <a:pt x="116" y="295"/>
                    </a:lnTo>
                    <a:lnTo>
                      <a:pt x="118" y="325"/>
                    </a:lnTo>
                    <a:lnTo>
                      <a:pt x="119" y="331"/>
                    </a:lnTo>
                    <a:lnTo>
                      <a:pt x="122" y="361"/>
                    </a:lnTo>
                    <a:lnTo>
                      <a:pt x="127" y="390"/>
                    </a:lnTo>
                    <a:lnTo>
                      <a:pt x="133" y="416"/>
                    </a:lnTo>
                    <a:lnTo>
                      <a:pt x="141" y="443"/>
                    </a:lnTo>
                    <a:lnTo>
                      <a:pt x="149" y="466"/>
                    </a:lnTo>
                    <a:lnTo>
                      <a:pt x="151" y="471"/>
                    </a:lnTo>
                    <a:lnTo>
                      <a:pt x="161" y="494"/>
                    </a:lnTo>
                    <a:lnTo>
                      <a:pt x="171" y="513"/>
                    </a:lnTo>
                    <a:lnTo>
                      <a:pt x="183" y="532"/>
                    </a:lnTo>
                    <a:lnTo>
                      <a:pt x="195" y="547"/>
                    </a:lnTo>
                    <a:lnTo>
                      <a:pt x="198" y="551"/>
                    </a:lnTo>
                    <a:lnTo>
                      <a:pt x="211" y="564"/>
                    </a:lnTo>
                    <a:lnTo>
                      <a:pt x="225" y="576"/>
                    </a:lnTo>
                    <a:lnTo>
                      <a:pt x="238" y="583"/>
                    </a:lnTo>
                    <a:lnTo>
                      <a:pt x="243" y="583"/>
                    </a:lnTo>
                    <a:lnTo>
                      <a:pt x="257" y="589"/>
                    </a:lnTo>
                    <a:lnTo>
                      <a:pt x="272" y="591"/>
                    </a:lnTo>
                    <a:lnTo>
                      <a:pt x="284" y="589"/>
                    </a:lnTo>
                    <a:lnTo>
                      <a:pt x="296" y="585"/>
                    </a:lnTo>
                    <a:lnTo>
                      <a:pt x="299" y="585"/>
                    </a:lnTo>
                    <a:lnTo>
                      <a:pt x="311" y="580"/>
                    </a:lnTo>
                    <a:lnTo>
                      <a:pt x="323" y="572"/>
                    </a:lnTo>
                    <a:lnTo>
                      <a:pt x="319" y="555"/>
                    </a:lnTo>
                    <a:lnTo>
                      <a:pt x="309" y="561"/>
                    </a:lnTo>
                    <a:lnTo>
                      <a:pt x="328" y="673"/>
                    </a:lnTo>
                    <a:lnTo>
                      <a:pt x="337" y="667"/>
                    </a:lnTo>
                    <a:lnTo>
                      <a:pt x="334" y="652"/>
                    </a:lnTo>
                    <a:lnTo>
                      <a:pt x="318" y="659"/>
                    </a:lnTo>
                    <a:lnTo>
                      <a:pt x="302" y="667"/>
                    </a:lnTo>
                    <a:lnTo>
                      <a:pt x="306" y="684"/>
                    </a:lnTo>
                    <a:lnTo>
                      <a:pt x="306" y="667"/>
                    </a:lnTo>
                    <a:lnTo>
                      <a:pt x="290" y="671"/>
                    </a:lnTo>
                    <a:lnTo>
                      <a:pt x="272" y="673"/>
                    </a:lnTo>
                    <a:lnTo>
                      <a:pt x="251" y="669"/>
                    </a:lnTo>
                    <a:lnTo>
                      <a:pt x="231" y="663"/>
                    </a:lnTo>
                    <a:lnTo>
                      <a:pt x="231" y="680"/>
                    </a:lnTo>
                    <a:lnTo>
                      <a:pt x="235" y="663"/>
                    </a:lnTo>
                    <a:lnTo>
                      <a:pt x="216" y="654"/>
                    </a:lnTo>
                    <a:lnTo>
                      <a:pt x="197" y="638"/>
                    </a:lnTo>
                    <a:lnTo>
                      <a:pt x="180" y="621"/>
                    </a:lnTo>
                    <a:lnTo>
                      <a:pt x="175" y="638"/>
                    </a:lnTo>
                    <a:lnTo>
                      <a:pt x="183" y="625"/>
                    </a:lnTo>
                    <a:lnTo>
                      <a:pt x="167" y="604"/>
                    </a:lnTo>
                    <a:lnTo>
                      <a:pt x="150" y="580"/>
                    </a:lnTo>
                    <a:lnTo>
                      <a:pt x="136" y="553"/>
                    </a:lnTo>
                    <a:lnTo>
                      <a:pt x="123" y="523"/>
                    </a:lnTo>
                    <a:lnTo>
                      <a:pt x="116" y="534"/>
                    </a:lnTo>
                    <a:lnTo>
                      <a:pt x="125" y="528"/>
                    </a:lnTo>
                    <a:lnTo>
                      <a:pt x="113" y="494"/>
                    </a:lnTo>
                    <a:lnTo>
                      <a:pt x="104" y="460"/>
                    </a:lnTo>
                    <a:lnTo>
                      <a:pt x="95" y="422"/>
                    </a:lnTo>
                    <a:lnTo>
                      <a:pt x="87" y="382"/>
                    </a:lnTo>
                    <a:lnTo>
                      <a:pt x="83" y="342"/>
                    </a:lnTo>
                    <a:lnTo>
                      <a:pt x="73" y="348"/>
                    </a:lnTo>
                    <a:lnTo>
                      <a:pt x="83" y="348"/>
                    </a:lnTo>
                    <a:lnTo>
                      <a:pt x="80" y="306"/>
                    </a:lnTo>
                    <a:lnTo>
                      <a:pt x="80" y="262"/>
                    </a:lnTo>
                    <a:lnTo>
                      <a:pt x="80" y="221"/>
                    </a:lnTo>
                    <a:lnTo>
                      <a:pt x="83" y="181"/>
                    </a:lnTo>
                    <a:lnTo>
                      <a:pt x="84" y="164"/>
                    </a:lnTo>
                    <a:lnTo>
                      <a:pt x="75" y="160"/>
                    </a:lnTo>
                    <a:lnTo>
                      <a:pt x="25" y="139"/>
                    </a:lnTo>
                    <a:lnTo>
                      <a:pt x="23" y="156"/>
                    </a:lnTo>
                    <a:lnTo>
                      <a:pt x="30" y="171"/>
                    </a:lnTo>
                    <a:lnTo>
                      <a:pt x="123" y="42"/>
                    </a:lnTo>
                    <a:lnTo>
                      <a:pt x="117" y="27"/>
                    </a:lnTo>
                    <a:lnTo>
                      <a:pt x="108" y="36"/>
                    </a:lnTo>
                    <a:lnTo>
                      <a:pt x="170" y="232"/>
                    </a:lnTo>
                    <a:lnTo>
                      <a:pt x="179" y="223"/>
                    </a:lnTo>
                    <a:lnTo>
                      <a:pt x="182" y="205"/>
                    </a:lnTo>
                    <a:lnTo>
                      <a:pt x="132" y="183"/>
                    </a:lnTo>
                    <a:lnTo>
                      <a:pt x="120" y="177"/>
                    </a:lnTo>
                    <a:lnTo>
                      <a:pt x="119" y="198"/>
                    </a:lnTo>
                    <a:lnTo>
                      <a:pt x="116" y="232"/>
                    </a:lnTo>
                    <a:close/>
                    <a:moveTo>
                      <a:pt x="138" y="204"/>
                    </a:moveTo>
                    <a:lnTo>
                      <a:pt x="129" y="200"/>
                    </a:lnTo>
                    <a:lnTo>
                      <a:pt x="126" y="217"/>
                    </a:lnTo>
                    <a:lnTo>
                      <a:pt x="176" y="240"/>
                    </a:lnTo>
                    <a:lnTo>
                      <a:pt x="199" y="251"/>
                    </a:lnTo>
                    <a:lnTo>
                      <a:pt x="187" y="215"/>
                    </a:lnTo>
                    <a:lnTo>
                      <a:pt x="125" y="19"/>
                    </a:lnTo>
                    <a:lnTo>
                      <a:pt x="120" y="0"/>
                    </a:lnTo>
                    <a:lnTo>
                      <a:pt x="111" y="14"/>
                    </a:lnTo>
                    <a:lnTo>
                      <a:pt x="18" y="143"/>
                    </a:lnTo>
                    <a:lnTo>
                      <a:pt x="0" y="166"/>
                    </a:lnTo>
                    <a:lnTo>
                      <a:pt x="21" y="173"/>
                    </a:lnTo>
                    <a:lnTo>
                      <a:pt x="71" y="194"/>
                    </a:lnTo>
                    <a:lnTo>
                      <a:pt x="73" y="177"/>
                    </a:lnTo>
                    <a:lnTo>
                      <a:pt x="63" y="173"/>
                    </a:lnTo>
                    <a:lnTo>
                      <a:pt x="59" y="221"/>
                    </a:lnTo>
                    <a:lnTo>
                      <a:pt x="59" y="262"/>
                    </a:lnTo>
                    <a:lnTo>
                      <a:pt x="59" y="306"/>
                    </a:lnTo>
                    <a:lnTo>
                      <a:pt x="62" y="348"/>
                    </a:lnTo>
                    <a:lnTo>
                      <a:pt x="63" y="355"/>
                    </a:lnTo>
                    <a:lnTo>
                      <a:pt x="68" y="395"/>
                    </a:lnTo>
                    <a:lnTo>
                      <a:pt x="75" y="435"/>
                    </a:lnTo>
                    <a:lnTo>
                      <a:pt x="84" y="473"/>
                    </a:lnTo>
                    <a:lnTo>
                      <a:pt x="94" y="507"/>
                    </a:lnTo>
                    <a:lnTo>
                      <a:pt x="106" y="542"/>
                    </a:lnTo>
                    <a:lnTo>
                      <a:pt x="108" y="547"/>
                    </a:lnTo>
                    <a:lnTo>
                      <a:pt x="121" y="578"/>
                    </a:lnTo>
                    <a:lnTo>
                      <a:pt x="135" y="604"/>
                    </a:lnTo>
                    <a:lnTo>
                      <a:pt x="151" y="629"/>
                    </a:lnTo>
                    <a:lnTo>
                      <a:pt x="168" y="650"/>
                    </a:lnTo>
                    <a:lnTo>
                      <a:pt x="172" y="656"/>
                    </a:lnTo>
                    <a:lnTo>
                      <a:pt x="189" y="673"/>
                    </a:lnTo>
                    <a:lnTo>
                      <a:pt x="208" y="688"/>
                    </a:lnTo>
                    <a:lnTo>
                      <a:pt x="228" y="697"/>
                    </a:lnTo>
                    <a:lnTo>
                      <a:pt x="231" y="699"/>
                    </a:lnTo>
                    <a:lnTo>
                      <a:pt x="251" y="705"/>
                    </a:lnTo>
                    <a:lnTo>
                      <a:pt x="272" y="709"/>
                    </a:lnTo>
                    <a:lnTo>
                      <a:pt x="290" y="707"/>
                    </a:lnTo>
                    <a:lnTo>
                      <a:pt x="306" y="703"/>
                    </a:lnTo>
                    <a:lnTo>
                      <a:pt x="309" y="701"/>
                    </a:lnTo>
                    <a:lnTo>
                      <a:pt x="325" y="694"/>
                    </a:lnTo>
                    <a:lnTo>
                      <a:pt x="342" y="684"/>
                    </a:lnTo>
                    <a:lnTo>
                      <a:pt x="349" y="678"/>
                    </a:lnTo>
                    <a:lnTo>
                      <a:pt x="347" y="663"/>
                    </a:lnTo>
                    <a:lnTo>
                      <a:pt x="329" y="551"/>
                    </a:lnTo>
                    <a:lnTo>
                      <a:pt x="325" y="532"/>
                    </a:lnTo>
                    <a:lnTo>
                      <a:pt x="316" y="540"/>
                    </a:lnTo>
                    <a:lnTo>
                      <a:pt x="304" y="545"/>
                    </a:lnTo>
                    <a:lnTo>
                      <a:pt x="292" y="551"/>
                    </a:lnTo>
                    <a:lnTo>
                      <a:pt x="296" y="568"/>
                    </a:lnTo>
                    <a:lnTo>
                      <a:pt x="296" y="549"/>
                    </a:lnTo>
                    <a:lnTo>
                      <a:pt x="284" y="553"/>
                    </a:lnTo>
                    <a:lnTo>
                      <a:pt x="272" y="555"/>
                    </a:lnTo>
                    <a:lnTo>
                      <a:pt x="257" y="553"/>
                    </a:lnTo>
                    <a:lnTo>
                      <a:pt x="243" y="547"/>
                    </a:lnTo>
                    <a:lnTo>
                      <a:pt x="243" y="566"/>
                    </a:lnTo>
                    <a:lnTo>
                      <a:pt x="246" y="549"/>
                    </a:lnTo>
                    <a:lnTo>
                      <a:pt x="233" y="542"/>
                    </a:lnTo>
                    <a:lnTo>
                      <a:pt x="219" y="530"/>
                    </a:lnTo>
                    <a:lnTo>
                      <a:pt x="206" y="517"/>
                    </a:lnTo>
                    <a:lnTo>
                      <a:pt x="203" y="534"/>
                    </a:lnTo>
                    <a:lnTo>
                      <a:pt x="210" y="523"/>
                    </a:lnTo>
                    <a:lnTo>
                      <a:pt x="198" y="507"/>
                    </a:lnTo>
                    <a:lnTo>
                      <a:pt x="186" y="488"/>
                    </a:lnTo>
                    <a:lnTo>
                      <a:pt x="176" y="469"/>
                    </a:lnTo>
                    <a:lnTo>
                      <a:pt x="167" y="447"/>
                    </a:lnTo>
                    <a:lnTo>
                      <a:pt x="159" y="460"/>
                    </a:lnTo>
                    <a:lnTo>
                      <a:pt x="169" y="452"/>
                    </a:lnTo>
                    <a:lnTo>
                      <a:pt x="160" y="430"/>
                    </a:lnTo>
                    <a:lnTo>
                      <a:pt x="152" y="403"/>
                    </a:lnTo>
                    <a:lnTo>
                      <a:pt x="147" y="376"/>
                    </a:lnTo>
                    <a:lnTo>
                      <a:pt x="142" y="348"/>
                    </a:lnTo>
                    <a:lnTo>
                      <a:pt x="138" y="318"/>
                    </a:lnTo>
                    <a:lnTo>
                      <a:pt x="129" y="325"/>
                    </a:lnTo>
                    <a:lnTo>
                      <a:pt x="138" y="325"/>
                    </a:lnTo>
                    <a:lnTo>
                      <a:pt x="136" y="295"/>
                    </a:lnTo>
                    <a:lnTo>
                      <a:pt x="136" y="262"/>
                    </a:lnTo>
                    <a:lnTo>
                      <a:pt x="136" y="232"/>
                    </a:lnTo>
                    <a:lnTo>
                      <a:pt x="138" y="204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5709" name="Rectangle 109"/>
            <p:cNvSpPr>
              <a:spLocks noChangeArrowheads="1"/>
            </p:cNvSpPr>
            <p:nvPr/>
          </p:nvSpPr>
          <p:spPr bwMode="auto">
            <a:xfrm>
              <a:off x="2337" y="1158"/>
              <a:ext cx="1599" cy="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710" name="Rectangle 110"/>
            <p:cNvSpPr>
              <a:spLocks noChangeArrowheads="1"/>
            </p:cNvSpPr>
            <p:nvPr/>
          </p:nvSpPr>
          <p:spPr bwMode="auto">
            <a:xfrm>
              <a:off x="2160" y="1200"/>
              <a:ext cx="1103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Approved Feasibility </a:t>
              </a:r>
            </a:p>
            <a:p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Study</a:t>
              </a:r>
              <a:endParaRPr lang="en-US" sz="1800" b="1">
                <a:latin typeface="Arial" charset="0"/>
              </a:endParaRPr>
            </a:p>
          </p:txBody>
        </p:sp>
        <p:sp>
          <p:nvSpPr>
            <p:cNvPr id="25716" name="Rectangle 116"/>
            <p:cNvSpPr>
              <a:spLocks noChangeArrowheads="1"/>
            </p:cNvSpPr>
            <p:nvPr/>
          </p:nvSpPr>
          <p:spPr bwMode="auto">
            <a:xfrm>
              <a:off x="2852" y="1741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1800"/>
            </a:p>
          </p:txBody>
        </p:sp>
        <p:sp>
          <p:nvSpPr>
            <p:cNvPr id="25717" name="Rectangle 117"/>
            <p:cNvSpPr>
              <a:spLocks noChangeArrowheads="1"/>
            </p:cNvSpPr>
            <p:nvPr/>
          </p:nvSpPr>
          <p:spPr bwMode="auto">
            <a:xfrm>
              <a:off x="3232" y="3785"/>
              <a:ext cx="1967" cy="3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719" name="Rectangle 119"/>
            <p:cNvSpPr>
              <a:spLocks noChangeArrowheads="1"/>
            </p:cNvSpPr>
            <p:nvPr/>
          </p:nvSpPr>
          <p:spPr bwMode="auto">
            <a:xfrm>
              <a:off x="4154" y="3835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1800"/>
            </a:p>
          </p:txBody>
        </p:sp>
        <p:sp>
          <p:nvSpPr>
            <p:cNvPr id="25720" name="Rectangle 120"/>
            <p:cNvSpPr>
              <a:spLocks noChangeArrowheads="1"/>
            </p:cNvSpPr>
            <p:nvPr/>
          </p:nvSpPr>
          <p:spPr bwMode="auto">
            <a:xfrm>
              <a:off x="3547" y="3792"/>
              <a:ext cx="54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b="1" dirty="0" smtClean="0">
                  <a:solidFill>
                    <a:srgbClr val="000000"/>
                  </a:solidFill>
                  <a:latin typeface="Arial" charset="0"/>
                </a:rPr>
                <a:t>SDLC 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r>
                <a:rPr lang="en-US" sz="1800" b="1" dirty="0" smtClean="0">
                  <a:solidFill>
                    <a:srgbClr val="000000"/>
                  </a:solidFill>
                  <a:latin typeface="Arial" charset="0"/>
                </a:rPr>
                <a:t>completed</a:t>
              </a:r>
              <a:endParaRPr lang="en-US" sz="1800" b="1" dirty="0">
                <a:latin typeface="Arial" charset="0"/>
              </a:endParaRPr>
            </a:p>
          </p:txBody>
        </p:sp>
        <p:sp>
          <p:nvSpPr>
            <p:cNvPr id="25721" name="Rectangle 121"/>
            <p:cNvSpPr>
              <a:spLocks noChangeArrowheads="1"/>
            </p:cNvSpPr>
            <p:nvPr/>
          </p:nvSpPr>
          <p:spPr bwMode="auto">
            <a:xfrm>
              <a:off x="4447" y="3948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1800" dirty="0"/>
            </a:p>
          </p:txBody>
        </p:sp>
        <p:grpSp>
          <p:nvGrpSpPr>
            <p:cNvPr id="25724" name="Group 124"/>
            <p:cNvGrpSpPr>
              <a:grpSpLocks/>
            </p:cNvGrpSpPr>
            <p:nvPr/>
          </p:nvGrpSpPr>
          <p:grpSpPr bwMode="auto">
            <a:xfrm>
              <a:off x="336" y="1440"/>
              <a:ext cx="3123" cy="2880"/>
              <a:chOff x="434" y="1520"/>
              <a:chExt cx="2804" cy="2568"/>
            </a:xfrm>
          </p:grpSpPr>
          <p:sp>
            <p:nvSpPr>
              <p:cNvPr id="25722" name="Freeform 122"/>
              <p:cNvSpPr>
                <a:spLocks/>
              </p:cNvSpPr>
              <p:nvPr/>
            </p:nvSpPr>
            <p:spPr bwMode="auto">
              <a:xfrm>
                <a:off x="434" y="1564"/>
                <a:ext cx="2804" cy="2524"/>
              </a:xfrm>
              <a:custGeom>
                <a:avLst/>
                <a:gdLst>
                  <a:gd name="T0" fmla="*/ 2713 w 2804"/>
                  <a:gd name="T1" fmla="*/ 4740 h 5048"/>
                  <a:gd name="T2" fmla="*/ 2650 w 2804"/>
                  <a:gd name="T3" fmla="*/ 4831 h 5048"/>
                  <a:gd name="T4" fmla="*/ 2516 w 2804"/>
                  <a:gd name="T5" fmla="*/ 4955 h 5048"/>
                  <a:gd name="T6" fmla="*/ 2480 w 2804"/>
                  <a:gd name="T7" fmla="*/ 4972 h 5048"/>
                  <a:gd name="T8" fmla="*/ 2387 w 2804"/>
                  <a:gd name="T9" fmla="*/ 4985 h 5048"/>
                  <a:gd name="T10" fmla="*/ 2308 w 2804"/>
                  <a:gd name="T11" fmla="*/ 4996 h 5048"/>
                  <a:gd name="T12" fmla="*/ 2230 w 2804"/>
                  <a:gd name="T13" fmla="*/ 4920 h 5048"/>
                  <a:gd name="T14" fmla="*/ 2101 w 2804"/>
                  <a:gd name="T15" fmla="*/ 4808 h 5048"/>
                  <a:gd name="T16" fmla="*/ 2034 w 2804"/>
                  <a:gd name="T17" fmla="*/ 4734 h 5048"/>
                  <a:gd name="T18" fmla="*/ 1863 w 2804"/>
                  <a:gd name="T19" fmla="*/ 4501 h 5048"/>
                  <a:gd name="T20" fmla="*/ 1663 w 2804"/>
                  <a:gd name="T21" fmla="*/ 4191 h 5048"/>
                  <a:gd name="T22" fmla="*/ 1447 w 2804"/>
                  <a:gd name="T23" fmla="*/ 3827 h 5048"/>
                  <a:gd name="T24" fmla="*/ 1060 w 2804"/>
                  <a:gd name="T25" fmla="*/ 3128 h 5048"/>
                  <a:gd name="T26" fmla="*/ 853 w 2804"/>
                  <a:gd name="T27" fmla="*/ 2735 h 5048"/>
                  <a:gd name="T28" fmla="*/ 669 w 2804"/>
                  <a:gd name="T29" fmla="*/ 2374 h 5048"/>
                  <a:gd name="T30" fmla="*/ 522 w 2804"/>
                  <a:gd name="T31" fmla="*/ 2074 h 5048"/>
                  <a:gd name="T32" fmla="*/ 403 w 2804"/>
                  <a:gd name="T33" fmla="*/ 1814 h 5048"/>
                  <a:gd name="T34" fmla="*/ 303 w 2804"/>
                  <a:gd name="T35" fmla="*/ 1576 h 5048"/>
                  <a:gd name="T36" fmla="*/ 223 w 2804"/>
                  <a:gd name="T37" fmla="*/ 1365 h 5048"/>
                  <a:gd name="T38" fmla="*/ 106 w 2804"/>
                  <a:gd name="T39" fmla="*/ 978 h 5048"/>
                  <a:gd name="T40" fmla="*/ 46 w 2804"/>
                  <a:gd name="T41" fmla="*/ 653 h 5048"/>
                  <a:gd name="T42" fmla="*/ 37 w 2804"/>
                  <a:gd name="T43" fmla="*/ 524 h 5048"/>
                  <a:gd name="T44" fmla="*/ 37 w 2804"/>
                  <a:gd name="T45" fmla="*/ 441 h 5048"/>
                  <a:gd name="T46" fmla="*/ 74 w 2804"/>
                  <a:gd name="T47" fmla="*/ 283 h 5048"/>
                  <a:gd name="T48" fmla="*/ 102 w 2804"/>
                  <a:gd name="T49" fmla="*/ 230 h 5048"/>
                  <a:gd name="T50" fmla="*/ 138 w 2804"/>
                  <a:gd name="T51" fmla="*/ 182 h 5048"/>
                  <a:gd name="T52" fmla="*/ 237 w 2804"/>
                  <a:gd name="T53" fmla="*/ 93 h 5048"/>
                  <a:gd name="T54" fmla="*/ 197 w 2804"/>
                  <a:gd name="T55" fmla="*/ 57 h 5048"/>
                  <a:gd name="T56" fmla="*/ 119 w 2804"/>
                  <a:gd name="T57" fmla="*/ 131 h 5048"/>
                  <a:gd name="T58" fmla="*/ 45 w 2804"/>
                  <a:gd name="T59" fmla="*/ 249 h 5048"/>
                  <a:gd name="T60" fmla="*/ 9 w 2804"/>
                  <a:gd name="T61" fmla="*/ 372 h 5048"/>
                  <a:gd name="T62" fmla="*/ 0 w 2804"/>
                  <a:gd name="T63" fmla="*/ 475 h 5048"/>
                  <a:gd name="T64" fmla="*/ 13 w 2804"/>
                  <a:gd name="T65" fmla="*/ 678 h 5048"/>
                  <a:gd name="T66" fmla="*/ 73 w 2804"/>
                  <a:gd name="T67" fmla="*/ 1003 h 5048"/>
                  <a:gd name="T68" fmla="*/ 191 w 2804"/>
                  <a:gd name="T69" fmla="*/ 1390 h 5048"/>
                  <a:gd name="T70" fmla="*/ 300 w 2804"/>
                  <a:gd name="T71" fmla="*/ 1677 h 5048"/>
                  <a:gd name="T72" fmla="*/ 405 w 2804"/>
                  <a:gd name="T73" fmla="*/ 1920 h 5048"/>
                  <a:gd name="T74" fmla="*/ 529 w 2804"/>
                  <a:gd name="T75" fmla="*/ 2184 h 5048"/>
                  <a:gd name="T76" fmla="*/ 688 w 2804"/>
                  <a:gd name="T77" fmla="*/ 2503 h 5048"/>
                  <a:gd name="T78" fmla="*/ 878 w 2804"/>
                  <a:gd name="T79" fmla="*/ 2873 h 5048"/>
                  <a:gd name="T80" fmla="*/ 1144 w 2804"/>
                  <a:gd name="T81" fmla="*/ 3373 h 5048"/>
                  <a:gd name="T82" fmla="*/ 1477 w 2804"/>
                  <a:gd name="T83" fmla="*/ 3965 h 5048"/>
                  <a:gd name="T84" fmla="*/ 1691 w 2804"/>
                  <a:gd name="T85" fmla="*/ 4318 h 5048"/>
                  <a:gd name="T86" fmla="*/ 1884 w 2804"/>
                  <a:gd name="T87" fmla="*/ 4611 h 5048"/>
                  <a:gd name="T88" fmla="*/ 2015 w 2804"/>
                  <a:gd name="T89" fmla="*/ 4784 h 5048"/>
                  <a:gd name="T90" fmla="*/ 2153 w 2804"/>
                  <a:gd name="T91" fmla="*/ 4930 h 5048"/>
                  <a:gd name="T92" fmla="*/ 2274 w 2804"/>
                  <a:gd name="T93" fmla="*/ 5013 h 5048"/>
                  <a:gd name="T94" fmla="*/ 2362 w 2804"/>
                  <a:gd name="T95" fmla="*/ 5044 h 5048"/>
                  <a:gd name="T96" fmla="*/ 2457 w 2804"/>
                  <a:gd name="T97" fmla="*/ 5042 h 5048"/>
                  <a:gd name="T98" fmla="*/ 2530 w 2804"/>
                  <a:gd name="T99" fmla="*/ 5012 h 5048"/>
                  <a:gd name="T100" fmla="*/ 2664 w 2804"/>
                  <a:gd name="T101" fmla="*/ 4888 h 5048"/>
                  <a:gd name="T102" fmla="*/ 2772 w 2804"/>
                  <a:gd name="T103" fmla="*/ 4732 h 5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804" h="5048">
                    <a:moveTo>
                      <a:pt x="2804" y="4679"/>
                    </a:moveTo>
                    <a:lnTo>
                      <a:pt x="2780" y="4634"/>
                    </a:lnTo>
                    <a:lnTo>
                      <a:pt x="2747" y="4689"/>
                    </a:lnTo>
                    <a:lnTo>
                      <a:pt x="2713" y="4740"/>
                    </a:lnTo>
                    <a:lnTo>
                      <a:pt x="2679" y="4789"/>
                    </a:lnTo>
                    <a:lnTo>
                      <a:pt x="2645" y="4837"/>
                    </a:lnTo>
                    <a:lnTo>
                      <a:pt x="2656" y="4860"/>
                    </a:lnTo>
                    <a:lnTo>
                      <a:pt x="2650" y="4831"/>
                    </a:lnTo>
                    <a:lnTo>
                      <a:pt x="2613" y="4873"/>
                    </a:lnTo>
                    <a:lnTo>
                      <a:pt x="2576" y="4911"/>
                    </a:lnTo>
                    <a:lnTo>
                      <a:pt x="2536" y="4943"/>
                    </a:lnTo>
                    <a:lnTo>
                      <a:pt x="2516" y="4955"/>
                    </a:lnTo>
                    <a:lnTo>
                      <a:pt x="2494" y="4966"/>
                    </a:lnTo>
                    <a:lnTo>
                      <a:pt x="2473" y="4975"/>
                    </a:lnTo>
                    <a:lnTo>
                      <a:pt x="2480" y="5004"/>
                    </a:lnTo>
                    <a:lnTo>
                      <a:pt x="2480" y="4972"/>
                    </a:lnTo>
                    <a:lnTo>
                      <a:pt x="2457" y="4979"/>
                    </a:lnTo>
                    <a:lnTo>
                      <a:pt x="2435" y="4983"/>
                    </a:lnTo>
                    <a:lnTo>
                      <a:pt x="2411" y="4985"/>
                    </a:lnTo>
                    <a:lnTo>
                      <a:pt x="2387" y="4985"/>
                    </a:lnTo>
                    <a:lnTo>
                      <a:pt x="2362" y="4981"/>
                    </a:lnTo>
                    <a:lnTo>
                      <a:pt x="2336" y="4975"/>
                    </a:lnTo>
                    <a:lnTo>
                      <a:pt x="2308" y="4966"/>
                    </a:lnTo>
                    <a:lnTo>
                      <a:pt x="2308" y="4996"/>
                    </a:lnTo>
                    <a:lnTo>
                      <a:pt x="2316" y="4968"/>
                    </a:lnTo>
                    <a:lnTo>
                      <a:pt x="2288" y="4956"/>
                    </a:lnTo>
                    <a:lnTo>
                      <a:pt x="2259" y="4941"/>
                    </a:lnTo>
                    <a:lnTo>
                      <a:pt x="2230" y="4920"/>
                    </a:lnTo>
                    <a:lnTo>
                      <a:pt x="2199" y="4900"/>
                    </a:lnTo>
                    <a:lnTo>
                      <a:pt x="2167" y="4873"/>
                    </a:lnTo>
                    <a:lnTo>
                      <a:pt x="2134" y="4843"/>
                    </a:lnTo>
                    <a:lnTo>
                      <a:pt x="2101" y="4808"/>
                    </a:lnTo>
                    <a:lnTo>
                      <a:pt x="2068" y="4774"/>
                    </a:lnTo>
                    <a:lnTo>
                      <a:pt x="2029" y="4727"/>
                    </a:lnTo>
                    <a:lnTo>
                      <a:pt x="2021" y="4755"/>
                    </a:lnTo>
                    <a:lnTo>
                      <a:pt x="2034" y="4734"/>
                    </a:lnTo>
                    <a:lnTo>
                      <a:pt x="1994" y="4685"/>
                    </a:lnTo>
                    <a:lnTo>
                      <a:pt x="1953" y="4628"/>
                    </a:lnTo>
                    <a:lnTo>
                      <a:pt x="1909" y="4567"/>
                    </a:lnTo>
                    <a:lnTo>
                      <a:pt x="1863" y="4501"/>
                    </a:lnTo>
                    <a:lnTo>
                      <a:pt x="1816" y="4430"/>
                    </a:lnTo>
                    <a:lnTo>
                      <a:pt x="1767" y="4354"/>
                    </a:lnTo>
                    <a:lnTo>
                      <a:pt x="1716" y="4275"/>
                    </a:lnTo>
                    <a:lnTo>
                      <a:pt x="1663" y="4191"/>
                    </a:lnTo>
                    <a:lnTo>
                      <a:pt x="1611" y="4104"/>
                    </a:lnTo>
                    <a:lnTo>
                      <a:pt x="1557" y="4015"/>
                    </a:lnTo>
                    <a:lnTo>
                      <a:pt x="1502" y="3921"/>
                    </a:lnTo>
                    <a:lnTo>
                      <a:pt x="1447" y="3827"/>
                    </a:lnTo>
                    <a:lnTo>
                      <a:pt x="1391" y="3730"/>
                    </a:lnTo>
                    <a:lnTo>
                      <a:pt x="1280" y="3530"/>
                    </a:lnTo>
                    <a:lnTo>
                      <a:pt x="1170" y="3329"/>
                    </a:lnTo>
                    <a:lnTo>
                      <a:pt x="1060" y="3128"/>
                    </a:lnTo>
                    <a:lnTo>
                      <a:pt x="1006" y="3027"/>
                    </a:lnTo>
                    <a:lnTo>
                      <a:pt x="954" y="2928"/>
                    </a:lnTo>
                    <a:lnTo>
                      <a:pt x="903" y="2830"/>
                    </a:lnTo>
                    <a:lnTo>
                      <a:pt x="853" y="2735"/>
                    </a:lnTo>
                    <a:lnTo>
                      <a:pt x="804" y="2640"/>
                    </a:lnTo>
                    <a:lnTo>
                      <a:pt x="757" y="2548"/>
                    </a:lnTo>
                    <a:lnTo>
                      <a:pt x="713" y="2459"/>
                    </a:lnTo>
                    <a:lnTo>
                      <a:pt x="669" y="2374"/>
                    </a:lnTo>
                    <a:lnTo>
                      <a:pt x="629" y="2292"/>
                    </a:lnTo>
                    <a:lnTo>
                      <a:pt x="590" y="2214"/>
                    </a:lnTo>
                    <a:lnTo>
                      <a:pt x="554" y="2140"/>
                    </a:lnTo>
                    <a:lnTo>
                      <a:pt x="522" y="2074"/>
                    </a:lnTo>
                    <a:lnTo>
                      <a:pt x="490" y="2005"/>
                    </a:lnTo>
                    <a:lnTo>
                      <a:pt x="459" y="1941"/>
                    </a:lnTo>
                    <a:lnTo>
                      <a:pt x="430" y="1876"/>
                    </a:lnTo>
                    <a:lnTo>
                      <a:pt x="403" y="1814"/>
                    </a:lnTo>
                    <a:lnTo>
                      <a:pt x="375" y="1753"/>
                    </a:lnTo>
                    <a:lnTo>
                      <a:pt x="350" y="1692"/>
                    </a:lnTo>
                    <a:lnTo>
                      <a:pt x="325" y="1633"/>
                    </a:lnTo>
                    <a:lnTo>
                      <a:pt x="303" y="1576"/>
                    </a:lnTo>
                    <a:lnTo>
                      <a:pt x="259" y="1464"/>
                    </a:lnTo>
                    <a:lnTo>
                      <a:pt x="246" y="1485"/>
                    </a:lnTo>
                    <a:lnTo>
                      <a:pt x="262" y="1474"/>
                    </a:lnTo>
                    <a:lnTo>
                      <a:pt x="223" y="1365"/>
                    </a:lnTo>
                    <a:lnTo>
                      <a:pt x="188" y="1263"/>
                    </a:lnTo>
                    <a:lnTo>
                      <a:pt x="157" y="1164"/>
                    </a:lnTo>
                    <a:lnTo>
                      <a:pt x="130" y="1069"/>
                    </a:lnTo>
                    <a:lnTo>
                      <a:pt x="106" y="978"/>
                    </a:lnTo>
                    <a:lnTo>
                      <a:pt x="86" y="891"/>
                    </a:lnTo>
                    <a:lnTo>
                      <a:pt x="69" y="809"/>
                    </a:lnTo>
                    <a:lnTo>
                      <a:pt x="56" y="729"/>
                    </a:lnTo>
                    <a:lnTo>
                      <a:pt x="46" y="653"/>
                    </a:lnTo>
                    <a:lnTo>
                      <a:pt x="30" y="667"/>
                    </a:lnTo>
                    <a:lnTo>
                      <a:pt x="47" y="667"/>
                    </a:lnTo>
                    <a:lnTo>
                      <a:pt x="40" y="594"/>
                    </a:lnTo>
                    <a:lnTo>
                      <a:pt x="37" y="524"/>
                    </a:lnTo>
                    <a:lnTo>
                      <a:pt x="36" y="475"/>
                    </a:lnTo>
                    <a:lnTo>
                      <a:pt x="38" y="429"/>
                    </a:lnTo>
                    <a:lnTo>
                      <a:pt x="21" y="429"/>
                    </a:lnTo>
                    <a:lnTo>
                      <a:pt x="37" y="441"/>
                    </a:lnTo>
                    <a:lnTo>
                      <a:pt x="42" y="397"/>
                    </a:lnTo>
                    <a:lnTo>
                      <a:pt x="50" y="355"/>
                    </a:lnTo>
                    <a:lnTo>
                      <a:pt x="61" y="317"/>
                    </a:lnTo>
                    <a:lnTo>
                      <a:pt x="74" y="283"/>
                    </a:lnTo>
                    <a:lnTo>
                      <a:pt x="58" y="270"/>
                    </a:lnTo>
                    <a:lnTo>
                      <a:pt x="70" y="292"/>
                    </a:lnTo>
                    <a:lnTo>
                      <a:pt x="85" y="260"/>
                    </a:lnTo>
                    <a:lnTo>
                      <a:pt x="102" y="230"/>
                    </a:lnTo>
                    <a:lnTo>
                      <a:pt x="122" y="201"/>
                    </a:lnTo>
                    <a:lnTo>
                      <a:pt x="144" y="175"/>
                    </a:lnTo>
                    <a:lnTo>
                      <a:pt x="131" y="154"/>
                    </a:lnTo>
                    <a:lnTo>
                      <a:pt x="138" y="182"/>
                    </a:lnTo>
                    <a:lnTo>
                      <a:pt x="161" y="158"/>
                    </a:lnTo>
                    <a:lnTo>
                      <a:pt x="185" y="135"/>
                    </a:lnTo>
                    <a:lnTo>
                      <a:pt x="211" y="114"/>
                    </a:lnTo>
                    <a:lnTo>
                      <a:pt x="237" y="93"/>
                    </a:lnTo>
                    <a:lnTo>
                      <a:pt x="294" y="59"/>
                    </a:lnTo>
                    <a:lnTo>
                      <a:pt x="282" y="0"/>
                    </a:lnTo>
                    <a:lnTo>
                      <a:pt x="223" y="36"/>
                    </a:lnTo>
                    <a:lnTo>
                      <a:pt x="197" y="57"/>
                    </a:lnTo>
                    <a:lnTo>
                      <a:pt x="171" y="78"/>
                    </a:lnTo>
                    <a:lnTo>
                      <a:pt x="147" y="101"/>
                    </a:lnTo>
                    <a:lnTo>
                      <a:pt x="124" y="125"/>
                    </a:lnTo>
                    <a:lnTo>
                      <a:pt x="119" y="131"/>
                    </a:lnTo>
                    <a:lnTo>
                      <a:pt x="97" y="158"/>
                    </a:lnTo>
                    <a:lnTo>
                      <a:pt x="77" y="186"/>
                    </a:lnTo>
                    <a:lnTo>
                      <a:pt x="60" y="216"/>
                    </a:lnTo>
                    <a:lnTo>
                      <a:pt x="45" y="249"/>
                    </a:lnTo>
                    <a:lnTo>
                      <a:pt x="42" y="258"/>
                    </a:lnTo>
                    <a:lnTo>
                      <a:pt x="28" y="292"/>
                    </a:lnTo>
                    <a:lnTo>
                      <a:pt x="18" y="330"/>
                    </a:lnTo>
                    <a:lnTo>
                      <a:pt x="9" y="372"/>
                    </a:lnTo>
                    <a:lnTo>
                      <a:pt x="5" y="416"/>
                    </a:lnTo>
                    <a:lnTo>
                      <a:pt x="2" y="429"/>
                    </a:lnTo>
                    <a:lnTo>
                      <a:pt x="2" y="429"/>
                    </a:lnTo>
                    <a:lnTo>
                      <a:pt x="0" y="475"/>
                    </a:lnTo>
                    <a:lnTo>
                      <a:pt x="1" y="528"/>
                    </a:lnTo>
                    <a:lnTo>
                      <a:pt x="5" y="594"/>
                    </a:lnTo>
                    <a:lnTo>
                      <a:pt x="11" y="667"/>
                    </a:lnTo>
                    <a:lnTo>
                      <a:pt x="13" y="678"/>
                    </a:lnTo>
                    <a:lnTo>
                      <a:pt x="23" y="754"/>
                    </a:lnTo>
                    <a:lnTo>
                      <a:pt x="36" y="834"/>
                    </a:lnTo>
                    <a:lnTo>
                      <a:pt x="53" y="915"/>
                    </a:lnTo>
                    <a:lnTo>
                      <a:pt x="73" y="1003"/>
                    </a:lnTo>
                    <a:lnTo>
                      <a:pt x="97" y="1094"/>
                    </a:lnTo>
                    <a:lnTo>
                      <a:pt x="124" y="1189"/>
                    </a:lnTo>
                    <a:lnTo>
                      <a:pt x="156" y="1288"/>
                    </a:lnTo>
                    <a:lnTo>
                      <a:pt x="191" y="1390"/>
                    </a:lnTo>
                    <a:lnTo>
                      <a:pt x="230" y="1498"/>
                    </a:lnTo>
                    <a:lnTo>
                      <a:pt x="234" y="1508"/>
                    </a:lnTo>
                    <a:lnTo>
                      <a:pt x="278" y="1620"/>
                    </a:lnTo>
                    <a:lnTo>
                      <a:pt x="300" y="1677"/>
                    </a:lnTo>
                    <a:lnTo>
                      <a:pt x="325" y="1736"/>
                    </a:lnTo>
                    <a:lnTo>
                      <a:pt x="350" y="1796"/>
                    </a:lnTo>
                    <a:lnTo>
                      <a:pt x="378" y="1857"/>
                    </a:lnTo>
                    <a:lnTo>
                      <a:pt x="405" y="1920"/>
                    </a:lnTo>
                    <a:lnTo>
                      <a:pt x="434" y="1984"/>
                    </a:lnTo>
                    <a:lnTo>
                      <a:pt x="465" y="2049"/>
                    </a:lnTo>
                    <a:lnTo>
                      <a:pt x="495" y="2114"/>
                    </a:lnTo>
                    <a:lnTo>
                      <a:pt x="529" y="2184"/>
                    </a:lnTo>
                    <a:lnTo>
                      <a:pt x="565" y="2258"/>
                    </a:lnTo>
                    <a:lnTo>
                      <a:pt x="604" y="2336"/>
                    </a:lnTo>
                    <a:lnTo>
                      <a:pt x="644" y="2417"/>
                    </a:lnTo>
                    <a:lnTo>
                      <a:pt x="688" y="2503"/>
                    </a:lnTo>
                    <a:lnTo>
                      <a:pt x="732" y="2592"/>
                    </a:lnTo>
                    <a:lnTo>
                      <a:pt x="779" y="2683"/>
                    </a:lnTo>
                    <a:lnTo>
                      <a:pt x="828" y="2778"/>
                    </a:lnTo>
                    <a:lnTo>
                      <a:pt x="878" y="2873"/>
                    </a:lnTo>
                    <a:lnTo>
                      <a:pt x="929" y="2972"/>
                    </a:lnTo>
                    <a:lnTo>
                      <a:pt x="981" y="3071"/>
                    </a:lnTo>
                    <a:lnTo>
                      <a:pt x="1035" y="3171"/>
                    </a:lnTo>
                    <a:lnTo>
                      <a:pt x="1144" y="3373"/>
                    </a:lnTo>
                    <a:lnTo>
                      <a:pt x="1255" y="3574"/>
                    </a:lnTo>
                    <a:lnTo>
                      <a:pt x="1366" y="3773"/>
                    </a:lnTo>
                    <a:lnTo>
                      <a:pt x="1422" y="3870"/>
                    </a:lnTo>
                    <a:lnTo>
                      <a:pt x="1477" y="3965"/>
                    </a:lnTo>
                    <a:lnTo>
                      <a:pt x="1532" y="4058"/>
                    </a:lnTo>
                    <a:lnTo>
                      <a:pt x="1586" y="4147"/>
                    </a:lnTo>
                    <a:lnTo>
                      <a:pt x="1638" y="4235"/>
                    </a:lnTo>
                    <a:lnTo>
                      <a:pt x="1691" y="4318"/>
                    </a:lnTo>
                    <a:lnTo>
                      <a:pt x="1742" y="4398"/>
                    </a:lnTo>
                    <a:lnTo>
                      <a:pt x="1791" y="4474"/>
                    </a:lnTo>
                    <a:lnTo>
                      <a:pt x="1838" y="4544"/>
                    </a:lnTo>
                    <a:lnTo>
                      <a:pt x="1884" y="4611"/>
                    </a:lnTo>
                    <a:lnTo>
                      <a:pt x="1928" y="4672"/>
                    </a:lnTo>
                    <a:lnTo>
                      <a:pt x="1969" y="4729"/>
                    </a:lnTo>
                    <a:lnTo>
                      <a:pt x="2009" y="4778"/>
                    </a:lnTo>
                    <a:lnTo>
                      <a:pt x="2015" y="4784"/>
                    </a:lnTo>
                    <a:lnTo>
                      <a:pt x="2050" y="4825"/>
                    </a:lnTo>
                    <a:lnTo>
                      <a:pt x="2086" y="4865"/>
                    </a:lnTo>
                    <a:lnTo>
                      <a:pt x="2120" y="4900"/>
                    </a:lnTo>
                    <a:lnTo>
                      <a:pt x="2153" y="4930"/>
                    </a:lnTo>
                    <a:lnTo>
                      <a:pt x="2184" y="4956"/>
                    </a:lnTo>
                    <a:lnTo>
                      <a:pt x="2216" y="4977"/>
                    </a:lnTo>
                    <a:lnTo>
                      <a:pt x="2245" y="4998"/>
                    </a:lnTo>
                    <a:lnTo>
                      <a:pt x="2274" y="5013"/>
                    </a:lnTo>
                    <a:lnTo>
                      <a:pt x="2302" y="5025"/>
                    </a:lnTo>
                    <a:lnTo>
                      <a:pt x="2308" y="5029"/>
                    </a:lnTo>
                    <a:lnTo>
                      <a:pt x="2336" y="5038"/>
                    </a:lnTo>
                    <a:lnTo>
                      <a:pt x="2362" y="5044"/>
                    </a:lnTo>
                    <a:lnTo>
                      <a:pt x="2387" y="5048"/>
                    </a:lnTo>
                    <a:lnTo>
                      <a:pt x="2411" y="5048"/>
                    </a:lnTo>
                    <a:lnTo>
                      <a:pt x="2435" y="5046"/>
                    </a:lnTo>
                    <a:lnTo>
                      <a:pt x="2457" y="5042"/>
                    </a:lnTo>
                    <a:lnTo>
                      <a:pt x="2480" y="5034"/>
                    </a:lnTo>
                    <a:lnTo>
                      <a:pt x="2487" y="5032"/>
                    </a:lnTo>
                    <a:lnTo>
                      <a:pt x="2509" y="5023"/>
                    </a:lnTo>
                    <a:lnTo>
                      <a:pt x="2530" y="5012"/>
                    </a:lnTo>
                    <a:lnTo>
                      <a:pt x="2550" y="5000"/>
                    </a:lnTo>
                    <a:lnTo>
                      <a:pt x="2590" y="4968"/>
                    </a:lnTo>
                    <a:lnTo>
                      <a:pt x="2627" y="4930"/>
                    </a:lnTo>
                    <a:lnTo>
                      <a:pt x="2664" y="4888"/>
                    </a:lnTo>
                    <a:lnTo>
                      <a:pt x="2670" y="4881"/>
                    </a:lnTo>
                    <a:lnTo>
                      <a:pt x="2704" y="4833"/>
                    </a:lnTo>
                    <a:lnTo>
                      <a:pt x="2738" y="4784"/>
                    </a:lnTo>
                    <a:lnTo>
                      <a:pt x="2772" y="4732"/>
                    </a:lnTo>
                    <a:lnTo>
                      <a:pt x="2804" y="4679"/>
                    </a:lnTo>
                    <a:close/>
                  </a:path>
                </a:pathLst>
              </a:custGeom>
              <a:solidFill>
                <a:srgbClr val="33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23" name="Freeform 123"/>
              <p:cNvSpPr>
                <a:spLocks/>
              </p:cNvSpPr>
              <p:nvPr/>
            </p:nvSpPr>
            <p:spPr bwMode="auto">
              <a:xfrm>
                <a:off x="701" y="1520"/>
                <a:ext cx="160" cy="120"/>
              </a:xfrm>
              <a:custGeom>
                <a:avLst/>
                <a:gdLst>
                  <a:gd name="T0" fmla="*/ 43 w 160"/>
                  <a:gd name="T1" fmla="*/ 241 h 241"/>
                  <a:gd name="T2" fmla="*/ 160 w 160"/>
                  <a:gd name="T3" fmla="*/ 47 h 241"/>
                  <a:gd name="T4" fmla="*/ 0 w 160"/>
                  <a:gd name="T5" fmla="*/ 0 h 241"/>
                  <a:gd name="T6" fmla="*/ 43 w 160"/>
                  <a:gd name="T7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" h="241">
                    <a:moveTo>
                      <a:pt x="43" y="241"/>
                    </a:moveTo>
                    <a:lnTo>
                      <a:pt x="160" y="47"/>
                    </a:lnTo>
                    <a:lnTo>
                      <a:pt x="0" y="0"/>
                    </a:lnTo>
                    <a:lnTo>
                      <a:pt x="43" y="241"/>
                    </a:lnTo>
                    <a:close/>
                  </a:path>
                </a:pathLst>
              </a:custGeom>
              <a:solidFill>
                <a:srgbClr val="33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5725" name="Rectangle 125"/>
            <p:cNvSpPr>
              <a:spLocks noChangeArrowheads="1"/>
            </p:cNvSpPr>
            <p:nvPr/>
          </p:nvSpPr>
          <p:spPr bwMode="auto">
            <a:xfrm>
              <a:off x="3840" y="1152"/>
              <a:ext cx="1920" cy="720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726" name="Rectangle 126"/>
            <p:cNvSpPr>
              <a:spLocks noChangeArrowheads="1"/>
            </p:cNvSpPr>
            <p:nvPr/>
          </p:nvSpPr>
          <p:spPr bwMode="auto">
            <a:xfrm>
              <a:off x="3887" y="1218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1800"/>
            </a:p>
          </p:txBody>
        </p:sp>
        <p:sp>
          <p:nvSpPr>
            <p:cNvPr id="25727" name="Rectangle 127"/>
            <p:cNvSpPr>
              <a:spLocks noChangeArrowheads="1"/>
            </p:cNvSpPr>
            <p:nvPr/>
          </p:nvSpPr>
          <p:spPr bwMode="auto">
            <a:xfrm>
              <a:off x="3909" y="1219"/>
              <a:ext cx="7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 Rounded MT Bold" pitchFamily="34" charset="0"/>
                </a:rPr>
                <a:t>Abort Project</a:t>
              </a:r>
              <a:endParaRPr lang="en-US" sz="1800">
                <a:latin typeface="Arial Rounded MT Bold" pitchFamily="34" charset="0"/>
              </a:endParaRPr>
            </a:p>
          </p:txBody>
        </p:sp>
        <p:sp>
          <p:nvSpPr>
            <p:cNvPr id="25730" name="Rectangle 130"/>
            <p:cNvSpPr>
              <a:spLocks noChangeArrowheads="1"/>
            </p:cNvSpPr>
            <p:nvPr/>
          </p:nvSpPr>
          <p:spPr bwMode="auto">
            <a:xfrm>
              <a:off x="3887" y="1324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1800"/>
            </a:p>
          </p:txBody>
        </p:sp>
        <p:sp>
          <p:nvSpPr>
            <p:cNvPr id="25731" name="Rectangle 131"/>
            <p:cNvSpPr>
              <a:spLocks noChangeArrowheads="1"/>
            </p:cNvSpPr>
            <p:nvPr/>
          </p:nvSpPr>
          <p:spPr bwMode="auto">
            <a:xfrm>
              <a:off x="3887" y="1415"/>
              <a:ext cx="8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 Rounded MT Bold" pitchFamily="34" charset="0"/>
                </a:rPr>
                <a:t>Goto next phase</a:t>
              </a:r>
              <a:endParaRPr lang="en-US" sz="1800">
                <a:latin typeface="Arial Rounded MT Bold" pitchFamily="34" charset="0"/>
              </a:endParaRPr>
            </a:p>
          </p:txBody>
        </p:sp>
        <p:sp>
          <p:nvSpPr>
            <p:cNvPr id="25732" name="Rectangle 132"/>
            <p:cNvSpPr>
              <a:spLocks noChangeArrowheads="1"/>
            </p:cNvSpPr>
            <p:nvPr/>
          </p:nvSpPr>
          <p:spPr bwMode="auto">
            <a:xfrm>
              <a:off x="4497" y="1415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1800"/>
            </a:p>
          </p:txBody>
        </p:sp>
        <p:sp>
          <p:nvSpPr>
            <p:cNvPr id="25733" name="Rectangle 133"/>
            <p:cNvSpPr>
              <a:spLocks noChangeArrowheads="1"/>
            </p:cNvSpPr>
            <p:nvPr/>
          </p:nvSpPr>
          <p:spPr bwMode="auto">
            <a:xfrm>
              <a:off x="4520" y="1415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1800"/>
            </a:p>
          </p:txBody>
        </p:sp>
        <p:sp>
          <p:nvSpPr>
            <p:cNvPr id="25734" name="Rectangle 134"/>
            <p:cNvSpPr>
              <a:spLocks noChangeArrowheads="1"/>
            </p:cNvSpPr>
            <p:nvPr/>
          </p:nvSpPr>
          <p:spPr bwMode="auto">
            <a:xfrm>
              <a:off x="3887" y="1506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1800"/>
            </a:p>
          </p:txBody>
        </p:sp>
        <p:sp>
          <p:nvSpPr>
            <p:cNvPr id="25735" name="Rectangle 135"/>
            <p:cNvSpPr>
              <a:spLocks noChangeArrowheads="1"/>
            </p:cNvSpPr>
            <p:nvPr/>
          </p:nvSpPr>
          <p:spPr bwMode="auto">
            <a:xfrm>
              <a:off x="3887" y="1598"/>
              <a:ext cx="109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 Rounded MT Bold" pitchFamily="34" charset="0"/>
                </a:rPr>
                <a:t>Goto Previous phase</a:t>
              </a:r>
              <a:endParaRPr lang="en-US" sz="1800">
                <a:latin typeface="Arial Rounded MT Bold" pitchFamily="34" charset="0"/>
              </a:endParaRPr>
            </a:p>
          </p:txBody>
        </p:sp>
        <p:sp>
          <p:nvSpPr>
            <p:cNvPr id="25736" name="Rectangle 136"/>
            <p:cNvSpPr>
              <a:spLocks noChangeArrowheads="1"/>
            </p:cNvSpPr>
            <p:nvPr/>
          </p:nvSpPr>
          <p:spPr bwMode="auto">
            <a:xfrm>
              <a:off x="4659" y="1583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1800"/>
            </a:p>
          </p:txBody>
        </p:sp>
        <p:sp>
          <p:nvSpPr>
            <p:cNvPr id="25737" name="Rectangle 137"/>
            <p:cNvSpPr>
              <a:spLocks noChangeArrowheads="1"/>
            </p:cNvSpPr>
            <p:nvPr/>
          </p:nvSpPr>
          <p:spPr bwMode="auto">
            <a:xfrm>
              <a:off x="4686" y="1583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1800"/>
            </a:p>
          </p:txBody>
        </p:sp>
        <p:grpSp>
          <p:nvGrpSpPr>
            <p:cNvPr id="25740" name="Group 140"/>
            <p:cNvGrpSpPr>
              <a:grpSpLocks/>
            </p:cNvGrpSpPr>
            <p:nvPr/>
          </p:nvGrpSpPr>
          <p:grpSpPr bwMode="auto">
            <a:xfrm>
              <a:off x="4848" y="1248"/>
              <a:ext cx="614" cy="103"/>
              <a:chOff x="4369" y="1568"/>
              <a:chExt cx="407" cy="92"/>
            </a:xfrm>
          </p:grpSpPr>
          <p:sp>
            <p:nvSpPr>
              <p:cNvPr id="25738" name="Rectangle 138"/>
              <p:cNvSpPr>
                <a:spLocks noChangeArrowheads="1"/>
              </p:cNvSpPr>
              <p:nvPr/>
            </p:nvSpPr>
            <p:spPr bwMode="auto">
              <a:xfrm>
                <a:off x="4369" y="1605"/>
                <a:ext cx="305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39" name="Freeform 139"/>
              <p:cNvSpPr>
                <a:spLocks/>
              </p:cNvSpPr>
              <p:nvPr/>
            </p:nvSpPr>
            <p:spPr bwMode="auto">
              <a:xfrm>
                <a:off x="4672" y="1568"/>
                <a:ext cx="104" cy="92"/>
              </a:xfrm>
              <a:custGeom>
                <a:avLst/>
                <a:gdLst>
                  <a:gd name="T0" fmla="*/ 0 w 104"/>
                  <a:gd name="T1" fmla="*/ 184 h 184"/>
                  <a:gd name="T2" fmla="*/ 104 w 104"/>
                  <a:gd name="T3" fmla="*/ 91 h 184"/>
                  <a:gd name="T4" fmla="*/ 0 w 104"/>
                  <a:gd name="T5" fmla="*/ 0 h 184"/>
                  <a:gd name="T6" fmla="*/ 0 w 104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" h="184">
                    <a:moveTo>
                      <a:pt x="0" y="184"/>
                    </a:moveTo>
                    <a:lnTo>
                      <a:pt x="104" y="91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5743" name="Group 143"/>
            <p:cNvGrpSpPr>
              <a:grpSpLocks/>
            </p:cNvGrpSpPr>
            <p:nvPr/>
          </p:nvGrpSpPr>
          <p:grpSpPr bwMode="auto">
            <a:xfrm>
              <a:off x="5389" y="1680"/>
              <a:ext cx="371" cy="103"/>
              <a:chOff x="4613" y="1924"/>
              <a:chExt cx="246" cy="92"/>
            </a:xfrm>
          </p:grpSpPr>
          <p:sp>
            <p:nvSpPr>
              <p:cNvPr id="25741" name="Rectangle 141"/>
              <p:cNvSpPr>
                <a:spLocks noChangeArrowheads="1"/>
              </p:cNvSpPr>
              <p:nvPr/>
            </p:nvSpPr>
            <p:spPr bwMode="auto">
              <a:xfrm>
                <a:off x="4613" y="1961"/>
                <a:ext cx="143" cy="18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42" name="Freeform 142"/>
              <p:cNvSpPr>
                <a:spLocks/>
              </p:cNvSpPr>
              <p:nvPr/>
            </p:nvSpPr>
            <p:spPr bwMode="auto">
              <a:xfrm>
                <a:off x="4754" y="1924"/>
                <a:ext cx="105" cy="92"/>
              </a:xfrm>
              <a:custGeom>
                <a:avLst/>
                <a:gdLst>
                  <a:gd name="T0" fmla="*/ 0 w 105"/>
                  <a:gd name="T1" fmla="*/ 184 h 184"/>
                  <a:gd name="T2" fmla="*/ 105 w 105"/>
                  <a:gd name="T3" fmla="*/ 93 h 184"/>
                  <a:gd name="T4" fmla="*/ 0 w 105"/>
                  <a:gd name="T5" fmla="*/ 0 h 184"/>
                  <a:gd name="T6" fmla="*/ 0 w 105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184">
                    <a:moveTo>
                      <a:pt x="0" y="184"/>
                    </a:moveTo>
                    <a:lnTo>
                      <a:pt x="105" y="93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5746" name="Group 146"/>
            <p:cNvGrpSpPr>
              <a:grpSpLocks/>
            </p:cNvGrpSpPr>
            <p:nvPr/>
          </p:nvGrpSpPr>
          <p:grpSpPr bwMode="auto">
            <a:xfrm>
              <a:off x="5088" y="1472"/>
              <a:ext cx="541" cy="112"/>
              <a:chOff x="4440" y="1742"/>
              <a:chExt cx="359" cy="100"/>
            </a:xfrm>
          </p:grpSpPr>
          <p:sp>
            <p:nvSpPr>
              <p:cNvPr id="25744" name="Freeform 144"/>
              <p:cNvSpPr>
                <a:spLocks/>
              </p:cNvSpPr>
              <p:nvPr/>
            </p:nvSpPr>
            <p:spPr bwMode="auto">
              <a:xfrm>
                <a:off x="4450" y="1756"/>
                <a:ext cx="326" cy="72"/>
              </a:xfrm>
              <a:custGeom>
                <a:avLst/>
                <a:gdLst>
                  <a:gd name="T0" fmla="*/ 245 w 326"/>
                  <a:gd name="T1" fmla="*/ 0 h 142"/>
                  <a:gd name="T2" fmla="*/ 245 w 326"/>
                  <a:gd name="T3" fmla="*/ 36 h 142"/>
                  <a:gd name="T4" fmla="*/ 0 w 326"/>
                  <a:gd name="T5" fmla="*/ 36 h 142"/>
                  <a:gd name="T6" fmla="*/ 0 w 326"/>
                  <a:gd name="T7" fmla="*/ 106 h 142"/>
                  <a:gd name="T8" fmla="*/ 245 w 326"/>
                  <a:gd name="T9" fmla="*/ 106 h 142"/>
                  <a:gd name="T10" fmla="*/ 245 w 326"/>
                  <a:gd name="T11" fmla="*/ 142 h 142"/>
                  <a:gd name="T12" fmla="*/ 326 w 326"/>
                  <a:gd name="T13" fmla="*/ 70 h 142"/>
                  <a:gd name="T14" fmla="*/ 245 w 326"/>
                  <a:gd name="T15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6" h="142">
                    <a:moveTo>
                      <a:pt x="245" y="0"/>
                    </a:moveTo>
                    <a:lnTo>
                      <a:pt x="245" y="36"/>
                    </a:lnTo>
                    <a:lnTo>
                      <a:pt x="0" y="36"/>
                    </a:lnTo>
                    <a:lnTo>
                      <a:pt x="0" y="106"/>
                    </a:lnTo>
                    <a:lnTo>
                      <a:pt x="245" y="106"/>
                    </a:lnTo>
                    <a:lnTo>
                      <a:pt x="245" y="142"/>
                    </a:lnTo>
                    <a:lnTo>
                      <a:pt x="326" y="70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33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45" name="Freeform 145"/>
              <p:cNvSpPr>
                <a:spLocks noEditPoints="1"/>
              </p:cNvSpPr>
              <p:nvPr/>
            </p:nvSpPr>
            <p:spPr bwMode="auto">
              <a:xfrm>
                <a:off x="4440" y="1742"/>
                <a:ext cx="359" cy="100"/>
              </a:xfrm>
              <a:custGeom>
                <a:avLst/>
                <a:gdLst>
                  <a:gd name="T0" fmla="*/ 245 w 359"/>
                  <a:gd name="T1" fmla="*/ 65 h 199"/>
                  <a:gd name="T2" fmla="*/ 255 w 359"/>
                  <a:gd name="T3" fmla="*/ 65 h 199"/>
                  <a:gd name="T4" fmla="*/ 255 w 359"/>
                  <a:gd name="T5" fmla="*/ 48 h 199"/>
                  <a:gd name="T6" fmla="*/ 10 w 359"/>
                  <a:gd name="T7" fmla="*/ 48 h 199"/>
                  <a:gd name="T8" fmla="*/ 0 w 359"/>
                  <a:gd name="T9" fmla="*/ 48 h 199"/>
                  <a:gd name="T10" fmla="*/ 0 w 359"/>
                  <a:gd name="T11" fmla="*/ 65 h 199"/>
                  <a:gd name="T12" fmla="*/ 0 w 359"/>
                  <a:gd name="T13" fmla="*/ 135 h 199"/>
                  <a:gd name="T14" fmla="*/ 0 w 359"/>
                  <a:gd name="T15" fmla="*/ 152 h 199"/>
                  <a:gd name="T16" fmla="*/ 10 w 359"/>
                  <a:gd name="T17" fmla="*/ 154 h 199"/>
                  <a:gd name="T18" fmla="*/ 255 w 359"/>
                  <a:gd name="T19" fmla="*/ 154 h 199"/>
                  <a:gd name="T20" fmla="*/ 255 w 359"/>
                  <a:gd name="T21" fmla="*/ 135 h 199"/>
                  <a:gd name="T22" fmla="*/ 245 w 359"/>
                  <a:gd name="T23" fmla="*/ 135 h 199"/>
                  <a:gd name="T24" fmla="*/ 245 w 359"/>
                  <a:gd name="T25" fmla="*/ 171 h 199"/>
                  <a:gd name="T26" fmla="*/ 245 w 359"/>
                  <a:gd name="T27" fmla="*/ 199 h 199"/>
                  <a:gd name="T28" fmla="*/ 259 w 359"/>
                  <a:gd name="T29" fmla="*/ 188 h 199"/>
                  <a:gd name="T30" fmla="*/ 341 w 359"/>
                  <a:gd name="T31" fmla="*/ 116 h 199"/>
                  <a:gd name="T32" fmla="*/ 359 w 359"/>
                  <a:gd name="T33" fmla="*/ 99 h 199"/>
                  <a:gd name="T34" fmla="*/ 341 w 359"/>
                  <a:gd name="T35" fmla="*/ 84 h 199"/>
                  <a:gd name="T36" fmla="*/ 259 w 359"/>
                  <a:gd name="T37" fmla="*/ 13 h 199"/>
                  <a:gd name="T38" fmla="*/ 245 w 359"/>
                  <a:gd name="T39" fmla="*/ 0 h 199"/>
                  <a:gd name="T40" fmla="*/ 245 w 359"/>
                  <a:gd name="T41" fmla="*/ 29 h 199"/>
                  <a:gd name="T42" fmla="*/ 245 w 359"/>
                  <a:gd name="T43" fmla="*/ 65 h 199"/>
                  <a:gd name="T44" fmla="*/ 266 w 359"/>
                  <a:gd name="T45" fmla="*/ 29 h 199"/>
                  <a:gd name="T46" fmla="*/ 255 w 359"/>
                  <a:gd name="T47" fmla="*/ 29 h 199"/>
                  <a:gd name="T48" fmla="*/ 251 w 359"/>
                  <a:gd name="T49" fmla="*/ 46 h 199"/>
                  <a:gd name="T50" fmla="*/ 332 w 359"/>
                  <a:gd name="T51" fmla="*/ 116 h 199"/>
                  <a:gd name="T52" fmla="*/ 336 w 359"/>
                  <a:gd name="T53" fmla="*/ 99 h 199"/>
                  <a:gd name="T54" fmla="*/ 332 w 359"/>
                  <a:gd name="T55" fmla="*/ 84 h 199"/>
                  <a:gd name="T56" fmla="*/ 251 w 359"/>
                  <a:gd name="T57" fmla="*/ 156 h 199"/>
                  <a:gd name="T58" fmla="*/ 255 w 359"/>
                  <a:gd name="T59" fmla="*/ 171 h 199"/>
                  <a:gd name="T60" fmla="*/ 266 w 359"/>
                  <a:gd name="T61" fmla="*/ 171 h 199"/>
                  <a:gd name="T62" fmla="*/ 266 w 359"/>
                  <a:gd name="T63" fmla="*/ 135 h 199"/>
                  <a:gd name="T64" fmla="*/ 266 w 359"/>
                  <a:gd name="T65" fmla="*/ 118 h 199"/>
                  <a:gd name="T66" fmla="*/ 255 w 359"/>
                  <a:gd name="T67" fmla="*/ 118 h 199"/>
                  <a:gd name="T68" fmla="*/ 10 w 359"/>
                  <a:gd name="T69" fmla="*/ 118 h 199"/>
                  <a:gd name="T70" fmla="*/ 10 w 359"/>
                  <a:gd name="T71" fmla="*/ 135 h 199"/>
                  <a:gd name="T72" fmla="*/ 21 w 359"/>
                  <a:gd name="T73" fmla="*/ 135 h 199"/>
                  <a:gd name="T74" fmla="*/ 21 w 359"/>
                  <a:gd name="T75" fmla="*/ 65 h 199"/>
                  <a:gd name="T76" fmla="*/ 10 w 359"/>
                  <a:gd name="T77" fmla="*/ 65 h 199"/>
                  <a:gd name="T78" fmla="*/ 10 w 359"/>
                  <a:gd name="T79" fmla="*/ 84 h 199"/>
                  <a:gd name="T80" fmla="*/ 255 w 359"/>
                  <a:gd name="T81" fmla="*/ 84 h 199"/>
                  <a:gd name="T82" fmla="*/ 266 w 359"/>
                  <a:gd name="T83" fmla="*/ 84 h 199"/>
                  <a:gd name="T84" fmla="*/ 266 w 359"/>
                  <a:gd name="T85" fmla="*/ 65 h 199"/>
                  <a:gd name="T86" fmla="*/ 266 w 359"/>
                  <a:gd name="T87" fmla="*/ 2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59" h="199">
                    <a:moveTo>
                      <a:pt x="245" y="65"/>
                    </a:moveTo>
                    <a:lnTo>
                      <a:pt x="255" y="65"/>
                    </a:lnTo>
                    <a:lnTo>
                      <a:pt x="255" y="48"/>
                    </a:lnTo>
                    <a:lnTo>
                      <a:pt x="10" y="48"/>
                    </a:lnTo>
                    <a:lnTo>
                      <a:pt x="0" y="48"/>
                    </a:lnTo>
                    <a:lnTo>
                      <a:pt x="0" y="65"/>
                    </a:lnTo>
                    <a:lnTo>
                      <a:pt x="0" y="135"/>
                    </a:lnTo>
                    <a:lnTo>
                      <a:pt x="0" y="152"/>
                    </a:lnTo>
                    <a:lnTo>
                      <a:pt x="10" y="154"/>
                    </a:lnTo>
                    <a:lnTo>
                      <a:pt x="255" y="154"/>
                    </a:lnTo>
                    <a:lnTo>
                      <a:pt x="255" y="135"/>
                    </a:lnTo>
                    <a:lnTo>
                      <a:pt x="245" y="135"/>
                    </a:lnTo>
                    <a:lnTo>
                      <a:pt x="245" y="171"/>
                    </a:lnTo>
                    <a:lnTo>
                      <a:pt x="245" y="199"/>
                    </a:lnTo>
                    <a:lnTo>
                      <a:pt x="259" y="188"/>
                    </a:lnTo>
                    <a:lnTo>
                      <a:pt x="341" y="116"/>
                    </a:lnTo>
                    <a:lnTo>
                      <a:pt x="359" y="99"/>
                    </a:lnTo>
                    <a:lnTo>
                      <a:pt x="341" y="84"/>
                    </a:lnTo>
                    <a:lnTo>
                      <a:pt x="259" y="13"/>
                    </a:lnTo>
                    <a:lnTo>
                      <a:pt x="245" y="0"/>
                    </a:lnTo>
                    <a:lnTo>
                      <a:pt x="245" y="29"/>
                    </a:lnTo>
                    <a:lnTo>
                      <a:pt x="245" y="65"/>
                    </a:lnTo>
                    <a:close/>
                    <a:moveTo>
                      <a:pt x="266" y="29"/>
                    </a:moveTo>
                    <a:lnTo>
                      <a:pt x="255" y="29"/>
                    </a:lnTo>
                    <a:lnTo>
                      <a:pt x="251" y="46"/>
                    </a:lnTo>
                    <a:lnTo>
                      <a:pt x="332" y="116"/>
                    </a:lnTo>
                    <a:lnTo>
                      <a:pt x="336" y="99"/>
                    </a:lnTo>
                    <a:lnTo>
                      <a:pt x="332" y="84"/>
                    </a:lnTo>
                    <a:lnTo>
                      <a:pt x="251" y="156"/>
                    </a:lnTo>
                    <a:lnTo>
                      <a:pt x="255" y="171"/>
                    </a:lnTo>
                    <a:lnTo>
                      <a:pt x="266" y="171"/>
                    </a:lnTo>
                    <a:lnTo>
                      <a:pt x="266" y="135"/>
                    </a:lnTo>
                    <a:lnTo>
                      <a:pt x="266" y="118"/>
                    </a:lnTo>
                    <a:lnTo>
                      <a:pt x="255" y="118"/>
                    </a:lnTo>
                    <a:lnTo>
                      <a:pt x="10" y="118"/>
                    </a:lnTo>
                    <a:lnTo>
                      <a:pt x="10" y="135"/>
                    </a:lnTo>
                    <a:lnTo>
                      <a:pt x="21" y="135"/>
                    </a:lnTo>
                    <a:lnTo>
                      <a:pt x="21" y="65"/>
                    </a:lnTo>
                    <a:lnTo>
                      <a:pt x="10" y="65"/>
                    </a:lnTo>
                    <a:lnTo>
                      <a:pt x="10" y="84"/>
                    </a:lnTo>
                    <a:lnTo>
                      <a:pt x="255" y="84"/>
                    </a:lnTo>
                    <a:lnTo>
                      <a:pt x="266" y="84"/>
                    </a:lnTo>
                    <a:lnTo>
                      <a:pt x="266" y="65"/>
                    </a:lnTo>
                    <a:lnTo>
                      <a:pt x="266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5612" name="Group 12"/>
            <p:cNvGrpSpPr>
              <a:grpSpLocks/>
            </p:cNvGrpSpPr>
            <p:nvPr/>
          </p:nvGrpSpPr>
          <p:grpSpPr bwMode="auto">
            <a:xfrm>
              <a:off x="1728" y="1453"/>
              <a:ext cx="656" cy="322"/>
              <a:chOff x="1657" y="1605"/>
              <a:chExt cx="435" cy="287"/>
            </a:xfrm>
          </p:grpSpPr>
          <p:sp>
            <p:nvSpPr>
              <p:cNvPr id="25610" name="Freeform 10"/>
              <p:cNvSpPr>
                <a:spLocks/>
              </p:cNvSpPr>
              <p:nvPr/>
            </p:nvSpPr>
            <p:spPr bwMode="auto">
              <a:xfrm>
                <a:off x="1671" y="1614"/>
                <a:ext cx="393" cy="267"/>
              </a:xfrm>
              <a:custGeom>
                <a:avLst/>
                <a:gdLst>
                  <a:gd name="T0" fmla="*/ 209 w 393"/>
                  <a:gd name="T1" fmla="*/ 355 h 533"/>
                  <a:gd name="T2" fmla="*/ 208 w 393"/>
                  <a:gd name="T3" fmla="*/ 338 h 533"/>
                  <a:gd name="T4" fmla="*/ 207 w 393"/>
                  <a:gd name="T5" fmla="*/ 319 h 533"/>
                  <a:gd name="T6" fmla="*/ 203 w 393"/>
                  <a:gd name="T7" fmla="*/ 304 h 533"/>
                  <a:gd name="T8" fmla="*/ 199 w 393"/>
                  <a:gd name="T9" fmla="*/ 286 h 533"/>
                  <a:gd name="T10" fmla="*/ 188 w 393"/>
                  <a:gd name="T11" fmla="*/ 256 h 533"/>
                  <a:gd name="T12" fmla="*/ 173 w 393"/>
                  <a:gd name="T13" fmla="*/ 229 h 533"/>
                  <a:gd name="T14" fmla="*/ 155 w 393"/>
                  <a:gd name="T15" fmla="*/ 209 h 533"/>
                  <a:gd name="T16" fmla="*/ 135 w 393"/>
                  <a:gd name="T17" fmla="*/ 192 h 533"/>
                  <a:gd name="T18" fmla="*/ 112 w 393"/>
                  <a:gd name="T19" fmla="*/ 182 h 533"/>
                  <a:gd name="T20" fmla="*/ 87 w 393"/>
                  <a:gd name="T21" fmla="*/ 178 h 533"/>
                  <a:gd name="T22" fmla="*/ 65 w 393"/>
                  <a:gd name="T23" fmla="*/ 182 h 533"/>
                  <a:gd name="T24" fmla="*/ 43 w 393"/>
                  <a:gd name="T25" fmla="*/ 190 h 533"/>
                  <a:gd name="T26" fmla="*/ 0 w 393"/>
                  <a:gd name="T27" fmla="*/ 23 h 533"/>
                  <a:gd name="T28" fmla="*/ 22 w 393"/>
                  <a:gd name="T29" fmla="*/ 13 h 533"/>
                  <a:gd name="T30" fmla="*/ 43 w 393"/>
                  <a:gd name="T31" fmla="*/ 5 h 533"/>
                  <a:gd name="T32" fmla="*/ 65 w 393"/>
                  <a:gd name="T33" fmla="*/ 2 h 533"/>
                  <a:gd name="T34" fmla="*/ 87 w 393"/>
                  <a:gd name="T35" fmla="*/ 0 h 533"/>
                  <a:gd name="T36" fmla="*/ 112 w 393"/>
                  <a:gd name="T37" fmla="*/ 2 h 533"/>
                  <a:gd name="T38" fmla="*/ 136 w 393"/>
                  <a:gd name="T39" fmla="*/ 7 h 533"/>
                  <a:gd name="T40" fmla="*/ 160 w 393"/>
                  <a:gd name="T41" fmla="*/ 15 h 533"/>
                  <a:gd name="T42" fmla="*/ 183 w 393"/>
                  <a:gd name="T43" fmla="*/ 28 h 533"/>
                  <a:gd name="T44" fmla="*/ 203 w 393"/>
                  <a:gd name="T45" fmla="*/ 43 h 533"/>
                  <a:gd name="T46" fmla="*/ 224 w 393"/>
                  <a:gd name="T47" fmla="*/ 60 h 533"/>
                  <a:gd name="T48" fmla="*/ 243 w 393"/>
                  <a:gd name="T49" fmla="*/ 81 h 533"/>
                  <a:gd name="T50" fmla="*/ 260 w 393"/>
                  <a:gd name="T51" fmla="*/ 104 h 533"/>
                  <a:gd name="T52" fmla="*/ 276 w 393"/>
                  <a:gd name="T53" fmla="*/ 129 h 533"/>
                  <a:gd name="T54" fmla="*/ 290 w 393"/>
                  <a:gd name="T55" fmla="*/ 157 h 533"/>
                  <a:gd name="T56" fmla="*/ 302 w 393"/>
                  <a:gd name="T57" fmla="*/ 186 h 533"/>
                  <a:gd name="T58" fmla="*/ 312 w 393"/>
                  <a:gd name="T59" fmla="*/ 216 h 533"/>
                  <a:gd name="T60" fmla="*/ 321 w 393"/>
                  <a:gd name="T61" fmla="*/ 250 h 533"/>
                  <a:gd name="T62" fmla="*/ 326 w 393"/>
                  <a:gd name="T63" fmla="*/ 283 h 533"/>
                  <a:gd name="T64" fmla="*/ 331 w 393"/>
                  <a:gd name="T65" fmla="*/ 319 h 533"/>
                  <a:gd name="T66" fmla="*/ 332 w 393"/>
                  <a:gd name="T67" fmla="*/ 355 h 533"/>
                  <a:gd name="T68" fmla="*/ 332 w 393"/>
                  <a:gd name="T69" fmla="*/ 355 h 533"/>
                  <a:gd name="T70" fmla="*/ 393 w 393"/>
                  <a:gd name="T71" fmla="*/ 355 h 533"/>
                  <a:gd name="T72" fmla="*/ 271 w 393"/>
                  <a:gd name="T73" fmla="*/ 533 h 533"/>
                  <a:gd name="T74" fmla="*/ 148 w 393"/>
                  <a:gd name="T75" fmla="*/ 355 h 533"/>
                  <a:gd name="T76" fmla="*/ 209 w 393"/>
                  <a:gd name="T77" fmla="*/ 355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3" h="533">
                    <a:moveTo>
                      <a:pt x="209" y="355"/>
                    </a:moveTo>
                    <a:lnTo>
                      <a:pt x="208" y="338"/>
                    </a:lnTo>
                    <a:lnTo>
                      <a:pt x="207" y="319"/>
                    </a:lnTo>
                    <a:lnTo>
                      <a:pt x="203" y="304"/>
                    </a:lnTo>
                    <a:lnTo>
                      <a:pt x="199" y="286"/>
                    </a:lnTo>
                    <a:lnTo>
                      <a:pt x="188" y="256"/>
                    </a:lnTo>
                    <a:lnTo>
                      <a:pt x="173" y="229"/>
                    </a:lnTo>
                    <a:lnTo>
                      <a:pt x="155" y="209"/>
                    </a:lnTo>
                    <a:lnTo>
                      <a:pt x="135" y="192"/>
                    </a:lnTo>
                    <a:lnTo>
                      <a:pt x="112" y="182"/>
                    </a:lnTo>
                    <a:lnTo>
                      <a:pt x="87" y="178"/>
                    </a:lnTo>
                    <a:lnTo>
                      <a:pt x="65" y="182"/>
                    </a:lnTo>
                    <a:lnTo>
                      <a:pt x="43" y="190"/>
                    </a:lnTo>
                    <a:lnTo>
                      <a:pt x="0" y="23"/>
                    </a:lnTo>
                    <a:lnTo>
                      <a:pt x="22" y="13"/>
                    </a:lnTo>
                    <a:lnTo>
                      <a:pt x="43" y="5"/>
                    </a:lnTo>
                    <a:lnTo>
                      <a:pt x="65" y="2"/>
                    </a:lnTo>
                    <a:lnTo>
                      <a:pt x="87" y="0"/>
                    </a:lnTo>
                    <a:lnTo>
                      <a:pt x="112" y="2"/>
                    </a:lnTo>
                    <a:lnTo>
                      <a:pt x="136" y="7"/>
                    </a:lnTo>
                    <a:lnTo>
                      <a:pt x="160" y="15"/>
                    </a:lnTo>
                    <a:lnTo>
                      <a:pt x="183" y="28"/>
                    </a:lnTo>
                    <a:lnTo>
                      <a:pt x="203" y="43"/>
                    </a:lnTo>
                    <a:lnTo>
                      <a:pt x="224" y="60"/>
                    </a:lnTo>
                    <a:lnTo>
                      <a:pt x="243" y="81"/>
                    </a:lnTo>
                    <a:lnTo>
                      <a:pt x="260" y="104"/>
                    </a:lnTo>
                    <a:lnTo>
                      <a:pt x="276" y="129"/>
                    </a:lnTo>
                    <a:lnTo>
                      <a:pt x="290" y="157"/>
                    </a:lnTo>
                    <a:lnTo>
                      <a:pt x="302" y="186"/>
                    </a:lnTo>
                    <a:lnTo>
                      <a:pt x="312" y="216"/>
                    </a:lnTo>
                    <a:lnTo>
                      <a:pt x="321" y="250"/>
                    </a:lnTo>
                    <a:lnTo>
                      <a:pt x="326" y="283"/>
                    </a:lnTo>
                    <a:lnTo>
                      <a:pt x="331" y="319"/>
                    </a:lnTo>
                    <a:lnTo>
                      <a:pt x="332" y="355"/>
                    </a:lnTo>
                    <a:lnTo>
                      <a:pt x="332" y="355"/>
                    </a:lnTo>
                    <a:lnTo>
                      <a:pt x="393" y="355"/>
                    </a:lnTo>
                    <a:lnTo>
                      <a:pt x="271" y="533"/>
                    </a:lnTo>
                    <a:lnTo>
                      <a:pt x="148" y="355"/>
                    </a:lnTo>
                    <a:lnTo>
                      <a:pt x="209" y="355"/>
                    </a:lnTo>
                    <a:close/>
                  </a:path>
                </a:pathLst>
              </a:custGeom>
              <a:solidFill>
                <a:srgbClr val="33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11" name="Freeform 11"/>
              <p:cNvSpPr>
                <a:spLocks noEditPoints="1"/>
              </p:cNvSpPr>
              <p:nvPr/>
            </p:nvSpPr>
            <p:spPr bwMode="auto">
              <a:xfrm>
                <a:off x="1657" y="1605"/>
                <a:ext cx="435" cy="287"/>
              </a:xfrm>
              <a:custGeom>
                <a:avLst/>
                <a:gdLst>
                  <a:gd name="T0" fmla="*/ 230 w 435"/>
                  <a:gd name="T1" fmla="*/ 330 h 573"/>
                  <a:gd name="T2" fmla="*/ 212 w 435"/>
                  <a:gd name="T3" fmla="*/ 267 h 573"/>
                  <a:gd name="T4" fmla="*/ 177 w 435"/>
                  <a:gd name="T5" fmla="*/ 214 h 573"/>
                  <a:gd name="T6" fmla="*/ 129 w 435"/>
                  <a:gd name="T7" fmla="*/ 182 h 573"/>
                  <a:gd name="T8" fmla="*/ 79 w 435"/>
                  <a:gd name="T9" fmla="*/ 180 h 573"/>
                  <a:gd name="T10" fmla="*/ 57 w 435"/>
                  <a:gd name="T11" fmla="*/ 207 h 573"/>
                  <a:gd name="T12" fmla="*/ 14 w 435"/>
                  <a:gd name="T13" fmla="*/ 40 h 573"/>
                  <a:gd name="T14" fmla="*/ 36 w 435"/>
                  <a:gd name="T15" fmla="*/ 30 h 573"/>
                  <a:gd name="T16" fmla="*/ 79 w 435"/>
                  <a:gd name="T17" fmla="*/ 36 h 573"/>
                  <a:gd name="T18" fmla="*/ 150 w 435"/>
                  <a:gd name="T19" fmla="*/ 41 h 573"/>
                  <a:gd name="T20" fmla="*/ 169 w 435"/>
                  <a:gd name="T21" fmla="*/ 49 h 573"/>
                  <a:gd name="T22" fmla="*/ 234 w 435"/>
                  <a:gd name="T23" fmla="*/ 95 h 573"/>
                  <a:gd name="T24" fmla="*/ 249 w 435"/>
                  <a:gd name="T25" fmla="*/ 110 h 573"/>
                  <a:gd name="T26" fmla="*/ 297 w 435"/>
                  <a:gd name="T27" fmla="*/ 186 h 573"/>
                  <a:gd name="T28" fmla="*/ 307 w 435"/>
                  <a:gd name="T29" fmla="*/ 210 h 573"/>
                  <a:gd name="T30" fmla="*/ 330 w 435"/>
                  <a:gd name="T31" fmla="*/ 307 h 573"/>
                  <a:gd name="T32" fmla="*/ 334 w 435"/>
                  <a:gd name="T33" fmla="*/ 336 h 573"/>
                  <a:gd name="T34" fmla="*/ 346 w 435"/>
                  <a:gd name="T35" fmla="*/ 391 h 573"/>
                  <a:gd name="T36" fmla="*/ 400 w 435"/>
                  <a:gd name="T37" fmla="*/ 359 h 573"/>
                  <a:gd name="T38" fmla="*/ 291 w 435"/>
                  <a:gd name="T39" fmla="*/ 537 h 573"/>
                  <a:gd name="T40" fmla="*/ 162 w 435"/>
                  <a:gd name="T41" fmla="*/ 391 h 573"/>
                  <a:gd name="T42" fmla="*/ 234 w 435"/>
                  <a:gd name="T43" fmla="*/ 372 h 573"/>
                  <a:gd name="T44" fmla="*/ 223 w 435"/>
                  <a:gd name="T45" fmla="*/ 372 h 573"/>
                  <a:gd name="T46" fmla="*/ 134 w 435"/>
                  <a:gd name="T47" fmla="*/ 355 h 573"/>
                  <a:gd name="T48" fmla="*/ 285 w 435"/>
                  <a:gd name="T49" fmla="*/ 573 h 573"/>
                  <a:gd name="T50" fmla="*/ 435 w 435"/>
                  <a:gd name="T51" fmla="*/ 355 h 573"/>
                  <a:gd name="T52" fmla="*/ 346 w 435"/>
                  <a:gd name="T53" fmla="*/ 372 h 573"/>
                  <a:gd name="T54" fmla="*/ 351 w 435"/>
                  <a:gd name="T55" fmla="*/ 300 h 573"/>
                  <a:gd name="T56" fmla="*/ 336 w 435"/>
                  <a:gd name="T57" fmla="*/ 228 h 573"/>
                  <a:gd name="T58" fmla="*/ 312 w 435"/>
                  <a:gd name="T59" fmla="*/ 161 h 573"/>
                  <a:gd name="T60" fmla="*/ 264 w 435"/>
                  <a:gd name="T61" fmla="*/ 85 h 573"/>
                  <a:gd name="T62" fmla="*/ 222 w 435"/>
                  <a:gd name="T63" fmla="*/ 43 h 573"/>
                  <a:gd name="T64" fmla="*/ 154 w 435"/>
                  <a:gd name="T65" fmla="*/ 7 h 573"/>
                  <a:gd name="T66" fmla="*/ 101 w 435"/>
                  <a:gd name="T67" fmla="*/ 0 h 573"/>
                  <a:gd name="T68" fmla="*/ 36 w 435"/>
                  <a:gd name="T69" fmla="*/ 11 h 573"/>
                  <a:gd name="T70" fmla="*/ 0 w 435"/>
                  <a:gd name="T71" fmla="*/ 28 h 573"/>
                  <a:gd name="T72" fmla="*/ 52 w 435"/>
                  <a:gd name="T73" fmla="*/ 228 h 573"/>
                  <a:gd name="T74" fmla="*/ 79 w 435"/>
                  <a:gd name="T75" fmla="*/ 199 h 573"/>
                  <a:gd name="T76" fmla="*/ 126 w 435"/>
                  <a:gd name="T77" fmla="*/ 216 h 573"/>
                  <a:gd name="T78" fmla="*/ 144 w 435"/>
                  <a:gd name="T79" fmla="*/ 226 h 573"/>
                  <a:gd name="T80" fmla="*/ 162 w 435"/>
                  <a:gd name="T81" fmla="*/ 239 h 573"/>
                  <a:gd name="T82" fmla="*/ 202 w 435"/>
                  <a:gd name="T83" fmla="*/ 273 h 573"/>
                  <a:gd name="T84" fmla="*/ 208 w 435"/>
                  <a:gd name="T85" fmla="*/ 326 h 573"/>
                  <a:gd name="T86" fmla="*/ 210 w 435"/>
                  <a:gd name="T87" fmla="*/ 33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35" h="573">
                    <a:moveTo>
                      <a:pt x="233" y="355"/>
                    </a:moveTo>
                    <a:lnTo>
                      <a:pt x="230" y="336"/>
                    </a:lnTo>
                    <a:lnTo>
                      <a:pt x="230" y="330"/>
                    </a:lnTo>
                    <a:lnTo>
                      <a:pt x="227" y="313"/>
                    </a:lnTo>
                    <a:lnTo>
                      <a:pt x="223" y="296"/>
                    </a:lnTo>
                    <a:lnTo>
                      <a:pt x="212" y="267"/>
                    </a:lnTo>
                    <a:lnTo>
                      <a:pt x="210" y="262"/>
                    </a:lnTo>
                    <a:lnTo>
                      <a:pt x="195" y="235"/>
                    </a:lnTo>
                    <a:lnTo>
                      <a:pt x="177" y="214"/>
                    </a:lnTo>
                    <a:lnTo>
                      <a:pt x="173" y="209"/>
                    </a:lnTo>
                    <a:lnTo>
                      <a:pt x="152" y="191"/>
                    </a:lnTo>
                    <a:lnTo>
                      <a:pt x="129" y="182"/>
                    </a:lnTo>
                    <a:lnTo>
                      <a:pt x="126" y="180"/>
                    </a:lnTo>
                    <a:lnTo>
                      <a:pt x="101" y="178"/>
                    </a:lnTo>
                    <a:lnTo>
                      <a:pt x="79" y="180"/>
                    </a:lnTo>
                    <a:lnTo>
                      <a:pt x="75" y="182"/>
                    </a:lnTo>
                    <a:lnTo>
                      <a:pt x="55" y="190"/>
                    </a:lnTo>
                    <a:lnTo>
                      <a:pt x="57" y="207"/>
                    </a:lnTo>
                    <a:lnTo>
                      <a:pt x="67" y="199"/>
                    </a:lnTo>
                    <a:lnTo>
                      <a:pt x="24" y="32"/>
                    </a:lnTo>
                    <a:lnTo>
                      <a:pt x="14" y="40"/>
                    </a:lnTo>
                    <a:lnTo>
                      <a:pt x="17" y="57"/>
                    </a:lnTo>
                    <a:lnTo>
                      <a:pt x="39" y="47"/>
                    </a:lnTo>
                    <a:lnTo>
                      <a:pt x="36" y="30"/>
                    </a:lnTo>
                    <a:lnTo>
                      <a:pt x="36" y="47"/>
                    </a:lnTo>
                    <a:lnTo>
                      <a:pt x="57" y="41"/>
                    </a:lnTo>
                    <a:lnTo>
                      <a:pt x="79" y="36"/>
                    </a:lnTo>
                    <a:lnTo>
                      <a:pt x="101" y="36"/>
                    </a:lnTo>
                    <a:lnTo>
                      <a:pt x="126" y="36"/>
                    </a:lnTo>
                    <a:lnTo>
                      <a:pt x="150" y="41"/>
                    </a:lnTo>
                    <a:lnTo>
                      <a:pt x="150" y="24"/>
                    </a:lnTo>
                    <a:lnTo>
                      <a:pt x="147" y="41"/>
                    </a:lnTo>
                    <a:lnTo>
                      <a:pt x="169" y="49"/>
                    </a:lnTo>
                    <a:lnTo>
                      <a:pt x="192" y="62"/>
                    </a:lnTo>
                    <a:lnTo>
                      <a:pt x="214" y="77"/>
                    </a:lnTo>
                    <a:lnTo>
                      <a:pt x="234" y="95"/>
                    </a:lnTo>
                    <a:lnTo>
                      <a:pt x="253" y="115"/>
                    </a:lnTo>
                    <a:lnTo>
                      <a:pt x="257" y="98"/>
                    </a:lnTo>
                    <a:lnTo>
                      <a:pt x="249" y="110"/>
                    </a:lnTo>
                    <a:lnTo>
                      <a:pt x="266" y="133"/>
                    </a:lnTo>
                    <a:lnTo>
                      <a:pt x="283" y="159"/>
                    </a:lnTo>
                    <a:lnTo>
                      <a:pt x="297" y="186"/>
                    </a:lnTo>
                    <a:lnTo>
                      <a:pt x="309" y="216"/>
                    </a:lnTo>
                    <a:lnTo>
                      <a:pt x="316" y="203"/>
                    </a:lnTo>
                    <a:lnTo>
                      <a:pt x="307" y="210"/>
                    </a:lnTo>
                    <a:lnTo>
                      <a:pt x="316" y="241"/>
                    </a:lnTo>
                    <a:lnTo>
                      <a:pt x="325" y="273"/>
                    </a:lnTo>
                    <a:lnTo>
                      <a:pt x="330" y="307"/>
                    </a:lnTo>
                    <a:lnTo>
                      <a:pt x="340" y="300"/>
                    </a:lnTo>
                    <a:lnTo>
                      <a:pt x="330" y="300"/>
                    </a:lnTo>
                    <a:lnTo>
                      <a:pt x="334" y="336"/>
                    </a:lnTo>
                    <a:lnTo>
                      <a:pt x="336" y="372"/>
                    </a:lnTo>
                    <a:lnTo>
                      <a:pt x="336" y="389"/>
                    </a:lnTo>
                    <a:lnTo>
                      <a:pt x="346" y="391"/>
                    </a:lnTo>
                    <a:lnTo>
                      <a:pt x="407" y="391"/>
                    </a:lnTo>
                    <a:lnTo>
                      <a:pt x="407" y="372"/>
                    </a:lnTo>
                    <a:lnTo>
                      <a:pt x="400" y="359"/>
                    </a:lnTo>
                    <a:lnTo>
                      <a:pt x="278" y="537"/>
                    </a:lnTo>
                    <a:lnTo>
                      <a:pt x="285" y="550"/>
                    </a:lnTo>
                    <a:lnTo>
                      <a:pt x="291" y="537"/>
                    </a:lnTo>
                    <a:lnTo>
                      <a:pt x="168" y="359"/>
                    </a:lnTo>
                    <a:lnTo>
                      <a:pt x="162" y="372"/>
                    </a:lnTo>
                    <a:lnTo>
                      <a:pt x="162" y="391"/>
                    </a:lnTo>
                    <a:lnTo>
                      <a:pt x="223" y="391"/>
                    </a:lnTo>
                    <a:lnTo>
                      <a:pt x="234" y="391"/>
                    </a:lnTo>
                    <a:lnTo>
                      <a:pt x="234" y="372"/>
                    </a:lnTo>
                    <a:lnTo>
                      <a:pt x="233" y="355"/>
                    </a:lnTo>
                    <a:close/>
                    <a:moveTo>
                      <a:pt x="213" y="372"/>
                    </a:moveTo>
                    <a:lnTo>
                      <a:pt x="223" y="372"/>
                    </a:lnTo>
                    <a:lnTo>
                      <a:pt x="223" y="355"/>
                    </a:lnTo>
                    <a:lnTo>
                      <a:pt x="162" y="355"/>
                    </a:lnTo>
                    <a:lnTo>
                      <a:pt x="134" y="355"/>
                    </a:lnTo>
                    <a:lnTo>
                      <a:pt x="155" y="385"/>
                    </a:lnTo>
                    <a:lnTo>
                      <a:pt x="278" y="564"/>
                    </a:lnTo>
                    <a:lnTo>
                      <a:pt x="285" y="573"/>
                    </a:lnTo>
                    <a:lnTo>
                      <a:pt x="291" y="564"/>
                    </a:lnTo>
                    <a:lnTo>
                      <a:pt x="413" y="385"/>
                    </a:lnTo>
                    <a:lnTo>
                      <a:pt x="435" y="355"/>
                    </a:lnTo>
                    <a:lnTo>
                      <a:pt x="407" y="355"/>
                    </a:lnTo>
                    <a:lnTo>
                      <a:pt x="346" y="355"/>
                    </a:lnTo>
                    <a:lnTo>
                      <a:pt x="346" y="372"/>
                    </a:lnTo>
                    <a:lnTo>
                      <a:pt x="357" y="372"/>
                    </a:lnTo>
                    <a:lnTo>
                      <a:pt x="354" y="336"/>
                    </a:lnTo>
                    <a:lnTo>
                      <a:pt x="351" y="300"/>
                    </a:lnTo>
                    <a:lnTo>
                      <a:pt x="350" y="294"/>
                    </a:lnTo>
                    <a:lnTo>
                      <a:pt x="345" y="260"/>
                    </a:lnTo>
                    <a:lnTo>
                      <a:pt x="336" y="228"/>
                    </a:lnTo>
                    <a:lnTo>
                      <a:pt x="326" y="197"/>
                    </a:lnTo>
                    <a:lnTo>
                      <a:pt x="324" y="191"/>
                    </a:lnTo>
                    <a:lnTo>
                      <a:pt x="312" y="161"/>
                    </a:lnTo>
                    <a:lnTo>
                      <a:pt x="298" y="134"/>
                    </a:lnTo>
                    <a:lnTo>
                      <a:pt x="282" y="108"/>
                    </a:lnTo>
                    <a:lnTo>
                      <a:pt x="264" y="85"/>
                    </a:lnTo>
                    <a:lnTo>
                      <a:pt x="261" y="81"/>
                    </a:lnTo>
                    <a:lnTo>
                      <a:pt x="241" y="60"/>
                    </a:lnTo>
                    <a:lnTo>
                      <a:pt x="222" y="43"/>
                    </a:lnTo>
                    <a:lnTo>
                      <a:pt x="200" y="28"/>
                    </a:lnTo>
                    <a:lnTo>
                      <a:pt x="177" y="15"/>
                    </a:lnTo>
                    <a:lnTo>
                      <a:pt x="154" y="7"/>
                    </a:lnTo>
                    <a:lnTo>
                      <a:pt x="150" y="5"/>
                    </a:lnTo>
                    <a:lnTo>
                      <a:pt x="126" y="0"/>
                    </a:lnTo>
                    <a:lnTo>
                      <a:pt x="101" y="0"/>
                    </a:lnTo>
                    <a:lnTo>
                      <a:pt x="79" y="0"/>
                    </a:lnTo>
                    <a:lnTo>
                      <a:pt x="57" y="5"/>
                    </a:lnTo>
                    <a:lnTo>
                      <a:pt x="36" y="11"/>
                    </a:lnTo>
                    <a:lnTo>
                      <a:pt x="31" y="13"/>
                    </a:lnTo>
                    <a:lnTo>
                      <a:pt x="12" y="22"/>
                    </a:lnTo>
                    <a:lnTo>
                      <a:pt x="0" y="28"/>
                    </a:lnTo>
                    <a:lnTo>
                      <a:pt x="5" y="47"/>
                    </a:lnTo>
                    <a:lnTo>
                      <a:pt x="49" y="214"/>
                    </a:lnTo>
                    <a:lnTo>
                      <a:pt x="52" y="228"/>
                    </a:lnTo>
                    <a:lnTo>
                      <a:pt x="61" y="224"/>
                    </a:lnTo>
                    <a:lnTo>
                      <a:pt x="82" y="216"/>
                    </a:lnTo>
                    <a:lnTo>
                      <a:pt x="79" y="199"/>
                    </a:lnTo>
                    <a:lnTo>
                      <a:pt x="79" y="216"/>
                    </a:lnTo>
                    <a:lnTo>
                      <a:pt x="101" y="214"/>
                    </a:lnTo>
                    <a:lnTo>
                      <a:pt x="126" y="216"/>
                    </a:lnTo>
                    <a:lnTo>
                      <a:pt x="126" y="199"/>
                    </a:lnTo>
                    <a:lnTo>
                      <a:pt x="122" y="216"/>
                    </a:lnTo>
                    <a:lnTo>
                      <a:pt x="144" y="226"/>
                    </a:lnTo>
                    <a:lnTo>
                      <a:pt x="165" y="243"/>
                    </a:lnTo>
                    <a:lnTo>
                      <a:pt x="169" y="226"/>
                    </a:lnTo>
                    <a:lnTo>
                      <a:pt x="162" y="239"/>
                    </a:lnTo>
                    <a:lnTo>
                      <a:pt x="179" y="260"/>
                    </a:lnTo>
                    <a:lnTo>
                      <a:pt x="195" y="286"/>
                    </a:lnTo>
                    <a:lnTo>
                      <a:pt x="202" y="273"/>
                    </a:lnTo>
                    <a:lnTo>
                      <a:pt x="192" y="281"/>
                    </a:lnTo>
                    <a:lnTo>
                      <a:pt x="203" y="309"/>
                    </a:lnTo>
                    <a:lnTo>
                      <a:pt x="208" y="326"/>
                    </a:lnTo>
                    <a:lnTo>
                      <a:pt x="211" y="343"/>
                    </a:lnTo>
                    <a:lnTo>
                      <a:pt x="221" y="336"/>
                    </a:lnTo>
                    <a:lnTo>
                      <a:pt x="210" y="336"/>
                    </a:lnTo>
                    <a:lnTo>
                      <a:pt x="212" y="355"/>
                    </a:lnTo>
                    <a:lnTo>
                      <a:pt x="213" y="3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5714" name="Rectangle 114"/>
            <p:cNvSpPr>
              <a:spLocks noChangeArrowheads="1"/>
            </p:cNvSpPr>
            <p:nvPr/>
          </p:nvSpPr>
          <p:spPr bwMode="auto">
            <a:xfrm>
              <a:off x="2632" y="1632"/>
              <a:ext cx="76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Problem</a:t>
              </a:r>
            </a:p>
            <a:p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Specifications </a:t>
              </a:r>
              <a:endParaRPr lang="en-US" sz="1800" b="1">
                <a:latin typeface="Arial" charset="0"/>
              </a:endParaRPr>
            </a:p>
          </p:txBody>
        </p:sp>
        <p:sp>
          <p:nvSpPr>
            <p:cNvPr id="25747" name="Line 147"/>
            <p:cNvSpPr>
              <a:spLocks noChangeShapeType="1"/>
            </p:cNvSpPr>
            <p:nvPr/>
          </p:nvSpPr>
          <p:spPr bwMode="auto">
            <a:xfrm flipH="1">
              <a:off x="384" y="1584"/>
              <a:ext cx="48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5748" name="Line 148"/>
            <p:cNvSpPr>
              <a:spLocks noChangeShapeType="1"/>
            </p:cNvSpPr>
            <p:nvPr/>
          </p:nvSpPr>
          <p:spPr bwMode="auto">
            <a:xfrm flipH="1">
              <a:off x="720" y="1968"/>
              <a:ext cx="576" cy="4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5749" name="Line 149"/>
            <p:cNvSpPr>
              <a:spLocks noChangeShapeType="1"/>
            </p:cNvSpPr>
            <p:nvPr/>
          </p:nvSpPr>
          <p:spPr bwMode="auto">
            <a:xfrm flipH="1">
              <a:off x="1152" y="2448"/>
              <a:ext cx="576" cy="4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5750" name="Line 150"/>
            <p:cNvSpPr>
              <a:spLocks noChangeShapeType="1"/>
            </p:cNvSpPr>
            <p:nvPr/>
          </p:nvSpPr>
          <p:spPr bwMode="auto">
            <a:xfrm flipH="1">
              <a:off x="1632" y="2880"/>
              <a:ext cx="576" cy="4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5751" name="Line 151"/>
            <p:cNvSpPr>
              <a:spLocks noChangeShapeType="1"/>
            </p:cNvSpPr>
            <p:nvPr/>
          </p:nvSpPr>
          <p:spPr bwMode="auto">
            <a:xfrm flipH="1">
              <a:off x="2112" y="3312"/>
              <a:ext cx="576" cy="4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903680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Securing the SDLC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334" y="191069"/>
            <a:ext cx="10085696" cy="666693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Each phase of the SDLC should include consideration of the security of the system being assembled as well as the information it </a:t>
            </a:r>
            <a:r>
              <a:rPr lang="en-US" sz="3600" dirty="0" smtClean="0"/>
              <a:t>uses taking care not to risk the organization’s information asset’s :</a:t>
            </a:r>
          </a:p>
          <a:p>
            <a:pPr lvl="1">
              <a:lnSpc>
                <a:spcPct val="120000"/>
              </a:lnSpc>
            </a:pPr>
            <a:r>
              <a:rPr lang="en-US" sz="3300" dirty="0" smtClean="0"/>
              <a:t>Confidentiality</a:t>
            </a:r>
          </a:p>
          <a:p>
            <a:pPr lvl="1">
              <a:lnSpc>
                <a:spcPct val="120000"/>
              </a:lnSpc>
            </a:pPr>
            <a:r>
              <a:rPr lang="en-US" sz="3300" dirty="0"/>
              <a:t>I</a:t>
            </a:r>
            <a:r>
              <a:rPr lang="en-US" sz="3300" dirty="0" smtClean="0"/>
              <a:t>ntegrity </a:t>
            </a:r>
          </a:p>
          <a:p>
            <a:pPr lvl="1">
              <a:lnSpc>
                <a:spcPct val="120000"/>
              </a:lnSpc>
            </a:pPr>
            <a:r>
              <a:rPr lang="en-US" sz="3300" dirty="0" smtClean="0"/>
              <a:t>Availability</a:t>
            </a:r>
          </a:p>
          <a:p>
            <a:pPr>
              <a:lnSpc>
                <a:spcPct val="120000"/>
              </a:lnSpc>
            </a:pPr>
            <a:r>
              <a:rPr lang="en-US" sz="3600" dirty="0" smtClean="0"/>
              <a:t>Include </a:t>
            </a:r>
            <a:r>
              <a:rPr lang="en-US" sz="3600" dirty="0"/>
              <a:t>security early in the information system development life cycle (SDLC</a:t>
            </a:r>
            <a:r>
              <a:rPr lang="en-US" sz="36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3300" dirty="0" smtClean="0"/>
              <a:t>Less expensive</a:t>
            </a:r>
          </a:p>
          <a:p>
            <a:pPr lvl="1">
              <a:lnSpc>
                <a:spcPct val="120000"/>
              </a:lnSpc>
            </a:pPr>
            <a:r>
              <a:rPr lang="en-US" sz="3300" dirty="0" smtClean="0"/>
              <a:t>More </a:t>
            </a:r>
            <a:r>
              <a:rPr lang="en-US" sz="3300" dirty="0"/>
              <a:t>effective </a:t>
            </a:r>
            <a:r>
              <a:rPr lang="en-US" sz="3300" dirty="0" smtClean="0"/>
              <a:t>security</a:t>
            </a:r>
            <a:endParaRPr lang="en-US" sz="3300" dirty="0"/>
          </a:p>
          <a:p>
            <a:pPr>
              <a:lnSpc>
                <a:spcPct val="120000"/>
              </a:lnSpc>
            </a:pPr>
            <a:r>
              <a:rPr lang="en-US" sz="3600" dirty="0" smtClean="0"/>
              <a:t>Problems in designs with no security functionality, or with security functions added as an afterthought:</a:t>
            </a:r>
          </a:p>
          <a:p>
            <a:pPr lvl="1">
              <a:lnSpc>
                <a:spcPct val="120000"/>
              </a:lnSpc>
            </a:pPr>
            <a:r>
              <a:rPr lang="en-US" sz="3300" dirty="0" smtClean="0"/>
              <a:t>Require constant patching and updating.</a:t>
            </a:r>
          </a:p>
          <a:p>
            <a:pPr lvl="1">
              <a:lnSpc>
                <a:spcPct val="120000"/>
              </a:lnSpc>
            </a:pPr>
            <a:r>
              <a:rPr lang="en-US" sz="3300" dirty="0" smtClean="0"/>
              <a:t>Maintenance to prevent risk to systems and information.</a:t>
            </a:r>
          </a:p>
          <a:p>
            <a:pPr>
              <a:lnSpc>
                <a:spcPct val="120000"/>
              </a:lnSpc>
            </a:pPr>
            <a:r>
              <a:rPr lang="en-US" sz="3600" dirty="0" smtClean="0"/>
              <a:t>The following considerations are adapted from NIST Special Publication 800-64, rev. 1. 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5743"/>
            <a:ext cx="8911687" cy="959033"/>
          </a:xfrm>
        </p:spPr>
        <p:txBody>
          <a:bodyPr/>
          <a:lstStyle/>
          <a:p>
            <a:r>
              <a:rPr lang="en-US" dirty="0" smtClean="0"/>
              <a:t>Investigation / Analysis Phase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2924" y="1364776"/>
            <a:ext cx="9599076" cy="549322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Security </a:t>
            </a:r>
            <a:r>
              <a:rPr lang="en-US" sz="2400" b="1" dirty="0"/>
              <a:t>Categorization </a:t>
            </a:r>
            <a:r>
              <a:rPr lang="en-US" sz="2400" dirty="0"/>
              <a:t>of potential </a:t>
            </a:r>
            <a:r>
              <a:rPr lang="en-US" sz="2400" dirty="0" smtClean="0"/>
              <a:t>impact should </a:t>
            </a:r>
            <a:r>
              <a:rPr lang="en-US" sz="2400" dirty="0"/>
              <a:t>there be a breach of </a:t>
            </a:r>
            <a:r>
              <a:rPr lang="en-US" sz="2400" dirty="0" smtClean="0"/>
              <a:t>security.</a:t>
            </a:r>
          </a:p>
          <a:p>
            <a:pPr lvl="1"/>
            <a:r>
              <a:rPr lang="en-US" sz="2000" dirty="0" smtClean="0"/>
              <a:t>Low</a:t>
            </a:r>
          </a:p>
          <a:p>
            <a:pPr lvl="1"/>
            <a:r>
              <a:rPr lang="en-US" sz="2000" dirty="0" smtClean="0"/>
              <a:t>Moderate</a:t>
            </a:r>
          </a:p>
          <a:p>
            <a:pPr lvl="1"/>
            <a:r>
              <a:rPr lang="en-US" sz="2000" dirty="0" smtClean="0"/>
              <a:t>High</a:t>
            </a:r>
          </a:p>
          <a:p>
            <a:pPr marL="457200" lvl="1" indent="0">
              <a:buNone/>
            </a:pPr>
            <a:r>
              <a:rPr lang="en-US" sz="2000" dirty="0" smtClean="0"/>
              <a:t>Security </a:t>
            </a:r>
            <a:r>
              <a:rPr lang="en-US" sz="2000" dirty="0"/>
              <a:t>categorization standards assist organizations in making </a:t>
            </a:r>
            <a:r>
              <a:rPr lang="en-US" sz="2000" dirty="0" smtClean="0"/>
              <a:t>the appropriate </a:t>
            </a:r>
            <a:r>
              <a:rPr lang="en-US" sz="2000" dirty="0"/>
              <a:t>selection of security controls for their information systems.</a:t>
            </a:r>
            <a:endParaRPr lang="en-US" sz="2400" dirty="0"/>
          </a:p>
          <a:p>
            <a:r>
              <a:rPr lang="en-US" sz="2400" b="1" dirty="0" smtClean="0"/>
              <a:t>Preliminary </a:t>
            </a:r>
            <a:r>
              <a:rPr lang="en-US" sz="2400" b="1" dirty="0"/>
              <a:t>Risk </a:t>
            </a:r>
            <a:r>
              <a:rPr lang="en-US" sz="2400" b="1" dirty="0" smtClean="0"/>
              <a:t>Assessment </a:t>
            </a:r>
          </a:p>
          <a:p>
            <a:pPr lvl="1"/>
            <a:r>
              <a:rPr lang="en-US" sz="2000" dirty="0" smtClean="0"/>
              <a:t>It results </a:t>
            </a:r>
            <a:r>
              <a:rPr lang="en-US" sz="2000" dirty="0"/>
              <a:t>in an initial description of the basic security needs of </a:t>
            </a:r>
            <a:r>
              <a:rPr lang="en-US" sz="2000" dirty="0" smtClean="0"/>
              <a:t>the system.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preliminary risk assessment should define the threat environment in which the </a:t>
            </a:r>
            <a:r>
              <a:rPr lang="en-US" sz="2000" dirty="0" smtClean="0"/>
              <a:t>system will </a:t>
            </a:r>
            <a:r>
              <a:rPr lang="en-US" sz="2000" dirty="0"/>
              <a:t>operate. </a:t>
            </a:r>
          </a:p>
        </p:txBody>
      </p:sp>
    </p:spTree>
    <p:extLst>
      <p:ext uri="{BB962C8B-B14F-4D97-AF65-F5344CB8AC3E}">
        <p14:creationId xmlns:p14="http://schemas.microsoft.com/office/powerpoint/2010/main" val="35677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04" y="0"/>
            <a:ext cx="10390496" cy="709684"/>
          </a:xfrm>
        </p:spPr>
        <p:txBody>
          <a:bodyPr/>
          <a:lstStyle/>
          <a:p>
            <a:r>
              <a:rPr lang="en-US" dirty="0" smtClean="0"/>
              <a:t>Logical/Physical Design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0436" y="805218"/>
            <a:ext cx="10581564" cy="6052782"/>
          </a:xfrm>
        </p:spPr>
        <p:txBody>
          <a:bodyPr>
            <a:normAutofit/>
          </a:bodyPr>
          <a:lstStyle/>
          <a:p>
            <a:r>
              <a:rPr lang="en-US" b="1" dirty="0"/>
              <a:t>Risk Assessment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 Formal risk assessment process to identify </a:t>
            </a:r>
            <a:r>
              <a:rPr lang="en-US" dirty="0"/>
              <a:t>the protection requirements for the </a:t>
            </a:r>
            <a:r>
              <a:rPr lang="en-US" dirty="0" smtClean="0"/>
              <a:t>system.</a:t>
            </a:r>
          </a:p>
          <a:p>
            <a:pPr lvl="1"/>
            <a:r>
              <a:rPr lang="en-US" dirty="0" smtClean="0"/>
              <a:t>Builds on </a:t>
            </a:r>
            <a:r>
              <a:rPr lang="en-US" dirty="0"/>
              <a:t>the initial risk assessment </a:t>
            </a:r>
            <a:r>
              <a:rPr lang="en-US" dirty="0" smtClean="0"/>
              <a:t>performed during </a:t>
            </a:r>
            <a:r>
              <a:rPr lang="en-US" dirty="0"/>
              <a:t>the Initiation </a:t>
            </a:r>
            <a:r>
              <a:rPr lang="en-US" dirty="0" smtClean="0"/>
              <a:t>phase.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in-depth and specific.</a:t>
            </a:r>
          </a:p>
          <a:p>
            <a:r>
              <a:rPr lang="en-US" b="1" dirty="0" smtClean="0"/>
              <a:t>Security </a:t>
            </a:r>
            <a:r>
              <a:rPr lang="en-US" b="1" dirty="0"/>
              <a:t>Functional Requirements </a:t>
            </a:r>
            <a:r>
              <a:rPr lang="en-US" b="1" dirty="0" smtClean="0"/>
              <a:t>Analysis</a:t>
            </a:r>
          </a:p>
          <a:p>
            <a:pPr lvl="1"/>
            <a:r>
              <a:rPr lang="en-US" dirty="0" smtClean="0"/>
              <a:t>Analysis </a:t>
            </a:r>
            <a:r>
              <a:rPr lang="en-US" dirty="0"/>
              <a:t>of requirements </a:t>
            </a:r>
            <a:r>
              <a:rPr lang="en-US" dirty="0" smtClean="0"/>
              <a:t>including the following </a:t>
            </a:r>
            <a:r>
              <a:rPr lang="en-US" dirty="0"/>
              <a:t>components: </a:t>
            </a:r>
            <a:endParaRPr lang="en-US" dirty="0" smtClean="0"/>
          </a:p>
          <a:p>
            <a:pPr lvl="1"/>
            <a:r>
              <a:rPr lang="en-US" dirty="0" smtClean="0"/>
              <a:t>System </a:t>
            </a:r>
            <a:r>
              <a:rPr lang="en-US" dirty="0"/>
              <a:t>security </a:t>
            </a:r>
            <a:r>
              <a:rPr lang="en-US" dirty="0" smtClean="0"/>
              <a:t>environment</a:t>
            </a:r>
          </a:p>
          <a:p>
            <a:pPr lvl="2"/>
            <a:r>
              <a:rPr lang="en-US" dirty="0" smtClean="0"/>
              <a:t>Enterprise Information Security Policy</a:t>
            </a:r>
          </a:p>
          <a:p>
            <a:pPr lvl="2"/>
            <a:r>
              <a:rPr lang="en-US" dirty="0" smtClean="0"/>
              <a:t>Enterprise Security Architecture</a:t>
            </a:r>
          </a:p>
          <a:p>
            <a:pPr lvl="1"/>
            <a:r>
              <a:rPr lang="en-US" dirty="0"/>
              <a:t>Security </a:t>
            </a:r>
            <a:r>
              <a:rPr lang="en-US" dirty="0" smtClean="0"/>
              <a:t>Functional Requirements</a:t>
            </a:r>
            <a:endParaRPr lang="en-US" dirty="0"/>
          </a:p>
          <a:p>
            <a:r>
              <a:rPr lang="en-US" b="1" dirty="0"/>
              <a:t>Security Assurance Requirements </a:t>
            </a:r>
            <a:r>
              <a:rPr lang="en-US" b="1" dirty="0" smtClean="0"/>
              <a:t>Analysis</a:t>
            </a:r>
          </a:p>
          <a:p>
            <a:pPr lvl="1"/>
            <a:r>
              <a:rPr lang="en-US" dirty="0" smtClean="0"/>
              <a:t>Based on Legal </a:t>
            </a:r>
            <a:r>
              <a:rPr lang="en-US" dirty="0"/>
              <a:t>and </a:t>
            </a:r>
            <a:r>
              <a:rPr lang="en-US" dirty="0" smtClean="0"/>
              <a:t>Functional Security </a:t>
            </a:r>
            <a:r>
              <a:rPr lang="en-US" dirty="0"/>
              <a:t>requirements,</a:t>
            </a:r>
            <a:endParaRPr lang="en-US" dirty="0" smtClean="0"/>
          </a:p>
          <a:p>
            <a:pPr lvl="1"/>
            <a:r>
              <a:rPr lang="en-US" dirty="0" smtClean="0"/>
              <a:t>Assurance Evidence </a:t>
            </a:r>
            <a:r>
              <a:rPr lang="en-US" dirty="0"/>
              <a:t>needed to produce the desired level </a:t>
            </a:r>
            <a:r>
              <a:rPr lang="en-US" dirty="0" smtClean="0"/>
              <a:t>of confidence </a:t>
            </a:r>
            <a:r>
              <a:rPr lang="en-US" dirty="0"/>
              <a:t>that the information security will work correctly and effectively. </a:t>
            </a:r>
            <a:endParaRPr lang="en-US" dirty="0" smtClean="0"/>
          </a:p>
          <a:p>
            <a:pPr lvl="1"/>
            <a:r>
              <a:rPr lang="en-US" dirty="0" smtClean="0"/>
              <a:t>This Analysis will </a:t>
            </a:r>
            <a:r>
              <a:rPr lang="en-US" dirty="0"/>
              <a:t>be used as the basis for determining how </a:t>
            </a:r>
            <a:r>
              <a:rPr lang="en-US" dirty="0" smtClean="0"/>
              <a:t>much and </a:t>
            </a:r>
            <a:r>
              <a:rPr lang="en-US" dirty="0"/>
              <a:t>what kinds of assurance are required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1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en-IN" dirty="0"/>
          </a:p>
          <a:p>
            <a:r>
              <a:rPr lang="en-IN" dirty="0" smtClean="0"/>
              <a:t>Information </a:t>
            </a:r>
            <a:r>
              <a:rPr lang="en-IN" dirty="0"/>
              <a:t>security must be managed in a manner similar to any other major system </a:t>
            </a:r>
            <a:r>
              <a:rPr lang="en-IN" dirty="0" smtClean="0"/>
              <a:t>implemented in </a:t>
            </a:r>
            <a:r>
              <a:rPr lang="en-IN" dirty="0"/>
              <a:t>an organization. One approach for </a:t>
            </a:r>
            <a:r>
              <a:rPr lang="en-IN" dirty="0" smtClean="0"/>
              <a:t>implementation </a:t>
            </a:r>
            <a:r>
              <a:rPr lang="en-IN" dirty="0"/>
              <a:t>an information security system </a:t>
            </a:r>
            <a:r>
              <a:rPr lang="en-IN" dirty="0" smtClean="0"/>
              <a:t>in an </a:t>
            </a:r>
            <a:r>
              <a:rPr lang="en-IN" dirty="0"/>
              <a:t>organization with little or no formal security in place is to use a variation of the </a:t>
            </a:r>
            <a:r>
              <a:rPr lang="en-IN" dirty="0" smtClean="0"/>
              <a:t>systems development </a:t>
            </a:r>
            <a:r>
              <a:rPr lang="en-IN" dirty="0"/>
              <a:t>life cycle (SDLC): the security systems development life cycle (</a:t>
            </a:r>
            <a:r>
              <a:rPr lang="en-IN" dirty="0" err="1"/>
              <a:t>SecSDLC</a:t>
            </a:r>
            <a:r>
              <a:rPr lang="en-IN" dirty="0"/>
              <a:t>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07397" y="260648"/>
            <a:ext cx="71370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latin typeface="Agency FB" pitchFamily="34" charset="0"/>
              </a:rPr>
              <a:t>Introduction</a:t>
            </a:r>
            <a:endParaRPr lang="en-IN" sz="66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5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55" y="0"/>
            <a:ext cx="10003358" cy="6858000"/>
          </a:xfrm>
        </p:spPr>
        <p:txBody>
          <a:bodyPr>
            <a:noAutofit/>
          </a:bodyPr>
          <a:lstStyle/>
          <a:p>
            <a:pPr lvl="0">
              <a:buClr>
                <a:srgbClr val="A53010"/>
              </a:buClr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Cost Considerations and Reporting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lvl="1">
              <a:buClr>
                <a:srgbClr val="A53010"/>
              </a:buClr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How much of the development cost can be attributed to information security over the life cycle of the system. </a:t>
            </a:r>
          </a:p>
          <a:p>
            <a:pPr lvl="1">
              <a:buClr>
                <a:srgbClr val="A53010"/>
              </a:buClr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These costs include :</a:t>
            </a:r>
          </a:p>
          <a:p>
            <a:pPr lvl="2">
              <a:buClr>
                <a:srgbClr val="A53010"/>
              </a:buClr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Hardware</a:t>
            </a:r>
          </a:p>
          <a:p>
            <a:pPr lvl="2">
              <a:buClr>
                <a:srgbClr val="A53010"/>
              </a:buClr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Software</a:t>
            </a:r>
          </a:p>
          <a:p>
            <a:pPr lvl="2">
              <a:buClr>
                <a:srgbClr val="A53010"/>
              </a:buClr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Personnel</a:t>
            </a:r>
          </a:p>
          <a:p>
            <a:pPr lvl="2">
              <a:buClr>
                <a:srgbClr val="A53010"/>
              </a:buClr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Training</a:t>
            </a:r>
          </a:p>
          <a:p>
            <a:r>
              <a:rPr lang="en-US" sz="1600" b="1" dirty="0"/>
              <a:t>Security </a:t>
            </a:r>
            <a:r>
              <a:rPr lang="en-US" sz="1600" b="1" dirty="0" smtClean="0"/>
              <a:t>Planning</a:t>
            </a:r>
          </a:p>
          <a:p>
            <a:pPr lvl="1"/>
            <a:r>
              <a:rPr lang="en-US" sz="1400" dirty="0" smtClean="0"/>
              <a:t>Ensure </a:t>
            </a:r>
            <a:r>
              <a:rPr lang="en-US" sz="1400" dirty="0"/>
              <a:t>that agreed upon security controls, planned or in place, are </a:t>
            </a:r>
            <a:r>
              <a:rPr lang="en-US" sz="1400" dirty="0" smtClean="0"/>
              <a:t>fully documented</a:t>
            </a:r>
            <a:r>
              <a:rPr lang="en-US" sz="1400" dirty="0"/>
              <a:t>. </a:t>
            </a:r>
            <a:endParaRPr lang="en-US" sz="1400" dirty="0" smtClean="0"/>
          </a:p>
          <a:p>
            <a:pPr lvl="1"/>
            <a:r>
              <a:rPr lang="en-US" sz="1400" dirty="0" smtClean="0"/>
              <a:t>Attachments </a:t>
            </a:r>
            <a:r>
              <a:rPr lang="en-US" sz="1400" dirty="0"/>
              <a:t>or </a:t>
            </a:r>
            <a:r>
              <a:rPr lang="en-US" sz="1400" dirty="0" smtClean="0"/>
              <a:t>References </a:t>
            </a:r>
            <a:r>
              <a:rPr lang="en-US" sz="1400" dirty="0"/>
              <a:t>to key documents supporting </a:t>
            </a:r>
            <a:r>
              <a:rPr lang="en-US" sz="1400" dirty="0" smtClean="0"/>
              <a:t>the agency’s </a:t>
            </a:r>
            <a:r>
              <a:rPr lang="en-US" sz="1400" dirty="0"/>
              <a:t>information security program </a:t>
            </a:r>
            <a:endParaRPr lang="en-US" sz="1400" dirty="0" smtClean="0"/>
          </a:p>
          <a:p>
            <a:pPr lvl="2"/>
            <a:r>
              <a:rPr lang="en-US" sz="1200" dirty="0"/>
              <a:t>C</a:t>
            </a:r>
            <a:r>
              <a:rPr lang="en-US" sz="1200" dirty="0" smtClean="0"/>
              <a:t>onfiguration </a:t>
            </a:r>
            <a:r>
              <a:rPr lang="en-US" sz="1200" dirty="0"/>
              <a:t>management </a:t>
            </a:r>
            <a:r>
              <a:rPr lang="en-US" sz="1200" dirty="0" smtClean="0"/>
              <a:t>plan</a:t>
            </a:r>
          </a:p>
          <a:p>
            <a:pPr lvl="2"/>
            <a:r>
              <a:rPr lang="en-US" sz="1200" dirty="0" smtClean="0"/>
              <a:t>Contingency plan</a:t>
            </a:r>
            <a:endParaRPr lang="en-US" sz="1200" dirty="0"/>
          </a:p>
          <a:p>
            <a:pPr lvl="2"/>
            <a:r>
              <a:rPr lang="en-US" sz="1200" dirty="0" smtClean="0"/>
              <a:t>Incident </a:t>
            </a:r>
            <a:r>
              <a:rPr lang="en-US" sz="1200" dirty="0"/>
              <a:t>response </a:t>
            </a:r>
            <a:r>
              <a:rPr lang="en-US" sz="1200" dirty="0" smtClean="0"/>
              <a:t>plan</a:t>
            </a:r>
          </a:p>
          <a:p>
            <a:pPr lvl="2"/>
            <a:r>
              <a:rPr lang="en-US" sz="1200" dirty="0" smtClean="0"/>
              <a:t>Security </a:t>
            </a:r>
            <a:r>
              <a:rPr lang="en-US" sz="1200" dirty="0"/>
              <a:t>awareness and training </a:t>
            </a:r>
            <a:r>
              <a:rPr lang="en-US" sz="1200" dirty="0" smtClean="0"/>
              <a:t>plan</a:t>
            </a:r>
          </a:p>
          <a:p>
            <a:pPr lvl="2"/>
            <a:r>
              <a:rPr lang="en-US" sz="1200" dirty="0" smtClean="0"/>
              <a:t>Rules </a:t>
            </a:r>
            <a:r>
              <a:rPr lang="en-US" sz="1200" dirty="0"/>
              <a:t>of </a:t>
            </a:r>
            <a:r>
              <a:rPr lang="en-US" sz="1200" dirty="0" smtClean="0"/>
              <a:t>behavior</a:t>
            </a:r>
          </a:p>
          <a:p>
            <a:pPr lvl="2"/>
            <a:r>
              <a:rPr lang="en-US" sz="1200" dirty="0" smtClean="0"/>
              <a:t>Risk assessment</a:t>
            </a:r>
          </a:p>
          <a:p>
            <a:pPr lvl="2"/>
            <a:r>
              <a:rPr lang="en-US" sz="1200" dirty="0" smtClean="0"/>
              <a:t>Security </a:t>
            </a:r>
            <a:r>
              <a:rPr lang="en-US" sz="1200" dirty="0"/>
              <a:t>test and evaluation </a:t>
            </a:r>
            <a:r>
              <a:rPr lang="en-US" sz="1200" dirty="0" smtClean="0"/>
              <a:t>results</a:t>
            </a:r>
          </a:p>
          <a:p>
            <a:pPr lvl="2"/>
            <a:r>
              <a:rPr lang="en-US" sz="1200" dirty="0" smtClean="0"/>
              <a:t>System </a:t>
            </a:r>
            <a:r>
              <a:rPr lang="en-US" sz="1200" dirty="0"/>
              <a:t>interconnection </a:t>
            </a:r>
            <a:r>
              <a:rPr lang="en-US" sz="1200" dirty="0" smtClean="0"/>
              <a:t>agreements</a:t>
            </a:r>
          </a:p>
          <a:p>
            <a:pPr lvl="2"/>
            <a:r>
              <a:rPr lang="en-US" sz="1200" dirty="0" smtClean="0"/>
              <a:t>Security authorizations/accreditations</a:t>
            </a:r>
          </a:p>
          <a:p>
            <a:pPr lvl="2"/>
            <a:r>
              <a:rPr lang="en-US" sz="1200" dirty="0" smtClean="0"/>
              <a:t>Plan </a:t>
            </a:r>
            <a:r>
              <a:rPr lang="en-US" sz="1200" dirty="0"/>
              <a:t>of action and </a:t>
            </a:r>
            <a:r>
              <a:rPr lang="en-US" sz="1200" dirty="0" smtClean="0"/>
              <a:t>milestones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327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55" y="0"/>
            <a:ext cx="10003358" cy="6858000"/>
          </a:xfrm>
        </p:spPr>
        <p:txBody>
          <a:bodyPr>
            <a:noAutofit/>
          </a:bodyPr>
          <a:lstStyle/>
          <a:p>
            <a:pPr lvl="0">
              <a:buClr>
                <a:srgbClr val="A53010"/>
              </a:buClr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Security Control Development </a:t>
            </a:r>
            <a:endParaRPr lang="en-US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A53010"/>
              </a:buClr>
            </a:pP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Ensure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that security controls described in the </a:t>
            </a: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respective security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plans are designed, developed, and implemented. </a:t>
            </a:r>
            <a:endParaRPr lang="en-US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A53010"/>
              </a:buClr>
            </a:pP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For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information systems currently </a:t>
            </a: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 operation :</a:t>
            </a:r>
          </a:p>
          <a:p>
            <a:pPr lvl="2">
              <a:buClr>
                <a:srgbClr val="A53010"/>
              </a:buClr>
            </a:pP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Development 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of additional </a:t>
            </a: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security controls 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to supplement the controls already in </a:t>
            </a: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place.</a:t>
            </a:r>
          </a:p>
          <a:p>
            <a:pPr lvl="2">
              <a:buClr>
                <a:srgbClr val="A53010"/>
              </a:buClr>
            </a:pP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The 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modification of selected controls </a:t>
            </a: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that are 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deemed to be less than effective</a:t>
            </a: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buClr>
                <a:srgbClr val="A53010"/>
              </a:buClr>
            </a:pPr>
            <a:r>
              <a:rPr 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Developmental </a:t>
            </a: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Security Test and Evaluation </a:t>
            </a:r>
            <a:endParaRPr lang="en-US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A53010"/>
              </a:buClr>
            </a:pP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Ensure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that security controls developed for </a:t>
            </a: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 new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information system are working properly and are effective. </a:t>
            </a:r>
            <a:endParaRPr lang="en-US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A53010"/>
              </a:buClr>
            </a:pP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Some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types of security </a:t>
            </a: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controls can’t be tested and evaluated until the information system is deployed.</a:t>
            </a:r>
          </a:p>
          <a:p>
            <a:pPr lvl="2">
              <a:buClr>
                <a:srgbClr val="A53010"/>
              </a:buClr>
            </a:pP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Non-technical nature</a:t>
            </a:r>
          </a:p>
          <a:p>
            <a:pPr lvl="2">
              <a:buClr>
                <a:srgbClr val="A53010"/>
              </a:buClr>
            </a:pP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Management Controls</a:t>
            </a:r>
          </a:p>
          <a:p>
            <a:pPr lvl="2">
              <a:buClr>
                <a:srgbClr val="A53010"/>
              </a:buClr>
            </a:pP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Operational controls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buClr>
                <a:srgbClr val="A53010"/>
              </a:buClr>
            </a:pPr>
            <a:r>
              <a:rPr 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Other </a:t>
            </a: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Planning Components </a:t>
            </a:r>
            <a:endParaRPr lang="en-US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A53010"/>
              </a:buClr>
            </a:pP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Ensure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that all necessary components of the </a:t>
            </a: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development process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are considered when incorporating security into the life cycle. </a:t>
            </a:r>
            <a:endParaRPr lang="en-US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A53010"/>
              </a:buClr>
            </a:pP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Selection 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of the </a:t>
            </a: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Appropriate 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contract </a:t>
            </a: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type</a:t>
            </a:r>
          </a:p>
          <a:p>
            <a:pPr lvl="2">
              <a:buClr>
                <a:srgbClr val="A53010"/>
              </a:buClr>
            </a:pP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Participation 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by all necessary functional groups </a:t>
            </a: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within an organization</a:t>
            </a:r>
          </a:p>
          <a:p>
            <a:pPr lvl="2">
              <a:buClr>
                <a:srgbClr val="A53010"/>
              </a:buClr>
            </a:pP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Participation 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by the certifier and accreditor, </a:t>
            </a:r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A53010"/>
              </a:buClr>
            </a:pP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Development 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and </a:t>
            </a: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Execution of necessary 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contracting plans and processes</a:t>
            </a: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359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096" y="0"/>
            <a:ext cx="10335904" cy="941696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 Phase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56096" y="682388"/>
            <a:ext cx="10335904" cy="6175612"/>
          </a:xfrm>
        </p:spPr>
        <p:txBody>
          <a:bodyPr>
            <a:noAutofit/>
          </a:bodyPr>
          <a:lstStyle/>
          <a:p>
            <a:r>
              <a:rPr lang="en-US" sz="1600" b="1" dirty="0"/>
              <a:t>Inspection and Acceptance</a:t>
            </a:r>
            <a:r>
              <a:rPr lang="en-US" sz="1600" dirty="0"/>
              <a:t> </a:t>
            </a:r>
            <a:endParaRPr lang="en-US" sz="1600" dirty="0" smtClean="0"/>
          </a:p>
          <a:p>
            <a:pPr lvl="1"/>
            <a:r>
              <a:rPr lang="en-US" sz="1400" dirty="0" smtClean="0"/>
              <a:t>Ensure </a:t>
            </a:r>
            <a:r>
              <a:rPr lang="en-US" sz="1400" dirty="0"/>
              <a:t>that the organization validates and verifies that </a:t>
            </a:r>
            <a:r>
              <a:rPr lang="en-US" sz="1400" dirty="0" smtClean="0"/>
              <a:t>the functionality </a:t>
            </a:r>
            <a:r>
              <a:rPr lang="en-US" sz="1400" dirty="0"/>
              <a:t>described in the specification is included in the deliverables.</a:t>
            </a:r>
          </a:p>
          <a:p>
            <a:r>
              <a:rPr lang="en-US" sz="1600" b="1" dirty="0" smtClean="0"/>
              <a:t>Security </a:t>
            </a:r>
            <a:r>
              <a:rPr lang="en-US" sz="1600" b="1" dirty="0"/>
              <a:t>Control Integration </a:t>
            </a:r>
            <a:endParaRPr lang="en-US" sz="1600" b="1" dirty="0" smtClean="0"/>
          </a:p>
          <a:p>
            <a:pPr lvl="1"/>
            <a:r>
              <a:rPr lang="en-US" sz="1400" dirty="0" smtClean="0"/>
              <a:t>Ensure </a:t>
            </a:r>
            <a:r>
              <a:rPr lang="en-US" sz="1400" dirty="0"/>
              <a:t>that security controls are integrated at the </a:t>
            </a:r>
            <a:r>
              <a:rPr lang="en-US" sz="1400" dirty="0" smtClean="0"/>
              <a:t>operational site </a:t>
            </a:r>
            <a:r>
              <a:rPr lang="en-US" sz="1400" dirty="0"/>
              <a:t>where the information system is to be deployed for operation. </a:t>
            </a:r>
            <a:endParaRPr lang="en-US" sz="1400" dirty="0" smtClean="0"/>
          </a:p>
          <a:p>
            <a:pPr lvl="1"/>
            <a:r>
              <a:rPr lang="en-US" sz="1400" dirty="0" smtClean="0"/>
              <a:t>Security </a:t>
            </a:r>
            <a:r>
              <a:rPr lang="en-US" sz="1400" dirty="0"/>
              <a:t>control settings </a:t>
            </a:r>
            <a:r>
              <a:rPr lang="en-US" sz="1400" dirty="0" smtClean="0"/>
              <a:t>and switches </a:t>
            </a:r>
            <a:r>
              <a:rPr lang="en-US" sz="1400" dirty="0"/>
              <a:t>are enabled in accordance with vendor instructions and available </a:t>
            </a:r>
            <a:r>
              <a:rPr lang="en-US" sz="1400" dirty="0" smtClean="0"/>
              <a:t>security implementation </a:t>
            </a:r>
            <a:r>
              <a:rPr lang="en-US" sz="1400" dirty="0"/>
              <a:t>guidance.</a:t>
            </a:r>
          </a:p>
          <a:p>
            <a:r>
              <a:rPr lang="en-US" sz="1600" b="1" dirty="0" smtClean="0"/>
              <a:t>Security </a:t>
            </a:r>
            <a:r>
              <a:rPr lang="en-US" sz="1600" b="1" dirty="0"/>
              <a:t>Certification </a:t>
            </a:r>
            <a:endParaRPr lang="en-US" sz="1600" b="1" dirty="0" smtClean="0"/>
          </a:p>
          <a:p>
            <a:pPr lvl="1"/>
            <a:r>
              <a:rPr lang="en-US" sz="1400" dirty="0" smtClean="0"/>
              <a:t>Ensure </a:t>
            </a:r>
            <a:r>
              <a:rPr lang="en-US" sz="1400" dirty="0"/>
              <a:t>that the controls are effectively implemented </a:t>
            </a:r>
            <a:r>
              <a:rPr lang="en-US" sz="1400" dirty="0" smtClean="0"/>
              <a:t>through established </a:t>
            </a:r>
            <a:r>
              <a:rPr lang="en-US" sz="1400" dirty="0"/>
              <a:t>verification techniques and </a:t>
            </a:r>
            <a:r>
              <a:rPr lang="en-US" sz="1400" dirty="0" smtClean="0"/>
              <a:t>procedures.</a:t>
            </a:r>
          </a:p>
          <a:p>
            <a:pPr lvl="1"/>
            <a:r>
              <a:rPr lang="en-US" sz="1400" dirty="0" smtClean="0"/>
              <a:t>Gives </a:t>
            </a:r>
            <a:r>
              <a:rPr lang="en-US" sz="1400" dirty="0"/>
              <a:t>organization officials </a:t>
            </a:r>
            <a:r>
              <a:rPr lang="en-US" sz="1400" dirty="0" smtClean="0"/>
              <a:t>confidence that </a:t>
            </a:r>
            <a:r>
              <a:rPr lang="en-US" sz="1400" dirty="0"/>
              <a:t>the appropriate safeguards and countermeasures are in place to protect the </a:t>
            </a:r>
            <a:r>
              <a:rPr lang="en-US" sz="1400" dirty="0" smtClean="0"/>
              <a:t>organization’s information </a:t>
            </a:r>
            <a:r>
              <a:rPr lang="en-US" sz="1400" dirty="0"/>
              <a:t>system. </a:t>
            </a:r>
            <a:endParaRPr lang="en-US" sz="1400" dirty="0" smtClean="0"/>
          </a:p>
          <a:p>
            <a:pPr lvl="1"/>
            <a:r>
              <a:rPr lang="en-US" sz="1400" dirty="0" smtClean="0"/>
              <a:t>Security </a:t>
            </a:r>
            <a:r>
              <a:rPr lang="en-US" sz="1400" dirty="0"/>
              <a:t>certification also uncovers and describes the known </a:t>
            </a:r>
            <a:r>
              <a:rPr lang="en-US" sz="1400" dirty="0" smtClean="0"/>
              <a:t>vulnerabilities in </a:t>
            </a:r>
            <a:r>
              <a:rPr lang="en-US" sz="1400" dirty="0"/>
              <a:t>the information system.</a:t>
            </a:r>
          </a:p>
          <a:p>
            <a:r>
              <a:rPr lang="en-US" sz="1600" b="1" dirty="0" smtClean="0"/>
              <a:t>Security </a:t>
            </a:r>
            <a:r>
              <a:rPr lang="en-US" sz="1600" b="1" dirty="0"/>
              <a:t>Accreditation </a:t>
            </a:r>
            <a:endParaRPr lang="en-US" sz="1600" b="1" dirty="0" smtClean="0"/>
          </a:p>
          <a:p>
            <a:pPr lvl="1"/>
            <a:r>
              <a:rPr lang="en-US" sz="1400" dirty="0" smtClean="0"/>
              <a:t>Provides </a:t>
            </a:r>
            <a:r>
              <a:rPr lang="en-US" sz="1400" dirty="0"/>
              <a:t>the necessary security authorization of an information </a:t>
            </a:r>
            <a:r>
              <a:rPr lang="en-US" sz="1400" dirty="0" smtClean="0"/>
              <a:t>system to </a:t>
            </a:r>
            <a:r>
              <a:rPr lang="en-US" sz="1400" dirty="0"/>
              <a:t>process, store, or transmit information that is required. </a:t>
            </a:r>
            <a:endParaRPr lang="en-US" sz="1400" dirty="0" smtClean="0"/>
          </a:p>
          <a:p>
            <a:pPr lvl="1"/>
            <a:r>
              <a:rPr lang="en-US" sz="1400" dirty="0" smtClean="0"/>
              <a:t>This </a:t>
            </a:r>
            <a:r>
              <a:rPr lang="en-US" sz="1400" dirty="0"/>
              <a:t>authorization is granted by a </a:t>
            </a:r>
            <a:r>
              <a:rPr lang="en-US" sz="1400" dirty="0" smtClean="0"/>
              <a:t>senior organization official.</a:t>
            </a:r>
          </a:p>
          <a:p>
            <a:pPr lvl="1"/>
            <a:r>
              <a:rPr lang="en-US" sz="1400" dirty="0" smtClean="0"/>
              <a:t>It is </a:t>
            </a:r>
            <a:r>
              <a:rPr lang="en-US" sz="1400" dirty="0"/>
              <a:t>based on the verified effectiveness of security controls to some </a:t>
            </a:r>
            <a:r>
              <a:rPr lang="en-US" sz="1400" dirty="0" smtClean="0"/>
              <a:t>agreed upon </a:t>
            </a:r>
            <a:r>
              <a:rPr lang="en-US" sz="1400" dirty="0"/>
              <a:t>level of assurance and an identified residual risk to agency assets or </a:t>
            </a:r>
            <a:r>
              <a:rPr lang="en-US" sz="1400" dirty="0" smtClean="0"/>
              <a:t>operations.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23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096" y="0"/>
            <a:ext cx="10335904" cy="941696"/>
          </a:xfrm>
        </p:spPr>
        <p:txBody>
          <a:bodyPr>
            <a:normAutofit/>
          </a:bodyPr>
          <a:lstStyle/>
          <a:p>
            <a:r>
              <a:rPr lang="en-US" dirty="0" smtClean="0"/>
              <a:t>Maintenance and Change Phase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56096" y="682388"/>
            <a:ext cx="10335904" cy="6175612"/>
          </a:xfrm>
        </p:spPr>
        <p:txBody>
          <a:bodyPr>
            <a:noAutofit/>
          </a:bodyPr>
          <a:lstStyle/>
          <a:p>
            <a:r>
              <a:rPr lang="en-US" sz="1600" b="1" dirty="0"/>
              <a:t>Configuration Management and Control </a:t>
            </a:r>
            <a:endParaRPr lang="en-US" sz="1600" b="1" dirty="0" smtClean="0"/>
          </a:p>
          <a:p>
            <a:pPr lvl="1"/>
            <a:r>
              <a:rPr lang="en-US" sz="1400" dirty="0" smtClean="0"/>
              <a:t>Ensure </a:t>
            </a:r>
            <a:r>
              <a:rPr lang="en-US" sz="1400" dirty="0"/>
              <a:t>adequate consideration of the </a:t>
            </a:r>
            <a:r>
              <a:rPr lang="en-US" sz="1400" dirty="0" smtClean="0"/>
              <a:t>potential security </a:t>
            </a:r>
            <a:r>
              <a:rPr lang="en-US" sz="1400" dirty="0"/>
              <a:t>impacts due to specific changes to an information system or its surrounding environment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 smtClean="0"/>
              <a:t>Critical </a:t>
            </a:r>
            <a:r>
              <a:rPr lang="en-US" sz="1400" dirty="0"/>
              <a:t>to establishing </a:t>
            </a:r>
            <a:r>
              <a:rPr lang="en-US" sz="1400" dirty="0" smtClean="0"/>
              <a:t>an initial </a:t>
            </a:r>
            <a:r>
              <a:rPr lang="en-US" sz="1400" dirty="0"/>
              <a:t>baseline of hardware, software, and firmware components for the information </a:t>
            </a:r>
            <a:r>
              <a:rPr lang="en-US" sz="1400" dirty="0" smtClean="0"/>
              <a:t>system.</a:t>
            </a:r>
          </a:p>
          <a:p>
            <a:pPr lvl="1"/>
            <a:r>
              <a:rPr lang="en-US" sz="1400" dirty="0" smtClean="0"/>
              <a:t>Subsequently </a:t>
            </a:r>
            <a:r>
              <a:rPr lang="en-US" sz="1400" dirty="0"/>
              <a:t>controlling and maintaining an accurate inventory of any changes to the system.</a:t>
            </a:r>
          </a:p>
          <a:p>
            <a:r>
              <a:rPr lang="en-US" sz="1600" b="1" dirty="0" smtClean="0"/>
              <a:t>Continuous </a:t>
            </a:r>
            <a:r>
              <a:rPr lang="en-US" sz="1600" b="1" dirty="0"/>
              <a:t>Monitoring </a:t>
            </a:r>
            <a:endParaRPr lang="en-US" sz="1600" b="1" dirty="0" smtClean="0"/>
          </a:p>
          <a:p>
            <a:pPr lvl="1"/>
            <a:r>
              <a:rPr lang="en-US" sz="1400" dirty="0" smtClean="0"/>
              <a:t>Ensure </a:t>
            </a:r>
            <a:r>
              <a:rPr lang="en-US" sz="1400" dirty="0"/>
              <a:t>that controls continue to be effective in their </a:t>
            </a:r>
            <a:r>
              <a:rPr lang="en-US" sz="1400" dirty="0" smtClean="0"/>
              <a:t>application through </a:t>
            </a:r>
            <a:r>
              <a:rPr lang="en-US" sz="1400" dirty="0"/>
              <a:t>periodic testing and evaluation. </a:t>
            </a:r>
            <a:endParaRPr lang="en-US" sz="1400" dirty="0" smtClean="0"/>
          </a:p>
          <a:p>
            <a:pPr lvl="1"/>
            <a:r>
              <a:rPr lang="en-US" sz="1400" dirty="0" smtClean="0"/>
              <a:t>Security </a:t>
            </a:r>
            <a:r>
              <a:rPr lang="en-US" sz="1400" dirty="0"/>
              <a:t>control monitoring </a:t>
            </a:r>
            <a:r>
              <a:rPr lang="en-US" sz="1400" dirty="0" smtClean="0"/>
              <a:t>i.e., verifying the continued effectiveness.</a:t>
            </a:r>
          </a:p>
          <a:p>
            <a:pPr lvl="1"/>
            <a:r>
              <a:rPr lang="en-US" sz="1400" dirty="0" smtClean="0"/>
              <a:t>Reporting </a:t>
            </a:r>
            <a:r>
              <a:rPr lang="en-US" sz="1400" dirty="0"/>
              <a:t>the security status of the </a:t>
            </a:r>
            <a:r>
              <a:rPr lang="en-US" sz="1400" dirty="0" smtClean="0"/>
              <a:t>information system </a:t>
            </a:r>
            <a:r>
              <a:rPr lang="en-US" sz="1400" dirty="0"/>
              <a:t>to appropriate agency </a:t>
            </a:r>
            <a:r>
              <a:rPr lang="en-US" sz="1400" dirty="0" smtClean="0"/>
              <a:t>officials. </a:t>
            </a:r>
          </a:p>
          <a:p>
            <a:r>
              <a:rPr lang="en-US" sz="1600" b="1" dirty="0"/>
              <a:t>Information Preservation </a:t>
            </a:r>
            <a:endParaRPr lang="en-US" sz="1600" b="1" dirty="0" smtClean="0"/>
          </a:p>
          <a:p>
            <a:pPr lvl="1"/>
            <a:r>
              <a:rPr lang="en-US" sz="1400" dirty="0" smtClean="0"/>
              <a:t>Ensure that </a:t>
            </a:r>
            <a:r>
              <a:rPr lang="en-US" sz="1400" dirty="0"/>
              <a:t>information is </a:t>
            </a:r>
            <a:r>
              <a:rPr lang="en-US" sz="1400" dirty="0" smtClean="0"/>
              <a:t>retained to </a:t>
            </a:r>
            <a:r>
              <a:rPr lang="en-US" sz="1400" dirty="0"/>
              <a:t>conform </a:t>
            </a:r>
            <a:r>
              <a:rPr lang="en-US" sz="1400" dirty="0" smtClean="0"/>
              <a:t>to current </a:t>
            </a:r>
            <a:r>
              <a:rPr lang="en-US" sz="1400" dirty="0"/>
              <a:t>legal </a:t>
            </a:r>
            <a:r>
              <a:rPr lang="en-US" sz="1400" dirty="0" smtClean="0"/>
              <a:t>requirements</a:t>
            </a:r>
          </a:p>
          <a:p>
            <a:pPr lvl="1"/>
            <a:r>
              <a:rPr lang="en-US" sz="1400" dirty="0" smtClean="0"/>
              <a:t>To </a:t>
            </a:r>
            <a:r>
              <a:rPr lang="en-US" sz="1400" dirty="0"/>
              <a:t>accommodate future technology changes that may render </a:t>
            </a:r>
            <a:r>
              <a:rPr lang="en-US" sz="1400" dirty="0" smtClean="0"/>
              <a:t>the retrieval </a:t>
            </a:r>
            <a:r>
              <a:rPr lang="en-US" sz="1400" dirty="0"/>
              <a:t>method obsolete.</a:t>
            </a:r>
          </a:p>
          <a:p>
            <a:r>
              <a:rPr lang="en-US" sz="1600" b="1" dirty="0" smtClean="0"/>
              <a:t>Media Sanitization</a:t>
            </a:r>
          </a:p>
          <a:p>
            <a:pPr lvl="1"/>
            <a:r>
              <a:rPr lang="en-US" sz="1400" dirty="0" smtClean="0"/>
              <a:t>Ensure </a:t>
            </a:r>
            <a:r>
              <a:rPr lang="en-US" sz="1400" dirty="0"/>
              <a:t>that data is deleted, erased, and written over as necessary.</a:t>
            </a:r>
          </a:p>
          <a:p>
            <a:r>
              <a:rPr lang="en-US" sz="1600" b="1" dirty="0" smtClean="0"/>
              <a:t>Hardware </a:t>
            </a:r>
            <a:r>
              <a:rPr lang="en-US" sz="1600" b="1" dirty="0"/>
              <a:t>and Software </a:t>
            </a:r>
            <a:r>
              <a:rPr lang="en-US" sz="1600" b="1" dirty="0" smtClean="0"/>
              <a:t>Disposal</a:t>
            </a:r>
          </a:p>
          <a:p>
            <a:pPr lvl="1"/>
            <a:r>
              <a:rPr lang="en-US" sz="1400" dirty="0" smtClean="0"/>
              <a:t>Ensures </a:t>
            </a:r>
            <a:r>
              <a:rPr lang="en-US" sz="1400" dirty="0"/>
              <a:t>that hardware and software is disposed of </a:t>
            </a:r>
            <a:r>
              <a:rPr lang="en-US" sz="1400" dirty="0" smtClean="0"/>
              <a:t>as directed </a:t>
            </a:r>
            <a:r>
              <a:rPr lang="en-US" sz="1400" dirty="0"/>
              <a:t>by the information system security officer. </a:t>
            </a:r>
          </a:p>
        </p:txBody>
      </p:sp>
    </p:spTree>
    <p:extLst>
      <p:ext uri="{BB962C8B-B14F-4D97-AF65-F5344CB8AC3E}">
        <p14:creationId xmlns:p14="http://schemas.microsoft.com/office/powerpoint/2010/main" val="121651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0447" y="2967335"/>
            <a:ext cx="4051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23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489" y="620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327341" y="2692492"/>
            <a:ext cx="85206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A </a:t>
            </a:r>
            <a:r>
              <a:rPr lang="en-IN" sz="2400" b="1" dirty="0"/>
              <a:t>methodology </a:t>
            </a:r>
            <a:r>
              <a:rPr lang="en-IN" sz="2400" dirty="0"/>
              <a:t>is a formal approach to solving a problem </a:t>
            </a:r>
            <a:r>
              <a:rPr lang="en-IN" sz="2400" dirty="0" smtClean="0"/>
              <a:t>by means </a:t>
            </a:r>
            <a:r>
              <a:rPr lang="en-IN" sz="2400" dirty="0"/>
              <a:t>of a structured sequence of procedures. Using a methodology ensures a rigorous </a:t>
            </a:r>
            <a:r>
              <a:rPr lang="en-IN" sz="2400" dirty="0" smtClean="0"/>
              <a:t>process with </a:t>
            </a:r>
            <a:r>
              <a:rPr lang="en-IN" sz="2400" dirty="0"/>
              <a:t>a clearly defined goal and increases the probability of success. Once a </a:t>
            </a:r>
            <a:r>
              <a:rPr lang="en-IN" sz="2400" dirty="0" smtClean="0"/>
              <a:t>methodology has </a:t>
            </a:r>
            <a:r>
              <a:rPr lang="en-IN" sz="2400" dirty="0"/>
              <a:t>been adopted, the key milestones are established and a team of individuals is selected </a:t>
            </a:r>
            <a:r>
              <a:rPr lang="en-IN" sz="2400" dirty="0" smtClean="0"/>
              <a:t>and made </a:t>
            </a:r>
            <a:r>
              <a:rPr lang="en-IN" sz="2400" dirty="0"/>
              <a:t>accountable for accomplishing the project goals.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6942" y="1321806"/>
            <a:ext cx="4676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haroni" pitchFamily="2" charset="-79"/>
                <a:cs typeface="Aharoni" pitchFamily="2" charset="-79"/>
              </a:rPr>
              <a:t>Methodology</a:t>
            </a:r>
            <a:endParaRPr lang="en-IN" sz="40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577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489" y="620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985" y="850217"/>
            <a:ext cx="8612831" cy="58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79854" y="5292544"/>
            <a:ext cx="1014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</a:t>
            </a:r>
            <a:r>
              <a:rPr lang="en-IN" b="1" dirty="0"/>
              <a:t>waterfall model </a:t>
            </a:r>
            <a:r>
              <a:rPr lang="en-IN" dirty="0"/>
              <a:t>pictured </a:t>
            </a:r>
            <a:r>
              <a:rPr lang="en-IN" dirty="0" smtClean="0"/>
              <a:t>in this Figure illustrates that </a:t>
            </a:r>
            <a:r>
              <a:rPr lang="en-IN" dirty="0"/>
              <a:t>each phase begins with the results and information gained from the previous phase.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144" y="1990940"/>
            <a:ext cx="8160907" cy="2928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9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 </a:t>
            </a:r>
            <a:r>
              <a:rPr lang="en-US" dirty="0" smtClean="0"/>
              <a:t>Investigation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32316" y="1581434"/>
            <a:ext cx="10160000" cy="4800600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US" sz="2800" dirty="0"/>
              <a:t>Determine if a new system is needed</a:t>
            </a:r>
          </a:p>
          <a:p>
            <a:pPr>
              <a:spcBef>
                <a:spcPct val="45000"/>
              </a:spcBef>
            </a:pPr>
            <a:r>
              <a:rPr lang="en-US" sz="2800" dirty="0"/>
              <a:t>Three primary tasks:</a:t>
            </a:r>
          </a:p>
          <a:p>
            <a:pPr lvl="1">
              <a:spcBef>
                <a:spcPct val="45000"/>
              </a:spcBef>
            </a:pPr>
            <a:r>
              <a:rPr lang="en-US" sz="2600" dirty="0"/>
              <a:t>Define the problem</a:t>
            </a:r>
          </a:p>
          <a:p>
            <a:pPr lvl="2">
              <a:spcBef>
                <a:spcPct val="45000"/>
              </a:spcBef>
            </a:pPr>
            <a:r>
              <a:rPr lang="en-US" dirty="0"/>
              <a:t>By observation and interview, determine what information is needed by whom, when, where and why</a:t>
            </a:r>
          </a:p>
          <a:p>
            <a:pPr lvl="1">
              <a:spcBef>
                <a:spcPct val="45000"/>
              </a:spcBef>
            </a:pPr>
            <a:r>
              <a:rPr lang="en-US" sz="2600" dirty="0"/>
              <a:t>Suggest alternative solutions</a:t>
            </a:r>
          </a:p>
          <a:p>
            <a:pPr lvl="1">
              <a:spcBef>
                <a:spcPct val="45000"/>
              </a:spcBef>
            </a:pPr>
            <a:r>
              <a:rPr lang="en-US" sz="2600" dirty="0"/>
              <a:t>Prepare a short report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90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2:  </a:t>
            </a:r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ct val="25000"/>
              </a:spcBef>
            </a:pPr>
            <a:r>
              <a:rPr lang="en-US" sz="2800" dirty="0"/>
              <a:t>In depth study of the existing system to determine what the new system should do.</a:t>
            </a:r>
          </a:p>
          <a:p>
            <a:pPr lvl="1">
              <a:spcBef>
                <a:spcPct val="25000"/>
              </a:spcBef>
            </a:pPr>
            <a:r>
              <a:rPr lang="en-US" sz="2400" dirty="0"/>
              <a:t>Expand on data gathered in Phase 1</a:t>
            </a:r>
          </a:p>
          <a:p>
            <a:pPr>
              <a:spcBef>
                <a:spcPct val="25000"/>
              </a:spcBef>
            </a:pPr>
            <a:r>
              <a:rPr lang="en-US" sz="2800" dirty="0"/>
              <a:t>In addition to observation and interviews, examine:</a:t>
            </a:r>
          </a:p>
          <a:p>
            <a:pPr lvl="1">
              <a:spcBef>
                <a:spcPct val="25000"/>
              </a:spcBef>
            </a:pPr>
            <a:r>
              <a:rPr lang="en-US" sz="2600" dirty="0"/>
              <a:t>Formal lines of authority (org chart)</a:t>
            </a:r>
          </a:p>
          <a:p>
            <a:pPr lvl="1">
              <a:spcBef>
                <a:spcPct val="25000"/>
              </a:spcBef>
            </a:pPr>
            <a:r>
              <a:rPr lang="en-US" sz="2600" dirty="0"/>
              <a:t>Standard operating procedures </a:t>
            </a:r>
          </a:p>
          <a:p>
            <a:pPr lvl="1">
              <a:spcBef>
                <a:spcPct val="25000"/>
              </a:spcBef>
            </a:pPr>
            <a:r>
              <a:rPr lang="en-US" sz="2600" dirty="0"/>
              <a:t>How information flows</a:t>
            </a:r>
          </a:p>
          <a:p>
            <a:pPr lvl="1">
              <a:spcBef>
                <a:spcPct val="25000"/>
              </a:spcBef>
            </a:pPr>
            <a:r>
              <a:rPr lang="en-US" sz="2600" dirty="0"/>
              <a:t>Reasons for any inefficiencies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30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2: </a:t>
            </a:r>
            <a:r>
              <a:rPr lang="en-US" dirty="0" smtClean="0"/>
              <a:t>Analysis  (Documentation Produced)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2133600"/>
            <a:ext cx="10972800" cy="47244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800"/>
              <a:t>Complete description of current system and its problems</a:t>
            </a:r>
          </a:p>
          <a:p>
            <a:pPr>
              <a:spcBef>
                <a:spcPct val="30000"/>
              </a:spcBef>
            </a:pPr>
            <a:r>
              <a:rPr lang="en-US" sz="2800"/>
              <a:t>Requirements for for new system including:</a:t>
            </a:r>
          </a:p>
          <a:p>
            <a:pPr lvl="1">
              <a:spcBef>
                <a:spcPct val="30000"/>
              </a:spcBef>
            </a:pPr>
            <a:r>
              <a:rPr lang="en-US" sz="2600"/>
              <a:t>Subject</a:t>
            </a:r>
          </a:p>
          <a:p>
            <a:pPr lvl="1">
              <a:spcBef>
                <a:spcPct val="30000"/>
              </a:spcBef>
            </a:pPr>
            <a:r>
              <a:rPr lang="en-US" sz="2600"/>
              <a:t>Scope</a:t>
            </a:r>
          </a:p>
          <a:p>
            <a:pPr lvl="1">
              <a:spcBef>
                <a:spcPct val="30000"/>
              </a:spcBef>
            </a:pPr>
            <a:r>
              <a:rPr lang="en-US" sz="2600"/>
              <a:t>Objectives</a:t>
            </a:r>
          </a:p>
          <a:p>
            <a:pPr lvl="1">
              <a:spcBef>
                <a:spcPct val="30000"/>
              </a:spcBef>
            </a:pPr>
            <a:r>
              <a:rPr lang="en-US" sz="2600"/>
              <a:t>Benefits</a:t>
            </a:r>
          </a:p>
          <a:p>
            <a:pPr>
              <a:spcBef>
                <a:spcPct val="30000"/>
              </a:spcBef>
            </a:pPr>
            <a:r>
              <a:rPr lang="en-US" sz="2800"/>
              <a:t>Possible development schedule</a:t>
            </a:r>
          </a:p>
        </p:txBody>
      </p:sp>
    </p:spTree>
    <p:extLst>
      <p:ext uri="{BB962C8B-B14F-4D97-AF65-F5344CB8AC3E}">
        <p14:creationId xmlns:p14="http://schemas.microsoft.com/office/powerpoint/2010/main" val="20593919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7784" y="617538"/>
            <a:ext cx="9235016" cy="1143000"/>
          </a:xfrm>
        </p:spPr>
        <p:txBody>
          <a:bodyPr/>
          <a:lstStyle/>
          <a:p>
            <a:r>
              <a:rPr lang="en-US" dirty="0"/>
              <a:t>Phase 3:  </a:t>
            </a:r>
            <a:r>
              <a:rPr lang="en-US" dirty="0" smtClean="0"/>
              <a:t>Logical Design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2057400"/>
            <a:ext cx="10769600" cy="4648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Uses </a:t>
            </a:r>
            <a:r>
              <a:rPr lang="en-US" sz="2800" dirty="0"/>
              <a:t>specifications from </a:t>
            </a:r>
            <a:r>
              <a:rPr lang="en-US" sz="2800" dirty="0" smtClean="0"/>
              <a:t>the </a:t>
            </a:r>
            <a:r>
              <a:rPr lang="en-US" sz="2800" dirty="0"/>
              <a:t>analysis to design alternative systems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Evaluate alternatives based upon:</a:t>
            </a:r>
          </a:p>
          <a:p>
            <a:pPr lvl="1">
              <a:spcBef>
                <a:spcPct val="50000"/>
              </a:spcBef>
            </a:pPr>
            <a:r>
              <a:rPr lang="en-US" sz="2600" dirty="0"/>
              <a:t>Economic feasibility - Do benefits justify costs?</a:t>
            </a:r>
          </a:p>
          <a:p>
            <a:pPr lvl="1">
              <a:spcBef>
                <a:spcPct val="50000"/>
              </a:spcBef>
            </a:pPr>
            <a:r>
              <a:rPr lang="en-US" sz="2600" dirty="0"/>
              <a:t>Technical feasibility - Is reliable technology and training available?</a:t>
            </a:r>
          </a:p>
          <a:p>
            <a:pPr lvl="1">
              <a:spcBef>
                <a:spcPct val="50000"/>
              </a:spcBef>
            </a:pPr>
            <a:r>
              <a:rPr lang="en-US" sz="2600" dirty="0"/>
              <a:t>Operational feasibility - Will the managers and users support it?</a:t>
            </a:r>
          </a:p>
        </p:txBody>
      </p:sp>
    </p:spTree>
    <p:extLst>
      <p:ext uri="{BB962C8B-B14F-4D97-AF65-F5344CB8AC3E}">
        <p14:creationId xmlns:p14="http://schemas.microsoft.com/office/powerpoint/2010/main" val="23797192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3:  </a:t>
            </a:r>
            <a:r>
              <a:rPr lang="en-US" dirty="0" smtClean="0"/>
              <a:t>Logical </a:t>
            </a:r>
            <a:r>
              <a:rPr lang="en-US" dirty="0"/>
              <a:t>Design</a:t>
            </a:r>
            <a:br>
              <a:rPr lang="en-US" dirty="0"/>
            </a:br>
            <a:r>
              <a:rPr lang="en-US" dirty="0"/>
              <a:t>Documentation Produced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11582400" cy="4724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sz="2800"/>
              <a:t>System Design Report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/>
              <a:t>Describe Alternatives including:</a:t>
            </a:r>
          </a:p>
          <a:p>
            <a:pPr lvl="2">
              <a:lnSpc>
                <a:spcPct val="95000"/>
              </a:lnSpc>
              <a:spcBef>
                <a:spcPct val="25000"/>
              </a:spcBef>
            </a:pPr>
            <a:r>
              <a:rPr lang="en-US" sz="2600"/>
              <a:t>Inputs/Outputs</a:t>
            </a:r>
          </a:p>
          <a:p>
            <a:pPr lvl="2">
              <a:lnSpc>
                <a:spcPct val="95000"/>
              </a:lnSpc>
              <a:spcBef>
                <a:spcPct val="25000"/>
              </a:spcBef>
            </a:pPr>
            <a:r>
              <a:rPr lang="en-US" sz="2600"/>
              <a:t>Processing</a:t>
            </a:r>
          </a:p>
          <a:p>
            <a:pPr lvl="2">
              <a:lnSpc>
                <a:spcPct val="95000"/>
              </a:lnSpc>
              <a:spcBef>
                <a:spcPct val="25000"/>
              </a:spcBef>
            </a:pPr>
            <a:r>
              <a:rPr lang="en-US" sz="2600"/>
              <a:t>Storage and Backup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/>
              <a:t>Recommend Top Alternative based upon:</a:t>
            </a:r>
          </a:p>
          <a:p>
            <a:pPr lvl="2">
              <a:lnSpc>
                <a:spcPct val="95000"/>
              </a:lnSpc>
              <a:spcBef>
                <a:spcPct val="25000"/>
              </a:spcBef>
            </a:pPr>
            <a:r>
              <a:rPr lang="en-US" sz="2600"/>
              <a:t>System Fit into the Organization</a:t>
            </a:r>
          </a:p>
          <a:p>
            <a:pPr lvl="2">
              <a:lnSpc>
                <a:spcPct val="95000"/>
              </a:lnSpc>
              <a:spcBef>
                <a:spcPct val="25000"/>
              </a:spcBef>
            </a:pPr>
            <a:r>
              <a:rPr lang="en-US" sz="2600"/>
              <a:t>Flexibility for the future</a:t>
            </a:r>
          </a:p>
          <a:p>
            <a:pPr lvl="2">
              <a:lnSpc>
                <a:spcPct val="95000"/>
              </a:lnSpc>
              <a:spcBef>
                <a:spcPct val="25000"/>
              </a:spcBef>
            </a:pPr>
            <a:r>
              <a:rPr lang="en-US" sz="2600"/>
              <a:t>Costs vs. benefits</a:t>
            </a:r>
          </a:p>
        </p:txBody>
      </p:sp>
    </p:spTree>
    <p:extLst>
      <p:ext uri="{BB962C8B-B14F-4D97-AF65-F5344CB8AC3E}">
        <p14:creationId xmlns:p14="http://schemas.microsoft.com/office/powerpoint/2010/main" val="8217582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2" autoUpdateAnimBg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</TotalTime>
  <Words>1519</Words>
  <Application>Microsoft Office PowerPoint</Application>
  <PresentationFormat>Custom</PresentationFormat>
  <Paragraphs>236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Wisp</vt:lpstr>
      <vt:lpstr>System Development Life Cycle (SDLC)</vt:lpstr>
      <vt:lpstr>PowerPoint Presentation</vt:lpstr>
      <vt:lpstr>PowerPoint Presentation</vt:lpstr>
      <vt:lpstr>PowerPoint Presentation</vt:lpstr>
      <vt:lpstr>Phase 1:  Investigation</vt:lpstr>
      <vt:lpstr>Phase 2:  Analysis</vt:lpstr>
      <vt:lpstr>Phase 2: Analysis  (Documentation Produced)</vt:lpstr>
      <vt:lpstr>Phase 3:  Logical Design</vt:lpstr>
      <vt:lpstr>Phase 3:  Logical Design Documentation Produced</vt:lpstr>
      <vt:lpstr>Phase 4:  Physical Design</vt:lpstr>
      <vt:lpstr>Phase 5:  Implementation</vt:lpstr>
      <vt:lpstr>Phase 5:  Implementation</vt:lpstr>
      <vt:lpstr>Phase 6:  Maintenance &amp; Change</vt:lpstr>
      <vt:lpstr>Phase 6:  Maintenance &amp; Change</vt:lpstr>
      <vt:lpstr>Deliverables of the SDLC</vt:lpstr>
      <vt:lpstr>Securing the SDLC</vt:lpstr>
      <vt:lpstr>PowerPoint Presentation</vt:lpstr>
      <vt:lpstr>Investigation / Analysis Phase</vt:lpstr>
      <vt:lpstr>Logical/Physical Design Phase</vt:lpstr>
      <vt:lpstr>PowerPoint Presentation</vt:lpstr>
      <vt:lpstr>PowerPoint Presentation</vt:lpstr>
      <vt:lpstr>Implementation Phase</vt:lpstr>
      <vt:lpstr>Maintenance and Change Phase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the SDLC</dc:title>
  <dc:creator>KANODIAS</dc:creator>
  <cp:lastModifiedBy>Sahil</cp:lastModifiedBy>
  <cp:revision>14</cp:revision>
  <dcterms:created xsi:type="dcterms:W3CDTF">2016-09-01T18:35:25Z</dcterms:created>
  <dcterms:modified xsi:type="dcterms:W3CDTF">2016-09-29T13:43:08Z</dcterms:modified>
</cp:coreProperties>
</file>