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242EF8-4118-495F-863F-063800F47C17}">
  <a:tblStyle styleId="{C3242EF8-4118-495F-863F-063800F47C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italic.fntdata"/><Relationship Id="rId12" Type="http://schemas.openxmlformats.org/officeDocument/2006/relationships/slide" Target="slides/slide5.xml"/><Relationship Id="rId34" Type="http://schemas.openxmlformats.org/officeDocument/2006/relationships/font" Target="fonts/Roboto-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Robo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1a1ebd927_9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1a1ebd927_9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Hello and </a:t>
            </a:r>
            <a:r>
              <a:rPr lang="en-GB"/>
              <a:t>welcome</a:t>
            </a:r>
            <a:r>
              <a:rPr lang="en-GB"/>
              <a:t> to the </a:t>
            </a:r>
            <a:r>
              <a:rPr lang="en-GB"/>
              <a:t>project</a:t>
            </a:r>
            <a:r>
              <a:rPr lang="en-GB"/>
              <a:t> </a:t>
            </a:r>
            <a:r>
              <a:rPr lang="en-GB"/>
              <a:t>presentation. We are group 9 and our topic for the project is machine comprehension, specifically question answering on squad 2.0 dataset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1a1ebd927_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rPr>
              <a:t>Hugging face </a:t>
            </a:r>
            <a:r>
              <a:rPr lang="en-GB" sz="1300">
                <a:solidFill>
                  <a:schemeClr val="dk1"/>
                </a:solidFill>
              </a:rPr>
              <a:t>website</a:t>
            </a:r>
            <a:r>
              <a:rPr lang="en-GB" sz="1300">
                <a:solidFill>
                  <a:schemeClr val="dk1"/>
                </a:solidFill>
              </a:rPr>
              <a:t> provides multiple transformer based </a:t>
            </a:r>
            <a:r>
              <a:rPr lang="en-GB" sz="1300">
                <a:solidFill>
                  <a:schemeClr val="dk1"/>
                </a:solidFill>
              </a:rPr>
              <a:t>language</a:t>
            </a:r>
            <a:r>
              <a:rPr lang="en-GB" sz="1300">
                <a:solidFill>
                  <a:schemeClr val="dk1"/>
                </a:solidFill>
              </a:rPr>
              <a:t> models which are pre-trained on large corpus like Wikipedia, Book Corpus etc.</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GB" sz="1300">
                <a:solidFill>
                  <a:schemeClr val="dk1"/>
                </a:solidFill>
              </a:rPr>
              <a:t>We fine-tuned many such models such as ** point ** to perform well on our squad dataset. For each of these models, we tried out their variants such as base and large,  case and uncased, and </a:t>
            </a:r>
            <a:r>
              <a:rPr lang="en-GB" sz="1300">
                <a:solidFill>
                  <a:schemeClr val="dk1"/>
                </a:solidFill>
              </a:rPr>
              <a:t>distilled</a:t>
            </a:r>
            <a:r>
              <a:rPr lang="en-GB" sz="1300">
                <a:solidFill>
                  <a:schemeClr val="dk1"/>
                </a:solidFill>
              </a:rPr>
              <a:t> models which is smaller in size and has lesser number of </a:t>
            </a:r>
            <a:r>
              <a:rPr lang="en-GB" sz="1300">
                <a:solidFill>
                  <a:schemeClr val="dk1"/>
                </a:solidFill>
              </a:rPr>
              <a:t>parameters.</a:t>
            </a:r>
            <a:endParaRPr sz="1300">
              <a:solidFill>
                <a:schemeClr val="dk1"/>
              </a:solidFill>
            </a:endParaRPr>
          </a:p>
        </p:txBody>
      </p:sp>
      <p:sp>
        <p:nvSpPr>
          <p:cNvPr id="239" name="Google Shape;239;g101a1ebd927_8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a832ebd33_12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a832ebd33_12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also experimented by augmenting the questions using the process of Back Translation.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1a1ebd927_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1a1ebd927_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rgbClr val="212529"/>
                </a:solidFill>
                <a:highlight>
                  <a:srgbClr val="FFFFFF"/>
                </a:highlight>
              </a:rPr>
              <a:t>Since the transformer models are large, they need extensive and diverse training data. For this purpose, we have used data </a:t>
            </a:r>
            <a:r>
              <a:rPr lang="en-GB" sz="1350">
                <a:solidFill>
                  <a:srgbClr val="212529"/>
                </a:solidFill>
                <a:highlight>
                  <a:srgbClr val="FFFFFF"/>
                </a:highlight>
              </a:rPr>
              <a:t>augmentation</a:t>
            </a:r>
            <a:r>
              <a:rPr lang="en-GB" sz="1350">
                <a:solidFill>
                  <a:srgbClr val="212529"/>
                </a:solidFill>
                <a:highlight>
                  <a:srgbClr val="FFFFFF"/>
                </a:highlight>
              </a:rPr>
              <a:t> using the given training data.</a:t>
            </a:r>
            <a:endParaRPr sz="1350">
              <a:solidFill>
                <a:srgbClr val="212529"/>
              </a:solidFill>
              <a:highlight>
                <a:srgbClr val="FFFFFF"/>
              </a:highlight>
            </a:endParaRPr>
          </a:p>
          <a:p>
            <a:pPr indent="0" lvl="0" marL="0" rtl="0" algn="l">
              <a:spcBef>
                <a:spcPts val="0"/>
              </a:spcBef>
              <a:spcAft>
                <a:spcPts val="0"/>
              </a:spcAft>
              <a:buNone/>
            </a:pPr>
            <a:r>
              <a:rPr lang="en-GB" sz="1350">
                <a:solidFill>
                  <a:srgbClr val="212529"/>
                </a:solidFill>
                <a:highlight>
                  <a:srgbClr val="FFFFFF"/>
                </a:highlight>
              </a:rPr>
              <a:t>In this method, we translate the text data of the given questions to some intermediate language ** which is danish here ** and then translate it back to the original language. This will help us to generate textual data with different words while preserving its context. </a:t>
            </a:r>
            <a:r>
              <a:rPr lang="en-GB">
                <a:solidFill>
                  <a:schemeClr val="dk1"/>
                </a:solidFill>
              </a:rPr>
              <a:t>We used the library nlpaug to perform back translation.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a832ebd33_12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a832ebd33_12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work, we also propose and experimented with a new pipeline architecture motivated </a:t>
            </a:r>
            <a:r>
              <a:rPr lang="en-GB"/>
              <a:t>by how humans approach this problem.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1a1ebd927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Inspired from the Retro reader we defined a new pipeline architecture which is mainly based on how humans tackle a reading comprehension problem. </a:t>
            </a:r>
            <a:endParaRPr/>
          </a:p>
          <a:p>
            <a:pPr indent="0" lvl="0" marL="0" rtl="0" algn="l">
              <a:spcBef>
                <a:spcPts val="0"/>
              </a:spcBef>
              <a:spcAft>
                <a:spcPts val="0"/>
              </a:spcAft>
              <a:buClr>
                <a:schemeClr val="dk1"/>
              </a:buClr>
              <a:buSzPts val="1100"/>
              <a:buFont typeface="Arial"/>
              <a:buNone/>
            </a:pPr>
            <a:r>
              <a:rPr lang="en-GB"/>
              <a:t>As a natural practice, a reader quickly skims through the entire passage to find the part which is most relevant to the question. Then, the reader focuses on only the relevant part of the passage to extract the exact answer for the question.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Consider the example provided here, the passage provides information about Southern California -based on the geographic location and the political/economic standing. But given the question is framed around the name of the region, a reader can quickly judge that the answer lies in the first sentence. So, to extract the exact answer </a:t>
            </a:r>
            <a:r>
              <a:rPr lang="en-GB"/>
              <a:t>the</a:t>
            </a:r>
            <a:r>
              <a:rPr lang="en-GB"/>
              <a:t> reader just carefully examines the first sentence and arrives at the answer “SoCal”.</a:t>
            </a:r>
            <a:endParaRPr/>
          </a:p>
        </p:txBody>
      </p:sp>
      <p:sp>
        <p:nvSpPr>
          <p:cNvPr id="314" name="Google Shape;314;g101a1ebd927_2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fa832ebd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fa832ebd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Inspired by this, we define a pipeline architecture with 2 distinct modules:</a:t>
            </a:r>
            <a:endParaRPr/>
          </a:p>
          <a:p>
            <a:pPr indent="0" lvl="0" marL="0" rtl="0" algn="l">
              <a:spcBef>
                <a:spcPts val="0"/>
              </a:spcBef>
              <a:spcAft>
                <a:spcPts val="0"/>
              </a:spcAft>
              <a:buNone/>
            </a:pPr>
            <a:r>
              <a:rPr lang="en-GB"/>
              <a:t>1. Relevant Context Extraction Module</a:t>
            </a:r>
            <a:endParaRPr/>
          </a:p>
          <a:p>
            <a:pPr indent="0" lvl="0" marL="0" rtl="0" algn="l">
              <a:spcBef>
                <a:spcPts val="0"/>
              </a:spcBef>
              <a:spcAft>
                <a:spcPts val="0"/>
              </a:spcAft>
              <a:buNone/>
            </a:pPr>
            <a:r>
              <a:rPr lang="en-GB"/>
              <a:t>2. Exact Answer Extraction Module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Both these modules use </a:t>
            </a:r>
            <a:r>
              <a:rPr lang="en-GB"/>
              <a:t>pre-trained</a:t>
            </a:r>
            <a:r>
              <a:rPr lang="en-GB"/>
              <a:t> RoBERTa base as the central model and change the context-answer span in the training set to train the two modules for their respective tasks. To generate the training data for the first module, input context is kept the same and for the answer we tokenize the original Context into sentences using spacy library and extract entire sentences that span the original answer. </a:t>
            </a:r>
            <a:endParaRPr/>
          </a:p>
          <a:p>
            <a:pPr indent="0" lvl="0" marL="0" rtl="0" algn="l">
              <a:spcBef>
                <a:spcPts val="0"/>
              </a:spcBef>
              <a:spcAft>
                <a:spcPts val="0"/>
              </a:spcAft>
              <a:buNone/>
            </a:pPr>
            <a:r>
              <a:rPr lang="en-GB"/>
              <a:t>For the second model, the answer in each training example is the original answer and the context is the answer predicted from the first model, which is supposed to capture only the relevant portion.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During inference, the first module takes as input the question and the entire passage and returns the start/end span of the context that contains the part most relevant to the question. The second module then takes this shrunken context to predict the actual answer.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1a1ebd927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lang="en-GB" sz="1200">
                <a:solidFill>
                  <a:srgbClr val="202124"/>
                </a:solidFill>
                <a:highlight>
                  <a:srgbClr val="FFFFFF"/>
                </a:highlight>
              </a:rPr>
              <a:t>To evaluate the performance of the models, we use the official metrics Exact Match and F1 score.</a:t>
            </a:r>
            <a:endParaRPr sz="1200">
              <a:solidFill>
                <a:srgbClr val="202124"/>
              </a:solidFill>
              <a:highlight>
                <a:srgbClr val="FFFFFF"/>
              </a:highlight>
            </a:endParaRPr>
          </a:p>
          <a:p>
            <a:pPr indent="0" lvl="0" marL="0" rtl="0" algn="l">
              <a:lnSpc>
                <a:spcPct val="115000"/>
              </a:lnSpc>
              <a:spcBef>
                <a:spcPts val="700"/>
              </a:spcBef>
              <a:spcAft>
                <a:spcPts val="0"/>
              </a:spcAft>
              <a:buClr>
                <a:schemeClr val="dk1"/>
              </a:buClr>
              <a:buSzPts val="1100"/>
              <a:buFont typeface="Arial"/>
              <a:buNone/>
            </a:pPr>
            <a:r>
              <a:rPr lang="en-GB" sz="1200">
                <a:solidFill>
                  <a:srgbClr val="202124"/>
                </a:solidFill>
                <a:highlight>
                  <a:srgbClr val="FFFFFF"/>
                </a:highlight>
              </a:rPr>
              <a:t>EXACT MATCH measures  exactness of prediction with the ground truth. It is a strict measure which requires prediction to be 100% accurate for each character in the answer.</a:t>
            </a:r>
            <a:endParaRPr sz="1200">
              <a:solidFill>
                <a:srgbClr val="202124"/>
              </a:solidFill>
              <a:highlight>
                <a:srgbClr val="FFFFFF"/>
              </a:highlight>
            </a:endParaRPr>
          </a:p>
          <a:p>
            <a:pPr indent="0" lvl="0" marL="0" rtl="0" algn="l">
              <a:lnSpc>
                <a:spcPct val="115000"/>
              </a:lnSpc>
              <a:spcBef>
                <a:spcPts val="700"/>
              </a:spcBef>
              <a:spcAft>
                <a:spcPts val="700"/>
              </a:spcAft>
              <a:buClr>
                <a:schemeClr val="dk1"/>
              </a:buClr>
              <a:buSzPts val="1100"/>
              <a:buFont typeface="Arial"/>
              <a:buNone/>
            </a:pPr>
            <a:r>
              <a:rPr lang="en-GB" sz="1200">
                <a:solidFill>
                  <a:srgbClr val="202124"/>
                </a:solidFill>
                <a:highlight>
                  <a:srgbClr val="FFFFFF"/>
                </a:highlight>
              </a:rPr>
              <a:t>Second metric is the F1 score which is </a:t>
            </a:r>
            <a:r>
              <a:rPr lang="en-GB" sz="1200">
                <a:solidFill>
                  <a:srgbClr val="202124"/>
                </a:solidFill>
                <a:highlight>
                  <a:srgbClr val="FFFFFF"/>
                </a:highlight>
              </a:rPr>
              <a:t>comparatively</a:t>
            </a:r>
            <a:r>
              <a:rPr lang="en-GB" sz="1200">
                <a:solidFill>
                  <a:srgbClr val="202124"/>
                </a:solidFill>
                <a:highlight>
                  <a:srgbClr val="FFFFFF"/>
                </a:highlight>
              </a:rPr>
              <a:t> a looser measure, it averages all overlap values between the prediction and ground truth answer. Here is an example prediction and we can see that Exact Match is 0 while the F1 is 0.8</a:t>
            </a:r>
            <a:endParaRPr/>
          </a:p>
        </p:txBody>
      </p:sp>
      <p:sp>
        <p:nvSpPr>
          <p:cNvPr id="392" name="Google Shape;392;g101a1ebd927_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1a1ebd927_8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Based on the metrics discussed before, we evaluate and compare all the models that we experimented with. The Best </a:t>
            </a:r>
            <a:r>
              <a:rPr lang="en-GB">
                <a:solidFill>
                  <a:schemeClr val="dk1"/>
                </a:solidFill>
              </a:rPr>
              <a:t>performing</a:t>
            </a:r>
            <a:r>
              <a:rPr lang="en-GB">
                <a:solidFill>
                  <a:schemeClr val="dk1"/>
                </a:solidFill>
              </a:rPr>
              <a:t> model here was roberta, followed by XLNet. Both these models have largest no of parameters when compared to others. Interestingly, w</a:t>
            </a:r>
            <a:r>
              <a:rPr lang="en-GB">
                <a:solidFill>
                  <a:schemeClr val="dk1"/>
                </a:solidFill>
              </a:rPr>
              <a:t>e did not see improvement in the performance after data augmentation. One possible reason might be because the questions were collected from the  crowdsourced workers and might already cover syntactic variations.</a:t>
            </a:r>
            <a:endParaRPr>
              <a:solidFill>
                <a:schemeClr val="dk1"/>
              </a:solidFill>
            </a:endParaRPr>
          </a:p>
        </p:txBody>
      </p:sp>
      <p:sp>
        <p:nvSpPr>
          <p:cNvPr id="405" name="Google Shape;405;g101a1ebd927_8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1a1ebd927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we can observe from the previous results, </a:t>
            </a:r>
            <a:r>
              <a:rPr lang="en-GB">
                <a:solidFill>
                  <a:schemeClr val="dk1"/>
                </a:solidFill>
              </a:rPr>
              <a:t>our pipeline model which is based on ‘RoBERTa base’ produces comparable results to the ALBERT model, but is not able to outperform the original RoBERTa model.  The degrade in performance can be attributed to the sub par performance of the first model in extracting the relevant  context from the passage.  But as mentioned in this table, the Exact Answer Extraction Module gives EM: 91.9 and F1: 95.6 when tested independently using ground-truth dev set. This shows the potential in improving the overall performance, if the first model can be trained to correctly extract the relevant part of the context.</a:t>
            </a:r>
            <a:endParaRPr>
              <a:solidFill>
                <a:schemeClr val="dk1"/>
              </a:solidFill>
            </a:endParaRPr>
          </a:p>
          <a:p>
            <a:pPr indent="0" lvl="0" marL="0" rtl="0" algn="l">
              <a:spcBef>
                <a:spcPts val="0"/>
              </a:spcBef>
              <a:spcAft>
                <a:spcPts val="0"/>
              </a:spcAft>
              <a:buNone/>
            </a:pPr>
            <a:r>
              <a:t/>
            </a:r>
            <a:endParaRPr/>
          </a:p>
        </p:txBody>
      </p:sp>
      <p:sp>
        <p:nvSpPr>
          <p:cNvPr id="411" name="Google Shape;411;g101a1ebd927_2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1a1ebd927_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As we saw in the results, the best performing model is roberta-large. Which has f1 score ** and exact match of ** , this is very close to human </a:t>
            </a:r>
            <a:r>
              <a:rPr lang="en-GB">
                <a:solidFill>
                  <a:schemeClr val="dk1"/>
                </a:solidFill>
              </a:rPr>
              <a:t>performance</a:t>
            </a:r>
            <a:r>
              <a:rPr lang="en-GB">
                <a:solidFill>
                  <a:schemeClr val="dk1"/>
                </a:solidFill>
              </a:rPr>
              <a:t> of f1, 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Here is the </a:t>
            </a:r>
            <a:r>
              <a:rPr lang="en-GB">
                <a:solidFill>
                  <a:schemeClr val="dk1"/>
                </a:solidFill>
              </a:rPr>
              <a:t>details</a:t>
            </a:r>
            <a:r>
              <a:rPr lang="en-GB">
                <a:solidFill>
                  <a:schemeClr val="dk1"/>
                </a:solidFill>
              </a:rPr>
              <a:t> of the hyperparameters of the best performing transformer based model.</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17" name="Google Shape;417;g101a1ebd927_8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1a1ebd927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Given a Passage P and Question Q from the passage, we want to predict the answer for </a:t>
            </a:r>
            <a:r>
              <a:rPr lang="en-GB"/>
              <a:t>the</a:t>
            </a:r>
            <a:r>
              <a:rPr lang="en-GB"/>
              <a:t> question</a:t>
            </a:r>
            <a:endParaRPr/>
          </a:p>
        </p:txBody>
      </p:sp>
      <p:sp>
        <p:nvSpPr>
          <p:cNvPr id="134" name="Google Shape;134;g101a1ebd927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a832ebd3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a832ebd3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02124"/>
                </a:solidFill>
                <a:highlight>
                  <a:srgbClr val="FFFFFF"/>
                </a:highlight>
              </a:rPr>
              <a:t>Error analysis is a method used to document the errors that appear in model and determine whether those errors are systematic, and (if possible) explain what caused them. In this project we are </a:t>
            </a:r>
            <a:r>
              <a:rPr lang="en-GB" sz="1200">
                <a:solidFill>
                  <a:srgbClr val="202124"/>
                </a:solidFill>
                <a:highlight>
                  <a:srgbClr val="FFFFFF"/>
                </a:highlight>
              </a:rPr>
              <a:t>performing</a:t>
            </a:r>
            <a:r>
              <a:rPr lang="en-GB" sz="1200">
                <a:solidFill>
                  <a:srgbClr val="202124"/>
                </a:solidFill>
                <a:highlight>
                  <a:srgbClr val="FFFFFF"/>
                </a:highlight>
              </a:rPr>
              <a:t> error analysis using predictions provided by the Roberta Large, Distilled Bert and the proposed pipeline model. A sample of 3000 questions which had answers were extracted from the </a:t>
            </a:r>
            <a:r>
              <a:rPr lang="en-GB" sz="1200">
                <a:solidFill>
                  <a:srgbClr val="202124"/>
                </a:solidFill>
                <a:highlight>
                  <a:srgbClr val="FFFFFF"/>
                </a:highlight>
              </a:rPr>
              <a:t>development</a:t>
            </a:r>
            <a:r>
              <a:rPr lang="en-GB" sz="1200">
                <a:solidFill>
                  <a:srgbClr val="202124"/>
                </a:solidFill>
                <a:highlight>
                  <a:srgbClr val="FFFFFF"/>
                </a:highlight>
              </a:rPr>
              <a:t> dataset.</a:t>
            </a:r>
            <a:endParaRPr sz="1200">
              <a:solidFill>
                <a:srgbClr val="202124"/>
              </a:solidFill>
              <a:highlight>
                <a:srgbClr val="FFFFFF"/>
              </a:highlight>
            </a:endParaRPr>
          </a:p>
          <a:p>
            <a:pPr indent="0" lvl="0" marL="0" rtl="0" algn="l">
              <a:spcBef>
                <a:spcPts val="0"/>
              </a:spcBef>
              <a:spcAft>
                <a:spcPts val="0"/>
              </a:spcAft>
              <a:buNone/>
            </a:pPr>
            <a:r>
              <a:rPr lang="en-GB" sz="1200">
                <a:solidFill>
                  <a:srgbClr val="202124"/>
                </a:solidFill>
                <a:highlight>
                  <a:srgbClr val="FFFFFF"/>
                </a:highlight>
              </a:rPr>
              <a:t>Analysis was performed on the question and answer types, and metrics such as dependency distances were calculated. It is observed that predictions which did not exactly match the ground truths had a higher mean dependency </a:t>
            </a:r>
            <a:r>
              <a:rPr lang="en-GB" sz="1200">
                <a:solidFill>
                  <a:srgbClr val="202124"/>
                </a:solidFill>
                <a:highlight>
                  <a:srgbClr val="FFFFFF"/>
                </a:highlight>
              </a:rPr>
              <a:t>distance</a:t>
            </a:r>
            <a:r>
              <a:rPr lang="en-GB" sz="1200">
                <a:solidFill>
                  <a:srgbClr val="202124"/>
                </a:solidFill>
                <a:highlight>
                  <a:srgbClr val="FFFFFF"/>
                </a:highlight>
              </a:rPr>
              <a:t> than for the exact matches. Dependency distance was calculated using the key question and answer tokens. Thus, on average, models found it harder to predict exact answers when the distance between the key tokens of the questions and answers were far apart.</a:t>
            </a:r>
            <a:endParaRPr sz="1200">
              <a:solidFill>
                <a:srgbClr val="202124"/>
              </a:solidFill>
              <a:highlight>
                <a:srgbClr val="FFFFFF"/>
              </a:highlight>
            </a:endParaRPr>
          </a:p>
          <a:p>
            <a:pPr indent="0" lvl="0" marL="0" rtl="0" algn="l">
              <a:spcBef>
                <a:spcPts val="0"/>
              </a:spcBef>
              <a:spcAft>
                <a:spcPts val="0"/>
              </a:spcAft>
              <a:buNone/>
            </a:pPr>
            <a:r>
              <a:rPr lang="en-GB" sz="1200">
                <a:solidFill>
                  <a:srgbClr val="202124"/>
                </a:solidFill>
                <a:highlight>
                  <a:srgbClr val="FFFFFF"/>
                </a:highlight>
              </a:rPr>
              <a:t>Question and answer type analysis revealed that samples requiring </a:t>
            </a:r>
            <a:r>
              <a:rPr lang="en-GB" sz="1200">
                <a:solidFill>
                  <a:srgbClr val="202124"/>
                </a:solidFill>
                <a:highlight>
                  <a:srgbClr val="FFFFFF"/>
                </a:highlight>
              </a:rPr>
              <a:t>descriptive </a:t>
            </a:r>
            <a:r>
              <a:rPr lang="en-GB" sz="1200">
                <a:solidFill>
                  <a:srgbClr val="202124"/>
                </a:solidFill>
                <a:highlight>
                  <a:srgbClr val="FFFFFF"/>
                </a:highlight>
              </a:rPr>
              <a:t>answers were less likely to be extracted correctly. This behavior was observed across all the models. From these observations it was inferred that models were not able to perform as good on descriptive as compared to discrete </a:t>
            </a:r>
            <a:r>
              <a:rPr lang="en-GB" sz="1200">
                <a:solidFill>
                  <a:srgbClr val="202124"/>
                </a:solidFill>
                <a:highlight>
                  <a:srgbClr val="FFFFFF"/>
                </a:highlight>
              </a:rPr>
              <a:t>type question answers</a:t>
            </a:r>
            <a:r>
              <a:rPr lang="en-GB" sz="1200">
                <a:solidFill>
                  <a:srgbClr val="202124"/>
                </a:solidFill>
                <a:highlight>
                  <a:srgbClr val="FFFFFF"/>
                </a:highlight>
              </a:rPr>
              <a:t>. </a:t>
            </a:r>
            <a:endParaRPr sz="1200">
              <a:solidFill>
                <a:srgbClr val="202124"/>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fa832ebd33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fa832ebd33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example for which none of the models could predict the correct answer. The question is of type “what” and the answer was of description type. The Roberta model was able to get a close prediction that Victoria might be losing a “base” however it was not able to correctly predict that it will be losing a base for car </a:t>
            </a:r>
            <a:r>
              <a:rPr lang="en-GB"/>
              <a:t>manufacturing</a:t>
            </a:r>
            <a:r>
              <a:rPr lang="en-GB"/>
              <a:t>. The other models failed to predict anything. Thus, the models fail to give correct answers in cases where a deeper language understanding is required which is common for descriptive answer types.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fa832ebd33_12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To summarize our work, we experimented with BiDAF, transformer based models and proposed a new pipeline architecture to tackle machine comprehension on Squad dataset. We saw that transformer based model </a:t>
            </a:r>
            <a:r>
              <a:rPr lang="en-GB">
                <a:solidFill>
                  <a:schemeClr val="dk1"/>
                </a:solidFill>
              </a:rPr>
              <a:t>specifically</a:t>
            </a:r>
            <a:r>
              <a:rPr lang="en-GB">
                <a:solidFill>
                  <a:schemeClr val="dk1"/>
                </a:solidFill>
              </a:rPr>
              <a:t> Roberta large perform the best. Also, our </a:t>
            </a:r>
            <a:r>
              <a:rPr lang="en-GB">
                <a:solidFill>
                  <a:schemeClr val="dk1"/>
                </a:solidFill>
              </a:rPr>
              <a:t>proposed</a:t>
            </a:r>
            <a:r>
              <a:rPr lang="en-GB">
                <a:solidFill>
                  <a:schemeClr val="dk1"/>
                </a:solidFill>
              </a:rPr>
              <a:t> pipeline architecture did not improve the performance of roberta base model, but based on the analysis it shows potential for improvement.</a:t>
            </a:r>
            <a:endParaRPr>
              <a:solidFill>
                <a:schemeClr val="dk1"/>
              </a:solidFill>
            </a:endParaRPr>
          </a:p>
        </p:txBody>
      </p:sp>
      <p:sp>
        <p:nvSpPr>
          <p:cNvPr id="493" name="Google Shape;493;gfa832ebd33_12_5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01a1ebd927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as </a:t>
            </a:r>
            <a:r>
              <a:rPr lang="en-GB"/>
              <a:t>future work,  we would fine-tune and improve the Relevant Context Extraction module of the pipeline to see overall improvements in the pipeline architecture. Also, linguistic post-processing for the “when", “Where", “Whose", “Which" questions can be experimented with. Furthermore, ensembling different transformer models and hyper parameter tuning  is another direction to look at.</a:t>
            </a:r>
            <a:endParaRPr/>
          </a:p>
        </p:txBody>
      </p:sp>
      <p:sp>
        <p:nvSpPr>
          <p:cNvPr id="499" name="Google Shape;499;g101a1ebd927_2_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1a1ebd927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faced a few challenges while working on this project. First, extracting the relevant context sentences given the answer start from the context was quite a challenge. Even nltk and spacy library’s sentence tokenizer didnot perform very well in many cases which were handled by us in our code. Next, </a:t>
            </a:r>
            <a:r>
              <a:rPr lang="en-GB">
                <a:solidFill>
                  <a:schemeClr val="dk1"/>
                </a:solidFill>
              </a:rPr>
              <a:t>data augmentation using </a:t>
            </a:r>
            <a:r>
              <a:rPr lang="en-GB"/>
              <a:t>back translation was tricky as most of the translation tools are either paid or have limitations on the number of requests. The most pressing challenge however was the memory and time limitations. We could not fine tune our pipeline architecture as we were repeatedly getting CUDA out of memory error. </a:t>
            </a:r>
            <a:endParaRPr/>
          </a:p>
        </p:txBody>
      </p:sp>
      <p:sp>
        <p:nvSpPr>
          <p:cNvPr id="505" name="Google Shape;505;g101a1ebd927_2_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01a1ebd927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These are some of the resources we referenced for this project. Overall, the project helped us get a good understanding on current state-of-the-art question answering models and how to build, train and evaluate transformer based models for our own tasks. </a:t>
            </a:r>
            <a:endParaRPr/>
          </a:p>
          <a:p>
            <a:pPr indent="0" lvl="0" marL="0" rtl="0" algn="l">
              <a:spcBef>
                <a:spcPts val="0"/>
              </a:spcBef>
              <a:spcAft>
                <a:spcPts val="0"/>
              </a:spcAft>
              <a:buNone/>
            </a:pPr>
            <a:r>
              <a:t/>
            </a:r>
            <a:endParaRPr/>
          </a:p>
        </p:txBody>
      </p:sp>
      <p:sp>
        <p:nvSpPr>
          <p:cNvPr id="511" name="Google Shape;511;g101a1ebd927_2_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1a1ebd927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Machine comprehension has been a popular area of research in NLP and many </a:t>
            </a:r>
            <a:r>
              <a:rPr lang="en-GB"/>
              <a:t>approaches</a:t>
            </a:r>
            <a:r>
              <a:rPr lang="en-GB"/>
              <a:t> have been proposed over the years. Early methods </a:t>
            </a:r>
            <a:r>
              <a:rPr lang="en-GB"/>
              <a:t>involved</a:t>
            </a:r>
            <a:r>
              <a:rPr lang="en-GB"/>
              <a:t> the use of machine learning, For eg- sliding window </a:t>
            </a:r>
            <a:r>
              <a:rPr lang="en-GB">
                <a:solidFill>
                  <a:schemeClr val="dk1"/>
                </a:solidFill>
              </a:rPr>
              <a:t>method </a:t>
            </a:r>
            <a:r>
              <a:rPr lang="en-GB">
                <a:solidFill>
                  <a:schemeClr val="dk1"/>
                </a:solidFill>
              </a:rPr>
              <a:t>where the idea is to find similarity between answer and the question using </a:t>
            </a:r>
            <a:r>
              <a:rPr lang="en-GB"/>
              <a:t>overlapping k-grams and then use TFIDF to select best candidate answer.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logistic regression method, several types of features for each candidate answer are extracted. Matching word and bigram frequencies feature help the model to pick the correct sentences and </a:t>
            </a:r>
            <a:r>
              <a:rPr lang="en-GB">
                <a:solidFill>
                  <a:schemeClr val="dk1"/>
                </a:solidFill>
              </a:rPr>
              <a:t>length and position of span </a:t>
            </a:r>
            <a:r>
              <a:rPr lang="en-GB"/>
              <a:t> guides the model towards the correct answer</a:t>
            </a:r>
            <a:endParaRPr/>
          </a:p>
          <a:p>
            <a:pPr indent="0" lvl="0" marL="0" rtl="0" algn="l">
              <a:spcBef>
                <a:spcPts val="0"/>
              </a:spcBef>
              <a:spcAft>
                <a:spcPts val="0"/>
              </a:spcAft>
              <a:buNone/>
            </a:pPr>
            <a:r>
              <a:t/>
            </a:r>
            <a:endParaRPr/>
          </a:p>
        </p:txBody>
      </p:sp>
      <p:sp>
        <p:nvSpPr>
          <p:cNvPr id="141" name="Google Shape;141;g101a1ebd927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1a1ebd927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The recent </a:t>
            </a:r>
            <a:r>
              <a:rPr lang="en-GB" sz="1200"/>
              <a:t>approaches</a:t>
            </a:r>
            <a:r>
              <a:rPr lang="en-GB" sz="1200"/>
              <a:t> makes use of deep learning. One of the most popular </a:t>
            </a:r>
            <a:r>
              <a:rPr lang="en-GB" sz="1200"/>
              <a:t>approach, first released in 2016, </a:t>
            </a:r>
            <a:r>
              <a:rPr lang="en-GB" sz="1200"/>
              <a:t> is the use of </a:t>
            </a:r>
            <a:r>
              <a:rPr lang="en-GB" sz="1200">
                <a:solidFill>
                  <a:schemeClr val="dk1"/>
                </a:solidFill>
              </a:rPr>
              <a:t>Bi-directional Attention Flow network or otherwise known as BiDAF. This approach leverages query-aware context representation which makes easier for the model to make accurate prediction for the answer.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Since 2019, SQUAD leaderboard has been dominated by transformer based models. These models are based on self attention and are huge in size with hundreds of millions of parameters.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In this project, we have explored both these existing approaches and have tried to improve their performance further. </a:t>
            </a:r>
            <a:endParaRPr sz="1200">
              <a:solidFill>
                <a:schemeClr val="dk1"/>
              </a:solidFill>
            </a:endParaRPr>
          </a:p>
          <a:p>
            <a:pPr indent="0" lvl="0" marL="0" rtl="0" algn="l">
              <a:spcBef>
                <a:spcPts val="0"/>
              </a:spcBef>
              <a:spcAft>
                <a:spcPts val="0"/>
              </a:spcAft>
              <a:buNone/>
            </a:pPr>
            <a:r>
              <a:t/>
            </a:r>
            <a:endParaRPr sz="1200">
              <a:solidFill>
                <a:schemeClr val="dk1"/>
              </a:solidFill>
              <a:latin typeface="Avenir"/>
              <a:ea typeface="Avenir"/>
              <a:cs typeface="Avenir"/>
              <a:sym typeface="Avenir"/>
            </a:endParaRPr>
          </a:p>
          <a:p>
            <a:pPr indent="0" lvl="0" marL="0" rtl="0" algn="l">
              <a:spcBef>
                <a:spcPts val="0"/>
              </a:spcBef>
              <a:spcAft>
                <a:spcPts val="0"/>
              </a:spcAft>
              <a:buNone/>
            </a:pPr>
            <a:r>
              <a:t/>
            </a:r>
            <a:endParaRPr/>
          </a:p>
        </p:txBody>
      </p:sp>
      <p:sp>
        <p:nvSpPr>
          <p:cNvPr id="147" name="Google Shape;147;g101a1ebd927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1a1ebd927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1a1ebd927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333333"/>
                </a:solidFill>
                <a:highlight>
                  <a:srgbClr val="FFFFFF"/>
                </a:highlight>
              </a:rPr>
              <a:t>For this project we have used SQUAD dataset for our experiments. SQuAD is an </a:t>
            </a:r>
            <a:r>
              <a:rPr lang="en-GB" sz="1300">
                <a:solidFill>
                  <a:srgbClr val="333333"/>
                </a:solidFill>
                <a:highlight>
                  <a:srgbClr val="FFFFFF"/>
                </a:highlight>
              </a:rPr>
              <a:t>abbreviation</a:t>
            </a:r>
            <a:r>
              <a:rPr lang="en-GB" sz="1300">
                <a:solidFill>
                  <a:srgbClr val="333333"/>
                </a:solidFill>
                <a:highlight>
                  <a:srgbClr val="FFFFFF"/>
                </a:highlight>
              </a:rPr>
              <a:t> for </a:t>
            </a:r>
            <a:r>
              <a:rPr b="1" lang="en-GB" sz="1300">
                <a:solidFill>
                  <a:schemeClr val="dk1"/>
                </a:solidFill>
              </a:rPr>
              <a:t>S</a:t>
            </a:r>
            <a:r>
              <a:rPr lang="en-GB" sz="1300">
                <a:solidFill>
                  <a:schemeClr val="dk1"/>
                </a:solidFill>
              </a:rPr>
              <a:t>tanford </a:t>
            </a:r>
            <a:r>
              <a:rPr b="1" lang="en-GB" sz="1300">
                <a:solidFill>
                  <a:schemeClr val="dk1"/>
                </a:solidFill>
              </a:rPr>
              <a:t>Qu</a:t>
            </a:r>
            <a:r>
              <a:rPr lang="en-GB" sz="1300">
                <a:solidFill>
                  <a:schemeClr val="dk1"/>
                </a:solidFill>
              </a:rPr>
              <a:t>estion </a:t>
            </a:r>
            <a:r>
              <a:rPr b="1" lang="en-GB" sz="1300">
                <a:solidFill>
                  <a:schemeClr val="dk1"/>
                </a:solidFill>
              </a:rPr>
              <a:t>A</a:t>
            </a:r>
            <a:r>
              <a:rPr lang="en-GB" sz="1300">
                <a:solidFill>
                  <a:schemeClr val="dk1"/>
                </a:solidFill>
              </a:rPr>
              <a:t>nswering </a:t>
            </a:r>
            <a:r>
              <a:rPr b="1" lang="en-GB" sz="1300">
                <a:solidFill>
                  <a:schemeClr val="dk1"/>
                </a:solidFill>
              </a:rPr>
              <a:t>D</a:t>
            </a:r>
            <a:r>
              <a:rPr lang="en-GB" sz="1300">
                <a:solidFill>
                  <a:schemeClr val="dk1"/>
                </a:solidFill>
              </a:rPr>
              <a:t>ataset. It is a</a:t>
            </a:r>
            <a:r>
              <a:rPr lang="en-GB" sz="1300">
                <a:solidFill>
                  <a:srgbClr val="333333"/>
                </a:solidFill>
                <a:highlight>
                  <a:srgbClr val="FFFFFF"/>
                </a:highlight>
              </a:rPr>
              <a:t> reading comprehension dataset, consisting of questions posed on a set of Wikipedia articles- </a:t>
            </a:r>
            <a:r>
              <a:rPr lang="en-GB" sz="1300">
                <a:solidFill>
                  <a:srgbClr val="333333"/>
                </a:solidFill>
                <a:highlight>
                  <a:schemeClr val="lt1"/>
                </a:highlight>
              </a:rPr>
              <a:t>These </a:t>
            </a:r>
            <a:r>
              <a:rPr lang="en-GB" sz="1300">
                <a:solidFill>
                  <a:srgbClr val="404040"/>
                </a:solidFill>
                <a:highlight>
                  <a:schemeClr val="lt1"/>
                </a:highlight>
              </a:rPr>
              <a:t>articles covers a diverse range of topics across a variety of domains, from music to sports to abstract concepts.</a:t>
            </a:r>
            <a:endParaRPr sz="1300">
              <a:solidFill>
                <a:srgbClr val="404040"/>
              </a:solidFill>
              <a:highlight>
                <a:schemeClr val="lt1"/>
              </a:highlight>
            </a:endParaRPr>
          </a:p>
          <a:p>
            <a:pPr indent="0" lvl="0" marL="0" rtl="0" algn="l">
              <a:spcBef>
                <a:spcPts val="0"/>
              </a:spcBef>
              <a:spcAft>
                <a:spcPts val="0"/>
              </a:spcAft>
              <a:buNone/>
            </a:pPr>
            <a:r>
              <a:t/>
            </a:r>
            <a:endParaRPr sz="1300">
              <a:solidFill>
                <a:srgbClr val="404040"/>
              </a:solidFill>
              <a:highlight>
                <a:schemeClr val="lt1"/>
              </a:highlight>
            </a:endParaRPr>
          </a:p>
          <a:p>
            <a:pPr indent="0" lvl="0" marL="0" rtl="0" algn="l">
              <a:spcBef>
                <a:spcPts val="0"/>
              </a:spcBef>
              <a:spcAft>
                <a:spcPts val="0"/>
              </a:spcAft>
              <a:buNone/>
            </a:pPr>
            <a:r>
              <a:rPr lang="en-GB" sz="1300">
                <a:solidFill>
                  <a:srgbClr val="333333"/>
                </a:solidFill>
                <a:highlight>
                  <a:srgbClr val="FFFFFF"/>
                </a:highlight>
              </a:rPr>
              <a:t>The</a:t>
            </a:r>
            <a:r>
              <a:rPr lang="en-GB" sz="1300">
                <a:solidFill>
                  <a:srgbClr val="333333"/>
                </a:solidFill>
                <a:highlight>
                  <a:srgbClr val="FFFFFF"/>
                </a:highlight>
              </a:rPr>
              <a:t> answer to every question is a segment of text, or a </a:t>
            </a:r>
            <a:r>
              <a:rPr i="1" lang="en-GB" sz="1300">
                <a:solidFill>
                  <a:srgbClr val="333333"/>
                </a:solidFill>
                <a:highlight>
                  <a:srgbClr val="FFFFFF"/>
                </a:highlight>
              </a:rPr>
              <a:t>span</a:t>
            </a:r>
            <a:r>
              <a:rPr lang="en-GB" sz="1300">
                <a:solidFill>
                  <a:srgbClr val="333333"/>
                </a:solidFill>
                <a:highlight>
                  <a:srgbClr val="FFFFFF"/>
                </a:highlight>
              </a:rPr>
              <a:t>, from the corresponding reading passage. In Version 1 of SQUAD </a:t>
            </a:r>
            <a:r>
              <a:rPr lang="en-GB" sz="1300">
                <a:solidFill>
                  <a:srgbClr val="333333"/>
                </a:solidFill>
                <a:highlight>
                  <a:srgbClr val="FFFFFF"/>
                </a:highlight>
              </a:rPr>
              <a:t>dataset</a:t>
            </a:r>
            <a:r>
              <a:rPr lang="en-GB" sz="1300">
                <a:solidFill>
                  <a:srgbClr val="333333"/>
                </a:solidFill>
                <a:highlight>
                  <a:srgbClr val="FFFFFF"/>
                </a:highlight>
              </a:rPr>
              <a:t> </a:t>
            </a:r>
            <a:r>
              <a:rPr lang="en-GB" sz="1300">
                <a:solidFill>
                  <a:schemeClr val="dk1"/>
                </a:solidFill>
                <a:highlight>
                  <a:schemeClr val="lt1"/>
                </a:highlight>
              </a:rPr>
              <a:t>All questions were answerable but in version 2 of squad, many questions are unanswerable also, i.e. there exists no answer for the question in the passage.</a:t>
            </a:r>
            <a:endParaRPr sz="1300">
              <a:solidFill>
                <a:schemeClr val="dk1"/>
              </a:solidFill>
              <a:highlight>
                <a:schemeClr val="lt1"/>
              </a:highlight>
            </a:endParaRPr>
          </a:p>
          <a:p>
            <a:pPr indent="0" lvl="0" marL="0" rtl="0" algn="l">
              <a:spcBef>
                <a:spcPts val="0"/>
              </a:spcBef>
              <a:spcAft>
                <a:spcPts val="0"/>
              </a:spcAft>
              <a:buNone/>
            </a:pPr>
            <a:r>
              <a:t/>
            </a:r>
            <a:endParaRPr sz="1300">
              <a:solidFill>
                <a:schemeClr val="dk1"/>
              </a:solidFill>
              <a:highlight>
                <a:schemeClr val="lt1"/>
              </a:highlight>
            </a:endParaRPr>
          </a:p>
          <a:p>
            <a:pPr indent="0" lvl="0" marL="0" rtl="0" algn="l">
              <a:spcBef>
                <a:spcPts val="0"/>
              </a:spcBef>
              <a:spcAft>
                <a:spcPts val="0"/>
              </a:spcAft>
              <a:buNone/>
            </a:pPr>
            <a:r>
              <a:rPr lang="en-GB" sz="1300">
                <a:solidFill>
                  <a:schemeClr val="dk1"/>
                </a:solidFill>
                <a:highlight>
                  <a:schemeClr val="lt1"/>
                </a:highlight>
              </a:rPr>
              <a:t>In squad2 dataset we have more than 130 thousand training samples and 11873 samples in the development dataset. In our project we have used this development dataset to evaluate our models’ performances</a:t>
            </a:r>
            <a:endParaRPr sz="1300">
              <a:solidFill>
                <a:schemeClr val="dk1"/>
              </a:solidFill>
              <a:highlight>
                <a:schemeClr val="lt1"/>
              </a:highlight>
            </a:endParaRPr>
          </a:p>
          <a:p>
            <a:pPr indent="0" lvl="0" marL="0" rtl="0" algn="l">
              <a:spcBef>
                <a:spcPts val="0"/>
              </a:spcBef>
              <a:spcAft>
                <a:spcPts val="0"/>
              </a:spcAft>
              <a:buNone/>
            </a:pPr>
            <a:r>
              <a:t/>
            </a:r>
            <a:endParaRPr sz="1300">
              <a:solidFill>
                <a:srgbClr val="333333"/>
              </a:solidFill>
              <a:highlight>
                <a:srgbClr val="FFFFFF"/>
              </a:highlight>
            </a:endParaRPr>
          </a:p>
          <a:p>
            <a:pPr indent="0" lvl="0" marL="0" rtl="0" algn="l">
              <a:spcBef>
                <a:spcPts val="0"/>
              </a:spcBef>
              <a:spcAft>
                <a:spcPts val="0"/>
              </a:spcAft>
              <a:buNone/>
            </a:pPr>
            <a:r>
              <a:t/>
            </a: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a832ebd33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a832ebd33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solidFill>
                  <a:schemeClr val="dk1"/>
                </a:solidFill>
              </a:rPr>
              <a:t>In this project, we first experiment with the baseline Bidirectional Attention Flow (BiDAF) model. Next, we focus on evaluating the performance of different pre-trained Language Models(PrLM). Finally, we try to improve the model performance by experimenting with </a:t>
            </a:r>
            <a:r>
              <a:rPr lang="en-GB" sz="1000">
                <a:solidFill>
                  <a:schemeClr val="dk1"/>
                </a:solidFill>
              </a:rPr>
              <a:t>data augmentation</a:t>
            </a:r>
            <a:r>
              <a:rPr lang="en-GB" sz="1000">
                <a:solidFill>
                  <a:schemeClr val="dk1"/>
                </a:solidFill>
              </a:rPr>
              <a:t> and a new model architecture inspired from the Human Reading Comprehension approach.</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a832ebd33_12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a832ebd33_12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The first existing approach, which we tried was BiDAF model. </a:t>
            </a:r>
            <a:r>
              <a:rPr lang="en-GB"/>
              <a:t>W</a:t>
            </a:r>
            <a:r>
              <a:rPr lang="en-GB"/>
              <a:t>e considered as our Baseline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1a1ebd927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BiDAF model is improvement over regular </a:t>
            </a:r>
            <a:r>
              <a:rPr lang="en-GB">
                <a:solidFill>
                  <a:schemeClr val="dk1"/>
                </a:solidFill>
              </a:rPr>
              <a:t>attention</a:t>
            </a:r>
            <a:r>
              <a:rPr lang="en-GB">
                <a:solidFill>
                  <a:schemeClr val="dk1"/>
                </a:solidFill>
              </a:rPr>
              <a:t> based models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In a typical attention mechanism, a small portion of the context is taken and summarized with a fixed-size vector. That makes it difficult to model complex interactions between the context and the query. BIDAF network uses bi-directional attention flow to obtain a query-aware context representation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Bidaf Network has different types of layers-</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GB">
                <a:solidFill>
                  <a:schemeClr val="dk1"/>
                </a:solidFill>
              </a:rPr>
              <a:t>1. Embedding Layers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BiDAF has 3 embedding layers whose function is to </a:t>
            </a:r>
            <a:r>
              <a:rPr i="1" lang="en-GB">
                <a:solidFill>
                  <a:schemeClr val="dk1"/>
                </a:solidFill>
              </a:rPr>
              <a:t>change the representation of words</a:t>
            </a:r>
            <a:r>
              <a:rPr lang="en-GB">
                <a:solidFill>
                  <a:schemeClr val="dk1"/>
                </a:solidFill>
              </a:rPr>
              <a:t> in the Query and the Context from strings into vectors of numbers.</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GB">
                <a:solidFill>
                  <a:schemeClr val="dk1"/>
                </a:solidFill>
              </a:rPr>
              <a:t>2. Attention and Modeling Layers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These Query and Context representations then enter the attention and modeling layers. These layers use several matrix operations to</a:t>
            </a:r>
            <a:r>
              <a:rPr i="1" lang="en-GB">
                <a:solidFill>
                  <a:schemeClr val="dk1"/>
                </a:solidFill>
              </a:rPr>
              <a:t> fuse the information contained in the Query and the Context.</a:t>
            </a:r>
            <a:r>
              <a:rPr lang="en-GB">
                <a:solidFill>
                  <a:schemeClr val="dk1"/>
                </a:solidFill>
              </a:rPr>
              <a:t> The output of these steps is another representation of the Context that contains information from the Query. This output is referred to as the “Query-aware Context representation.”</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GB">
                <a:solidFill>
                  <a:schemeClr val="dk1"/>
                </a:solidFill>
              </a:rPr>
              <a:t>3. Output Layer</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This Query-aware Context representation is then passed into the output layer, which transforms it into the probability values which are used to determine the start and the end index of the answer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208" name="Google Shape;208;g101a1ebd927_2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a832ebd33_12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a832ebd33_12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to</a:t>
            </a:r>
            <a:r>
              <a:rPr lang="en-GB"/>
              <a:t> improve on the baseline, we use state-of-the-art transformer based model architectures. These models are much bigger and larger than traditional RNN networks.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Avenir"/>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Avenir"/>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2400"/>
              <a:buFont typeface="Avenir"/>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2400"/>
              <a:buFont typeface="Avenir"/>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000" cy="3655200"/>
          </a:xfrm>
          <a:prstGeom prst="rect">
            <a:avLst/>
          </a:prstGeom>
          <a:noFill/>
          <a:ln>
            <a:noFill/>
          </a:ln>
        </p:spPr>
      </p:sp>
      <p:sp>
        <p:nvSpPr>
          <p:cNvPr id="109" name="Google Shape;109;p22"/>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ctr">
              <a:lnSpc>
                <a:spcPct val="90000"/>
              </a:lnSpc>
              <a:spcBef>
                <a:spcPts val="0"/>
              </a:spcBef>
              <a:spcAft>
                <a:spcPts val="0"/>
              </a:spcAft>
              <a:buClr>
                <a:schemeClr val="dk1"/>
              </a:buClr>
              <a:buSzPts val="2700"/>
              <a:buFont typeface="Avenir"/>
              <a:buNone/>
              <a:defRPr b="0" i="0" sz="2700" u="none" cap="none" strike="noStrike">
                <a:solidFill>
                  <a:schemeClr val="dk1"/>
                </a:solidFill>
                <a:latin typeface="Avenir"/>
                <a:ea typeface="Avenir"/>
                <a:cs typeface="Avenir"/>
                <a:sym typeface="Avenir"/>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venir"/>
                <a:ea typeface="Avenir"/>
                <a:cs typeface="Avenir"/>
                <a:sym typeface="Avenir"/>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venir"/>
                <a:ea typeface="Avenir"/>
                <a:cs typeface="Avenir"/>
                <a:sym typeface="Avenir"/>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huggingface.co/models"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arxiv.org/pdf/2110.09665.pdf%7D%7Bhttps://arxiv.org/pdf/2110.09665.pdf" TargetMode="External"/><Relationship Id="rId4" Type="http://schemas.openxmlformats.org/officeDocument/2006/relationships/hyperlink" Target="https://arxiv.org/abs/1806.03822%7D%7Bhttps://arxiv.org/abs/1806.03822" TargetMode="External"/><Relationship Id="rId5" Type="http://schemas.openxmlformats.org/officeDocument/2006/relationships/hyperlink" Target="https://web.stanford.edu/class/archive/cs/cs224n/cs224n.1194/reports/default/15845024.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276000" y="788200"/>
            <a:ext cx="8592000" cy="21759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SzPts val="990"/>
              <a:buNone/>
            </a:pPr>
            <a:r>
              <a:rPr b="1" lang="en-GB" sz="3050">
                <a:latin typeface="Roboto"/>
                <a:ea typeface="Roboto"/>
                <a:cs typeface="Roboto"/>
                <a:sym typeface="Roboto"/>
              </a:rPr>
              <a:t>Machine Comprehension</a:t>
            </a:r>
            <a:br>
              <a:rPr lang="en-GB" sz="3050">
                <a:latin typeface="Roboto"/>
                <a:ea typeface="Roboto"/>
                <a:cs typeface="Roboto"/>
                <a:sym typeface="Roboto"/>
              </a:rPr>
            </a:br>
            <a:r>
              <a:rPr lang="en-GB" sz="2750">
                <a:latin typeface="Roboto"/>
                <a:ea typeface="Roboto"/>
                <a:cs typeface="Roboto"/>
                <a:sym typeface="Roboto"/>
              </a:rPr>
              <a:t>Question-Answering </a:t>
            </a:r>
            <a:br>
              <a:rPr lang="en-GB" sz="2750">
                <a:latin typeface="Roboto"/>
                <a:ea typeface="Roboto"/>
                <a:cs typeface="Roboto"/>
                <a:sym typeface="Roboto"/>
              </a:rPr>
            </a:br>
            <a:r>
              <a:rPr lang="en-GB" sz="2750">
                <a:latin typeface="Roboto"/>
                <a:ea typeface="Roboto"/>
                <a:cs typeface="Roboto"/>
                <a:sym typeface="Roboto"/>
              </a:rPr>
              <a:t>on</a:t>
            </a:r>
            <a:br>
              <a:rPr lang="en-GB" sz="2750">
                <a:latin typeface="Roboto"/>
                <a:ea typeface="Roboto"/>
                <a:cs typeface="Roboto"/>
                <a:sym typeface="Roboto"/>
              </a:rPr>
            </a:br>
            <a:r>
              <a:rPr lang="en-GB" sz="2750">
                <a:latin typeface="Roboto"/>
                <a:ea typeface="Roboto"/>
                <a:cs typeface="Roboto"/>
                <a:sym typeface="Roboto"/>
              </a:rPr>
              <a:t>SQUAD 2.0</a:t>
            </a:r>
            <a:endParaRPr sz="2750">
              <a:latin typeface="Roboto"/>
              <a:ea typeface="Roboto"/>
              <a:cs typeface="Roboto"/>
              <a:sym typeface="Roboto"/>
            </a:endParaRPr>
          </a:p>
        </p:txBody>
      </p:sp>
      <p:sp>
        <p:nvSpPr>
          <p:cNvPr id="130" name="Google Shape;130;p25"/>
          <p:cNvSpPr txBox="1"/>
          <p:nvPr>
            <p:ph idx="1" type="subTitle"/>
          </p:nvPr>
        </p:nvSpPr>
        <p:spPr>
          <a:xfrm>
            <a:off x="276000" y="3057375"/>
            <a:ext cx="3412500" cy="1872600"/>
          </a:xfrm>
          <a:prstGeom prst="rect">
            <a:avLst/>
          </a:prstGeom>
        </p:spPr>
        <p:txBody>
          <a:bodyPr anchorCtr="0" anchor="t" bIns="34275" lIns="68575" spcFirstLastPara="1" rIns="68575" wrap="square" tIns="34275">
            <a:normAutofit/>
          </a:bodyPr>
          <a:lstStyle/>
          <a:p>
            <a:pPr indent="0" lvl="0" marL="0" rtl="0" algn="l">
              <a:lnSpc>
                <a:spcPct val="130000"/>
              </a:lnSpc>
              <a:spcBef>
                <a:spcPts val="800"/>
              </a:spcBef>
              <a:spcAft>
                <a:spcPts val="0"/>
              </a:spcAft>
              <a:buNone/>
            </a:pPr>
            <a:r>
              <a:rPr b="1" lang="en-GB" sz="1600">
                <a:solidFill>
                  <a:srgbClr val="1155CC"/>
                </a:solidFill>
                <a:latin typeface="Roboto"/>
                <a:ea typeface="Roboto"/>
                <a:cs typeface="Roboto"/>
                <a:sym typeface="Roboto"/>
              </a:rPr>
              <a:t>Group </a:t>
            </a:r>
            <a:r>
              <a:rPr b="1" lang="en-GB" sz="1600">
                <a:solidFill>
                  <a:srgbClr val="1155CC"/>
                </a:solidFill>
                <a:highlight>
                  <a:srgbClr val="FFFFFF"/>
                </a:highlight>
                <a:latin typeface="Roboto"/>
                <a:ea typeface="Roboto"/>
                <a:cs typeface="Roboto"/>
                <a:sym typeface="Roboto"/>
              </a:rPr>
              <a:t>G09:</a:t>
            </a:r>
            <a:endParaRPr b="1" sz="1600">
              <a:solidFill>
                <a:srgbClr val="1155CC"/>
              </a:solidFill>
              <a:highlight>
                <a:srgbClr val="FFFFFF"/>
              </a:highlight>
              <a:latin typeface="Roboto"/>
              <a:ea typeface="Roboto"/>
              <a:cs typeface="Roboto"/>
              <a:sym typeface="Roboto"/>
            </a:endParaRPr>
          </a:p>
          <a:p>
            <a:pPr indent="0" lvl="0" marL="0" rtl="0" algn="l">
              <a:lnSpc>
                <a:spcPct val="95000"/>
              </a:lnSpc>
              <a:spcBef>
                <a:spcPts val="0"/>
              </a:spcBef>
              <a:spcAft>
                <a:spcPts val="0"/>
              </a:spcAft>
              <a:buNone/>
            </a:pPr>
            <a:r>
              <a:rPr lang="en-GB" sz="1600">
                <a:highlight>
                  <a:srgbClr val="FFFFFF"/>
                </a:highlight>
                <a:latin typeface="Roboto"/>
                <a:ea typeface="Roboto"/>
                <a:cs typeface="Roboto"/>
                <a:sym typeface="Roboto"/>
              </a:rPr>
              <a:t>Dolly Agarwal (A0228490B)</a:t>
            </a:r>
            <a:endParaRPr sz="1600">
              <a:highlight>
                <a:srgbClr val="FFFFFF"/>
              </a:highlight>
              <a:latin typeface="Roboto"/>
              <a:ea typeface="Roboto"/>
              <a:cs typeface="Roboto"/>
              <a:sym typeface="Roboto"/>
            </a:endParaRPr>
          </a:p>
          <a:p>
            <a:pPr indent="0" lvl="0" marL="0" rtl="0" algn="l">
              <a:lnSpc>
                <a:spcPct val="95000"/>
              </a:lnSpc>
              <a:spcBef>
                <a:spcPts val="0"/>
              </a:spcBef>
              <a:spcAft>
                <a:spcPts val="0"/>
              </a:spcAft>
              <a:buNone/>
            </a:pPr>
            <a:r>
              <a:rPr lang="en-GB" sz="1600">
                <a:highlight>
                  <a:srgbClr val="FFFFFF"/>
                </a:highlight>
                <a:latin typeface="Roboto"/>
                <a:ea typeface="Roboto"/>
                <a:cs typeface="Roboto"/>
                <a:sym typeface="Roboto"/>
              </a:rPr>
              <a:t>Lim Wei Quan Ernest (A0201835M)</a:t>
            </a:r>
            <a:endParaRPr sz="1600">
              <a:highlight>
                <a:srgbClr val="FFFFFF"/>
              </a:highlight>
              <a:latin typeface="Roboto"/>
              <a:ea typeface="Roboto"/>
              <a:cs typeface="Roboto"/>
              <a:sym typeface="Roboto"/>
            </a:endParaRPr>
          </a:p>
          <a:p>
            <a:pPr indent="0" lvl="0" marL="0" rtl="0" algn="l">
              <a:lnSpc>
                <a:spcPct val="95000"/>
              </a:lnSpc>
              <a:spcBef>
                <a:spcPts val="0"/>
              </a:spcBef>
              <a:spcAft>
                <a:spcPts val="0"/>
              </a:spcAft>
              <a:buClr>
                <a:schemeClr val="dk1"/>
              </a:buClr>
              <a:buSzPts val="1100"/>
              <a:buFont typeface="Arial"/>
              <a:buNone/>
            </a:pPr>
            <a:r>
              <a:rPr lang="en-GB" sz="1600">
                <a:highlight>
                  <a:srgbClr val="FFFFFF"/>
                </a:highlight>
                <a:latin typeface="Roboto"/>
                <a:ea typeface="Roboto"/>
                <a:cs typeface="Roboto"/>
                <a:sym typeface="Roboto"/>
              </a:rPr>
              <a:t>Rashi Sharma (A0228492X)  </a:t>
            </a:r>
            <a:endParaRPr sz="1600">
              <a:highlight>
                <a:srgbClr val="FFFFFF"/>
              </a:highlight>
              <a:latin typeface="Roboto"/>
              <a:ea typeface="Roboto"/>
              <a:cs typeface="Roboto"/>
              <a:sym typeface="Roboto"/>
            </a:endParaRPr>
          </a:p>
          <a:p>
            <a:pPr indent="0" lvl="0" marL="0" rtl="0" algn="l">
              <a:lnSpc>
                <a:spcPct val="95000"/>
              </a:lnSpc>
              <a:spcBef>
                <a:spcPts val="0"/>
              </a:spcBef>
              <a:spcAft>
                <a:spcPts val="0"/>
              </a:spcAft>
              <a:buNone/>
            </a:pPr>
            <a:r>
              <a:rPr lang="en-GB" sz="1600">
                <a:highlight>
                  <a:srgbClr val="FFFFFF"/>
                </a:highlight>
                <a:latin typeface="Roboto"/>
                <a:ea typeface="Roboto"/>
                <a:cs typeface="Roboto"/>
                <a:sym typeface="Roboto"/>
              </a:rPr>
              <a:t>Rohit Jain (A0228500R)</a:t>
            </a:r>
            <a:endParaRPr sz="1600">
              <a:highlight>
                <a:srgbClr val="FFFFFF"/>
              </a:highlight>
              <a:latin typeface="Roboto"/>
              <a:ea typeface="Roboto"/>
              <a:cs typeface="Roboto"/>
              <a:sym typeface="Roboto"/>
            </a:endParaRPr>
          </a:p>
          <a:p>
            <a:pPr indent="0" lvl="0" marL="0" rtl="0" algn="l">
              <a:lnSpc>
                <a:spcPct val="95000"/>
              </a:lnSpc>
              <a:spcBef>
                <a:spcPts val="0"/>
              </a:spcBef>
              <a:spcAft>
                <a:spcPts val="0"/>
              </a:spcAft>
              <a:buNone/>
            </a:pPr>
            <a:r>
              <a:rPr lang="en-GB" sz="1600">
                <a:highlight>
                  <a:srgbClr val="FFFFFF"/>
                </a:highlight>
                <a:latin typeface="Roboto"/>
                <a:ea typeface="Roboto"/>
                <a:cs typeface="Roboto"/>
                <a:sym typeface="Roboto"/>
              </a:rPr>
              <a:t>Simran Aggarwal (A0228520M) </a:t>
            </a:r>
            <a:endParaRPr sz="1600">
              <a:solidFill>
                <a:srgbClr val="444444"/>
              </a:solidFill>
              <a:highlight>
                <a:srgbClr val="FFFFFF"/>
              </a:highlight>
              <a:latin typeface="Roboto"/>
              <a:ea typeface="Roboto"/>
              <a:cs typeface="Roboto"/>
              <a:sym typeface="Roboto"/>
            </a:endParaRPr>
          </a:p>
        </p:txBody>
      </p:sp>
      <p:sp>
        <p:nvSpPr>
          <p:cNvPr id="131" name="Google Shape;131;p25"/>
          <p:cNvSpPr txBox="1"/>
          <p:nvPr/>
        </p:nvSpPr>
        <p:spPr>
          <a:xfrm>
            <a:off x="3370050" y="637750"/>
            <a:ext cx="24039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2100">
                <a:solidFill>
                  <a:srgbClr val="C00000"/>
                </a:solidFill>
                <a:latin typeface="Roboto"/>
                <a:ea typeface="Roboto"/>
                <a:cs typeface="Roboto"/>
                <a:sym typeface="Roboto"/>
              </a:rPr>
              <a:t>CS4248 Project</a:t>
            </a:r>
            <a:endParaRPr b="1" sz="2100">
              <a:solidFill>
                <a:srgbClr val="C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628650" y="69772"/>
            <a:ext cx="7886700" cy="645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Avenir"/>
              <a:buNone/>
            </a:pPr>
            <a:r>
              <a:rPr b="1" lang="en-GB">
                <a:latin typeface="Roboto"/>
                <a:ea typeface="Roboto"/>
                <a:cs typeface="Roboto"/>
                <a:sym typeface="Roboto"/>
              </a:rPr>
              <a:t>Transformer based models</a:t>
            </a:r>
            <a:endParaRPr b="1">
              <a:latin typeface="Roboto"/>
              <a:ea typeface="Roboto"/>
              <a:cs typeface="Roboto"/>
              <a:sym typeface="Roboto"/>
            </a:endParaRPr>
          </a:p>
        </p:txBody>
      </p:sp>
      <p:sp>
        <p:nvSpPr>
          <p:cNvPr id="242" name="Google Shape;242;p34"/>
          <p:cNvSpPr txBox="1"/>
          <p:nvPr/>
        </p:nvSpPr>
        <p:spPr>
          <a:xfrm>
            <a:off x="5992975" y="4645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latin typeface="Avenir"/>
                <a:ea typeface="Avenir"/>
                <a:cs typeface="Avenir"/>
                <a:sym typeface="Avenir"/>
                <a:hlinkClick r:id="rId3"/>
              </a:rPr>
              <a:t>https://huggingface.co/models</a:t>
            </a:r>
            <a:r>
              <a:rPr lang="en-GB">
                <a:solidFill>
                  <a:schemeClr val="accent1"/>
                </a:solidFill>
                <a:latin typeface="Avenir"/>
                <a:ea typeface="Avenir"/>
                <a:cs typeface="Avenir"/>
                <a:sym typeface="Avenir"/>
              </a:rPr>
              <a:t> </a:t>
            </a:r>
            <a:endParaRPr>
              <a:solidFill>
                <a:schemeClr val="accent1"/>
              </a:solidFill>
              <a:latin typeface="Avenir"/>
              <a:ea typeface="Avenir"/>
              <a:cs typeface="Avenir"/>
              <a:sym typeface="Avenir"/>
            </a:endParaRPr>
          </a:p>
        </p:txBody>
      </p:sp>
      <p:pic>
        <p:nvPicPr>
          <p:cNvPr id="243" name="Google Shape;243;p34"/>
          <p:cNvPicPr preferRelativeResize="0"/>
          <p:nvPr/>
        </p:nvPicPr>
        <p:blipFill>
          <a:blip r:embed="rId4">
            <a:alphaModFix/>
          </a:blip>
          <a:stretch>
            <a:fillRect/>
          </a:stretch>
        </p:blipFill>
        <p:spPr>
          <a:xfrm>
            <a:off x="1283200" y="711625"/>
            <a:ext cx="3517476" cy="4278749"/>
          </a:xfrm>
          <a:prstGeom prst="rect">
            <a:avLst/>
          </a:prstGeom>
          <a:noFill/>
          <a:ln>
            <a:noFill/>
          </a:ln>
        </p:spPr>
      </p:pic>
      <p:sp>
        <p:nvSpPr>
          <p:cNvPr id="244" name="Google Shape;244;p34"/>
          <p:cNvSpPr txBox="1"/>
          <p:nvPr/>
        </p:nvSpPr>
        <p:spPr>
          <a:xfrm>
            <a:off x="5106500" y="1099975"/>
            <a:ext cx="3000000" cy="2955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GB" sz="1800">
                <a:solidFill>
                  <a:srgbClr val="1155CC"/>
                </a:solidFill>
                <a:latin typeface="Roboto"/>
                <a:ea typeface="Roboto"/>
                <a:cs typeface="Roboto"/>
                <a:sym typeface="Roboto"/>
              </a:rPr>
              <a:t>Models</a:t>
            </a:r>
            <a:r>
              <a:rPr lang="en-GB" sz="1800">
                <a:solidFill>
                  <a:srgbClr val="1155CC"/>
                </a:solidFill>
                <a:latin typeface="Roboto"/>
                <a:ea typeface="Roboto"/>
                <a:cs typeface="Roboto"/>
                <a:sym typeface="Roboto"/>
              </a:rPr>
              <a:t>:</a:t>
            </a:r>
            <a:endParaRPr sz="1800">
              <a:solidFill>
                <a:srgbClr val="1155CC"/>
              </a:solidFill>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GB" sz="1800">
                <a:solidFill>
                  <a:schemeClr val="dk1"/>
                </a:solidFill>
                <a:latin typeface="Roboto"/>
                <a:ea typeface="Roboto"/>
                <a:cs typeface="Roboto"/>
                <a:sym typeface="Roboto"/>
              </a:rPr>
              <a:t>BERT</a:t>
            </a:r>
            <a:endParaRPr sz="1800">
              <a:solidFill>
                <a:schemeClr val="dk1"/>
              </a:solidFill>
              <a:latin typeface="Roboto"/>
              <a:ea typeface="Roboto"/>
              <a:cs typeface="Roboto"/>
              <a:sym typeface="Roboto"/>
            </a:endParaRPr>
          </a:p>
          <a:p>
            <a:pPr indent="-342900" lvl="0" marL="457200" rtl="0" algn="l">
              <a:lnSpc>
                <a:spcPct val="100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ALBERT</a:t>
            </a:r>
            <a:endParaRPr sz="1800">
              <a:solidFill>
                <a:schemeClr val="dk1"/>
              </a:solidFill>
              <a:latin typeface="Roboto"/>
              <a:ea typeface="Roboto"/>
              <a:cs typeface="Roboto"/>
              <a:sym typeface="Roboto"/>
            </a:endParaRPr>
          </a:p>
          <a:p>
            <a:pPr indent="-342900" lvl="0" marL="457200" rtl="0" algn="l">
              <a:lnSpc>
                <a:spcPct val="100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RoBERTA</a:t>
            </a:r>
            <a:endParaRPr sz="1800">
              <a:solidFill>
                <a:schemeClr val="dk1"/>
              </a:solidFill>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GB" sz="1800">
                <a:solidFill>
                  <a:schemeClr val="dk1"/>
                </a:solidFill>
                <a:latin typeface="Roboto"/>
                <a:ea typeface="Roboto"/>
                <a:cs typeface="Roboto"/>
                <a:sym typeface="Roboto"/>
              </a:rPr>
              <a:t>XLNet</a:t>
            </a:r>
            <a:br>
              <a:rPr lang="en-GB" sz="1800">
                <a:solidFill>
                  <a:schemeClr val="dk1"/>
                </a:solidFill>
                <a:latin typeface="Roboto"/>
                <a:ea typeface="Roboto"/>
                <a:cs typeface="Roboto"/>
                <a:sym typeface="Roboto"/>
              </a:rPr>
            </a:br>
            <a:endParaRPr sz="18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b="1" lang="en-GB" sz="1800">
                <a:solidFill>
                  <a:srgbClr val="1155CC"/>
                </a:solidFill>
                <a:latin typeface="Roboto"/>
                <a:ea typeface="Roboto"/>
                <a:cs typeface="Roboto"/>
                <a:sym typeface="Roboto"/>
              </a:rPr>
              <a:t>Variants</a:t>
            </a:r>
            <a:r>
              <a:rPr lang="en-GB" sz="1800">
                <a:solidFill>
                  <a:srgbClr val="1155CC"/>
                </a:solidFill>
                <a:latin typeface="Roboto"/>
                <a:ea typeface="Roboto"/>
                <a:cs typeface="Roboto"/>
                <a:sym typeface="Roboto"/>
              </a:rPr>
              <a:t>:</a:t>
            </a:r>
            <a:endParaRPr sz="1800">
              <a:solidFill>
                <a:srgbClr val="1155CC"/>
              </a:solidFill>
              <a:latin typeface="Roboto"/>
              <a:ea typeface="Roboto"/>
              <a:cs typeface="Roboto"/>
              <a:sym typeface="Roboto"/>
            </a:endParaRPr>
          </a:p>
          <a:p>
            <a:pPr indent="-342900" lvl="0" marL="457200" rtl="0" algn="l">
              <a:lnSpc>
                <a:spcPct val="100000"/>
              </a:lnSpc>
              <a:spcBef>
                <a:spcPts val="0"/>
              </a:spcBef>
              <a:spcAft>
                <a:spcPts val="0"/>
              </a:spcAft>
              <a:buClr>
                <a:schemeClr val="dk1"/>
              </a:buClr>
              <a:buSzPts val="1800"/>
              <a:buFont typeface="Roboto"/>
              <a:buChar char="●"/>
            </a:pPr>
            <a:r>
              <a:rPr lang="en-GB" sz="1800">
                <a:solidFill>
                  <a:schemeClr val="dk1"/>
                </a:solidFill>
                <a:highlight>
                  <a:schemeClr val="lt1"/>
                </a:highlight>
                <a:latin typeface="Roboto"/>
                <a:ea typeface="Roboto"/>
                <a:cs typeface="Roboto"/>
                <a:sym typeface="Roboto"/>
              </a:rPr>
              <a:t>Base</a:t>
            </a:r>
            <a:endParaRPr sz="1800">
              <a:solidFill>
                <a:schemeClr val="dk1"/>
              </a:solidFill>
              <a:highlight>
                <a:schemeClr val="lt1"/>
              </a:highlight>
              <a:latin typeface="Roboto"/>
              <a:ea typeface="Roboto"/>
              <a:cs typeface="Roboto"/>
              <a:sym typeface="Roboto"/>
            </a:endParaRPr>
          </a:p>
          <a:p>
            <a:pPr indent="-342900" lvl="0" marL="457200" rtl="0" algn="l">
              <a:lnSpc>
                <a:spcPct val="100000"/>
              </a:lnSpc>
              <a:spcBef>
                <a:spcPts val="0"/>
              </a:spcBef>
              <a:spcAft>
                <a:spcPts val="0"/>
              </a:spcAft>
              <a:buClr>
                <a:schemeClr val="dk1"/>
              </a:buClr>
              <a:buSzPts val="1800"/>
              <a:buFont typeface="Roboto"/>
              <a:buChar char="●"/>
            </a:pPr>
            <a:r>
              <a:rPr lang="en-GB" sz="1800">
                <a:solidFill>
                  <a:schemeClr val="dk1"/>
                </a:solidFill>
                <a:highlight>
                  <a:schemeClr val="lt1"/>
                </a:highlight>
                <a:latin typeface="Roboto"/>
                <a:ea typeface="Roboto"/>
                <a:cs typeface="Roboto"/>
                <a:sym typeface="Roboto"/>
              </a:rPr>
              <a:t>Large</a:t>
            </a:r>
            <a:endParaRPr sz="1800">
              <a:solidFill>
                <a:schemeClr val="dk1"/>
              </a:solidFill>
              <a:highlight>
                <a:schemeClr val="lt1"/>
              </a:highlight>
              <a:latin typeface="Roboto"/>
              <a:ea typeface="Roboto"/>
              <a:cs typeface="Roboto"/>
              <a:sym typeface="Roboto"/>
            </a:endParaRPr>
          </a:p>
          <a:p>
            <a:pPr indent="-342900" lvl="0" marL="457200" rtl="0" algn="l">
              <a:lnSpc>
                <a:spcPct val="100000"/>
              </a:lnSpc>
              <a:spcBef>
                <a:spcPts val="0"/>
              </a:spcBef>
              <a:spcAft>
                <a:spcPts val="0"/>
              </a:spcAft>
              <a:buClr>
                <a:schemeClr val="dk1"/>
              </a:buClr>
              <a:buSzPts val="1800"/>
              <a:buFont typeface="Roboto"/>
              <a:buChar char="●"/>
            </a:pPr>
            <a:r>
              <a:rPr lang="en-GB" sz="1800">
                <a:solidFill>
                  <a:schemeClr val="dk1"/>
                </a:solidFill>
                <a:highlight>
                  <a:schemeClr val="lt1"/>
                </a:highlight>
                <a:latin typeface="Roboto"/>
                <a:ea typeface="Roboto"/>
                <a:cs typeface="Roboto"/>
                <a:sym typeface="Roboto"/>
              </a:rPr>
              <a:t>Distillation</a:t>
            </a:r>
            <a:endParaRPr sz="1800">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a:latin typeface="Roboto"/>
                <a:ea typeface="Roboto"/>
                <a:cs typeface="Roboto"/>
                <a:sym typeface="Roboto"/>
              </a:rPr>
              <a:t>Experiments</a:t>
            </a:r>
            <a:endParaRPr b="1">
              <a:latin typeface="Roboto"/>
              <a:ea typeface="Roboto"/>
              <a:cs typeface="Roboto"/>
              <a:sym typeface="Roboto"/>
            </a:endParaRPr>
          </a:p>
        </p:txBody>
      </p:sp>
      <p:sp>
        <p:nvSpPr>
          <p:cNvPr id="250" name="Google Shape;250;p35"/>
          <p:cNvSpPr/>
          <p:nvPr/>
        </p:nvSpPr>
        <p:spPr>
          <a:xfrm>
            <a:off x="2164963"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35"/>
          <p:cNvGrpSpPr/>
          <p:nvPr/>
        </p:nvGrpSpPr>
        <p:grpSpPr>
          <a:xfrm>
            <a:off x="2547000" y="1957150"/>
            <a:ext cx="1709125" cy="1983575"/>
            <a:chOff x="2699400" y="1957150"/>
            <a:chExt cx="1709125" cy="1983575"/>
          </a:xfrm>
        </p:grpSpPr>
        <p:sp>
          <p:nvSpPr>
            <p:cNvPr id="252" name="Google Shape;252;p35"/>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5"/>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Transformer models</a:t>
              </a:r>
              <a:endParaRPr b="1" sz="1300">
                <a:solidFill>
                  <a:srgbClr val="1155CC"/>
                </a:solidFill>
                <a:latin typeface="Roboto"/>
                <a:ea typeface="Roboto"/>
                <a:cs typeface="Roboto"/>
                <a:sym typeface="Roboto"/>
              </a:endParaRPr>
            </a:p>
          </p:txBody>
        </p:sp>
        <p:sp>
          <p:nvSpPr>
            <p:cNvPr id="254" name="Google Shape;254;p35"/>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100">
                  <a:solidFill>
                    <a:srgbClr val="1155CC"/>
                  </a:solidFill>
                  <a:latin typeface="Roboto"/>
                  <a:ea typeface="Roboto"/>
                  <a:cs typeface="Roboto"/>
                  <a:sym typeface="Roboto"/>
                </a:rPr>
                <a:t>Models</a:t>
              </a:r>
              <a:r>
                <a:rPr lang="en-GB" sz="1100">
                  <a:solidFill>
                    <a:schemeClr val="accent1"/>
                  </a:solidFill>
                  <a:latin typeface="Roboto"/>
                  <a:ea typeface="Roboto"/>
                  <a:cs typeface="Roboto"/>
                  <a:sym typeface="Roboto"/>
                </a:rPr>
                <a:t> - </a:t>
              </a:r>
              <a:r>
                <a:rPr lang="en-GB" sz="1008">
                  <a:solidFill>
                    <a:schemeClr val="dk1"/>
                  </a:solidFill>
                  <a:latin typeface="Roboto"/>
                  <a:ea typeface="Roboto"/>
                  <a:cs typeface="Roboto"/>
                  <a:sym typeface="Roboto"/>
                </a:rPr>
                <a:t>BERT, ALBERT, RoBERTA, XLNet</a:t>
              </a:r>
              <a:br>
                <a:rPr lang="en-GB" sz="1008">
                  <a:solidFill>
                    <a:schemeClr val="dk1"/>
                  </a:solidFill>
                  <a:latin typeface="Roboto"/>
                  <a:ea typeface="Roboto"/>
                  <a:cs typeface="Roboto"/>
                  <a:sym typeface="Roboto"/>
                </a:rPr>
              </a:br>
              <a:r>
                <a:rPr b="1" lang="en-GB" sz="1100">
                  <a:solidFill>
                    <a:srgbClr val="1155CC"/>
                  </a:solidFill>
                  <a:latin typeface="Roboto"/>
                  <a:ea typeface="Roboto"/>
                  <a:cs typeface="Roboto"/>
                  <a:sym typeface="Roboto"/>
                </a:rPr>
                <a:t>Variants</a:t>
              </a:r>
              <a:r>
                <a:rPr lang="en-GB" sz="1100">
                  <a:solidFill>
                    <a:schemeClr val="accent1"/>
                  </a:solidFill>
                  <a:latin typeface="Roboto"/>
                  <a:ea typeface="Roboto"/>
                  <a:cs typeface="Roboto"/>
                  <a:sym typeface="Roboto"/>
                </a:rPr>
                <a:t> -</a:t>
              </a:r>
              <a:r>
                <a:rPr lang="en-GB" sz="1100">
                  <a:solidFill>
                    <a:srgbClr val="A72A1E"/>
                  </a:solidFill>
                  <a:latin typeface="Roboto"/>
                  <a:ea typeface="Roboto"/>
                  <a:cs typeface="Roboto"/>
                  <a:sym typeface="Roboto"/>
                </a:rPr>
                <a:t> </a:t>
              </a:r>
              <a:r>
                <a:rPr lang="en-GB" sz="1008">
                  <a:solidFill>
                    <a:schemeClr val="dk1"/>
                  </a:solidFill>
                  <a:highlight>
                    <a:schemeClr val="lt1"/>
                  </a:highlight>
                  <a:latin typeface="Roboto"/>
                  <a:ea typeface="Roboto"/>
                  <a:cs typeface="Roboto"/>
                  <a:sym typeface="Roboto"/>
                </a:rPr>
                <a:t>base / large, Distillation</a:t>
              </a:r>
              <a:endParaRPr sz="400">
                <a:solidFill>
                  <a:srgbClr val="A72A1E"/>
                </a:solidFill>
                <a:latin typeface="Roboto"/>
                <a:ea typeface="Roboto"/>
                <a:cs typeface="Roboto"/>
                <a:sym typeface="Roboto"/>
              </a:endParaRPr>
            </a:p>
          </p:txBody>
        </p:sp>
      </p:grpSp>
      <p:sp>
        <p:nvSpPr>
          <p:cNvPr id="255" name="Google Shape;255;p35"/>
          <p:cNvSpPr/>
          <p:nvPr/>
        </p:nvSpPr>
        <p:spPr>
          <a:xfrm>
            <a:off x="4260975"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6419150"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35"/>
          <p:cNvGrpSpPr/>
          <p:nvPr/>
        </p:nvGrpSpPr>
        <p:grpSpPr>
          <a:xfrm>
            <a:off x="388875" y="1957150"/>
            <a:ext cx="1709125" cy="1983575"/>
            <a:chOff x="2699400" y="1957150"/>
            <a:chExt cx="1709125" cy="1983575"/>
          </a:xfrm>
        </p:grpSpPr>
        <p:sp>
          <p:nvSpPr>
            <p:cNvPr id="258" name="Google Shape;258;p35"/>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Baseline Model </a:t>
              </a:r>
              <a:endParaRPr b="1" sz="1300">
                <a:solidFill>
                  <a:srgbClr val="1155CC"/>
                </a:solidFill>
                <a:latin typeface="Roboto"/>
                <a:ea typeface="Roboto"/>
                <a:cs typeface="Roboto"/>
                <a:sym typeface="Roboto"/>
              </a:endParaRPr>
            </a:p>
          </p:txBody>
        </p:sp>
        <p:sp>
          <p:nvSpPr>
            <p:cNvPr id="260" name="Google Shape;260;p35"/>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br>
                <a:rPr lang="en-GB" sz="1308">
                  <a:solidFill>
                    <a:schemeClr val="dk1"/>
                  </a:solidFill>
                  <a:highlight>
                    <a:schemeClr val="lt1"/>
                  </a:highlight>
                  <a:latin typeface="Roboto"/>
                  <a:ea typeface="Roboto"/>
                  <a:cs typeface="Roboto"/>
                  <a:sym typeface="Roboto"/>
                </a:rPr>
              </a:br>
              <a:r>
                <a:rPr lang="en-GB" sz="1308">
                  <a:solidFill>
                    <a:schemeClr val="dk1"/>
                  </a:solidFill>
                  <a:highlight>
                    <a:schemeClr val="lt1"/>
                  </a:highlight>
                  <a:latin typeface="Roboto"/>
                  <a:ea typeface="Roboto"/>
                  <a:cs typeface="Roboto"/>
                  <a:sym typeface="Roboto"/>
                </a:rPr>
                <a:t>	BiDAF</a:t>
              </a:r>
              <a:endParaRPr sz="700">
                <a:solidFill>
                  <a:srgbClr val="A72A1E"/>
                </a:solidFill>
                <a:latin typeface="Roboto"/>
                <a:ea typeface="Roboto"/>
                <a:cs typeface="Roboto"/>
                <a:sym typeface="Roboto"/>
              </a:endParaRPr>
            </a:p>
          </p:txBody>
        </p:sp>
      </p:grpSp>
      <p:grpSp>
        <p:nvGrpSpPr>
          <p:cNvPr id="261" name="Google Shape;261;p35"/>
          <p:cNvGrpSpPr/>
          <p:nvPr/>
        </p:nvGrpSpPr>
        <p:grpSpPr>
          <a:xfrm>
            <a:off x="6721925" y="1956725"/>
            <a:ext cx="1709125" cy="1983575"/>
            <a:chOff x="2699400" y="1957150"/>
            <a:chExt cx="1709125" cy="1983575"/>
          </a:xfrm>
        </p:grpSpPr>
        <p:sp>
          <p:nvSpPr>
            <p:cNvPr id="262" name="Google Shape;262;p35"/>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Proposed model</a:t>
              </a:r>
              <a:endParaRPr b="1" sz="1300">
                <a:solidFill>
                  <a:srgbClr val="1155CC"/>
                </a:solidFill>
                <a:latin typeface="Roboto"/>
                <a:ea typeface="Roboto"/>
                <a:cs typeface="Roboto"/>
                <a:sym typeface="Roboto"/>
              </a:endParaRPr>
            </a:p>
          </p:txBody>
        </p:sp>
        <p:sp>
          <p:nvSpPr>
            <p:cNvPr id="264" name="Google Shape;264;p35"/>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100">
                  <a:solidFill>
                    <a:schemeClr val="dk1"/>
                  </a:solidFill>
                  <a:latin typeface="Roboto"/>
                  <a:ea typeface="Roboto"/>
                  <a:cs typeface="Roboto"/>
                  <a:sym typeface="Roboto"/>
                </a:rPr>
                <a:t>Motivated from Human Reading Comprehension</a:t>
              </a:r>
              <a:endParaRPr sz="400">
                <a:solidFill>
                  <a:schemeClr val="dk1"/>
                </a:solidFill>
                <a:latin typeface="Roboto"/>
                <a:ea typeface="Roboto"/>
                <a:cs typeface="Roboto"/>
                <a:sym typeface="Roboto"/>
              </a:endParaRPr>
            </a:p>
          </p:txBody>
        </p:sp>
      </p:grpSp>
      <p:grpSp>
        <p:nvGrpSpPr>
          <p:cNvPr id="265" name="Google Shape;265;p35"/>
          <p:cNvGrpSpPr/>
          <p:nvPr/>
        </p:nvGrpSpPr>
        <p:grpSpPr>
          <a:xfrm>
            <a:off x="4710663" y="1957150"/>
            <a:ext cx="1709125" cy="1983575"/>
            <a:chOff x="2699400" y="1957150"/>
            <a:chExt cx="1709125" cy="1983575"/>
          </a:xfrm>
        </p:grpSpPr>
        <p:sp>
          <p:nvSpPr>
            <p:cNvPr id="266" name="Google Shape;266;p35"/>
            <p:cNvSpPr/>
            <p:nvPr/>
          </p:nvSpPr>
          <p:spPr>
            <a:xfrm>
              <a:off x="3256823" y="1957150"/>
              <a:ext cx="594300" cy="594300"/>
            </a:xfrm>
            <a:prstGeom prst="ellipse">
              <a:avLst/>
            </a:prstGeom>
            <a:solidFill>
              <a:srgbClr val="1C4587"/>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5"/>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Data Augmentation</a:t>
              </a:r>
              <a:endParaRPr b="1" sz="1300">
                <a:solidFill>
                  <a:srgbClr val="1155CC"/>
                </a:solidFill>
                <a:latin typeface="Roboto"/>
                <a:ea typeface="Roboto"/>
                <a:cs typeface="Roboto"/>
                <a:sym typeface="Roboto"/>
              </a:endParaRPr>
            </a:p>
          </p:txBody>
        </p:sp>
        <p:sp>
          <p:nvSpPr>
            <p:cNvPr id="268" name="Google Shape;268;p35"/>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100">
                  <a:solidFill>
                    <a:schemeClr val="dk1"/>
                  </a:solidFill>
                  <a:latin typeface="Roboto"/>
                  <a:ea typeface="Roboto"/>
                  <a:cs typeface="Roboto"/>
                  <a:sym typeface="Roboto"/>
                </a:rPr>
                <a:t>Augment questions using back translation</a:t>
              </a:r>
              <a:endParaRPr sz="400">
                <a:solidFill>
                  <a:schemeClr val="dk1"/>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628650" y="-51331"/>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a:latin typeface="Roboto"/>
                <a:ea typeface="Roboto"/>
                <a:cs typeface="Roboto"/>
                <a:sym typeface="Roboto"/>
              </a:rPr>
              <a:t>Data Augmentation using back translation</a:t>
            </a:r>
            <a:endParaRPr b="1">
              <a:latin typeface="Roboto"/>
              <a:ea typeface="Roboto"/>
              <a:cs typeface="Roboto"/>
              <a:sym typeface="Roboto"/>
            </a:endParaRPr>
          </a:p>
        </p:txBody>
      </p:sp>
      <p:sp>
        <p:nvSpPr>
          <p:cNvPr id="274" name="Google Shape;274;p36"/>
          <p:cNvSpPr txBox="1"/>
          <p:nvPr/>
        </p:nvSpPr>
        <p:spPr>
          <a:xfrm>
            <a:off x="1444150" y="1032825"/>
            <a:ext cx="2615100" cy="1446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1155CC"/>
                </a:solidFill>
                <a:latin typeface="Roboto"/>
                <a:ea typeface="Roboto"/>
                <a:cs typeface="Roboto"/>
                <a:sym typeface="Roboto"/>
              </a:rPr>
              <a:t>Original:</a:t>
            </a:r>
            <a:endParaRPr b="1" sz="1800">
              <a:solidFill>
                <a:srgbClr val="1155CC"/>
              </a:solidFill>
              <a:latin typeface="Roboto"/>
              <a:ea typeface="Roboto"/>
              <a:cs typeface="Roboto"/>
              <a:sym typeface="Roboto"/>
            </a:endParaRPr>
          </a:p>
          <a:p>
            <a:pPr indent="0" lvl="0" marL="0" rtl="0" algn="ctr">
              <a:spcBef>
                <a:spcPts val="0"/>
              </a:spcBef>
              <a:spcAft>
                <a:spcPts val="0"/>
              </a:spcAft>
              <a:buNone/>
            </a:pPr>
            <a:r>
              <a:rPr lang="en-GB" sz="1600">
                <a:latin typeface="Roboto"/>
                <a:ea typeface="Roboto"/>
                <a:cs typeface="Roboto"/>
                <a:sym typeface="Roboto"/>
              </a:rPr>
              <a:t>What magazine rated Beyonce as the most powerful female musician in 2015?</a:t>
            </a:r>
            <a:endParaRPr sz="1600">
              <a:latin typeface="Roboto"/>
              <a:ea typeface="Roboto"/>
              <a:cs typeface="Roboto"/>
              <a:sym typeface="Roboto"/>
            </a:endParaRPr>
          </a:p>
        </p:txBody>
      </p:sp>
      <p:sp>
        <p:nvSpPr>
          <p:cNvPr id="275" name="Google Shape;275;p36"/>
          <p:cNvSpPr txBox="1"/>
          <p:nvPr/>
        </p:nvSpPr>
        <p:spPr>
          <a:xfrm>
            <a:off x="1444150" y="2845075"/>
            <a:ext cx="2615100" cy="1446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1155CC"/>
                </a:solidFill>
                <a:latin typeface="Roboto"/>
                <a:ea typeface="Roboto"/>
                <a:cs typeface="Roboto"/>
                <a:sym typeface="Roboto"/>
              </a:rPr>
              <a:t>Augmented:</a:t>
            </a:r>
            <a:endParaRPr b="1" sz="1800">
              <a:solidFill>
                <a:srgbClr val="1155CC"/>
              </a:solidFill>
              <a:latin typeface="Roboto"/>
              <a:ea typeface="Roboto"/>
              <a:cs typeface="Roboto"/>
              <a:sym typeface="Roboto"/>
            </a:endParaRPr>
          </a:p>
          <a:p>
            <a:pPr indent="0" lvl="0" marL="0" rtl="0" algn="ctr">
              <a:spcBef>
                <a:spcPts val="0"/>
              </a:spcBef>
              <a:spcAft>
                <a:spcPts val="0"/>
              </a:spcAft>
              <a:buNone/>
            </a:pPr>
            <a:r>
              <a:rPr lang="en-GB" sz="1600">
                <a:latin typeface="Roboto"/>
                <a:ea typeface="Roboto"/>
                <a:cs typeface="Roboto"/>
                <a:sym typeface="Roboto"/>
              </a:rPr>
              <a:t>Which magazine named Beyonce the most powerful female musician in 2015?</a:t>
            </a:r>
            <a:endParaRPr sz="1600">
              <a:latin typeface="Roboto"/>
              <a:ea typeface="Roboto"/>
              <a:cs typeface="Roboto"/>
              <a:sym typeface="Roboto"/>
            </a:endParaRPr>
          </a:p>
        </p:txBody>
      </p:sp>
      <p:sp>
        <p:nvSpPr>
          <p:cNvPr id="276" name="Google Shape;276;p36"/>
          <p:cNvSpPr txBox="1"/>
          <p:nvPr/>
        </p:nvSpPr>
        <p:spPr>
          <a:xfrm>
            <a:off x="6463675" y="1946050"/>
            <a:ext cx="2404500" cy="1416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GB" sz="1600">
                <a:latin typeface="Roboto"/>
                <a:ea typeface="Roboto"/>
                <a:cs typeface="Roboto"/>
                <a:sym typeface="Roboto"/>
              </a:rPr>
              <a:t>Hvilket magasin vurderede Beyonce som den mest magtfulde kvindelige musiker i 2015?</a:t>
            </a:r>
            <a:endParaRPr sz="1600">
              <a:latin typeface="Roboto"/>
              <a:ea typeface="Roboto"/>
              <a:cs typeface="Roboto"/>
              <a:sym typeface="Roboto"/>
            </a:endParaRPr>
          </a:p>
        </p:txBody>
      </p:sp>
      <p:cxnSp>
        <p:nvCxnSpPr>
          <p:cNvPr id="277" name="Google Shape;277;p36"/>
          <p:cNvCxnSpPr>
            <a:stCxn id="274" idx="3"/>
            <a:endCxn id="276" idx="1"/>
          </p:cNvCxnSpPr>
          <p:nvPr/>
        </p:nvCxnSpPr>
        <p:spPr>
          <a:xfrm>
            <a:off x="4059250" y="1756275"/>
            <a:ext cx="2404500" cy="897900"/>
          </a:xfrm>
          <a:prstGeom prst="straightConnector1">
            <a:avLst/>
          </a:prstGeom>
          <a:noFill/>
          <a:ln cap="flat" cmpd="sng" w="38100">
            <a:solidFill>
              <a:schemeClr val="dk2"/>
            </a:solidFill>
            <a:prstDash val="solid"/>
            <a:round/>
            <a:headEnd len="med" w="med" type="none"/>
            <a:tailEnd len="med" w="med" type="triangle"/>
          </a:ln>
        </p:spPr>
      </p:cxnSp>
      <p:cxnSp>
        <p:nvCxnSpPr>
          <p:cNvPr id="278" name="Google Shape;278;p36"/>
          <p:cNvCxnSpPr>
            <a:stCxn id="276" idx="1"/>
            <a:endCxn id="275" idx="3"/>
          </p:cNvCxnSpPr>
          <p:nvPr/>
        </p:nvCxnSpPr>
        <p:spPr>
          <a:xfrm flipH="1">
            <a:off x="4059175" y="2654050"/>
            <a:ext cx="2404500" cy="914400"/>
          </a:xfrm>
          <a:prstGeom prst="straightConnector1">
            <a:avLst/>
          </a:prstGeom>
          <a:noFill/>
          <a:ln cap="flat" cmpd="sng" w="38100">
            <a:solidFill>
              <a:schemeClr val="dk2"/>
            </a:solidFill>
            <a:prstDash val="solid"/>
            <a:round/>
            <a:headEnd len="med" w="med" type="none"/>
            <a:tailEnd len="med" w="med" type="triangle"/>
          </a:ln>
        </p:spPr>
      </p:cxnSp>
      <p:sp>
        <p:nvSpPr>
          <p:cNvPr id="279" name="Google Shape;279;p36"/>
          <p:cNvSpPr txBox="1"/>
          <p:nvPr/>
        </p:nvSpPr>
        <p:spPr>
          <a:xfrm>
            <a:off x="4398475" y="1447375"/>
            <a:ext cx="2204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1155CC"/>
                </a:solidFill>
                <a:latin typeface="Roboto"/>
                <a:ea typeface="Roboto"/>
                <a:cs typeface="Roboto"/>
                <a:sym typeface="Roboto"/>
              </a:rPr>
              <a:t>Translate to Danish</a:t>
            </a:r>
            <a:endParaRPr sz="1600">
              <a:solidFill>
                <a:srgbClr val="1155CC"/>
              </a:solidFill>
              <a:latin typeface="Roboto"/>
              <a:ea typeface="Roboto"/>
              <a:cs typeface="Roboto"/>
              <a:sym typeface="Roboto"/>
            </a:endParaRPr>
          </a:p>
        </p:txBody>
      </p:sp>
      <p:sp>
        <p:nvSpPr>
          <p:cNvPr id="280" name="Google Shape;280;p36"/>
          <p:cNvSpPr txBox="1"/>
          <p:nvPr/>
        </p:nvSpPr>
        <p:spPr>
          <a:xfrm>
            <a:off x="4507125" y="3521225"/>
            <a:ext cx="2540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1155CC"/>
                </a:solidFill>
                <a:latin typeface="Roboto"/>
                <a:ea typeface="Roboto"/>
                <a:cs typeface="Roboto"/>
                <a:sym typeface="Roboto"/>
              </a:rPr>
              <a:t>Translate to English</a:t>
            </a:r>
            <a:endParaRPr sz="1600">
              <a:solidFill>
                <a:srgbClr val="1155CC"/>
              </a:solidFill>
              <a:latin typeface="Roboto"/>
              <a:ea typeface="Roboto"/>
              <a:cs typeface="Roboto"/>
              <a:sym typeface="Roboto"/>
            </a:endParaRPr>
          </a:p>
        </p:txBody>
      </p:sp>
      <p:sp>
        <p:nvSpPr>
          <p:cNvPr id="281" name="Google Shape;281;p36"/>
          <p:cNvSpPr txBox="1"/>
          <p:nvPr/>
        </p:nvSpPr>
        <p:spPr>
          <a:xfrm>
            <a:off x="55800" y="4574325"/>
            <a:ext cx="903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Roboto"/>
                <a:ea typeface="Roboto"/>
                <a:cs typeface="Roboto"/>
                <a:sym typeface="Roboto"/>
              </a:rPr>
              <a:t>Key idea:</a:t>
            </a:r>
            <a:r>
              <a:rPr lang="en-GB" sz="1600">
                <a:latin typeface="Roboto"/>
                <a:ea typeface="Roboto"/>
                <a:cs typeface="Roboto"/>
                <a:sym typeface="Roboto"/>
              </a:rPr>
              <a:t> help the network generalize to the </a:t>
            </a:r>
            <a:r>
              <a:rPr lang="en-GB" sz="1600">
                <a:latin typeface="Roboto"/>
                <a:ea typeface="Roboto"/>
                <a:cs typeface="Roboto"/>
                <a:sym typeface="Roboto"/>
              </a:rPr>
              <a:t>syntactic</a:t>
            </a:r>
            <a:r>
              <a:rPr lang="en-GB" sz="1600">
                <a:latin typeface="Roboto"/>
                <a:ea typeface="Roboto"/>
                <a:cs typeface="Roboto"/>
                <a:sym typeface="Roboto"/>
              </a:rPr>
              <a:t> variance in the question</a:t>
            </a:r>
            <a:endParaRPr sz="1600">
              <a:latin typeface="Roboto"/>
              <a:ea typeface="Roboto"/>
              <a:cs typeface="Roboto"/>
              <a:sym typeface="Roboto"/>
            </a:endParaRPr>
          </a:p>
        </p:txBody>
      </p:sp>
      <p:pic>
        <p:nvPicPr>
          <p:cNvPr id="282" name="Google Shape;282;p36"/>
          <p:cNvPicPr preferRelativeResize="0"/>
          <p:nvPr/>
        </p:nvPicPr>
        <p:blipFill>
          <a:blip r:embed="rId3">
            <a:alphaModFix/>
          </a:blip>
          <a:stretch>
            <a:fillRect/>
          </a:stretch>
        </p:blipFill>
        <p:spPr>
          <a:xfrm>
            <a:off x="7047825" y="1527069"/>
            <a:ext cx="361050" cy="271686"/>
          </a:xfrm>
          <a:prstGeom prst="rect">
            <a:avLst/>
          </a:prstGeom>
          <a:noFill/>
          <a:ln>
            <a:noFill/>
          </a:ln>
        </p:spPr>
      </p:pic>
      <p:sp>
        <p:nvSpPr>
          <p:cNvPr id="283" name="Google Shape;283;p36"/>
          <p:cNvSpPr txBox="1"/>
          <p:nvPr/>
        </p:nvSpPr>
        <p:spPr>
          <a:xfrm>
            <a:off x="7408875" y="1462825"/>
            <a:ext cx="9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Danish</a:t>
            </a:r>
            <a:endParaRPr>
              <a:latin typeface="Roboto"/>
              <a:ea typeface="Roboto"/>
              <a:cs typeface="Roboto"/>
              <a:sym typeface="Roboto"/>
            </a:endParaRPr>
          </a:p>
        </p:txBody>
      </p:sp>
      <p:sp>
        <p:nvSpPr>
          <p:cNvPr id="284" name="Google Shape;284;p36"/>
          <p:cNvSpPr txBox="1"/>
          <p:nvPr/>
        </p:nvSpPr>
        <p:spPr>
          <a:xfrm>
            <a:off x="630025" y="1617675"/>
            <a:ext cx="9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English</a:t>
            </a:r>
            <a:endParaRPr>
              <a:latin typeface="Roboto"/>
              <a:ea typeface="Roboto"/>
              <a:cs typeface="Roboto"/>
              <a:sym typeface="Roboto"/>
            </a:endParaRPr>
          </a:p>
        </p:txBody>
      </p:sp>
      <p:pic>
        <p:nvPicPr>
          <p:cNvPr id="285" name="Google Shape;285;p36"/>
          <p:cNvPicPr preferRelativeResize="0"/>
          <p:nvPr/>
        </p:nvPicPr>
        <p:blipFill rotWithShape="1">
          <a:blip r:embed="rId4">
            <a:alphaModFix/>
          </a:blip>
          <a:srcRect b="31342" l="13102" r="13615" t="25558"/>
          <a:stretch/>
        </p:blipFill>
        <p:spPr>
          <a:xfrm>
            <a:off x="228600" y="1666600"/>
            <a:ext cx="427693" cy="271674"/>
          </a:xfrm>
          <a:prstGeom prst="rect">
            <a:avLst/>
          </a:prstGeom>
          <a:noFill/>
          <a:ln>
            <a:noFill/>
          </a:ln>
        </p:spPr>
      </p:pic>
      <p:sp>
        <p:nvSpPr>
          <p:cNvPr id="286" name="Google Shape;286;p36"/>
          <p:cNvSpPr txBox="1"/>
          <p:nvPr/>
        </p:nvSpPr>
        <p:spPr>
          <a:xfrm>
            <a:off x="630025" y="3312225"/>
            <a:ext cx="9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English</a:t>
            </a:r>
            <a:endParaRPr>
              <a:latin typeface="Roboto"/>
              <a:ea typeface="Roboto"/>
              <a:cs typeface="Roboto"/>
              <a:sym typeface="Roboto"/>
            </a:endParaRPr>
          </a:p>
        </p:txBody>
      </p:sp>
      <p:pic>
        <p:nvPicPr>
          <p:cNvPr id="287" name="Google Shape;287;p36"/>
          <p:cNvPicPr preferRelativeResize="0"/>
          <p:nvPr/>
        </p:nvPicPr>
        <p:blipFill rotWithShape="1">
          <a:blip r:embed="rId4">
            <a:alphaModFix/>
          </a:blip>
          <a:srcRect b="31342" l="13102" r="13615" t="25558"/>
          <a:stretch/>
        </p:blipFill>
        <p:spPr>
          <a:xfrm>
            <a:off x="228600" y="3361150"/>
            <a:ext cx="427693" cy="271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a:latin typeface="Roboto"/>
                <a:ea typeface="Roboto"/>
                <a:cs typeface="Roboto"/>
                <a:sym typeface="Roboto"/>
              </a:rPr>
              <a:t>Experiments</a:t>
            </a:r>
            <a:endParaRPr b="1">
              <a:latin typeface="Roboto"/>
              <a:ea typeface="Roboto"/>
              <a:cs typeface="Roboto"/>
              <a:sym typeface="Roboto"/>
            </a:endParaRPr>
          </a:p>
        </p:txBody>
      </p:sp>
      <p:sp>
        <p:nvSpPr>
          <p:cNvPr id="293" name="Google Shape;293;p37"/>
          <p:cNvSpPr/>
          <p:nvPr/>
        </p:nvSpPr>
        <p:spPr>
          <a:xfrm>
            <a:off x="2164963"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37"/>
          <p:cNvGrpSpPr/>
          <p:nvPr/>
        </p:nvGrpSpPr>
        <p:grpSpPr>
          <a:xfrm>
            <a:off x="2547000" y="1957150"/>
            <a:ext cx="1709125" cy="1983575"/>
            <a:chOff x="2699400" y="1957150"/>
            <a:chExt cx="1709125" cy="1983575"/>
          </a:xfrm>
        </p:grpSpPr>
        <p:sp>
          <p:nvSpPr>
            <p:cNvPr id="295" name="Google Shape;295;p37"/>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Transformer models</a:t>
              </a:r>
              <a:endParaRPr b="1" sz="1300">
                <a:solidFill>
                  <a:srgbClr val="1155CC"/>
                </a:solidFill>
                <a:latin typeface="Roboto"/>
                <a:ea typeface="Roboto"/>
                <a:cs typeface="Roboto"/>
                <a:sym typeface="Roboto"/>
              </a:endParaRPr>
            </a:p>
          </p:txBody>
        </p:sp>
        <p:sp>
          <p:nvSpPr>
            <p:cNvPr id="297" name="Google Shape;297;p37"/>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100">
                  <a:solidFill>
                    <a:srgbClr val="1155CC"/>
                  </a:solidFill>
                  <a:latin typeface="Roboto"/>
                  <a:ea typeface="Roboto"/>
                  <a:cs typeface="Roboto"/>
                  <a:sym typeface="Roboto"/>
                </a:rPr>
                <a:t>Models</a:t>
              </a:r>
              <a:r>
                <a:rPr lang="en-GB" sz="1100">
                  <a:solidFill>
                    <a:schemeClr val="accent1"/>
                  </a:solidFill>
                  <a:latin typeface="Roboto"/>
                  <a:ea typeface="Roboto"/>
                  <a:cs typeface="Roboto"/>
                  <a:sym typeface="Roboto"/>
                </a:rPr>
                <a:t> - </a:t>
              </a:r>
              <a:r>
                <a:rPr lang="en-GB" sz="1008">
                  <a:solidFill>
                    <a:schemeClr val="dk1"/>
                  </a:solidFill>
                  <a:latin typeface="Roboto"/>
                  <a:ea typeface="Roboto"/>
                  <a:cs typeface="Roboto"/>
                  <a:sym typeface="Roboto"/>
                </a:rPr>
                <a:t>BERT, ALBERT, RoBERTA, XLNet</a:t>
              </a:r>
              <a:br>
                <a:rPr lang="en-GB" sz="1008">
                  <a:solidFill>
                    <a:schemeClr val="dk1"/>
                  </a:solidFill>
                  <a:latin typeface="Roboto"/>
                  <a:ea typeface="Roboto"/>
                  <a:cs typeface="Roboto"/>
                  <a:sym typeface="Roboto"/>
                </a:rPr>
              </a:br>
              <a:r>
                <a:rPr b="1" lang="en-GB" sz="1100">
                  <a:solidFill>
                    <a:srgbClr val="1155CC"/>
                  </a:solidFill>
                  <a:latin typeface="Roboto"/>
                  <a:ea typeface="Roboto"/>
                  <a:cs typeface="Roboto"/>
                  <a:sym typeface="Roboto"/>
                </a:rPr>
                <a:t>Variants</a:t>
              </a:r>
              <a:r>
                <a:rPr lang="en-GB" sz="1100">
                  <a:solidFill>
                    <a:schemeClr val="accent1"/>
                  </a:solidFill>
                  <a:latin typeface="Roboto"/>
                  <a:ea typeface="Roboto"/>
                  <a:cs typeface="Roboto"/>
                  <a:sym typeface="Roboto"/>
                </a:rPr>
                <a:t> -</a:t>
              </a:r>
              <a:r>
                <a:rPr lang="en-GB" sz="1100">
                  <a:solidFill>
                    <a:srgbClr val="A72A1E"/>
                  </a:solidFill>
                  <a:latin typeface="Roboto"/>
                  <a:ea typeface="Roboto"/>
                  <a:cs typeface="Roboto"/>
                  <a:sym typeface="Roboto"/>
                </a:rPr>
                <a:t> </a:t>
              </a:r>
              <a:r>
                <a:rPr lang="en-GB" sz="1008">
                  <a:solidFill>
                    <a:schemeClr val="dk1"/>
                  </a:solidFill>
                  <a:highlight>
                    <a:schemeClr val="lt1"/>
                  </a:highlight>
                  <a:latin typeface="Roboto"/>
                  <a:ea typeface="Roboto"/>
                  <a:cs typeface="Roboto"/>
                  <a:sym typeface="Roboto"/>
                </a:rPr>
                <a:t>base / large, Distillation</a:t>
              </a:r>
              <a:endParaRPr sz="400">
                <a:solidFill>
                  <a:srgbClr val="A72A1E"/>
                </a:solidFill>
                <a:latin typeface="Roboto"/>
                <a:ea typeface="Roboto"/>
                <a:cs typeface="Roboto"/>
                <a:sym typeface="Roboto"/>
              </a:endParaRPr>
            </a:p>
          </p:txBody>
        </p:sp>
      </p:grpSp>
      <p:sp>
        <p:nvSpPr>
          <p:cNvPr id="298" name="Google Shape;298;p37"/>
          <p:cNvSpPr/>
          <p:nvPr/>
        </p:nvSpPr>
        <p:spPr>
          <a:xfrm>
            <a:off x="4260975"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
          <p:cNvSpPr/>
          <p:nvPr/>
        </p:nvSpPr>
        <p:spPr>
          <a:xfrm>
            <a:off x="6419150"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37"/>
          <p:cNvGrpSpPr/>
          <p:nvPr/>
        </p:nvGrpSpPr>
        <p:grpSpPr>
          <a:xfrm>
            <a:off x="388875" y="1957150"/>
            <a:ext cx="1709125" cy="1983575"/>
            <a:chOff x="2699400" y="1957150"/>
            <a:chExt cx="1709125" cy="1983575"/>
          </a:xfrm>
        </p:grpSpPr>
        <p:sp>
          <p:nvSpPr>
            <p:cNvPr id="301" name="Google Shape;301;p37"/>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7"/>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Baseline Model </a:t>
              </a:r>
              <a:endParaRPr b="1" sz="1300">
                <a:solidFill>
                  <a:srgbClr val="1155CC"/>
                </a:solidFill>
                <a:latin typeface="Roboto"/>
                <a:ea typeface="Roboto"/>
                <a:cs typeface="Roboto"/>
                <a:sym typeface="Roboto"/>
              </a:endParaRPr>
            </a:p>
          </p:txBody>
        </p:sp>
        <p:sp>
          <p:nvSpPr>
            <p:cNvPr id="303" name="Google Shape;303;p37"/>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br>
                <a:rPr lang="en-GB" sz="1308">
                  <a:solidFill>
                    <a:schemeClr val="dk1"/>
                  </a:solidFill>
                  <a:highlight>
                    <a:schemeClr val="lt1"/>
                  </a:highlight>
                  <a:latin typeface="Roboto"/>
                  <a:ea typeface="Roboto"/>
                  <a:cs typeface="Roboto"/>
                  <a:sym typeface="Roboto"/>
                </a:rPr>
              </a:br>
              <a:r>
                <a:rPr lang="en-GB" sz="1308">
                  <a:solidFill>
                    <a:schemeClr val="dk1"/>
                  </a:solidFill>
                  <a:highlight>
                    <a:schemeClr val="lt1"/>
                  </a:highlight>
                  <a:latin typeface="Roboto"/>
                  <a:ea typeface="Roboto"/>
                  <a:cs typeface="Roboto"/>
                  <a:sym typeface="Roboto"/>
                </a:rPr>
                <a:t>	BiDAF</a:t>
              </a:r>
              <a:endParaRPr sz="700">
                <a:solidFill>
                  <a:srgbClr val="A72A1E"/>
                </a:solidFill>
                <a:latin typeface="Roboto"/>
                <a:ea typeface="Roboto"/>
                <a:cs typeface="Roboto"/>
                <a:sym typeface="Roboto"/>
              </a:endParaRPr>
            </a:p>
          </p:txBody>
        </p:sp>
      </p:grpSp>
      <p:grpSp>
        <p:nvGrpSpPr>
          <p:cNvPr id="304" name="Google Shape;304;p37"/>
          <p:cNvGrpSpPr/>
          <p:nvPr/>
        </p:nvGrpSpPr>
        <p:grpSpPr>
          <a:xfrm>
            <a:off x="6721925" y="1956725"/>
            <a:ext cx="1709125" cy="1983575"/>
            <a:chOff x="2699400" y="1957150"/>
            <a:chExt cx="1709125" cy="1983575"/>
          </a:xfrm>
        </p:grpSpPr>
        <p:sp>
          <p:nvSpPr>
            <p:cNvPr id="305" name="Google Shape;305;p37"/>
            <p:cNvSpPr/>
            <p:nvPr/>
          </p:nvSpPr>
          <p:spPr>
            <a:xfrm>
              <a:off x="3256823" y="1957150"/>
              <a:ext cx="594300" cy="594300"/>
            </a:xfrm>
            <a:prstGeom prst="ellipse">
              <a:avLst/>
            </a:prstGeom>
            <a:solidFill>
              <a:srgbClr val="1C4587"/>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7"/>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Proposed model</a:t>
              </a:r>
              <a:endParaRPr b="1" sz="1300">
                <a:solidFill>
                  <a:srgbClr val="1155CC"/>
                </a:solidFill>
                <a:latin typeface="Roboto"/>
                <a:ea typeface="Roboto"/>
                <a:cs typeface="Roboto"/>
                <a:sym typeface="Roboto"/>
              </a:endParaRPr>
            </a:p>
          </p:txBody>
        </p:sp>
        <p:sp>
          <p:nvSpPr>
            <p:cNvPr id="307" name="Google Shape;307;p37"/>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100">
                  <a:solidFill>
                    <a:schemeClr val="dk1"/>
                  </a:solidFill>
                  <a:latin typeface="Roboto"/>
                  <a:ea typeface="Roboto"/>
                  <a:cs typeface="Roboto"/>
                  <a:sym typeface="Roboto"/>
                </a:rPr>
                <a:t>Motivated from Human Reading Comprehension</a:t>
              </a:r>
              <a:endParaRPr sz="400">
                <a:solidFill>
                  <a:schemeClr val="dk1"/>
                </a:solidFill>
                <a:latin typeface="Roboto"/>
                <a:ea typeface="Roboto"/>
                <a:cs typeface="Roboto"/>
                <a:sym typeface="Roboto"/>
              </a:endParaRPr>
            </a:p>
          </p:txBody>
        </p:sp>
      </p:grpSp>
      <p:grpSp>
        <p:nvGrpSpPr>
          <p:cNvPr id="308" name="Google Shape;308;p37"/>
          <p:cNvGrpSpPr/>
          <p:nvPr/>
        </p:nvGrpSpPr>
        <p:grpSpPr>
          <a:xfrm>
            <a:off x="4710663" y="1957150"/>
            <a:ext cx="1709125" cy="1983575"/>
            <a:chOff x="2699400" y="1957150"/>
            <a:chExt cx="1709125" cy="1983575"/>
          </a:xfrm>
        </p:grpSpPr>
        <p:sp>
          <p:nvSpPr>
            <p:cNvPr id="309" name="Google Shape;309;p37"/>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7"/>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Data Augmentation</a:t>
              </a:r>
              <a:endParaRPr b="1" sz="1300">
                <a:solidFill>
                  <a:srgbClr val="1155CC"/>
                </a:solidFill>
                <a:latin typeface="Roboto"/>
                <a:ea typeface="Roboto"/>
                <a:cs typeface="Roboto"/>
                <a:sym typeface="Roboto"/>
              </a:endParaRPr>
            </a:p>
          </p:txBody>
        </p:sp>
        <p:sp>
          <p:nvSpPr>
            <p:cNvPr id="311" name="Google Shape;311;p37"/>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100">
                  <a:solidFill>
                    <a:schemeClr val="dk1"/>
                  </a:solidFill>
                  <a:latin typeface="Roboto"/>
                  <a:ea typeface="Roboto"/>
                  <a:cs typeface="Roboto"/>
                  <a:sym typeface="Roboto"/>
                </a:rPr>
                <a:t>Augment questions using back translation</a:t>
              </a:r>
              <a:endParaRPr sz="400">
                <a:solidFill>
                  <a:schemeClr val="dk1"/>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628650" y="-2"/>
            <a:ext cx="7711500" cy="730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Avenir"/>
              <a:buNone/>
            </a:pPr>
            <a:r>
              <a:rPr b="1" lang="en-GB" sz="2400">
                <a:latin typeface="Roboto"/>
                <a:ea typeface="Roboto"/>
                <a:cs typeface="Roboto"/>
                <a:sym typeface="Roboto"/>
              </a:rPr>
              <a:t>Proposed Model</a:t>
            </a:r>
            <a:endParaRPr b="1" sz="2400">
              <a:latin typeface="Roboto"/>
              <a:ea typeface="Roboto"/>
              <a:cs typeface="Roboto"/>
              <a:sym typeface="Roboto"/>
            </a:endParaRPr>
          </a:p>
        </p:txBody>
      </p:sp>
      <p:sp>
        <p:nvSpPr>
          <p:cNvPr id="317" name="Google Shape;317;p38"/>
          <p:cNvSpPr txBox="1"/>
          <p:nvPr>
            <p:ph idx="1" type="body"/>
          </p:nvPr>
        </p:nvSpPr>
        <p:spPr>
          <a:xfrm>
            <a:off x="592425" y="777394"/>
            <a:ext cx="7886700" cy="379500"/>
          </a:xfrm>
          <a:prstGeom prst="rect">
            <a:avLst/>
          </a:prstGeom>
          <a:noFill/>
          <a:ln>
            <a:noFill/>
          </a:ln>
        </p:spPr>
        <p:txBody>
          <a:bodyPr anchorCtr="0" anchor="t" bIns="34275" lIns="68575" spcFirstLastPara="1" rIns="68575" wrap="square" tIns="34275">
            <a:noAutofit/>
          </a:bodyPr>
          <a:lstStyle/>
          <a:p>
            <a:pPr indent="-38100" lvl="0" marL="177800" rtl="0" algn="ctr">
              <a:lnSpc>
                <a:spcPct val="90000"/>
              </a:lnSpc>
              <a:spcBef>
                <a:spcPts val="0"/>
              </a:spcBef>
              <a:spcAft>
                <a:spcPts val="0"/>
              </a:spcAft>
              <a:buClr>
                <a:schemeClr val="dk1"/>
              </a:buClr>
              <a:buSzPts val="2100"/>
              <a:buNone/>
            </a:pPr>
            <a:r>
              <a:rPr lang="en-GB">
                <a:solidFill>
                  <a:srgbClr val="2F5496"/>
                </a:solidFill>
                <a:latin typeface="Roboto"/>
                <a:ea typeface="Roboto"/>
                <a:cs typeface="Roboto"/>
                <a:sym typeface="Roboto"/>
              </a:rPr>
              <a:t>Motivation - Human Reading Comprehension</a:t>
            </a:r>
            <a:endParaRPr>
              <a:solidFill>
                <a:srgbClr val="2F5496"/>
              </a:solidFill>
              <a:latin typeface="Roboto"/>
              <a:ea typeface="Roboto"/>
              <a:cs typeface="Roboto"/>
              <a:sym typeface="Roboto"/>
            </a:endParaRPr>
          </a:p>
          <a:p>
            <a:pPr indent="-38100" lvl="0" marL="177800" rtl="0" algn="l">
              <a:lnSpc>
                <a:spcPct val="90000"/>
              </a:lnSpc>
              <a:spcBef>
                <a:spcPts val="0"/>
              </a:spcBef>
              <a:spcAft>
                <a:spcPts val="0"/>
              </a:spcAft>
              <a:buClr>
                <a:schemeClr val="dk1"/>
              </a:buClr>
              <a:buSzPts val="2100"/>
              <a:buNone/>
            </a:pPr>
            <a:r>
              <a:t/>
            </a:r>
            <a:endParaRPr>
              <a:latin typeface="Roboto"/>
              <a:ea typeface="Roboto"/>
              <a:cs typeface="Roboto"/>
              <a:sym typeface="Roboto"/>
            </a:endParaRPr>
          </a:p>
          <a:p>
            <a:pPr indent="-38100" lvl="0" marL="177800" rtl="0" algn="l">
              <a:lnSpc>
                <a:spcPct val="90000"/>
              </a:lnSpc>
              <a:spcBef>
                <a:spcPts val="0"/>
              </a:spcBef>
              <a:spcAft>
                <a:spcPts val="0"/>
              </a:spcAft>
              <a:buClr>
                <a:schemeClr val="dk1"/>
              </a:buClr>
              <a:buSzPts val="2100"/>
              <a:buNone/>
            </a:pPr>
            <a:r>
              <a:t/>
            </a:r>
            <a:endParaRPr>
              <a:latin typeface="Roboto"/>
              <a:ea typeface="Roboto"/>
              <a:cs typeface="Roboto"/>
              <a:sym typeface="Roboto"/>
            </a:endParaRPr>
          </a:p>
          <a:p>
            <a:pPr indent="-38100" lvl="0" marL="177800" rtl="0" algn="l">
              <a:lnSpc>
                <a:spcPct val="90000"/>
              </a:lnSpc>
              <a:spcBef>
                <a:spcPts val="0"/>
              </a:spcBef>
              <a:spcAft>
                <a:spcPts val="0"/>
              </a:spcAft>
              <a:buClr>
                <a:schemeClr val="dk1"/>
              </a:buClr>
              <a:buSzPts val="2100"/>
              <a:buNone/>
            </a:pPr>
            <a:r>
              <a:t/>
            </a:r>
            <a:endParaRPr>
              <a:latin typeface="Roboto"/>
              <a:ea typeface="Roboto"/>
              <a:cs typeface="Roboto"/>
              <a:sym typeface="Roboto"/>
            </a:endParaRPr>
          </a:p>
        </p:txBody>
      </p:sp>
      <p:sp>
        <p:nvSpPr>
          <p:cNvPr id="318" name="Google Shape;318;p38"/>
          <p:cNvSpPr txBox="1"/>
          <p:nvPr/>
        </p:nvSpPr>
        <p:spPr>
          <a:xfrm>
            <a:off x="458225" y="1473275"/>
            <a:ext cx="2364300" cy="17112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50800" marR="25400" rtl="0" algn="l">
              <a:lnSpc>
                <a:spcPct val="114705"/>
              </a:lnSpc>
              <a:spcBef>
                <a:spcPts val="0"/>
              </a:spcBef>
              <a:spcAft>
                <a:spcPts val="0"/>
              </a:spcAft>
              <a:buNone/>
            </a:pPr>
            <a:r>
              <a:rPr lang="en-GB" sz="750">
                <a:latin typeface="Roboto"/>
                <a:ea typeface="Roboto"/>
                <a:cs typeface="Roboto"/>
                <a:sym typeface="Roboto"/>
              </a:rPr>
              <a:t>"</a:t>
            </a:r>
            <a:r>
              <a:rPr lang="en-GB" sz="750">
                <a:latin typeface="Roboto"/>
                <a:ea typeface="Roboto"/>
                <a:cs typeface="Roboto"/>
                <a:sym typeface="Roboto"/>
              </a:rPr>
              <a:t>Southern California, often abbreviated SoCal, is a geographic and cultural region that generally comprises California's southernmost 10 counties. The region is traditionally described as "eight counties", based on demographics and economic ties: Imperial, Los Angeles, Orange, Riverside, San Bernardino, San Diego, Santa Barbara, and Ventura. The more extensive 10-county definition, including Kern and San Luis Obispo counties, is also used based on historical political divisions. Southern California is a major economic center for the state of California and the United States."</a:t>
            </a:r>
            <a:endParaRPr sz="750">
              <a:latin typeface="Roboto"/>
              <a:ea typeface="Roboto"/>
              <a:cs typeface="Roboto"/>
              <a:sym typeface="Roboto"/>
            </a:endParaRPr>
          </a:p>
          <a:p>
            <a:pPr indent="0" lvl="0" marL="0" rtl="0" algn="l">
              <a:spcBef>
                <a:spcPts val="0"/>
              </a:spcBef>
              <a:spcAft>
                <a:spcPts val="0"/>
              </a:spcAft>
              <a:buNone/>
            </a:pPr>
            <a:r>
              <a:t/>
            </a:r>
            <a:endParaRPr>
              <a:highlight>
                <a:srgbClr val="EA9999"/>
              </a:highlight>
              <a:latin typeface="Roboto"/>
              <a:ea typeface="Roboto"/>
              <a:cs typeface="Roboto"/>
              <a:sym typeface="Roboto"/>
            </a:endParaRPr>
          </a:p>
          <a:p>
            <a:pPr indent="0" lvl="0" marL="0" rtl="0" algn="ctr">
              <a:spcBef>
                <a:spcPts val="0"/>
              </a:spcBef>
              <a:spcAft>
                <a:spcPts val="0"/>
              </a:spcAft>
              <a:buNone/>
            </a:pPr>
            <a:r>
              <a:rPr b="1" lang="en-GB">
                <a:highlight>
                  <a:srgbClr val="EA9999"/>
                </a:highlight>
                <a:latin typeface="Roboto"/>
                <a:ea typeface="Roboto"/>
                <a:cs typeface="Roboto"/>
                <a:sym typeface="Roboto"/>
              </a:rPr>
              <a:t>Passage</a:t>
            </a:r>
            <a:endParaRPr b="1">
              <a:highlight>
                <a:srgbClr val="EA9999"/>
              </a:highlight>
              <a:latin typeface="Roboto"/>
              <a:ea typeface="Roboto"/>
              <a:cs typeface="Roboto"/>
              <a:sym typeface="Roboto"/>
            </a:endParaRPr>
          </a:p>
          <a:p>
            <a:pPr indent="0" lvl="0" marL="0" rtl="0" algn="ctr">
              <a:spcBef>
                <a:spcPts val="0"/>
              </a:spcBef>
              <a:spcAft>
                <a:spcPts val="0"/>
              </a:spcAft>
              <a:buNone/>
            </a:pPr>
            <a:r>
              <a:t/>
            </a:r>
            <a:endParaRPr b="1">
              <a:highlight>
                <a:srgbClr val="EA9999"/>
              </a:highlight>
              <a:latin typeface="Roboto"/>
              <a:ea typeface="Roboto"/>
              <a:cs typeface="Roboto"/>
              <a:sym typeface="Roboto"/>
            </a:endParaRPr>
          </a:p>
        </p:txBody>
      </p:sp>
      <p:sp>
        <p:nvSpPr>
          <p:cNvPr id="319" name="Google Shape;319;p38"/>
          <p:cNvSpPr txBox="1"/>
          <p:nvPr/>
        </p:nvSpPr>
        <p:spPr>
          <a:xfrm>
            <a:off x="3850725" y="2552125"/>
            <a:ext cx="1934400" cy="7308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50800" marR="25400" rtl="0" algn="l">
              <a:lnSpc>
                <a:spcPct val="114705"/>
              </a:lnSpc>
              <a:spcBef>
                <a:spcPts val="0"/>
              </a:spcBef>
              <a:spcAft>
                <a:spcPts val="0"/>
              </a:spcAft>
              <a:buNone/>
            </a:pPr>
            <a:r>
              <a:rPr lang="en-GB" sz="750">
                <a:solidFill>
                  <a:schemeClr val="dk1"/>
                </a:solidFill>
                <a:latin typeface="Roboto"/>
                <a:ea typeface="Roboto"/>
                <a:cs typeface="Roboto"/>
                <a:sym typeface="Roboto"/>
              </a:rPr>
              <a:t>“</a:t>
            </a:r>
            <a:r>
              <a:rPr lang="en-GB" sz="750">
                <a:solidFill>
                  <a:schemeClr val="dk1"/>
                </a:solidFill>
                <a:latin typeface="Roboto"/>
                <a:ea typeface="Roboto"/>
                <a:cs typeface="Roboto"/>
                <a:sym typeface="Roboto"/>
              </a:rPr>
              <a:t>Southern California, often abbreviated SoCal, is a geographic and cultural region that generally comprises California's southernmost 10 counties.” </a:t>
            </a:r>
            <a:endParaRPr sz="75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GB">
                <a:solidFill>
                  <a:schemeClr val="dk1"/>
                </a:solidFill>
                <a:highlight>
                  <a:srgbClr val="F6B26B"/>
                </a:highlight>
                <a:latin typeface="Roboto"/>
                <a:ea typeface="Roboto"/>
                <a:cs typeface="Roboto"/>
                <a:sym typeface="Roboto"/>
              </a:rPr>
              <a:t>Relevant Context</a:t>
            </a:r>
            <a:endParaRPr>
              <a:highlight>
                <a:srgbClr val="F6B26B"/>
              </a:highlight>
              <a:latin typeface="Roboto"/>
              <a:ea typeface="Roboto"/>
              <a:cs typeface="Roboto"/>
              <a:sym typeface="Roboto"/>
            </a:endParaRPr>
          </a:p>
        </p:txBody>
      </p:sp>
      <p:sp>
        <p:nvSpPr>
          <p:cNvPr id="320" name="Google Shape;320;p38"/>
          <p:cNvSpPr txBox="1"/>
          <p:nvPr/>
        </p:nvSpPr>
        <p:spPr>
          <a:xfrm>
            <a:off x="7009175" y="2768875"/>
            <a:ext cx="1331100" cy="2973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050">
                <a:solidFill>
                  <a:schemeClr val="dk1"/>
                </a:solidFill>
                <a:latin typeface="Roboto"/>
                <a:ea typeface="Roboto"/>
                <a:cs typeface="Roboto"/>
                <a:sym typeface="Roboto"/>
              </a:rPr>
              <a:t>"SoCal"</a:t>
            </a:r>
            <a:br>
              <a:rPr lang="en-GB">
                <a:latin typeface="Roboto"/>
                <a:ea typeface="Roboto"/>
                <a:cs typeface="Roboto"/>
                <a:sym typeface="Roboto"/>
              </a:rPr>
            </a:b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a:solidFill>
                  <a:schemeClr val="dk1"/>
                </a:solidFill>
                <a:highlight>
                  <a:srgbClr val="93C47D"/>
                </a:highlight>
                <a:latin typeface="Roboto"/>
                <a:ea typeface="Roboto"/>
                <a:cs typeface="Roboto"/>
                <a:sym typeface="Roboto"/>
              </a:rPr>
              <a:t>Exact Answer</a:t>
            </a:r>
            <a:endParaRPr>
              <a:highlight>
                <a:srgbClr val="93C47D"/>
              </a:highlight>
              <a:latin typeface="Roboto"/>
              <a:ea typeface="Roboto"/>
              <a:cs typeface="Roboto"/>
              <a:sym typeface="Roboto"/>
            </a:endParaRPr>
          </a:p>
        </p:txBody>
      </p:sp>
      <p:cxnSp>
        <p:nvCxnSpPr>
          <p:cNvPr id="321" name="Google Shape;321;p38"/>
          <p:cNvCxnSpPr>
            <a:stCxn id="319" idx="3"/>
            <a:endCxn id="320" idx="1"/>
          </p:cNvCxnSpPr>
          <p:nvPr/>
        </p:nvCxnSpPr>
        <p:spPr>
          <a:xfrm>
            <a:off x="5785125" y="2917525"/>
            <a:ext cx="1224000" cy="0"/>
          </a:xfrm>
          <a:prstGeom prst="straightConnector1">
            <a:avLst/>
          </a:prstGeom>
          <a:noFill/>
          <a:ln cap="flat" cmpd="sng" w="19050">
            <a:solidFill>
              <a:schemeClr val="dk2"/>
            </a:solidFill>
            <a:prstDash val="solid"/>
            <a:round/>
            <a:headEnd len="med" w="med" type="none"/>
            <a:tailEnd len="med" w="med" type="triangle"/>
          </a:ln>
        </p:spPr>
      </p:cxnSp>
      <p:cxnSp>
        <p:nvCxnSpPr>
          <p:cNvPr id="322" name="Google Shape;322;p38"/>
          <p:cNvCxnSpPr>
            <a:stCxn id="318" idx="3"/>
            <a:endCxn id="319" idx="1"/>
          </p:cNvCxnSpPr>
          <p:nvPr/>
        </p:nvCxnSpPr>
        <p:spPr>
          <a:xfrm>
            <a:off x="2822525" y="2328875"/>
            <a:ext cx="1028100" cy="588600"/>
          </a:xfrm>
          <a:prstGeom prst="bentConnector3">
            <a:avLst>
              <a:gd fmla="val 50005" name="adj1"/>
            </a:avLst>
          </a:prstGeom>
          <a:noFill/>
          <a:ln cap="flat" cmpd="sng" w="19050">
            <a:solidFill>
              <a:schemeClr val="dk2"/>
            </a:solidFill>
            <a:prstDash val="solid"/>
            <a:round/>
            <a:headEnd len="med" w="med" type="none"/>
            <a:tailEnd len="med" w="med" type="triangle"/>
          </a:ln>
        </p:spPr>
      </p:cxnSp>
      <p:sp>
        <p:nvSpPr>
          <p:cNvPr id="323" name="Google Shape;323;p38"/>
          <p:cNvSpPr/>
          <p:nvPr/>
        </p:nvSpPr>
        <p:spPr>
          <a:xfrm>
            <a:off x="1126175" y="3997177"/>
            <a:ext cx="1028400" cy="5079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50800" marR="25400" rtl="0" algn="l">
              <a:lnSpc>
                <a:spcPct val="114705"/>
              </a:lnSpc>
              <a:spcBef>
                <a:spcPts val="0"/>
              </a:spcBef>
              <a:spcAft>
                <a:spcPts val="0"/>
              </a:spcAft>
              <a:buNone/>
            </a:pPr>
            <a:r>
              <a:t/>
            </a:r>
            <a:endParaRPr sz="550">
              <a:latin typeface="Roboto"/>
              <a:ea typeface="Roboto"/>
              <a:cs typeface="Roboto"/>
              <a:sym typeface="Roboto"/>
            </a:endParaRPr>
          </a:p>
          <a:p>
            <a:pPr indent="0" lvl="0" marL="50800" marR="25400" rtl="0" algn="l">
              <a:lnSpc>
                <a:spcPct val="114705"/>
              </a:lnSpc>
              <a:spcBef>
                <a:spcPts val="0"/>
              </a:spcBef>
              <a:spcAft>
                <a:spcPts val="0"/>
              </a:spcAft>
              <a:buNone/>
            </a:pPr>
            <a:r>
              <a:t/>
            </a:r>
            <a:endParaRPr sz="550">
              <a:latin typeface="Roboto"/>
              <a:ea typeface="Roboto"/>
              <a:cs typeface="Roboto"/>
              <a:sym typeface="Roboto"/>
            </a:endParaRPr>
          </a:p>
          <a:p>
            <a:pPr indent="0" lvl="0" marL="50800" marR="25400" rtl="0" algn="l">
              <a:lnSpc>
                <a:spcPct val="114705"/>
              </a:lnSpc>
              <a:spcBef>
                <a:spcPts val="0"/>
              </a:spcBef>
              <a:spcAft>
                <a:spcPts val="0"/>
              </a:spcAft>
              <a:buNone/>
            </a:pPr>
            <a:r>
              <a:t/>
            </a:r>
            <a:endParaRPr sz="550">
              <a:latin typeface="Roboto"/>
              <a:ea typeface="Roboto"/>
              <a:cs typeface="Roboto"/>
              <a:sym typeface="Roboto"/>
            </a:endParaRPr>
          </a:p>
          <a:p>
            <a:pPr indent="0" lvl="0" marL="50800" marR="25400" rtl="0" algn="l">
              <a:lnSpc>
                <a:spcPct val="114705"/>
              </a:lnSpc>
              <a:spcBef>
                <a:spcPts val="0"/>
              </a:spcBef>
              <a:spcAft>
                <a:spcPts val="0"/>
              </a:spcAft>
              <a:buNone/>
            </a:pPr>
            <a:r>
              <a:t/>
            </a:r>
            <a:endParaRPr sz="550">
              <a:latin typeface="Roboto"/>
              <a:ea typeface="Roboto"/>
              <a:cs typeface="Roboto"/>
              <a:sym typeface="Roboto"/>
            </a:endParaRPr>
          </a:p>
          <a:p>
            <a:pPr indent="0" lvl="0" marL="0" marR="25400" rtl="0" algn="l">
              <a:lnSpc>
                <a:spcPct val="114705"/>
              </a:lnSpc>
              <a:spcBef>
                <a:spcPts val="0"/>
              </a:spcBef>
              <a:spcAft>
                <a:spcPts val="0"/>
              </a:spcAft>
              <a:buNone/>
            </a:pPr>
            <a:r>
              <a:rPr lang="en-GB" sz="750">
                <a:latin typeface="Roboto"/>
                <a:ea typeface="Roboto"/>
                <a:cs typeface="Roboto"/>
                <a:sym typeface="Roboto"/>
              </a:rPr>
              <a:t>"What is Southern California often abbreviated as?"</a:t>
            </a:r>
            <a:endParaRPr sz="75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GB">
                <a:highlight>
                  <a:srgbClr val="9FC5E8"/>
                </a:highlight>
                <a:latin typeface="Roboto"/>
                <a:ea typeface="Roboto"/>
                <a:cs typeface="Roboto"/>
                <a:sym typeface="Roboto"/>
              </a:rPr>
              <a:t>Question</a:t>
            </a:r>
            <a:endParaRPr>
              <a:highlight>
                <a:srgbClr val="9FC5E8"/>
              </a:highlight>
              <a:latin typeface="Roboto"/>
              <a:ea typeface="Roboto"/>
              <a:cs typeface="Roboto"/>
              <a:sym typeface="Roboto"/>
            </a:endParaRPr>
          </a:p>
        </p:txBody>
      </p:sp>
      <p:cxnSp>
        <p:nvCxnSpPr>
          <p:cNvPr id="324" name="Google Shape;324;p38"/>
          <p:cNvCxnSpPr>
            <a:stCxn id="323" idx="3"/>
            <a:endCxn id="319" idx="1"/>
          </p:cNvCxnSpPr>
          <p:nvPr/>
        </p:nvCxnSpPr>
        <p:spPr>
          <a:xfrm flipH="1" rot="10800000">
            <a:off x="2154575" y="2917627"/>
            <a:ext cx="1696200" cy="1333500"/>
          </a:xfrm>
          <a:prstGeom prst="bentConnector3">
            <a:avLst>
              <a:gd fmla="val 49999" name="adj1"/>
            </a:avLst>
          </a:prstGeom>
          <a:noFill/>
          <a:ln cap="flat" cmpd="sng" w="19050">
            <a:solidFill>
              <a:schemeClr val="dk2"/>
            </a:solidFill>
            <a:prstDash val="solid"/>
            <a:round/>
            <a:headEnd len="med" w="med" type="none"/>
            <a:tailEnd len="med" w="med" type="none"/>
          </a:ln>
        </p:spPr>
      </p:cxnSp>
      <p:cxnSp>
        <p:nvCxnSpPr>
          <p:cNvPr id="325" name="Google Shape;325;p38"/>
          <p:cNvCxnSpPr>
            <a:stCxn id="323" idx="3"/>
            <a:endCxn id="320" idx="1"/>
          </p:cNvCxnSpPr>
          <p:nvPr/>
        </p:nvCxnSpPr>
        <p:spPr>
          <a:xfrm flipH="1" rot="10800000">
            <a:off x="2154575" y="2917627"/>
            <a:ext cx="4854600" cy="1333500"/>
          </a:xfrm>
          <a:prstGeom prst="bentConnector3">
            <a:avLst>
              <a:gd fmla="val 85874"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628650" y="-23051"/>
            <a:ext cx="7886700" cy="7818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a:latin typeface="Roboto"/>
                <a:ea typeface="Roboto"/>
                <a:cs typeface="Roboto"/>
                <a:sym typeface="Roboto"/>
              </a:rPr>
              <a:t>Proposed Model Architecture</a:t>
            </a:r>
            <a:endParaRPr b="1">
              <a:latin typeface="Roboto"/>
              <a:ea typeface="Roboto"/>
              <a:cs typeface="Roboto"/>
              <a:sym typeface="Roboto"/>
            </a:endParaRPr>
          </a:p>
        </p:txBody>
      </p:sp>
      <p:sp>
        <p:nvSpPr>
          <p:cNvPr id="331" name="Google Shape;331;p39"/>
          <p:cNvSpPr/>
          <p:nvPr/>
        </p:nvSpPr>
        <p:spPr>
          <a:xfrm>
            <a:off x="1391951" y="1646200"/>
            <a:ext cx="1969800" cy="2664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t>RoBERTa</a:t>
            </a:r>
            <a:endParaRPr sz="900"/>
          </a:p>
        </p:txBody>
      </p:sp>
      <p:sp>
        <p:nvSpPr>
          <p:cNvPr id="332" name="Google Shape;332;p39"/>
          <p:cNvSpPr/>
          <p:nvPr/>
        </p:nvSpPr>
        <p:spPr>
          <a:xfrm>
            <a:off x="1570352" y="1844969"/>
            <a:ext cx="313800" cy="206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E</a:t>
            </a:r>
            <a:r>
              <a:rPr baseline="-25000" lang="en-GB" sz="600"/>
              <a:t>CLS</a:t>
            </a:r>
            <a:endParaRPr baseline="-25000" sz="600"/>
          </a:p>
        </p:txBody>
      </p:sp>
      <p:sp>
        <p:nvSpPr>
          <p:cNvPr id="333" name="Google Shape;333;p39"/>
          <p:cNvSpPr/>
          <p:nvPr/>
        </p:nvSpPr>
        <p:spPr>
          <a:xfrm>
            <a:off x="1570352" y="2103779"/>
            <a:ext cx="313800" cy="206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E</a:t>
            </a:r>
            <a:r>
              <a:rPr baseline="-25000" lang="en-GB" sz="600"/>
              <a:t>1</a:t>
            </a:r>
            <a:endParaRPr baseline="-25000" sz="600"/>
          </a:p>
        </p:txBody>
      </p:sp>
      <p:sp>
        <p:nvSpPr>
          <p:cNvPr id="334" name="Google Shape;334;p39"/>
          <p:cNvSpPr/>
          <p:nvPr/>
        </p:nvSpPr>
        <p:spPr>
          <a:xfrm>
            <a:off x="1570352" y="2743096"/>
            <a:ext cx="313800" cy="206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E</a:t>
            </a:r>
            <a:r>
              <a:rPr baseline="-25000" lang="en-GB" sz="600"/>
              <a:t>N</a:t>
            </a:r>
            <a:endParaRPr baseline="-25000" sz="600"/>
          </a:p>
        </p:txBody>
      </p:sp>
      <p:sp>
        <p:nvSpPr>
          <p:cNvPr id="335" name="Google Shape;335;p39"/>
          <p:cNvSpPr/>
          <p:nvPr/>
        </p:nvSpPr>
        <p:spPr>
          <a:xfrm>
            <a:off x="1570352" y="3011582"/>
            <a:ext cx="313800" cy="206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E</a:t>
            </a:r>
            <a:r>
              <a:rPr baseline="-25000" lang="en-GB" sz="600"/>
              <a:t>SEP</a:t>
            </a:r>
            <a:endParaRPr baseline="-25000" sz="600"/>
          </a:p>
        </p:txBody>
      </p:sp>
      <p:sp>
        <p:nvSpPr>
          <p:cNvPr id="336" name="Google Shape;336;p39"/>
          <p:cNvSpPr/>
          <p:nvPr/>
        </p:nvSpPr>
        <p:spPr>
          <a:xfrm>
            <a:off x="1570352" y="3280067"/>
            <a:ext cx="313800" cy="206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E</a:t>
            </a:r>
            <a:r>
              <a:rPr baseline="-25000" lang="en-GB" sz="600"/>
              <a:t>1</a:t>
            </a:r>
            <a:r>
              <a:rPr lang="en-GB" sz="600"/>
              <a:t>’</a:t>
            </a:r>
            <a:endParaRPr baseline="30000" sz="600"/>
          </a:p>
        </p:txBody>
      </p:sp>
      <p:sp>
        <p:nvSpPr>
          <p:cNvPr id="337" name="Google Shape;337;p39"/>
          <p:cNvSpPr/>
          <p:nvPr/>
        </p:nvSpPr>
        <p:spPr>
          <a:xfrm>
            <a:off x="1570352" y="3919385"/>
            <a:ext cx="313800" cy="206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solidFill>
                  <a:schemeClr val="dk1"/>
                </a:solidFill>
              </a:rPr>
              <a:t>E</a:t>
            </a:r>
            <a:r>
              <a:rPr baseline="-25000" lang="en-GB" sz="600">
                <a:solidFill>
                  <a:schemeClr val="dk1"/>
                </a:solidFill>
              </a:rPr>
              <a:t>M</a:t>
            </a:r>
            <a:r>
              <a:rPr lang="en-GB" sz="600">
                <a:solidFill>
                  <a:schemeClr val="dk1"/>
                </a:solidFill>
              </a:rPr>
              <a:t>’</a:t>
            </a:r>
            <a:endParaRPr sz="600"/>
          </a:p>
        </p:txBody>
      </p:sp>
      <p:sp>
        <p:nvSpPr>
          <p:cNvPr id="338" name="Google Shape;338;p39"/>
          <p:cNvSpPr/>
          <p:nvPr/>
        </p:nvSpPr>
        <p:spPr>
          <a:xfrm>
            <a:off x="2861994" y="1844969"/>
            <a:ext cx="349200" cy="2061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C</a:t>
            </a:r>
            <a:endParaRPr sz="600"/>
          </a:p>
        </p:txBody>
      </p:sp>
      <p:sp>
        <p:nvSpPr>
          <p:cNvPr id="339" name="Google Shape;339;p39"/>
          <p:cNvSpPr/>
          <p:nvPr/>
        </p:nvSpPr>
        <p:spPr>
          <a:xfrm>
            <a:off x="2861994" y="2103779"/>
            <a:ext cx="349200" cy="2061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T</a:t>
            </a:r>
            <a:r>
              <a:rPr baseline="-25000" lang="en-GB" sz="600"/>
              <a:t>1</a:t>
            </a:r>
            <a:endParaRPr baseline="-25000" sz="600"/>
          </a:p>
        </p:txBody>
      </p:sp>
      <p:sp>
        <p:nvSpPr>
          <p:cNvPr id="340" name="Google Shape;340;p39"/>
          <p:cNvSpPr/>
          <p:nvPr/>
        </p:nvSpPr>
        <p:spPr>
          <a:xfrm>
            <a:off x="2861994" y="2743096"/>
            <a:ext cx="349200" cy="2061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T</a:t>
            </a:r>
            <a:r>
              <a:rPr baseline="-25000" lang="en-GB" sz="600"/>
              <a:t>N</a:t>
            </a:r>
            <a:endParaRPr baseline="-25000" sz="600"/>
          </a:p>
        </p:txBody>
      </p:sp>
      <p:sp>
        <p:nvSpPr>
          <p:cNvPr id="341" name="Google Shape;341;p39"/>
          <p:cNvSpPr/>
          <p:nvPr/>
        </p:nvSpPr>
        <p:spPr>
          <a:xfrm>
            <a:off x="2861893" y="3011582"/>
            <a:ext cx="349200" cy="2061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T</a:t>
            </a:r>
            <a:r>
              <a:rPr baseline="-25000" lang="en-GB" sz="600"/>
              <a:t>SEP</a:t>
            </a:r>
            <a:endParaRPr baseline="-25000" sz="600"/>
          </a:p>
        </p:txBody>
      </p:sp>
      <p:sp>
        <p:nvSpPr>
          <p:cNvPr id="342" name="Google Shape;342;p39"/>
          <p:cNvSpPr/>
          <p:nvPr/>
        </p:nvSpPr>
        <p:spPr>
          <a:xfrm>
            <a:off x="2861893" y="3280067"/>
            <a:ext cx="349200" cy="2061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T</a:t>
            </a:r>
            <a:r>
              <a:rPr baseline="-25000" lang="en-GB" sz="600"/>
              <a:t>1</a:t>
            </a:r>
            <a:r>
              <a:rPr lang="en-GB" sz="600"/>
              <a:t>’</a:t>
            </a:r>
            <a:endParaRPr baseline="-25000" sz="600"/>
          </a:p>
        </p:txBody>
      </p:sp>
      <p:sp>
        <p:nvSpPr>
          <p:cNvPr id="343" name="Google Shape;343;p39"/>
          <p:cNvSpPr/>
          <p:nvPr/>
        </p:nvSpPr>
        <p:spPr>
          <a:xfrm>
            <a:off x="2861994" y="3919385"/>
            <a:ext cx="349200" cy="2061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T</a:t>
            </a:r>
            <a:r>
              <a:rPr baseline="-25000" lang="en-GB" sz="600"/>
              <a:t>M</a:t>
            </a:r>
            <a:r>
              <a:rPr lang="en-GB" sz="600"/>
              <a:t>’</a:t>
            </a:r>
            <a:endParaRPr baseline="-25000" sz="600"/>
          </a:p>
        </p:txBody>
      </p:sp>
      <p:sp>
        <p:nvSpPr>
          <p:cNvPr id="344" name="Google Shape;344;p39"/>
          <p:cNvSpPr/>
          <p:nvPr/>
        </p:nvSpPr>
        <p:spPr>
          <a:xfrm>
            <a:off x="913879" y="1844969"/>
            <a:ext cx="378300" cy="206100"/>
          </a:xfrm>
          <a:prstGeom prst="round1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a:t>
            </a:r>
            <a:r>
              <a:rPr lang="en-GB" sz="600"/>
              <a:t>CLS]</a:t>
            </a:r>
            <a:endParaRPr sz="600"/>
          </a:p>
        </p:txBody>
      </p:sp>
      <p:sp>
        <p:nvSpPr>
          <p:cNvPr id="345" name="Google Shape;345;p39"/>
          <p:cNvSpPr/>
          <p:nvPr/>
        </p:nvSpPr>
        <p:spPr>
          <a:xfrm>
            <a:off x="913879" y="2103779"/>
            <a:ext cx="378300" cy="206100"/>
          </a:xfrm>
          <a:prstGeom prst="round1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Tok 1</a:t>
            </a:r>
            <a:endParaRPr sz="600"/>
          </a:p>
        </p:txBody>
      </p:sp>
      <p:sp>
        <p:nvSpPr>
          <p:cNvPr id="346" name="Google Shape;346;p39"/>
          <p:cNvSpPr/>
          <p:nvPr/>
        </p:nvSpPr>
        <p:spPr>
          <a:xfrm>
            <a:off x="913879" y="2743096"/>
            <a:ext cx="378300" cy="206100"/>
          </a:xfrm>
          <a:prstGeom prst="round1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Tok N</a:t>
            </a:r>
            <a:endParaRPr sz="600"/>
          </a:p>
        </p:txBody>
      </p:sp>
      <p:sp>
        <p:nvSpPr>
          <p:cNvPr id="347" name="Google Shape;347;p39"/>
          <p:cNvSpPr/>
          <p:nvPr/>
        </p:nvSpPr>
        <p:spPr>
          <a:xfrm>
            <a:off x="913879" y="3280067"/>
            <a:ext cx="378300" cy="206100"/>
          </a:xfrm>
          <a:prstGeom prst="round1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Tok 1</a:t>
            </a:r>
            <a:endParaRPr sz="600"/>
          </a:p>
        </p:txBody>
      </p:sp>
      <p:sp>
        <p:nvSpPr>
          <p:cNvPr id="348" name="Google Shape;348;p39"/>
          <p:cNvSpPr/>
          <p:nvPr/>
        </p:nvSpPr>
        <p:spPr>
          <a:xfrm>
            <a:off x="913879" y="3919385"/>
            <a:ext cx="378300" cy="206100"/>
          </a:xfrm>
          <a:prstGeom prst="round1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Tok M</a:t>
            </a:r>
            <a:endParaRPr sz="600"/>
          </a:p>
        </p:txBody>
      </p:sp>
      <p:sp>
        <p:nvSpPr>
          <p:cNvPr id="349" name="Google Shape;349;p39"/>
          <p:cNvSpPr/>
          <p:nvPr/>
        </p:nvSpPr>
        <p:spPr>
          <a:xfrm>
            <a:off x="913879" y="3011582"/>
            <a:ext cx="378300" cy="206100"/>
          </a:xfrm>
          <a:prstGeom prst="round1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[SEP]</a:t>
            </a:r>
            <a:endParaRPr sz="600"/>
          </a:p>
        </p:txBody>
      </p:sp>
      <p:sp>
        <p:nvSpPr>
          <p:cNvPr id="350" name="Google Shape;350;p39"/>
          <p:cNvSpPr/>
          <p:nvPr/>
        </p:nvSpPr>
        <p:spPr>
          <a:xfrm>
            <a:off x="783773" y="2154186"/>
            <a:ext cx="114300" cy="6921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351" name="Google Shape;351;p39"/>
          <p:cNvSpPr txBox="1"/>
          <p:nvPr/>
        </p:nvSpPr>
        <p:spPr>
          <a:xfrm>
            <a:off x="190300" y="2353981"/>
            <a:ext cx="547800" cy="292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700">
                <a:latin typeface="Roboto"/>
                <a:ea typeface="Roboto"/>
                <a:cs typeface="Roboto"/>
                <a:sym typeface="Roboto"/>
              </a:rPr>
              <a:t>Question</a:t>
            </a:r>
            <a:endParaRPr b="1" sz="700">
              <a:latin typeface="Roboto"/>
              <a:ea typeface="Roboto"/>
              <a:cs typeface="Roboto"/>
              <a:sym typeface="Roboto"/>
            </a:endParaRPr>
          </a:p>
        </p:txBody>
      </p:sp>
      <p:sp>
        <p:nvSpPr>
          <p:cNvPr id="352" name="Google Shape;352;p39"/>
          <p:cNvSpPr/>
          <p:nvPr/>
        </p:nvSpPr>
        <p:spPr>
          <a:xfrm>
            <a:off x="783773" y="3340605"/>
            <a:ext cx="114300" cy="6921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353" name="Google Shape;353;p39"/>
          <p:cNvSpPr txBox="1"/>
          <p:nvPr/>
        </p:nvSpPr>
        <p:spPr>
          <a:xfrm>
            <a:off x="174375" y="3552675"/>
            <a:ext cx="547800" cy="292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700">
                <a:latin typeface="Roboto"/>
                <a:ea typeface="Roboto"/>
                <a:cs typeface="Roboto"/>
                <a:sym typeface="Roboto"/>
              </a:rPr>
              <a:t>Passage</a:t>
            </a:r>
            <a:endParaRPr b="1" sz="700">
              <a:latin typeface="Roboto"/>
              <a:ea typeface="Roboto"/>
              <a:cs typeface="Roboto"/>
              <a:sym typeface="Roboto"/>
            </a:endParaRPr>
          </a:p>
        </p:txBody>
      </p:sp>
      <p:sp>
        <p:nvSpPr>
          <p:cNvPr id="354" name="Google Shape;354;p39"/>
          <p:cNvSpPr/>
          <p:nvPr/>
        </p:nvSpPr>
        <p:spPr>
          <a:xfrm>
            <a:off x="6013432" y="1646200"/>
            <a:ext cx="2049000" cy="2664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Roboto"/>
                <a:ea typeface="Roboto"/>
                <a:cs typeface="Roboto"/>
                <a:sym typeface="Roboto"/>
              </a:rPr>
              <a:t>RoBERTa</a:t>
            </a:r>
            <a:endParaRPr sz="900">
              <a:latin typeface="Roboto"/>
              <a:ea typeface="Roboto"/>
              <a:cs typeface="Roboto"/>
              <a:sym typeface="Roboto"/>
            </a:endParaRPr>
          </a:p>
        </p:txBody>
      </p:sp>
      <p:sp>
        <p:nvSpPr>
          <p:cNvPr id="355" name="Google Shape;355;p39"/>
          <p:cNvSpPr/>
          <p:nvPr/>
        </p:nvSpPr>
        <p:spPr>
          <a:xfrm>
            <a:off x="6199016" y="1844969"/>
            <a:ext cx="326400" cy="206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E</a:t>
            </a:r>
            <a:r>
              <a:rPr baseline="-25000" lang="en-GB" sz="600"/>
              <a:t>CLS</a:t>
            </a:r>
            <a:endParaRPr baseline="-25000" sz="600"/>
          </a:p>
        </p:txBody>
      </p:sp>
      <p:sp>
        <p:nvSpPr>
          <p:cNvPr id="356" name="Google Shape;356;p39"/>
          <p:cNvSpPr/>
          <p:nvPr/>
        </p:nvSpPr>
        <p:spPr>
          <a:xfrm>
            <a:off x="6199016" y="2103779"/>
            <a:ext cx="326400" cy="206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E</a:t>
            </a:r>
            <a:r>
              <a:rPr baseline="-25000" lang="en-GB" sz="600"/>
              <a:t>1</a:t>
            </a:r>
            <a:endParaRPr baseline="-25000" sz="600"/>
          </a:p>
        </p:txBody>
      </p:sp>
      <p:sp>
        <p:nvSpPr>
          <p:cNvPr id="357" name="Google Shape;357;p39"/>
          <p:cNvSpPr/>
          <p:nvPr/>
        </p:nvSpPr>
        <p:spPr>
          <a:xfrm>
            <a:off x="6199016" y="2743097"/>
            <a:ext cx="326400" cy="206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E</a:t>
            </a:r>
            <a:r>
              <a:rPr baseline="-25000" lang="en-GB" sz="600"/>
              <a:t>N</a:t>
            </a:r>
            <a:endParaRPr baseline="-25000" sz="600"/>
          </a:p>
        </p:txBody>
      </p:sp>
      <p:sp>
        <p:nvSpPr>
          <p:cNvPr id="358" name="Google Shape;358;p39"/>
          <p:cNvSpPr/>
          <p:nvPr/>
        </p:nvSpPr>
        <p:spPr>
          <a:xfrm>
            <a:off x="6199016" y="3011582"/>
            <a:ext cx="326400" cy="206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E</a:t>
            </a:r>
            <a:r>
              <a:rPr baseline="-25000" lang="en-GB" sz="600"/>
              <a:t>SEP</a:t>
            </a:r>
            <a:endParaRPr baseline="-25000" sz="600"/>
          </a:p>
        </p:txBody>
      </p:sp>
      <p:sp>
        <p:nvSpPr>
          <p:cNvPr id="359" name="Google Shape;359;p39"/>
          <p:cNvSpPr/>
          <p:nvPr/>
        </p:nvSpPr>
        <p:spPr>
          <a:xfrm>
            <a:off x="6199016" y="3280067"/>
            <a:ext cx="326400" cy="206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E</a:t>
            </a:r>
            <a:r>
              <a:rPr baseline="-25000" lang="en-GB" sz="600"/>
              <a:t>1</a:t>
            </a:r>
            <a:r>
              <a:rPr lang="en-GB" sz="600"/>
              <a:t>’</a:t>
            </a:r>
            <a:endParaRPr baseline="30000" sz="600"/>
          </a:p>
        </p:txBody>
      </p:sp>
      <p:sp>
        <p:nvSpPr>
          <p:cNvPr id="360" name="Google Shape;360;p39"/>
          <p:cNvSpPr/>
          <p:nvPr/>
        </p:nvSpPr>
        <p:spPr>
          <a:xfrm>
            <a:off x="6199016" y="3919385"/>
            <a:ext cx="326400" cy="206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solidFill>
                  <a:schemeClr val="dk1"/>
                </a:solidFill>
              </a:rPr>
              <a:t>E</a:t>
            </a:r>
            <a:r>
              <a:rPr baseline="-25000" lang="en-GB" sz="600">
                <a:solidFill>
                  <a:schemeClr val="dk1"/>
                </a:solidFill>
              </a:rPr>
              <a:t>M</a:t>
            </a:r>
            <a:r>
              <a:rPr lang="en-GB" sz="600">
                <a:solidFill>
                  <a:schemeClr val="dk1"/>
                </a:solidFill>
              </a:rPr>
              <a:t>’</a:t>
            </a:r>
            <a:endParaRPr sz="600"/>
          </a:p>
        </p:txBody>
      </p:sp>
      <p:sp>
        <p:nvSpPr>
          <p:cNvPr id="361" name="Google Shape;361;p39"/>
          <p:cNvSpPr/>
          <p:nvPr/>
        </p:nvSpPr>
        <p:spPr>
          <a:xfrm>
            <a:off x="7542662" y="1844969"/>
            <a:ext cx="363300" cy="2061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C</a:t>
            </a:r>
            <a:endParaRPr sz="600"/>
          </a:p>
        </p:txBody>
      </p:sp>
      <p:sp>
        <p:nvSpPr>
          <p:cNvPr id="362" name="Google Shape;362;p39"/>
          <p:cNvSpPr/>
          <p:nvPr/>
        </p:nvSpPr>
        <p:spPr>
          <a:xfrm>
            <a:off x="7542662" y="2103779"/>
            <a:ext cx="363300" cy="2061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T</a:t>
            </a:r>
            <a:r>
              <a:rPr baseline="-25000" lang="en-GB" sz="600"/>
              <a:t>1</a:t>
            </a:r>
            <a:endParaRPr baseline="-25000" sz="600"/>
          </a:p>
        </p:txBody>
      </p:sp>
      <p:sp>
        <p:nvSpPr>
          <p:cNvPr id="363" name="Google Shape;363;p39"/>
          <p:cNvSpPr/>
          <p:nvPr/>
        </p:nvSpPr>
        <p:spPr>
          <a:xfrm>
            <a:off x="7542662" y="2743097"/>
            <a:ext cx="363300" cy="2061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T</a:t>
            </a:r>
            <a:r>
              <a:rPr baseline="-25000" lang="en-GB" sz="600"/>
              <a:t>N</a:t>
            </a:r>
            <a:endParaRPr baseline="-25000" sz="600"/>
          </a:p>
        </p:txBody>
      </p:sp>
      <p:sp>
        <p:nvSpPr>
          <p:cNvPr id="364" name="Google Shape;364;p39"/>
          <p:cNvSpPr/>
          <p:nvPr/>
        </p:nvSpPr>
        <p:spPr>
          <a:xfrm>
            <a:off x="7542558" y="3011582"/>
            <a:ext cx="363300" cy="2061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T</a:t>
            </a:r>
            <a:r>
              <a:rPr baseline="-25000" lang="en-GB" sz="600"/>
              <a:t>SEP</a:t>
            </a:r>
            <a:endParaRPr baseline="-25000" sz="600"/>
          </a:p>
        </p:txBody>
      </p:sp>
      <p:sp>
        <p:nvSpPr>
          <p:cNvPr id="365" name="Google Shape;365;p39"/>
          <p:cNvSpPr/>
          <p:nvPr/>
        </p:nvSpPr>
        <p:spPr>
          <a:xfrm>
            <a:off x="7542558" y="3280067"/>
            <a:ext cx="363300" cy="2061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T</a:t>
            </a:r>
            <a:r>
              <a:rPr baseline="-25000" lang="en-GB" sz="600"/>
              <a:t>1</a:t>
            </a:r>
            <a:r>
              <a:rPr lang="en-GB" sz="600"/>
              <a:t>’</a:t>
            </a:r>
            <a:endParaRPr baseline="-25000" sz="600"/>
          </a:p>
        </p:txBody>
      </p:sp>
      <p:sp>
        <p:nvSpPr>
          <p:cNvPr id="366" name="Google Shape;366;p39"/>
          <p:cNvSpPr/>
          <p:nvPr/>
        </p:nvSpPr>
        <p:spPr>
          <a:xfrm>
            <a:off x="7542662" y="3919385"/>
            <a:ext cx="363300" cy="2061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T</a:t>
            </a:r>
            <a:r>
              <a:rPr baseline="-25000" lang="en-GB" sz="600"/>
              <a:t>M</a:t>
            </a:r>
            <a:r>
              <a:rPr lang="en-GB" sz="600"/>
              <a:t>’</a:t>
            </a:r>
            <a:endParaRPr baseline="-25000" sz="600"/>
          </a:p>
        </p:txBody>
      </p:sp>
      <p:sp>
        <p:nvSpPr>
          <p:cNvPr id="367" name="Google Shape;367;p39"/>
          <p:cNvSpPr/>
          <p:nvPr/>
        </p:nvSpPr>
        <p:spPr>
          <a:xfrm>
            <a:off x="5516111" y="1844969"/>
            <a:ext cx="393600" cy="206100"/>
          </a:xfrm>
          <a:prstGeom prst="round1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[CLS]</a:t>
            </a:r>
            <a:endParaRPr sz="600"/>
          </a:p>
        </p:txBody>
      </p:sp>
      <p:sp>
        <p:nvSpPr>
          <p:cNvPr id="368" name="Google Shape;368;p39"/>
          <p:cNvSpPr/>
          <p:nvPr/>
        </p:nvSpPr>
        <p:spPr>
          <a:xfrm>
            <a:off x="5516111" y="2103779"/>
            <a:ext cx="393600" cy="206100"/>
          </a:xfrm>
          <a:prstGeom prst="round1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Tok 1</a:t>
            </a:r>
            <a:endParaRPr sz="600"/>
          </a:p>
        </p:txBody>
      </p:sp>
      <p:sp>
        <p:nvSpPr>
          <p:cNvPr id="369" name="Google Shape;369;p39"/>
          <p:cNvSpPr/>
          <p:nvPr/>
        </p:nvSpPr>
        <p:spPr>
          <a:xfrm>
            <a:off x="5516111" y="2743097"/>
            <a:ext cx="393600" cy="206100"/>
          </a:xfrm>
          <a:prstGeom prst="round1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Tok N</a:t>
            </a:r>
            <a:endParaRPr sz="600"/>
          </a:p>
        </p:txBody>
      </p:sp>
      <p:sp>
        <p:nvSpPr>
          <p:cNvPr id="370" name="Google Shape;370;p39"/>
          <p:cNvSpPr/>
          <p:nvPr/>
        </p:nvSpPr>
        <p:spPr>
          <a:xfrm>
            <a:off x="5516111" y="3280067"/>
            <a:ext cx="393600" cy="206100"/>
          </a:xfrm>
          <a:prstGeom prst="round1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Tok 1</a:t>
            </a:r>
            <a:endParaRPr sz="600"/>
          </a:p>
        </p:txBody>
      </p:sp>
      <p:sp>
        <p:nvSpPr>
          <p:cNvPr id="371" name="Google Shape;371;p39"/>
          <p:cNvSpPr/>
          <p:nvPr/>
        </p:nvSpPr>
        <p:spPr>
          <a:xfrm>
            <a:off x="5516111" y="3919385"/>
            <a:ext cx="393600" cy="206100"/>
          </a:xfrm>
          <a:prstGeom prst="round1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Tok M</a:t>
            </a:r>
            <a:endParaRPr sz="600"/>
          </a:p>
        </p:txBody>
      </p:sp>
      <p:sp>
        <p:nvSpPr>
          <p:cNvPr id="372" name="Google Shape;372;p39"/>
          <p:cNvSpPr/>
          <p:nvPr/>
        </p:nvSpPr>
        <p:spPr>
          <a:xfrm>
            <a:off x="5516111" y="3011582"/>
            <a:ext cx="393600" cy="206100"/>
          </a:xfrm>
          <a:prstGeom prst="round1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[SEP]</a:t>
            </a:r>
            <a:endParaRPr sz="600"/>
          </a:p>
        </p:txBody>
      </p:sp>
      <p:sp>
        <p:nvSpPr>
          <p:cNvPr id="373" name="Google Shape;373;p39"/>
          <p:cNvSpPr/>
          <p:nvPr/>
        </p:nvSpPr>
        <p:spPr>
          <a:xfrm>
            <a:off x="5345236" y="2154175"/>
            <a:ext cx="112800" cy="6921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374" name="Google Shape;374;p39"/>
          <p:cNvSpPr/>
          <p:nvPr/>
        </p:nvSpPr>
        <p:spPr>
          <a:xfrm>
            <a:off x="5383243" y="3340600"/>
            <a:ext cx="74700" cy="6921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375" name="Google Shape;375;p39"/>
          <p:cNvSpPr txBox="1"/>
          <p:nvPr/>
        </p:nvSpPr>
        <p:spPr>
          <a:xfrm>
            <a:off x="1391953" y="1149750"/>
            <a:ext cx="204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Roboto"/>
                <a:ea typeface="Roboto"/>
                <a:cs typeface="Roboto"/>
                <a:sym typeface="Roboto"/>
              </a:rPr>
              <a:t>Relevant Context Extraction Module</a:t>
            </a:r>
            <a:endParaRPr b="1" sz="1200">
              <a:latin typeface="Roboto"/>
              <a:ea typeface="Roboto"/>
              <a:cs typeface="Roboto"/>
              <a:sym typeface="Roboto"/>
            </a:endParaRPr>
          </a:p>
        </p:txBody>
      </p:sp>
      <p:sp>
        <p:nvSpPr>
          <p:cNvPr id="376" name="Google Shape;376;p39"/>
          <p:cNvSpPr txBox="1"/>
          <p:nvPr/>
        </p:nvSpPr>
        <p:spPr>
          <a:xfrm>
            <a:off x="6013425" y="1092100"/>
            <a:ext cx="204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Roboto"/>
                <a:ea typeface="Roboto"/>
                <a:cs typeface="Roboto"/>
                <a:sym typeface="Roboto"/>
              </a:rPr>
              <a:t>Exact</a:t>
            </a:r>
            <a:r>
              <a:rPr b="1" lang="en-GB" sz="1200">
                <a:latin typeface="Roboto"/>
                <a:ea typeface="Roboto"/>
                <a:cs typeface="Roboto"/>
                <a:sym typeface="Roboto"/>
              </a:rPr>
              <a:t> Answer </a:t>
            </a:r>
            <a:endParaRPr b="1" sz="1200">
              <a:latin typeface="Roboto"/>
              <a:ea typeface="Roboto"/>
              <a:cs typeface="Roboto"/>
              <a:sym typeface="Roboto"/>
            </a:endParaRPr>
          </a:p>
          <a:p>
            <a:pPr indent="0" lvl="0" marL="0" rtl="0" algn="l">
              <a:spcBef>
                <a:spcPts val="0"/>
              </a:spcBef>
              <a:spcAft>
                <a:spcPts val="0"/>
              </a:spcAft>
              <a:buNone/>
            </a:pPr>
            <a:r>
              <a:rPr b="1" lang="en-GB" sz="1200">
                <a:solidFill>
                  <a:schemeClr val="dk1"/>
                </a:solidFill>
                <a:latin typeface="Roboto"/>
                <a:ea typeface="Roboto"/>
                <a:cs typeface="Roboto"/>
                <a:sym typeface="Roboto"/>
              </a:rPr>
              <a:t>Extraction </a:t>
            </a:r>
            <a:r>
              <a:rPr b="1" lang="en-GB" sz="1200">
                <a:latin typeface="Roboto"/>
                <a:ea typeface="Roboto"/>
                <a:cs typeface="Roboto"/>
                <a:sym typeface="Roboto"/>
              </a:rPr>
              <a:t>Module</a:t>
            </a:r>
            <a:endParaRPr b="1" sz="1200">
              <a:latin typeface="Roboto"/>
              <a:ea typeface="Roboto"/>
              <a:cs typeface="Roboto"/>
              <a:sym typeface="Roboto"/>
            </a:endParaRPr>
          </a:p>
        </p:txBody>
      </p:sp>
      <p:sp>
        <p:nvSpPr>
          <p:cNvPr id="377" name="Google Shape;377;p39"/>
          <p:cNvSpPr/>
          <p:nvPr/>
        </p:nvSpPr>
        <p:spPr>
          <a:xfrm>
            <a:off x="3188688" y="3552675"/>
            <a:ext cx="326400" cy="292500"/>
          </a:xfrm>
          <a:prstGeom prst="rightArrow">
            <a:avLst>
              <a:gd fmla="val 50000" name="adj1"/>
              <a:gd fmla="val 5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9"/>
          <p:cNvSpPr txBox="1"/>
          <p:nvPr/>
        </p:nvSpPr>
        <p:spPr>
          <a:xfrm>
            <a:off x="3515708" y="3386500"/>
            <a:ext cx="469500" cy="60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latin typeface="Roboto"/>
                <a:ea typeface="Roboto"/>
                <a:cs typeface="Roboto"/>
                <a:sym typeface="Roboto"/>
              </a:rPr>
              <a:t>Start/End </a:t>
            </a:r>
            <a:endParaRPr b="1" sz="900">
              <a:latin typeface="Roboto"/>
              <a:ea typeface="Roboto"/>
              <a:cs typeface="Roboto"/>
              <a:sym typeface="Roboto"/>
            </a:endParaRPr>
          </a:p>
          <a:p>
            <a:pPr indent="0" lvl="0" marL="0" rtl="0" algn="l">
              <a:spcBef>
                <a:spcPts val="0"/>
              </a:spcBef>
              <a:spcAft>
                <a:spcPts val="0"/>
              </a:spcAft>
              <a:buNone/>
            </a:pPr>
            <a:r>
              <a:rPr b="1" lang="en-GB" sz="900">
                <a:latin typeface="Roboto"/>
                <a:ea typeface="Roboto"/>
                <a:cs typeface="Roboto"/>
                <a:sym typeface="Roboto"/>
              </a:rPr>
              <a:t>Span</a:t>
            </a:r>
            <a:endParaRPr b="1" sz="900">
              <a:latin typeface="Roboto"/>
              <a:ea typeface="Roboto"/>
              <a:cs typeface="Roboto"/>
              <a:sym typeface="Roboto"/>
            </a:endParaRPr>
          </a:p>
        </p:txBody>
      </p:sp>
      <p:sp>
        <p:nvSpPr>
          <p:cNvPr id="379" name="Google Shape;379;p39"/>
          <p:cNvSpPr/>
          <p:nvPr/>
        </p:nvSpPr>
        <p:spPr>
          <a:xfrm>
            <a:off x="4219150" y="3452925"/>
            <a:ext cx="806100" cy="4926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Roboto"/>
                <a:ea typeface="Roboto"/>
                <a:cs typeface="Roboto"/>
                <a:sym typeface="Roboto"/>
              </a:rPr>
              <a:t>Relevant Context</a:t>
            </a:r>
            <a:endParaRPr b="1" sz="1000">
              <a:latin typeface="Roboto"/>
              <a:ea typeface="Roboto"/>
              <a:cs typeface="Roboto"/>
              <a:sym typeface="Roboto"/>
            </a:endParaRPr>
          </a:p>
        </p:txBody>
      </p:sp>
      <p:cxnSp>
        <p:nvCxnSpPr>
          <p:cNvPr id="380" name="Google Shape;380;p39"/>
          <p:cNvCxnSpPr>
            <a:stCxn id="353" idx="2"/>
          </p:cNvCxnSpPr>
          <p:nvPr/>
        </p:nvCxnSpPr>
        <p:spPr>
          <a:xfrm>
            <a:off x="448275" y="3845175"/>
            <a:ext cx="5400" cy="759300"/>
          </a:xfrm>
          <a:prstGeom prst="straightConnector1">
            <a:avLst/>
          </a:prstGeom>
          <a:noFill/>
          <a:ln cap="flat" cmpd="sng" w="19050">
            <a:solidFill>
              <a:schemeClr val="dk2"/>
            </a:solidFill>
            <a:prstDash val="solid"/>
            <a:round/>
            <a:headEnd len="med" w="med" type="none"/>
            <a:tailEnd len="med" w="med" type="none"/>
          </a:ln>
        </p:spPr>
      </p:cxnSp>
      <p:cxnSp>
        <p:nvCxnSpPr>
          <p:cNvPr id="381" name="Google Shape;381;p39"/>
          <p:cNvCxnSpPr/>
          <p:nvPr/>
        </p:nvCxnSpPr>
        <p:spPr>
          <a:xfrm>
            <a:off x="456800" y="4586600"/>
            <a:ext cx="4166400" cy="26700"/>
          </a:xfrm>
          <a:prstGeom prst="straightConnector1">
            <a:avLst/>
          </a:prstGeom>
          <a:noFill/>
          <a:ln cap="flat" cmpd="sng" w="19050">
            <a:solidFill>
              <a:schemeClr val="dk2"/>
            </a:solidFill>
            <a:prstDash val="solid"/>
            <a:round/>
            <a:headEnd len="med" w="med" type="none"/>
            <a:tailEnd len="med" w="med" type="none"/>
          </a:ln>
        </p:spPr>
      </p:cxnSp>
      <p:cxnSp>
        <p:nvCxnSpPr>
          <p:cNvPr id="382" name="Google Shape;382;p39"/>
          <p:cNvCxnSpPr>
            <a:endCxn id="379" idx="2"/>
          </p:cNvCxnSpPr>
          <p:nvPr/>
        </p:nvCxnSpPr>
        <p:spPr>
          <a:xfrm rot="10800000">
            <a:off x="4622200" y="3945525"/>
            <a:ext cx="900" cy="676500"/>
          </a:xfrm>
          <a:prstGeom prst="straightConnector1">
            <a:avLst/>
          </a:prstGeom>
          <a:noFill/>
          <a:ln cap="flat" cmpd="sng" w="19050">
            <a:solidFill>
              <a:schemeClr val="dk2"/>
            </a:solidFill>
            <a:prstDash val="solid"/>
            <a:round/>
            <a:headEnd len="med" w="med" type="none"/>
            <a:tailEnd len="med" w="med" type="triangle"/>
          </a:ln>
        </p:spPr>
      </p:cxnSp>
      <p:cxnSp>
        <p:nvCxnSpPr>
          <p:cNvPr id="383" name="Google Shape;383;p39"/>
          <p:cNvCxnSpPr>
            <a:stCxn id="378" idx="3"/>
            <a:endCxn id="379" idx="1"/>
          </p:cNvCxnSpPr>
          <p:nvPr/>
        </p:nvCxnSpPr>
        <p:spPr>
          <a:xfrm>
            <a:off x="3985208" y="3686650"/>
            <a:ext cx="234000" cy="12600"/>
          </a:xfrm>
          <a:prstGeom prst="straightConnector1">
            <a:avLst/>
          </a:prstGeom>
          <a:noFill/>
          <a:ln cap="flat" cmpd="sng" w="19050">
            <a:solidFill>
              <a:schemeClr val="dk2"/>
            </a:solidFill>
            <a:prstDash val="solid"/>
            <a:round/>
            <a:headEnd len="med" w="med" type="none"/>
            <a:tailEnd len="med" w="med" type="triangle"/>
          </a:ln>
        </p:spPr>
      </p:cxnSp>
      <p:cxnSp>
        <p:nvCxnSpPr>
          <p:cNvPr id="384" name="Google Shape;384;p39"/>
          <p:cNvCxnSpPr>
            <a:stCxn id="379" idx="3"/>
            <a:endCxn id="374" idx="1"/>
          </p:cNvCxnSpPr>
          <p:nvPr/>
        </p:nvCxnSpPr>
        <p:spPr>
          <a:xfrm flipH="1" rot="10800000">
            <a:off x="5025250" y="3686625"/>
            <a:ext cx="357900" cy="12600"/>
          </a:xfrm>
          <a:prstGeom prst="straightConnector1">
            <a:avLst/>
          </a:prstGeom>
          <a:noFill/>
          <a:ln cap="flat" cmpd="sng" w="19050">
            <a:solidFill>
              <a:schemeClr val="dk2"/>
            </a:solidFill>
            <a:prstDash val="solid"/>
            <a:round/>
            <a:headEnd len="med" w="med" type="none"/>
            <a:tailEnd len="med" w="med" type="triangle"/>
          </a:ln>
        </p:spPr>
      </p:cxnSp>
      <p:sp>
        <p:nvSpPr>
          <p:cNvPr id="385" name="Google Shape;385;p39"/>
          <p:cNvSpPr/>
          <p:nvPr/>
        </p:nvSpPr>
        <p:spPr>
          <a:xfrm>
            <a:off x="7905838" y="3524050"/>
            <a:ext cx="326400" cy="292500"/>
          </a:xfrm>
          <a:prstGeom prst="rightArrow">
            <a:avLst>
              <a:gd fmla="val 50000" name="adj1"/>
              <a:gd fmla="val 5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9"/>
          <p:cNvSpPr txBox="1"/>
          <p:nvPr/>
        </p:nvSpPr>
        <p:spPr>
          <a:xfrm>
            <a:off x="8225846" y="3382425"/>
            <a:ext cx="705900" cy="73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latin typeface="Roboto"/>
                <a:ea typeface="Roboto"/>
                <a:cs typeface="Roboto"/>
                <a:sym typeface="Roboto"/>
              </a:rPr>
              <a:t>Exact Answer</a:t>
            </a:r>
            <a:endParaRPr b="1" sz="900">
              <a:latin typeface="Roboto"/>
              <a:ea typeface="Roboto"/>
              <a:cs typeface="Roboto"/>
              <a:sym typeface="Roboto"/>
            </a:endParaRPr>
          </a:p>
          <a:p>
            <a:pPr indent="0" lvl="0" marL="0" rtl="0" algn="l">
              <a:spcBef>
                <a:spcPts val="0"/>
              </a:spcBef>
              <a:spcAft>
                <a:spcPts val="0"/>
              </a:spcAft>
              <a:buNone/>
            </a:pPr>
            <a:r>
              <a:rPr b="1" lang="en-GB" sz="900">
                <a:latin typeface="Roboto"/>
                <a:ea typeface="Roboto"/>
                <a:cs typeface="Roboto"/>
                <a:sym typeface="Roboto"/>
              </a:rPr>
              <a:t>Start/End </a:t>
            </a:r>
            <a:endParaRPr b="1" sz="900">
              <a:latin typeface="Roboto"/>
              <a:ea typeface="Roboto"/>
              <a:cs typeface="Roboto"/>
              <a:sym typeface="Roboto"/>
            </a:endParaRPr>
          </a:p>
          <a:p>
            <a:pPr indent="0" lvl="0" marL="0" rtl="0" algn="l">
              <a:spcBef>
                <a:spcPts val="0"/>
              </a:spcBef>
              <a:spcAft>
                <a:spcPts val="0"/>
              </a:spcAft>
              <a:buNone/>
            </a:pPr>
            <a:r>
              <a:rPr b="1" lang="en-GB" sz="900">
                <a:latin typeface="Roboto"/>
                <a:ea typeface="Roboto"/>
                <a:cs typeface="Roboto"/>
                <a:sym typeface="Roboto"/>
              </a:rPr>
              <a:t>Span</a:t>
            </a:r>
            <a:endParaRPr b="1" sz="900">
              <a:latin typeface="Roboto"/>
              <a:ea typeface="Roboto"/>
              <a:cs typeface="Roboto"/>
              <a:sym typeface="Roboto"/>
            </a:endParaRPr>
          </a:p>
        </p:txBody>
      </p:sp>
      <p:cxnSp>
        <p:nvCxnSpPr>
          <p:cNvPr id="387" name="Google Shape;387;p39"/>
          <p:cNvCxnSpPr>
            <a:stCxn id="351" idx="0"/>
          </p:cNvCxnSpPr>
          <p:nvPr/>
        </p:nvCxnSpPr>
        <p:spPr>
          <a:xfrm flipH="1" rot="10800000">
            <a:off x="464200" y="1130881"/>
            <a:ext cx="10500" cy="1223100"/>
          </a:xfrm>
          <a:prstGeom prst="straightConnector1">
            <a:avLst/>
          </a:prstGeom>
          <a:noFill/>
          <a:ln cap="flat" cmpd="sng" w="19050">
            <a:solidFill>
              <a:schemeClr val="dk2"/>
            </a:solidFill>
            <a:prstDash val="solid"/>
            <a:round/>
            <a:headEnd len="med" w="med" type="none"/>
            <a:tailEnd len="med" w="med" type="none"/>
          </a:ln>
        </p:spPr>
      </p:cxnSp>
      <p:cxnSp>
        <p:nvCxnSpPr>
          <p:cNvPr id="388" name="Google Shape;388;p39"/>
          <p:cNvCxnSpPr/>
          <p:nvPr/>
        </p:nvCxnSpPr>
        <p:spPr>
          <a:xfrm>
            <a:off x="467025" y="1147100"/>
            <a:ext cx="4032000" cy="10500"/>
          </a:xfrm>
          <a:prstGeom prst="straightConnector1">
            <a:avLst/>
          </a:prstGeom>
          <a:noFill/>
          <a:ln cap="flat" cmpd="sng" w="19050">
            <a:solidFill>
              <a:schemeClr val="dk2"/>
            </a:solidFill>
            <a:prstDash val="solid"/>
            <a:round/>
            <a:headEnd len="med" w="med" type="none"/>
            <a:tailEnd len="med" w="med" type="none"/>
          </a:ln>
        </p:spPr>
      </p:cxnSp>
      <p:cxnSp>
        <p:nvCxnSpPr>
          <p:cNvPr id="389" name="Google Shape;389;p39"/>
          <p:cNvCxnSpPr>
            <a:endCxn id="373" idx="1"/>
          </p:cNvCxnSpPr>
          <p:nvPr/>
        </p:nvCxnSpPr>
        <p:spPr>
          <a:xfrm flipH="1" rot="-5400000">
            <a:off x="4241686" y="1396675"/>
            <a:ext cx="1360500" cy="846600"/>
          </a:xfrm>
          <a:prstGeom prst="bent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0"/>
          <p:cNvSpPr txBox="1"/>
          <p:nvPr>
            <p:ph type="title"/>
          </p:nvPr>
        </p:nvSpPr>
        <p:spPr>
          <a:xfrm>
            <a:off x="509675" y="73175"/>
            <a:ext cx="7992600" cy="6771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Avenir"/>
              <a:buNone/>
            </a:pPr>
            <a:r>
              <a:rPr b="1" lang="en-GB">
                <a:latin typeface="Roboto"/>
                <a:ea typeface="Roboto"/>
                <a:cs typeface="Roboto"/>
                <a:sym typeface="Roboto"/>
              </a:rPr>
              <a:t>Evaluation Metrics</a:t>
            </a:r>
            <a:endParaRPr b="1">
              <a:latin typeface="Roboto"/>
              <a:ea typeface="Roboto"/>
              <a:cs typeface="Roboto"/>
              <a:sym typeface="Roboto"/>
            </a:endParaRPr>
          </a:p>
        </p:txBody>
      </p:sp>
      <p:sp>
        <p:nvSpPr>
          <p:cNvPr id="395" name="Google Shape;395;p40"/>
          <p:cNvSpPr txBox="1"/>
          <p:nvPr>
            <p:ph idx="1" type="body"/>
          </p:nvPr>
        </p:nvSpPr>
        <p:spPr>
          <a:xfrm>
            <a:off x="99150" y="4362675"/>
            <a:ext cx="8985600" cy="512400"/>
          </a:xfrm>
          <a:prstGeom prst="rect">
            <a:avLst/>
          </a:prstGeom>
          <a:noFill/>
          <a:ln>
            <a:noFill/>
          </a:ln>
        </p:spPr>
        <p:txBody>
          <a:bodyPr anchorCtr="0" anchor="t" bIns="34275" lIns="68575" spcFirstLastPara="1" rIns="68575" wrap="square" tIns="34275">
            <a:spAutoFit/>
          </a:bodyPr>
          <a:lstStyle/>
          <a:p>
            <a:pPr indent="0" lvl="0" marL="0" rtl="0" algn="ctr">
              <a:lnSpc>
                <a:spcPct val="90000"/>
              </a:lnSpc>
              <a:spcBef>
                <a:spcPts val="0"/>
              </a:spcBef>
              <a:spcAft>
                <a:spcPts val="0"/>
              </a:spcAft>
              <a:buNone/>
            </a:pPr>
            <a:r>
              <a:rPr lang="en-GB" sz="1600">
                <a:solidFill>
                  <a:srgbClr val="212121"/>
                </a:solidFill>
                <a:highlight>
                  <a:srgbClr val="FFFFFF"/>
                </a:highlight>
                <a:latin typeface="Roboto"/>
                <a:ea typeface="Roboto"/>
                <a:cs typeface="Roboto"/>
                <a:sym typeface="Roboto"/>
              </a:rPr>
              <a:t>Overall EM and F1 scores are computed for a model by averaging over the individual example scores.</a:t>
            </a:r>
            <a:endParaRPr sz="1600">
              <a:latin typeface="Roboto"/>
              <a:ea typeface="Roboto"/>
              <a:cs typeface="Roboto"/>
              <a:sym typeface="Roboto"/>
            </a:endParaRPr>
          </a:p>
        </p:txBody>
      </p:sp>
      <p:sp>
        <p:nvSpPr>
          <p:cNvPr id="396" name="Google Shape;396;p40"/>
          <p:cNvSpPr txBox="1"/>
          <p:nvPr/>
        </p:nvSpPr>
        <p:spPr>
          <a:xfrm>
            <a:off x="398450" y="2610500"/>
            <a:ext cx="2586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sz="1600">
              <a:latin typeface="Roboto"/>
              <a:ea typeface="Roboto"/>
              <a:cs typeface="Roboto"/>
              <a:sym typeface="Roboto"/>
            </a:endParaRPr>
          </a:p>
        </p:txBody>
      </p:sp>
      <p:sp>
        <p:nvSpPr>
          <p:cNvPr id="397" name="Google Shape;397;p40"/>
          <p:cNvSpPr txBox="1"/>
          <p:nvPr/>
        </p:nvSpPr>
        <p:spPr>
          <a:xfrm>
            <a:off x="7029900" y="2610500"/>
            <a:ext cx="1660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600">
              <a:latin typeface="Roboto"/>
              <a:ea typeface="Roboto"/>
              <a:cs typeface="Roboto"/>
              <a:sym typeface="Roboto"/>
            </a:endParaRPr>
          </a:p>
        </p:txBody>
      </p:sp>
      <p:sp>
        <p:nvSpPr>
          <p:cNvPr id="398" name="Google Shape;398;p40"/>
          <p:cNvSpPr txBox="1"/>
          <p:nvPr/>
        </p:nvSpPr>
        <p:spPr>
          <a:xfrm>
            <a:off x="99150" y="880925"/>
            <a:ext cx="4349700" cy="2462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515151"/>
              </a:buClr>
              <a:buSzPts val="1800"/>
              <a:buFont typeface="Roboto"/>
              <a:buChar char="●"/>
            </a:pPr>
            <a:r>
              <a:rPr b="1" lang="en-GB" sz="1800" u="sng">
                <a:solidFill>
                  <a:srgbClr val="515151"/>
                </a:solidFill>
                <a:highlight>
                  <a:srgbClr val="FFFFFF"/>
                </a:highlight>
                <a:latin typeface="Roboto"/>
                <a:ea typeface="Roboto"/>
                <a:cs typeface="Roboto"/>
                <a:sym typeface="Roboto"/>
              </a:rPr>
              <a:t>Exact Match</a:t>
            </a:r>
            <a:r>
              <a:rPr b="1" lang="en-GB" sz="1800">
                <a:solidFill>
                  <a:srgbClr val="515151"/>
                </a:solidFill>
                <a:highlight>
                  <a:srgbClr val="FFFFFF"/>
                </a:highlight>
                <a:latin typeface="Roboto"/>
                <a:ea typeface="Roboto"/>
                <a:cs typeface="Roboto"/>
                <a:sym typeface="Roboto"/>
              </a:rPr>
              <a:t> (strict)</a:t>
            </a:r>
            <a:br>
              <a:rPr b="1" lang="en-GB" sz="1800">
                <a:solidFill>
                  <a:srgbClr val="515151"/>
                </a:solidFill>
                <a:highlight>
                  <a:srgbClr val="FFFFFF"/>
                </a:highlight>
                <a:latin typeface="Roboto"/>
                <a:ea typeface="Roboto"/>
                <a:cs typeface="Roboto"/>
                <a:sym typeface="Roboto"/>
              </a:rPr>
            </a:br>
            <a:r>
              <a:rPr lang="en-GB" sz="1600">
                <a:solidFill>
                  <a:srgbClr val="515151"/>
                </a:solidFill>
                <a:highlight>
                  <a:srgbClr val="FFFFFF"/>
                </a:highlight>
                <a:latin typeface="Roboto"/>
                <a:ea typeface="Roboto"/>
                <a:cs typeface="Roboto"/>
                <a:sym typeface="Roboto"/>
              </a:rPr>
              <a:t>I</a:t>
            </a:r>
            <a:r>
              <a:rPr lang="en-GB" sz="1600">
                <a:solidFill>
                  <a:srgbClr val="515151"/>
                </a:solidFill>
                <a:highlight>
                  <a:srgbClr val="FFFFFF"/>
                </a:highlight>
                <a:latin typeface="Roboto"/>
                <a:ea typeface="Roboto"/>
                <a:cs typeface="Roboto"/>
                <a:sym typeface="Roboto"/>
              </a:rPr>
              <a:t>f the </a:t>
            </a:r>
            <a:r>
              <a:rPr i="1" lang="en-GB" sz="1600">
                <a:solidFill>
                  <a:srgbClr val="515151"/>
                </a:solidFill>
                <a:highlight>
                  <a:srgbClr val="FFFFFF"/>
                </a:highlight>
                <a:latin typeface="Roboto"/>
                <a:ea typeface="Roboto"/>
                <a:cs typeface="Roboto"/>
                <a:sym typeface="Roboto"/>
              </a:rPr>
              <a:t>characters</a:t>
            </a:r>
            <a:r>
              <a:rPr lang="en-GB" sz="1600">
                <a:solidFill>
                  <a:srgbClr val="515151"/>
                </a:solidFill>
                <a:highlight>
                  <a:srgbClr val="FFFFFF"/>
                </a:highlight>
                <a:latin typeface="Roboto"/>
                <a:ea typeface="Roboto"/>
                <a:cs typeface="Roboto"/>
                <a:sym typeface="Roboto"/>
              </a:rPr>
              <a:t> of the model's prediction exactly match the characters of (one of) the True Answer(s), EM = 1, otherwise EM = 0.</a:t>
            </a:r>
            <a:br>
              <a:rPr lang="en-GB" sz="1600">
                <a:solidFill>
                  <a:srgbClr val="515151"/>
                </a:solidFill>
                <a:highlight>
                  <a:srgbClr val="FFFFFF"/>
                </a:highlight>
                <a:latin typeface="Roboto"/>
                <a:ea typeface="Roboto"/>
                <a:cs typeface="Roboto"/>
                <a:sym typeface="Roboto"/>
              </a:rPr>
            </a:br>
            <a:br>
              <a:rPr lang="en-GB" sz="1600">
                <a:solidFill>
                  <a:srgbClr val="515151"/>
                </a:solidFill>
                <a:highlight>
                  <a:srgbClr val="FFFFFF"/>
                </a:highlight>
                <a:latin typeface="Roboto"/>
                <a:ea typeface="Roboto"/>
                <a:cs typeface="Roboto"/>
                <a:sym typeface="Roboto"/>
              </a:rPr>
            </a:br>
            <a:endParaRPr sz="1600">
              <a:solidFill>
                <a:srgbClr val="515151"/>
              </a:solidFill>
              <a:highlight>
                <a:srgbClr val="FFFFFF"/>
              </a:highlight>
              <a:latin typeface="Roboto"/>
              <a:ea typeface="Roboto"/>
              <a:cs typeface="Roboto"/>
              <a:sym typeface="Roboto"/>
            </a:endParaRPr>
          </a:p>
          <a:p>
            <a:pPr indent="-330200" lvl="0" marL="457200" rtl="0" algn="l">
              <a:spcBef>
                <a:spcPts val="0"/>
              </a:spcBef>
              <a:spcAft>
                <a:spcPts val="0"/>
              </a:spcAft>
              <a:buClr>
                <a:srgbClr val="515151"/>
              </a:buClr>
              <a:buSzPts val="1600"/>
              <a:buFont typeface="Roboto"/>
              <a:buChar char="●"/>
            </a:pPr>
            <a:r>
              <a:rPr b="1" lang="en-GB" sz="1800" u="sng">
                <a:solidFill>
                  <a:srgbClr val="515151"/>
                </a:solidFill>
                <a:highlight>
                  <a:schemeClr val="lt1"/>
                </a:highlight>
                <a:latin typeface="Roboto"/>
                <a:ea typeface="Roboto"/>
                <a:cs typeface="Roboto"/>
                <a:sym typeface="Roboto"/>
              </a:rPr>
              <a:t>F1 Score</a:t>
            </a:r>
            <a:r>
              <a:rPr b="1" lang="en-GB" sz="1800">
                <a:solidFill>
                  <a:srgbClr val="515151"/>
                </a:solidFill>
                <a:highlight>
                  <a:schemeClr val="lt1"/>
                </a:highlight>
                <a:latin typeface="Roboto"/>
                <a:ea typeface="Roboto"/>
                <a:cs typeface="Roboto"/>
                <a:sym typeface="Roboto"/>
              </a:rPr>
              <a:t>  (lenient)</a:t>
            </a:r>
            <a:br>
              <a:rPr lang="en-GB" sz="1800" u="sng">
                <a:solidFill>
                  <a:schemeClr val="dk1"/>
                </a:solidFill>
                <a:latin typeface="Roboto"/>
                <a:ea typeface="Roboto"/>
                <a:cs typeface="Roboto"/>
                <a:sym typeface="Roboto"/>
              </a:rPr>
            </a:br>
            <a:endParaRPr sz="1600">
              <a:solidFill>
                <a:srgbClr val="515151"/>
              </a:solidFill>
              <a:highlight>
                <a:srgbClr val="FFFFFF"/>
              </a:highlight>
              <a:latin typeface="Roboto"/>
              <a:ea typeface="Roboto"/>
              <a:cs typeface="Roboto"/>
              <a:sym typeface="Roboto"/>
            </a:endParaRPr>
          </a:p>
        </p:txBody>
      </p:sp>
      <p:sp>
        <p:nvSpPr>
          <p:cNvPr id="399" name="Google Shape;399;p40"/>
          <p:cNvSpPr txBox="1"/>
          <p:nvPr/>
        </p:nvSpPr>
        <p:spPr>
          <a:xfrm>
            <a:off x="6230200" y="880925"/>
            <a:ext cx="247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u="sng">
              <a:latin typeface="Roboto"/>
              <a:ea typeface="Roboto"/>
              <a:cs typeface="Roboto"/>
              <a:sym typeface="Roboto"/>
            </a:endParaRPr>
          </a:p>
        </p:txBody>
      </p:sp>
      <p:pic>
        <p:nvPicPr>
          <p:cNvPr id="400" name="Google Shape;400;p40"/>
          <p:cNvPicPr preferRelativeResize="0"/>
          <p:nvPr/>
        </p:nvPicPr>
        <p:blipFill rotWithShape="1">
          <a:blip r:embed="rId3">
            <a:alphaModFix/>
          </a:blip>
          <a:srcRect b="0" l="59794" r="0" t="0"/>
          <a:stretch/>
        </p:blipFill>
        <p:spPr>
          <a:xfrm>
            <a:off x="628613" y="3150075"/>
            <a:ext cx="2126574" cy="677100"/>
          </a:xfrm>
          <a:prstGeom prst="rect">
            <a:avLst/>
          </a:prstGeom>
          <a:noFill/>
          <a:ln>
            <a:noFill/>
          </a:ln>
        </p:spPr>
      </p:pic>
      <p:sp>
        <p:nvSpPr>
          <p:cNvPr id="401" name="Google Shape;401;p40"/>
          <p:cNvSpPr txBox="1"/>
          <p:nvPr/>
        </p:nvSpPr>
        <p:spPr>
          <a:xfrm>
            <a:off x="5004825" y="880925"/>
            <a:ext cx="3870300" cy="3358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1"/>
                </a:solidFill>
                <a:latin typeface="Roboto"/>
                <a:ea typeface="Roboto"/>
                <a:cs typeface="Roboto"/>
                <a:sym typeface="Roboto"/>
              </a:rPr>
              <a:t>Question:</a:t>
            </a:r>
            <a:r>
              <a:rPr lang="en-GB" sz="1600">
                <a:solidFill>
                  <a:schemeClr val="dk1"/>
                </a:solidFill>
                <a:latin typeface="Roboto"/>
                <a:ea typeface="Roboto"/>
                <a:cs typeface="Roboto"/>
                <a:sym typeface="Roboto"/>
              </a:rPr>
              <a:t>  Where on Earth is free oxygen found?</a:t>
            </a:r>
            <a:br>
              <a:rPr lang="en-GB" sz="1600">
                <a:solidFill>
                  <a:schemeClr val="dk1"/>
                </a:solidFill>
                <a:latin typeface="Roboto"/>
                <a:ea typeface="Roboto"/>
                <a:cs typeface="Roboto"/>
                <a:sym typeface="Roboto"/>
              </a:rPr>
            </a:br>
            <a:br>
              <a:rPr lang="en-GB" sz="1600">
                <a:solidFill>
                  <a:schemeClr val="dk1"/>
                </a:solidFill>
                <a:latin typeface="Roboto"/>
                <a:ea typeface="Roboto"/>
                <a:cs typeface="Roboto"/>
                <a:sym typeface="Roboto"/>
              </a:rPr>
            </a:br>
            <a:r>
              <a:rPr b="1" lang="en-GB" sz="1600">
                <a:solidFill>
                  <a:schemeClr val="dk1"/>
                </a:solidFill>
                <a:latin typeface="Roboto"/>
                <a:ea typeface="Roboto"/>
                <a:cs typeface="Roboto"/>
                <a:sym typeface="Roboto"/>
              </a:rPr>
              <a:t>True Answers:</a:t>
            </a:r>
            <a:r>
              <a:rPr lang="en-GB" sz="1600">
                <a:solidFill>
                  <a:schemeClr val="dk1"/>
                </a:solidFill>
                <a:latin typeface="Roboto"/>
                <a:ea typeface="Roboto"/>
                <a:cs typeface="Roboto"/>
                <a:sym typeface="Roboto"/>
              </a:rPr>
              <a:t> </a:t>
            </a:r>
            <a:r>
              <a:rPr lang="en-GB" sz="1600">
                <a:solidFill>
                  <a:schemeClr val="dk1"/>
                </a:solidFill>
                <a:latin typeface="Roboto"/>
                <a:ea typeface="Roboto"/>
                <a:cs typeface="Roboto"/>
                <a:sym typeface="Roboto"/>
              </a:rPr>
              <a:t>['water', "in solution in the world's water bodies", "the world's water bodies"]</a:t>
            </a:r>
            <a:endParaRPr sz="1600">
              <a:solidFill>
                <a:schemeClr val="dk1"/>
              </a:solidFill>
              <a:latin typeface="Roboto"/>
              <a:ea typeface="Roboto"/>
              <a:cs typeface="Roboto"/>
              <a:sym typeface="Roboto"/>
            </a:endParaRPr>
          </a:p>
          <a:p>
            <a:pPr indent="0" lvl="0" marL="0" rtl="0" algn="l">
              <a:spcBef>
                <a:spcPts val="0"/>
              </a:spcBef>
              <a:spcAft>
                <a:spcPts val="0"/>
              </a:spcAft>
              <a:buNone/>
            </a:pPr>
            <a:br>
              <a:rPr lang="en-GB" sz="1600">
                <a:solidFill>
                  <a:schemeClr val="dk1"/>
                </a:solidFill>
                <a:latin typeface="Roboto"/>
                <a:ea typeface="Roboto"/>
                <a:cs typeface="Roboto"/>
                <a:sym typeface="Roboto"/>
              </a:rPr>
            </a:br>
            <a:r>
              <a:rPr b="1" lang="en-GB" sz="1600">
                <a:solidFill>
                  <a:schemeClr val="dk1"/>
                </a:solidFill>
                <a:latin typeface="Roboto"/>
                <a:ea typeface="Roboto"/>
                <a:cs typeface="Roboto"/>
                <a:sym typeface="Roboto"/>
              </a:rPr>
              <a:t>Prediction:</a:t>
            </a:r>
            <a:r>
              <a:rPr lang="en-GB" sz="1600">
                <a:solidFill>
                  <a:schemeClr val="dk1"/>
                </a:solidFill>
                <a:latin typeface="Roboto"/>
                <a:ea typeface="Roboto"/>
                <a:cs typeface="Roboto"/>
                <a:sym typeface="Roboto"/>
              </a:rPr>
              <a:t> water bodies</a:t>
            </a:r>
            <a:endParaRPr sz="1600">
              <a:solidFill>
                <a:schemeClr val="dk1"/>
              </a:solidFill>
              <a:latin typeface="Roboto"/>
              <a:ea typeface="Roboto"/>
              <a:cs typeface="Roboto"/>
              <a:sym typeface="Roboto"/>
            </a:endParaRPr>
          </a:p>
        </p:txBody>
      </p:sp>
      <p:graphicFrame>
        <p:nvGraphicFramePr>
          <p:cNvPr id="402" name="Google Shape;402;p40"/>
          <p:cNvGraphicFramePr/>
          <p:nvPr/>
        </p:nvGraphicFramePr>
        <p:xfrm>
          <a:off x="5004825" y="3253975"/>
          <a:ext cx="3000000" cy="3000000"/>
        </p:xfrm>
        <a:graphic>
          <a:graphicData uri="http://schemas.openxmlformats.org/drawingml/2006/table">
            <a:tbl>
              <a:tblPr>
                <a:noFill/>
                <a:tableStyleId>{C3242EF8-4118-495F-863F-063800F47C17}</a:tableStyleId>
              </a:tblPr>
              <a:tblGrid>
                <a:gridCol w="1935150"/>
                <a:gridCol w="1935150"/>
              </a:tblGrid>
              <a:tr h="492725">
                <a:tc>
                  <a:txBody>
                    <a:bodyPr/>
                    <a:lstStyle/>
                    <a:p>
                      <a:pPr indent="0" lvl="0" marL="0" rtl="0" algn="l">
                        <a:spcBef>
                          <a:spcPts val="0"/>
                        </a:spcBef>
                        <a:spcAft>
                          <a:spcPts val="0"/>
                        </a:spcAft>
                        <a:buNone/>
                      </a:pPr>
                      <a:r>
                        <a:rPr b="1" lang="en-GB"/>
                        <a:t>EM</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t>F1</a:t>
                      </a:r>
                      <a:endParaRPr b="1"/>
                    </a:p>
                  </a:txBody>
                  <a:tcPr marT="91425" marB="91425" marR="91425" marL="91425">
                    <a:lnL cap="flat" cmpd="sng" w="19050">
                      <a:solidFill>
                        <a:schemeClr val="dk1"/>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2725">
                <a:tc>
                  <a:txBody>
                    <a:bodyPr/>
                    <a:lstStyle/>
                    <a:p>
                      <a:pPr indent="0" lvl="0" marL="0" rtl="0" algn="l">
                        <a:spcBef>
                          <a:spcPts val="0"/>
                        </a:spcBef>
                        <a:spcAft>
                          <a:spcPts val="0"/>
                        </a:spcAft>
                        <a:buNone/>
                      </a:pPr>
                      <a:r>
                        <a:rPr b="1" lang="en-GB">
                          <a:solidFill>
                            <a:srgbClr val="1155CC"/>
                          </a:solidFill>
                        </a:rPr>
                        <a:t>0</a:t>
                      </a:r>
                      <a:endParaRPr b="1">
                        <a:solidFill>
                          <a:srgbClr val="1155CC"/>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solidFill>
                            <a:srgbClr val="1155CC"/>
                          </a:solidFill>
                        </a:rPr>
                        <a:t>0.8</a:t>
                      </a:r>
                      <a:endParaRPr b="1">
                        <a:solidFill>
                          <a:srgbClr val="1155CC"/>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628650" y="42172"/>
            <a:ext cx="7886700" cy="645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Avenir"/>
              <a:buNone/>
            </a:pPr>
            <a:r>
              <a:rPr b="1" lang="en-GB" sz="2500">
                <a:latin typeface="Roboto"/>
                <a:ea typeface="Roboto"/>
                <a:cs typeface="Roboto"/>
                <a:sym typeface="Roboto"/>
              </a:rPr>
              <a:t>Results</a:t>
            </a:r>
            <a:endParaRPr b="1" sz="2500">
              <a:latin typeface="Roboto"/>
              <a:ea typeface="Roboto"/>
              <a:cs typeface="Roboto"/>
              <a:sym typeface="Roboto"/>
            </a:endParaRPr>
          </a:p>
        </p:txBody>
      </p:sp>
      <p:graphicFrame>
        <p:nvGraphicFramePr>
          <p:cNvPr id="408" name="Google Shape;408;p41"/>
          <p:cNvGraphicFramePr/>
          <p:nvPr/>
        </p:nvGraphicFramePr>
        <p:xfrm>
          <a:off x="882113" y="687164"/>
          <a:ext cx="3000000" cy="3000000"/>
        </p:xfrm>
        <a:graphic>
          <a:graphicData uri="http://schemas.openxmlformats.org/drawingml/2006/table">
            <a:tbl>
              <a:tblPr>
                <a:noFill/>
                <a:tableStyleId>{C3242EF8-4118-495F-863F-063800F47C17}</a:tableStyleId>
              </a:tblPr>
              <a:tblGrid>
                <a:gridCol w="1267000"/>
                <a:gridCol w="1330225"/>
                <a:gridCol w="1081275"/>
                <a:gridCol w="1210975"/>
                <a:gridCol w="2997250"/>
              </a:tblGrid>
              <a:tr h="380800">
                <a:tc>
                  <a:txBody>
                    <a:bodyPr/>
                    <a:lstStyle/>
                    <a:p>
                      <a:pPr indent="0" lvl="0" marL="0" rtl="0" algn="ctr">
                        <a:spcBef>
                          <a:spcPts val="0"/>
                        </a:spcBef>
                        <a:spcAft>
                          <a:spcPts val="0"/>
                        </a:spcAft>
                        <a:buNone/>
                      </a:pPr>
                      <a:r>
                        <a:rPr b="1" lang="en-GB" sz="1500">
                          <a:latin typeface="Roboto"/>
                          <a:ea typeface="Roboto"/>
                          <a:cs typeface="Roboto"/>
                          <a:sym typeface="Roboto"/>
                        </a:rPr>
                        <a:t>Model</a:t>
                      </a:r>
                      <a:endParaRPr b="1" sz="1500">
                        <a:latin typeface="Roboto"/>
                        <a:ea typeface="Roboto"/>
                        <a:cs typeface="Roboto"/>
                        <a:sym typeface="Roboto"/>
                      </a:endParaRPr>
                    </a:p>
                  </a:txBody>
                  <a:tcPr marT="91425" marB="91425" marR="91425" marL="91425" anchor="ctr">
                    <a:solidFill>
                      <a:srgbClr val="CFE2F3"/>
                    </a:solidFill>
                  </a:tcPr>
                </a:tc>
                <a:tc>
                  <a:txBody>
                    <a:bodyPr/>
                    <a:lstStyle/>
                    <a:p>
                      <a:pPr indent="0" lvl="0" marL="0" rtl="0" algn="ctr">
                        <a:lnSpc>
                          <a:spcPct val="115000"/>
                        </a:lnSpc>
                        <a:spcBef>
                          <a:spcPts val="0"/>
                        </a:spcBef>
                        <a:spcAft>
                          <a:spcPts val="1200"/>
                        </a:spcAft>
                        <a:buNone/>
                      </a:pPr>
                      <a:r>
                        <a:rPr b="1" lang="en-GB" sz="1500">
                          <a:solidFill>
                            <a:schemeClr val="dk1"/>
                          </a:solidFill>
                          <a:latin typeface="Roboto"/>
                          <a:ea typeface="Roboto"/>
                          <a:cs typeface="Roboto"/>
                          <a:sym typeface="Roboto"/>
                        </a:rPr>
                        <a:t>Variant</a:t>
                      </a:r>
                      <a:endParaRPr b="1" sz="1500">
                        <a:solidFill>
                          <a:schemeClr val="dk1"/>
                        </a:solidFill>
                        <a:latin typeface="Roboto"/>
                        <a:ea typeface="Roboto"/>
                        <a:cs typeface="Roboto"/>
                        <a:sym typeface="Roboto"/>
                      </a:endParaRPr>
                    </a:p>
                  </a:txBody>
                  <a:tcPr marT="57150" marB="57150" marR="123825" marL="123825" anchor="ctr">
                    <a:solidFill>
                      <a:srgbClr val="CFE2F3"/>
                    </a:solidFill>
                  </a:tcPr>
                </a:tc>
                <a:tc>
                  <a:txBody>
                    <a:bodyPr/>
                    <a:lstStyle/>
                    <a:p>
                      <a:pPr indent="0" lvl="0" marL="0" rtl="0" algn="ctr">
                        <a:lnSpc>
                          <a:spcPct val="115000"/>
                        </a:lnSpc>
                        <a:spcBef>
                          <a:spcPts val="0"/>
                        </a:spcBef>
                        <a:spcAft>
                          <a:spcPts val="1200"/>
                        </a:spcAft>
                        <a:buNone/>
                      </a:pPr>
                      <a:r>
                        <a:rPr b="1" lang="en-GB" sz="1500">
                          <a:solidFill>
                            <a:schemeClr val="dk1"/>
                          </a:solidFill>
                          <a:latin typeface="Roboto"/>
                          <a:ea typeface="Roboto"/>
                          <a:cs typeface="Roboto"/>
                          <a:sym typeface="Roboto"/>
                        </a:rPr>
                        <a:t>F1</a:t>
                      </a:r>
                      <a:endParaRPr b="1" sz="1500">
                        <a:solidFill>
                          <a:schemeClr val="dk1"/>
                        </a:solidFill>
                        <a:latin typeface="Roboto"/>
                        <a:ea typeface="Roboto"/>
                        <a:cs typeface="Roboto"/>
                        <a:sym typeface="Roboto"/>
                      </a:endParaRPr>
                    </a:p>
                  </a:txBody>
                  <a:tcPr marT="57150" marB="57150" marR="123825" marL="123825" anchor="ctr">
                    <a:solidFill>
                      <a:srgbClr val="CFE2F3"/>
                    </a:solidFill>
                  </a:tcPr>
                </a:tc>
                <a:tc>
                  <a:txBody>
                    <a:bodyPr/>
                    <a:lstStyle/>
                    <a:p>
                      <a:pPr indent="0" lvl="0" marL="0" rtl="0" algn="ctr">
                        <a:lnSpc>
                          <a:spcPct val="115000"/>
                        </a:lnSpc>
                        <a:spcBef>
                          <a:spcPts val="0"/>
                        </a:spcBef>
                        <a:spcAft>
                          <a:spcPts val="1200"/>
                        </a:spcAft>
                        <a:buNone/>
                      </a:pPr>
                      <a:r>
                        <a:rPr b="1" lang="en-GB" sz="1500">
                          <a:solidFill>
                            <a:schemeClr val="dk1"/>
                          </a:solidFill>
                          <a:latin typeface="Roboto"/>
                          <a:ea typeface="Roboto"/>
                          <a:cs typeface="Roboto"/>
                          <a:sym typeface="Roboto"/>
                        </a:rPr>
                        <a:t>EM</a:t>
                      </a:r>
                      <a:endParaRPr b="1" sz="1500">
                        <a:solidFill>
                          <a:schemeClr val="dk1"/>
                        </a:solidFill>
                        <a:latin typeface="Roboto"/>
                        <a:ea typeface="Roboto"/>
                        <a:cs typeface="Roboto"/>
                        <a:sym typeface="Roboto"/>
                      </a:endParaRPr>
                    </a:p>
                  </a:txBody>
                  <a:tcPr marT="57150" marB="57150" marR="123825" marL="123825" anchor="ctr">
                    <a:solidFill>
                      <a:srgbClr val="CFE2F3"/>
                    </a:solidFill>
                  </a:tcPr>
                </a:tc>
                <a:tc>
                  <a:txBody>
                    <a:bodyPr/>
                    <a:lstStyle/>
                    <a:p>
                      <a:pPr indent="0" lvl="0" marL="0" rtl="0" algn="ctr">
                        <a:lnSpc>
                          <a:spcPct val="115000"/>
                        </a:lnSpc>
                        <a:spcBef>
                          <a:spcPts val="0"/>
                        </a:spcBef>
                        <a:spcAft>
                          <a:spcPts val="1200"/>
                        </a:spcAft>
                        <a:buNone/>
                      </a:pPr>
                      <a:r>
                        <a:rPr b="1" lang="en-GB" sz="1500">
                          <a:solidFill>
                            <a:schemeClr val="dk1"/>
                          </a:solidFill>
                          <a:latin typeface="Roboto"/>
                          <a:ea typeface="Roboto"/>
                          <a:cs typeface="Roboto"/>
                          <a:sym typeface="Roboto"/>
                        </a:rPr>
                        <a:t>No. of parameters </a:t>
                      </a:r>
                      <a:endParaRPr b="1" sz="1500">
                        <a:solidFill>
                          <a:schemeClr val="dk1"/>
                        </a:solidFill>
                        <a:latin typeface="Roboto"/>
                        <a:ea typeface="Roboto"/>
                        <a:cs typeface="Roboto"/>
                        <a:sym typeface="Roboto"/>
                      </a:endParaRPr>
                    </a:p>
                  </a:txBody>
                  <a:tcPr marT="57150" marB="57150" marR="123825" marL="123825" anchor="ctr">
                    <a:solidFill>
                      <a:srgbClr val="CFE2F3"/>
                    </a:solidFill>
                  </a:tcPr>
                </a:tc>
              </a:tr>
              <a:tr h="418050">
                <a:tc>
                  <a:txBody>
                    <a:bodyPr/>
                    <a:lstStyle/>
                    <a:p>
                      <a:pPr indent="0" lvl="0" marL="0" rtl="0" algn="ctr">
                        <a:spcBef>
                          <a:spcPts val="0"/>
                        </a:spcBef>
                        <a:spcAft>
                          <a:spcPts val="0"/>
                        </a:spcAft>
                        <a:buNone/>
                      </a:pPr>
                      <a:r>
                        <a:rPr lang="en-GB" sz="1300">
                          <a:latin typeface="Roboto"/>
                          <a:ea typeface="Roboto"/>
                          <a:cs typeface="Roboto"/>
                          <a:sym typeface="Roboto"/>
                        </a:rPr>
                        <a:t>BiDAF</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a:t>
                      </a:r>
                      <a:endParaRPr sz="1300">
                        <a:latin typeface="Roboto"/>
                        <a:ea typeface="Roboto"/>
                        <a:cs typeface="Roboto"/>
                        <a:sym typeface="Roboto"/>
                      </a:endParaRPr>
                    </a:p>
                  </a:txBody>
                  <a:tcPr marT="91425" marB="91425" marR="91425" marL="91425" anchor="ctr"/>
                </a:tc>
                <a:tc>
                  <a:txBody>
                    <a:bodyPr/>
                    <a:lstStyle/>
                    <a:p>
                      <a:pPr indent="0" lvl="0" marL="0" rtl="0" algn="ctr">
                        <a:lnSpc>
                          <a:spcPct val="90000"/>
                        </a:lnSpc>
                        <a:spcBef>
                          <a:spcPts val="400"/>
                        </a:spcBef>
                        <a:spcAft>
                          <a:spcPts val="0"/>
                        </a:spcAft>
                        <a:buClr>
                          <a:schemeClr val="dk1"/>
                        </a:buClr>
                        <a:buSzPts val="1100"/>
                        <a:buFont typeface="Arial"/>
                        <a:buNone/>
                      </a:pPr>
                      <a:r>
                        <a:rPr lang="en-GB" sz="1300">
                          <a:solidFill>
                            <a:schemeClr val="dk1"/>
                          </a:solidFill>
                          <a:latin typeface="Roboto"/>
                          <a:ea typeface="Roboto"/>
                          <a:cs typeface="Roboto"/>
                          <a:sym typeface="Roboto"/>
                        </a:rPr>
                        <a:t>60.86 </a:t>
                      </a:r>
                      <a:endParaRPr sz="1300">
                        <a:solidFill>
                          <a:schemeClr val="dk1"/>
                        </a:solidFill>
                        <a:latin typeface="Roboto"/>
                        <a:ea typeface="Roboto"/>
                        <a:cs typeface="Roboto"/>
                        <a:sym typeface="Roboto"/>
                      </a:endParaRPr>
                    </a:p>
                  </a:txBody>
                  <a:tcPr marT="91425" marB="91425" marR="91425" marL="91425" anchor="ctr"/>
                </a:tc>
                <a:tc>
                  <a:txBody>
                    <a:bodyPr/>
                    <a:lstStyle/>
                    <a:p>
                      <a:pPr indent="0" lvl="0" marL="0" rtl="0" algn="ctr">
                        <a:lnSpc>
                          <a:spcPct val="90000"/>
                        </a:lnSpc>
                        <a:spcBef>
                          <a:spcPts val="400"/>
                        </a:spcBef>
                        <a:spcAft>
                          <a:spcPts val="0"/>
                        </a:spcAft>
                        <a:buClr>
                          <a:schemeClr val="dk1"/>
                        </a:buClr>
                        <a:buSzPts val="1100"/>
                        <a:buFont typeface="Arial"/>
                        <a:buNone/>
                      </a:pPr>
                      <a:r>
                        <a:rPr lang="en-GB" sz="1300">
                          <a:solidFill>
                            <a:schemeClr val="dk1"/>
                          </a:solidFill>
                          <a:latin typeface="Roboto"/>
                          <a:ea typeface="Roboto"/>
                          <a:cs typeface="Roboto"/>
                          <a:sym typeface="Roboto"/>
                        </a:rPr>
                        <a:t>57.44</a:t>
                      </a:r>
                      <a:endParaRPr sz="1300">
                        <a:solidFill>
                          <a:schemeClr val="dk1"/>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&lt; 1M</a:t>
                      </a:r>
                      <a:endParaRPr sz="1300">
                        <a:latin typeface="Roboto"/>
                        <a:ea typeface="Roboto"/>
                        <a:cs typeface="Roboto"/>
                        <a:sym typeface="Roboto"/>
                      </a:endParaRPr>
                    </a:p>
                  </a:txBody>
                  <a:tcPr marT="91425" marB="91425" marR="91425" marL="91425" anchor="ctr"/>
                </a:tc>
              </a:tr>
              <a:tr h="511850">
                <a:tc>
                  <a:txBody>
                    <a:bodyPr/>
                    <a:lstStyle/>
                    <a:p>
                      <a:pPr indent="0" lvl="0" marL="0" rtl="0" algn="ctr">
                        <a:spcBef>
                          <a:spcPts val="0"/>
                        </a:spcBef>
                        <a:spcAft>
                          <a:spcPts val="0"/>
                        </a:spcAft>
                        <a:buNone/>
                      </a:pPr>
                      <a:r>
                        <a:rPr lang="en-GB" sz="1300">
                          <a:latin typeface="Roboto"/>
                          <a:ea typeface="Roboto"/>
                          <a:cs typeface="Roboto"/>
                          <a:sym typeface="Roboto"/>
                        </a:rPr>
                        <a:t>BERT</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base</a:t>
                      </a:r>
                      <a:endParaRPr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large</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80.3</a:t>
                      </a:r>
                      <a:endParaRPr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83.9</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77.3</a:t>
                      </a:r>
                      <a:endParaRPr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80.8</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108M</a:t>
                      </a:r>
                      <a:endParaRPr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340M</a:t>
                      </a:r>
                      <a:endParaRPr sz="1300">
                        <a:latin typeface="Roboto"/>
                        <a:ea typeface="Roboto"/>
                        <a:cs typeface="Roboto"/>
                        <a:sym typeface="Roboto"/>
                      </a:endParaRPr>
                    </a:p>
                  </a:txBody>
                  <a:tcPr marT="91425" marB="91425" marR="91425" marL="91425" anchor="ctr"/>
                </a:tc>
              </a:tr>
              <a:tr h="576475">
                <a:tc>
                  <a:txBody>
                    <a:bodyPr/>
                    <a:lstStyle/>
                    <a:p>
                      <a:pPr indent="0" lvl="0" marL="0" rtl="0" algn="ctr">
                        <a:spcBef>
                          <a:spcPts val="0"/>
                        </a:spcBef>
                        <a:spcAft>
                          <a:spcPts val="0"/>
                        </a:spcAft>
                        <a:buNone/>
                      </a:pPr>
                      <a:r>
                        <a:rPr lang="en-GB" sz="1300">
                          <a:latin typeface="Roboto"/>
                          <a:ea typeface="Roboto"/>
                          <a:cs typeface="Roboto"/>
                          <a:sym typeface="Roboto"/>
                        </a:rPr>
                        <a:t>ALBERT</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base</a:t>
                      </a:r>
                      <a:endParaRPr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large</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79.1</a:t>
                      </a:r>
                      <a:endParaRPr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82.1</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76.1</a:t>
                      </a:r>
                      <a:endParaRPr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79.0</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11M</a:t>
                      </a:r>
                      <a:endParaRPr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17M</a:t>
                      </a:r>
                      <a:endParaRPr sz="1300">
                        <a:latin typeface="Roboto"/>
                        <a:ea typeface="Roboto"/>
                        <a:cs typeface="Roboto"/>
                        <a:sym typeface="Roboto"/>
                      </a:endParaRPr>
                    </a:p>
                  </a:txBody>
                  <a:tcPr marT="91425" marB="91425" marR="91425" marL="91425" anchor="ctr"/>
                </a:tc>
              </a:tr>
              <a:tr h="782375">
                <a:tc>
                  <a:txBody>
                    <a:bodyPr/>
                    <a:lstStyle/>
                    <a:p>
                      <a:pPr indent="0" lvl="0" marL="0" rtl="0" algn="ctr">
                        <a:spcBef>
                          <a:spcPts val="0"/>
                        </a:spcBef>
                        <a:spcAft>
                          <a:spcPts val="0"/>
                        </a:spcAft>
                        <a:buNone/>
                      </a:pPr>
                      <a:r>
                        <a:rPr b="1" lang="en-GB" sz="1300">
                          <a:latin typeface="Roboto"/>
                          <a:ea typeface="Roboto"/>
                          <a:cs typeface="Roboto"/>
                          <a:sym typeface="Roboto"/>
                        </a:rPr>
                        <a:t>ROBERTA</a:t>
                      </a:r>
                      <a:endParaRPr b="1"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base</a:t>
                      </a:r>
                      <a:endParaRPr sz="1300">
                        <a:latin typeface="Roboto"/>
                        <a:ea typeface="Roboto"/>
                        <a:cs typeface="Roboto"/>
                        <a:sym typeface="Roboto"/>
                      </a:endParaRPr>
                    </a:p>
                    <a:p>
                      <a:pPr indent="0" lvl="0" marL="0" rtl="0" algn="ctr">
                        <a:spcBef>
                          <a:spcPts val="0"/>
                        </a:spcBef>
                        <a:spcAft>
                          <a:spcPts val="0"/>
                        </a:spcAft>
                        <a:buNone/>
                      </a:pPr>
                      <a:r>
                        <a:rPr b="1" lang="en-GB" sz="1300">
                          <a:latin typeface="Roboto"/>
                          <a:ea typeface="Roboto"/>
                          <a:cs typeface="Roboto"/>
                          <a:sym typeface="Roboto"/>
                        </a:rPr>
                        <a:t>L</a:t>
                      </a:r>
                      <a:r>
                        <a:rPr b="1" lang="en-GB" sz="1300">
                          <a:latin typeface="Roboto"/>
                          <a:ea typeface="Roboto"/>
                          <a:cs typeface="Roboto"/>
                          <a:sym typeface="Roboto"/>
                        </a:rPr>
                        <a:t>arge</a:t>
                      </a:r>
                      <a:endParaRPr b="1"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augmented</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84.7</a:t>
                      </a:r>
                      <a:endParaRPr sz="1300">
                        <a:latin typeface="Roboto"/>
                        <a:ea typeface="Roboto"/>
                        <a:cs typeface="Roboto"/>
                        <a:sym typeface="Roboto"/>
                      </a:endParaRPr>
                    </a:p>
                    <a:p>
                      <a:pPr indent="0" lvl="0" marL="0" rtl="0" algn="ctr">
                        <a:spcBef>
                          <a:spcPts val="0"/>
                        </a:spcBef>
                        <a:spcAft>
                          <a:spcPts val="0"/>
                        </a:spcAft>
                        <a:buNone/>
                      </a:pPr>
                      <a:r>
                        <a:rPr b="1" lang="en-GB" sz="1300">
                          <a:latin typeface="Roboto"/>
                          <a:ea typeface="Roboto"/>
                          <a:cs typeface="Roboto"/>
                          <a:sym typeface="Roboto"/>
                        </a:rPr>
                        <a:t>87.1</a:t>
                      </a:r>
                      <a:endParaRPr b="1"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86.7</a:t>
                      </a:r>
                      <a:endParaRPr sz="1300">
                        <a:latin typeface="Roboto"/>
                        <a:ea typeface="Roboto"/>
                        <a:cs typeface="Roboto"/>
                        <a:sym typeface="Robot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latin typeface="Roboto"/>
                          <a:ea typeface="Roboto"/>
                          <a:cs typeface="Roboto"/>
                          <a:sym typeface="Roboto"/>
                        </a:rPr>
                        <a:t>81.2</a:t>
                      </a:r>
                      <a:endParaRPr sz="1300">
                        <a:latin typeface="Roboto"/>
                        <a:ea typeface="Roboto"/>
                        <a:cs typeface="Roboto"/>
                        <a:sym typeface="Roboto"/>
                      </a:endParaRPr>
                    </a:p>
                    <a:p>
                      <a:pPr indent="0" lvl="0" marL="0" rtl="0" algn="ctr">
                        <a:spcBef>
                          <a:spcPts val="0"/>
                        </a:spcBef>
                        <a:spcAft>
                          <a:spcPts val="0"/>
                        </a:spcAft>
                        <a:buNone/>
                      </a:pPr>
                      <a:r>
                        <a:rPr b="1" lang="en-GB" sz="1300">
                          <a:latin typeface="Roboto"/>
                          <a:ea typeface="Roboto"/>
                          <a:cs typeface="Roboto"/>
                          <a:sym typeface="Roboto"/>
                        </a:rPr>
                        <a:t>83.9</a:t>
                      </a:r>
                      <a:endParaRPr b="1"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83.1</a:t>
                      </a:r>
                      <a:endParaRPr sz="1300">
                        <a:latin typeface="Roboto"/>
                        <a:ea typeface="Roboto"/>
                        <a:cs typeface="Roboto"/>
                        <a:sym typeface="Robot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latin typeface="Roboto"/>
                          <a:ea typeface="Roboto"/>
                          <a:cs typeface="Roboto"/>
                          <a:sym typeface="Roboto"/>
                        </a:rPr>
                        <a:t>125M</a:t>
                      </a:r>
                      <a:endParaRPr sz="1300">
                        <a:latin typeface="Roboto"/>
                        <a:ea typeface="Roboto"/>
                        <a:cs typeface="Roboto"/>
                        <a:sym typeface="Roboto"/>
                      </a:endParaRPr>
                    </a:p>
                    <a:p>
                      <a:pPr indent="0" lvl="0" marL="0" rtl="0" algn="ctr">
                        <a:spcBef>
                          <a:spcPts val="0"/>
                        </a:spcBef>
                        <a:spcAft>
                          <a:spcPts val="0"/>
                        </a:spcAft>
                        <a:buNone/>
                      </a:pPr>
                      <a:r>
                        <a:rPr b="1" lang="en-GB" sz="1300">
                          <a:latin typeface="Roboto"/>
                          <a:ea typeface="Roboto"/>
                          <a:cs typeface="Roboto"/>
                          <a:sym typeface="Roboto"/>
                        </a:rPr>
                        <a:t>355M</a:t>
                      </a:r>
                      <a:endParaRPr b="1" sz="1300">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GB" sz="1300">
                          <a:solidFill>
                            <a:schemeClr val="dk1"/>
                          </a:solidFill>
                          <a:latin typeface="Roboto"/>
                          <a:ea typeface="Roboto"/>
                          <a:cs typeface="Roboto"/>
                          <a:sym typeface="Roboto"/>
                        </a:rPr>
                        <a:t>355M</a:t>
                      </a:r>
                      <a:endParaRPr sz="1300">
                        <a:latin typeface="Roboto"/>
                        <a:ea typeface="Roboto"/>
                        <a:cs typeface="Roboto"/>
                        <a:sym typeface="Roboto"/>
                      </a:endParaRPr>
                    </a:p>
                  </a:txBody>
                  <a:tcPr marT="91425" marB="91425" marR="91425" marL="91425" anchor="ctr"/>
                </a:tc>
              </a:tr>
              <a:tr h="576475">
                <a:tc>
                  <a:txBody>
                    <a:bodyPr/>
                    <a:lstStyle/>
                    <a:p>
                      <a:pPr indent="0" lvl="0" marL="0" rtl="0" algn="ctr">
                        <a:spcBef>
                          <a:spcPts val="0"/>
                        </a:spcBef>
                        <a:spcAft>
                          <a:spcPts val="0"/>
                        </a:spcAft>
                        <a:buNone/>
                      </a:pPr>
                      <a:r>
                        <a:rPr lang="en-GB" sz="1300">
                          <a:latin typeface="Roboto"/>
                          <a:ea typeface="Roboto"/>
                          <a:cs typeface="Roboto"/>
                          <a:sym typeface="Roboto"/>
                        </a:rPr>
                        <a:t>XLNet</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base</a:t>
                      </a:r>
                      <a:endParaRPr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large</a:t>
                      </a:r>
                      <a:endParaRPr sz="1300">
                        <a:latin typeface="Roboto"/>
                        <a:ea typeface="Roboto"/>
                        <a:cs typeface="Roboto"/>
                        <a:sym typeface="Roboto"/>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300">
                          <a:latin typeface="Roboto"/>
                          <a:ea typeface="Roboto"/>
                          <a:cs typeface="Roboto"/>
                          <a:sym typeface="Roboto"/>
                        </a:rPr>
                        <a:t>84.1</a:t>
                      </a:r>
                      <a:endParaRPr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86.7</a:t>
                      </a:r>
                      <a:endParaRPr sz="13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latin typeface="Roboto"/>
                          <a:ea typeface="Roboto"/>
                          <a:cs typeface="Roboto"/>
                          <a:sym typeface="Roboto"/>
                        </a:rPr>
                        <a:t>80.8</a:t>
                      </a:r>
                      <a:endParaRPr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83.4</a:t>
                      </a:r>
                      <a:endParaRPr sz="13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latin typeface="Roboto"/>
                          <a:ea typeface="Roboto"/>
                          <a:cs typeface="Roboto"/>
                          <a:sym typeface="Roboto"/>
                        </a:rPr>
                        <a:t>110M</a:t>
                      </a:r>
                      <a:endParaRPr sz="1300">
                        <a:latin typeface="Roboto"/>
                        <a:ea typeface="Roboto"/>
                        <a:cs typeface="Roboto"/>
                        <a:sym typeface="Roboto"/>
                      </a:endParaRPr>
                    </a:p>
                    <a:p>
                      <a:pPr indent="0" lvl="0" marL="0" rtl="0" algn="ctr">
                        <a:spcBef>
                          <a:spcPts val="0"/>
                        </a:spcBef>
                        <a:spcAft>
                          <a:spcPts val="0"/>
                        </a:spcAft>
                        <a:buNone/>
                      </a:pPr>
                      <a:r>
                        <a:rPr lang="en-GB" sz="1300">
                          <a:latin typeface="Roboto"/>
                          <a:ea typeface="Roboto"/>
                          <a:cs typeface="Roboto"/>
                          <a:sym typeface="Roboto"/>
                        </a:rPr>
                        <a:t>340M</a:t>
                      </a:r>
                      <a:endParaRPr sz="13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tcPr>
                </a:tc>
              </a:tr>
              <a:tr h="371675">
                <a:tc>
                  <a:txBody>
                    <a:bodyPr/>
                    <a:lstStyle/>
                    <a:p>
                      <a:pPr indent="0" lvl="0" marL="0" rtl="0" algn="ctr">
                        <a:spcBef>
                          <a:spcPts val="0"/>
                        </a:spcBef>
                        <a:spcAft>
                          <a:spcPts val="0"/>
                        </a:spcAft>
                        <a:buNone/>
                      </a:pPr>
                      <a:r>
                        <a:rPr lang="en-GB" sz="1300">
                          <a:latin typeface="Roboto"/>
                          <a:ea typeface="Roboto"/>
                          <a:cs typeface="Roboto"/>
                          <a:sym typeface="Roboto"/>
                        </a:rPr>
                        <a:t>DistilBERT</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base</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77.4</a:t>
                      </a:r>
                      <a:endParaRPr sz="1300">
                        <a:latin typeface="Roboto"/>
                        <a:ea typeface="Roboto"/>
                        <a:cs typeface="Roboto"/>
                        <a:sym typeface="Robot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latin typeface="Roboto"/>
                          <a:ea typeface="Roboto"/>
                          <a:cs typeface="Roboto"/>
                          <a:sym typeface="Roboto"/>
                        </a:rPr>
                        <a:t>76.2</a:t>
                      </a:r>
                      <a:endParaRPr sz="1300">
                        <a:latin typeface="Roboto"/>
                        <a:ea typeface="Roboto"/>
                        <a:cs typeface="Roboto"/>
                        <a:sym typeface="Robot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latin typeface="Roboto"/>
                          <a:ea typeface="Roboto"/>
                          <a:cs typeface="Roboto"/>
                          <a:sym typeface="Roboto"/>
                        </a:rPr>
                        <a:t>66M</a:t>
                      </a:r>
                      <a:endParaRPr sz="1300">
                        <a:latin typeface="Roboto"/>
                        <a:ea typeface="Roboto"/>
                        <a:cs typeface="Roboto"/>
                        <a:sym typeface="Roboto"/>
                      </a:endParaRPr>
                    </a:p>
                  </a:txBody>
                  <a:tcPr marT="91425" marB="91425" marR="91425" marL="91425" anchor="ctr"/>
                </a:tc>
              </a:tr>
              <a:tr h="371675">
                <a:tc>
                  <a:txBody>
                    <a:bodyPr/>
                    <a:lstStyle/>
                    <a:p>
                      <a:pPr indent="0" lvl="0" marL="0" rtl="0" algn="ctr">
                        <a:spcBef>
                          <a:spcPts val="0"/>
                        </a:spcBef>
                        <a:spcAft>
                          <a:spcPts val="0"/>
                        </a:spcAft>
                        <a:buNone/>
                      </a:pPr>
                      <a:r>
                        <a:rPr lang="en-GB" sz="1300">
                          <a:latin typeface="Roboto"/>
                          <a:ea typeface="Roboto"/>
                          <a:cs typeface="Roboto"/>
                          <a:sym typeface="Roboto"/>
                        </a:rPr>
                        <a:t>Our Model</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300">
                          <a:latin typeface="Roboto"/>
                          <a:ea typeface="Roboto"/>
                          <a:cs typeface="Roboto"/>
                          <a:sym typeface="Roboto"/>
                        </a:rPr>
                        <a:t>RoBERTa base</a:t>
                      </a:r>
                      <a:endParaRPr sz="1300">
                        <a:latin typeface="Roboto"/>
                        <a:ea typeface="Roboto"/>
                        <a:cs typeface="Roboto"/>
                        <a:sym typeface="Roboto"/>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300">
                          <a:latin typeface="Roboto"/>
                          <a:ea typeface="Roboto"/>
                          <a:cs typeface="Roboto"/>
                          <a:sym typeface="Roboto"/>
                        </a:rPr>
                        <a:t>79.6</a:t>
                      </a:r>
                      <a:endParaRPr sz="13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latin typeface="Roboto"/>
                          <a:ea typeface="Roboto"/>
                          <a:cs typeface="Roboto"/>
                          <a:sym typeface="Roboto"/>
                        </a:rPr>
                        <a:t>76.3</a:t>
                      </a:r>
                      <a:endParaRPr sz="13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latin typeface="Roboto"/>
                          <a:ea typeface="Roboto"/>
                          <a:cs typeface="Roboto"/>
                          <a:sym typeface="Roboto"/>
                        </a:rPr>
                        <a:t>250M</a:t>
                      </a:r>
                      <a:endParaRPr sz="13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Avenir"/>
              <a:buNone/>
            </a:pPr>
            <a:r>
              <a:rPr b="1" lang="en-GB">
                <a:latin typeface="Roboto"/>
                <a:ea typeface="Roboto"/>
                <a:cs typeface="Roboto"/>
                <a:sym typeface="Roboto"/>
              </a:rPr>
              <a:t>Pipeline Model Analysis</a:t>
            </a:r>
            <a:endParaRPr b="1">
              <a:latin typeface="Roboto"/>
              <a:ea typeface="Roboto"/>
              <a:cs typeface="Roboto"/>
              <a:sym typeface="Roboto"/>
            </a:endParaRPr>
          </a:p>
        </p:txBody>
      </p:sp>
      <p:graphicFrame>
        <p:nvGraphicFramePr>
          <p:cNvPr id="414" name="Google Shape;414;p42"/>
          <p:cNvGraphicFramePr/>
          <p:nvPr/>
        </p:nvGraphicFramePr>
        <p:xfrm>
          <a:off x="1392700" y="1736650"/>
          <a:ext cx="3000000" cy="3000000"/>
        </p:xfrm>
        <a:graphic>
          <a:graphicData uri="http://schemas.openxmlformats.org/drawingml/2006/table">
            <a:tbl>
              <a:tblPr>
                <a:noFill/>
                <a:tableStyleId>{C3242EF8-4118-495F-863F-063800F47C17}</a:tableStyleId>
              </a:tblPr>
              <a:tblGrid>
                <a:gridCol w="3000800"/>
                <a:gridCol w="1606775"/>
                <a:gridCol w="1606775"/>
              </a:tblGrid>
              <a:tr h="396200">
                <a:tc>
                  <a:txBody>
                    <a:bodyPr/>
                    <a:lstStyle/>
                    <a:p>
                      <a:pPr indent="0" lvl="0" marL="0" rtl="0" algn="ctr">
                        <a:spcBef>
                          <a:spcPts val="0"/>
                        </a:spcBef>
                        <a:spcAft>
                          <a:spcPts val="0"/>
                        </a:spcAft>
                        <a:buNone/>
                      </a:pPr>
                      <a:r>
                        <a:rPr b="1" lang="en-GB" sz="1800">
                          <a:latin typeface="Roboto"/>
                          <a:ea typeface="Roboto"/>
                          <a:cs typeface="Roboto"/>
                          <a:sym typeface="Roboto"/>
                        </a:rPr>
                        <a:t>Model</a:t>
                      </a:r>
                      <a:endParaRPr b="1" sz="1800">
                        <a:latin typeface="Roboto"/>
                        <a:ea typeface="Roboto"/>
                        <a:cs typeface="Roboto"/>
                        <a:sym typeface="Roboto"/>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b="1" lang="en-GB" sz="1800">
                          <a:latin typeface="Roboto"/>
                          <a:ea typeface="Roboto"/>
                          <a:cs typeface="Roboto"/>
                          <a:sym typeface="Roboto"/>
                        </a:rPr>
                        <a:t>F1</a:t>
                      </a:r>
                      <a:endParaRPr b="1" sz="1800">
                        <a:latin typeface="Roboto"/>
                        <a:ea typeface="Roboto"/>
                        <a:cs typeface="Roboto"/>
                        <a:sym typeface="Roboto"/>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a:txBody>
                    <a:bodyPr/>
                    <a:lstStyle/>
                    <a:p>
                      <a:pPr indent="0" lvl="0" marL="0" rtl="0" algn="ctr">
                        <a:spcBef>
                          <a:spcPts val="0"/>
                        </a:spcBef>
                        <a:spcAft>
                          <a:spcPts val="0"/>
                        </a:spcAft>
                        <a:buNone/>
                      </a:pPr>
                      <a:r>
                        <a:rPr b="1" lang="en-GB" sz="1800">
                          <a:latin typeface="Roboto"/>
                          <a:ea typeface="Roboto"/>
                          <a:cs typeface="Roboto"/>
                          <a:sym typeface="Roboto"/>
                        </a:rPr>
                        <a:t>EM</a:t>
                      </a:r>
                      <a:endParaRPr b="1" sz="18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609575">
                <a:tc>
                  <a:txBody>
                    <a:bodyPr/>
                    <a:lstStyle/>
                    <a:p>
                      <a:pPr indent="0" lvl="0" marL="0" rtl="0" algn="ctr">
                        <a:spcBef>
                          <a:spcPts val="0"/>
                        </a:spcBef>
                        <a:spcAft>
                          <a:spcPts val="0"/>
                        </a:spcAft>
                        <a:buNone/>
                      </a:pPr>
                      <a:r>
                        <a:rPr lang="en-GB" sz="1800">
                          <a:latin typeface="Roboto"/>
                          <a:ea typeface="Roboto"/>
                          <a:cs typeface="Roboto"/>
                          <a:sym typeface="Roboto"/>
                        </a:rPr>
                        <a:t>Relevant Context Extraction</a:t>
                      </a:r>
                      <a:endParaRPr sz="18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800">
                          <a:latin typeface="Roboto"/>
                          <a:ea typeface="Roboto"/>
                          <a:cs typeface="Roboto"/>
                          <a:sym typeface="Roboto"/>
                        </a:rPr>
                        <a:t>80.9</a:t>
                      </a:r>
                      <a:endParaRPr sz="1800">
                        <a:latin typeface="Roboto"/>
                        <a:ea typeface="Roboto"/>
                        <a:cs typeface="Roboto"/>
                        <a:sym typeface="Roboto"/>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800">
                          <a:latin typeface="Roboto"/>
                          <a:ea typeface="Roboto"/>
                          <a:cs typeface="Roboto"/>
                          <a:sym typeface="Roboto"/>
                        </a:rPr>
                        <a:t>80</a:t>
                      </a:r>
                      <a:endParaRPr sz="18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ctr">
                        <a:spcBef>
                          <a:spcPts val="0"/>
                        </a:spcBef>
                        <a:spcAft>
                          <a:spcPts val="0"/>
                        </a:spcAft>
                        <a:buNone/>
                      </a:pPr>
                      <a:r>
                        <a:rPr lang="en-GB" sz="1800">
                          <a:latin typeface="Roboto"/>
                          <a:ea typeface="Roboto"/>
                          <a:cs typeface="Roboto"/>
                          <a:sym typeface="Roboto"/>
                        </a:rPr>
                        <a:t>Exact Answer Extraction</a:t>
                      </a:r>
                      <a:endParaRPr sz="18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800">
                          <a:latin typeface="Roboto"/>
                          <a:ea typeface="Roboto"/>
                          <a:cs typeface="Roboto"/>
                          <a:sym typeface="Roboto"/>
                        </a:rPr>
                        <a:t>95.6</a:t>
                      </a:r>
                      <a:endParaRPr sz="1800">
                        <a:latin typeface="Roboto"/>
                        <a:ea typeface="Roboto"/>
                        <a:cs typeface="Roboto"/>
                        <a:sym typeface="Roboto"/>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GB" sz="1800">
                          <a:latin typeface="Roboto"/>
                          <a:ea typeface="Roboto"/>
                          <a:cs typeface="Roboto"/>
                          <a:sym typeface="Roboto"/>
                        </a:rPr>
                        <a:t>91.9</a:t>
                      </a:r>
                      <a:endParaRPr sz="18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ctr">
                        <a:spcBef>
                          <a:spcPts val="0"/>
                        </a:spcBef>
                        <a:spcAft>
                          <a:spcPts val="0"/>
                        </a:spcAft>
                        <a:buNone/>
                      </a:pPr>
                      <a:r>
                        <a:rPr lang="en-GB" sz="1800">
                          <a:latin typeface="Roboto"/>
                          <a:ea typeface="Roboto"/>
                          <a:cs typeface="Roboto"/>
                          <a:sym typeface="Roboto"/>
                        </a:rPr>
                        <a:t>End to End Pipeline</a:t>
                      </a:r>
                      <a:endParaRPr sz="18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sz="1800">
                          <a:latin typeface="Roboto"/>
                          <a:ea typeface="Roboto"/>
                          <a:cs typeface="Roboto"/>
                          <a:sym typeface="Roboto"/>
                        </a:rPr>
                        <a:t>79.6</a:t>
                      </a:r>
                      <a:endParaRPr sz="1800">
                        <a:latin typeface="Roboto"/>
                        <a:ea typeface="Roboto"/>
                        <a:cs typeface="Roboto"/>
                        <a:sym typeface="Roboto"/>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800">
                          <a:latin typeface="Roboto"/>
                          <a:ea typeface="Roboto"/>
                          <a:cs typeface="Roboto"/>
                          <a:sym typeface="Roboto"/>
                        </a:rPr>
                        <a:t>76.3</a:t>
                      </a:r>
                      <a:endParaRPr sz="18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3"/>
          <p:cNvSpPr txBox="1"/>
          <p:nvPr>
            <p:ph idx="1" type="body"/>
          </p:nvPr>
        </p:nvSpPr>
        <p:spPr>
          <a:xfrm>
            <a:off x="180825" y="790850"/>
            <a:ext cx="5609100" cy="41238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400"/>
              </a:spcBef>
              <a:spcAft>
                <a:spcPts val="0"/>
              </a:spcAft>
              <a:buNone/>
            </a:pPr>
            <a:r>
              <a:rPr b="1" lang="en-GB" sz="1620">
                <a:latin typeface="Roboto"/>
                <a:ea typeface="Roboto"/>
                <a:cs typeface="Roboto"/>
                <a:sym typeface="Roboto"/>
              </a:rPr>
              <a:t>Fine-tuned roberta large</a:t>
            </a:r>
            <a:endParaRPr b="1" sz="1620">
              <a:latin typeface="Roboto"/>
              <a:ea typeface="Roboto"/>
              <a:cs typeface="Roboto"/>
              <a:sym typeface="Roboto"/>
            </a:endParaRPr>
          </a:p>
          <a:p>
            <a:pPr indent="0" lvl="0" marL="457200" rtl="0" algn="l">
              <a:lnSpc>
                <a:spcPct val="70000"/>
              </a:lnSpc>
              <a:spcBef>
                <a:spcPts val="400"/>
              </a:spcBef>
              <a:spcAft>
                <a:spcPts val="0"/>
              </a:spcAft>
              <a:buNone/>
            </a:pPr>
            <a:r>
              <a:t/>
            </a:r>
            <a:endParaRPr b="1" sz="720">
              <a:latin typeface="Roboto"/>
              <a:ea typeface="Roboto"/>
              <a:cs typeface="Roboto"/>
              <a:sym typeface="Roboto"/>
            </a:endParaRPr>
          </a:p>
          <a:p>
            <a:pPr indent="0" lvl="0" marL="457200" rtl="0" algn="l">
              <a:lnSpc>
                <a:spcPct val="137500"/>
              </a:lnSpc>
              <a:spcBef>
                <a:spcPts val="0"/>
              </a:spcBef>
              <a:spcAft>
                <a:spcPts val="0"/>
              </a:spcAft>
              <a:buNone/>
            </a:pPr>
            <a:r>
              <a:rPr b="1" lang="en-GB" sz="1300">
                <a:highlight>
                  <a:srgbClr val="FFFFFF"/>
                </a:highlight>
                <a:latin typeface="Roboto"/>
                <a:ea typeface="Roboto"/>
                <a:cs typeface="Roboto"/>
                <a:sym typeface="Roboto"/>
              </a:rPr>
              <a:t>    </a:t>
            </a:r>
            <a:r>
              <a:rPr b="1" lang="en-GB" sz="1300">
                <a:solidFill>
                  <a:srgbClr val="CD3131"/>
                </a:solidFill>
                <a:highlight>
                  <a:srgbClr val="FFFFFF"/>
                </a:highlight>
                <a:latin typeface="Roboto"/>
                <a:ea typeface="Roboto"/>
                <a:cs typeface="Roboto"/>
                <a:sym typeface="Roboto"/>
              </a:rPr>
              <a:t>'F1'</a:t>
            </a:r>
            <a:r>
              <a:rPr b="1" lang="en-GB" sz="1300">
                <a:highlight>
                  <a:srgbClr val="FFFFFF"/>
                </a:highlight>
                <a:latin typeface="Roboto"/>
                <a:ea typeface="Roboto"/>
                <a:cs typeface="Roboto"/>
                <a:sym typeface="Roboto"/>
              </a:rPr>
              <a:t>: </a:t>
            </a:r>
            <a:r>
              <a:rPr b="1" lang="en-GB" sz="1300">
                <a:solidFill>
                  <a:srgbClr val="098658"/>
                </a:solidFill>
                <a:highlight>
                  <a:srgbClr val="FFFFFF"/>
                </a:highlight>
                <a:latin typeface="Roboto"/>
                <a:ea typeface="Roboto"/>
                <a:cs typeface="Roboto"/>
                <a:sym typeface="Roboto"/>
              </a:rPr>
              <a:t>87.18 </a:t>
            </a:r>
            <a:endParaRPr b="1" sz="1300">
              <a:solidFill>
                <a:srgbClr val="098658"/>
              </a:solidFill>
              <a:highlight>
                <a:srgbClr val="FFFFFF"/>
              </a:highlight>
              <a:latin typeface="Roboto"/>
              <a:ea typeface="Roboto"/>
              <a:cs typeface="Roboto"/>
              <a:sym typeface="Roboto"/>
            </a:endParaRPr>
          </a:p>
          <a:p>
            <a:pPr indent="0" lvl="0" marL="457200" rtl="0" algn="l">
              <a:lnSpc>
                <a:spcPct val="137500"/>
              </a:lnSpc>
              <a:spcBef>
                <a:spcPts val="0"/>
              </a:spcBef>
              <a:spcAft>
                <a:spcPts val="0"/>
              </a:spcAft>
              <a:buNone/>
            </a:pPr>
            <a:r>
              <a:rPr b="1" lang="en-GB" sz="1300">
                <a:highlight>
                  <a:srgbClr val="FFFFFF"/>
                </a:highlight>
                <a:latin typeface="Roboto"/>
                <a:ea typeface="Roboto"/>
                <a:cs typeface="Roboto"/>
                <a:sym typeface="Roboto"/>
              </a:rPr>
              <a:t>    </a:t>
            </a:r>
            <a:r>
              <a:rPr b="1" lang="en-GB" sz="1300">
                <a:solidFill>
                  <a:srgbClr val="CD3131"/>
                </a:solidFill>
                <a:highlight>
                  <a:srgbClr val="FFFFFF"/>
                </a:highlight>
                <a:latin typeface="Roboto"/>
                <a:ea typeface="Roboto"/>
                <a:cs typeface="Roboto"/>
                <a:sym typeface="Roboto"/>
              </a:rPr>
              <a:t>'Exact'</a:t>
            </a:r>
            <a:r>
              <a:rPr b="1" lang="en-GB" sz="1300">
                <a:highlight>
                  <a:srgbClr val="FFFFFF"/>
                </a:highlight>
                <a:latin typeface="Roboto"/>
                <a:ea typeface="Roboto"/>
                <a:cs typeface="Roboto"/>
                <a:sym typeface="Roboto"/>
              </a:rPr>
              <a:t>: </a:t>
            </a:r>
            <a:r>
              <a:rPr b="1" lang="en-GB" sz="1300">
                <a:solidFill>
                  <a:srgbClr val="098658"/>
                </a:solidFill>
                <a:highlight>
                  <a:srgbClr val="FFFFFF"/>
                </a:highlight>
                <a:latin typeface="Roboto"/>
                <a:ea typeface="Roboto"/>
                <a:cs typeface="Roboto"/>
                <a:sym typeface="Roboto"/>
              </a:rPr>
              <a:t>83.90</a:t>
            </a:r>
            <a:endParaRPr b="1" sz="1300">
              <a:highlight>
                <a:srgbClr val="FFFFFF"/>
              </a:highlight>
              <a:latin typeface="Roboto"/>
              <a:ea typeface="Roboto"/>
              <a:cs typeface="Roboto"/>
              <a:sym typeface="Roboto"/>
            </a:endParaRPr>
          </a:p>
          <a:p>
            <a:pPr indent="0" lvl="0" marL="457200" rtl="0" algn="l">
              <a:lnSpc>
                <a:spcPct val="137500"/>
              </a:lnSpc>
              <a:spcBef>
                <a:spcPts val="0"/>
              </a:spcBef>
              <a:spcAft>
                <a:spcPts val="0"/>
              </a:spcAft>
              <a:buNone/>
            </a:pPr>
            <a:r>
              <a:rPr b="1" lang="en-GB" sz="1300">
                <a:highlight>
                  <a:srgbClr val="FFFFFF"/>
                </a:highlight>
                <a:latin typeface="Roboto"/>
                <a:ea typeface="Roboto"/>
                <a:cs typeface="Roboto"/>
                <a:sym typeface="Roboto"/>
              </a:rPr>
              <a:t>    </a:t>
            </a:r>
            <a:r>
              <a:rPr b="1" lang="en-GB" sz="1300">
                <a:solidFill>
                  <a:srgbClr val="CD3131"/>
                </a:solidFill>
                <a:highlight>
                  <a:srgbClr val="FFFFFF"/>
                </a:highlight>
                <a:latin typeface="Roboto"/>
                <a:ea typeface="Roboto"/>
                <a:cs typeface="Roboto"/>
                <a:sym typeface="Roboto"/>
              </a:rPr>
              <a:t>'HasAns_f1'</a:t>
            </a:r>
            <a:r>
              <a:rPr b="1" lang="en-GB" sz="1300">
                <a:highlight>
                  <a:srgbClr val="FFFFFF"/>
                </a:highlight>
                <a:latin typeface="Roboto"/>
                <a:ea typeface="Roboto"/>
                <a:cs typeface="Roboto"/>
                <a:sym typeface="Roboto"/>
              </a:rPr>
              <a:t>: </a:t>
            </a:r>
            <a:r>
              <a:rPr b="1" lang="en-GB" sz="1300">
                <a:solidFill>
                  <a:srgbClr val="098658"/>
                </a:solidFill>
                <a:highlight>
                  <a:srgbClr val="FFFFFF"/>
                </a:highlight>
                <a:latin typeface="Roboto"/>
                <a:ea typeface="Roboto"/>
                <a:cs typeface="Roboto"/>
                <a:sym typeface="Roboto"/>
              </a:rPr>
              <a:t>87.37</a:t>
            </a:r>
            <a:endParaRPr b="1" sz="1300">
              <a:solidFill>
                <a:srgbClr val="098658"/>
              </a:solidFill>
              <a:highlight>
                <a:srgbClr val="FFFFFF"/>
              </a:highlight>
              <a:latin typeface="Roboto"/>
              <a:ea typeface="Roboto"/>
              <a:cs typeface="Roboto"/>
              <a:sym typeface="Roboto"/>
            </a:endParaRPr>
          </a:p>
          <a:p>
            <a:pPr indent="0" lvl="0" marL="457200" rtl="0" algn="l">
              <a:lnSpc>
                <a:spcPct val="137500"/>
              </a:lnSpc>
              <a:spcBef>
                <a:spcPts val="0"/>
              </a:spcBef>
              <a:spcAft>
                <a:spcPts val="0"/>
              </a:spcAft>
              <a:buClr>
                <a:schemeClr val="dk1"/>
              </a:buClr>
              <a:buSzPts val="1100"/>
              <a:buFont typeface="Arial"/>
              <a:buNone/>
            </a:pPr>
            <a:r>
              <a:rPr b="1" lang="en-GB" sz="1300">
                <a:solidFill>
                  <a:srgbClr val="CD3131"/>
                </a:solidFill>
                <a:highlight>
                  <a:schemeClr val="lt1"/>
                </a:highlight>
                <a:latin typeface="Roboto"/>
                <a:ea typeface="Roboto"/>
                <a:cs typeface="Roboto"/>
                <a:sym typeface="Roboto"/>
              </a:rPr>
              <a:t>    </a:t>
            </a:r>
            <a:r>
              <a:rPr b="1" lang="en-GB" sz="1300">
                <a:solidFill>
                  <a:srgbClr val="CD3131"/>
                </a:solidFill>
                <a:highlight>
                  <a:schemeClr val="lt1"/>
                </a:highlight>
                <a:latin typeface="Roboto"/>
                <a:ea typeface="Roboto"/>
                <a:cs typeface="Roboto"/>
                <a:sym typeface="Roboto"/>
              </a:rPr>
              <a:t>'HasAns_exact'</a:t>
            </a:r>
            <a:r>
              <a:rPr b="1" lang="en-GB" sz="1300">
                <a:highlight>
                  <a:schemeClr val="lt1"/>
                </a:highlight>
                <a:latin typeface="Roboto"/>
                <a:ea typeface="Roboto"/>
                <a:cs typeface="Roboto"/>
                <a:sym typeface="Roboto"/>
              </a:rPr>
              <a:t>: </a:t>
            </a:r>
            <a:r>
              <a:rPr b="1" lang="en-GB" sz="1300">
                <a:solidFill>
                  <a:srgbClr val="098658"/>
                </a:solidFill>
                <a:highlight>
                  <a:schemeClr val="lt1"/>
                </a:highlight>
                <a:latin typeface="Roboto"/>
                <a:ea typeface="Roboto"/>
                <a:cs typeface="Roboto"/>
                <a:sym typeface="Roboto"/>
              </a:rPr>
              <a:t>80.80</a:t>
            </a:r>
            <a:endParaRPr b="1" sz="1300">
              <a:solidFill>
                <a:srgbClr val="098658"/>
              </a:solidFill>
              <a:highlight>
                <a:srgbClr val="FFFFFF"/>
              </a:highlight>
              <a:latin typeface="Roboto"/>
              <a:ea typeface="Roboto"/>
              <a:cs typeface="Roboto"/>
              <a:sym typeface="Roboto"/>
            </a:endParaRPr>
          </a:p>
          <a:p>
            <a:pPr indent="0" lvl="0" marL="457200" rtl="0" algn="l">
              <a:lnSpc>
                <a:spcPct val="137500"/>
              </a:lnSpc>
              <a:spcBef>
                <a:spcPts val="0"/>
              </a:spcBef>
              <a:spcAft>
                <a:spcPts val="0"/>
              </a:spcAft>
              <a:buNone/>
            </a:pPr>
            <a:r>
              <a:rPr b="1" lang="en-GB" sz="1300">
                <a:highlight>
                  <a:srgbClr val="FFFFFF"/>
                </a:highlight>
                <a:latin typeface="Roboto"/>
                <a:ea typeface="Roboto"/>
                <a:cs typeface="Roboto"/>
                <a:sym typeface="Roboto"/>
              </a:rPr>
              <a:t>    </a:t>
            </a:r>
            <a:r>
              <a:rPr b="1" lang="en-GB" sz="1300">
                <a:solidFill>
                  <a:srgbClr val="CD3131"/>
                </a:solidFill>
                <a:highlight>
                  <a:srgbClr val="FFFFFF"/>
                </a:highlight>
                <a:latin typeface="Roboto"/>
                <a:ea typeface="Roboto"/>
                <a:cs typeface="Roboto"/>
                <a:sym typeface="Roboto"/>
              </a:rPr>
              <a:t>'NoAns_f1'</a:t>
            </a:r>
            <a:r>
              <a:rPr b="1" lang="en-GB" sz="1300">
                <a:highlight>
                  <a:srgbClr val="FFFFFF"/>
                </a:highlight>
                <a:latin typeface="Roboto"/>
                <a:ea typeface="Roboto"/>
                <a:cs typeface="Roboto"/>
                <a:sym typeface="Roboto"/>
              </a:rPr>
              <a:t>: </a:t>
            </a:r>
            <a:r>
              <a:rPr b="1" lang="en-GB" sz="1300">
                <a:solidFill>
                  <a:srgbClr val="098658"/>
                </a:solidFill>
                <a:highlight>
                  <a:srgbClr val="FFFFFF"/>
                </a:highlight>
                <a:latin typeface="Roboto"/>
                <a:ea typeface="Roboto"/>
                <a:cs typeface="Roboto"/>
                <a:sym typeface="Roboto"/>
              </a:rPr>
              <a:t>86.9</a:t>
            </a:r>
            <a:r>
              <a:rPr b="1" lang="en-GB" sz="1300">
                <a:solidFill>
                  <a:srgbClr val="098658"/>
                </a:solidFill>
                <a:highlight>
                  <a:srgbClr val="FFFFFF"/>
                </a:highlight>
                <a:latin typeface="Roboto"/>
                <a:ea typeface="Roboto"/>
                <a:cs typeface="Roboto"/>
                <a:sym typeface="Roboto"/>
              </a:rPr>
              <a:t>9</a:t>
            </a:r>
            <a:endParaRPr b="1" sz="1300">
              <a:solidFill>
                <a:srgbClr val="098658"/>
              </a:solidFill>
              <a:highlight>
                <a:srgbClr val="FFFFFF"/>
              </a:highlight>
              <a:latin typeface="Roboto"/>
              <a:ea typeface="Roboto"/>
              <a:cs typeface="Roboto"/>
              <a:sym typeface="Roboto"/>
            </a:endParaRPr>
          </a:p>
          <a:p>
            <a:pPr indent="0" lvl="0" marL="457200" rtl="0" algn="l">
              <a:lnSpc>
                <a:spcPct val="137500"/>
              </a:lnSpc>
              <a:spcBef>
                <a:spcPts val="0"/>
              </a:spcBef>
              <a:spcAft>
                <a:spcPts val="0"/>
              </a:spcAft>
              <a:buClr>
                <a:schemeClr val="dk1"/>
              </a:buClr>
              <a:buSzPts val="1100"/>
              <a:buFont typeface="Arial"/>
              <a:buNone/>
            </a:pPr>
            <a:r>
              <a:rPr b="1" lang="en-GB" sz="1300">
                <a:solidFill>
                  <a:srgbClr val="CD3131"/>
                </a:solidFill>
                <a:highlight>
                  <a:schemeClr val="lt1"/>
                </a:highlight>
                <a:latin typeface="Roboto"/>
                <a:ea typeface="Roboto"/>
                <a:cs typeface="Roboto"/>
                <a:sym typeface="Roboto"/>
              </a:rPr>
              <a:t>    'NoAns_exact'</a:t>
            </a:r>
            <a:r>
              <a:rPr b="1" lang="en-GB" sz="1300">
                <a:highlight>
                  <a:schemeClr val="lt1"/>
                </a:highlight>
                <a:latin typeface="Roboto"/>
                <a:ea typeface="Roboto"/>
                <a:cs typeface="Roboto"/>
                <a:sym typeface="Roboto"/>
              </a:rPr>
              <a:t>: </a:t>
            </a:r>
            <a:r>
              <a:rPr b="1" lang="en-GB" sz="1300">
                <a:solidFill>
                  <a:srgbClr val="098658"/>
                </a:solidFill>
                <a:highlight>
                  <a:schemeClr val="lt1"/>
                </a:highlight>
                <a:latin typeface="Roboto"/>
                <a:ea typeface="Roboto"/>
                <a:cs typeface="Roboto"/>
                <a:sym typeface="Roboto"/>
              </a:rPr>
              <a:t>86.99</a:t>
            </a:r>
            <a:endParaRPr b="1" sz="1300">
              <a:solidFill>
                <a:srgbClr val="098658"/>
              </a:solidFill>
              <a:highlight>
                <a:srgbClr val="FFFFFF"/>
              </a:highlight>
              <a:latin typeface="Roboto"/>
              <a:ea typeface="Roboto"/>
              <a:cs typeface="Roboto"/>
              <a:sym typeface="Roboto"/>
            </a:endParaRPr>
          </a:p>
          <a:p>
            <a:pPr indent="0" lvl="0" marL="457200" rtl="0" algn="l">
              <a:lnSpc>
                <a:spcPct val="137500"/>
              </a:lnSpc>
              <a:spcBef>
                <a:spcPts val="0"/>
              </a:spcBef>
              <a:spcAft>
                <a:spcPts val="0"/>
              </a:spcAft>
              <a:buNone/>
            </a:pPr>
            <a:r>
              <a:t/>
            </a:r>
            <a:endParaRPr b="1" sz="800">
              <a:solidFill>
                <a:srgbClr val="098658"/>
              </a:solidFill>
              <a:highlight>
                <a:srgbClr val="FFFFFF"/>
              </a:highlight>
              <a:latin typeface="Roboto"/>
              <a:ea typeface="Roboto"/>
              <a:cs typeface="Roboto"/>
              <a:sym typeface="Roboto"/>
            </a:endParaRPr>
          </a:p>
          <a:p>
            <a:pPr indent="0" lvl="0" marL="0" rtl="0" algn="l">
              <a:lnSpc>
                <a:spcPct val="70000"/>
              </a:lnSpc>
              <a:spcBef>
                <a:spcPts val="400"/>
              </a:spcBef>
              <a:spcAft>
                <a:spcPts val="0"/>
              </a:spcAft>
              <a:buNone/>
            </a:pPr>
            <a:r>
              <a:rPr b="1" lang="en-GB" sz="1620">
                <a:solidFill>
                  <a:schemeClr val="accent1"/>
                </a:solidFill>
                <a:latin typeface="Roboto"/>
                <a:ea typeface="Roboto"/>
                <a:cs typeface="Roboto"/>
                <a:sym typeface="Roboto"/>
              </a:rPr>
              <a:t>Model </a:t>
            </a:r>
            <a:r>
              <a:rPr b="1" lang="en-GB" sz="1620">
                <a:solidFill>
                  <a:schemeClr val="accent1"/>
                </a:solidFill>
                <a:latin typeface="Roboto"/>
                <a:ea typeface="Roboto"/>
                <a:cs typeface="Roboto"/>
                <a:sym typeface="Roboto"/>
              </a:rPr>
              <a:t>hyperparameters setting</a:t>
            </a:r>
            <a:endParaRPr b="1" sz="1620">
              <a:solidFill>
                <a:schemeClr val="accent1"/>
              </a:solidFill>
              <a:latin typeface="Roboto"/>
              <a:ea typeface="Roboto"/>
              <a:cs typeface="Roboto"/>
              <a:sym typeface="Roboto"/>
            </a:endParaRPr>
          </a:p>
          <a:p>
            <a:pPr indent="0" lvl="0" marL="457200" rtl="0" algn="l">
              <a:lnSpc>
                <a:spcPct val="70000"/>
              </a:lnSpc>
              <a:spcBef>
                <a:spcPts val="400"/>
              </a:spcBef>
              <a:spcAft>
                <a:spcPts val="0"/>
              </a:spcAft>
              <a:buSzPts val="770"/>
              <a:buNone/>
            </a:pPr>
            <a:r>
              <a:t/>
            </a:r>
            <a:endParaRPr b="1" sz="1620">
              <a:latin typeface="Roboto"/>
              <a:ea typeface="Roboto"/>
              <a:cs typeface="Roboto"/>
              <a:sym typeface="Roboto"/>
            </a:endParaRPr>
          </a:p>
          <a:p>
            <a:pPr indent="-331470" lvl="0" marL="457200" rtl="0" algn="l">
              <a:lnSpc>
                <a:spcPct val="100000"/>
              </a:lnSpc>
              <a:spcBef>
                <a:spcPts val="0"/>
              </a:spcBef>
              <a:spcAft>
                <a:spcPts val="0"/>
              </a:spcAft>
              <a:buSzPts val="1620"/>
              <a:buFont typeface="Roboto"/>
              <a:buChar char="•"/>
            </a:pPr>
            <a:r>
              <a:rPr lang="en-GB" sz="1620">
                <a:latin typeface="Roboto"/>
                <a:ea typeface="Roboto"/>
                <a:cs typeface="Roboto"/>
                <a:sym typeface="Roboto"/>
              </a:rPr>
              <a:t>24-layer, 1024-hidden, 16-heads, 355M parameters</a:t>
            </a:r>
            <a:endParaRPr sz="1620">
              <a:latin typeface="Roboto"/>
              <a:ea typeface="Roboto"/>
              <a:cs typeface="Roboto"/>
              <a:sym typeface="Roboto"/>
            </a:endParaRPr>
          </a:p>
          <a:p>
            <a:pPr indent="0" lvl="0" marL="457200" rtl="0" algn="l">
              <a:lnSpc>
                <a:spcPct val="100000"/>
              </a:lnSpc>
              <a:spcBef>
                <a:spcPts val="0"/>
              </a:spcBef>
              <a:spcAft>
                <a:spcPts val="0"/>
              </a:spcAft>
              <a:buNone/>
            </a:pPr>
            <a:r>
              <a:t/>
            </a:r>
            <a:endParaRPr sz="820">
              <a:latin typeface="Roboto"/>
              <a:ea typeface="Roboto"/>
              <a:cs typeface="Roboto"/>
              <a:sym typeface="Roboto"/>
            </a:endParaRPr>
          </a:p>
          <a:p>
            <a:pPr indent="-331470" lvl="0" marL="457200" rtl="0" algn="l">
              <a:lnSpc>
                <a:spcPct val="100000"/>
              </a:lnSpc>
              <a:spcBef>
                <a:spcPts val="0"/>
              </a:spcBef>
              <a:spcAft>
                <a:spcPts val="0"/>
              </a:spcAft>
              <a:buSzPts val="1620"/>
              <a:buFont typeface="Roboto"/>
              <a:buChar char="•"/>
            </a:pPr>
            <a:r>
              <a:rPr lang="en-GB" sz="1620">
                <a:latin typeface="Roboto"/>
                <a:ea typeface="Roboto"/>
                <a:cs typeface="Roboto"/>
                <a:sym typeface="Roboto"/>
              </a:rPr>
              <a:t>Training time: &gt; 1 day (batch_size=8)</a:t>
            </a:r>
            <a:endParaRPr sz="1620">
              <a:latin typeface="Roboto"/>
              <a:ea typeface="Roboto"/>
              <a:cs typeface="Roboto"/>
              <a:sym typeface="Roboto"/>
            </a:endParaRPr>
          </a:p>
          <a:p>
            <a:pPr indent="0" lvl="0" marL="0" rtl="0" algn="l">
              <a:lnSpc>
                <a:spcPct val="100000"/>
              </a:lnSpc>
              <a:spcBef>
                <a:spcPts val="0"/>
              </a:spcBef>
              <a:spcAft>
                <a:spcPts val="0"/>
              </a:spcAft>
              <a:buSzPts val="770"/>
              <a:buNone/>
            </a:pPr>
            <a:r>
              <a:t/>
            </a:r>
            <a:endParaRPr sz="720">
              <a:latin typeface="Roboto"/>
              <a:ea typeface="Roboto"/>
              <a:cs typeface="Roboto"/>
              <a:sym typeface="Roboto"/>
            </a:endParaRPr>
          </a:p>
          <a:p>
            <a:pPr indent="-331470" lvl="0" marL="457200" rtl="0" algn="l">
              <a:lnSpc>
                <a:spcPct val="100000"/>
              </a:lnSpc>
              <a:spcBef>
                <a:spcPts val="0"/>
              </a:spcBef>
              <a:spcAft>
                <a:spcPts val="0"/>
              </a:spcAft>
              <a:buSzPts val="1620"/>
              <a:buChar char="•"/>
            </a:pPr>
            <a:r>
              <a:rPr lang="en-GB" sz="1620">
                <a:latin typeface="Roboto"/>
                <a:ea typeface="Roboto"/>
                <a:cs typeface="Roboto"/>
                <a:sym typeface="Roboto"/>
              </a:rPr>
              <a:t>GPU: </a:t>
            </a:r>
            <a:r>
              <a:rPr b="1" lang="en-GB" sz="1620">
                <a:latin typeface="Roboto"/>
                <a:ea typeface="Roboto"/>
                <a:cs typeface="Roboto"/>
                <a:sym typeface="Roboto"/>
              </a:rPr>
              <a:t>NVIDIA A100</a:t>
            </a:r>
            <a:r>
              <a:rPr lang="en-GB" sz="1620">
                <a:latin typeface="Roboto"/>
                <a:ea typeface="Roboto"/>
                <a:cs typeface="Roboto"/>
                <a:sym typeface="Roboto"/>
              </a:rPr>
              <a:t> (xgpg0 cluster node)</a:t>
            </a:r>
            <a:endParaRPr sz="1620">
              <a:latin typeface="Roboto"/>
              <a:ea typeface="Roboto"/>
              <a:cs typeface="Roboto"/>
              <a:sym typeface="Roboto"/>
            </a:endParaRPr>
          </a:p>
        </p:txBody>
      </p:sp>
      <p:pic>
        <p:nvPicPr>
          <p:cNvPr id="420" name="Google Shape;420;p43"/>
          <p:cNvPicPr preferRelativeResize="0"/>
          <p:nvPr/>
        </p:nvPicPr>
        <p:blipFill>
          <a:blip r:embed="rId3">
            <a:alphaModFix/>
          </a:blip>
          <a:stretch>
            <a:fillRect/>
          </a:stretch>
        </p:blipFill>
        <p:spPr>
          <a:xfrm>
            <a:off x="5789925" y="790972"/>
            <a:ext cx="3004828" cy="4123928"/>
          </a:xfrm>
          <a:prstGeom prst="rect">
            <a:avLst/>
          </a:prstGeom>
          <a:noFill/>
          <a:ln>
            <a:noFill/>
          </a:ln>
        </p:spPr>
      </p:pic>
      <p:sp>
        <p:nvSpPr>
          <p:cNvPr id="421" name="Google Shape;421;p43"/>
          <p:cNvSpPr txBox="1"/>
          <p:nvPr/>
        </p:nvSpPr>
        <p:spPr>
          <a:xfrm>
            <a:off x="3503825" y="703900"/>
            <a:ext cx="1986600" cy="10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Roboto"/>
                <a:ea typeface="Roboto"/>
                <a:cs typeface="Roboto"/>
                <a:sym typeface="Roboto"/>
              </a:rPr>
              <a:t>Human performance</a:t>
            </a:r>
            <a:r>
              <a:rPr b="1" lang="en-GB" sz="1700">
                <a:solidFill>
                  <a:schemeClr val="dk1"/>
                </a:solidFill>
                <a:latin typeface="Roboto"/>
                <a:ea typeface="Roboto"/>
                <a:cs typeface="Roboto"/>
                <a:sym typeface="Roboto"/>
              </a:rPr>
              <a:t>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sz="13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GB" sz="1350">
                <a:solidFill>
                  <a:srgbClr val="FF0000"/>
                </a:solidFill>
                <a:highlight>
                  <a:srgbClr val="FFFFFF"/>
                </a:highlight>
                <a:latin typeface="Roboto"/>
                <a:ea typeface="Roboto"/>
                <a:cs typeface="Roboto"/>
                <a:sym typeface="Roboto"/>
              </a:rPr>
              <a:t>‘F1’</a:t>
            </a:r>
            <a:r>
              <a:rPr lang="en-GB" sz="1350">
                <a:solidFill>
                  <a:srgbClr val="333333"/>
                </a:solidFill>
                <a:highlight>
                  <a:srgbClr val="FFFFFF"/>
                </a:highlight>
                <a:latin typeface="Roboto"/>
                <a:ea typeface="Roboto"/>
                <a:cs typeface="Roboto"/>
                <a:sym typeface="Roboto"/>
              </a:rPr>
              <a:t>  : </a:t>
            </a:r>
            <a:r>
              <a:rPr b="1" lang="en-GB" sz="1350">
                <a:solidFill>
                  <a:srgbClr val="098658"/>
                </a:solidFill>
                <a:highlight>
                  <a:srgbClr val="FFFFFF"/>
                </a:highlight>
                <a:latin typeface="Roboto"/>
                <a:ea typeface="Roboto"/>
                <a:cs typeface="Roboto"/>
                <a:sym typeface="Roboto"/>
              </a:rPr>
              <a:t>89.45</a:t>
            </a:r>
            <a:endParaRPr b="1" sz="1350">
              <a:solidFill>
                <a:srgbClr val="098658"/>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350">
                <a:solidFill>
                  <a:srgbClr val="FF0000"/>
                </a:solidFill>
                <a:highlight>
                  <a:srgbClr val="FFFFFF"/>
                </a:highlight>
                <a:latin typeface="Roboto"/>
                <a:ea typeface="Roboto"/>
                <a:cs typeface="Roboto"/>
                <a:sym typeface="Roboto"/>
              </a:rPr>
              <a:t>‘Exact’ </a:t>
            </a:r>
            <a:r>
              <a:rPr lang="en-GB" sz="1350">
                <a:solidFill>
                  <a:srgbClr val="333333"/>
                </a:solidFill>
                <a:highlight>
                  <a:srgbClr val="FFFFFF"/>
                </a:highlight>
                <a:latin typeface="Roboto"/>
                <a:ea typeface="Roboto"/>
                <a:cs typeface="Roboto"/>
                <a:sym typeface="Roboto"/>
              </a:rPr>
              <a:t>: </a:t>
            </a:r>
            <a:r>
              <a:rPr b="1" lang="en-GB" sz="1350">
                <a:solidFill>
                  <a:srgbClr val="098658"/>
                </a:solidFill>
                <a:highlight>
                  <a:srgbClr val="FFFFFF"/>
                </a:highlight>
                <a:latin typeface="Roboto"/>
                <a:ea typeface="Roboto"/>
                <a:cs typeface="Roboto"/>
                <a:sym typeface="Roboto"/>
              </a:rPr>
              <a:t>86.83</a:t>
            </a:r>
            <a:endParaRPr b="1" sz="1350">
              <a:solidFill>
                <a:srgbClr val="098658"/>
              </a:solidFill>
              <a:highlight>
                <a:srgbClr val="FFFFFF"/>
              </a:highlight>
              <a:latin typeface="Roboto"/>
              <a:ea typeface="Roboto"/>
              <a:cs typeface="Roboto"/>
              <a:sym typeface="Roboto"/>
            </a:endParaRPr>
          </a:p>
        </p:txBody>
      </p:sp>
      <p:cxnSp>
        <p:nvCxnSpPr>
          <p:cNvPr id="422" name="Google Shape;422;p43"/>
          <p:cNvCxnSpPr/>
          <p:nvPr/>
        </p:nvCxnSpPr>
        <p:spPr>
          <a:xfrm flipH="1">
            <a:off x="3194775" y="878225"/>
            <a:ext cx="4800" cy="176130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43"/>
          <p:cNvSpPr txBox="1"/>
          <p:nvPr>
            <p:ph type="title"/>
          </p:nvPr>
        </p:nvSpPr>
        <p:spPr>
          <a:xfrm>
            <a:off x="628650" y="-51331"/>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a:latin typeface="Roboto"/>
                <a:ea typeface="Roboto"/>
                <a:cs typeface="Roboto"/>
                <a:sym typeface="Roboto"/>
              </a:rPr>
              <a:t>Details of the best performing model</a:t>
            </a:r>
            <a:endParaRPr b="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2834283" y="238125"/>
            <a:ext cx="3707606" cy="547689"/>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Avenir"/>
              <a:buNone/>
            </a:pPr>
            <a:r>
              <a:rPr b="1" lang="en-GB">
                <a:latin typeface="Roboto"/>
                <a:ea typeface="Roboto"/>
                <a:cs typeface="Roboto"/>
                <a:sym typeface="Roboto"/>
              </a:rPr>
              <a:t>Problem Statement</a:t>
            </a:r>
            <a:endParaRPr>
              <a:latin typeface="Roboto"/>
              <a:ea typeface="Roboto"/>
              <a:cs typeface="Roboto"/>
              <a:sym typeface="Roboto"/>
            </a:endParaRPr>
          </a:p>
        </p:txBody>
      </p:sp>
      <p:sp>
        <p:nvSpPr>
          <p:cNvPr id="137" name="Google Shape;137;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pic>
        <p:nvPicPr>
          <p:cNvPr descr="Text&#10;&#10;Description automatically generated" id="138" name="Google Shape;138;p26"/>
          <p:cNvPicPr preferRelativeResize="0"/>
          <p:nvPr/>
        </p:nvPicPr>
        <p:blipFill rotWithShape="1">
          <a:blip r:embed="rId3">
            <a:alphaModFix/>
          </a:blip>
          <a:srcRect b="0" l="0" r="0" t="0"/>
          <a:stretch/>
        </p:blipFill>
        <p:spPr>
          <a:xfrm>
            <a:off x="1373387" y="1050910"/>
            <a:ext cx="6397227" cy="343458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4"/>
          <p:cNvSpPr/>
          <p:nvPr/>
        </p:nvSpPr>
        <p:spPr>
          <a:xfrm rot="-1535736">
            <a:off x="2664171" y="1175468"/>
            <a:ext cx="3330429" cy="3330429"/>
          </a:xfrm>
          <a:prstGeom prst="pie">
            <a:avLst>
              <a:gd fmla="val 7236886" name="adj1"/>
              <a:gd fmla="val 12467180" name="adj2"/>
            </a:avLst>
          </a:prstGeom>
          <a:solidFill>
            <a:srgbClr val="FA47E3">
              <a:alpha val="39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4"/>
          <p:cNvSpPr/>
          <p:nvPr/>
        </p:nvSpPr>
        <p:spPr>
          <a:xfrm rot="9900066">
            <a:off x="3134742" y="1277211"/>
            <a:ext cx="3330363" cy="3330363"/>
          </a:xfrm>
          <a:prstGeom prst="pie">
            <a:avLst>
              <a:gd fmla="val 12298779" name="adj1"/>
              <a:gd fmla="val 16200000" name="adj2"/>
            </a:avLst>
          </a:prstGeom>
          <a:solidFill>
            <a:srgbClr val="9BDBD5">
              <a:alpha val="62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4"/>
          <p:cNvSpPr/>
          <p:nvPr/>
        </p:nvSpPr>
        <p:spPr>
          <a:xfrm rot="3852908">
            <a:off x="3210957" y="970024"/>
            <a:ext cx="3330395" cy="3330395"/>
          </a:xfrm>
          <a:prstGeom prst="pie">
            <a:avLst>
              <a:gd fmla="val 13197422" name="adj1"/>
              <a:gd fmla="val 16442924" name="adj2"/>
            </a:avLst>
          </a:prstGeom>
          <a:solidFill>
            <a:srgbClr val="6C16E1">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44"/>
          <p:cNvGrpSpPr/>
          <p:nvPr/>
        </p:nvGrpSpPr>
        <p:grpSpPr>
          <a:xfrm>
            <a:off x="3255189" y="1585298"/>
            <a:ext cx="2640300" cy="2640300"/>
            <a:chOff x="3255189" y="1585298"/>
            <a:chExt cx="2640300" cy="2640300"/>
          </a:xfrm>
        </p:grpSpPr>
        <p:sp>
          <p:nvSpPr>
            <p:cNvPr id="432" name="Google Shape;432;p44"/>
            <p:cNvSpPr/>
            <p:nvPr/>
          </p:nvSpPr>
          <p:spPr>
            <a:xfrm>
              <a:off x="3255189" y="1585298"/>
              <a:ext cx="2640300" cy="2640300"/>
            </a:xfrm>
            <a:prstGeom prst="ellipse">
              <a:avLst/>
            </a:prstGeom>
            <a:solidFill>
              <a:srgbClr val="AEEAFE">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433" name="Google Shape;433;p44"/>
            <p:cNvSpPr/>
            <p:nvPr/>
          </p:nvSpPr>
          <p:spPr>
            <a:xfrm>
              <a:off x="3767529" y="2097688"/>
              <a:ext cx="1615500" cy="1615500"/>
            </a:xfrm>
            <a:prstGeom prst="ellipse">
              <a:avLst/>
            </a:prstGeom>
            <a:solidFill>
              <a:srgbClr val="FFFFFF"/>
            </a:solidFill>
            <a:ln>
              <a:noFill/>
            </a:ln>
            <a:effectLst>
              <a:outerShdw blurRad="114300" rotWithShape="0" algn="bl" dir="5400000" dist="19050">
                <a:srgbClr val="000000">
                  <a:alpha val="2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grpSp>
      <p:sp>
        <p:nvSpPr>
          <p:cNvPr id="434" name="Google Shape;434;p44"/>
          <p:cNvSpPr txBox="1"/>
          <p:nvPr/>
        </p:nvSpPr>
        <p:spPr>
          <a:xfrm>
            <a:off x="2760513" y="3058675"/>
            <a:ext cx="1272900" cy="91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Roboto"/>
                <a:ea typeface="Roboto"/>
                <a:cs typeface="Roboto"/>
                <a:sym typeface="Roboto"/>
              </a:rPr>
              <a:t>Distilled Bert</a:t>
            </a:r>
            <a:endParaRPr b="1">
              <a:latin typeface="Roboto"/>
              <a:ea typeface="Roboto"/>
              <a:cs typeface="Roboto"/>
              <a:sym typeface="Roboto"/>
            </a:endParaRPr>
          </a:p>
          <a:p>
            <a:pPr indent="0" lvl="0" marL="0" rtl="0" algn="ctr">
              <a:spcBef>
                <a:spcPts val="0"/>
              </a:spcBef>
              <a:spcAft>
                <a:spcPts val="0"/>
              </a:spcAft>
              <a:buNone/>
            </a:pPr>
            <a:r>
              <a:rPr lang="en-GB" sz="1200">
                <a:latin typeface="Roboto"/>
                <a:ea typeface="Roboto"/>
                <a:cs typeface="Roboto"/>
                <a:sym typeface="Roboto"/>
              </a:rPr>
              <a:t>Non EM: </a:t>
            </a:r>
            <a:r>
              <a:rPr b="1" lang="en-GB" sz="1200">
                <a:solidFill>
                  <a:srgbClr val="1155CC"/>
                </a:solidFill>
                <a:latin typeface="Roboto"/>
                <a:ea typeface="Roboto"/>
                <a:cs typeface="Roboto"/>
                <a:sym typeface="Roboto"/>
              </a:rPr>
              <a:t>1061</a:t>
            </a:r>
            <a:r>
              <a:rPr lang="en-GB"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
        <p:nvSpPr>
          <p:cNvPr id="435" name="Google Shape;435;p44"/>
          <p:cNvSpPr txBox="1"/>
          <p:nvPr/>
        </p:nvSpPr>
        <p:spPr>
          <a:xfrm>
            <a:off x="4916574" y="1681800"/>
            <a:ext cx="1605000" cy="43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Roberta Large </a:t>
            </a:r>
            <a:endParaRPr>
              <a:latin typeface="Roboto"/>
              <a:ea typeface="Roboto"/>
              <a:cs typeface="Roboto"/>
              <a:sym typeface="Roboto"/>
            </a:endParaRPr>
          </a:p>
          <a:p>
            <a:pPr indent="0" lvl="0" marL="0" rtl="0" algn="ctr">
              <a:spcBef>
                <a:spcPts val="0"/>
              </a:spcBef>
              <a:spcAft>
                <a:spcPts val="0"/>
              </a:spcAft>
              <a:buNone/>
            </a:pPr>
            <a:r>
              <a:rPr lang="en-GB" sz="1200">
                <a:latin typeface="Roboto"/>
                <a:ea typeface="Roboto"/>
                <a:cs typeface="Roboto"/>
                <a:sym typeface="Roboto"/>
              </a:rPr>
              <a:t>Non EM: </a:t>
            </a:r>
            <a:r>
              <a:rPr b="1" lang="en-GB" sz="1200">
                <a:solidFill>
                  <a:srgbClr val="1155CC"/>
                </a:solidFill>
                <a:latin typeface="Roboto"/>
                <a:ea typeface="Roboto"/>
                <a:cs typeface="Roboto"/>
                <a:sym typeface="Roboto"/>
              </a:rPr>
              <a:t>623</a:t>
            </a:r>
            <a:endParaRPr b="1" sz="1200">
              <a:solidFill>
                <a:srgbClr val="1155CC"/>
              </a:solidFill>
              <a:latin typeface="Roboto"/>
              <a:ea typeface="Roboto"/>
              <a:cs typeface="Roboto"/>
              <a:sym typeface="Roboto"/>
            </a:endParaRPr>
          </a:p>
        </p:txBody>
      </p:sp>
      <p:sp>
        <p:nvSpPr>
          <p:cNvPr id="436" name="Google Shape;436;p44"/>
          <p:cNvSpPr txBox="1"/>
          <p:nvPr/>
        </p:nvSpPr>
        <p:spPr>
          <a:xfrm>
            <a:off x="4916575" y="3406600"/>
            <a:ext cx="1347000" cy="7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Roboto"/>
                <a:ea typeface="Roboto"/>
                <a:cs typeface="Roboto"/>
                <a:sym typeface="Roboto"/>
              </a:rPr>
              <a:t>Proposed Pipeline</a:t>
            </a:r>
            <a:r>
              <a:rPr lang="en-GB">
                <a:latin typeface="Roboto"/>
                <a:ea typeface="Roboto"/>
                <a:cs typeface="Roboto"/>
                <a:sym typeface="Roboto"/>
              </a:rPr>
              <a:t> </a:t>
            </a:r>
            <a:endParaRPr>
              <a:latin typeface="Roboto"/>
              <a:ea typeface="Roboto"/>
              <a:cs typeface="Roboto"/>
              <a:sym typeface="Roboto"/>
            </a:endParaRPr>
          </a:p>
          <a:p>
            <a:pPr indent="0" lvl="0" marL="0" rtl="0" algn="ctr">
              <a:spcBef>
                <a:spcPts val="0"/>
              </a:spcBef>
              <a:spcAft>
                <a:spcPts val="0"/>
              </a:spcAft>
              <a:buNone/>
            </a:pPr>
            <a:r>
              <a:rPr lang="en-GB" sz="1200">
                <a:latin typeface="Roboto"/>
                <a:ea typeface="Roboto"/>
                <a:cs typeface="Roboto"/>
                <a:sym typeface="Roboto"/>
              </a:rPr>
              <a:t>Non EM : </a:t>
            </a:r>
            <a:r>
              <a:rPr b="1" lang="en-GB" sz="1200">
                <a:solidFill>
                  <a:srgbClr val="1155CC"/>
                </a:solidFill>
                <a:latin typeface="Roboto"/>
                <a:ea typeface="Roboto"/>
                <a:cs typeface="Roboto"/>
                <a:sym typeface="Roboto"/>
              </a:rPr>
              <a:t>817</a:t>
            </a:r>
            <a:endParaRPr b="1" sz="1200">
              <a:solidFill>
                <a:srgbClr val="1155CC"/>
              </a:solidFill>
              <a:latin typeface="Roboto"/>
              <a:ea typeface="Roboto"/>
              <a:cs typeface="Roboto"/>
              <a:sym typeface="Roboto"/>
            </a:endParaRPr>
          </a:p>
        </p:txBody>
      </p:sp>
      <p:sp>
        <p:nvSpPr>
          <p:cNvPr id="437" name="Google Shape;437;p44"/>
          <p:cNvSpPr txBox="1"/>
          <p:nvPr/>
        </p:nvSpPr>
        <p:spPr>
          <a:xfrm>
            <a:off x="3945900" y="2748725"/>
            <a:ext cx="1272900" cy="31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515151"/>
                </a:solidFill>
                <a:latin typeface="Roboto"/>
                <a:ea typeface="Roboto"/>
                <a:cs typeface="Roboto"/>
                <a:sym typeface="Roboto"/>
              </a:rPr>
              <a:t>Non Exact Match common among all models</a:t>
            </a:r>
            <a:r>
              <a:rPr lang="en-GB">
                <a:latin typeface="Roboto"/>
                <a:ea typeface="Roboto"/>
                <a:cs typeface="Roboto"/>
                <a:sym typeface="Roboto"/>
              </a:rPr>
              <a:t> : </a:t>
            </a:r>
            <a:r>
              <a:rPr b="1" lang="en-GB">
                <a:latin typeface="Roboto"/>
                <a:ea typeface="Roboto"/>
                <a:cs typeface="Roboto"/>
                <a:sym typeface="Roboto"/>
              </a:rPr>
              <a:t>339</a:t>
            </a:r>
            <a:endParaRPr b="1">
              <a:latin typeface="Roboto"/>
              <a:ea typeface="Roboto"/>
              <a:cs typeface="Roboto"/>
              <a:sym typeface="Roboto"/>
            </a:endParaRPr>
          </a:p>
        </p:txBody>
      </p:sp>
      <p:sp>
        <p:nvSpPr>
          <p:cNvPr id="438" name="Google Shape;438;p44"/>
          <p:cNvSpPr txBox="1"/>
          <p:nvPr/>
        </p:nvSpPr>
        <p:spPr>
          <a:xfrm>
            <a:off x="3555579" y="877750"/>
            <a:ext cx="1643400" cy="6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600">
                <a:latin typeface="Roboto"/>
                <a:ea typeface="Roboto"/>
                <a:cs typeface="Roboto"/>
                <a:sym typeface="Roboto"/>
              </a:rPr>
              <a:t>Total : </a:t>
            </a:r>
            <a:r>
              <a:rPr b="1" lang="en-GB" sz="1600">
                <a:latin typeface="Roboto"/>
                <a:ea typeface="Roboto"/>
                <a:cs typeface="Roboto"/>
                <a:sym typeface="Roboto"/>
              </a:rPr>
              <a:t>3000 Samples</a:t>
            </a:r>
            <a:endParaRPr b="1" sz="1600">
              <a:latin typeface="Roboto"/>
              <a:ea typeface="Roboto"/>
              <a:cs typeface="Roboto"/>
              <a:sym typeface="Roboto"/>
            </a:endParaRPr>
          </a:p>
        </p:txBody>
      </p:sp>
      <p:grpSp>
        <p:nvGrpSpPr>
          <p:cNvPr id="439" name="Google Shape;439;p44"/>
          <p:cNvGrpSpPr/>
          <p:nvPr/>
        </p:nvGrpSpPr>
        <p:grpSpPr>
          <a:xfrm>
            <a:off x="6143624" y="3058667"/>
            <a:ext cx="2874378" cy="2006833"/>
            <a:chOff x="6190825" y="3058679"/>
            <a:chExt cx="2626202" cy="2006833"/>
          </a:xfrm>
        </p:grpSpPr>
        <p:sp>
          <p:nvSpPr>
            <p:cNvPr id="440" name="Google Shape;440;p44"/>
            <p:cNvSpPr txBox="1"/>
            <p:nvPr/>
          </p:nvSpPr>
          <p:spPr>
            <a:xfrm>
              <a:off x="6190825" y="3455412"/>
              <a:ext cx="2626200" cy="16101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Dependency Distance:</a:t>
              </a:r>
              <a:r>
                <a:rPr b="1" lang="en-GB" sz="1200">
                  <a:solidFill>
                    <a:schemeClr val="dk1"/>
                  </a:solidFill>
                  <a:latin typeface="Roboto"/>
                  <a:ea typeface="Roboto"/>
                  <a:cs typeface="Roboto"/>
                  <a:sym typeface="Roboto"/>
                </a:rPr>
                <a:t> </a:t>
              </a:r>
              <a:r>
                <a:rPr b="1" lang="en-GB" sz="1200">
                  <a:solidFill>
                    <a:srgbClr val="1155CC"/>
                  </a:solidFill>
                  <a:latin typeface="Roboto"/>
                  <a:ea typeface="Roboto"/>
                  <a:cs typeface="Roboto"/>
                  <a:sym typeface="Roboto"/>
                </a:rPr>
                <a:t>6.36 </a:t>
              </a:r>
              <a:endParaRPr b="1" sz="1200">
                <a:solidFill>
                  <a:srgbClr val="1155CC"/>
                </a:solidFill>
                <a:latin typeface="Roboto"/>
                <a:ea typeface="Roboto"/>
                <a:cs typeface="Roboto"/>
                <a:sym typeface="Roboto"/>
              </a:endParaRPr>
            </a:p>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Proportion of “What” questions not matching : </a:t>
              </a:r>
              <a:r>
                <a:rPr b="1" lang="en-GB" sz="1200">
                  <a:solidFill>
                    <a:srgbClr val="1155CC"/>
                  </a:solidFill>
                  <a:latin typeface="Roboto"/>
                  <a:ea typeface="Roboto"/>
                  <a:cs typeface="Roboto"/>
                  <a:sym typeface="Roboto"/>
                </a:rPr>
                <a:t>0.28</a:t>
              </a:r>
              <a:endParaRPr b="1" sz="1200">
                <a:solidFill>
                  <a:srgbClr val="1155CC"/>
                </a:solidFill>
                <a:latin typeface="Roboto"/>
                <a:ea typeface="Roboto"/>
                <a:cs typeface="Roboto"/>
                <a:sym typeface="Roboto"/>
              </a:endParaRPr>
            </a:p>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Proportion of “Why” questions not matching : </a:t>
              </a:r>
              <a:r>
                <a:rPr b="1" lang="en-GB" sz="1200">
                  <a:solidFill>
                    <a:srgbClr val="1155CC"/>
                  </a:solidFill>
                  <a:latin typeface="Roboto"/>
                  <a:ea typeface="Roboto"/>
                  <a:cs typeface="Roboto"/>
                  <a:sym typeface="Roboto"/>
                </a:rPr>
                <a:t>0.55</a:t>
              </a:r>
              <a:endParaRPr b="1" sz="1200">
                <a:solidFill>
                  <a:srgbClr val="1155CC"/>
                </a:solidFill>
                <a:latin typeface="Roboto"/>
                <a:ea typeface="Roboto"/>
                <a:cs typeface="Roboto"/>
                <a:sym typeface="Roboto"/>
              </a:endParaRPr>
            </a:p>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Proportion of DESC answers not matching : </a:t>
              </a:r>
              <a:r>
                <a:rPr b="1" lang="en-GB" sz="1200">
                  <a:solidFill>
                    <a:srgbClr val="1155CC"/>
                  </a:solidFill>
                  <a:latin typeface="Roboto"/>
                  <a:ea typeface="Roboto"/>
                  <a:cs typeface="Roboto"/>
                  <a:sym typeface="Roboto"/>
                </a:rPr>
                <a:t>0.32</a:t>
              </a:r>
              <a:endParaRPr sz="1200">
                <a:solidFill>
                  <a:srgbClr val="1155CC"/>
                </a:solidFill>
                <a:latin typeface="Roboto"/>
                <a:ea typeface="Roboto"/>
                <a:cs typeface="Roboto"/>
                <a:sym typeface="Roboto"/>
              </a:endParaRPr>
            </a:p>
          </p:txBody>
        </p:sp>
        <p:sp>
          <p:nvSpPr>
            <p:cNvPr id="441" name="Google Shape;441;p44"/>
            <p:cNvSpPr txBox="1"/>
            <p:nvPr/>
          </p:nvSpPr>
          <p:spPr>
            <a:xfrm>
              <a:off x="6690926" y="3058679"/>
              <a:ext cx="2126101" cy="312700"/>
            </a:xfrm>
            <a:prstGeom prst="rect">
              <a:avLst/>
            </a:prstGeom>
            <a:solidFill>
              <a:srgbClr val="9BDBD5">
                <a:alpha val="625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GB">
                  <a:solidFill>
                    <a:schemeClr val="dk1"/>
                  </a:solidFill>
                  <a:latin typeface="Roboto"/>
                  <a:ea typeface="Roboto"/>
                  <a:cs typeface="Roboto"/>
                  <a:sym typeface="Roboto"/>
                </a:rPr>
                <a:t>Proposed Pipeline</a:t>
              </a:r>
              <a:endParaRPr b="1">
                <a:solidFill>
                  <a:schemeClr val="dk1"/>
                </a:solidFill>
                <a:latin typeface="Roboto"/>
                <a:ea typeface="Roboto"/>
                <a:cs typeface="Roboto"/>
                <a:sym typeface="Roboto"/>
              </a:endParaRPr>
            </a:p>
          </p:txBody>
        </p:sp>
      </p:grpSp>
      <p:sp>
        <p:nvSpPr>
          <p:cNvPr id="442" name="Google Shape;442;p44"/>
          <p:cNvSpPr txBox="1"/>
          <p:nvPr/>
        </p:nvSpPr>
        <p:spPr>
          <a:xfrm>
            <a:off x="6219275" y="1334900"/>
            <a:ext cx="2722800" cy="16125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Dependency Distance:</a:t>
            </a:r>
            <a:r>
              <a:rPr b="1" lang="en-GB" sz="1200">
                <a:solidFill>
                  <a:srgbClr val="1155CC"/>
                </a:solidFill>
                <a:latin typeface="Roboto"/>
                <a:ea typeface="Roboto"/>
                <a:cs typeface="Roboto"/>
                <a:sym typeface="Roboto"/>
              </a:rPr>
              <a:t> 6.33 </a:t>
            </a:r>
            <a:endParaRPr b="1"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Proportion of “What” questions not matching : </a:t>
            </a:r>
            <a:r>
              <a:rPr b="1" lang="en-GB" sz="1200">
                <a:solidFill>
                  <a:srgbClr val="1155CC"/>
                </a:solidFill>
                <a:latin typeface="Roboto"/>
                <a:ea typeface="Roboto"/>
                <a:cs typeface="Roboto"/>
                <a:sym typeface="Roboto"/>
              </a:rPr>
              <a:t>0.21</a:t>
            </a:r>
            <a:endParaRPr b="1"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Proportion of “Why” questions not matching : </a:t>
            </a:r>
            <a:r>
              <a:rPr b="1" lang="en-GB" sz="1200">
                <a:solidFill>
                  <a:srgbClr val="1155CC"/>
                </a:solidFill>
                <a:latin typeface="Roboto"/>
                <a:ea typeface="Roboto"/>
                <a:cs typeface="Roboto"/>
                <a:sym typeface="Roboto"/>
              </a:rPr>
              <a:t>0.51</a:t>
            </a:r>
            <a:endParaRPr b="1" sz="1200">
              <a:solidFill>
                <a:srgbClr val="1155CC"/>
              </a:solidFill>
              <a:latin typeface="Roboto"/>
              <a:ea typeface="Roboto"/>
              <a:cs typeface="Roboto"/>
              <a:sym typeface="Roboto"/>
            </a:endParaRPr>
          </a:p>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Proportion of DESC answers not matching : </a:t>
            </a:r>
            <a:r>
              <a:rPr b="1" lang="en-GB" sz="1200">
                <a:solidFill>
                  <a:srgbClr val="1155CC"/>
                </a:solidFill>
                <a:latin typeface="Roboto"/>
                <a:ea typeface="Roboto"/>
                <a:cs typeface="Roboto"/>
                <a:sym typeface="Roboto"/>
              </a:rPr>
              <a:t>0.256 </a:t>
            </a:r>
            <a:r>
              <a:rPr lang="en-GB" sz="1200">
                <a:solidFill>
                  <a:srgbClr val="1155CC"/>
                </a:solidFill>
                <a:latin typeface="Roboto"/>
                <a:ea typeface="Roboto"/>
                <a:cs typeface="Roboto"/>
                <a:sym typeface="Roboto"/>
              </a:rPr>
              <a:t> </a:t>
            </a:r>
            <a:endParaRPr sz="1200">
              <a:solidFill>
                <a:srgbClr val="1155CC"/>
              </a:solidFill>
              <a:latin typeface="Roboto"/>
              <a:ea typeface="Roboto"/>
              <a:cs typeface="Roboto"/>
              <a:sym typeface="Roboto"/>
            </a:endParaRPr>
          </a:p>
          <a:p>
            <a:pPr indent="0" lvl="0" marL="0" rtl="0" algn="r">
              <a:spcBef>
                <a:spcPts val="0"/>
              </a:spcBef>
              <a:spcAft>
                <a:spcPts val="0"/>
              </a:spcAft>
              <a:buNone/>
            </a:pPr>
            <a:r>
              <a:t/>
            </a:r>
            <a:endParaRPr sz="1200">
              <a:solidFill>
                <a:schemeClr val="dk1"/>
              </a:solidFill>
              <a:latin typeface="Roboto"/>
              <a:ea typeface="Roboto"/>
              <a:cs typeface="Roboto"/>
              <a:sym typeface="Roboto"/>
            </a:endParaRPr>
          </a:p>
        </p:txBody>
      </p:sp>
      <p:sp>
        <p:nvSpPr>
          <p:cNvPr id="443" name="Google Shape;443;p44"/>
          <p:cNvSpPr txBox="1"/>
          <p:nvPr/>
        </p:nvSpPr>
        <p:spPr>
          <a:xfrm>
            <a:off x="6561225" y="903000"/>
            <a:ext cx="2126100" cy="312600"/>
          </a:xfrm>
          <a:prstGeom prst="rect">
            <a:avLst/>
          </a:prstGeom>
          <a:solidFill>
            <a:srgbClr val="6C16E1">
              <a:alpha val="363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Roboto"/>
                <a:ea typeface="Roboto"/>
                <a:cs typeface="Roboto"/>
                <a:sym typeface="Roboto"/>
              </a:rPr>
              <a:t>Roberta Large</a:t>
            </a:r>
            <a:endParaRPr b="1">
              <a:solidFill>
                <a:schemeClr val="dk1"/>
              </a:solidFill>
              <a:latin typeface="Roboto"/>
              <a:ea typeface="Roboto"/>
              <a:cs typeface="Roboto"/>
              <a:sym typeface="Roboto"/>
            </a:endParaRPr>
          </a:p>
        </p:txBody>
      </p:sp>
      <p:sp>
        <p:nvSpPr>
          <p:cNvPr id="444" name="Google Shape;444;p44"/>
          <p:cNvSpPr txBox="1"/>
          <p:nvPr/>
        </p:nvSpPr>
        <p:spPr>
          <a:xfrm>
            <a:off x="37875" y="3325175"/>
            <a:ext cx="2722800" cy="17367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Dependency Distance:</a:t>
            </a:r>
            <a:r>
              <a:rPr b="1" lang="en-GB" sz="1200">
                <a:solidFill>
                  <a:srgbClr val="1155CC"/>
                </a:solidFill>
                <a:latin typeface="Roboto"/>
                <a:ea typeface="Roboto"/>
                <a:cs typeface="Roboto"/>
                <a:sym typeface="Roboto"/>
              </a:rPr>
              <a:t> 6.5</a:t>
            </a:r>
            <a:r>
              <a:rPr b="1" lang="en-GB" sz="1200">
                <a:solidFill>
                  <a:schemeClr val="dk1"/>
                </a:solidFill>
                <a:latin typeface="Roboto"/>
                <a:ea typeface="Roboto"/>
                <a:cs typeface="Roboto"/>
                <a:sym typeface="Roboto"/>
              </a:rPr>
              <a:t> </a:t>
            </a:r>
            <a:endParaRPr b="1"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Proportion of “What” questions not matching :</a:t>
            </a:r>
            <a:r>
              <a:rPr b="1" lang="en-GB" sz="1200">
                <a:solidFill>
                  <a:srgbClr val="1155CC"/>
                </a:solidFill>
                <a:latin typeface="Roboto"/>
                <a:ea typeface="Roboto"/>
                <a:cs typeface="Roboto"/>
                <a:sym typeface="Roboto"/>
              </a:rPr>
              <a:t> 0.37</a:t>
            </a:r>
            <a:endParaRPr b="1"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Proportion of “Why” questions not matching :</a:t>
            </a:r>
            <a:r>
              <a:rPr b="1" lang="en-GB" sz="1200">
                <a:solidFill>
                  <a:srgbClr val="1155CC"/>
                </a:solidFill>
                <a:latin typeface="Roboto"/>
                <a:ea typeface="Roboto"/>
                <a:cs typeface="Roboto"/>
                <a:sym typeface="Roboto"/>
              </a:rPr>
              <a:t> 0.66</a:t>
            </a:r>
            <a:endParaRPr b="1"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Proportion of DESC answers not matching : </a:t>
            </a:r>
            <a:r>
              <a:rPr b="1" lang="en-GB" sz="1200">
                <a:solidFill>
                  <a:srgbClr val="1155CC"/>
                </a:solidFill>
                <a:latin typeface="Roboto"/>
                <a:ea typeface="Roboto"/>
                <a:cs typeface="Roboto"/>
                <a:sym typeface="Roboto"/>
              </a:rPr>
              <a:t>0.42</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445" name="Google Shape;445;p44"/>
          <p:cNvSpPr txBox="1"/>
          <p:nvPr/>
        </p:nvSpPr>
        <p:spPr>
          <a:xfrm>
            <a:off x="333675" y="2932575"/>
            <a:ext cx="2126100" cy="312600"/>
          </a:xfrm>
          <a:prstGeom prst="rect">
            <a:avLst/>
          </a:prstGeom>
          <a:solidFill>
            <a:srgbClr val="FDB6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Roboto"/>
                <a:ea typeface="Roboto"/>
                <a:cs typeface="Roboto"/>
                <a:sym typeface="Roboto"/>
              </a:rPr>
              <a:t>Distilled Bert</a:t>
            </a:r>
            <a:endParaRPr b="1">
              <a:latin typeface="Roboto"/>
              <a:ea typeface="Roboto"/>
              <a:cs typeface="Roboto"/>
              <a:sym typeface="Roboto"/>
            </a:endParaRPr>
          </a:p>
        </p:txBody>
      </p:sp>
      <p:sp>
        <p:nvSpPr>
          <p:cNvPr id="446" name="Google Shape;446;p44"/>
          <p:cNvSpPr txBox="1"/>
          <p:nvPr>
            <p:ph type="title"/>
          </p:nvPr>
        </p:nvSpPr>
        <p:spPr>
          <a:xfrm>
            <a:off x="2180225" y="-161225"/>
            <a:ext cx="4562100" cy="12126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Avenir"/>
              <a:buNone/>
            </a:pPr>
            <a:r>
              <a:rPr b="1" lang="en-GB">
                <a:latin typeface="Roboto"/>
                <a:ea typeface="Roboto"/>
                <a:cs typeface="Roboto"/>
                <a:sym typeface="Roboto"/>
              </a:rPr>
              <a:t>Error Analysis</a:t>
            </a:r>
            <a:endParaRPr b="1">
              <a:latin typeface="Roboto"/>
              <a:ea typeface="Roboto"/>
              <a:cs typeface="Roboto"/>
              <a:sym typeface="Roboto"/>
            </a:endParaRPr>
          </a:p>
        </p:txBody>
      </p:sp>
      <p:grpSp>
        <p:nvGrpSpPr>
          <p:cNvPr id="447" name="Google Shape;447;p44"/>
          <p:cNvGrpSpPr/>
          <p:nvPr/>
        </p:nvGrpSpPr>
        <p:grpSpPr>
          <a:xfrm>
            <a:off x="-134976" y="669865"/>
            <a:ext cx="3662983" cy="2078894"/>
            <a:chOff x="-639466" y="404952"/>
            <a:chExt cx="2975374" cy="1859642"/>
          </a:xfrm>
        </p:grpSpPr>
        <p:sp>
          <p:nvSpPr>
            <p:cNvPr id="448" name="Google Shape;448;p44"/>
            <p:cNvSpPr txBox="1"/>
            <p:nvPr/>
          </p:nvSpPr>
          <p:spPr>
            <a:xfrm>
              <a:off x="-639466" y="822194"/>
              <a:ext cx="2594700" cy="14424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Dependency Distance:</a:t>
              </a:r>
              <a:r>
                <a:rPr b="1" lang="en-GB" sz="1200">
                  <a:solidFill>
                    <a:schemeClr val="dk1"/>
                  </a:solidFill>
                  <a:latin typeface="Roboto"/>
                  <a:ea typeface="Roboto"/>
                  <a:cs typeface="Roboto"/>
                  <a:sym typeface="Roboto"/>
                </a:rPr>
                <a:t> </a:t>
              </a:r>
              <a:r>
                <a:rPr b="1" lang="en-GB" sz="1200">
                  <a:solidFill>
                    <a:srgbClr val="1155CC"/>
                  </a:solidFill>
                  <a:latin typeface="Roboto"/>
                  <a:ea typeface="Roboto"/>
                  <a:cs typeface="Roboto"/>
                  <a:sym typeface="Roboto"/>
                </a:rPr>
                <a:t>7.02 </a:t>
              </a:r>
              <a:endParaRPr b="1" sz="1200">
                <a:solidFill>
                  <a:srgbClr val="1155CC"/>
                </a:solidFill>
                <a:latin typeface="Roboto"/>
                <a:ea typeface="Roboto"/>
                <a:cs typeface="Roboto"/>
                <a:sym typeface="Roboto"/>
              </a:endParaRPr>
            </a:p>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Proportion of “What” questions out of 339 samples:</a:t>
              </a:r>
              <a:r>
                <a:rPr b="1" lang="en-GB" sz="1200">
                  <a:solidFill>
                    <a:srgbClr val="1155CC"/>
                  </a:solidFill>
                  <a:latin typeface="Roboto"/>
                  <a:ea typeface="Roboto"/>
                  <a:cs typeface="Roboto"/>
                  <a:sym typeface="Roboto"/>
                </a:rPr>
                <a:t> 0.63</a:t>
              </a:r>
              <a:endParaRPr b="1"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Proportion of “Why” questions out of total “Why” samples in data: </a:t>
              </a:r>
              <a:r>
                <a:rPr b="1" lang="en-GB" sz="1200">
                  <a:solidFill>
                    <a:srgbClr val="1155CC"/>
                  </a:solidFill>
                  <a:latin typeface="Roboto"/>
                  <a:ea typeface="Roboto"/>
                  <a:cs typeface="Roboto"/>
                  <a:sym typeface="Roboto"/>
                </a:rPr>
                <a:t>0.38</a:t>
              </a:r>
              <a:endParaRPr b="1"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Avenir"/>
                <a:buChar char="●"/>
              </a:pPr>
              <a:r>
                <a:rPr lang="en-GB" sz="1200">
                  <a:solidFill>
                    <a:schemeClr val="dk1"/>
                  </a:solidFill>
                  <a:latin typeface="Roboto"/>
                  <a:ea typeface="Roboto"/>
                  <a:cs typeface="Roboto"/>
                  <a:sym typeface="Roboto"/>
                </a:rPr>
                <a:t>Proportion of DESC answers  out of 339 samples :</a:t>
              </a:r>
              <a:r>
                <a:rPr b="1" lang="en-GB" sz="1200">
                  <a:solidFill>
                    <a:srgbClr val="1155CC"/>
                  </a:solidFill>
                  <a:latin typeface="Roboto"/>
                  <a:ea typeface="Roboto"/>
                  <a:cs typeface="Roboto"/>
                  <a:sym typeface="Roboto"/>
                </a:rPr>
                <a:t> 0.76</a:t>
              </a:r>
              <a:endParaRPr>
                <a:solidFill>
                  <a:schemeClr val="dk1"/>
                </a:solidFill>
                <a:latin typeface="Roboto"/>
                <a:ea typeface="Roboto"/>
                <a:cs typeface="Roboto"/>
                <a:sym typeface="Roboto"/>
              </a:endParaRPr>
            </a:p>
          </p:txBody>
        </p:sp>
        <p:sp>
          <p:nvSpPr>
            <p:cNvPr id="449" name="Google Shape;449;p44"/>
            <p:cNvSpPr txBox="1"/>
            <p:nvPr/>
          </p:nvSpPr>
          <p:spPr>
            <a:xfrm>
              <a:off x="-258792" y="404952"/>
              <a:ext cx="2594700" cy="43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Roboto"/>
                  <a:ea typeface="Roboto"/>
                  <a:cs typeface="Roboto"/>
                  <a:sym typeface="Roboto"/>
                </a:rPr>
                <a:t>Common Non Matching Samples</a:t>
              </a:r>
              <a:endParaRPr>
                <a:solidFill>
                  <a:schemeClr val="dk1"/>
                </a:solidFill>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5"/>
          <p:cNvSpPr txBox="1"/>
          <p:nvPr>
            <p:ph type="title"/>
          </p:nvPr>
        </p:nvSpPr>
        <p:spPr>
          <a:xfrm>
            <a:off x="3746300" y="107475"/>
            <a:ext cx="5082000" cy="907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a:latin typeface="Roboto"/>
                <a:ea typeface="Roboto"/>
                <a:cs typeface="Roboto"/>
                <a:sym typeface="Roboto"/>
              </a:rPr>
              <a:t>Error Analysis Example</a:t>
            </a:r>
            <a:endParaRPr b="1">
              <a:latin typeface="Roboto"/>
              <a:ea typeface="Roboto"/>
              <a:cs typeface="Roboto"/>
              <a:sym typeface="Roboto"/>
            </a:endParaRPr>
          </a:p>
        </p:txBody>
      </p:sp>
      <p:grpSp>
        <p:nvGrpSpPr>
          <p:cNvPr id="455" name="Google Shape;455;p45"/>
          <p:cNvGrpSpPr/>
          <p:nvPr/>
        </p:nvGrpSpPr>
        <p:grpSpPr>
          <a:xfrm>
            <a:off x="5566114" y="1781250"/>
            <a:ext cx="1711118" cy="3028651"/>
            <a:chOff x="7275436" y="1046480"/>
            <a:chExt cx="2306400" cy="4917440"/>
          </a:xfrm>
        </p:grpSpPr>
        <p:grpSp>
          <p:nvGrpSpPr>
            <p:cNvPr id="456" name="Google Shape;456;p45"/>
            <p:cNvGrpSpPr/>
            <p:nvPr/>
          </p:nvGrpSpPr>
          <p:grpSpPr>
            <a:xfrm>
              <a:off x="7275436" y="1046480"/>
              <a:ext cx="2306400" cy="1046480"/>
              <a:chOff x="7275436" y="1046480"/>
              <a:chExt cx="2306400" cy="1046480"/>
            </a:xfrm>
          </p:grpSpPr>
          <p:sp>
            <p:nvSpPr>
              <p:cNvPr id="457" name="Google Shape;457;p45"/>
              <p:cNvSpPr/>
              <p:nvPr/>
            </p:nvSpPr>
            <p:spPr>
              <a:xfrm>
                <a:off x="7275436" y="1046480"/>
                <a:ext cx="2306400" cy="1046400"/>
              </a:xfrm>
              <a:prstGeom prst="roundRect">
                <a:avLst>
                  <a:gd fmla="val 24182" name="adj"/>
                </a:avLst>
              </a:prstGeom>
              <a:solidFill>
                <a:srgbClr val="EA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58" name="Google Shape;458;p45"/>
              <p:cNvSpPr/>
              <p:nvPr/>
            </p:nvSpPr>
            <p:spPr>
              <a:xfrm>
                <a:off x="7548092" y="1317836"/>
                <a:ext cx="2033665" cy="775124"/>
              </a:xfrm>
              <a:custGeom>
                <a:rect b="b" l="l" r="r" t="t"/>
                <a:pathLst>
                  <a:path extrusionOk="0" h="775124" w="2033665">
                    <a:moveTo>
                      <a:pt x="1771972" y="0"/>
                    </a:moveTo>
                    <a:lnTo>
                      <a:pt x="2033665" y="247683"/>
                    </a:lnTo>
                    <a:lnTo>
                      <a:pt x="2033665" y="522064"/>
                    </a:lnTo>
                    <a:cubicBezTo>
                      <a:pt x="2033665" y="661825"/>
                      <a:pt x="1920366" y="775124"/>
                      <a:pt x="1780605" y="775124"/>
                    </a:cubicBezTo>
                    <a:lnTo>
                      <a:pt x="277429" y="775124"/>
                    </a:lnTo>
                    <a:lnTo>
                      <a:pt x="0" y="512547"/>
                    </a:lnTo>
                    <a:lnTo>
                      <a:pt x="1771972" y="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59" name="Google Shape;459;p45"/>
              <p:cNvSpPr/>
              <p:nvPr/>
            </p:nvSpPr>
            <p:spPr>
              <a:xfrm>
                <a:off x="7513180" y="1284388"/>
                <a:ext cx="1830900" cy="5691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600">
                    <a:latin typeface="Roboto"/>
                    <a:ea typeface="Roboto"/>
                    <a:cs typeface="Roboto"/>
                    <a:sym typeface="Roboto"/>
                  </a:rPr>
                  <a:t>Groundtruth</a:t>
                </a:r>
                <a:endParaRPr sz="1600">
                  <a:latin typeface="Roboto"/>
                  <a:ea typeface="Roboto"/>
                  <a:cs typeface="Roboto"/>
                  <a:sym typeface="Roboto"/>
                </a:endParaRPr>
              </a:p>
            </p:txBody>
          </p:sp>
        </p:grpSp>
        <p:grpSp>
          <p:nvGrpSpPr>
            <p:cNvPr id="460" name="Google Shape;460;p45"/>
            <p:cNvGrpSpPr/>
            <p:nvPr/>
          </p:nvGrpSpPr>
          <p:grpSpPr>
            <a:xfrm>
              <a:off x="7275436" y="2316480"/>
              <a:ext cx="2306400" cy="3647440"/>
              <a:chOff x="7275436" y="2316480"/>
              <a:chExt cx="2306400" cy="3647440"/>
            </a:xfrm>
          </p:grpSpPr>
          <p:sp>
            <p:nvSpPr>
              <p:cNvPr id="461" name="Google Shape;461;p45"/>
              <p:cNvSpPr/>
              <p:nvPr/>
            </p:nvSpPr>
            <p:spPr>
              <a:xfrm>
                <a:off x="7275436" y="2316480"/>
                <a:ext cx="2306400" cy="3647400"/>
              </a:xfrm>
              <a:prstGeom prst="roundRect">
                <a:avLst>
                  <a:gd fmla="val 9619" name="adj"/>
                </a:avLst>
              </a:prstGeom>
              <a:solidFill>
                <a:srgbClr val="EA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2" name="Google Shape;462;p45"/>
              <p:cNvSpPr/>
              <p:nvPr/>
            </p:nvSpPr>
            <p:spPr>
              <a:xfrm>
                <a:off x="7553202" y="2600160"/>
                <a:ext cx="2028554" cy="3363760"/>
              </a:xfrm>
              <a:custGeom>
                <a:rect b="b" l="l" r="r" t="t"/>
                <a:pathLst>
                  <a:path extrusionOk="0" h="3363760" w="2028554">
                    <a:moveTo>
                      <a:pt x="1771792" y="0"/>
                    </a:moveTo>
                    <a:lnTo>
                      <a:pt x="2028554" y="243016"/>
                    </a:lnTo>
                    <a:lnTo>
                      <a:pt x="2028554" y="3141915"/>
                    </a:lnTo>
                    <a:cubicBezTo>
                      <a:pt x="2028554" y="3264437"/>
                      <a:pt x="1929231" y="3363760"/>
                      <a:pt x="1806709" y="3363760"/>
                    </a:cubicBezTo>
                    <a:lnTo>
                      <a:pt x="275498" y="3363760"/>
                    </a:lnTo>
                    <a:lnTo>
                      <a:pt x="0" y="3103011"/>
                    </a:lnTo>
                    <a:lnTo>
                      <a:pt x="1771792" y="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3" name="Google Shape;463;p45"/>
              <p:cNvSpPr/>
              <p:nvPr/>
            </p:nvSpPr>
            <p:spPr>
              <a:xfrm>
                <a:off x="7513180" y="2554224"/>
                <a:ext cx="1830900" cy="3171900"/>
              </a:xfrm>
              <a:prstGeom prst="roundRect">
                <a:avLst>
                  <a:gd fmla="val 5568" name="adj"/>
                </a:avLst>
              </a:prstGeom>
              <a:solidFill>
                <a:srgbClr val="FFFFFF"/>
              </a:solidFill>
              <a:ln>
                <a:noFill/>
              </a:ln>
            </p:spPr>
            <p:txBody>
              <a:bodyPr anchorCtr="0" anchor="ctr" bIns="45700" lIns="91425" spcFirstLastPara="1" rIns="91425" wrap="square" tIns="45700">
                <a:noAutofit/>
              </a:bodyPr>
              <a:lstStyle/>
              <a:p>
                <a:pPr indent="-311150" lvl="0" marL="457200" rtl="0" algn="l">
                  <a:lnSpc>
                    <a:spcPct val="90000"/>
                  </a:lnSpc>
                  <a:spcBef>
                    <a:spcPts val="800"/>
                  </a:spcBef>
                  <a:spcAft>
                    <a:spcPts val="0"/>
                  </a:spcAft>
                  <a:buClr>
                    <a:srgbClr val="212121"/>
                  </a:buClr>
                  <a:buSzPts val="1300"/>
                  <a:buFont typeface="Roboto"/>
                  <a:buChar char="●"/>
                </a:pPr>
                <a:r>
                  <a:rPr lang="en-GB" sz="1300">
                    <a:solidFill>
                      <a:srgbClr val="212121"/>
                    </a:solidFill>
                    <a:highlight>
                      <a:srgbClr val="FFFFFF"/>
                    </a:highlight>
                    <a:latin typeface="Roboto"/>
                    <a:ea typeface="Roboto"/>
                    <a:cs typeface="Roboto"/>
                    <a:sym typeface="Roboto"/>
                  </a:rPr>
                  <a:t>M</a:t>
                </a:r>
                <a:r>
                  <a:rPr lang="en-GB" sz="1300">
                    <a:solidFill>
                      <a:srgbClr val="212121"/>
                    </a:solidFill>
                    <a:highlight>
                      <a:srgbClr val="FFFFFF"/>
                    </a:highlight>
                    <a:latin typeface="Roboto"/>
                    <a:ea typeface="Roboto"/>
                    <a:cs typeface="Roboto"/>
                    <a:sym typeface="Roboto"/>
                  </a:rPr>
                  <a:t>ajor car brands</a:t>
                </a:r>
                <a:endParaRPr sz="1300">
                  <a:solidFill>
                    <a:srgbClr val="212121"/>
                  </a:solidFill>
                  <a:highlight>
                    <a:srgbClr val="FFFFFF"/>
                  </a:highlight>
                  <a:latin typeface="Roboto"/>
                  <a:ea typeface="Roboto"/>
                  <a:cs typeface="Roboto"/>
                  <a:sym typeface="Roboto"/>
                </a:endParaRPr>
              </a:p>
              <a:p>
                <a:pPr indent="-311150" lvl="0" marL="457200" rtl="0" algn="l">
                  <a:lnSpc>
                    <a:spcPct val="90000"/>
                  </a:lnSpc>
                  <a:spcBef>
                    <a:spcPts val="0"/>
                  </a:spcBef>
                  <a:spcAft>
                    <a:spcPts val="0"/>
                  </a:spcAft>
                  <a:buClr>
                    <a:srgbClr val="212121"/>
                  </a:buClr>
                  <a:buSzPts val="1300"/>
                  <a:buFont typeface="Roboto"/>
                  <a:buChar char="●"/>
                </a:pPr>
                <a:r>
                  <a:rPr lang="en-GB" sz="1300">
                    <a:solidFill>
                      <a:srgbClr val="212121"/>
                    </a:solidFill>
                    <a:highlight>
                      <a:srgbClr val="FFFFFF"/>
                    </a:highlight>
                    <a:latin typeface="Roboto"/>
                    <a:ea typeface="Roboto"/>
                    <a:cs typeface="Roboto"/>
                    <a:sym typeface="Roboto"/>
                  </a:rPr>
                  <a:t>Car</a:t>
                </a:r>
                <a:endParaRPr sz="1300">
                  <a:solidFill>
                    <a:srgbClr val="212121"/>
                  </a:solidFill>
                  <a:highlight>
                    <a:srgbClr val="FFFFFF"/>
                  </a:highlight>
                  <a:latin typeface="Roboto"/>
                  <a:ea typeface="Roboto"/>
                  <a:cs typeface="Roboto"/>
                  <a:sym typeface="Roboto"/>
                </a:endParaRPr>
              </a:p>
            </p:txBody>
          </p:sp>
        </p:grpSp>
      </p:grpSp>
      <p:grpSp>
        <p:nvGrpSpPr>
          <p:cNvPr id="464" name="Google Shape;464;p45"/>
          <p:cNvGrpSpPr/>
          <p:nvPr/>
        </p:nvGrpSpPr>
        <p:grpSpPr>
          <a:xfrm>
            <a:off x="3678384" y="1259018"/>
            <a:ext cx="1787229" cy="3550884"/>
            <a:chOff x="3804636" y="1046480"/>
            <a:chExt cx="2306400" cy="4917440"/>
          </a:xfrm>
        </p:grpSpPr>
        <p:grpSp>
          <p:nvGrpSpPr>
            <p:cNvPr id="465" name="Google Shape;465;p45"/>
            <p:cNvGrpSpPr/>
            <p:nvPr/>
          </p:nvGrpSpPr>
          <p:grpSpPr>
            <a:xfrm>
              <a:off x="3804636" y="4917440"/>
              <a:ext cx="2306400" cy="1046480"/>
              <a:chOff x="7275436" y="1046480"/>
              <a:chExt cx="2306400" cy="1046480"/>
            </a:xfrm>
          </p:grpSpPr>
          <p:sp>
            <p:nvSpPr>
              <p:cNvPr id="466" name="Google Shape;466;p45"/>
              <p:cNvSpPr/>
              <p:nvPr/>
            </p:nvSpPr>
            <p:spPr>
              <a:xfrm>
                <a:off x="7275436" y="1046480"/>
                <a:ext cx="2306400" cy="1046400"/>
              </a:xfrm>
              <a:prstGeom prst="roundRect">
                <a:avLst>
                  <a:gd fmla="val 24182" name="adj"/>
                </a:avLst>
              </a:prstGeom>
              <a:solidFill>
                <a:srgbClr val="9FC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7" name="Google Shape;467;p45"/>
              <p:cNvSpPr/>
              <p:nvPr/>
            </p:nvSpPr>
            <p:spPr>
              <a:xfrm>
                <a:off x="7548092" y="1317836"/>
                <a:ext cx="2033665" cy="775124"/>
              </a:xfrm>
              <a:custGeom>
                <a:rect b="b" l="l" r="r" t="t"/>
                <a:pathLst>
                  <a:path extrusionOk="0" h="775124" w="2033665">
                    <a:moveTo>
                      <a:pt x="1771972" y="0"/>
                    </a:moveTo>
                    <a:lnTo>
                      <a:pt x="2033665" y="247683"/>
                    </a:lnTo>
                    <a:lnTo>
                      <a:pt x="2033665" y="522064"/>
                    </a:lnTo>
                    <a:cubicBezTo>
                      <a:pt x="2033665" y="661825"/>
                      <a:pt x="1920366" y="775124"/>
                      <a:pt x="1780605" y="775124"/>
                    </a:cubicBezTo>
                    <a:lnTo>
                      <a:pt x="277429" y="775124"/>
                    </a:lnTo>
                    <a:lnTo>
                      <a:pt x="0" y="512547"/>
                    </a:lnTo>
                    <a:lnTo>
                      <a:pt x="1771972" y="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8" name="Google Shape;468;p45"/>
              <p:cNvSpPr/>
              <p:nvPr/>
            </p:nvSpPr>
            <p:spPr>
              <a:xfrm>
                <a:off x="7513180" y="1284388"/>
                <a:ext cx="1830900" cy="5691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600">
                    <a:latin typeface="Roboto"/>
                    <a:ea typeface="Roboto"/>
                    <a:cs typeface="Roboto"/>
                    <a:sym typeface="Roboto"/>
                  </a:rPr>
                  <a:t>Question</a:t>
                </a:r>
                <a:endParaRPr sz="1600">
                  <a:latin typeface="Roboto"/>
                  <a:ea typeface="Roboto"/>
                  <a:cs typeface="Roboto"/>
                  <a:sym typeface="Roboto"/>
                </a:endParaRPr>
              </a:p>
            </p:txBody>
          </p:sp>
        </p:grpSp>
        <p:grpSp>
          <p:nvGrpSpPr>
            <p:cNvPr id="469" name="Google Shape;469;p45"/>
            <p:cNvGrpSpPr/>
            <p:nvPr/>
          </p:nvGrpSpPr>
          <p:grpSpPr>
            <a:xfrm>
              <a:off x="3804636" y="1046480"/>
              <a:ext cx="2306400" cy="3647440"/>
              <a:chOff x="7275436" y="2316480"/>
              <a:chExt cx="2306400" cy="3647440"/>
            </a:xfrm>
          </p:grpSpPr>
          <p:sp>
            <p:nvSpPr>
              <p:cNvPr id="470" name="Google Shape;470;p45"/>
              <p:cNvSpPr/>
              <p:nvPr/>
            </p:nvSpPr>
            <p:spPr>
              <a:xfrm>
                <a:off x="7275436" y="2316480"/>
                <a:ext cx="2306400" cy="3647400"/>
              </a:xfrm>
              <a:prstGeom prst="roundRect">
                <a:avLst>
                  <a:gd fmla="val 9619" name="adj"/>
                </a:avLst>
              </a:prstGeom>
              <a:solidFill>
                <a:srgbClr val="9FC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71" name="Google Shape;471;p45"/>
              <p:cNvSpPr/>
              <p:nvPr/>
            </p:nvSpPr>
            <p:spPr>
              <a:xfrm>
                <a:off x="7553202" y="2600160"/>
                <a:ext cx="2028554" cy="3363760"/>
              </a:xfrm>
              <a:custGeom>
                <a:rect b="b" l="l" r="r" t="t"/>
                <a:pathLst>
                  <a:path extrusionOk="0" h="3363760" w="2028554">
                    <a:moveTo>
                      <a:pt x="1771792" y="0"/>
                    </a:moveTo>
                    <a:lnTo>
                      <a:pt x="2028554" y="243016"/>
                    </a:lnTo>
                    <a:lnTo>
                      <a:pt x="2028554" y="3141915"/>
                    </a:lnTo>
                    <a:cubicBezTo>
                      <a:pt x="2028554" y="3264437"/>
                      <a:pt x="1929231" y="3363760"/>
                      <a:pt x="1806709" y="3363760"/>
                    </a:cubicBezTo>
                    <a:lnTo>
                      <a:pt x="275498" y="3363760"/>
                    </a:lnTo>
                    <a:lnTo>
                      <a:pt x="0" y="3103011"/>
                    </a:lnTo>
                    <a:lnTo>
                      <a:pt x="1771792" y="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72" name="Google Shape;472;p45"/>
              <p:cNvSpPr/>
              <p:nvPr/>
            </p:nvSpPr>
            <p:spPr>
              <a:xfrm>
                <a:off x="7513180" y="2554224"/>
                <a:ext cx="1830900" cy="3171900"/>
              </a:xfrm>
              <a:prstGeom prst="roundRect">
                <a:avLst>
                  <a:gd fmla="val 5568" name="adj"/>
                </a:avLst>
              </a:prstGeom>
              <a:solidFill>
                <a:srgbClr val="FFFFFF"/>
              </a:solidFill>
              <a:ln>
                <a:noFill/>
              </a:ln>
            </p:spPr>
            <p:txBody>
              <a:bodyPr anchorCtr="0" anchor="ctr" bIns="45700" lIns="91425" spcFirstLastPara="1" rIns="91425" wrap="square" tIns="45700">
                <a:noAutofit/>
              </a:bodyPr>
              <a:lstStyle/>
              <a:p>
                <a:pPr indent="0" lvl="0" marL="0" rtl="0" algn="l">
                  <a:lnSpc>
                    <a:spcPct val="90000"/>
                  </a:lnSpc>
                  <a:spcBef>
                    <a:spcPts val="800"/>
                  </a:spcBef>
                  <a:spcAft>
                    <a:spcPts val="0"/>
                  </a:spcAft>
                  <a:buClr>
                    <a:schemeClr val="dk1"/>
                  </a:buClr>
                  <a:buSzPts val="1100"/>
                  <a:buFont typeface="Arial"/>
                  <a:buNone/>
                </a:pPr>
                <a:r>
                  <a:rPr lang="en-GB" sz="1300">
                    <a:solidFill>
                      <a:srgbClr val="212121"/>
                    </a:solidFill>
                    <a:highlight>
                      <a:srgbClr val="FFFFFF"/>
                    </a:highlight>
                    <a:latin typeface="Roboto"/>
                    <a:ea typeface="Roboto"/>
                    <a:cs typeface="Roboto"/>
                    <a:sym typeface="Roboto"/>
                  </a:rPr>
                  <a:t>What type of manufacturing plant is Victoria soon losing?</a:t>
                </a:r>
                <a:endParaRPr sz="1300">
                  <a:latin typeface="Roboto"/>
                  <a:ea typeface="Roboto"/>
                  <a:cs typeface="Roboto"/>
                  <a:sym typeface="Roboto"/>
                </a:endParaRPr>
              </a:p>
            </p:txBody>
          </p:sp>
        </p:grpSp>
      </p:grpSp>
      <p:grpSp>
        <p:nvGrpSpPr>
          <p:cNvPr id="473" name="Google Shape;473;p45"/>
          <p:cNvGrpSpPr/>
          <p:nvPr/>
        </p:nvGrpSpPr>
        <p:grpSpPr>
          <a:xfrm>
            <a:off x="7377787" y="2318469"/>
            <a:ext cx="1665682" cy="2491667"/>
            <a:chOff x="3804636" y="1046480"/>
            <a:chExt cx="2306400" cy="4917440"/>
          </a:xfrm>
        </p:grpSpPr>
        <p:grpSp>
          <p:nvGrpSpPr>
            <p:cNvPr id="474" name="Google Shape;474;p45"/>
            <p:cNvGrpSpPr/>
            <p:nvPr/>
          </p:nvGrpSpPr>
          <p:grpSpPr>
            <a:xfrm>
              <a:off x="3804636" y="4917440"/>
              <a:ext cx="2306400" cy="1046480"/>
              <a:chOff x="7275436" y="1046480"/>
              <a:chExt cx="2306400" cy="1046480"/>
            </a:xfrm>
          </p:grpSpPr>
          <p:sp>
            <p:nvSpPr>
              <p:cNvPr id="475" name="Google Shape;475;p45"/>
              <p:cNvSpPr/>
              <p:nvPr/>
            </p:nvSpPr>
            <p:spPr>
              <a:xfrm>
                <a:off x="7275436" y="1046480"/>
                <a:ext cx="2306400" cy="1046400"/>
              </a:xfrm>
              <a:prstGeom prst="roundRect">
                <a:avLst>
                  <a:gd fmla="val 24182" name="adj"/>
                </a:avLst>
              </a:prstGeom>
              <a:solidFill>
                <a:srgbClr val="B6D7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76" name="Google Shape;476;p45"/>
              <p:cNvSpPr/>
              <p:nvPr/>
            </p:nvSpPr>
            <p:spPr>
              <a:xfrm>
                <a:off x="7548092" y="1317836"/>
                <a:ext cx="2033665" cy="775124"/>
              </a:xfrm>
              <a:custGeom>
                <a:rect b="b" l="l" r="r" t="t"/>
                <a:pathLst>
                  <a:path extrusionOk="0" h="775124" w="2033665">
                    <a:moveTo>
                      <a:pt x="1771972" y="0"/>
                    </a:moveTo>
                    <a:lnTo>
                      <a:pt x="2033665" y="247683"/>
                    </a:lnTo>
                    <a:lnTo>
                      <a:pt x="2033665" y="522064"/>
                    </a:lnTo>
                    <a:cubicBezTo>
                      <a:pt x="2033665" y="661825"/>
                      <a:pt x="1920366" y="775124"/>
                      <a:pt x="1780605" y="775124"/>
                    </a:cubicBezTo>
                    <a:lnTo>
                      <a:pt x="277429" y="775124"/>
                    </a:lnTo>
                    <a:lnTo>
                      <a:pt x="0" y="512547"/>
                    </a:lnTo>
                    <a:lnTo>
                      <a:pt x="1771972" y="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77" name="Google Shape;477;p45"/>
              <p:cNvSpPr/>
              <p:nvPr/>
            </p:nvSpPr>
            <p:spPr>
              <a:xfrm>
                <a:off x="7513180" y="1284388"/>
                <a:ext cx="1830900" cy="5691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600">
                    <a:latin typeface="Roboto"/>
                    <a:ea typeface="Roboto"/>
                    <a:cs typeface="Roboto"/>
                    <a:sym typeface="Roboto"/>
                  </a:rPr>
                  <a:t>Predictions</a:t>
                </a:r>
                <a:endParaRPr sz="1600">
                  <a:latin typeface="Roboto"/>
                  <a:ea typeface="Roboto"/>
                  <a:cs typeface="Roboto"/>
                  <a:sym typeface="Roboto"/>
                </a:endParaRPr>
              </a:p>
            </p:txBody>
          </p:sp>
        </p:grpSp>
        <p:grpSp>
          <p:nvGrpSpPr>
            <p:cNvPr id="478" name="Google Shape;478;p45"/>
            <p:cNvGrpSpPr/>
            <p:nvPr/>
          </p:nvGrpSpPr>
          <p:grpSpPr>
            <a:xfrm>
              <a:off x="3804636" y="1046480"/>
              <a:ext cx="2306400" cy="3647440"/>
              <a:chOff x="7275436" y="2316480"/>
              <a:chExt cx="2306400" cy="3647440"/>
            </a:xfrm>
          </p:grpSpPr>
          <p:sp>
            <p:nvSpPr>
              <p:cNvPr id="479" name="Google Shape;479;p45"/>
              <p:cNvSpPr/>
              <p:nvPr/>
            </p:nvSpPr>
            <p:spPr>
              <a:xfrm>
                <a:off x="7275436" y="2316480"/>
                <a:ext cx="2306400" cy="3647400"/>
              </a:xfrm>
              <a:prstGeom prst="roundRect">
                <a:avLst>
                  <a:gd fmla="val 9619" name="adj"/>
                </a:avLst>
              </a:prstGeom>
              <a:solidFill>
                <a:srgbClr val="B6D7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80" name="Google Shape;480;p45"/>
              <p:cNvSpPr/>
              <p:nvPr/>
            </p:nvSpPr>
            <p:spPr>
              <a:xfrm>
                <a:off x="7553202" y="2600160"/>
                <a:ext cx="2028554" cy="3363760"/>
              </a:xfrm>
              <a:custGeom>
                <a:rect b="b" l="l" r="r" t="t"/>
                <a:pathLst>
                  <a:path extrusionOk="0" h="3363760" w="2028554">
                    <a:moveTo>
                      <a:pt x="1771792" y="0"/>
                    </a:moveTo>
                    <a:lnTo>
                      <a:pt x="2028554" y="243016"/>
                    </a:lnTo>
                    <a:lnTo>
                      <a:pt x="2028554" y="3141915"/>
                    </a:lnTo>
                    <a:cubicBezTo>
                      <a:pt x="2028554" y="3264437"/>
                      <a:pt x="1929231" y="3363760"/>
                      <a:pt x="1806709" y="3363760"/>
                    </a:cubicBezTo>
                    <a:lnTo>
                      <a:pt x="275498" y="3363760"/>
                    </a:lnTo>
                    <a:lnTo>
                      <a:pt x="0" y="3103011"/>
                    </a:lnTo>
                    <a:lnTo>
                      <a:pt x="1771792" y="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81" name="Google Shape;481;p45"/>
              <p:cNvSpPr/>
              <p:nvPr/>
            </p:nvSpPr>
            <p:spPr>
              <a:xfrm>
                <a:off x="7513180" y="2554224"/>
                <a:ext cx="1830900" cy="3171900"/>
              </a:xfrm>
              <a:prstGeom prst="roundRect">
                <a:avLst>
                  <a:gd fmla="val 5568" name="adj"/>
                </a:avLst>
              </a:prstGeom>
              <a:solidFill>
                <a:srgbClr val="FFFFFF"/>
              </a:solidFill>
              <a:ln>
                <a:noFill/>
              </a:ln>
            </p:spPr>
            <p:txBody>
              <a:bodyPr anchorCtr="0" anchor="ctr" bIns="45700" lIns="91425" spcFirstLastPara="1" rIns="91425" wrap="square" tIns="45700">
                <a:noAutofit/>
              </a:bodyPr>
              <a:lstStyle/>
              <a:p>
                <a:pPr indent="0" lvl="0" marL="0" rtl="0" algn="l">
                  <a:lnSpc>
                    <a:spcPct val="90000"/>
                  </a:lnSpc>
                  <a:spcBef>
                    <a:spcPts val="800"/>
                  </a:spcBef>
                  <a:spcAft>
                    <a:spcPts val="0"/>
                  </a:spcAft>
                  <a:buSzPts val="1100"/>
                  <a:buNone/>
                </a:pPr>
                <a:r>
                  <a:rPr b="1" lang="en-GB" sz="1300">
                    <a:solidFill>
                      <a:srgbClr val="212121"/>
                    </a:solidFill>
                    <a:highlight>
                      <a:srgbClr val="FFFFFF"/>
                    </a:highlight>
                    <a:latin typeface="Roboto"/>
                    <a:ea typeface="Roboto"/>
                    <a:cs typeface="Roboto"/>
                    <a:sym typeface="Roboto"/>
                  </a:rPr>
                  <a:t>Roberta</a:t>
                </a:r>
                <a:r>
                  <a:rPr lang="en-GB" sz="1300">
                    <a:solidFill>
                      <a:srgbClr val="212121"/>
                    </a:solidFill>
                    <a:highlight>
                      <a:srgbClr val="FFFFFF"/>
                    </a:highlight>
                    <a:latin typeface="Roboto"/>
                    <a:ea typeface="Roboto"/>
                    <a:cs typeface="Roboto"/>
                    <a:sym typeface="Roboto"/>
                  </a:rPr>
                  <a:t>: base</a:t>
                </a:r>
                <a:endParaRPr sz="1300">
                  <a:solidFill>
                    <a:srgbClr val="212121"/>
                  </a:solidFill>
                  <a:highlight>
                    <a:srgbClr val="FFFFFF"/>
                  </a:highlight>
                  <a:latin typeface="Roboto"/>
                  <a:ea typeface="Roboto"/>
                  <a:cs typeface="Roboto"/>
                  <a:sym typeface="Roboto"/>
                </a:endParaRPr>
              </a:p>
              <a:p>
                <a:pPr indent="0" lvl="0" marL="0" rtl="0" algn="l">
                  <a:lnSpc>
                    <a:spcPct val="90000"/>
                  </a:lnSpc>
                  <a:spcBef>
                    <a:spcPts val="800"/>
                  </a:spcBef>
                  <a:spcAft>
                    <a:spcPts val="0"/>
                  </a:spcAft>
                  <a:buSzPts val="1100"/>
                  <a:buNone/>
                </a:pPr>
                <a:r>
                  <a:rPr b="1" lang="en-GB" sz="1300">
                    <a:solidFill>
                      <a:srgbClr val="212121"/>
                    </a:solidFill>
                    <a:highlight>
                      <a:srgbClr val="FFFFFF"/>
                    </a:highlight>
                    <a:latin typeface="Roboto"/>
                    <a:ea typeface="Roboto"/>
                    <a:cs typeface="Roboto"/>
                    <a:sym typeface="Roboto"/>
                  </a:rPr>
                  <a:t>Distilled Bert:</a:t>
                </a:r>
                <a:endParaRPr b="1" sz="1300">
                  <a:solidFill>
                    <a:srgbClr val="212121"/>
                  </a:solidFill>
                  <a:highlight>
                    <a:srgbClr val="FFFFFF"/>
                  </a:highlight>
                  <a:latin typeface="Roboto"/>
                  <a:ea typeface="Roboto"/>
                  <a:cs typeface="Roboto"/>
                  <a:sym typeface="Roboto"/>
                </a:endParaRPr>
              </a:p>
              <a:p>
                <a:pPr indent="0" lvl="0" marL="0" rtl="0" algn="l">
                  <a:lnSpc>
                    <a:spcPct val="90000"/>
                  </a:lnSpc>
                  <a:spcBef>
                    <a:spcPts val="800"/>
                  </a:spcBef>
                  <a:spcAft>
                    <a:spcPts val="0"/>
                  </a:spcAft>
                  <a:buSzPts val="1100"/>
                  <a:buNone/>
                </a:pPr>
                <a:r>
                  <a:rPr b="1" lang="en-GB" sz="1300">
                    <a:solidFill>
                      <a:srgbClr val="212121"/>
                    </a:solidFill>
                    <a:highlight>
                      <a:srgbClr val="FFFFFF"/>
                    </a:highlight>
                    <a:latin typeface="Roboto"/>
                    <a:ea typeface="Roboto"/>
                    <a:cs typeface="Roboto"/>
                    <a:sym typeface="Roboto"/>
                  </a:rPr>
                  <a:t>Proposed Pipeline:</a:t>
                </a:r>
                <a:endParaRPr sz="1300">
                  <a:solidFill>
                    <a:srgbClr val="212121"/>
                  </a:solidFill>
                  <a:highlight>
                    <a:srgbClr val="FFFFFF"/>
                  </a:highlight>
                  <a:latin typeface="Roboto"/>
                  <a:ea typeface="Roboto"/>
                  <a:cs typeface="Roboto"/>
                  <a:sym typeface="Roboto"/>
                </a:endParaRPr>
              </a:p>
              <a:p>
                <a:pPr indent="0" lvl="0" marL="0" rtl="0" algn="l">
                  <a:lnSpc>
                    <a:spcPct val="90000"/>
                  </a:lnSpc>
                  <a:spcBef>
                    <a:spcPts val="800"/>
                  </a:spcBef>
                  <a:spcAft>
                    <a:spcPts val="0"/>
                  </a:spcAft>
                  <a:buClr>
                    <a:schemeClr val="dk1"/>
                  </a:buClr>
                  <a:buSzPts val="1100"/>
                  <a:buFont typeface="Arial"/>
                  <a:buNone/>
                </a:pPr>
                <a:r>
                  <a:t/>
                </a:r>
                <a:endParaRPr sz="1300">
                  <a:solidFill>
                    <a:srgbClr val="212121"/>
                  </a:solidFill>
                  <a:highlight>
                    <a:srgbClr val="FFFFFF"/>
                  </a:highlight>
                  <a:latin typeface="Roboto"/>
                  <a:ea typeface="Roboto"/>
                  <a:cs typeface="Roboto"/>
                  <a:sym typeface="Roboto"/>
                </a:endParaRPr>
              </a:p>
            </p:txBody>
          </p:sp>
        </p:grpSp>
      </p:grpSp>
      <p:grpSp>
        <p:nvGrpSpPr>
          <p:cNvPr id="482" name="Google Shape;482;p45"/>
          <p:cNvGrpSpPr/>
          <p:nvPr/>
        </p:nvGrpSpPr>
        <p:grpSpPr>
          <a:xfrm>
            <a:off x="361950" y="107500"/>
            <a:ext cx="3215583" cy="4929772"/>
            <a:chOff x="670558" y="1046482"/>
            <a:chExt cx="2306400" cy="5155048"/>
          </a:xfrm>
        </p:grpSpPr>
        <p:grpSp>
          <p:nvGrpSpPr>
            <p:cNvPr id="483" name="Google Shape;483;p45"/>
            <p:cNvGrpSpPr/>
            <p:nvPr/>
          </p:nvGrpSpPr>
          <p:grpSpPr>
            <a:xfrm>
              <a:off x="670558" y="1912738"/>
              <a:ext cx="2306400" cy="4288793"/>
              <a:chOff x="670558" y="1912738"/>
              <a:chExt cx="2306400" cy="4288793"/>
            </a:xfrm>
          </p:grpSpPr>
          <p:sp>
            <p:nvSpPr>
              <p:cNvPr id="484" name="Google Shape;484;p45"/>
              <p:cNvSpPr/>
              <p:nvPr/>
            </p:nvSpPr>
            <p:spPr>
              <a:xfrm>
                <a:off x="670558" y="1912738"/>
                <a:ext cx="2306400" cy="4287600"/>
              </a:xfrm>
              <a:prstGeom prst="roundRect">
                <a:avLst>
                  <a:gd fmla="val 9619" name="adj"/>
                </a:avLst>
              </a:prstGeom>
              <a:solidFill>
                <a:srgbClr val="FF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85" name="Google Shape;485;p45"/>
              <p:cNvSpPr/>
              <p:nvPr/>
            </p:nvSpPr>
            <p:spPr>
              <a:xfrm>
                <a:off x="948334" y="2249112"/>
                <a:ext cx="2028554" cy="3952418"/>
              </a:xfrm>
              <a:custGeom>
                <a:rect b="b" l="l" r="r" t="t"/>
                <a:pathLst>
                  <a:path extrusionOk="0" h="3363760" w="2028554">
                    <a:moveTo>
                      <a:pt x="1771792" y="0"/>
                    </a:moveTo>
                    <a:lnTo>
                      <a:pt x="2028554" y="243016"/>
                    </a:lnTo>
                    <a:lnTo>
                      <a:pt x="2028554" y="3141915"/>
                    </a:lnTo>
                    <a:cubicBezTo>
                      <a:pt x="2028554" y="3264437"/>
                      <a:pt x="1929231" y="3363760"/>
                      <a:pt x="1806709" y="3363760"/>
                    </a:cubicBezTo>
                    <a:lnTo>
                      <a:pt x="275498" y="3363760"/>
                    </a:lnTo>
                    <a:lnTo>
                      <a:pt x="0" y="3103011"/>
                    </a:lnTo>
                    <a:lnTo>
                      <a:pt x="1771792" y="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86" name="Google Shape;486;p45"/>
              <p:cNvSpPr/>
              <p:nvPr/>
            </p:nvSpPr>
            <p:spPr>
              <a:xfrm>
                <a:off x="818421" y="2250629"/>
                <a:ext cx="2028600" cy="3713100"/>
              </a:xfrm>
              <a:prstGeom prst="roundRect">
                <a:avLst>
                  <a:gd fmla="val 5568" name="adj"/>
                </a:avLst>
              </a:prstGeom>
              <a:solidFill>
                <a:srgbClr val="FFFFFF"/>
              </a:solidFill>
              <a:ln>
                <a:noFill/>
              </a:ln>
            </p:spPr>
            <p:txBody>
              <a:bodyPr anchorCtr="0" anchor="ctr" bIns="45700" lIns="91425" spcFirstLastPara="1" rIns="91425" wrap="square" tIns="45700">
                <a:noAutofit/>
              </a:bodyPr>
              <a:lstStyle/>
              <a:p>
                <a:pPr indent="0" lvl="0" marL="0" rtl="0" algn="l">
                  <a:lnSpc>
                    <a:spcPct val="90000"/>
                  </a:lnSpc>
                  <a:spcBef>
                    <a:spcPts val="800"/>
                  </a:spcBef>
                  <a:spcAft>
                    <a:spcPts val="0"/>
                  </a:spcAft>
                  <a:buClr>
                    <a:schemeClr val="dk1"/>
                  </a:buClr>
                  <a:buSzPts val="1100"/>
                  <a:buFont typeface="Arial"/>
                  <a:buNone/>
                </a:pPr>
                <a:r>
                  <a:rPr lang="en-GB" sz="1300">
                    <a:solidFill>
                      <a:srgbClr val="212121"/>
                    </a:solidFill>
                    <a:highlight>
                      <a:srgbClr val="FFFFFF"/>
                    </a:highlight>
                    <a:latin typeface="Roboto"/>
                    <a:ea typeface="Roboto"/>
                    <a:cs typeface="Roboto"/>
                    <a:sym typeface="Roboto"/>
                  </a:rPr>
                  <a:t>Historically, Victoria has been the base for the manufacturing plants of the major car brands Ford, Toyota and Holden; however, closure announcements by all three companies in the 21st century will mean that Australia will no longer be a base for the global car industry, with Toyota's statement in February 2014 outlining a closure year of 2017. Holden's announcement occurred in May 2013, followed by Ford's decision in December of the same year (Ford's Victorian plants—in Broadmeadows and Geelong—will close in October 2016).</a:t>
                </a:r>
                <a:endParaRPr sz="1300">
                  <a:latin typeface="Roboto"/>
                  <a:ea typeface="Roboto"/>
                  <a:cs typeface="Roboto"/>
                  <a:sym typeface="Roboto"/>
                </a:endParaRPr>
              </a:p>
            </p:txBody>
          </p:sp>
        </p:grpSp>
        <p:grpSp>
          <p:nvGrpSpPr>
            <p:cNvPr id="487" name="Google Shape;487;p45"/>
            <p:cNvGrpSpPr/>
            <p:nvPr/>
          </p:nvGrpSpPr>
          <p:grpSpPr>
            <a:xfrm>
              <a:off x="670558" y="1046482"/>
              <a:ext cx="2306400" cy="775200"/>
              <a:chOff x="670558" y="1046482"/>
              <a:chExt cx="2306400" cy="775200"/>
            </a:xfrm>
          </p:grpSpPr>
          <p:sp>
            <p:nvSpPr>
              <p:cNvPr id="488" name="Google Shape;488;p45"/>
              <p:cNvSpPr/>
              <p:nvPr/>
            </p:nvSpPr>
            <p:spPr>
              <a:xfrm>
                <a:off x="670558" y="1046482"/>
                <a:ext cx="2306400" cy="775200"/>
              </a:xfrm>
              <a:prstGeom prst="roundRect">
                <a:avLst>
                  <a:gd fmla="val 24182" name="adj"/>
                </a:avLst>
              </a:prstGeom>
              <a:solidFill>
                <a:srgbClr val="FF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89" name="Google Shape;489;p45"/>
              <p:cNvSpPr/>
              <p:nvPr/>
            </p:nvSpPr>
            <p:spPr>
              <a:xfrm>
                <a:off x="908311" y="1284381"/>
                <a:ext cx="1830900" cy="4365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600">
                    <a:latin typeface="Roboto"/>
                    <a:ea typeface="Roboto"/>
                    <a:cs typeface="Roboto"/>
                    <a:sym typeface="Roboto"/>
                  </a:rPr>
                  <a:t>Context</a:t>
                </a:r>
                <a:endParaRPr sz="1600">
                  <a:latin typeface="Roboto"/>
                  <a:ea typeface="Roboto"/>
                  <a:cs typeface="Roboto"/>
                  <a:sym typeface="Roboto"/>
                </a:endParaRPr>
              </a:p>
            </p:txBody>
          </p:sp>
          <p:sp>
            <p:nvSpPr>
              <p:cNvPr id="490" name="Google Shape;490;p45"/>
              <p:cNvSpPr/>
              <p:nvPr/>
            </p:nvSpPr>
            <p:spPr>
              <a:xfrm>
                <a:off x="948316" y="1720878"/>
                <a:ext cx="1972655" cy="100766"/>
              </a:xfrm>
              <a:custGeom>
                <a:rect b="b" l="l" r="r" t="t"/>
                <a:pathLst>
                  <a:path extrusionOk="0" h="775124" w="2033665">
                    <a:moveTo>
                      <a:pt x="1771972" y="0"/>
                    </a:moveTo>
                    <a:lnTo>
                      <a:pt x="2033665" y="247683"/>
                    </a:lnTo>
                    <a:lnTo>
                      <a:pt x="2033665" y="522064"/>
                    </a:lnTo>
                    <a:cubicBezTo>
                      <a:pt x="2033665" y="661825"/>
                      <a:pt x="1920366" y="775124"/>
                      <a:pt x="1780605" y="775124"/>
                    </a:cubicBezTo>
                    <a:lnTo>
                      <a:pt x="277429" y="775124"/>
                    </a:lnTo>
                    <a:lnTo>
                      <a:pt x="0" y="512547"/>
                    </a:lnTo>
                    <a:lnTo>
                      <a:pt x="1771972" y="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6"/>
          <p:cNvSpPr txBox="1"/>
          <p:nvPr>
            <p:ph type="title"/>
          </p:nvPr>
        </p:nvSpPr>
        <p:spPr>
          <a:xfrm>
            <a:off x="628650" y="194572"/>
            <a:ext cx="7886700" cy="645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Avenir"/>
              <a:buNone/>
            </a:pPr>
            <a:r>
              <a:rPr b="1" lang="en-GB">
                <a:latin typeface="Roboto"/>
                <a:ea typeface="Roboto"/>
                <a:cs typeface="Roboto"/>
                <a:sym typeface="Roboto"/>
              </a:rPr>
              <a:t>Conclusion</a:t>
            </a:r>
            <a:endParaRPr b="1">
              <a:latin typeface="Roboto"/>
              <a:ea typeface="Roboto"/>
              <a:cs typeface="Roboto"/>
              <a:sym typeface="Roboto"/>
            </a:endParaRPr>
          </a:p>
        </p:txBody>
      </p:sp>
      <p:sp>
        <p:nvSpPr>
          <p:cNvPr id="496" name="Google Shape;496;p46"/>
          <p:cNvSpPr txBox="1"/>
          <p:nvPr/>
        </p:nvSpPr>
        <p:spPr>
          <a:xfrm>
            <a:off x="602950" y="1033625"/>
            <a:ext cx="79125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GB" sz="1600">
                <a:solidFill>
                  <a:schemeClr val="dk1"/>
                </a:solidFill>
                <a:latin typeface="Roboto"/>
                <a:ea typeface="Roboto"/>
                <a:cs typeface="Roboto"/>
                <a:sym typeface="Roboto"/>
              </a:rPr>
              <a:t>Transformer  based  models  outperform  the baseline BiDAF model.</a:t>
            </a:r>
            <a:br>
              <a:rPr lang="en-GB"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solidFill>
                  <a:schemeClr val="dk1"/>
                </a:solidFill>
                <a:latin typeface="Roboto"/>
                <a:ea typeface="Roboto"/>
                <a:cs typeface="Roboto"/>
                <a:sym typeface="Roboto"/>
              </a:rPr>
              <a:t>RoBERTa  and  XLNet  produce  comparable results, with highest F1 and EM score for their large variants.</a:t>
            </a:r>
            <a:br>
              <a:rPr lang="en-GB"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latin typeface="Roboto"/>
                <a:ea typeface="Roboto"/>
                <a:cs typeface="Roboto"/>
                <a:sym typeface="Roboto"/>
              </a:rPr>
              <a:t>No improvement with Data Augmentation</a:t>
            </a:r>
            <a:br>
              <a:rPr lang="en-GB" sz="1600">
                <a:latin typeface="Roboto"/>
                <a:ea typeface="Roboto"/>
                <a:cs typeface="Roboto"/>
                <a:sym typeface="Roboto"/>
              </a:rPr>
            </a:b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solidFill>
                  <a:schemeClr val="dk1"/>
                </a:solidFill>
                <a:latin typeface="Roboto"/>
                <a:ea typeface="Roboto"/>
                <a:cs typeface="Roboto"/>
                <a:sym typeface="Roboto"/>
              </a:rPr>
              <a:t>Our   pipeline   model   which   is   based   on ‘RoBERTa base’ produces comparable results to the ALBERT model, but is not able to outperform the original RoBERTa model.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solidFill>
                  <a:schemeClr val="dk1"/>
                </a:solidFill>
                <a:latin typeface="Roboto"/>
                <a:ea typeface="Roboto"/>
                <a:cs typeface="Roboto"/>
                <a:sym typeface="Roboto"/>
              </a:rPr>
              <a:t>The F1 score of </a:t>
            </a:r>
            <a:r>
              <a:rPr b="1" lang="en-GB" sz="1600">
                <a:solidFill>
                  <a:schemeClr val="dk1"/>
                </a:solidFill>
                <a:latin typeface="Roboto"/>
                <a:ea typeface="Roboto"/>
                <a:cs typeface="Roboto"/>
                <a:sym typeface="Roboto"/>
              </a:rPr>
              <a:t>Exact Answer Extraction Module </a:t>
            </a:r>
            <a:r>
              <a:rPr lang="en-GB" sz="1600">
                <a:solidFill>
                  <a:schemeClr val="dk1"/>
                </a:solidFill>
                <a:latin typeface="Roboto"/>
                <a:ea typeface="Roboto"/>
                <a:cs typeface="Roboto"/>
                <a:sym typeface="Roboto"/>
              </a:rPr>
              <a:t>tested independently using ground-truth dev set is 95.6. This highlights potential in the pipeline architecture if first model can be improved.</a:t>
            </a:r>
            <a:endParaRPr sz="16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Avenir"/>
              <a:buNone/>
            </a:pPr>
            <a:r>
              <a:rPr b="1" lang="en-GB">
                <a:latin typeface="Roboto"/>
                <a:ea typeface="Roboto"/>
                <a:cs typeface="Roboto"/>
                <a:sym typeface="Roboto"/>
              </a:rPr>
              <a:t>Future Work</a:t>
            </a:r>
            <a:endParaRPr b="1">
              <a:latin typeface="Roboto"/>
              <a:ea typeface="Roboto"/>
              <a:cs typeface="Roboto"/>
              <a:sym typeface="Roboto"/>
            </a:endParaRPr>
          </a:p>
        </p:txBody>
      </p:sp>
      <p:sp>
        <p:nvSpPr>
          <p:cNvPr id="502" name="Google Shape;502;p4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330200" lvl="0" marL="457200" rtl="0" algn="l">
              <a:lnSpc>
                <a:spcPct val="100000"/>
              </a:lnSpc>
              <a:spcBef>
                <a:spcPts val="0"/>
              </a:spcBef>
              <a:spcAft>
                <a:spcPts val="0"/>
              </a:spcAft>
              <a:buSzPts val="1600"/>
              <a:buFont typeface="Roboto"/>
              <a:buChar char="●"/>
            </a:pPr>
            <a:r>
              <a:rPr lang="en-GB" sz="1600">
                <a:latin typeface="Roboto"/>
                <a:ea typeface="Roboto"/>
                <a:cs typeface="Roboto"/>
                <a:sym typeface="Roboto"/>
              </a:rPr>
              <a:t>Fine tune to improve the </a:t>
            </a:r>
            <a:r>
              <a:rPr lang="en-GB" sz="1600">
                <a:latin typeface="Roboto"/>
                <a:ea typeface="Roboto"/>
                <a:cs typeface="Roboto"/>
                <a:sym typeface="Roboto"/>
              </a:rPr>
              <a:t>Relevant Context Extraction module of the pipeline architecture</a:t>
            </a:r>
            <a:endParaRPr sz="1600">
              <a:latin typeface="Roboto"/>
              <a:ea typeface="Roboto"/>
              <a:cs typeface="Roboto"/>
              <a:sym typeface="Roboto"/>
            </a:endParaRPr>
          </a:p>
          <a:p>
            <a:pPr indent="0" lvl="0" marL="457200" rtl="0" algn="l">
              <a:lnSpc>
                <a:spcPct val="100000"/>
              </a:lnSpc>
              <a:spcBef>
                <a:spcPts val="0"/>
              </a:spcBef>
              <a:spcAft>
                <a:spcPts val="0"/>
              </a:spcAft>
              <a:buNone/>
            </a:pPr>
            <a:r>
              <a:t/>
            </a:r>
            <a:endParaRPr sz="1600">
              <a:latin typeface="Roboto"/>
              <a:ea typeface="Roboto"/>
              <a:cs typeface="Roboto"/>
              <a:sym typeface="Roboto"/>
            </a:endParaRPr>
          </a:p>
          <a:p>
            <a:pPr indent="-330200" lvl="0" marL="457200" rtl="0" algn="l">
              <a:lnSpc>
                <a:spcPct val="100000"/>
              </a:lnSpc>
              <a:spcBef>
                <a:spcPts val="0"/>
              </a:spcBef>
              <a:spcAft>
                <a:spcPts val="0"/>
              </a:spcAft>
              <a:buSzPts val="1600"/>
              <a:buFont typeface="Roboto"/>
              <a:buChar char="●"/>
            </a:pPr>
            <a:r>
              <a:rPr lang="en-GB" sz="1600">
                <a:latin typeface="Roboto"/>
                <a:ea typeface="Roboto"/>
                <a:cs typeface="Roboto"/>
                <a:sym typeface="Roboto"/>
              </a:rPr>
              <a:t>Experiment with Linguistic post-processing</a:t>
            </a:r>
            <a:endParaRPr sz="1600">
              <a:latin typeface="Roboto"/>
              <a:ea typeface="Roboto"/>
              <a:cs typeface="Roboto"/>
              <a:sym typeface="Roboto"/>
            </a:endParaRPr>
          </a:p>
          <a:p>
            <a:pPr indent="0" lvl="0" marL="457200" rtl="0" algn="l">
              <a:lnSpc>
                <a:spcPct val="100000"/>
              </a:lnSpc>
              <a:spcBef>
                <a:spcPts val="0"/>
              </a:spcBef>
              <a:spcAft>
                <a:spcPts val="0"/>
              </a:spcAft>
              <a:buNone/>
            </a:pPr>
            <a:r>
              <a:t/>
            </a:r>
            <a:endParaRPr sz="1600">
              <a:latin typeface="Roboto"/>
              <a:ea typeface="Roboto"/>
              <a:cs typeface="Roboto"/>
              <a:sym typeface="Roboto"/>
            </a:endParaRPr>
          </a:p>
          <a:p>
            <a:pPr indent="-330200" lvl="0" marL="457200" rtl="0" algn="l">
              <a:lnSpc>
                <a:spcPct val="100000"/>
              </a:lnSpc>
              <a:spcBef>
                <a:spcPts val="0"/>
              </a:spcBef>
              <a:spcAft>
                <a:spcPts val="0"/>
              </a:spcAft>
              <a:buSzPts val="1600"/>
              <a:buFont typeface="Roboto"/>
              <a:buChar char="●"/>
            </a:pPr>
            <a:r>
              <a:rPr lang="en-GB" sz="1600">
                <a:latin typeface="Roboto"/>
                <a:ea typeface="Roboto"/>
                <a:cs typeface="Roboto"/>
                <a:sym typeface="Roboto"/>
              </a:rPr>
              <a:t>Ensemble different models</a:t>
            </a:r>
            <a:endParaRPr sz="1600">
              <a:latin typeface="Roboto"/>
              <a:ea typeface="Roboto"/>
              <a:cs typeface="Roboto"/>
              <a:sym typeface="Roboto"/>
            </a:endParaRPr>
          </a:p>
          <a:p>
            <a:pPr indent="0" lvl="0" marL="457200" rtl="0" algn="l">
              <a:lnSpc>
                <a:spcPct val="100000"/>
              </a:lnSpc>
              <a:spcBef>
                <a:spcPts val="0"/>
              </a:spcBef>
              <a:spcAft>
                <a:spcPts val="0"/>
              </a:spcAft>
              <a:buNone/>
            </a:pPr>
            <a:r>
              <a:t/>
            </a:r>
            <a:endParaRPr sz="1600">
              <a:latin typeface="Roboto"/>
              <a:ea typeface="Roboto"/>
              <a:cs typeface="Roboto"/>
              <a:sym typeface="Roboto"/>
            </a:endParaRPr>
          </a:p>
          <a:p>
            <a:pPr indent="-330200" lvl="0" marL="457200" rtl="0" algn="l">
              <a:lnSpc>
                <a:spcPct val="100000"/>
              </a:lnSpc>
              <a:spcBef>
                <a:spcPts val="0"/>
              </a:spcBef>
              <a:spcAft>
                <a:spcPts val="0"/>
              </a:spcAft>
              <a:buSzPts val="1600"/>
              <a:buFont typeface="Roboto"/>
              <a:buChar char="●"/>
            </a:pPr>
            <a:r>
              <a:rPr lang="en-GB" sz="1600">
                <a:latin typeface="Roboto"/>
                <a:ea typeface="Roboto"/>
                <a:cs typeface="Roboto"/>
                <a:sym typeface="Roboto"/>
              </a:rPr>
              <a:t>Hyperparameter tuning</a:t>
            </a:r>
            <a:endParaRPr sz="16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Avenir"/>
              <a:buNone/>
            </a:pPr>
            <a:r>
              <a:rPr b="1" lang="en-GB">
                <a:latin typeface="Roboto"/>
                <a:ea typeface="Roboto"/>
                <a:cs typeface="Roboto"/>
                <a:sym typeface="Roboto"/>
              </a:rPr>
              <a:t>Challenges</a:t>
            </a:r>
            <a:endParaRPr b="1">
              <a:latin typeface="Roboto"/>
              <a:ea typeface="Roboto"/>
              <a:cs typeface="Roboto"/>
              <a:sym typeface="Roboto"/>
            </a:endParaRPr>
          </a:p>
        </p:txBody>
      </p:sp>
      <p:sp>
        <p:nvSpPr>
          <p:cNvPr id="508" name="Google Shape;508;p48"/>
          <p:cNvSpPr txBox="1"/>
          <p:nvPr>
            <p:ph idx="1" type="body"/>
          </p:nvPr>
        </p:nvSpPr>
        <p:spPr>
          <a:xfrm>
            <a:off x="689875" y="1233776"/>
            <a:ext cx="7886700" cy="3659400"/>
          </a:xfrm>
          <a:prstGeom prst="rect">
            <a:avLst/>
          </a:prstGeom>
          <a:noFill/>
          <a:ln>
            <a:noFill/>
          </a:ln>
        </p:spPr>
        <p:txBody>
          <a:bodyPr anchorCtr="0" anchor="t" bIns="34275" lIns="68575" spcFirstLastPara="1" rIns="68575" wrap="square" tIns="34275">
            <a:noAutofit/>
          </a:bodyPr>
          <a:lstStyle/>
          <a:p>
            <a:pPr indent="-330200" lvl="0" marL="457200" rtl="0" algn="l">
              <a:lnSpc>
                <a:spcPct val="100000"/>
              </a:lnSpc>
              <a:spcBef>
                <a:spcPts val="0"/>
              </a:spcBef>
              <a:spcAft>
                <a:spcPts val="0"/>
              </a:spcAft>
              <a:buSzPts val="1600"/>
              <a:buFont typeface="Roboto"/>
              <a:buChar char="●"/>
            </a:pPr>
            <a:r>
              <a:rPr lang="en-GB" sz="1600">
                <a:latin typeface="Roboto"/>
                <a:ea typeface="Roboto"/>
                <a:cs typeface="Roboto"/>
                <a:sym typeface="Roboto"/>
              </a:rPr>
              <a:t>Relevant Context Extraction</a:t>
            </a:r>
            <a:endParaRPr sz="1600">
              <a:latin typeface="Roboto"/>
              <a:ea typeface="Roboto"/>
              <a:cs typeface="Roboto"/>
              <a:sym typeface="Roboto"/>
            </a:endParaRPr>
          </a:p>
          <a:p>
            <a:pPr indent="-330200" lvl="1" marL="914400" rtl="0" algn="l">
              <a:lnSpc>
                <a:spcPct val="100000"/>
              </a:lnSpc>
              <a:spcBef>
                <a:spcPts val="0"/>
              </a:spcBef>
              <a:spcAft>
                <a:spcPts val="0"/>
              </a:spcAft>
              <a:buSzPts val="1600"/>
              <a:buFont typeface="Roboto"/>
              <a:buChar char="○"/>
            </a:pPr>
            <a:r>
              <a:rPr lang="en-GB" sz="1600">
                <a:latin typeface="Roboto"/>
                <a:ea typeface="Roboto"/>
                <a:cs typeface="Roboto"/>
                <a:sym typeface="Roboto"/>
              </a:rPr>
              <a:t>Given the answer start, extracting relevant sentences from the context (tried nltk and spacy sentence tokenizer but it fails in some edge cases which were handled separately)</a:t>
            </a:r>
            <a:endParaRPr sz="1600">
              <a:latin typeface="Roboto"/>
              <a:ea typeface="Roboto"/>
              <a:cs typeface="Roboto"/>
              <a:sym typeface="Roboto"/>
            </a:endParaRPr>
          </a:p>
          <a:p>
            <a:pPr indent="0" lvl="0" marL="914400" rtl="0" algn="l">
              <a:lnSpc>
                <a:spcPct val="90000"/>
              </a:lnSpc>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latin typeface="Roboto"/>
                <a:ea typeface="Roboto"/>
                <a:cs typeface="Roboto"/>
                <a:sym typeface="Roboto"/>
              </a:rPr>
              <a:t>Data Augmentation</a:t>
            </a:r>
            <a:endParaRPr sz="1600">
              <a:latin typeface="Roboto"/>
              <a:ea typeface="Roboto"/>
              <a:cs typeface="Roboto"/>
              <a:sym typeface="Roboto"/>
            </a:endParaRPr>
          </a:p>
          <a:p>
            <a:pPr indent="-330200" lvl="1" marL="914400" rtl="0" algn="l">
              <a:lnSpc>
                <a:spcPct val="90000"/>
              </a:lnSpc>
              <a:spcBef>
                <a:spcPts val="0"/>
              </a:spcBef>
              <a:spcAft>
                <a:spcPts val="0"/>
              </a:spcAft>
              <a:buSzPts val="1600"/>
              <a:buFont typeface="Roboto"/>
              <a:buChar char="○"/>
            </a:pPr>
            <a:r>
              <a:rPr lang="en-GB" sz="1600">
                <a:latin typeface="Roboto"/>
                <a:ea typeface="Roboto"/>
                <a:cs typeface="Roboto"/>
                <a:sym typeface="Roboto"/>
              </a:rPr>
              <a:t>Back translation:  Limited resources, paid conversion tools - Google translation API</a:t>
            </a:r>
            <a:endParaRPr sz="1600">
              <a:latin typeface="Roboto"/>
              <a:ea typeface="Roboto"/>
              <a:cs typeface="Roboto"/>
              <a:sym typeface="Roboto"/>
            </a:endParaRPr>
          </a:p>
          <a:p>
            <a:pPr indent="0" lvl="0" marL="457200" rtl="0" algn="l">
              <a:lnSpc>
                <a:spcPct val="90000"/>
              </a:lnSpc>
              <a:spcBef>
                <a:spcPts val="0"/>
              </a:spcBef>
              <a:spcAft>
                <a:spcPts val="0"/>
              </a:spcAft>
              <a:buNone/>
            </a:pPr>
            <a:r>
              <a:t/>
            </a:r>
            <a:endParaRPr sz="1600">
              <a:latin typeface="Roboto"/>
              <a:ea typeface="Roboto"/>
              <a:cs typeface="Roboto"/>
              <a:sym typeface="Roboto"/>
            </a:endParaRPr>
          </a:p>
          <a:p>
            <a:pPr indent="-330200" lvl="0" marL="457200" rtl="0" algn="l">
              <a:lnSpc>
                <a:spcPct val="90000"/>
              </a:lnSpc>
              <a:spcBef>
                <a:spcPts val="0"/>
              </a:spcBef>
              <a:spcAft>
                <a:spcPts val="0"/>
              </a:spcAft>
              <a:buSzPts val="1600"/>
              <a:buFont typeface="Roboto"/>
              <a:buChar char="●"/>
            </a:pPr>
            <a:r>
              <a:rPr lang="en-GB" sz="1600">
                <a:latin typeface="Roboto"/>
                <a:ea typeface="Roboto"/>
                <a:cs typeface="Roboto"/>
                <a:sym typeface="Roboto"/>
              </a:rPr>
              <a:t>Training time</a:t>
            </a:r>
            <a:endParaRPr sz="1600">
              <a:latin typeface="Roboto"/>
              <a:ea typeface="Roboto"/>
              <a:cs typeface="Roboto"/>
              <a:sym typeface="Roboto"/>
            </a:endParaRPr>
          </a:p>
          <a:p>
            <a:pPr indent="-330200" lvl="1" marL="914400" rtl="0" algn="l">
              <a:lnSpc>
                <a:spcPct val="90000"/>
              </a:lnSpc>
              <a:spcBef>
                <a:spcPts val="0"/>
              </a:spcBef>
              <a:spcAft>
                <a:spcPts val="0"/>
              </a:spcAft>
              <a:buSzPts val="1600"/>
              <a:buFont typeface="Roboto"/>
              <a:buChar char="○"/>
            </a:pPr>
            <a:r>
              <a:rPr lang="en-GB" sz="1600">
                <a:latin typeface="Roboto"/>
                <a:ea typeface="Roboto"/>
                <a:cs typeface="Roboto"/>
                <a:sym typeface="Roboto"/>
              </a:rPr>
              <a:t>CUDA out of memory</a:t>
            </a:r>
            <a:endParaRPr sz="1600">
              <a:latin typeface="Roboto"/>
              <a:ea typeface="Roboto"/>
              <a:cs typeface="Roboto"/>
              <a:sym typeface="Roboto"/>
            </a:endParaRPr>
          </a:p>
          <a:p>
            <a:pPr indent="0" lvl="0" marL="0" rtl="0" algn="l">
              <a:lnSpc>
                <a:spcPct val="90000"/>
              </a:lnSpc>
              <a:spcBef>
                <a:spcPts val="0"/>
              </a:spcBef>
              <a:spcAft>
                <a:spcPts val="0"/>
              </a:spcAft>
              <a:buNone/>
            </a:pPr>
            <a:r>
              <a:t/>
            </a:r>
            <a:endParaRPr sz="1600">
              <a:latin typeface="Roboto"/>
              <a:ea typeface="Roboto"/>
              <a:cs typeface="Roboto"/>
              <a:sym typeface="Roboto"/>
            </a:endParaRPr>
          </a:p>
          <a:p>
            <a:pPr indent="0" lvl="0" marL="457200" rtl="0" algn="l">
              <a:lnSpc>
                <a:spcPct val="90000"/>
              </a:lnSpc>
              <a:spcBef>
                <a:spcPts val="0"/>
              </a:spcBef>
              <a:spcAft>
                <a:spcPts val="0"/>
              </a:spcAft>
              <a:buNone/>
            </a:pPr>
            <a:r>
              <a:rPr lang="en-GB" sz="1600">
                <a:latin typeface="Roboto"/>
                <a:ea typeface="Roboto"/>
                <a:cs typeface="Roboto"/>
                <a:sym typeface="Roboto"/>
              </a:rPr>
              <a:t>	</a:t>
            </a:r>
            <a:endParaRPr sz="1600">
              <a:latin typeface="Roboto"/>
              <a:ea typeface="Roboto"/>
              <a:cs typeface="Roboto"/>
              <a:sym typeface="Roboto"/>
            </a:endParaRPr>
          </a:p>
          <a:p>
            <a:pPr indent="0" lvl="0" marL="457200" rtl="0" algn="l">
              <a:lnSpc>
                <a:spcPct val="90000"/>
              </a:lnSpc>
              <a:spcBef>
                <a:spcPts val="0"/>
              </a:spcBef>
              <a:spcAft>
                <a:spcPts val="0"/>
              </a:spcAft>
              <a:buNone/>
            </a:pPr>
            <a:r>
              <a:t/>
            </a:r>
            <a:endParaRPr sz="1600">
              <a:latin typeface="Roboto"/>
              <a:ea typeface="Roboto"/>
              <a:cs typeface="Roboto"/>
              <a:sym typeface="Roboto"/>
            </a:endParaRPr>
          </a:p>
          <a:p>
            <a:pPr indent="0" lvl="0" marL="0" rtl="0" algn="l">
              <a:lnSpc>
                <a:spcPct val="90000"/>
              </a:lnSpc>
              <a:spcBef>
                <a:spcPts val="0"/>
              </a:spcBef>
              <a:spcAft>
                <a:spcPts val="0"/>
              </a:spcAft>
              <a:buNone/>
            </a:pPr>
            <a:r>
              <a:t/>
            </a:r>
            <a:endParaRPr sz="1600">
              <a:latin typeface="Roboto"/>
              <a:ea typeface="Roboto"/>
              <a:cs typeface="Roboto"/>
              <a:sym typeface="Roboto"/>
            </a:endParaRPr>
          </a:p>
          <a:p>
            <a:pPr indent="0" lvl="0" marL="914400" rtl="0" algn="l">
              <a:lnSpc>
                <a:spcPct val="90000"/>
              </a:lnSpc>
              <a:spcBef>
                <a:spcPts val="0"/>
              </a:spcBef>
              <a:spcAft>
                <a:spcPts val="0"/>
              </a:spcAft>
              <a:buNone/>
            </a:pPr>
            <a:r>
              <a:t/>
            </a:r>
            <a:endParaRPr sz="1600">
              <a:latin typeface="Roboto"/>
              <a:ea typeface="Roboto"/>
              <a:cs typeface="Roboto"/>
              <a:sym typeface="Roboto"/>
            </a:endParaRPr>
          </a:p>
          <a:p>
            <a:pPr indent="0" lvl="0" marL="0" rtl="0" algn="l">
              <a:lnSpc>
                <a:spcPct val="90000"/>
              </a:lnSpc>
              <a:spcBef>
                <a:spcPts val="0"/>
              </a:spcBef>
              <a:spcAft>
                <a:spcPts val="0"/>
              </a:spcAft>
              <a:buNone/>
            </a:pPr>
            <a:r>
              <a:t/>
            </a:r>
            <a:endParaRPr sz="1600">
              <a:latin typeface="Roboto"/>
              <a:ea typeface="Roboto"/>
              <a:cs typeface="Roboto"/>
              <a:sym typeface="Roboto"/>
            </a:endParaRPr>
          </a:p>
          <a:p>
            <a:pPr indent="0" lvl="0" marL="0" rtl="0" algn="l">
              <a:lnSpc>
                <a:spcPct val="90000"/>
              </a:lnSpc>
              <a:spcBef>
                <a:spcPts val="0"/>
              </a:spcBef>
              <a:spcAft>
                <a:spcPts val="0"/>
              </a:spcAft>
              <a:buNone/>
            </a:pPr>
            <a:r>
              <a:t/>
            </a:r>
            <a:endParaRPr sz="1600">
              <a:latin typeface="Roboto"/>
              <a:ea typeface="Roboto"/>
              <a:cs typeface="Roboto"/>
              <a:sym typeface="Roboto"/>
            </a:endParaRPr>
          </a:p>
          <a:p>
            <a:pPr indent="0" lvl="0" marL="0" rtl="0" algn="l">
              <a:lnSpc>
                <a:spcPct val="90000"/>
              </a:lnSpc>
              <a:spcBef>
                <a:spcPts val="0"/>
              </a:spcBef>
              <a:spcAft>
                <a:spcPts val="0"/>
              </a:spcAft>
              <a:buNone/>
            </a:pPr>
            <a:r>
              <a:rPr lang="en-GB" sz="1600">
                <a:latin typeface="Roboto"/>
                <a:ea typeface="Roboto"/>
                <a:cs typeface="Roboto"/>
                <a:sym typeface="Roboto"/>
              </a:rPr>
              <a:t>	</a:t>
            </a:r>
            <a:endParaRPr sz="16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9"/>
          <p:cNvSpPr txBox="1"/>
          <p:nvPr>
            <p:ph type="title"/>
          </p:nvPr>
        </p:nvSpPr>
        <p:spPr>
          <a:xfrm>
            <a:off x="628650" y="-107156"/>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Avenir"/>
              <a:buNone/>
            </a:pPr>
            <a:r>
              <a:rPr lang="en-GB">
                <a:latin typeface="Roboto"/>
                <a:ea typeface="Roboto"/>
                <a:cs typeface="Roboto"/>
                <a:sym typeface="Roboto"/>
              </a:rPr>
              <a:t>References</a:t>
            </a:r>
            <a:endParaRPr>
              <a:latin typeface="Roboto"/>
              <a:ea typeface="Roboto"/>
              <a:cs typeface="Roboto"/>
              <a:sym typeface="Roboto"/>
            </a:endParaRPr>
          </a:p>
        </p:txBody>
      </p:sp>
      <p:sp>
        <p:nvSpPr>
          <p:cNvPr id="514" name="Google Shape;514;p49"/>
          <p:cNvSpPr txBox="1"/>
          <p:nvPr>
            <p:ph idx="1" type="body"/>
          </p:nvPr>
        </p:nvSpPr>
        <p:spPr>
          <a:xfrm>
            <a:off x="628650" y="664375"/>
            <a:ext cx="8078700" cy="4381200"/>
          </a:xfrm>
          <a:prstGeom prst="rect">
            <a:avLst/>
          </a:prstGeom>
          <a:noFill/>
          <a:ln>
            <a:noFill/>
          </a:ln>
        </p:spPr>
        <p:txBody>
          <a:bodyPr anchorCtr="0" anchor="t" bIns="34275" lIns="68575" spcFirstLastPara="1" rIns="68575" wrap="square" tIns="34275">
            <a:noAutofit/>
          </a:bodyPr>
          <a:lstStyle/>
          <a:p>
            <a:pPr indent="-323850" lvl="0" marL="457200" rtl="0" algn="l">
              <a:lnSpc>
                <a:spcPct val="100000"/>
              </a:lnSpc>
              <a:spcBef>
                <a:spcPts val="0"/>
              </a:spcBef>
              <a:spcAft>
                <a:spcPts val="0"/>
              </a:spcAft>
              <a:buSzPts val="1500"/>
              <a:buFont typeface="Roboto"/>
              <a:buChar char="●"/>
            </a:pPr>
            <a:r>
              <a:rPr lang="en-GB" sz="1500">
                <a:latin typeface="Roboto"/>
                <a:ea typeface="Roboto"/>
                <a:cs typeface="Roboto"/>
                <a:sym typeface="Roboto"/>
              </a:rPr>
              <a:t>Bidirectional attention flow for machine comprehension, Min Joon Seo, Aniruddha Kembhavi, Ali Farhadi, and Hannaneh Hajishirzi.</a:t>
            </a:r>
            <a:endParaRPr sz="1500">
              <a:latin typeface="Roboto"/>
              <a:ea typeface="Roboto"/>
              <a:cs typeface="Roboto"/>
              <a:sym typeface="Roboto"/>
            </a:endParaRPr>
          </a:p>
          <a:p>
            <a:pPr indent="0" lvl="0" marL="457200" rtl="0" algn="l">
              <a:lnSpc>
                <a:spcPct val="100000"/>
              </a:lnSpc>
              <a:spcBef>
                <a:spcPts val="0"/>
              </a:spcBef>
              <a:spcAft>
                <a:spcPts val="0"/>
              </a:spcAft>
              <a:buNone/>
            </a:pPr>
            <a:r>
              <a:t/>
            </a:r>
            <a:endParaRPr sz="1500">
              <a:latin typeface="Roboto"/>
              <a:ea typeface="Roboto"/>
              <a:cs typeface="Roboto"/>
              <a:sym typeface="Roboto"/>
            </a:endParaRPr>
          </a:p>
          <a:p>
            <a:pPr indent="-323850" lvl="0" marL="457200" rtl="0" algn="l">
              <a:lnSpc>
                <a:spcPct val="100000"/>
              </a:lnSpc>
              <a:spcBef>
                <a:spcPts val="0"/>
              </a:spcBef>
              <a:spcAft>
                <a:spcPts val="0"/>
              </a:spcAft>
              <a:buSzPts val="1500"/>
              <a:buFont typeface="Roboto"/>
              <a:buChar char="●"/>
            </a:pPr>
            <a:r>
              <a:rPr lang="en-GB" sz="1500">
                <a:latin typeface="Roboto"/>
                <a:ea typeface="Roboto"/>
                <a:cs typeface="Roboto"/>
                <a:sym typeface="Roboto"/>
              </a:rPr>
              <a:t>Retrospective Reader for Machine Reading Comprehension, Zhuosheng Zhang and Junjie Yang and Hai Zhao, 2020</a:t>
            </a:r>
            <a:br>
              <a:rPr lang="en-GB" sz="1500">
                <a:latin typeface="Roboto"/>
                <a:ea typeface="Roboto"/>
                <a:cs typeface="Roboto"/>
                <a:sym typeface="Roboto"/>
              </a:rPr>
            </a:br>
            <a:endParaRPr sz="1500">
              <a:latin typeface="Roboto"/>
              <a:ea typeface="Roboto"/>
              <a:cs typeface="Roboto"/>
              <a:sym typeface="Roboto"/>
            </a:endParaRPr>
          </a:p>
          <a:p>
            <a:pPr indent="-323850" lvl="0" marL="457200" rtl="0" algn="l">
              <a:lnSpc>
                <a:spcPct val="100000"/>
              </a:lnSpc>
              <a:spcBef>
                <a:spcPts val="0"/>
              </a:spcBef>
              <a:spcAft>
                <a:spcPts val="0"/>
              </a:spcAft>
              <a:buSzPts val="1500"/>
              <a:buFont typeface="Roboto"/>
              <a:buChar char="●"/>
            </a:pPr>
            <a:r>
              <a:rPr lang="en-GB" sz="1500">
                <a:latin typeface="Roboto"/>
                <a:ea typeface="Roboto"/>
                <a:cs typeface="Roboto"/>
                <a:sym typeface="Roboto"/>
              </a:rPr>
              <a:t>Attention is all you need}, 2017, Ashish Vaswani, Noam Shazeer, Niki Parmar, Jakob Uszkoreit, Llion Jones, Aidan N. Gomez,Lukasz Kaiser, and Illia Polosukhin.</a:t>
            </a:r>
            <a:endParaRPr sz="1500">
              <a:latin typeface="Roboto"/>
              <a:ea typeface="Roboto"/>
              <a:cs typeface="Roboto"/>
              <a:sym typeface="Roboto"/>
            </a:endParaRPr>
          </a:p>
          <a:p>
            <a:pPr indent="0" lvl="0" marL="457200" rtl="0" algn="l">
              <a:lnSpc>
                <a:spcPct val="100000"/>
              </a:lnSpc>
              <a:spcBef>
                <a:spcPts val="0"/>
              </a:spcBef>
              <a:spcAft>
                <a:spcPts val="0"/>
              </a:spcAft>
              <a:buNone/>
            </a:pPr>
            <a:r>
              <a:t/>
            </a:r>
            <a:endParaRPr sz="1500">
              <a:latin typeface="Roboto"/>
              <a:ea typeface="Roboto"/>
              <a:cs typeface="Roboto"/>
              <a:sym typeface="Roboto"/>
            </a:endParaRPr>
          </a:p>
          <a:p>
            <a:pPr indent="-323850" lvl="0" marL="457200" rtl="0" algn="l">
              <a:lnSpc>
                <a:spcPct val="100000"/>
              </a:lnSpc>
              <a:spcBef>
                <a:spcPts val="0"/>
              </a:spcBef>
              <a:spcAft>
                <a:spcPts val="0"/>
              </a:spcAft>
              <a:buSzPts val="1500"/>
              <a:buFont typeface="Roboto"/>
              <a:buChar char="●"/>
            </a:pPr>
            <a:r>
              <a:rPr lang="en-GB" sz="1500">
                <a:latin typeface="Roboto"/>
                <a:ea typeface="Roboto"/>
                <a:cs typeface="Roboto"/>
                <a:sym typeface="Roboto"/>
              </a:rPr>
              <a:t>Ensemble ALBERT on SQuAD 2.0, </a:t>
            </a:r>
            <a:r>
              <a:rPr lang="en-GB" sz="1500" u="sng">
                <a:solidFill>
                  <a:schemeClr val="hlink"/>
                </a:solidFill>
                <a:latin typeface="Roboto"/>
                <a:ea typeface="Roboto"/>
                <a:cs typeface="Roboto"/>
                <a:sym typeface="Roboto"/>
                <a:hlinkClick r:id="rId3"/>
              </a:rPr>
              <a:t>https://arxiv.org/pdf/2110.09665.pdf}{https://arxiv.org/pdf/2110.09665.pdf</a:t>
            </a:r>
            <a:endParaRPr sz="1500">
              <a:latin typeface="Roboto"/>
              <a:ea typeface="Roboto"/>
              <a:cs typeface="Roboto"/>
              <a:sym typeface="Roboto"/>
            </a:endParaRPr>
          </a:p>
          <a:p>
            <a:pPr indent="0" lvl="0" marL="457200" rtl="0" algn="l">
              <a:lnSpc>
                <a:spcPct val="100000"/>
              </a:lnSpc>
              <a:spcBef>
                <a:spcPts val="0"/>
              </a:spcBef>
              <a:spcAft>
                <a:spcPts val="0"/>
              </a:spcAft>
              <a:buNone/>
            </a:pPr>
            <a:r>
              <a:t/>
            </a:r>
            <a:endParaRPr sz="1500">
              <a:latin typeface="Roboto"/>
              <a:ea typeface="Roboto"/>
              <a:cs typeface="Roboto"/>
              <a:sym typeface="Roboto"/>
            </a:endParaRPr>
          </a:p>
          <a:p>
            <a:pPr indent="-323850" lvl="0" marL="457200" rtl="0" algn="l">
              <a:lnSpc>
                <a:spcPct val="100000"/>
              </a:lnSpc>
              <a:spcBef>
                <a:spcPts val="0"/>
              </a:spcBef>
              <a:spcAft>
                <a:spcPts val="0"/>
              </a:spcAft>
              <a:buSzPts val="1500"/>
              <a:buFont typeface="Roboto"/>
              <a:buChar char="●"/>
            </a:pPr>
            <a:r>
              <a:rPr lang="en-GB" sz="1500">
                <a:latin typeface="Roboto"/>
                <a:ea typeface="Roboto"/>
                <a:cs typeface="Roboto"/>
                <a:sym typeface="Roboto"/>
              </a:rPr>
              <a:t>Know What You Don't Know: Unanswerable Questions for SQuAD, </a:t>
            </a:r>
            <a:r>
              <a:rPr lang="en-GB" sz="1500" u="sng">
                <a:solidFill>
                  <a:schemeClr val="hlink"/>
                </a:solidFill>
                <a:latin typeface="Roboto"/>
                <a:ea typeface="Roboto"/>
                <a:cs typeface="Roboto"/>
                <a:sym typeface="Roboto"/>
                <a:hlinkClick r:id="rId4"/>
              </a:rPr>
              <a:t>https://arxiv.org/abs/1806.03822}{https://arxiv.org/abs/1806.03822</a:t>
            </a:r>
            <a:endParaRPr sz="1500">
              <a:latin typeface="Roboto"/>
              <a:ea typeface="Roboto"/>
              <a:cs typeface="Roboto"/>
              <a:sym typeface="Roboto"/>
            </a:endParaRPr>
          </a:p>
          <a:p>
            <a:pPr indent="0" lvl="0" marL="457200" rtl="0" algn="l">
              <a:lnSpc>
                <a:spcPct val="100000"/>
              </a:lnSpc>
              <a:spcBef>
                <a:spcPts val="0"/>
              </a:spcBef>
              <a:spcAft>
                <a:spcPts val="0"/>
              </a:spcAft>
              <a:buNone/>
            </a:pPr>
            <a:r>
              <a:t/>
            </a:r>
            <a:endParaRPr sz="1500">
              <a:latin typeface="Roboto"/>
              <a:ea typeface="Roboto"/>
              <a:cs typeface="Roboto"/>
              <a:sym typeface="Roboto"/>
            </a:endParaRPr>
          </a:p>
          <a:p>
            <a:pPr indent="-323850" lvl="0" marL="457200" rtl="0" algn="l">
              <a:lnSpc>
                <a:spcPct val="100000"/>
              </a:lnSpc>
              <a:spcBef>
                <a:spcPts val="0"/>
              </a:spcBef>
              <a:spcAft>
                <a:spcPts val="0"/>
              </a:spcAft>
              <a:buSzPts val="1500"/>
              <a:buFont typeface="Roboto"/>
              <a:buChar char="●"/>
            </a:pPr>
            <a:r>
              <a:rPr lang="en-GB" sz="1500">
                <a:latin typeface="Roboto"/>
                <a:ea typeface="Roboto"/>
                <a:cs typeface="Roboto"/>
                <a:sym typeface="Roboto"/>
              </a:rPr>
              <a:t>Ensemble BERT with Data Augmentation and Linguistic Knowledge on SQuAD 2.0 </a:t>
            </a:r>
            <a:endParaRPr sz="1500">
              <a:latin typeface="Roboto"/>
              <a:ea typeface="Roboto"/>
              <a:cs typeface="Roboto"/>
              <a:sym typeface="Roboto"/>
            </a:endParaRPr>
          </a:p>
          <a:p>
            <a:pPr indent="0" lvl="0" marL="457200" rtl="0" algn="l">
              <a:lnSpc>
                <a:spcPct val="100000"/>
              </a:lnSpc>
              <a:spcBef>
                <a:spcPts val="0"/>
              </a:spcBef>
              <a:spcAft>
                <a:spcPts val="0"/>
              </a:spcAft>
              <a:buNone/>
            </a:pPr>
            <a:r>
              <a:rPr lang="en-GB" sz="1500" u="sng">
                <a:solidFill>
                  <a:schemeClr val="hlink"/>
                </a:solidFill>
                <a:latin typeface="Roboto"/>
                <a:ea typeface="Roboto"/>
                <a:cs typeface="Roboto"/>
                <a:sym typeface="Roboto"/>
                <a:hlinkClick r:id="rId5"/>
              </a:rPr>
              <a:t>https://web.stanford.edu/class/archive/cs/cs224n/cs224n.1194/reports/default/15845024.pdf</a:t>
            </a:r>
            <a:endParaRPr sz="1500">
              <a:latin typeface="Roboto"/>
              <a:ea typeface="Roboto"/>
              <a:cs typeface="Roboto"/>
              <a:sym typeface="Roboto"/>
            </a:endParaRPr>
          </a:p>
          <a:p>
            <a:pPr indent="0" lvl="0" marL="457200" rtl="0" algn="l">
              <a:lnSpc>
                <a:spcPct val="100000"/>
              </a:lnSpc>
              <a:spcBef>
                <a:spcPts val="0"/>
              </a:spcBef>
              <a:spcAft>
                <a:spcPts val="0"/>
              </a:spcAft>
              <a:buNone/>
            </a:pPr>
            <a:r>
              <a:t/>
            </a:r>
            <a:endParaRPr sz="15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552748" y="194242"/>
            <a:ext cx="8038504" cy="404813"/>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600"/>
              <a:buFont typeface="Avenir"/>
              <a:buNone/>
            </a:pPr>
            <a:r>
              <a:rPr b="1" lang="en-GB">
                <a:latin typeface="Roboto"/>
                <a:ea typeface="Roboto"/>
                <a:cs typeface="Roboto"/>
                <a:sym typeface="Roboto"/>
              </a:rPr>
              <a:t>Background</a:t>
            </a:r>
            <a:endParaRPr b="1">
              <a:latin typeface="Roboto"/>
              <a:ea typeface="Roboto"/>
              <a:cs typeface="Roboto"/>
              <a:sym typeface="Roboto"/>
            </a:endParaRPr>
          </a:p>
        </p:txBody>
      </p:sp>
      <p:sp>
        <p:nvSpPr>
          <p:cNvPr id="144" name="Google Shape;144;p27"/>
          <p:cNvSpPr txBox="1"/>
          <p:nvPr>
            <p:ph idx="1" type="body"/>
          </p:nvPr>
        </p:nvSpPr>
        <p:spPr>
          <a:xfrm>
            <a:off x="447215" y="942684"/>
            <a:ext cx="8047500" cy="3870600"/>
          </a:xfrm>
          <a:prstGeom prst="rect">
            <a:avLst/>
          </a:prstGeom>
          <a:noFill/>
          <a:ln>
            <a:noFill/>
          </a:ln>
        </p:spPr>
        <p:txBody>
          <a:bodyPr anchorCtr="0" anchor="t" bIns="34275" lIns="68575" spcFirstLastPara="1" rIns="68575" wrap="square" tIns="34275">
            <a:noAutofit/>
          </a:bodyPr>
          <a:lstStyle/>
          <a:p>
            <a:pPr indent="-139700" lvl="0" marL="177800" rtl="0" algn="l">
              <a:lnSpc>
                <a:spcPct val="90000"/>
              </a:lnSpc>
              <a:spcBef>
                <a:spcPts val="0"/>
              </a:spcBef>
              <a:spcAft>
                <a:spcPts val="0"/>
              </a:spcAft>
              <a:buClr>
                <a:srgbClr val="2F5496"/>
              </a:buClr>
              <a:buSzPts val="1600"/>
              <a:buFont typeface="Roboto"/>
              <a:buChar char="•"/>
            </a:pPr>
            <a:r>
              <a:rPr lang="en-GB" sz="1600">
                <a:solidFill>
                  <a:srgbClr val="1155CC"/>
                </a:solidFill>
                <a:latin typeface="Roboto"/>
                <a:ea typeface="Roboto"/>
                <a:cs typeface="Roboto"/>
                <a:sym typeface="Roboto"/>
              </a:rPr>
              <a:t>Machine Learning Approaches</a:t>
            </a:r>
            <a:r>
              <a:rPr lang="en-GB" sz="1600">
                <a:latin typeface="Roboto"/>
                <a:ea typeface="Roboto"/>
                <a:cs typeface="Roboto"/>
                <a:sym typeface="Roboto"/>
              </a:rPr>
              <a:t> – </a:t>
            </a:r>
            <a:endParaRPr sz="1600">
              <a:latin typeface="Roboto"/>
              <a:ea typeface="Roboto"/>
              <a:cs typeface="Roboto"/>
              <a:sym typeface="Roboto"/>
            </a:endParaRPr>
          </a:p>
          <a:p>
            <a:pPr indent="-139700" lvl="1" marL="520700" rtl="0" algn="l">
              <a:lnSpc>
                <a:spcPct val="90000"/>
              </a:lnSpc>
              <a:spcBef>
                <a:spcPts val="400"/>
              </a:spcBef>
              <a:spcAft>
                <a:spcPts val="0"/>
              </a:spcAft>
              <a:buClr>
                <a:schemeClr val="dk1"/>
              </a:buClr>
              <a:buSzPts val="1600"/>
              <a:buFont typeface="Roboto"/>
              <a:buChar char="•"/>
            </a:pPr>
            <a:r>
              <a:rPr lang="en-GB" sz="1600">
                <a:latin typeface="Roboto"/>
                <a:ea typeface="Roboto"/>
                <a:cs typeface="Roboto"/>
                <a:sym typeface="Roboto"/>
              </a:rPr>
              <a:t>Sliding Window </a:t>
            </a:r>
            <a:r>
              <a:rPr lang="en-GB" sz="1600">
                <a:solidFill>
                  <a:srgbClr val="888888"/>
                </a:solidFill>
                <a:latin typeface="Roboto"/>
                <a:ea typeface="Roboto"/>
                <a:cs typeface="Roboto"/>
                <a:sym typeface="Roboto"/>
              </a:rPr>
              <a:t>(Richardson et. Al, 2013) </a:t>
            </a:r>
            <a:endParaRPr sz="1600">
              <a:solidFill>
                <a:srgbClr val="888888"/>
              </a:solidFill>
              <a:latin typeface="Roboto"/>
              <a:ea typeface="Roboto"/>
              <a:cs typeface="Roboto"/>
              <a:sym typeface="Roboto"/>
            </a:endParaRPr>
          </a:p>
          <a:p>
            <a:pPr indent="-228600" lvl="2" marL="939800" rtl="0" algn="l">
              <a:lnSpc>
                <a:spcPct val="90000"/>
              </a:lnSpc>
              <a:spcBef>
                <a:spcPts val="400"/>
              </a:spcBef>
              <a:spcAft>
                <a:spcPts val="0"/>
              </a:spcAft>
              <a:buClr>
                <a:schemeClr val="dk1"/>
              </a:buClr>
              <a:buSzPts val="1600"/>
              <a:buFont typeface="Roboto"/>
              <a:buChar char="•"/>
            </a:pPr>
            <a:r>
              <a:rPr lang="en-GB" sz="1600">
                <a:latin typeface="Roboto"/>
                <a:ea typeface="Roboto"/>
                <a:cs typeface="Roboto"/>
                <a:sym typeface="Roboto"/>
              </a:rPr>
              <a:t>Compute the unigram/bigram overlap between the sentence containing the candidate answer and the question. </a:t>
            </a:r>
            <a:endParaRPr sz="1600">
              <a:latin typeface="Roboto"/>
              <a:ea typeface="Roboto"/>
              <a:cs typeface="Roboto"/>
              <a:sym typeface="Roboto"/>
            </a:endParaRPr>
          </a:p>
          <a:p>
            <a:pPr indent="-228600" lvl="2" marL="939800" rtl="0" algn="l">
              <a:lnSpc>
                <a:spcPct val="90000"/>
              </a:lnSpc>
              <a:spcBef>
                <a:spcPts val="400"/>
              </a:spcBef>
              <a:spcAft>
                <a:spcPts val="0"/>
              </a:spcAft>
              <a:buClr>
                <a:schemeClr val="dk1"/>
              </a:buClr>
              <a:buSzPts val="1600"/>
              <a:buFont typeface="Roboto"/>
              <a:buChar char="•"/>
            </a:pPr>
            <a:r>
              <a:rPr lang="en-GB" sz="1600">
                <a:latin typeface="Roboto"/>
                <a:ea typeface="Roboto"/>
                <a:cs typeface="Roboto"/>
                <a:sym typeface="Roboto"/>
              </a:rPr>
              <a:t>Use TF-IDF based similarity to select the best candidate answer</a:t>
            </a:r>
            <a:endParaRPr sz="1600">
              <a:latin typeface="Roboto"/>
              <a:ea typeface="Roboto"/>
              <a:cs typeface="Roboto"/>
              <a:sym typeface="Roboto"/>
            </a:endParaRPr>
          </a:p>
          <a:p>
            <a:pPr indent="0" lvl="0" marL="0" rtl="0" algn="l">
              <a:lnSpc>
                <a:spcPct val="90000"/>
              </a:lnSpc>
              <a:spcBef>
                <a:spcPts val="400"/>
              </a:spcBef>
              <a:spcAft>
                <a:spcPts val="0"/>
              </a:spcAft>
              <a:buNone/>
            </a:pPr>
            <a:r>
              <a:t/>
            </a:r>
            <a:endParaRPr sz="1600">
              <a:latin typeface="Roboto"/>
              <a:ea typeface="Roboto"/>
              <a:cs typeface="Roboto"/>
              <a:sym typeface="Roboto"/>
            </a:endParaRPr>
          </a:p>
          <a:p>
            <a:pPr indent="-215900" lvl="1" marL="596900" rtl="0" algn="l">
              <a:lnSpc>
                <a:spcPct val="90000"/>
              </a:lnSpc>
              <a:spcBef>
                <a:spcPts val="400"/>
              </a:spcBef>
              <a:spcAft>
                <a:spcPts val="0"/>
              </a:spcAft>
              <a:buClr>
                <a:schemeClr val="dk1"/>
              </a:buClr>
              <a:buSzPts val="1600"/>
              <a:buFont typeface="Roboto"/>
              <a:buChar char="•"/>
            </a:pPr>
            <a:r>
              <a:rPr lang="en-GB" sz="1600">
                <a:latin typeface="Roboto"/>
                <a:ea typeface="Roboto"/>
                <a:cs typeface="Roboto"/>
                <a:sym typeface="Roboto"/>
              </a:rPr>
              <a:t>Logistic Regression </a:t>
            </a:r>
            <a:r>
              <a:rPr lang="en-GB" sz="1600">
                <a:solidFill>
                  <a:srgbClr val="888888"/>
                </a:solidFill>
                <a:latin typeface="Roboto"/>
                <a:ea typeface="Roboto"/>
                <a:cs typeface="Roboto"/>
                <a:sym typeface="Roboto"/>
              </a:rPr>
              <a:t>(Rajpurkar et. Al, 2013) </a:t>
            </a:r>
            <a:endParaRPr sz="1600">
              <a:solidFill>
                <a:srgbClr val="888888"/>
              </a:solidFill>
              <a:latin typeface="Roboto"/>
              <a:ea typeface="Roboto"/>
              <a:cs typeface="Roboto"/>
              <a:sym typeface="Roboto"/>
            </a:endParaRPr>
          </a:p>
          <a:p>
            <a:pPr indent="-228600" lvl="2" marL="939800" rtl="0" algn="l">
              <a:lnSpc>
                <a:spcPct val="90000"/>
              </a:lnSpc>
              <a:spcBef>
                <a:spcPts val="400"/>
              </a:spcBef>
              <a:spcAft>
                <a:spcPts val="0"/>
              </a:spcAft>
              <a:buClr>
                <a:schemeClr val="dk1"/>
              </a:buClr>
              <a:buSzPts val="1600"/>
              <a:buFont typeface="Roboto"/>
              <a:buChar char="•"/>
            </a:pPr>
            <a:r>
              <a:rPr lang="en-GB" sz="1600">
                <a:latin typeface="Roboto"/>
                <a:ea typeface="Roboto"/>
                <a:cs typeface="Roboto"/>
                <a:sym typeface="Roboto"/>
              </a:rPr>
              <a:t> Extract several types of features for each candidate answer </a:t>
            </a:r>
            <a:endParaRPr sz="1600">
              <a:latin typeface="Roboto"/>
              <a:ea typeface="Roboto"/>
              <a:cs typeface="Roboto"/>
              <a:sym typeface="Roboto"/>
            </a:endParaRPr>
          </a:p>
          <a:p>
            <a:pPr indent="-228600" lvl="2" marL="939800" rtl="0" algn="l">
              <a:lnSpc>
                <a:spcPct val="90000"/>
              </a:lnSpc>
              <a:spcBef>
                <a:spcPts val="400"/>
              </a:spcBef>
              <a:spcAft>
                <a:spcPts val="0"/>
              </a:spcAft>
              <a:buClr>
                <a:schemeClr val="dk1"/>
              </a:buClr>
              <a:buSzPts val="1600"/>
              <a:buFont typeface="Roboto"/>
              <a:buChar char="•"/>
            </a:pPr>
            <a:r>
              <a:rPr lang="en-GB" sz="1600">
                <a:latin typeface="Roboto"/>
                <a:ea typeface="Roboto"/>
                <a:cs typeface="Roboto"/>
                <a:sym typeface="Roboto"/>
              </a:rPr>
              <a:t> Features </a:t>
            </a:r>
            <a:endParaRPr sz="1600">
              <a:latin typeface="Roboto"/>
              <a:ea typeface="Roboto"/>
              <a:cs typeface="Roboto"/>
              <a:sym typeface="Roboto"/>
            </a:endParaRPr>
          </a:p>
          <a:p>
            <a:pPr indent="0" lvl="3" marL="1028700" rtl="0" algn="l">
              <a:lnSpc>
                <a:spcPct val="90000"/>
              </a:lnSpc>
              <a:spcBef>
                <a:spcPts val="400"/>
              </a:spcBef>
              <a:spcAft>
                <a:spcPts val="0"/>
              </a:spcAft>
              <a:buClr>
                <a:schemeClr val="dk1"/>
              </a:buClr>
              <a:buSzPts val="1800"/>
              <a:buNone/>
            </a:pPr>
            <a:r>
              <a:rPr lang="en-GB" sz="1600">
                <a:latin typeface="Roboto"/>
                <a:ea typeface="Roboto"/>
                <a:cs typeface="Roboto"/>
                <a:sym typeface="Roboto"/>
              </a:rPr>
              <a:t>– Matching Word Frequencies </a:t>
            </a:r>
            <a:endParaRPr sz="1600">
              <a:latin typeface="Roboto"/>
              <a:ea typeface="Roboto"/>
              <a:cs typeface="Roboto"/>
              <a:sym typeface="Roboto"/>
            </a:endParaRPr>
          </a:p>
          <a:p>
            <a:pPr indent="0" lvl="3" marL="1028700" rtl="0" algn="l">
              <a:lnSpc>
                <a:spcPct val="90000"/>
              </a:lnSpc>
              <a:spcBef>
                <a:spcPts val="400"/>
              </a:spcBef>
              <a:spcAft>
                <a:spcPts val="0"/>
              </a:spcAft>
              <a:buClr>
                <a:schemeClr val="dk1"/>
              </a:buClr>
              <a:buSzPts val="1800"/>
              <a:buNone/>
            </a:pPr>
            <a:r>
              <a:rPr lang="en-GB" sz="1600">
                <a:latin typeface="Roboto"/>
                <a:ea typeface="Roboto"/>
                <a:cs typeface="Roboto"/>
                <a:sym typeface="Roboto"/>
              </a:rPr>
              <a:t>– Matching Bigram Frequencies </a:t>
            </a:r>
            <a:endParaRPr sz="1600">
              <a:latin typeface="Roboto"/>
              <a:ea typeface="Roboto"/>
              <a:cs typeface="Roboto"/>
              <a:sym typeface="Roboto"/>
            </a:endParaRPr>
          </a:p>
          <a:p>
            <a:pPr indent="0" lvl="3" marL="1028700" rtl="0" algn="l">
              <a:lnSpc>
                <a:spcPct val="90000"/>
              </a:lnSpc>
              <a:spcBef>
                <a:spcPts val="400"/>
              </a:spcBef>
              <a:spcAft>
                <a:spcPts val="0"/>
              </a:spcAft>
              <a:buClr>
                <a:schemeClr val="dk1"/>
              </a:buClr>
              <a:buSzPts val="1800"/>
              <a:buNone/>
            </a:pPr>
            <a:r>
              <a:rPr lang="en-GB" sz="1600">
                <a:latin typeface="Roboto"/>
                <a:ea typeface="Roboto"/>
                <a:cs typeface="Roboto"/>
                <a:sym typeface="Roboto"/>
              </a:rPr>
              <a:t>– Lengths </a:t>
            </a:r>
            <a:endParaRPr sz="1600">
              <a:latin typeface="Roboto"/>
              <a:ea typeface="Roboto"/>
              <a:cs typeface="Roboto"/>
              <a:sym typeface="Roboto"/>
            </a:endParaRPr>
          </a:p>
          <a:p>
            <a:pPr indent="0" lvl="3" marL="1028700" rtl="0" algn="l">
              <a:lnSpc>
                <a:spcPct val="90000"/>
              </a:lnSpc>
              <a:spcBef>
                <a:spcPts val="400"/>
              </a:spcBef>
              <a:spcAft>
                <a:spcPts val="0"/>
              </a:spcAft>
              <a:buClr>
                <a:schemeClr val="dk1"/>
              </a:buClr>
              <a:buSzPts val="1800"/>
              <a:buNone/>
            </a:pPr>
            <a:r>
              <a:rPr lang="en-GB" sz="1600">
                <a:latin typeface="Roboto"/>
                <a:ea typeface="Roboto"/>
                <a:cs typeface="Roboto"/>
                <a:sym typeface="Roboto"/>
              </a:rPr>
              <a:t>– Span POS Tags</a:t>
            </a:r>
            <a:endParaRPr sz="1600">
              <a:latin typeface="Roboto"/>
              <a:ea typeface="Roboto"/>
              <a:cs typeface="Roboto"/>
              <a:sym typeface="Roboto"/>
            </a:endParaRPr>
          </a:p>
          <a:p>
            <a:pPr indent="0" lvl="2" marL="685800" rtl="0" algn="l">
              <a:lnSpc>
                <a:spcPct val="90000"/>
              </a:lnSpc>
              <a:spcBef>
                <a:spcPts val="400"/>
              </a:spcBef>
              <a:spcAft>
                <a:spcPts val="0"/>
              </a:spcAft>
              <a:buClr>
                <a:schemeClr val="dk1"/>
              </a:buClr>
              <a:buSzPts val="1500"/>
              <a:buNone/>
            </a:pPr>
            <a:r>
              <a:t/>
            </a:r>
            <a:endParaRPr sz="16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idx="1" type="body"/>
          </p:nvPr>
        </p:nvSpPr>
        <p:spPr>
          <a:xfrm>
            <a:off x="412573" y="1086469"/>
            <a:ext cx="8556300" cy="3933300"/>
          </a:xfrm>
          <a:prstGeom prst="rect">
            <a:avLst/>
          </a:prstGeom>
          <a:noFill/>
          <a:ln>
            <a:noFill/>
          </a:ln>
        </p:spPr>
        <p:txBody>
          <a:bodyPr anchorCtr="0" anchor="t" bIns="34275" lIns="68575" spcFirstLastPara="1" rIns="68575" wrap="square" tIns="34275">
            <a:normAutofit/>
          </a:bodyPr>
          <a:lstStyle/>
          <a:p>
            <a:pPr indent="-139700" lvl="0" marL="177800" rtl="0" algn="l">
              <a:lnSpc>
                <a:spcPct val="90000"/>
              </a:lnSpc>
              <a:spcBef>
                <a:spcPts val="0"/>
              </a:spcBef>
              <a:spcAft>
                <a:spcPts val="0"/>
              </a:spcAft>
              <a:buClr>
                <a:srgbClr val="2F5496"/>
              </a:buClr>
              <a:buSzPts val="1600"/>
              <a:buFont typeface="Roboto"/>
              <a:buChar char="•"/>
            </a:pPr>
            <a:r>
              <a:rPr lang="en-GB" sz="1600">
                <a:solidFill>
                  <a:srgbClr val="1155CC"/>
                </a:solidFill>
                <a:latin typeface="Roboto"/>
                <a:ea typeface="Roboto"/>
                <a:cs typeface="Roboto"/>
                <a:sym typeface="Roboto"/>
              </a:rPr>
              <a:t>Deep Learning Approaches</a:t>
            </a:r>
            <a:r>
              <a:rPr lang="en-GB" sz="1600">
                <a:latin typeface="Roboto"/>
                <a:ea typeface="Roboto"/>
                <a:cs typeface="Roboto"/>
                <a:sym typeface="Roboto"/>
              </a:rPr>
              <a:t>– </a:t>
            </a:r>
            <a:endParaRPr sz="1600">
              <a:latin typeface="Roboto"/>
              <a:ea typeface="Roboto"/>
              <a:cs typeface="Roboto"/>
              <a:sym typeface="Roboto"/>
            </a:endParaRPr>
          </a:p>
          <a:p>
            <a:pPr indent="0" lvl="0" marL="177800" rtl="0" algn="l">
              <a:lnSpc>
                <a:spcPct val="90000"/>
              </a:lnSpc>
              <a:spcBef>
                <a:spcPts val="0"/>
              </a:spcBef>
              <a:spcAft>
                <a:spcPts val="0"/>
              </a:spcAft>
              <a:buNone/>
            </a:pPr>
            <a:r>
              <a:t/>
            </a:r>
            <a:endParaRPr sz="1600">
              <a:solidFill>
                <a:srgbClr val="2F5496"/>
              </a:solidFill>
              <a:latin typeface="Roboto"/>
              <a:ea typeface="Roboto"/>
              <a:cs typeface="Roboto"/>
              <a:sym typeface="Roboto"/>
            </a:endParaRPr>
          </a:p>
          <a:p>
            <a:pPr indent="0" lvl="1" marL="342900" rtl="0" algn="l">
              <a:lnSpc>
                <a:spcPct val="90000"/>
              </a:lnSpc>
              <a:spcBef>
                <a:spcPts val="400"/>
              </a:spcBef>
              <a:spcAft>
                <a:spcPts val="0"/>
              </a:spcAft>
              <a:buClr>
                <a:schemeClr val="dk1"/>
              </a:buClr>
              <a:buSzPts val="2400"/>
              <a:buNone/>
            </a:pPr>
            <a:r>
              <a:rPr lang="en-GB" sz="1600">
                <a:latin typeface="Roboto"/>
                <a:ea typeface="Roboto"/>
                <a:cs typeface="Roboto"/>
                <a:sym typeface="Roboto"/>
              </a:rPr>
              <a:t>- RNN + Attention </a:t>
            </a:r>
            <a:r>
              <a:rPr lang="en-GB" sz="1600">
                <a:solidFill>
                  <a:srgbClr val="888888"/>
                </a:solidFill>
                <a:latin typeface="Roboto"/>
                <a:ea typeface="Roboto"/>
                <a:cs typeface="Roboto"/>
                <a:sym typeface="Roboto"/>
              </a:rPr>
              <a:t>(2016)</a:t>
            </a:r>
            <a:endParaRPr sz="1600">
              <a:solidFill>
                <a:srgbClr val="888888"/>
              </a:solidFill>
              <a:latin typeface="Roboto"/>
              <a:ea typeface="Roboto"/>
              <a:cs typeface="Roboto"/>
              <a:sym typeface="Roboto"/>
            </a:endParaRPr>
          </a:p>
          <a:p>
            <a:pPr indent="-215900" lvl="2" marL="939800" rtl="0" algn="l">
              <a:lnSpc>
                <a:spcPct val="90000"/>
              </a:lnSpc>
              <a:spcBef>
                <a:spcPts val="400"/>
              </a:spcBef>
              <a:spcAft>
                <a:spcPts val="0"/>
              </a:spcAft>
              <a:buClr>
                <a:schemeClr val="dk1"/>
              </a:buClr>
              <a:buSzPts val="1600"/>
              <a:buFont typeface="Roboto"/>
              <a:buChar char="•"/>
            </a:pPr>
            <a:r>
              <a:rPr lang="en-GB" sz="1600">
                <a:latin typeface="Roboto"/>
                <a:ea typeface="Roboto"/>
                <a:cs typeface="Roboto"/>
                <a:sym typeface="Roboto"/>
              </a:rPr>
              <a:t>Bi-directional Attention Flow (BiDAF) network</a:t>
            </a:r>
            <a:endParaRPr sz="1600">
              <a:latin typeface="Roboto"/>
              <a:ea typeface="Roboto"/>
              <a:cs typeface="Roboto"/>
              <a:sym typeface="Roboto"/>
            </a:endParaRPr>
          </a:p>
          <a:p>
            <a:pPr indent="-152400" lvl="3" marL="1282700" rtl="0" algn="l">
              <a:lnSpc>
                <a:spcPct val="90000"/>
              </a:lnSpc>
              <a:spcBef>
                <a:spcPts val="400"/>
              </a:spcBef>
              <a:spcAft>
                <a:spcPts val="0"/>
              </a:spcAft>
              <a:buClr>
                <a:schemeClr val="dk1"/>
              </a:buClr>
              <a:buSzPts val="1600"/>
              <a:buFont typeface="Roboto"/>
              <a:buChar char="•"/>
            </a:pPr>
            <a:r>
              <a:rPr lang="en-GB" sz="1600">
                <a:latin typeface="Roboto"/>
                <a:ea typeface="Roboto"/>
                <a:cs typeface="Roboto"/>
                <a:sym typeface="Roboto"/>
              </a:rPr>
              <a:t>query-aware context representation</a:t>
            </a:r>
            <a:endParaRPr sz="1600">
              <a:latin typeface="Roboto"/>
              <a:ea typeface="Roboto"/>
              <a:cs typeface="Roboto"/>
              <a:sym typeface="Roboto"/>
            </a:endParaRPr>
          </a:p>
          <a:p>
            <a:pPr indent="-50800" lvl="3" marL="1282700" rtl="0" algn="l">
              <a:lnSpc>
                <a:spcPct val="90000"/>
              </a:lnSpc>
              <a:spcBef>
                <a:spcPts val="400"/>
              </a:spcBef>
              <a:spcAft>
                <a:spcPts val="0"/>
              </a:spcAft>
              <a:buClr>
                <a:schemeClr val="dk1"/>
              </a:buClr>
              <a:buSzPts val="1800"/>
              <a:buNone/>
            </a:pPr>
            <a:r>
              <a:t/>
            </a:r>
            <a:endParaRPr sz="1600">
              <a:latin typeface="Roboto"/>
              <a:ea typeface="Roboto"/>
              <a:cs typeface="Roboto"/>
              <a:sym typeface="Roboto"/>
            </a:endParaRPr>
          </a:p>
          <a:p>
            <a:pPr indent="0" lvl="1" marL="342900" rtl="0" algn="l">
              <a:lnSpc>
                <a:spcPct val="90000"/>
              </a:lnSpc>
              <a:spcBef>
                <a:spcPts val="400"/>
              </a:spcBef>
              <a:spcAft>
                <a:spcPts val="0"/>
              </a:spcAft>
              <a:buClr>
                <a:schemeClr val="dk1"/>
              </a:buClr>
              <a:buSzPts val="2400"/>
              <a:buNone/>
            </a:pPr>
            <a:r>
              <a:rPr lang="en-GB" sz="1600">
                <a:latin typeface="Roboto"/>
                <a:ea typeface="Roboto"/>
                <a:cs typeface="Roboto"/>
                <a:sym typeface="Roboto"/>
              </a:rPr>
              <a:t>- Transformer Models </a:t>
            </a:r>
            <a:r>
              <a:rPr lang="en-GB" sz="1600">
                <a:solidFill>
                  <a:srgbClr val="888888"/>
                </a:solidFill>
                <a:latin typeface="Roboto"/>
                <a:ea typeface="Roboto"/>
                <a:cs typeface="Roboto"/>
                <a:sym typeface="Roboto"/>
              </a:rPr>
              <a:t>(2019 - Present)</a:t>
            </a:r>
            <a:endParaRPr sz="1600">
              <a:solidFill>
                <a:srgbClr val="888888"/>
              </a:solidFill>
              <a:latin typeface="Roboto"/>
              <a:ea typeface="Roboto"/>
              <a:cs typeface="Roboto"/>
              <a:sym typeface="Roboto"/>
            </a:endParaRPr>
          </a:p>
          <a:p>
            <a:pPr indent="-215900" lvl="2" marL="939800" rtl="0" algn="l">
              <a:lnSpc>
                <a:spcPct val="90000"/>
              </a:lnSpc>
              <a:spcBef>
                <a:spcPts val="400"/>
              </a:spcBef>
              <a:spcAft>
                <a:spcPts val="0"/>
              </a:spcAft>
              <a:buClr>
                <a:schemeClr val="dk1"/>
              </a:buClr>
              <a:buSzPts val="1600"/>
              <a:buFont typeface="Roboto"/>
              <a:buChar char="•"/>
            </a:pPr>
            <a:r>
              <a:rPr lang="en-GB" sz="1600">
                <a:latin typeface="Roboto"/>
                <a:ea typeface="Roboto"/>
                <a:cs typeface="Roboto"/>
                <a:sym typeface="Roboto"/>
              </a:rPr>
              <a:t>pretrained weights on a large-scale language modeling dataset</a:t>
            </a:r>
            <a:endParaRPr sz="1600">
              <a:latin typeface="Roboto"/>
              <a:ea typeface="Roboto"/>
              <a:cs typeface="Roboto"/>
              <a:sym typeface="Roboto"/>
            </a:endParaRPr>
          </a:p>
          <a:p>
            <a:pPr indent="-215900" lvl="2" marL="939800" rtl="0" algn="l">
              <a:lnSpc>
                <a:spcPct val="90000"/>
              </a:lnSpc>
              <a:spcBef>
                <a:spcPts val="400"/>
              </a:spcBef>
              <a:spcAft>
                <a:spcPts val="0"/>
              </a:spcAft>
              <a:buClr>
                <a:schemeClr val="dk1"/>
              </a:buClr>
              <a:buSzPts val="1600"/>
              <a:buFont typeface="Roboto"/>
              <a:buChar char="•"/>
            </a:pPr>
            <a:r>
              <a:rPr lang="en-GB" sz="1600">
                <a:latin typeface="Roboto"/>
                <a:ea typeface="Roboto"/>
                <a:cs typeface="Roboto"/>
                <a:sym typeface="Roboto"/>
              </a:rPr>
              <a:t>Dominates SQUAD 2.0 leaderboard</a:t>
            </a:r>
            <a:endParaRPr sz="1600">
              <a:latin typeface="Roboto"/>
              <a:ea typeface="Roboto"/>
              <a:cs typeface="Roboto"/>
              <a:sym typeface="Roboto"/>
            </a:endParaRPr>
          </a:p>
          <a:p>
            <a:pPr indent="-215900" lvl="2" marL="939800" rtl="0" algn="l">
              <a:lnSpc>
                <a:spcPct val="90000"/>
              </a:lnSpc>
              <a:spcBef>
                <a:spcPts val="400"/>
              </a:spcBef>
              <a:spcAft>
                <a:spcPts val="0"/>
              </a:spcAft>
              <a:buClr>
                <a:schemeClr val="dk1"/>
              </a:buClr>
              <a:buSzPts val="1600"/>
              <a:buChar char="•"/>
            </a:pPr>
            <a:r>
              <a:rPr b="1" lang="en-GB" sz="1600">
                <a:latin typeface="Roboto"/>
                <a:ea typeface="Roboto"/>
                <a:cs typeface="Roboto"/>
                <a:sym typeface="Roboto"/>
              </a:rPr>
              <a:t>B</a:t>
            </a:r>
            <a:r>
              <a:rPr lang="en-GB" sz="1600">
                <a:latin typeface="Roboto"/>
                <a:ea typeface="Roboto"/>
                <a:cs typeface="Roboto"/>
                <a:sym typeface="Roboto"/>
              </a:rPr>
              <a:t>idirectional </a:t>
            </a:r>
            <a:r>
              <a:rPr b="1" lang="en-GB" sz="1600">
                <a:latin typeface="Roboto"/>
                <a:ea typeface="Roboto"/>
                <a:cs typeface="Roboto"/>
                <a:sym typeface="Roboto"/>
              </a:rPr>
              <a:t>E</a:t>
            </a:r>
            <a:r>
              <a:rPr lang="en-GB" sz="1600">
                <a:latin typeface="Roboto"/>
                <a:ea typeface="Roboto"/>
                <a:cs typeface="Roboto"/>
                <a:sym typeface="Roboto"/>
              </a:rPr>
              <a:t>ncoder </a:t>
            </a:r>
            <a:r>
              <a:rPr b="1" lang="en-GB" sz="1600">
                <a:latin typeface="Roboto"/>
                <a:ea typeface="Roboto"/>
                <a:cs typeface="Roboto"/>
                <a:sym typeface="Roboto"/>
              </a:rPr>
              <a:t>R</a:t>
            </a:r>
            <a:r>
              <a:rPr lang="en-GB" sz="1600">
                <a:latin typeface="Roboto"/>
                <a:ea typeface="Roboto"/>
                <a:cs typeface="Roboto"/>
                <a:sym typeface="Roboto"/>
              </a:rPr>
              <a:t>epresentations from </a:t>
            </a:r>
            <a:r>
              <a:rPr b="1" lang="en-GB" sz="1600">
                <a:latin typeface="Roboto"/>
                <a:ea typeface="Roboto"/>
                <a:cs typeface="Roboto"/>
                <a:sym typeface="Roboto"/>
              </a:rPr>
              <a:t>T</a:t>
            </a:r>
            <a:r>
              <a:rPr lang="en-GB" sz="1600">
                <a:latin typeface="Roboto"/>
                <a:ea typeface="Roboto"/>
                <a:cs typeface="Roboto"/>
                <a:sym typeface="Roboto"/>
              </a:rPr>
              <a:t>ransformers</a:t>
            </a:r>
            <a:endParaRPr sz="1600">
              <a:latin typeface="Roboto"/>
              <a:ea typeface="Roboto"/>
              <a:cs typeface="Roboto"/>
              <a:sym typeface="Roboto"/>
            </a:endParaRPr>
          </a:p>
          <a:p>
            <a:pPr indent="-215900" lvl="2" marL="939800" rtl="0" algn="l">
              <a:lnSpc>
                <a:spcPct val="90000"/>
              </a:lnSpc>
              <a:spcBef>
                <a:spcPts val="400"/>
              </a:spcBef>
              <a:spcAft>
                <a:spcPts val="0"/>
              </a:spcAft>
              <a:buClr>
                <a:schemeClr val="dk1"/>
              </a:buClr>
              <a:buSzPts val="1600"/>
              <a:buFont typeface="Roboto"/>
              <a:buChar char="•"/>
            </a:pPr>
            <a:r>
              <a:rPr lang="en-GB" sz="1600">
                <a:latin typeface="Roboto"/>
                <a:ea typeface="Roboto"/>
                <a:cs typeface="Roboto"/>
                <a:sym typeface="Roboto"/>
              </a:rPr>
              <a:t>BERT, ALBERT, RoBERTa etc.</a:t>
            </a:r>
            <a:endParaRPr sz="1600">
              <a:latin typeface="Roboto"/>
              <a:ea typeface="Roboto"/>
              <a:cs typeface="Roboto"/>
              <a:sym typeface="Roboto"/>
            </a:endParaRPr>
          </a:p>
          <a:p>
            <a:pPr indent="-114300" lvl="2" marL="939800" rtl="0" algn="l">
              <a:lnSpc>
                <a:spcPct val="90000"/>
              </a:lnSpc>
              <a:spcBef>
                <a:spcPts val="400"/>
              </a:spcBef>
              <a:spcAft>
                <a:spcPts val="0"/>
              </a:spcAft>
              <a:buClr>
                <a:schemeClr val="dk1"/>
              </a:buClr>
              <a:buSzPts val="2100"/>
              <a:buNone/>
            </a:pPr>
            <a:r>
              <a:t/>
            </a:r>
            <a:endParaRPr sz="1600">
              <a:latin typeface="Roboto"/>
              <a:ea typeface="Roboto"/>
              <a:cs typeface="Roboto"/>
              <a:sym typeface="Roboto"/>
            </a:endParaRPr>
          </a:p>
          <a:p>
            <a:pPr indent="-114300" lvl="2" marL="939800" rtl="0" algn="l">
              <a:lnSpc>
                <a:spcPct val="90000"/>
              </a:lnSpc>
              <a:spcBef>
                <a:spcPts val="400"/>
              </a:spcBef>
              <a:spcAft>
                <a:spcPts val="0"/>
              </a:spcAft>
              <a:buClr>
                <a:schemeClr val="dk1"/>
              </a:buClr>
              <a:buSzPts val="2100"/>
              <a:buNone/>
            </a:pPr>
            <a:r>
              <a:t/>
            </a:r>
            <a:endParaRPr sz="1600">
              <a:latin typeface="Roboto"/>
              <a:ea typeface="Roboto"/>
              <a:cs typeface="Roboto"/>
              <a:sym typeface="Roboto"/>
            </a:endParaRPr>
          </a:p>
        </p:txBody>
      </p:sp>
      <p:sp>
        <p:nvSpPr>
          <p:cNvPr id="150" name="Google Shape;150;p28"/>
          <p:cNvSpPr txBox="1"/>
          <p:nvPr>
            <p:ph type="title"/>
          </p:nvPr>
        </p:nvSpPr>
        <p:spPr>
          <a:xfrm>
            <a:off x="552748" y="246144"/>
            <a:ext cx="8038500" cy="404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600"/>
              <a:buFont typeface="Avenir"/>
              <a:buNone/>
            </a:pPr>
            <a:r>
              <a:rPr b="1" lang="en-GB">
                <a:latin typeface="Roboto"/>
                <a:ea typeface="Roboto"/>
                <a:cs typeface="Roboto"/>
                <a:sym typeface="Roboto"/>
              </a:rPr>
              <a:t>Background</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628650" y="132869"/>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sz="2200">
                <a:latin typeface="Roboto"/>
                <a:ea typeface="Roboto"/>
                <a:cs typeface="Roboto"/>
                <a:sym typeface="Roboto"/>
              </a:rPr>
              <a:t>Dataset: Stanford Question Answering Dataset </a:t>
            </a:r>
            <a:r>
              <a:rPr b="1" lang="en-GB" sz="2000">
                <a:latin typeface="Roboto"/>
                <a:ea typeface="Roboto"/>
                <a:cs typeface="Roboto"/>
                <a:sym typeface="Roboto"/>
              </a:rPr>
              <a:t>(SQuAD) V2.0</a:t>
            </a:r>
            <a:endParaRPr b="1" sz="2000">
              <a:latin typeface="Roboto"/>
              <a:ea typeface="Roboto"/>
              <a:cs typeface="Roboto"/>
              <a:sym typeface="Roboto"/>
            </a:endParaRPr>
          </a:p>
        </p:txBody>
      </p:sp>
      <p:graphicFrame>
        <p:nvGraphicFramePr>
          <p:cNvPr id="156" name="Google Shape;156;p29"/>
          <p:cNvGraphicFramePr/>
          <p:nvPr/>
        </p:nvGraphicFramePr>
        <p:xfrm>
          <a:off x="867300" y="3167225"/>
          <a:ext cx="3000000" cy="3000000"/>
        </p:xfrm>
        <a:graphic>
          <a:graphicData uri="http://schemas.openxmlformats.org/drawingml/2006/table">
            <a:tbl>
              <a:tblPr>
                <a:noFill/>
                <a:tableStyleId>{C3242EF8-4118-495F-863F-063800F47C17}</a:tableStyleId>
              </a:tblPr>
              <a:tblGrid>
                <a:gridCol w="2577125"/>
                <a:gridCol w="2577125"/>
                <a:gridCol w="2577125"/>
              </a:tblGrid>
              <a:tr h="687875">
                <a:tc>
                  <a:txBody>
                    <a:bodyPr/>
                    <a:lstStyle/>
                    <a:p>
                      <a:pPr indent="0" lvl="0" marL="0" rtl="0" algn="ctr">
                        <a:spcBef>
                          <a:spcPts val="0"/>
                        </a:spcBef>
                        <a:spcAft>
                          <a:spcPts val="0"/>
                        </a:spcAft>
                        <a:buNone/>
                      </a:pPr>
                      <a:r>
                        <a:rPr b="1" lang="en-GB" sz="1600">
                          <a:solidFill>
                            <a:srgbClr val="212121"/>
                          </a:solidFill>
                          <a:latin typeface="Roboto"/>
                          <a:ea typeface="Roboto"/>
                          <a:cs typeface="Roboto"/>
                          <a:sym typeface="Roboto"/>
                        </a:rPr>
                        <a:t>Type</a:t>
                      </a:r>
                      <a:endParaRPr b="1" sz="1600">
                        <a:solidFill>
                          <a:srgbClr val="212121"/>
                        </a:solidFill>
                        <a:latin typeface="Roboto"/>
                        <a:ea typeface="Roboto"/>
                        <a:cs typeface="Roboto"/>
                        <a:sym typeface="Roboto"/>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b="1" lang="en-GB" sz="1600">
                          <a:solidFill>
                            <a:srgbClr val="212121"/>
                          </a:solidFill>
                          <a:latin typeface="Roboto"/>
                          <a:ea typeface="Roboto"/>
                          <a:cs typeface="Roboto"/>
                          <a:sym typeface="Roboto"/>
                        </a:rPr>
                        <a:t>Number of Questions</a:t>
                      </a:r>
                      <a:endParaRPr b="1" sz="1600">
                        <a:solidFill>
                          <a:srgbClr val="212121"/>
                        </a:solidFill>
                        <a:latin typeface="Roboto"/>
                        <a:ea typeface="Roboto"/>
                        <a:cs typeface="Roboto"/>
                        <a:sym typeface="Roboto"/>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b="1" lang="en-GB" sz="1600">
                          <a:solidFill>
                            <a:srgbClr val="212121"/>
                          </a:solidFill>
                          <a:latin typeface="Roboto"/>
                          <a:ea typeface="Roboto"/>
                          <a:cs typeface="Roboto"/>
                          <a:sym typeface="Roboto"/>
                        </a:rPr>
                        <a:t>Number of Questions with No Answer</a:t>
                      </a:r>
                      <a:endParaRPr b="1" sz="1600">
                        <a:solidFill>
                          <a:srgbClr val="212121"/>
                        </a:solidFill>
                        <a:latin typeface="Roboto"/>
                        <a:ea typeface="Roboto"/>
                        <a:cs typeface="Roboto"/>
                        <a:sym typeface="Roboto"/>
                      </a:endParaRPr>
                    </a:p>
                  </a:txBody>
                  <a:tcPr marT="91425" marB="91425" marR="91425" marL="91425" anchor="ctr">
                    <a:solidFill>
                      <a:srgbClr val="CFE2F3"/>
                    </a:solidFill>
                  </a:tcPr>
                </a:tc>
              </a:tr>
              <a:tr h="406450">
                <a:tc>
                  <a:txBody>
                    <a:bodyPr/>
                    <a:lstStyle/>
                    <a:p>
                      <a:pPr indent="0" lvl="0" marL="0" rtl="0" algn="ctr">
                        <a:spcBef>
                          <a:spcPts val="0"/>
                        </a:spcBef>
                        <a:spcAft>
                          <a:spcPts val="0"/>
                        </a:spcAft>
                        <a:buNone/>
                      </a:pPr>
                      <a:r>
                        <a:rPr b="1" lang="en-GB">
                          <a:latin typeface="Roboto"/>
                          <a:ea typeface="Roboto"/>
                          <a:cs typeface="Roboto"/>
                          <a:sym typeface="Roboto"/>
                        </a:rPr>
                        <a:t>Train</a:t>
                      </a:r>
                      <a:endParaRPr b="1">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a:latin typeface="Roboto"/>
                          <a:ea typeface="Roboto"/>
                          <a:cs typeface="Roboto"/>
                          <a:sym typeface="Roboto"/>
                        </a:rPr>
                        <a:t>130319</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a:latin typeface="Roboto"/>
                          <a:ea typeface="Roboto"/>
                          <a:cs typeface="Roboto"/>
                          <a:sym typeface="Roboto"/>
                        </a:rPr>
                        <a:t>43498 (33%)</a:t>
                      </a:r>
                      <a:endParaRPr>
                        <a:latin typeface="Roboto"/>
                        <a:ea typeface="Roboto"/>
                        <a:cs typeface="Roboto"/>
                        <a:sym typeface="Roboto"/>
                      </a:endParaRPr>
                    </a:p>
                  </a:txBody>
                  <a:tcPr marT="91425" marB="91425" marR="91425" marL="91425" anchor="ctr"/>
                </a:tc>
              </a:tr>
              <a:tr h="406450">
                <a:tc>
                  <a:txBody>
                    <a:bodyPr/>
                    <a:lstStyle/>
                    <a:p>
                      <a:pPr indent="0" lvl="0" marL="0" rtl="0" algn="ctr">
                        <a:spcBef>
                          <a:spcPts val="0"/>
                        </a:spcBef>
                        <a:spcAft>
                          <a:spcPts val="0"/>
                        </a:spcAft>
                        <a:buNone/>
                      </a:pPr>
                      <a:r>
                        <a:rPr b="1" lang="en-GB">
                          <a:latin typeface="Roboto"/>
                          <a:ea typeface="Roboto"/>
                          <a:cs typeface="Roboto"/>
                          <a:sym typeface="Roboto"/>
                        </a:rPr>
                        <a:t>Dev</a:t>
                      </a:r>
                      <a:endParaRPr b="1">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a:latin typeface="Roboto"/>
                          <a:ea typeface="Roboto"/>
                          <a:cs typeface="Roboto"/>
                          <a:sym typeface="Roboto"/>
                        </a:rPr>
                        <a:t>11873</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GB">
                          <a:latin typeface="Roboto"/>
                          <a:ea typeface="Roboto"/>
                          <a:cs typeface="Roboto"/>
                          <a:sym typeface="Roboto"/>
                        </a:rPr>
                        <a:t>5945 (50%)</a:t>
                      </a:r>
                      <a:endParaRPr>
                        <a:latin typeface="Roboto"/>
                        <a:ea typeface="Roboto"/>
                        <a:cs typeface="Roboto"/>
                        <a:sym typeface="Roboto"/>
                      </a:endParaRPr>
                    </a:p>
                  </a:txBody>
                  <a:tcPr marT="91425" marB="91425" marR="91425" marL="91425" anchor="ctr"/>
                </a:tc>
              </a:tr>
            </a:tbl>
          </a:graphicData>
        </a:graphic>
      </p:graphicFrame>
      <p:sp>
        <p:nvSpPr>
          <p:cNvPr id="157" name="Google Shape;157;p29"/>
          <p:cNvSpPr txBox="1"/>
          <p:nvPr/>
        </p:nvSpPr>
        <p:spPr>
          <a:xfrm>
            <a:off x="971100" y="1025550"/>
            <a:ext cx="74094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highlight>
                  <a:srgbClr val="FFFFFF"/>
                </a:highlight>
                <a:latin typeface="Roboto"/>
                <a:ea typeface="Roboto"/>
                <a:cs typeface="Roboto"/>
                <a:sym typeface="Roboto"/>
              </a:rPr>
              <a:t>Reading Comprehension Dataset</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highlight>
                  <a:srgbClr val="FFFFFF"/>
                </a:highlight>
                <a:latin typeface="Roboto"/>
                <a:ea typeface="Roboto"/>
                <a:cs typeface="Roboto"/>
                <a:sym typeface="Roboto"/>
              </a:rPr>
              <a:t>SQUAD v1.0 - All questions answerable</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highlight>
                  <a:srgbClr val="FFFFFF"/>
                </a:highlight>
                <a:latin typeface="Roboto"/>
                <a:ea typeface="Roboto"/>
                <a:cs typeface="Roboto"/>
                <a:sym typeface="Roboto"/>
              </a:rPr>
              <a:t>High-quality wikipedia articles</a:t>
            </a:r>
            <a:endParaRPr sz="1600">
              <a:solidFill>
                <a:schemeClr val="dk1"/>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dk1"/>
              </a:buClr>
              <a:buSzPts val="1600"/>
              <a:buFont typeface="Roboto"/>
              <a:buChar char="●"/>
            </a:pPr>
            <a:r>
              <a:rPr lang="en-GB" sz="1600">
                <a:solidFill>
                  <a:schemeClr val="dk1"/>
                </a:solidFill>
                <a:highlight>
                  <a:srgbClr val="FFFFFF"/>
                </a:highlight>
                <a:latin typeface="Roboto"/>
                <a:ea typeface="Roboto"/>
                <a:cs typeface="Roboto"/>
                <a:sym typeface="Roboto"/>
              </a:rPr>
              <a:t>Covers a diverse range of topics across a variety of domains</a:t>
            </a:r>
            <a:endParaRPr sz="1600">
              <a:solidFill>
                <a:schemeClr val="dk1"/>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dk1"/>
              </a:buClr>
              <a:buSzPts val="1600"/>
              <a:buFont typeface="Roboto"/>
              <a:buChar char="●"/>
            </a:pPr>
            <a:r>
              <a:rPr lang="en-GB" sz="1600">
                <a:solidFill>
                  <a:schemeClr val="dk1"/>
                </a:solidFill>
                <a:highlight>
                  <a:srgbClr val="FFFFFF"/>
                </a:highlight>
                <a:latin typeface="Roboto"/>
                <a:ea typeface="Roboto"/>
                <a:cs typeface="Roboto"/>
                <a:sym typeface="Roboto"/>
              </a:rPr>
              <a:t>Answer to question is a segment of text, or span</a:t>
            </a:r>
            <a:endParaRPr sz="1600">
              <a:solidFill>
                <a:schemeClr val="dk1"/>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dk1"/>
              </a:buClr>
              <a:buSzPts val="1600"/>
              <a:buFont typeface="Roboto"/>
              <a:buChar char="●"/>
            </a:pPr>
            <a:r>
              <a:rPr lang="en-GB" sz="1600">
                <a:solidFill>
                  <a:schemeClr val="dk1"/>
                </a:solidFill>
                <a:highlight>
                  <a:schemeClr val="lt1"/>
                </a:highlight>
                <a:latin typeface="Roboto"/>
                <a:ea typeface="Roboto"/>
                <a:cs typeface="Roboto"/>
                <a:sym typeface="Roboto"/>
              </a:rPr>
              <a:t>SQUAD v2.0 - </a:t>
            </a:r>
            <a:r>
              <a:rPr lang="en-GB" sz="1600">
                <a:solidFill>
                  <a:schemeClr val="dk1"/>
                </a:solidFill>
                <a:highlight>
                  <a:srgbClr val="FFFFFF"/>
                </a:highlight>
                <a:latin typeface="Roboto"/>
                <a:ea typeface="Roboto"/>
                <a:cs typeface="Roboto"/>
                <a:sym typeface="Roboto"/>
              </a:rPr>
              <a:t>Question might be unanswerable</a:t>
            </a:r>
            <a:endParaRPr sz="1600">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a:latin typeface="Roboto"/>
                <a:ea typeface="Roboto"/>
                <a:cs typeface="Roboto"/>
                <a:sym typeface="Roboto"/>
              </a:rPr>
              <a:t>Experiments</a:t>
            </a:r>
            <a:endParaRPr b="1">
              <a:latin typeface="Roboto"/>
              <a:ea typeface="Roboto"/>
              <a:cs typeface="Roboto"/>
              <a:sym typeface="Roboto"/>
            </a:endParaRPr>
          </a:p>
        </p:txBody>
      </p:sp>
      <p:sp>
        <p:nvSpPr>
          <p:cNvPr id="163" name="Google Shape;163;p30"/>
          <p:cNvSpPr/>
          <p:nvPr/>
        </p:nvSpPr>
        <p:spPr>
          <a:xfrm>
            <a:off x="2164963"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30"/>
          <p:cNvGrpSpPr/>
          <p:nvPr/>
        </p:nvGrpSpPr>
        <p:grpSpPr>
          <a:xfrm>
            <a:off x="2547000" y="1957150"/>
            <a:ext cx="1709125" cy="1983575"/>
            <a:chOff x="2699400" y="1957150"/>
            <a:chExt cx="1709125" cy="1983575"/>
          </a:xfrm>
        </p:grpSpPr>
        <p:sp>
          <p:nvSpPr>
            <p:cNvPr id="165" name="Google Shape;165;p30"/>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0"/>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Transformer models</a:t>
              </a:r>
              <a:endParaRPr b="1" sz="1300">
                <a:solidFill>
                  <a:srgbClr val="1155CC"/>
                </a:solidFill>
                <a:latin typeface="Roboto"/>
                <a:ea typeface="Roboto"/>
                <a:cs typeface="Roboto"/>
                <a:sym typeface="Roboto"/>
              </a:endParaRPr>
            </a:p>
          </p:txBody>
        </p:sp>
        <p:sp>
          <p:nvSpPr>
            <p:cNvPr id="167" name="Google Shape;167;p30"/>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100">
                  <a:solidFill>
                    <a:srgbClr val="1155CC"/>
                  </a:solidFill>
                  <a:latin typeface="Roboto"/>
                  <a:ea typeface="Roboto"/>
                  <a:cs typeface="Roboto"/>
                  <a:sym typeface="Roboto"/>
                </a:rPr>
                <a:t>Models</a:t>
              </a:r>
              <a:r>
                <a:rPr lang="en-GB" sz="1100">
                  <a:solidFill>
                    <a:schemeClr val="accent1"/>
                  </a:solidFill>
                  <a:latin typeface="Roboto"/>
                  <a:ea typeface="Roboto"/>
                  <a:cs typeface="Roboto"/>
                  <a:sym typeface="Roboto"/>
                </a:rPr>
                <a:t> - </a:t>
              </a:r>
              <a:r>
                <a:rPr lang="en-GB" sz="1008">
                  <a:solidFill>
                    <a:schemeClr val="dk1"/>
                  </a:solidFill>
                  <a:latin typeface="Roboto"/>
                  <a:ea typeface="Roboto"/>
                  <a:cs typeface="Roboto"/>
                  <a:sym typeface="Roboto"/>
                </a:rPr>
                <a:t>BERT, ALBERT, RoBERTA, XLNet</a:t>
              </a:r>
              <a:br>
                <a:rPr lang="en-GB" sz="1008">
                  <a:solidFill>
                    <a:schemeClr val="dk1"/>
                  </a:solidFill>
                  <a:latin typeface="Roboto"/>
                  <a:ea typeface="Roboto"/>
                  <a:cs typeface="Roboto"/>
                  <a:sym typeface="Roboto"/>
                </a:rPr>
              </a:br>
              <a:r>
                <a:rPr b="1" lang="en-GB" sz="1100">
                  <a:solidFill>
                    <a:srgbClr val="1155CC"/>
                  </a:solidFill>
                  <a:latin typeface="Roboto"/>
                  <a:ea typeface="Roboto"/>
                  <a:cs typeface="Roboto"/>
                  <a:sym typeface="Roboto"/>
                </a:rPr>
                <a:t>Variants</a:t>
              </a:r>
              <a:r>
                <a:rPr lang="en-GB" sz="1100">
                  <a:solidFill>
                    <a:schemeClr val="accent1"/>
                  </a:solidFill>
                  <a:latin typeface="Roboto"/>
                  <a:ea typeface="Roboto"/>
                  <a:cs typeface="Roboto"/>
                  <a:sym typeface="Roboto"/>
                </a:rPr>
                <a:t> -</a:t>
              </a:r>
              <a:r>
                <a:rPr lang="en-GB" sz="1100">
                  <a:solidFill>
                    <a:srgbClr val="A72A1E"/>
                  </a:solidFill>
                  <a:latin typeface="Roboto"/>
                  <a:ea typeface="Roboto"/>
                  <a:cs typeface="Roboto"/>
                  <a:sym typeface="Roboto"/>
                </a:rPr>
                <a:t> </a:t>
              </a:r>
              <a:r>
                <a:rPr lang="en-GB" sz="1008">
                  <a:solidFill>
                    <a:schemeClr val="dk1"/>
                  </a:solidFill>
                  <a:highlight>
                    <a:schemeClr val="lt1"/>
                  </a:highlight>
                  <a:latin typeface="Roboto"/>
                  <a:ea typeface="Roboto"/>
                  <a:cs typeface="Roboto"/>
                  <a:sym typeface="Roboto"/>
                </a:rPr>
                <a:t>base / large, Distillation</a:t>
              </a:r>
              <a:endParaRPr sz="400">
                <a:solidFill>
                  <a:srgbClr val="A72A1E"/>
                </a:solidFill>
                <a:latin typeface="Roboto"/>
                <a:ea typeface="Roboto"/>
                <a:cs typeface="Roboto"/>
                <a:sym typeface="Roboto"/>
              </a:endParaRPr>
            </a:p>
          </p:txBody>
        </p:sp>
      </p:grpSp>
      <p:sp>
        <p:nvSpPr>
          <p:cNvPr id="168" name="Google Shape;168;p30"/>
          <p:cNvSpPr/>
          <p:nvPr/>
        </p:nvSpPr>
        <p:spPr>
          <a:xfrm>
            <a:off x="4260975"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p:nvPr/>
        </p:nvSpPr>
        <p:spPr>
          <a:xfrm>
            <a:off x="6419150"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30"/>
          <p:cNvGrpSpPr/>
          <p:nvPr/>
        </p:nvGrpSpPr>
        <p:grpSpPr>
          <a:xfrm>
            <a:off x="388875" y="1957150"/>
            <a:ext cx="1709125" cy="1983575"/>
            <a:chOff x="2699400" y="1957150"/>
            <a:chExt cx="1709125" cy="1983575"/>
          </a:xfrm>
        </p:grpSpPr>
        <p:sp>
          <p:nvSpPr>
            <p:cNvPr id="171" name="Google Shape;171;p30"/>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0"/>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Baseline Model </a:t>
              </a:r>
              <a:endParaRPr b="1" sz="1300">
                <a:solidFill>
                  <a:srgbClr val="1155CC"/>
                </a:solidFill>
                <a:latin typeface="Roboto"/>
                <a:ea typeface="Roboto"/>
                <a:cs typeface="Roboto"/>
                <a:sym typeface="Roboto"/>
              </a:endParaRPr>
            </a:p>
          </p:txBody>
        </p:sp>
        <p:sp>
          <p:nvSpPr>
            <p:cNvPr id="173" name="Google Shape;173;p30"/>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br>
                <a:rPr lang="en-GB" sz="1308">
                  <a:solidFill>
                    <a:schemeClr val="dk1"/>
                  </a:solidFill>
                  <a:highlight>
                    <a:schemeClr val="lt1"/>
                  </a:highlight>
                  <a:latin typeface="Roboto"/>
                  <a:ea typeface="Roboto"/>
                  <a:cs typeface="Roboto"/>
                  <a:sym typeface="Roboto"/>
                </a:rPr>
              </a:br>
              <a:r>
                <a:rPr lang="en-GB" sz="1308">
                  <a:solidFill>
                    <a:schemeClr val="dk1"/>
                  </a:solidFill>
                  <a:highlight>
                    <a:schemeClr val="lt1"/>
                  </a:highlight>
                  <a:latin typeface="Roboto"/>
                  <a:ea typeface="Roboto"/>
                  <a:cs typeface="Roboto"/>
                  <a:sym typeface="Roboto"/>
                </a:rPr>
                <a:t>	BiDAF</a:t>
              </a:r>
              <a:endParaRPr sz="700">
                <a:solidFill>
                  <a:srgbClr val="A72A1E"/>
                </a:solidFill>
                <a:latin typeface="Roboto"/>
                <a:ea typeface="Roboto"/>
                <a:cs typeface="Roboto"/>
                <a:sym typeface="Roboto"/>
              </a:endParaRPr>
            </a:p>
          </p:txBody>
        </p:sp>
      </p:grpSp>
      <p:grpSp>
        <p:nvGrpSpPr>
          <p:cNvPr id="174" name="Google Shape;174;p30"/>
          <p:cNvGrpSpPr/>
          <p:nvPr/>
        </p:nvGrpSpPr>
        <p:grpSpPr>
          <a:xfrm>
            <a:off x="6721925" y="1956725"/>
            <a:ext cx="1709125" cy="1983575"/>
            <a:chOff x="2699400" y="1957150"/>
            <a:chExt cx="1709125" cy="1983575"/>
          </a:xfrm>
        </p:grpSpPr>
        <p:sp>
          <p:nvSpPr>
            <p:cNvPr id="175" name="Google Shape;175;p30"/>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Proposed</a:t>
              </a:r>
              <a:r>
                <a:rPr b="1" lang="en-GB" sz="1300">
                  <a:solidFill>
                    <a:srgbClr val="1155CC"/>
                  </a:solidFill>
                  <a:latin typeface="Roboto"/>
                  <a:ea typeface="Roboto"/>
                  <a:cs typeface="Roboto"/>
                  <a:sym typeface="Roboto"/>
                </a:rPr>
                <a:t> model</a:t>
              </a:r>
              <a:endParaRPr b="1" sz="1300">
                <a:solidFill>
                  <a:srgbClr val="1155CC"/>
                </a:solidFill>
                <a:latin typeface="Roboto"/>
                <a:ea typeface="Roboto"/>
                <a:cs typeface="Roboto"/>
                <a:sym typeface="Roboto"/>
              </a:endParaRPr>
            </a:p>
          </p:txBody>
        </p:sp>
        <p:sp>
          <p:nvSpPr>
            <p:cNvPr id="177" name="Google Shape;177;p30"/>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100">
                  <a:solidFill>
                    <a:schemeClr val="dk1"/>
                  </a:solidFill>
                  <a:latin typeface="Roboto"/>
                  <a:ea typeface="Roboto"/>
                  <a:cs typeface="Roboto"/>
                  <a:sym typeface="Roboto"/>
                </a:rPr>
                <a:t>Motivated from Human Reading Comprehension</a:t>
              </a:r>
              <a:endParaRPr sz="400">
                <a:solidFill>
                  <a:schemeClr val="dk1"/>
                </a:solidFill>
                <a:latin typeface="Roboto"/>
                <a:ea typeface="Roboto"/>
                <a:cs typeface="Roboto"/>
                <a:sym typeface="Roboto"/>
              </a:endParaRPr>
            </a:p>
          </p:txBody>
        </p:sp>
      </p:grpSp>
      <p:grpSp>
        <p:nvGrpSpPr>
          <p:cNvPr id="178" name="Google Shape;178;p30"/>
          <p:cNvGrpSpPr/>
          <p:nvPr/>
        </p:nvGrpSpPr>
        <p:grpSpPr>
          <a:xfrm>
            <a:off x="4710663" y="1957150"/>
            <a:ext cx="1709125" cy="1983575"/>
            <a:chOff x="2699400" y="1957150"/>
            <a:chExt cx="1709125" cy="1983575"/>
          </a:xfrm>
        </p:grpSpPr>
        <p:sp>
          <p:nvSpPr>
            <p:cNvPr id="179" name="Google Shape;179;p30"/>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Data Augmentation</a:t>
              </a:r>
              <a:endParaRPr b="1" sz="1300">
                <a:solidFill>
                  <a:srgbClr val="1155CC"/>
                </a:solidFill>
                <a:latin typeface="Roboto"/>
                <a:ea typeface="Roboto"/>
                <a:cs typeface="Roboto"/>
                <a:sym typeface="Roboto"/>
              </a:endParaRPr>
            </a:p>
          </p:txBody>
        </p:sp>
        <p:sp>
          <p:nvSpPr>
            <p:cNvPr id="181" name="Google Shape;181;p30"/>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100">
                  <a:solidFill>
                    <a:schemeClr val="dk1"/>
                  </a:solidFill>
                  <a:latin typeface="Roboto"/>
                  <a:ea typeface="Roboto"/>
                  <a:cs typeface="Roboto"/>
                  <a:sym typeface="Roboto"/>
                </a:rPr>
                <a:t>Augment questions using back translation</a:t>
              </a:r>
              <a:endParaRPr sz="400">
                <a:solidFill>
                  <a:schemeClr val="dk1"/>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a:latin typeface="Roboto"/>
                <a:ea typeface="Roboto"/>
                <a:cs typeface="Roboto"/>
                <a:sym typeface="Roboto"/>
              </a:rPr>
              <a:t>Experiments</a:t>
            </a:r>
            <a:endParaRPr b="1">
              <a:latin typeface="Roboto"/>
              <a:ea typeface="Roboto"/>
              <a:cs typeface="Roboto"/>
              <a:sym typeface="Roboto"/>
            </a:endParaRPr>
          </a:p>
        </p:txBody>
      </p:sp>
      <p:sp>
        <p:nvSpPr>
          <p:cNvPr id="187" name="Google Shape;187;p31"/>
          <p:cNvSpPr/>
          <p:nvPr/>
        </p:nvSpPr>
        <p:spPr>
          <a:xfrm>
            <a:off x="2164963"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31"/>
          <p:cNvGrpSpPr/>
          <p:nvPr/>
        </p:nvGrpSpPr>
        <p:grpSpPr>
          <a:xfrm>
            <a:off x="2547000" y="1957150"/>
            <a:ext cx="1709125" cy="1983575"/>
            <a:chOff x="2699400" y="1957150"/>
            <a:chExt cx="1709125" cy="1983575"/>
          </a:xfrm>
        </p:grpSpPr>
        <p:sp>
          <p:nvSpPr>
            <p:cNvPr id="189" name="Google Shape;189;p31"/>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1"/>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Transformer models</a:t>
              </a:r>
              <a:endParaRPr b="1" sz="1300">
                <a:solidFill>
                  <a:srgbClr val="1155CC"/>
                </a:solidFill>
                <a:latin typeface="Roboto"/>
                <a:ea typeface="Roboto"/>
                <a:cs typeface="Roboto"/>
                <a:sym typeface="Roboto"/>
              </a:endParaRPr>
            </a:p>
          </p:txBody>
        </p:sp>
        <p:sp>
          <p:nvSpPr>
            <p:cNvPr id="191" name="Google Shape;191;p31"/>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100">
                  <a:solidFill>
                    <a:srgbClr val="1155CC"/>
                  </a:solidFill>
                  <a:latin typeface="Roboto"/>
                  <a:ea typeface="Roboto"/>
                  <a:cs typeface="Roboto"/>
                  <a:sym typeface="Roboto"/>
                </a:rPr>
                <a:t>Models</a:t>
              </a:r>
              <a:r>
                <a:rPr lang="en-GB" sz="1100">
                  <a:solidFill>
                    <a:schemeClr val="accent1"/>
                  </a:solidFill>
                  <a:latin typeface="Roboto"/>
                  <a:ea typeface="Roboto"/>
                  <a:cs typeface="Roboto"/>
                  <a:sym typeface="Roboto"/>
                </a:rPr>
                <a:t> - </a:t>
              </a:r>
              <a:r>
                <a:rPr lang="en-GB" sz="1008">
                  <a:solidFill>
                    <a:schemeClr val="dk1"/>
                  </a:solidFill>
                  <a:latin typeface="Roboto"/>
                  <a:ea typeface="Roboto"/>
                  <a:cs typeface="Roboto"/>
                  <a:sym typeface="Roboto"/>
                </a:rPr>
                <a:t>BERT, ALBERT, RoBERTA, XLNet</a:t>
              </a:r>
              <a:br>
                <a:rPr lang="en-GB" sz="1008">
                  <a:solidFill>
                    <a:schemeClr val="dk1"/>
                  </a:solidFill>
                  <a:latin typeface="Roboto"/>
                  <a:ea typeface="Roboto"/>
                  <a:cs typeface="Roboto"/>
                  <a:sym typeface="Roboto"/>
                </a:rPr>
              </a:br>
              <a:r>
                <a:rPr b="1" lang="en-GB" sz="1100">
                  <a:solidFill>
                    <a:srgbClr val="1155CC"/>
                  </a:solidFill>
                  <a:latin typeface="Roboto"/>
                  <a:ea typeface="Roboto"/>
                  <a:cs typeface="Roboto"/>
                  <a:sym typeface="Roboto"/>
                </a:rPr>
                <a:t>Variants</a:t>
              </a:r>
              <a:r>
                <a:rPr lang="en-GB" sz="1100">
                  <a:solidFill>
                    <a:schemeClr val="accent1"/>
                  </a:solidFill>
                  <a:latin typeface="Roboto"/>
                  <a:ea typeface="Roboto"/>
                  <a:cs typeface="Roboto"/>
                  <a:sym typeface="Roboto"/>
                </a:rPr>
                <a:t> -</a:t>
              </a:r>
              <a:r>
                <a:rPr lang="en-GB" sz="1100">
                  <a:solidFill>
                    <a:srgbClr val="A72A1E"/>
                  </a:solidFill>
                  <a:latin typeface="Roboto"/>
                  <a:ea typeface="Roboto"/>
                  <a:cs typeface="Roboto"/>
                  <a:sym typeface="Roboto"/>
                </a:rPr>
                <a:t> </a:t>
              </a:r>
              <a:r>
                <a:rPr lang="en-GB" sz="1008">
                  <a:solidFill>
                    <a:schemeClr val="dk1"/>
                  </a:solidFill>
                  <a:highlight>
                    <a:schemeClr val="lt1"/>
                  </a:highlight>
                  <a:latin typeface="Roboto"/>
                  <a:ea typeface="Roboto"/>
                  <a:cs typeface="Roboto"/>
                  <a:sym typeface="Roboto"/>
                </a:rPr>
                <a:t>base / large, Distillation</a:t>
              </a:r>
              <a:endParaRPr sz="400">
                <a:solidFill>
                  <a:srgbClr val="A72A1E"/>
                </a:solidFill>
                <a:latin typeface="Roboto"/>
                <a:ea typeface="Roboto"/>
                <a:cs typeface="Roboto"/>
                <a:sym typeface="Roboto"/>
              </a:endParaRPr>
            </a:p>
          </p:txBody>
        </p:sp>
      </p:grpSp>
      <p:sp>
        <p:nvSpPr>
          <p:cNvPr id="192" name="Google Shape;192;p31"/>
          <p:cNvSpPr/>
          <p:nvPr/>
        </p:nvSpPr>
        <p:spPr>
          <a:xfrm>
            <a:off x="4260975"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1"/>
          <p:cNvSpPr/>
          <p:nvPr/>
        </p:nvSpPr>
        <p:spPr>
          <a:xfrm>
            <a:off x="6419150"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31"/>
          <p:cNvGrpSpPr/>
          <p:nvPr/>
        </p:nvGrpSpPr>
        <p:grpSpPr>
          <a:xfrm>
            <a:off x="388875" y="1957150"/>
            <a:ext cx="1709125" cy="1983575"/>
            <a:chOff x="2699400" y="1957150"/>
            <a:chExt cx="1709125" cy="1983575"/>
          </a:xfrm>
        </p:grpSpPr>
        <p:sp>
          <p:nvSpPr>
            <p:cNvPr id="195" name="Google Shape;195;p31"/>
            <p:cNvSpPr/>
            <p:nvPr/>
          </p:nvSpPr>
          <p:spPr>
            <a:xfrm>
              <a:off x="3256823" y="1957150"/>
              <a:ext cx="594300" cy="594300"/>
            </a:xfrm>
            <a:prstGeom prst="ellipse">
              <a:avLst/>
            </a:prstGeom>
            <a:solidFill>
              <a:srgbClr val="1C4587"/>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1"/>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Baseline Model </a:t>
              </a:r>
              <a:endParaRPr b="1" sz="1300">
                <a:solidFill>
                  <a:srgbClr val="1155CC"/>
                </a:solidFill>
                <a:latin typeface="Roboto"/>
                <a:ea typeface="Roboto"/>
                <a:cs typeface="Roboto"/>
                <a:sym typeface="Roboto"/>
              </a:endParaRPr>
            </a:p>
          </p:txBody>
        </p:sp>
        <p:sp>
          <p:nvSpPr>
            <p:cNvPr id="197" name="Google Shape;197;p31"/>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br>
                <a:rPr lang="en-GB" sz="1308">
                  <a:solidFill>
                    <a:schemeClr val="dk1"/>
                  </a:solidFill>
                  <a:highlight>
                    <a:schemeClr val="lt1"/>
                  </a:highlight>
                  <a:latin typeface="Roboto"/>
                  <a:ea typeface="Roboto"/>
                  <a:cs typeface="Roboto"/>
                  <a:sym typeface="Roboto"/>
                </a:rPr>
              </a:br>
              <a:r>
                <a:rPr lang="en-GB" sz="1308">
                  <a:solidFill>
                    <a:schemeClr val="dk1"/>
                  </a:solidFill>
                  <a:highlight>
                    <a:schemeClr val="lt1"/>
                  </a:highlight>
                  <a:latin typeface="Roboto"/>
                  <a:ea typeface="Roboto"/>
                  <a:cs typeface="Roboto"/>
                  <a:sym typeface="Roboto"/>
                </a:rPr>
                <a:t>	BiDAF</a:t>
              </a:r>
              <a:endParaRPr sz="700">
                <a:solidFill>
                  <a:srgbClr val="A72A1E"/>
                </a:solidFill>
                <a:latin typeface="Roboto"/>
                <a:ea typeface="Roboto"/>
                <a:cs typeface="Roboto"/>
                <a:sym typeface="Roboto"/>
              </a:endParaRPr>
            </a:p>
          </p:txBody>
        </p:sp>
      </p:grpSp>
      <p:grpSp>
        <p:nvGrpSpPr>
          <p:cNvPr id="198" name="Google Shape;198;p31"/>
          <p:cNvGrpSpPr/>
          <p:nvPr/>
        </p:nvGrpSpPr>
        <p:grpSpPr>
          <a:xfrm>
            <a:off x="6721925" y="1956725"/>
            <a:ext cx="1709125" cy="1983575"/>
            <a:chOff x="2699400" y="1957150"/>
            <a:chExt cx="1709125" cy="1983575"/>
          </a:xfrm>
        </p:grpSpPr>
        <p:sp>
          <p:nvSpPr>
            <p:cNvPr id="199" name="Google Shape;199;p31"/>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Proposed model</a:t>
              </a:r>
              <a:endParaRPr b="1" sz="1300">
                <a:solidFill>
                  <a:srgbClr val="1155CC"/>
                </a:solidFill>
                <a:latin typeface="Roboto"/>
                <a:ea typeface="Roboto"/>
                <a:cs typeface="Roboto"/>
                <a:sym typeface="Roboto"/>
              </a:endParaRPr>
            </a:p>
          </p:txBody>
        </p:sp>
        <p:sp>
          <p:nvSpPr>
            <p:cNvPr id="201" name="Google Shape;201;p31"/>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100">
                  <a:solidFill>
                    <a:schemeClr val="dk1"/>
                  </a:solidFill>
                  <a:latin typeface="Roboto"/>
                  <a:ea typeface="Roboto"/>
                  <a:cs typeface="Roboto"/>
                  <a:sym typeface="Roboto"/>
                </a:rPr>
                <a:t>Motivated from Human Reading Comprehension</a:t>
              </a:r>
              <a:endParaRPr sz="400">
                <a:solidFill>
                  <a:schemeClr val="dk1"/>
                </a:solidFill>
                <a:latin typeface="Roboto"/>
                <a:ea typeface="Roboto"/>
                <a:cs typeface="Roboto"/>
                <a:sym typeface="Roboto"/>
              </a:endParaRPr>
            </a:p>
          </p:txBody>
        </p:sp>
      </p:grpSp>
      <p:grpSp>
        <p:nvGrpSpPr>
          <p:cNvPr id="202" name="Google Shape;202;p31"/>
          <p:cNvGrpSpPr/>
          <p:nvPr/>
        </p:nvGrpSpPr>
        <p:grpSpPr>
          <a:xfrm>
            <a:off x="4710663" y="1957150"/>
            <a:ext cx="1709125" cy="1983575"/>
            <a:chOff x="2699400" y="1957150"/>
            <a:chExt cx="1709125" cy="1983575"/>
          </a:xfrm>
        </p:grpSpPr>
        <p:sp>
          <p:nvSpPr>
            <p:cNvPr id="203" name="Google Shape;203;p31"/>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Data Augmentation</a:t>
              </a:r>
              <a:endParaRPr b="1" sz="1300">
                <a:solidFill>
                  <a:srgbClr val="1155CC"/>
                </a:solidFill>
                <a:latin typeface="Roboto"/>
                <a:ea typeface="Roboto"/>
                <a:cs typeface="Roboto"/>
                <a:sym typeface="Roboto"/>
              </a:endParaRPr>
            </a:p>
          </p:txBody>
        </p:sp>
        <p:sp>
          <p:nvSpPr>
            <p:cNvPr id="205" name="Google Shape;205;p31"/>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100">
                  <a:solidFill>
                    <a:schemeClr val="dk1"/>
                  </a:solidFill>
                  <a:latin typeface="Roboto"/>
                  <a:ea typeface="Roboto"/>
                  <a:cs typeface="Roboto"/>
                  <a:sym typeface="Roboto"/>
                </a:rPr>
                <a:t>Augment questions using back translation</a:t>
              </a:r>
              <a:endParaRPr sz="400">
                <a:solidFill>
                  <a:schemeClr val="dk1"/>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628650" y="69772"/>
            <a:ext cx="7886700" cy="645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Avenir"/>
              <a:buNone/>
            </a:pPr>
            <a:r>
              <a:rPr b="1" lang="en-GB">
                <a:latin typeface="Roboto"/>
                <a:ea typeface="Roboto"/>
                <a:cs typeface="Roboto"/>
                <a:sym typeface="Roboto"/>
              </a:rPr>
              <a:t>Baseline Model</a:t>
            </a:r>
            <a:endParaRPr b="1">
              <a:latin typeface="Roboto"/>
              <a:ea typeface="Roboto"/>
              <a:cs typeface="Roboto"/>
              <a:sym typeface="Roboto"/>
            </a:endParaRPr>
          </a:p>
        </p:txBody>
      </p:sp>
      <p:sp>
        <p:nvSpPr>
          <p:cNvPr id="211" name="Google Shape;211;p32"/>
          <p:cNvSpPr txBox="1"/>
          <p:nvPr>
            <p:ph idx="1" type="body"/>
          </p:nvPr>
        </p:nvSpPr>
        <p:spPr>
          <a:xfrm>
            <a:off x="628650" y="771813"/>
            <a:ext cx="7886700" cy="3263400"/>
          </a:xfrm>
          <a:prstGeom prst="rect">
            <a:avLst/>
          </a:prstGeom>
          <a:noFill/>
          <a:ln>
            <a:noFill/>
          </a:ln>
        </p:spPr>
        <p:txBody>
          <a:bodyPr anchorCtr="0" anchor="t" bIns="34275" lIns="68575" spcFirstLastPara="1" rIns="68575" wrap="square" tIns="34275">
            <a:normAutofit/>
          </a:bodyPr>
          <a:lstStyle/>
          <a:p>
            <a:pPr indent="0" lvl="0" marL="0" rtl="0" algn="l">
              <a:spcBef>
                <a:spcPts val="400"/>
              </a:spcBef>
              <a:spcAft>
                <a:spcPts val="0"/>
              </a:spcAft>
              <a:buNone/>
            </a:pPr>
            <a:r>
              <a:rPr lang="en-GB" sz="1800">
                <a:solidFill>
                  <a:srgbClr val="1155CC"/>
                </a:solidFill>
                <a:latin typeface="Roboto"/>
                <a:ea typeface="Roboto"/>
                <a:cs typeface="Roboto"/>
                <a:sym typeface="Roboto"/>
              </a:rPr>
              <a:t>1)	</a:t>
            </a:r>
            <a:r>
              <a:rPr lang="en-GB" sz="1800">
                <a:solidFill>
                  <a:srgbClr val="1155CC"/>
                </a:solidFill>
                <a:latin typeface="Roboto"/>
                <a:ea typeface="Roboto"/>
                <a:cs typeface="Roboto"/>
                <a:sym typeface="Roboto"/>
              </a:rPr>
              <a:t>Bi-directional Attention Flow (BiDAF) </a:t>
            </a:r>
            <a:endParaRPr sz="1800">
              <a:solidFill>
                <a:srgbClr val="1155CC"/>
              </a:solidFill>
              <a:latin typeface="Roboto"/>
              <a:ea typeface="Roboto"/>
              <a:cs typeface="Roboto"/>
              <a:sym typeface="Roboto"/>
            </a:endParaRPr>
          </a:p>
          <a:p>
            <a:pPr indent="0" lvl="0" marL="177800" rtl="0" algn="l">
              <a:spcBef>
                <a:spcPts val="400"/>
              </a:spcBef>
              <a:spcAft>
                <a:spcPts val="0"/>
              </a:spcAft>
              <a:buNone/>
            </a:pPr>
            <a:r>
              <a:t/>
            </a:r>
            <a:endParaRPr sz="1800">
              <a:latin typeface="Roboto"/>
              <a:ea typeface="Roboto"/>
              <a:cs typeface="Roboto"/>
              <a:sym typeface="Roboto"/>
            </a:endParaRPr>
          </a:p>
        </p:txBody>
      </p:sp>
      <p:pic>
        <p:nvPicPr>
          <p:cNvPr id="212" name="Google Shape;212;p32"/>
          <p:cNvPicPr preferRelativeResize="0"/>
          <p:nvPr/>
        </p:nvPicPr>
        <p:blipFill>
          <a:blip r:embed="rId3">
            <a:alphaModFix/>
          </a:blip>
          <a:stretch>
            <a:fillRect/>
          </a:stretch>
        </p:blipFill>
        <p:spPr>
          <a:xfrm>
            <a:off x="1279602" y="1176050"/>
            <a:ext cx="6584801" cy="381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a:latin typeface="Roboto"/>
                <a:ea typeface="Roboto"/>
                <a:cs typeface="Roboto"/>
                <a:sym typeface="Roboto"/>
              </a:rPr>
              <a:t>Experiments</a:t>
            </a:r>
            <a:endParaRPr b="1">
              <a:latin typeface="Roboto"/>
              <a:ea typeface="Roboto"/>
              <a:cs typeface="Roboto"/>
              <a:sym typeface="Roboto"/>
            </a:endParaRPr>
          </a:p>
        </p:txBody>
      </p:sp>
      <p:sp>
        <p:nvSpPr>
          <p:cNvPr id="218" name="Google Shape;218;p33"/>
          <p:cNvSpPr/>
          <p:nvPr/>
        </p:nvSpPr>
        <p:spPr>
          <a:xfrm>
            <a:off x="2164963"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33"/>
          <p:cNvGrpSpPr/>
          <p:nvPr/>
        </p:nvGrpSpPr>
        <p:grpSpPr>
          <a:xfrm>
            <a:off x="2547000" y="1957150"/>
            <a:ext cx="1709125" cy="1983575"/>
            <a:chOff x="2699400" y="1957150"/>
            <a:chExt cx="1709125" cy="1983575"/>
          </a:xfrm>
        </p:grpSpPr>
        <p:sp>
          <p:nvSpPr>
            <p:cNvPr id="220" name="Google Shape;220;p33"/>
            <p:cNvSpPr/>
            <p:nvPr/>
          </p:nvSpPr>
          <p:spPr>
            <a:xfrm>
              <a:off x="3256823" y="1957150"/>
              <a:ext cx="594300" cy="594300"/>
            </a:xfrm>
            <a:prstGeom prst="ellipse">
              <a:avLst/>
            </a:prstGeom>
            <a:solidFill>
              <a:srgbClr val="1C4587"/>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3"/>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Transformer models</a:t>
              </a:r>
              <a:endParaRPr b="1" sz="1300">
                <a:solidFill>
                  <a:srgbClr val="1155CC"/>
                </a:solidFill>
                <a:latin typeface="Roboto"/>
                <a:ea typeface="Roboto"/>
                <a:cs typeface="Roboto"/>
                <a:sym typeface="Roboto"/>
              </a:endParaRPr>
            </a:p>
          </p:txBody>
        </p:sp>
        <p:sp>
          <p:nvSpPr>
            <p:cNvPr id="222" name="Google Shape;222;p33"/>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100">
                  <a:solidFill>
                    <a:srgbClr val="1155CC"/>
                  </a:solidFill>
                  <a:latin typeface="Roboto"/>
                  <a:ea typeface="Roboto"/>
                  <a:cs typeface="Roboto"/>
                  <a:sym typeface="Roboto"/>
                </a:rPr>
                <a:t>Models</a:t>
              </a:r>
              <a:r>
                <a:rPr lang="en-GB" sz="1100">
                  <a:solidFill>
                    <a:schemeClr val="accent1"/>
                  </a:solidFill>
                  <a:latin typeface="Roboto"/>
                  <a:ea typeface="Roboto"/>
                  <a:cs typeface="Roboto"/>
                  <a:sym typeface="Roboto"/>
                </a:rPr>
                <a:t> - </a:t>
              </a:r>
              <a:r>
                <a:rPr lang="en-GB" sz="1008">
                  <a:solidFill>
                    <a:schemeClr val="dk1"/>
                  </a:solidFill>
                  <a:latin typeface="Roboto"/>
                  <a:ea typeface="Roboto"/>
                  <a:cs typeface="Roboto"/>
                  <a:sym typeface="Roboto"/>
                </a:rPr>
                <a:t>BERT, ALBERT, RoBERTA, XLNet</a:t>
              </a:r>
              <a:br>
                <a:rPr lang="en-GB" sz="1008">
                  <a:solidFill>
                    <a:schemeClr val="dk1"/>
                  </a:solidFill>
                  <a:latin typeface="Roboto"/>
                  <a:ea typeface="Roboto"/>
                  <a:cs typeface="Roboto"/>
                  <a:sym typeface="Roboto"/>
                </a:rPr>
              </a:br>
              <a:r>
                <a:rPr b="1" lang="en-GB" sz="1100">
                  <a:solidFill>
                    <a:srgbClr val="1155CC"/>
                  </a:solidFill>
                  <a:latin typeface="Roboto"/>
                  <a:ea typeface="Roboto"/>
                  <a:cs typeface="Roboto"/>
                  <a:sym typeface="Roboto"/>
                </a:rPr>
                <a:t>Variants</a:t>
              </a:r>
              <a:r>
                <a:rPr lang="en-GB" sz="1100">
                  <a:solidFill>
                    <a:schemeClr val="accent1"/>
                  </a:solidFill>
                  <a:latin typeface="Roboto"/>
                  <a:ea typeface="Roboto"/>
                  <a:cs typeface="Roboto"/>
                  <a:sym typeface="Roboto"/>
                </a:rPr>
                <a:t> -</a:t>
              </a:r>
              <a:r>
                <a:rPr lang="en-GB" sz="1100">
                  <a:solidFill>
                    <a:srgbClr val="A72A1E"/>
                  </a:solidFill>
                  <a:latin typeface="Roboto"/>
                  <a:ea typeface="Roboto"/>
                  <a:cs typeface="Roboto"/>
                  <a:sym typeface="Roboto"/>
                </a:rPr>
                <a:t> </a:t>
              </a:r>
              <a:r>
                <a:rPr lang="en-GB" sz="1008">
                  <a:solidFill>
                    <a:schemeClr val="dk1"/>
                  </a:solidFill>
                  <a:highlight>
                    <a:schemeClr val="lt1"/>
                  </a:highlight>
                  <a:latin typeface="Roboto"/>
                  <a:ea typeface="Roboto"/>
                  <a:cs typeface="Roboto"/>
                  <a:sym typeface="Roboto"/>
                </a:rPr>
                <a:t>base / large, Distillation</a:t>
              </a:r>
              <a:endParaRPr sz="400">
                <a:solidFill>
                  <a:srgbClr val="A72A1E"/>
                </a:solidFill>
                <a:latin typeface="Roboto"/>
                <a:ea typeface="Roboto"/>
                <a:cs typeface="Roboto"/>
                <a:sym typeface="Roboto"/>
              </a:endParaRPr>
            </a:p>
          </p:txBody>
        </p:sp>
      </p:grpSp>
      <p:sp>
        <p:nvSpPr>
          <p:cNvPr id="223" name="Google Shape;223;p33"/>
          <p:cNvSpPr/>
          <p:nvPr/>
        </p:nvSpPr>
        <p:spPr>
          <a:xfrm>
            <a:off x="4260975"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
          <p:cNvSpPr/>
          <p:nvPr/>
        </p:nvSpPr>
        <p:spPr>
          <a:xfrm>
            <a:off x="6419150" y="2248113"/>
            <a:ext cx="594300" cy="36900"/>
          </a:xfrm>
          <a:prstGeom prst="roundRect">
            <a:avLst>
              <a:gd fmla="val 50000" name="adj"/>
            </a:avLst>
          </a:prstGeom>
          <a:solidFill>
            <a:srgbClr val="1155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33"/>
          <p:cNvGrpSpPr/>
          <p:nvPr/>
        </p:nvGrpSpPr>
        <p:grpSpPr>
          <a:xfrm>
            <a:off x="388875" y="1957150"/>
            <a:ext cx="1709125" cy="1983575"/>
            <a:chOff x="2699400" y="1957150"/>
            <a:chExt cx="1709125" cy="1983575"/>
          </a:xfrm>
        </p:grpSpPr>
        <p:sp>
          <p:nvSpPr>
            <p:cNvPr id="226" name="Google Shape;226;p33"/>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3"/>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Baseline Model </a:t>
              </a:r>
              <a:endParaRPr b="1" sz="1300">
                <a:solidFill>
                  <a:srgbClr val="1155CC"/>
                </a:solidFill>
                <a:latin typeface="Roboto"/>
                <a:ea typeface="Roboto"/>
                <a:cs typeface="Roboto"/>
                <a:sym typeface="Roboto"/>
              </a:endParaRPr>
            </a:p>
          </p:txBody>
        </p:sp>
        <p:sp>
          <p:nvSpPr>
            <p:cNvPr id="228" name="Google Shape;228;p33"/>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br>
                <a:rPr lang="en-GB" sz="1308">
                  <a:solidFill>
                    <a:schemeClr val="dk1"/>
                  </a:solidFill>
                  <a:highlight>
                    <a:schemeClr val="lt1"/>
                  </a:highlight>
                  <a:latin typeface="Roboto"/>
                  <a:ea typeface="Roboto"/>
                  <a:cs typeface="Roboto"/>
                  <a:sym typeface="Roboto"/>
                </a:rPr>
              </a:br>
              <a:r>
                <a:rPr lang="en-GB" sz="1308">
                  <a:solidFill>
                    <a:schemeClr val="dk1"/>
                  </a:solidFill>
                  <a:highlight>
                    <a:schemeClr val="lt1"/>
                  </a:highlight>
                  <a:latin typeface="Roboto"/>
                  <a:ea typeface="Roboto"/>
                  <a:cs typeface="Roboto"/>
                  <a:sym typeface="Roboto"/>
                </a:rPr>
                <a:t>	BiDAF</a:t>
              </a:r>
              <a:endParaRPr sz="700">
                <a:solidFill>
                  <a:srgbClr val="A72A1E"/>
                </a:solidFill>
                <a:latin typeface="Roboto"/>
                <a:ea typeface="Roboto"/>
                <a:cs typeface="Roboto"/>
                <a:sym typeface="Roboto"/>
              </a:endParaRPr>
            </a:p>
          </p:txBody>
        </p:sp>
      </p:grpSp>
      <p:grpSp>
        <p:nvGrpSpPr>
          <p:cNvPr id="229" name="Google Shape;229;p33"/>
          <p:cNvGrpSpPr/>
          <p:nvPr/>
        </p:nvGrpSpPr>
        <p:grpSpPr>
          <a:xfrm>
            <a:off x="6721925" y="1956725"/>
            <a:ext cx="1709125" cy="1983575"/>
            <a:chOff x="2699400" y="1957150"/>
            <a:chExt cx="1709125" cy="1983575"/>
          </a:xfrm>
        </p:grpSpPr>
        <p:sp>
          <p:nvSpPr>
            <p:cNvPr id="230" name="Google Shape;230;p33"/>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Proposed model</a:t>
              </a:r>
              <a:endParaRPr b="1" sz="1300">
                <a:solidFill>
                  <a:srgbClr val="1155CC"/>
                </a:solidFill>
                <a:latin typeface="Roboto"/>
                <a:ea typeface="Roboto"/>
                <a:cs typeface="Roboto"/>
                <a:sym typeface="Roboto"/>
              </a:endParaRPr>
            </a:p>
          </p:txBody>
        </p:sp>
        <p:sp>
          <p:nvSpPr>
            <p:cNvPr id="232" name="Google Shape;232;p33"/>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100">
                  <a:solidFill>
                    <a:schemeClr val="dk1"/>
                  </a:solidFill>
                  <a:latin typeface="Roboto"/>
                  <a:ea typeface="Roboto"/>
                  <a:cs typeface="Roboto"/>
                  <a:sym typeface="Roboto"/>
                </a:rPr>
                <a:t>Motivated from Human Reading Comprehension</a:t>
              </a:r>
              <a:endParaRPr sz="400">
                <a:solidFill>
                  <a:schemeClr val="dk1"/>
                </a:solidFill>
                <a:latin typeface="Roboto"/>
                <a:ea typeface="Roboto"/>
                <a:cs typeface="Roboto"/>
                <a:sym typeface="Roboto"/>
              </a:endParaRPr>
            </a:p>
          </p:txBody>
        </p:sp>
      </p:grpSp>
      <p:grpSp>
        <p:nvGrpSpPr>
          <p:cNvPr id="233" name="Google Shape;233;p33"/>
          <p:cNvGrpSpPr/>
          <p:nvPr/>
        </p:nvGrpSpPr>
        <p:grpSpPr>
          <a:xfrm>
            <a:off x="4710663" y="1957150"/>
            <a:ext cx="1709125" cy="1983575"/>
            <a:chOff x="2699400" y="1957150"/>
            <a:chExt cx="1709125" cy="1983575"/>
          </a:xfrm>
        </p:grpSpPr>
        <p:sp>
          <p:nvSpPr>
            <p:cNvPr id="234" name="Google Shape;234;p33"/>
            <p:cNvSpPr/>
            <p:nvPr/>
          </p:nvSpPr>
          <p:spPr>
            <a:xfrm>
              <a:off x="3256823" y="1957150"/>
              <a:ext cx="594300" cy="594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txBox="1"/>
            <p:nvPr/>
          </p:nvSpPr>
          <p:spPr>
            <a:xfrm>
              <a:off x="2699425" y="2660925"/>
              <a:ext cx="1709100" cy="4464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1155CC"/>
                  </a:solidFill>
                  <a:latin typeface="Roboto"/>
                  <a:ea typeface="Roboto"/>
                  <a:cs typeface="Roboto"/>
                  <a:sym typeface="Roboto"/>
                </a:rPr>
                <a:t>Data Augmentation</a:t>
              </a:r>
              <a:endParaRPr b="1" sz="1300">
                <a:solidFill>
                  <a:srgbClr val="1155CC"/>
                </a:solidFill>
                <a:latin typeface="Roboto"/>
                <a:ea typeface="Roboto"/>
                <a:cs typeface="Roboto"/>
                <a:sym typeface="Roboto"/>
              </a:endParaRPr>
            </a:p>
          </p:txBody>
        </p:sp>
        <p:sp>
          <p:nvSpPr>
            <p:cNvPr id="236" name="Google Shape;236;p33"/>
            <p:cNvSpPr txBox="1"/>
            <p:nvPr/>
          </p:nvSpPr>
          <p:spPr>
            <a:xfrm>
              <a:off x="2699400" y="3107325"/>
              <a:ext cx="1709100" cy="83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100">
                  <a:solidFill>
                    <a:schemeClr val="dk1"/>
                  </a:solidFill>
                  <a:latin typeface="Roboto"/>
                  <a:ea typeface="Roboto"/>
                  <a:cs typeface="Roboto"/>
                  <a:sym typeface="Roboto"/>
                </a:rPr>
                <a:t>Augment questions using back translation</a:t>
              </a:r>
              <a:endParaRPr sz="400">
                <a:solidFill>
                  <a:schemeClr val="dk1"/>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