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E72C8-BD34-4918-958D-2C4CA236F900}">
  <a:tblStyle styleId="{D72E72C8-BD34-4918-958D-2C4CA236F90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SemiBold-bold.fntdata"/><Relationship Id="rId21" Type="http://schemas.openxmlformats.org/officeDocument/2006/relationships/font" Target="fonts/PoppinsSemiBold-regular.fntdata"/><Relationship Id="rId24" Type="http://schemas.openxmlformats.org/officeDocument/2006/relationships/font" Target="fonts/PoppinsSemiBold-boldItalic.fntdata"/><Relationship Id="rId23" Type="http://schemas.openxmlformats.org/officeDocument/2006/relationships/font" Target="fonts/Poppi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842e32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842e32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842e3250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842e3250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842e3250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842e3250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842e3250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842e3250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842e3250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842e3250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842e3250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842e3250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842e32503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842e3250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842e32503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842e32503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842e32503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842e32503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842e32503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842e32503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3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625800" y="1427850"/>
            <a:ext cx="78924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s" type="secHead">
  <p:cSld name="SECTION_HEAD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29050" y="764175"/>
            <a:ext cx="86859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Font typeface="Poppi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8" name="Google Shape;138;p24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 1">
  <p:cSld name="TITLE_1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5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625800" y="1427850"/>
            <a:ext cx="78924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play_1" type="tx">
  <p:cSld name="TITLE_AND_BOD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01750" y="1332250"/>
            <a:ext cx="87579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6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 2" type="twoColTx">
  <p:cSld name="TITLE_AND_TWO_COLUMNS">
    <p:bg>
      <p:bgPr>
        <a:solidFill>
          <a:schemeClr val="dk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7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625800" y="1427850"/>
            <a:ext cx="78924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 3">
  <p:cSld name="TITLE_AND_TWO_COLUMNS_1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8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625800" y="1427850"/>
            <a:ext cx="78924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und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201750" y="629575"/>
            <a:ext cx="5054100" cy="16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9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70" name="Google Shape;170;p29"/>
          <p:cNvSpPr txBox="1"/>
          <p:nvPr>
            <p:ph idx="3" type="body"/>
          </p:nvPr>
        </p:nvSpPr>
        <p:spPr>
          <a:xfrm>
            <a:off x="59050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84">
          <p15:clr>
            <a:srgbClr val="E46962"/>
          </p15:clr>
        </p15:guide>
        <p15:guide id="2" orient="horz" pos="691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Winner Is…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306050" y="1390350"/>
            <a:ext cx="65319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3" name="Google Shape;173;p30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2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A" type="blank">
  <p:cSld name="BLANK">
    <p:bg>
      <p:bgPr>
        <a:solidFill>
          <a:schemeClr val="accen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103700" y="4273900"/>
            <a:ext cx="88194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9" name="Google Shape;179;p31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9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B">
  <p:cSld name="BLANK_1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103700" y="4273900"/>
            <a:ext cx="88194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5" name="Google Shape;185;p32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130025" y="202373"/>
            <a:ext cx="14952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9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">
  <p:cSld name="BLANK_2"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103700" y="4273900"/>
            <a:ext cx="88194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1" name="Google Shape;191;p33"/>
          <p:cNvCxnSpPr/>
          <p:nvPr/>
        </p:nvCxnSpPr>
        <p:spPr>
          <a:xfrm>
            <a:off x="176400" y="178650"/>
            <a:ext cx="87912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130025" y="202363"/>
            <a:ext cx="1495200" cy="9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3326850" y="202363"/>
            <a:ext cx="2490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194" name="Google Shape;194;p33"/>
          <p:cNvSpPr txBox="1"/>
          <p:nvPr>
            <p:ph idx="3" type="body"/>
          </p:nvPr>
        </p:nvSpPr>
        <p:spPr>
          <a:xfrm>
            <a:off x="6565575" y="202363"/>
            <a:ext cx="24375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292100" lvl="1" marL="914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-292100" lvl="2" marL="1371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-292100" lvl="3" marL="1828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-292100" lvl="4" marL="22860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-292100" lvl="5" marL="27432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-292100" lvl="6" marL="32004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●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-292100" lvl="7" marL="36576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○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-292100" lvl="8" marL="4114800" algn="r">
              <a:spcBef>
                <a:spcPts val="0"/>
              </a:spcBef>
              <a:spcAft>
                <a:spcPts val="0"/>
              </a:spcAft>
              <a:buSzPts val="1000"/>
              <a:buFont typeface="Poppins SemiBold"/>
              <a:buChar char="■"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96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0900" y="393500"/>
            <a:ext cx="63297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"/>
              <a:buNone/>
              <a:defRPr b="1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52075" y="3434600"/>
            <a:ext cx="67287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○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■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○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■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●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○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■"/>
              <a:defRPr b="1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5">
          <p15:clr>
            <a:srgbClr val="E46962"/>
          </p15:clr>
        </p15:guide>
        <p15:guide id="2" pos="115">
          <p15:clr>
            <a:srgbClr val="E46962"/>
          </p15:clr>
        </p15:guide>
        <p15:guide id="3" pos="564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 rot="922624">
            <a:off x="872394" y="3375916"/>
            <a:ext cx="2039822" cy="92780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34"/>
          <p:cNvSpPr/>
          <p:nvPr/>
        </p:nvSpPr>
        <p:spPr>
          <a:xfrm rot="-176011">
            <a:off x="6066559" y="730484"/>
            <a:ext cx="2039973" cy="927911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625800" y="1427850"/>
            <a:ext cx="7892400" cy="22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AI Powered Learning APP</a:t>
            </a:r>
            <a:endParaRPr sz="7200"/>
          </a:p>
        </p:txBody>
      </p:sp>
      <p:sp>
        <p:nvSpPr>
          <p:cNvPr id="202" name="Google Shape;202;p34"/>
          <p:cNvSpPr txBox="1"/>
          <p:nvPr/>
        </p:nvSpPr>
        <p:spPr>
          <a:xfrm>
            <a:off x="2660475" y="3353550"/>
            <a:ext cx="30000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Simran Singh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21d070073</a:t>
            </a:r>
            <a:endParaRPr sz="2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/>
          <p:nvPr/>
        </p:nvSpPr>
        <p:spPr>
          <a:xfrm rot="287498">
            <a:off x="572506" y="1341108"/>
            <a:ext cx="2039929" cy="92783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43"/>
          <p:cNvSpPr/>
          <p:nvPr/>
        </p:nvSpPr>
        <p:spPr>
          <a:xfrm rot="-176011">
            <a:off x="6511541" y="2840294"/>
            <a:ext cx="2039973" cy="927911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43"/>
          <p:cNvSpPr txBox="1"/>
          <p:nvPr>
            <p:ph type="title"/>
          </p:nvPr>
        </p:nvSpPr>
        <p:spPr>
          <a:xfrm>
            <a:off x="625800" y="1921800"/>
            <a:ext cx="78924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182100" y="1180550"/>
            <a:ext cx="85458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I built a gamified learning platform where users: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Register/login via email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Watch educational YouTube videos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Get AI-generated summaries of videos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Take AI-generated quizzes from video transcripts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Earn XP, levels, and badges for engagement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Receive personalized recommendations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All user activity is tracked in Firestore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35"/>
          <p:cNvSpPr txBox="1"/>
          <p:nvPr>
            <p:ph type="title"/>
          </p:nvPr>
        </p:nvSpPr>
        <p:spPr>
          <a:xfrm>
            <a:off x="238275" y="445425"/>
            <a:ext cx="8545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182100" y="1180550"/>
            <a:ext cx="85458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Char char="●"/>
            </a:pPr>
            <a:r>
              <a:rPr b="0" lang="en" sz="2000">
                <a:solidFill>
                  <a:srgbClr val="404040"/>
                </a:solidFill>
              </a:rPr>
              <a:t>Firebase Authentication (email/password)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Char char="●"/>
            </a:pPr>
            <a:r>
              <a:rPr b="0" lang="en" sz="2000">
                <a:solidFill>
                  <a:srgbClr val="404040"/>
                </a:solidFill>
              </a:rPr>
              <a:t>Firestore for clickstream tracking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Char char="●"/>
            </a:pPr>
            <a:r>
              <a:rPr b="0" lang="en" sz="2000">
                <a:solidFill>
                  <a:srgbClr val="404040"/>
                </a:solidFill>
              </a:rPr>
              <a:t>YouTube Player API integration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Char char="●"/>
            </a:pPr>
            <a:r>
              <a:rPr b="0" lang="en" sz="2000">
                <a:solidFill>
                  <a:srgbClr val="404040"/>
                </a:solidFill>
              </a:rPr>
              <a:t>OpenAI for summaries/quizzes (via external api)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Char char="●"/>
            </a:pPr>
            <a:r>
              <a:rPr b="0" lang="en" sz="2000">
                <a:solidFill>
                  <a:srgbClr val="404040"/>
                </a:solidFill>
              </a:rPr>
              <a:t>Tailwind CSS for modern UI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Char char="●"/>
            </a:pPr>
            <a:r>
              <a:rPr b="0" lang="en" sz="2000">
                <a:solidFill>
                  <a:srgbClr val="404040"/>
                </a:solidFill>
              </a:rPr>
              <a:t>Gamification (XP, badges, progress tracking)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14" name="Google Shape;214;p36"/>
          <p:cNvSpPr txBox="1"/>
          <p:nvPr>
            <p:ph type="title"/>
          </p:nvPr>
        </p:nvSpPr>
        <p:spPr>
          <a:xfrm>
            <a:off x="238275" y="445425"/>
            <a:ext cx="8545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Key Features of the App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182100" y="1180550"/>
            <a:ext cx="85458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I built a gamified learning platform where users: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Register/login via email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Watch educational YouTube videos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Get AI-generated summaries of videos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Take AI-generated quizzes from video transcripts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Earn XP, levels, and badges for engagement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Receive personalized recommendations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All user activity is tracked in Firestore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238275" y="445425"/>
            <a:ext cx="8545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8"/>
          <p:cNvGraphicFramePr/>
          <p:nvPr/>
        </p:nvGraphicFramePr>
        <p:xfrm>
          <a:off x="238275" y="5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{D72E72C8-BD34-4918-958D-2C4CA236F900}</a:tableStyleId>
              </a:tblPr>
              <a:tblGrid>
                <a:gridCol w="2807125"/>
                <a:gridCol w="5577675"/>
              </a:tblGrid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chemeClr val="dk1"/>
                          </a:solidFill>
                        </a:rPr>
                        <a:t>Tech Stack</a:t>
                      </a:r>
                      <a:endParaRPr/>
                    </a:p>
                  </a:txBody>
                  <a:tcPr marT="95250" marB="95250" marR="95250" marL="91425">
                    <a:lnB cap="flat" cmpd="sng" w="76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0" marB="95250" marR="95250" marL="95250">
                    <a:lnB cap="flat" cmpd="sng" w="76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Frontend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React + Vite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Styling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Tailwind CSS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Database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Firestore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Auth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Firebase Auth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Backend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Firebase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Hosting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Render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AI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OpenAI GPT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Version Control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1425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0404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Git</a:t>
                      </a:r>
                      <a:endParaRPr sz="1100">
                        <a:solidFill>
                          <a:srgbClr val="40404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5250" marB="95250" marR="95250" marL="95250">
                    <a:lnT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1325"/>
            <a:ext cx="8586225" cy="412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182100" y="1180550"/>
            <a:ext cx="85458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AutoNum type="arabicPeriod"/>
            </a:pPr>
            <a:r>
              <a:rPr b="0" lang="en" sz="2000">
                <a:solidFill>
                  <a:srgbClr val="404040"/>
                </a:solidFill>
              </a:rPr>
              <a:t>User registration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AutoNum type="arabicPeriod"/>
            </a:pPr>
            <a:r>
              <a:rPr b="0" lang="en" sz="2000">
                <a:solidFill>
                  <a:srgbClr val="404040"/>
                </a:solidFill>
              </a:rPr>
              <a:t>Video playback with AI summary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AutoNum type="arabicPeriod"/>
            </a:pPr>
            <a:r>
              <a:rPr b="0" lang="en" sz="2000">
                <a:solidFill>
                  <a:srgbClr val="404040"/>
                </a:solidFill>
              </a:rPr>
              <a:t>Quiz attempt + XP gain</a:t>
            </a:r>
            <a:endParaRPr b="0" sz="2000">
              <a:solidFill>
                <a:srgbClr val="40404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Poppins"/>
              <a:buAutoNum type="arabicPeriod"/>
            </a:pPr>
            <a:r>
              <a:rPr b="0" lang="en" sz="2000">
                <a:solidFill>
                  <a:srgbClr val="404040"/>
                </a:solidFill>
              </a:rPr>
              <a:t>Admin view of clickstream data</a:t>
            </a:r>
            <a:endParaRPr b="0"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236" name="Google Shape;236;p40"/>
          <p:cNvSpPr txBox="1"/>
          <p:nvPr>
            <p:ph type="title"/>
          </p:nvPr>
        </p:nvSpPr>
        <p:spPr>
          <a:xfrm>
            <a:off x="238275" y="445425"/>
            <a:ext cx="8545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Demo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182100" y="1180550"/>
            <a:ext cx="85458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04040"/>
                </a:solidFill>
              </a:rPr>
              <a:t>Challenge: </a:t>
            </a:r>
            <a:endParaRPr b="0" sz="20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04040"/>
                </a:solidFill>
              </a:rPr>
              <a:t>Firebase Cloud Functions require paid plan</a:t>
            </a:r>
            <a:endParaRPr b="0" sz="20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04040"/>
                </a:solidFill>
              </a:rPr>
              <a:t>Solution: </a:t>
            </a:r>
            <a:endParaRPr b="0" sz="2000">
              <a:solidFill>
                <a:srgbClr val="40404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404040"/>
                </a:solidFill>
              </a:rPr>
              <a:t>Used Render’s free tier for backend API</a:t>
            </a:r>
            <a:endParaRPr b="0" sz="20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404040"/>
              </a:solidFill>
            </a:endParaRPr>
          </a:p>
        </p:txBody>
      </p:sp>
      <p:sp>
        <p:nvSpPr>
          <p:cNvPr id="242" name="Google Shape;242;p41"/>
          <p:cNvSpPr txBox="1"/>
          <p:nvPr>
            <p:ph type="title"/>
          </p:nvPr>
        </p:nvSpPr>
        <p:spPr>
          <a:xfrm>
            <a:off x="238275" y="445425"/>
            <a:ext cx="8545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Challenges &amp; Solutions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238275" y="956025"/>
            <a:ext cx="85458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b="0" lang="en" sz="2000"/>
              <a:t>Add more AI personalization features 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Inter"/>
              <a:buChar char="●"/>
            </a:pPr>
            <a:r>
              <a:rPr b="0" lang="en" sz="2000"/>
              <a:t>Add leaderboard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Inter"/>
              <a:buChar char="●"/>
            </a:pPr>
            <a:r>
              <a:rPr b="0" lang="en" sz="2000"/>
              <a:t>Enhance recommendation system</a:t>
            </a:r>
            <a:endParaRPr b="0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Inter"/>
              <a:buChar char="●"/>
            </a:pPr>
            <a:r>
              <a:rPr b="0" lang="en" sz="2000"/>
              <a:t>Implement learning by teaching method</a:t>
            </a:r>
            <a:endParaRPr b="0" sz="2000"/>
          </a:p>
        </p:txBody>
      </p:sp>
      <p:sp>
        <p:nvSpPr>
          <p:cNvPr id="248" name="Google Shape;248;p42"/>
          <p:cNvSpPr txBox="1"/>
          <p:nvPr>
            <p:ph type="title"/>
          </p:nvPr>
        </p:nvSpPr>
        <p:spPr>
          <a:xfrm>
            <a:off x="238275" y="445425"/>
            <a:ext cx="8545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Future Improvements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ucational Games - Guess the Missing Word">
  <a:themeElements>
    <a:clrScheme name="Simple Light">
      <a:dk1>
        <a:srgbClr val="000000"/>
      </a:dk1>
      <a:lt1>
        <a:srgbClr val="F3EFEC"/>
      </a:lt1>
      <a:dk2>
        <a:srgbClr val="AE7FF7"/>
      </a:dk2>
      <a:lt2>
        <a:srgbClr val="F0E053"/>
      </a:lt2>
      <a:accent1>
        <a:srgbClr val="F6521D"/>
      </a:accent1>
      <a:accent2>
        <a:srgbClr val="E97C8E"/>
      </a:accent2>
      <a:accent3>
        <a:srgbClr val="CCCCCC"/>
      </a:accent3>
      <a:accent4>
        <a:srgbClr val="63CCCA"/>
      </a:accent4>
      <a:accent5>
        <a:srgbClr val="625F63"/>
      </a:accent5>
      <a:accent6>
        <a:srgbClr val="7E2E8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