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faf29eb3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faf29eb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f362df8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f362df8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f362df8b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f362df8b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f362df8b9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362df8b9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faf29eb3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faf29eb3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f362df8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f362df8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faf29eb3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faf29eb3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faf29eb3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faf29eb3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faf29eb3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faf29eb3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19200" y="332400"/>
            <a:ext cx="8505600" cy="44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t>Class: </a:t>
            </a:r>
            <a:r>
              <a:rPr lang="en" sz="2200"/>
              <a:t>A class is a user defined blueprint or prototype from which objects are created. </a:t>
            </a:r>
            <a:endParaRPr sz="2200"/>
          </a:p>
          <a:p>
            <a:pPr indent="-368300" lvl="0" marL="457200" rtl="0" algn="l">
              <a:spcBef>
                <a:spcPts val="0"/>
              </a:spcBef>
              <a:spcAft>
                <a:spcPts val="0"/>
              </a:spcAft>
              <a:buSzPts val="2200"/>
              <a:buChar char="●"/>
            </a:pPr>
            <a:r>
              <a:rPr lang="en" sz="2200"/>
              <a:t>Object factory</a:t>
            </a:r>
            <a:endParaRPr sz="2200"/>
          </a:p>
          <a:p>
            <a:pPr indent="-368300" lvl="0" marL="457200" rtl="0" algn="l">
              <a:spcBef>
                <a:spcPts val="0"/>
              </a:spcBef>
              <a:spcAft>
                <a:spcPts val="0"/>
              </a:spcAft>
              <a:buSzPts val="2200"/>
              <a:buChar char="●"/>
            </a:pPr>
            <a:r>
              <a:rPr lang="en" sz="2200"/>
              <a:t>Consists of data members, methods, superclasses, interfaces,etc.</a:t>
            </a:r>
            <a:endParaRPr sz="2200"/>
          </a:p>
          <a:p>
            <a:pPr indent="0" lvl="0" marL="45720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b="1" lang="en" sz="2200"/>
              <a:t>Object:</a:t>
            </a:r>
            <a:r>
              <a:rPr lang="en" sz="2200"/>
              <a:t> It is a basic unit of Object Oriented Programming created from classes.</a:t>
            </a:r>
            <a:endParaRPr sz="2200"/>
          </a:p>
          <a:p>
            <a:pPr indent="-368300" lvl="0" marL="457200" rtl="0" algn="l">
              <a:spcBef>
                <a:spcPts val="0"/>
              </a:spcBef>
              <a:spcAft>
                <a:spcPts val="0"/>
              </a:spcAft>
              <a:buSzPts val="2200"/>
              <a:buChar char="●"/>
            </a:pPr>
            <a:r>
              <a:rPr lang="en" sz="2200"/>
              <a:t>Name, State and behaviour</a:t>
            </a:r>
            <a:endParaRPr sz="2200"/>
          </a:p>
          <a:p>
            <a:pPr indent="-368300" lvl="0" marL="457200" rtl="0" algn="l">
              <a:spcBef>
                <a:spcPts val="0"/>
              </a:spcBef>
              <a:spcAft>
                <a:spcPts val="0"/>
              </a:spcAft>
              <a:buSzPts val="2200"/>
              <a:buChar char="●"/>
            </a:pPr>
            <a:r>
              <a:rPr lang="en" sz="2200">
                <a:solidFill>
                  <a:schemeClr val="dk1"/>
                </a:solidFill>
                <a:highlight>
                  <a:srgbClr val="FFFFFF"/>
                </a:highlight>
                <a:latin typeface="Roboto"/>
                <a:ea typeface="Roboto"/>
                <a:cs typeface="Roboto"/>
                <a:sym typeface="Roboto"/>
              </a:rPr>
              <a:t>Constructors are used for initializing new objects</a:t>
            </a:r>
            <a:endParaRPr sz="2200">
              <a:solidFill>
                <a:schemeClr val="dk1"/>
              </a:solidFill>
              <a:highlight>
                <a:srgbClr val="FFFFFF"/>
              </a:highlight>
              <a:latin typeface="Roboto"/>
              <a:ea typeface="Roboto"/>
              <a:cs typeface="Roboto"/>
              <a:sym typeface="Roboto"/>
            </a:endParaRPr>
          </a:p>
          <a:p>
            <a:pPr indent="-368300" lvl="0" marL="457200" rtl="0" algn="l">
              <a:spcBef>
                <a:spcPts val="0"/>
              </a:spcBef>
              <a:spcAft>
                <a:spcPts val="0"/>
              </a:spcAft>
              <a:buClr>
                <a:schemeClr val="dk1"/>
              </a:buClr>
              <a:buSzPts val="2200"/>
              <a:buFont typeface="Roboto"/>
              <a:buChar char="●"/>
            </a:pPr>
            <a:r>
              <a:rPr lang="en" sz="2200">
                <a:solidFill>
                  <a:schemeClr val="dk1"/>
                </a:solidFill>
                <a:highlight>
                  <a:srgbClr val="FFFFFF"/>
                </a:highlight>
                <a:latin typeface="Roboto"/>
                <a:ea typeface="Roboto"/>
                <a:cs typeface="Roboto"/>
                <a:sym typeface="Roboto"/>
              </a:rPr>
              <a:t>Dynamically allocated on heap</a:t>
            </a:r>
            <a:endParaRPr sz="2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200"/>
          </a:p>
          <a:p>
            <a:pPr indent="457200" lvl="0" marL="0" rtl="0" algn="l">
              <a:spcBef>
                <a:spcPts val="0"/>
              </a:spcBef>
              <a:spcAft>
                <a:spcPts val="0"/>
              </a:spcAft>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95750"/>
            <a:ext cx="8520600" cy="4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t>Example:</a:t>
            </a:r>
            <a:endParaRPr sz="2200"/>
          </a:p>
        </p:txBody>
      </p:sp>
      <p:sp>
        <p:nvSpPr>
          <p:cNvPr id="60" name="Google Shape;60;p14"/>
          <p:cNvSpPr txBox="1"/>
          <p:nvPr>
            <p:ph idx="1" type="body"/>
          </p:nvPr>
        </p:nvSpPr>
        <p:spPr>
          <a:xfrm>
            <a:off x="311700" y="533450"/>
            <a:ext cx="8520600" cy="435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400">
                <a:solidFill>
                  <a:srgbClr val="0000CD"/>
                </a:solidFill>
              </a:rPr>
              <a:t>public</a:t>
            </a:r>
            <a:r>
              <a:rPr lang="en" sz="2400">
                <a:solidFill>
                  <a:srgbClr val="FF0000"/>
                </a:solidFill>
              </a:rPr>
              <a:t> </a:t>
            </a:r>
            <a:r>
              <a:rPr lang="en" sz="2400">
                <a:solidFill>
                  <a:srgbClr val="0000CD"/>
                </a:solidFill>
              </a:rPr>
              <a:t>class</a:t>
            </a:r>
            <a:r>
              <a:rPr lang="en" sz="2400">
                <a:solidFill>
                  <a:schemeClr val="dk1"/>
                </a:solidFill>
              </a:rPr>
              <a:t> Shirt {</a:t>
            </a:r>
            <a:endParaRPr sz="2400">
              <a:solidFill>
                <a:schemeClr val="dk1"/>
              </a:solidFill>
            </a:endParaRPr>
          </a:p>
          <a:p>
            <a:pPr indent="0" lvl="0" marL="0" rtl="0" algn="l">
              <a:lnSpc>
                <a:spcPct val="100000"/>
              </a:lnSpc>
              <a:spcBef>
                <a:spcPts val="0"/>
              </a:spcBef>
              <a:spcAft>
                <a:spcPts val="0"/>
              </a:spcAft>
              <a:buNone/>
            </a:pPr>
            <a:r>
              <a:rPr lang="en" sz="2400">
                <a:solidFill>
                  <a:schemeClr val="dk1"/>
                </a:solidFill>
              </a:rPr>
              <a:t>  		</a:t>
            </a:r>
            <a:r>
              <a:rPr lang="en" sz="2400">
                <a:solidFill>
                  <a:srgbClr val="0000CD"/>
                </a:solidFill>
              </a:rPr>
              <a:t>string</a:t>
            </a:r>
            <a:r>
              <a:rPr lang="en" sz="2400">
                <a:solidFill>
                  <a:schemeClr val="dk1"/>
                </a:solidFill>
              </a:rPr>
              <a:t> color;</a:t>
            </a:r>
            <a:endParaRPr sz="2400">
              <a:solidFill>
                <a:schemeClr val="dk1"/>
              </a:solidFill>
            </a:endParaRPr>
          </a:p>
          <a:p>
            <a:pPr indent="0" lvl="0" marL="0" rtl="0" algn="l">
              <a:lnSpc>
                <a:spcPct val="100000"/>
              </a:lnSpc>
              <a:spcBef>
                <a:spcPts val="0"/>
              </a:spcBef>
              <a:spcAft>
                <a:spcPts val="0"/>
              </a:spcAft>
              <a:buNone/>
            </a:pPr>
            <a:r>
              <a:rPr lang="en" sz="2400">
                <a:solidFill>
                  <a:schemeClr val="dk1"/>
                </a:solidFill>
              </a:rPr>
              <a:t>		Shirt(string s){</a:t>
            </a:r>
            <a:endParaRPr sz="2400">
              <a:solidFill>
                <a:schemeClr val="dk1"/>
              </a:solidFill>
            </a:endParaRPr>
          </a:p>
          <a:p>
            <a:pPr indent="0" lvl="0" marL="0" rtl="0" algn="l">
              <a:lnSpc>
                <a:spcPct val="100000"/>
              </a:lnSpc>
              <a:spcBef>
                <a:spcPts val="0"/>
              </a:spcBef>
              <a:spcAft>
                <a:spcPts val="0"/>
              </a:spcAft>
              <a:buNone/>
            </a:pPr>
            <a:r>
              <a:rPr lang="en" sz="2400">
                <a:solidFill>
                  <a:schemeClr val="dk1"/>
                </a:solidFill>
              </a:rPr>
              <a:t>			color = s;</a:t>
            </a:r>
            <a:endParaRPr sz="2400">
              <a:solidFill>
                <a:schemeClr val="dk1"/>
              </a:solidFill>
            </a:endParaRPr>
          </a:p>
          <a:p>
            <a:pPr indent="457200" lvl="0" marL="457200" rtl="0" algn="l">
              <a:lnSpc>
                <a:spcPct val="100000"/>
              </a:lnSpc>
              <a:spcBef>
                <a:spcPts val="0"/>
              </a:spcBef>
              <a:spcAft>
                <a:spcPts val="0"/>
              </a:spcAft>
              <a:buClr>
                <a:schemeClr val="dk1"/>
              </a:buClr>
              <a:buSzPts val="1100"/>
              <a:buFont typeface="Arial"/>
              <a:buNone/>
            </a:pPr>
            <a:r>
              <a:rPr lang="en" sz="2400">
                <a:solidFill>
                  <a:schemeClr val="dk1"/>
                </a:solidFill>
              </a:rPr>
              <a:t>}</a:t>
            </a:r>
            <a:endParaRPr sz="2400">
              <a:solidFill>
                <a:schemeClr val="dk1"/>
              </a:solidFill>
            </a:endParaRPr>
          </a:p>
          <a:p>
            <a:pPr indent="0" lvl="0" marL="914400" rtl="0" algn="l">
              <a:lnSpc>
                <a:spcPct val="100000"/>
              </a:lnSpc>
              <a:spcBef>
                <a:spcPts val="0"/>
              </a:spcBef>
              <a:spcAft>
                <a:spcPts val="0"/>
              </a:spcAft>
              <a:buClr>
                <a:schemeClr val="dk1"/>
              </a:buClr>
              <a:buSzPts val="1100"/>
              <a:buFont typeface="Arial"/>
              <a:buNone/>
            </a:pPr>
            <a:r>
              <a:rPr lang="en" sz="2400">
                <a:solidFill>
                  <a:srgbClr val="0000CD"/>
                </a:solidFill>
              </a:rPr>
              <a:t>public</a:t>
            </a:r>
            <a:r>
              <a:rPr lang="en" sz="2400">
                <a:solidFill>
                  <a:schemeClr val="dk1"/>
                </a:solidFill>
              </a:rPr>
              <a:t> </a:t>
            </a:r>
            <a:r>
              <a:rPr lang="en" sz="2400">
                <a:solidFill>
                  <a:srgbClr val="0000CD"/>
                </a:solidFill>
              </a:rPr>
              <a:t>static</a:t>
            </a:r>
            <a:r>
              <a:rPr lang="en" sz="2400">
                <a:solidFill>
                  <a:schemeClr val="dk1"/>
                </a:solidFill>
              </a:rPr>
              <a:t> </a:t>
            </a:r>
            <a:r>
              <a:rPr lang="en" sz="2400">
                <a:solidFill>
                  <a:srgbClr val="0000CD"/>
                </a:solidFill>
              </a:rPr>
              <a:t>void</a:t>
            </a:r>
            <a:r>
              <a:rPr lang="en" sz="2400">
                <a:solidFill>
                  <a:schemeClr val="dk1"/>
                </a:solidFill>
              </a:rPr>
              <a:t> main(</a:t>
            </a:r>
            <a:r>
              <a:rPr lang="en" sz="2400">
                <a:solidFill>
                  <a:srgbClr val="0000CD"/>
                </a:solidFill>
              </a:rPr>
              <a:t>String</a:t>
            </a:r>
            <a:r>
              <a:rPr lang="en" sz="2400">
                <a:solidFill>
                  <a:schemeClr val="dk1"/>
                </a:solidFill>
              </a:rPr>
              <a:t>[] args){</a:t>
            </a:r>
            <a:endParaRPr sz="2400">
              <a:solidFill>
                <a:schemeClr val="dk1"/>
              </a:solidFill>
            </a:endParaRPr>
          </a:p>
          <a:p>
            <a:pPr indent="0" lvl="0" marL="914400" rtl="0" algn="l">
              <a:lnSpc>
                <a:spcPct val="100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00000"/>
              </a:lnSpc>
              <a:spcBef>
                <a:spcPts val="0"/>
              </a:spcBef>
              <a:spcAft>
                <a:spcPts val="0"/>
              </a:spcAft>
              <a:buNone/>
            </a:pPr>
            <a:r>
              <a:rPr lang="en" sz="2400">
                <a:solidFill>
                  <a:schemeClr val="dk1"/>
                </a:solidFill>
              </a:rPr>
              <a:t>			Shirt </a:t>
            </a:r>
            <a:r>
              <a:rPr b="1" lang="en" sz="2400">
                <a:solidFill>
                  <a:schemeClr val="dk1"/>
                </a:solidFill>
              </a:rPr>
              <a:t>Obj; </a:t>
            </a:r>
            <a:r>
              <a:rPr lang="en" sz="2400">
                <a:solidFill>
                  <a:schemeClr val="dk1"/>
                </a:solidFill>
              </a:rPr>
              <a:t>// reference</a:t>
            </a:r>
            <a:endParaRPr sz="2400">
              <a:solidFill>
                <a:schemeClr val="dk1"/>
              </a:solidFill>
            </a:endParaRPr>
          </a:p>
          <a:p>
            <a:pPr indent="457200" lvl="0" marL="914400" rtl="0" algn="l">
              <a:lnSpc>
                <a:spcPct val="100000"/>
              </a:lnSpc>
              <a:spcBef>
                <a:spcPts val="0"/>
              </a:spcBef>
              <a:spcAft>
                <a:spcPts val="0"/>
              </a:spcAft>
              <a:buClr>
                <a:schemeClr val="dk1"/>
              </a:buClr>
              <a:buSzPts val="1100"/>
              <a:buFont typeface="Arial"/>
              <a:buNone/>
            </a:pPr>
            <a:r>
              <a:rPr lang="en" sz="2400">
                <a:solidFill>
                  <a:schemeClr val="dk1"/>
                </a:solidFill>
              </a:rPr>
              <a:t>Obj = </a:t>
            </a:r>
            <a:r>
              <a:rPr lang="en" sz="2400">
                <a:solidFill>
                  <a:srgbClr val="0000CD"/>
                </a:solidFill>
              </a:rPr>
              <a:t>new</a:t>
            </a:r>
            <a:r>
              <a:rPr lang="en" sz="2400">
                <a:solidFill>
                  <a:schemeClr val="dk1"/>
                </a:solidFill>
              </a:rPr>
              <a:t> Shirt(“red”); </a:t>
            </a:r>
            <a:endParaRPr sz="2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400">
                <a:solidFill>
                  <a:schemeClr val="dk1"/>
                </a:solidFill>
              </a:rPr>
              <a:t>	</a:t>
            </a:r>
            <a:r>
              <a:rPr lang="en" sz="2400">
                <a:solidFill>
                  <a:srgbClr val="FF0000"/>
                </a:solidFill>
              </a:rPr>
              <a:t> 		</a:t>
            </a:r>
            <a:r>
              <a:rPr lang="en" sz="2400">
                <a:solidFill>
                  <a:schemeClr val="dk1"/>
                </a:solidFill>
              </a:rPr>
              <a:t>System.out.println(Obj.color);</a:t>
            </a:r>
            <a:endParaRPr sz="2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400">
                <a:solidFill>
                  <a:schemeClr val="dk1"/>
                </a:solidFill>
              </a:rPr>
              <a:t>  		}</a:t>
            </a:r>
            <a:endParaRPr sz="2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400">
                <a:solidFill>
                  <a:schemeClr val="dk1"/>
                </a:solidFill>
              </a:rPr>
              <a:t>}</a:t>
            </a:r>
            <a:endParaRPr sz="2400">
              <a:solidFill>
                <a:schemeClr val="dk1"/>
              </a:solidFill>
            </a:endParaRPr>
          </a:p>
          <a:p>
            <a:pPr indent="0" lvl="0" marL="0" rtl="0" algn="l">
              <a:spcBef>
                <a:spcPts val="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22950"/>
            <a:ext cx="8520600" cy="5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txBox="1"/>
          <p:nvPr>
            <p:ph idx="1" type="body"/>
          </p:nvPr>
        </p:nvSpPr>
        <p:spPr>
          <a:xfrm>
            <a:off x="311700" y="1066925"/>
            <a:ext cx="8520600" cy="23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Georgia"/>
                <a:ea typeface="Georgia"/>
                <a:cs typeface="Georgia"/>
                <a:sym typeface="Georgia"/>
              </a:rPr>
              <a:t>String[] args</a:t>
            </a:r>
            <a:r>
              <a:rPr lang="en" sz="2400">
                <a:solidFill>
                  <a:srgbClr val="333333"/>
                </a:solidFill>
                <a:latin typeface="Georgia"/>
                <a:ea typeface="Georgia"/>
                <a:cs typeface="Georgia"/>
                <a:sym typeface="Georgia"/>
              </a:rPr>
              <a:t> in Java is an array of strings which stores arguments passed by command line while starting a program. All the command line arguments are stored in that array.</a:t>
            </a:r>
            <a:endParaRPr sz="2400">
              <a:solidFill>
                <a:srgbClr val="333333"/>
              </a:solidFill>
              <a:latin typeface="Georgia"/>
              <a:ea typeface="Georgia"/>
              <a:cs typeface="Georgia"/>
              <a:sym typeface="Georgia"/>
            </a:endParaRPr>
          </a:p>
          <a:p>
            <a:pPr indent="0" lvl="0" marL="0" rtl="0" algn="l">
              <a:spcBef>
                <a:spcPts val="1600"/>
              </a:spcBef>
              <a:spcAft>
                <a:spcPts val="0"/>
              </a:spcAft>
              <a:buNone/>
            </a:pPr>
            <a:r>
              <a:t/>
            </a:r>
            <a:endParaRPr sz="2400">
              <a:solidFill>
                <a:schemeClr val="dk1"/>
              </a:solidFill>
            </a:endParaRPr>
          </a:p>
          <a:p>
            <a:pPr indent="0" lvl="0" marL="139700" rtl="0" algn="l">
              <a:spcBef>
                <a:spcPts val="0"/>
              </a:spcBef>
              <a:spcAft>
                <a:spcPts val="0"/>
              </a:spcAft>
              <a:buClr>
                <a:schemeClr val="dk1"/>
              </a:buClr>
              <a:buSzPts val="1100"/>
              <a:buFont typeface="Arial"/>
              <a:buNone/>
            </a:pPr>
            <a:r>
              <a:t/>
            </a:r>
            <a:endParaRPr b="1" sz="2400">
              <a:solidFill>
                <a:srgbClr val="007020"/>
              </a:solidFill>
              <a:highlight>
                <a:srgbClr val="F4F4F4"/>
              </a:highlight>
              <a:latin typeface="Courier New"/>
              <a:ea typeface="Courier New"/>
              <a:cs typeface="Courier New"/>
              <a:sym typeface="Courier New"/>
            </a:endParaRPr>
          </a:p>
          <a:p>
            <a:pPr indent="0" lvl="0" marL="0" rtl="0" algn="l">
              <a:spcBef>
                <a:spcPts val="230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1600"/>
              </a:spcAft>
              <a:buNone/>
            </a:pPr>
            <a:r>
              <a:t/>
            </a:r>
            <a:endParaRPr sz="2400">
              <a:solidFill>
                <a:srgbClr val="333333"/>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nvSpPr>
        <p:spPr>
          <a:xfrm>
            <a:off x="213275" y="199875"/>
            <a:ext cx="52188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JAVA packages</a:t>
            </a:r>
            <a:endParaRPr sz="2400"/>
          </a:p>
        </p:txBody>
      </p:sp>
      <p:sp>
        <p:nvSpPr>
          <p:cNvPr id="72" name="Google Shape;72;p16"/>
          <p:cNvSpPr txBox="1"/>
          <p:nvPr/>
        </p:nvSpPr>
        <p:spPr>
          <a:xfrm>
            <a:off x="326175" y="642975"/>
            <a:ext cx="8430300" cy="41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Package is a group of classes, sub packages and interfaces. Packages are used for:</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Preventing naming conflicts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Like a directory structure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Packages can be considered as data encapsulation (or data-hiding)</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Providing easy searching of classes and controlled access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b="1" lang="en" sz="1600">
                <a:solidFill>
                  <a:schemeClr val="dk1"/>
                </a:solidFill>
              </a:rPr>
              <a:t>Example:</a:t>
            </a:r>
            <a:r>
              <a:rPr lang="en" sz="1600">
                <a:solidFill>
                  <a:schemeClr val="dk1"/>
                </a:solidFill>
              </a:rPr>
              <a:t>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457200" lvl="0" marL="0" rtl="0" algn="l">
              <a:spcBef>
                <a:spcPts val="0"/>
              </a:spcBef>
              <a:spcAft>
                <a:spcPts val="0"/>
              </a:spcAft>
              <a:buNone/>
            </a:pPr>
            <a:r>
              <a:rPr lang="en" sz="1600">
                <a:solidFill>
                  <a:schemeClr val="dk1"/>
                </a:solidFill>
              </a:rPr>
              <a:t>// import the Vector class from util package.</a:t>
            </a:r>
            <a:endParaRPr sz="1600">
              <a:solidFill>
                <a:schemeClr val="dk1"/>
              </a:solidFill>
            </a:endParaRPr>
          </a:p>
          <a:p>
            <a:pPr indent="457200" lvl="0" marL="0" rtl="0" algn="l">
              <a:spcBef>
                <a:spcPts val="0"/>
              </a:spcBef>
              <a:spcAft>
                <a:spcPts val="0"/>
              </a:spcAft>
              <a:buNone/>
            </a:pPr>
            <a:r>
              <a:rPr lang="en" sz="1600">
                <a:solidFill>
                  <a:schemeClr val="dk1"/>
                </a:solidFill>
              </a:rPr>
              <a:t>import java.util.vector;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457200" lvl="0" marL="0" rtl="0" algn="l">
              <a:spcBef>
                <a:spcPts val="0"/>
              </a:spcBef>
              <a:spcAft>
                <a:spcPts val="0"/>
              </a:spcAft>
              <a:buNone/>
            </a:pPr>
            <a:r>
              <a:rPr lang="en" sz="1600">
                <a:solidFill>
                  <a:schemeClr val="dk1"/>
                </a:solidFill>
              </a:rPr>
              <a:t>// import all the classes from util package which is inside the java package</a:t>
            </a:r>
            <a:endParaRPr sz="1600">
              <a:solidFill>
                <a:schemeClr val="dk1"/>
              </a:solidFill>
            </a:endParaRPr>
          </a:p>
          <a:p>
            <a:pPr indent="457200" lvl="0" marL="0" rtl="0" algn="l">
              <a:spcBef>
                <a:spcPts val="0"/>
              </a:spcBef>
              <a:spcAft>
                <a:spcPts val="0"/>
              </a:spcAft>
              <a:buNone/>
            </a:pPr>
            <a:r>
              <a:rPr lang="en" sz="1600">
                <a:solidFill>
                  <a:schemeClr val="dk1"/>
                </a:solidFill>
              </a:rPr>
              <a:t>import java.util.*;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Built-in Packages:</a:t>
            </a:r>
            <a:r>
              <a:rPr lang="en" sz="1600">
                <a:solidFill>
                  <a:schemeClr val="dk1"/>
                </a:solidFill>
              </a:rPr>
              <a:t> java.io, java.util, java.awt , java.lang , java.net</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nvSpPr>
        <p:spPr>
          <a:xfrm>
            <a:off x="238350" y="0"/>
            <a:ext cx="8380200" cy="50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t>Ways to create object:</a:t>
            </a:r>
            <a:endParaRPr b="1" sz="2100"/>
          </a:p>
          <a:p>
            <a:pPr indent="0" lvl="0" marL="0" rtl="0" algn="l">
              <a:spcBef>
                <a:spcPts val="0"/>
              </a:spcBef>
              <a:spcAft>
                <a:spcPts val="0"/>
              </a:spcAft>
              <a:buNone/>
            </a:pPr>
            <a:r>
              <a:t/>
            </a:r>
            <a:endParaRPr b="1"/>
          </a:p>
          <a:p>
            <a:pPr indent="-355600" lvl="0" marL="457200" rtl="0" algn="l">
              <a:spcBef>
                <a:spcPts val="0"/>
              </a:spcBef>
              <a:spcAft>
                <a:spcPts val="0"/>
              </a:spcAft>
              <a:buClr>
                <a:schemeClr val="dk1"/>
              </a:buClr>
              <a:buSzPts val="2000"/>
              <a:buAutoNum type="arabicPeriod"/>
            </a:pPr>
            <a:r>
              <a:rPr b="1" lang="en" sz="2000">
                <a:solidFill>
                  <a:schemeClr val="dk1"/>
                </a:solidFill>
              </a:rPr>
              <a:t>Using new keyword:</a:t>
            </a:r>
            <a:endParaRPr b="1" sz="2000">
              <a:solidFill>
                <a:schemeClr val="dk1"/>
              </a:solidFill>
            </a:endParaRPr>
          </a:p>
          <a:p>
            <a:pPr indent="0" lvl="0" marL="457200" rtl="0" algn="l">
              <a:spcBef>
                <a:spcPts val="0"/>
              </a:spcBef>
              <a:spcAft>
                <a:spcPts val="0"/>
              </a:spcAft>
              <a:buNone/>
            </a:pPr>
            <a:r>
              <a:rPr b="1" lang="en" sz="2000">
                <a:solidFill>
                  <a:schemeClr val="dk1"/>
                </a:solidFill>
              </a:rPr>
              <a:t>	</a:t>
            </a:r>
            <a:endParaRPr b="1" sz="2000">
              <a:solidFill>
                <a:schemeClr val="dk1"/>
              </a:solidFill>
            </a:endParaRPr>
          </a:p>
          <a:p>
            <a:pPr indent="0" lvl="0" marL="457200" rtl="0" algn="l">
              <a:spcBef>
                <a:spcPts val="0"/>
              </a:spcBef>
              <a:spcAft>
                <a:spcPts val="0"/>
              </a:spcAft>
              <a:buNone/>
            </a:pPr>
            <a:r>
              <a:rPr b="1" lang="en" sz="2000">
                <a:solidFill>
                  <a:schemeClr val="dk1"/>
                </a:solidFill>
              </a:rPr>
              <a:t>	</a:t>
            </a:r>
            <a:r>
              <a:rPr lang="en" sz="2000">
                <a:solidFill>
                  <a:schemeClr val="dk1"/>
                </a:solidFill>
              </a:rPr>
              <a:t>MyClass </a:t>
            </a:r>
            <a:r>
              <a:rPr b="1" lang="en" sz="2000">
                <a:solidFill>
                  <a:schemeClr val="dk1"/>
                </a:solidFill>
              </a:rPr>
              <a:t>myObj</a:t>
            </a:r>
            <a:r>
              <a:rPr lang="en" sz="2000">
                <a:solidFill>
                  <a:schemeClr val="dk1"/>
                </a:solidFill>
              </a:rPr>
              <a:t> = </a:t>
            </a:r>
            <a:r>
              <a:rPr lang="en" sz="2000">
                <a:solidFill>
                  <a:srgbClr val="0000CD"/>
                </a:solidFill>
              </a:rPr>
              <a:t>new</a:t>
            </a:r>
            <a:r>
              <a:rPr lang="en" sz="2000">
                <a:solidFill>
                  <a:schemeClr val="dk1"/>
                </a:solidFill>
              </a:rPr>
              <a:t> MyClass();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 </a:t>
            </a:r>
            <a:r>
              <a:rPr b="1" lang="en" sz="2000">
                <a:solidFill>
                  <a:schemeClr val="dk1"/>
                </a:solidFill>
              </a:rPr>
              <a:t>2.  Using Class.forName(String className) method:</a:t>
            </a:r>
            <a:endParaRPr b="1" sz="2000">
              <a:solidFill>
                <a:schemeClr val="dk1"/>
              </a:solidFill>
            </a:endParaRPr>
          </a:p>
          <a:p>
            <a:pPr indent="0" lvl="0" marL="0" rtl="0" algn="l">
              <a:spcBef>
                <a:spcPts val="0"/>
              </a:spcBef>
              <a:spcAft>
                <a:spcPts val="0"/>
              </a:spcAft>
              <a:buNone/>
            </a:pPr>
            <a:r>
              <a:t/>
            </a:r>
            <a:endParaRPr b="1" sz="2000">
              <a:solidFill>
                <a:schemeClr val="dk1"/>
              </a:solidFill>
            </a:endParaRPr>
          </a:p>
          <a:p>
            <a:pPr indent="0" lvl="0" marL="0" rtl="0" algn="l">
              <a:spcBef>
                <a:spcPts val="0"/>
              </a:spcBef>
              <a:spcAft>
                <a:spcPts val="0"/>
              </a:spcAft>
              <a:buNone/>
            </a:pPr>
            <a:r>
              <a:rPr b="1" lang="en" sz="2000">
                <a:solidFill>
                  <a:schemeClr val="dk1"/>
                </a:solidFill>
              </a:rPr>
              <a:t>		</a:t>
            </a:r>
            <a:r>
              <a:rPr lang="en" sz="2000">
                <a:solidFill>
                  <a:schemeClr val="dk1"/>
                </a:solidFill>
              </a:rPr>
              <a:t>MyClass </a:t>
            </a:r>
            <a:r>
              <a:rPr b="1" lang="en" sz="2000">
                <a:solidFill>
                  <a:schemeClr val="dk1"/>
                </a:solidFill>
              </a:rPr>
              <a:t>myObj</a:t>
            </a:r>
            <a:r>
              <a:rPr lang="en" sz="2000">
                <a:solidFill>
                  <a:schemeClr val="dk1"/>
                </a:solidFill>
              </a:rPr>
              <a:t> = (MyClass)Class.forName(“MyClass”).newInstance();</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 </a:t>
            </a:r>
            <a:r>
              <a:rPr b="1" lang="en" sz="2000">
                <a:solidFill>
                  <a:schemeClr val="dk1"/>
                </a:solidFill>
              </a:rPr>
              <a:t>3.</a:t>
            </a:r>
            <a:r>
              <a:rPr lang="en" sz="2000">
                <a:solidFill>
                  <a:schemeClr val="dk1"/>
                </a:solidFill>
              </a:rPr>
              <a:t> </a:t>
            </a:r>
            <a:r>
              <a:rPr b="1" lang="en" sz="2000">
                <a:solidFill>
                  <a:schemeClr val="dk1"/>
                </a:solidFill>
              </a:rPr>
              <a:t>Using clone() method</a:t>
            </a:r>
            <a:r>
              <a:rPr lang="en" sz="2000">
                <a:solidFill>
                  <a:schemeClr val="dk1"/>
                </a:solidFill>
              </a:rPr>
              <a:t>:</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		MyClass </a:t>
            </a:r>
            <a:r>
              <a:rPr b="1" lang="en" sz="2000">
                <a:solidFill>
                  <a:schemeClr val="dk1"/>
                </a:solidFill>
              </a:rPr>
              <a:t>myObj</a:t>
            </a:r>
            <a:r>
              <a:rPr lang="en" sz="2000">
                <a:solidFill>
                  <a:schemeClr val="dk1"/>
                </a:solidFill>
              </a:rPr>
              <a:t> = </a:t>
            </a:r>
            <a:r>
              <a:rPr lang="en" sz="2000">
                <a:solidFill>
                  <a:srgbClr val="0000CD"/>
                </a:solidFill>
              </a:rPr>
              <a:t>new</a:t>
            </a:r>
            <a:r>
              <a:rPr lang="en" sz="2000">
                <a:solidFill>
                  <a:schemeClr val="dk1"/>
                </a:solidFill>
              </a:rPr>
              <a:t> MyClass();</a:t>
            </a:r>
            <a:endParaRPr sz="2000">
              <a:solidFill>
                <a:schemeClr val="dk1"/>
              </a:solidFill>
            </a:endParaRPr>
          </a:p>
          <a:p>
            <a:pPr indent="0" lvl="0" marL="0" rtl="0" algn="l">
              <a:spcBef>
                <a:spcPts val="0"/>
              </a:spcBef>
              <a:spcAft>
                <a:spcPts val="0"/>
              </a:spcAft>
              <a:buNone/>
            </a:pPr>
            <a:r>
              <a:rPr lang="en" sz="2000">
                <a:solidFill>
                  <a:schemeClr val="dk1"/>
                </a:solidFill>
              </a:rPr>
              <a:t>		MyClass </a:t>
            </a:r>
            <a:r>
              <a:rPr b="1" lang="en" sz="2000">
                <a:solidFill>
                  <a:schemeClr val="dk1"/>
                </a:solidFill>
              </a:rPr>
              <a:t>myObj1</a:t>
            </a:r>
            <a:r>
              <a:rPr lang="en" sz="2000">
                <a:solidFill>
                  <a:schemeClr val="dk1"/>
                </a:solidFill>
              </a:rPr>
              <a:t> = (MyClass) myObj.clone();</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232550"/>
            <a:ext cx="8520600" cy="4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Anonymous objects</a:t>
            </a:r>
            <a:endParaRPr/>
          </a:p>
        </p:txBody>
      </p:sp>
      <p:sp>
        <p:nvSpPr>
          <p:cNvPr id="83" name="Google Shape;83;p18"/>
          <p:cNvSpPr txBox="1"/>
          <p:nvPr>
            <p:ph idx="1" type="body"/>
          </p:nvPr>
        </p:nvSpPr>
        <p:spPr>
          <a:xfrm>
            <a:off x="311700" y="807100"/>
            <a:ext cx="8520600" cy="4281600"/>
          </a:xfrm>
          <a:prstGeom prst="rect">
            <a:avLst/>
          </a:prstGeom>
        </p:spPr>
        <p:txBody>
          <a:bodyPr anchorCtr="0" anchor="t" bIns="91425" lIns="91425" spcFirstLastPara="1" rIns="91425" wrap="square" tIns="91425">
            <a:noAutofit/>
          </a:bodyPr>
          <a:lstStyle/>
          <a:p>
            <a:pPr indent="0" lvl="0" marL="0" rtl="0" algn="l">
              <a:lnSpc>
                <a:spcPct val="158000"/>
              </a:lnSpc>
              <a:spcBef>
                <a:spcPts val="0"/>
              </a:spcBef>
              <a:spcAft>
                <a:spcPts val="3600"/>
              </a:spcAft>
              <a:buNone/>
            </a:pPr>
            <a:r>
              <a:rPr lang="en" sz="2000">
                <a:solidFill>
                  <a:schemeClr val="dk1"/>
                </a:solidFill>
                <a:highlight>
                  <a:srgbClr val="FFFFFF"/>
                </a:highlight>
              </a:rPr>
              <a:t>These are objects that are instantiated but not stored in a reference.		These are used for immediate method calls and are destroyed after 	the method call. Example :-												class Example {														    		public void func() { // some code // }									}																	     	//inside main															new Example().func();</a:t>
            </a:r>
            <a:endParaRPr sz="20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nvSpPr>
        <p:spPr>
          <a:xfrm>
            <a:off x="213275" y="250900"/>
            <a:ext cx="8781600" cy="47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Accessors &amp; </a:t>
            </a:r>
            <a:r>
              <a:rPr b="1" lang="en" sz="2000"/>
              <a:t>Mutators: (Getters and Setters)</a:t>
            </a:r>
            <a:endParaRPr b="1" sz="2000"/>
          </a:p>
          <a:p>
            <a:pPr indent="0" lvl="0" marL="0" rtl="0" algn="l">
              <a:spcBef>
                <a:spcPts val="0"/>
              </a:spcBef>
              <a:spcAft>
                <a:spcPts val="0"/>
              </a:spcAft>
              <a:buNone/>
            </a:pPr>
            <a:r>
              <a:t/>
            </a:r>
            <a:endParaRPr b="1" sz="2000"/>
          </a:p>
          <a:p>
            <a:pPr indent="-381000" lvl="0" marL="457200" rtl="0" algn="l">
              <a:spcBef>
                <a:spcPts val="0"/>
              </a:spcBef>
              <a:spcAft>
                <a:spcPts val="0"/>
              </a:spcAft>
              <a:buClr>
                <a:schemeClr val="dk1"/>
              </a:buClr>
              <a:buSzPts val="2400"/>
              <a:buChar char="●"/>
            </a:pPr>
            <a:r>
              <a:rPr lang="en" sz="2400">
                <a:solidFill>
                  <a:schemeClr val="dk1"/>
                </a:solidFill>
              </a:rPr>
              <a:t>The role of accessors and mutators are to return and set the values of an object's state</a:t>
            </a:r>
            <a:r>
              <a:rPr lang="en" sz="2400">
                <a:solidFill>
                  <a:schemeClr val="dk1"/>
                </a:solidFill>
              </a:rPr>
              <a:t>.</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rgbClr val="333333"/>
                </a:solidFill>
                <a:latin typeface="Georgia"/>
                <a:ea typeface="Georgia"/>
                <a:cs typeface="Georgia"/>
                <a:sym typeface="Georgia"/>
              </a:rPr>
              <a:t>way we can set and get values rather than directly exposing fields of a class.</a:t>
            </a:r>
            <a:endParaRPr sz="2400">
              <a:solidFill>
                <a:srgbClr val="333333"/>
              </a:solidFill>
              <a:latin typeface="Georgia"/>
              <a:ea typeface="Georgia"/>
              <a:cs typeface="Georgia"/>
              <a:sym typeface="Georgia"/>
            </a:endParaRPr>
          </a:p>
          <a:p>
            <a:pPr indent="-381000" lvl="0" marL="457200" rtl="0" algn="l">
              <a:lnSpc>
                <a:spcPct val="115000"/>
              </a:lnSpc>
              <a:spcBef>
                <a:spcPts val="0"/>
              </a:spcBef>
              <a:spcAft>
                <a:spcPts val="0"/>
              </a:spcAft>
              <a:buClr>
                <a:schemeClr val="dk1"/>
              </a:buClr>
              <a:buSzPts val="2400"/>
              <a:buChar char="●"/>
            </a:pPr>
            <a:r>
              <a:rPr lang="en" sz="2400">
                <a:solidFill>
                  <a:srgbClr val="333333"/>
                </a:solidFill>
                <a:latin typeface="Georgia"/>
                <a:ea typeface="Georgia"/>
                <a:cs typeface="Georgia"/>
                <a:sym typeface="Georgia"/>
              </a:rPr>
              <a:t>As per the OO Principles, one should have properties as private and changes must be allowed through the methods only. This rule is for enforcing the guaranty that there will be no accidental change of property. </a:t>
            </a:r>
            <a:endParaRPr sz="2400">
              <a:solidFill>
                <a:srgbClr val="333333"/>
              </a:solidFill>
              <a:latin typeface="Georgia"/>
              <a:ea typeface="Georgia"/>
              <a:cs typeface="Georgia"/>
              <a:sym typeface="Georgia"/>
            </a:endParaRPr>
          </a:p>
          <a:p>
            <a:pPr indent="0" lvl="0" marL="0" rtl="0" algn="l">
              <a:spcBef>
                <a:spcPts val="1200"/>
              </a:spcBef>
              <a:spcAft>
                <a:spcPts val="0"/>
              </a:spcAft>
              <a:buNone/>
            </a:pPr>
            <a:r>
              <a:t/>
            </a:r>
            <a:endParaRPr sz="2200">
              <a:solidFill>
                <a:schemeClr val="dk1"/>
              </a:solidFill>
            </a:endParaRPr>
          </a:p>
          <a:p>
            <a:pPr indent="0" lvl="0" marL="0" rtl="0" algn="l">
              <a:spcBef>
                <a:spcPts val="0"/>
              </a:spcBef>
              <a:spcAft>
                <a:spcPts val="0"/>
              </a:spcAft>
              <a:buNone/>
            </a:pPr>
            <a:r>
              <a:t/>
            </a:r>
            <a:endParaRPr b="1" sz="2200"/>
          </a:p>
          <a:p>
            <a:pPr indent="457200" lvl="0" marL="914400" rtl="0" algn="l">
              <a:spcBef>
                <a:spcPts val="0"/>
              </a:spcBef>
              <a:spcAft>
                <a:spcPts val="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nvSpPr>
        <p:spPr>
          <a:xfrm>
            <a:off x="225800" y="200725"/>
            <a:ext cx="8668800" cy="1203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A </a:t>
            </a:r>
            <a:r>
              <a:rPr b="1" lang="en" sz="1600">
                <a:solidFill>
                  <a:schemeClr val="dk1"/>
                </a:solidFill>
              </a:rPr>
              <a:t>static method</a:t>
            </a:r>
            <a:r>
              <a:rPr lang="en" sz="1600">
                <a:solidFill>
                  <a:schemeClr val="dk1"/>
                </a:solidFill>
              </a:rPr>
              <a:t> is a method that belongs to a class, but its not belongs to an instance of that class and this method can be called without the instance or object of that class.</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Non-static</a:t>
            </a:r>
            <a:r>
              <a:rPr lang="en" sz="1600">
                <a:solidFill>
                  <a:schemeClr val="dk1"/>
                </a:solidFill>
              </a:rPr>
              <a:t> methods can access any </a:t>
            </a:r>
            <a:r>
              <a:rPr b="1" lang="en" sz="1600">
                <a:solidFill>
                  <a:schemeClr val="dk1"/>
                </a:solidFill>
              </a:rPr>
              <a:t>static</a:t>
            </a:r>
            <a:r>
              <a:rPr lang="en" sz="1600">
                <a:solidFill>
                  <a:schemeClr val="dk1"/>
                </a:solidFill>
              </a:rPr>
              <a:t> method and </a:t>
            </a:r>
            <a:r>
              <a:rPr b="1" lang="en" sz="1600">
                <a:solidFill>
                  <a:schemeClr val="dk1"/>
                </a:solidFill>
              </a:rPr>
              <a:t>static</a:t>
            </a:r>
            <a:r>
              <a:rPr lang="en" sz="1600">
                <a:solidFill>
                  <a:schemeClr val="dk1"/>
                </a:solidFill>
              </a:rPr>
              <a:t> variable also, without using the object of the class.</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457200" rtl="0" algn="l">
              <a:spcBef>
                <a:spcPts val="0"/>
              </a:spcBef>
              <a:spcAft>
                <a:spcPts val="0"/>
              </a:spcAft>
              <a:buNone/>
            </a:pPr>
            <a:r>
              <a:t/>
            </a:r>
            <a:endParaRPr sz="1600">
              <a:solidFill>
                <a:schemeClr val="dk1"/>
              </a:solidFill>
            </a:endParaRPr>
          </a:p>
        </p:txBody>
      </p:sp>
      <p:sp>
        <p:nvSpPr>
          <p:cNvPr id="94" name="Google Shape;94;p20"/>
          <p:cNvSpPr txBox="1"/>
          <p:nvPr/>
        </p:nvSpPr>
        <p:spPr>
          <a:xfrm>
            <a:off x="702600" y="1742950"/>
            <a:ext cx="3869400" cy="3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 Java program to call a static method</a:t>
            </a:r>
            <a:endParaRPr sz="1800"/>
          </a:p>
          <a:p>
            <a:pPr indent="0" lvl="0" marL="0" rtl="0" algn="l">
              <a:spcBef>
                <a:spcPts val="0"/>
              </a:spcBef>
              <a:spcAft>
                <a:spcPts val="0"/>
              </a:spcAft>
              <a:buClr>
                <a:schemeClr val="dk1"/>
              </a:buClr>
              <a:buSzPts val="1100"/>
              <a:buFont typeface="Arial"/>
              <a:buNone/>
            </a:pPr>
            <a:r>
              <a:rPr lang="en" sz="1800"/>
              <a:t>  </a:t>
            </a:r>
            <a:endParaRPr sz="1800"/>
          </a:p>
          <a:p>
            <a:pPr indent="0" lvl="0" marL="0" rtl="0" algn="l">
              <a:spcBef>
                <a:spcPts val="0"/>
              </a:spcBef>
              <a:spcAft>
                <a:spcPts val="0"/>
              </a:spcAft>
              <a:buClr>
                <a:schemeClr val="dk1"/>
              </a:buClr>
              <a:buSzPts val="1100"/>
              <a:buFont typeface="Arial"/>
              <a:buNone/>
            </a:pPr>
            <a:r>
              <a:rPr lang="en" sz="1800"/>
              <a:t>class MyClass {</a:t>
            </a:r>
            <a:endParaRPr sz="1800"/>
          </a:p>
          <a:p>
            <a:pPr indent="0" lvl="0" marL="0" rtl="0" algn="l">
              <a:spcBef>
                <a:spcPts val="0"/>
              </a:spcBef>
              <a:spcAft>
                <a:spcPts val="0"/>
              </a:spcAft>
              <a:buClr>
                <a:schemeClr val="dk1"/>
              </a:buClr>
              <a:buSzPts val="1100"/>
              <a:buFont typeface="Arial"/>
              <a:buNone/>
            </a:pPr>
            <a:r>
              <a:rPr lang="en" sz="1800"/>
              <a:t>  </a:t>
            </a:r>
            <a:endParaRPr sz="1800"/>
          </a:p>
          <a:p>
            <a:pPr indent="0" lvl="0" marL="0" rtl="0" algn="l">
              <a:spcBef>
                <a:spcPts val="0"/>
              </a:spcBef>
              <a:spcAft>
                <a:spcPts val="0"/>
              </a:spcAft>
              <a:buClr>
                <a:schemeClr val="dk1"/>
              </a:buClr>
              <a:buSzPts val="1100"/>
              <a:buFont typeface="Arial"/>
              <a:buNone/>
            </a:pPr>
            <a:r>
              <a:rPr lang="en" sz="1800"/>
              <a:t>    // static method</a:t>
            </a:r>
            <a:endParaRPr sz="1800"/>
          </a:p>
          <a:p>
            <a:pPr indent="0" lvl="0" marL="0" rtl="0" algn="l">
              <a:spcBef>
                <a:spcPts val="0"/>
              </a:spcBef>
              <a:spcAft>
                <a:spcPts val="0"/>
              </a:spcAft>
              <a:buClr>
                <a:schemeClr val="dk1"/>
              </a:buClr>
              <a:buSzPts val="1100"/>
              <a:buFont typeface="Arial"/>
              <a:buNone/>
            </a:pPr>
            <a:r>
              <a:rPr lang="en" sz="1800"/>
              <a:t>    public </a:t>
            </a:r>
            <a:r>
              <a:rPr b="1" lang="en" sz="1800"/>
              <a:t>static i</a:t>
            </a:r>
            <a:r>
              <a:rPr lang="en" sz="1800"/>
              <a:t>nt sum(int a, int b)</a:t>
            </a:r>
            <a:endParaRPr sz="1800"/>
          </a:p>
          <a:p>
            <a:pPr indent="0" lvl="0" marL="0" rtl="0" algn="l">
              <a:spcBef>
                <a:spcPts val="0"/>
              </a:spcBef>
              <a:spcAft>
                <a:spcPts val="0"/>
              </a:spcAft>
              <a:buClr>
                <a:schemeClr val="dk1"/>
              </a:buClr>
              <a:buSzPts val="1100"/>
              <a:buFont typeface="Arial"/>
              <a:buNone/>
            </a:pPr>
            <a:r>
              <a:rPr lang="en" sz="1800"/>
              <a:t>    {</a:t>
            </a:r>
            <a:endParaRPr sz="1800"/>
          </a:p>
          <a:p>
            <a:pPr indent="0" lvl="0" marL="0" rtl="0" algn="l">
              <a:spcBef>
                <a:spcPts val="0"/>
              </a:spcBef>
              <a:spcAft>
                <a:spcPts val="0"/>
              </a:spcAft>
              <a:buClr>
                <a:schemeClr val="dk1"/>
              </a:buClr>
              <a:buSzPts val="1100"/>
              <a:buFont typeface="Arial"/>
              <a:buNone/>
            </a:pPr>
            <a:r>
              <a:rPr lang="en" sz="1800"/>
              <a:t>        return a + b;</a:t>
            </a:r>
            <a:endParaRPr sz="1800"/>
          </a:p>
          <a:p>
            <a:pPr indent="0" lvl="0" marL="0" rtl="0" algn="l">
              <a:spcBef>
                <a:spcPts val="0"/>
              </a:spcBef>
              <a:spcAft>
                <a:spcPts val="0"/>
              </a:spcAft>
              <a:buClr>
                <a:schemeClr val="dk1"/>
              </a:buClr>
              <a:buSzPts val="1100"/>
              <a:buFont typeface="Arial"/>
              <a:buNone/>
            </a:pPr>
            <a:r>
              <a:rPr lang="en" sz="1800"/>
              <a:t>    }</a:t>
            </a:r>
            <a:endParaRPr sz="1800"/>
          </a:p>
          <a:p>
            <a:pPr indent="0" lvl="0" marL="0" rtl="0" algn="l">
              <a:spcBef>
                <a:spcPts val="0"/>
              </a:spcBef>
              <a:spcAft>
                <a:spcPts val="0"/>
              </a:spcAft>
              <a:buClr>
                <a:schemeClr val="dk1"/>
              </a:buClr>
              <a:buSzPts val="1100"/>
              <a:buFont typeface="Arial"/>
              <a:buNone/>
            </a:pPr>
            <a:r>
              <a:rPr lang="en" sz="1800"/>
              <a:t>}</a:t>
            </a:r>
            <a:endParaRPr sz="1800"/>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t/>
            </a:r>
            <a:endParaRPr/>
          </a:p>
        </p:txBody>
      </p:sp>
      <p:sp>
        <p:nvSpPr>
          <p:cNvPr id="95" name="Google Shape;95;p20"/>
          <p:cNvSpPr txBox="1"/>
          <p:nvPr/>
        </p:nvSpPr>
        <p:spPr>
          <a:xfrm>
            <a:off x="4792225" y="1573150"/>
            <a:ext cx="3851400" cy="3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rPr>
              <a:t>class Main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public static void main(String[] args)</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int n = 3, m = 6;</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 call the static method</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a:t>
            </a:r>
            <a:r>
              <a:rPr b="1" lang="en" sz="1700">
                <a:solidFill>
                  <a:schemeClr val="dk1"/>
                </a:solidFill>
              </a:rPr>
              <a:t>int s = MyClass.sum(n, m);</a:t>
            </a:r>
            <a:endParaRPr b="1"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System.out.print("Sum is = " + s);</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a:t>
            </a:r>
            <a:endParaRPr sz="17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nvSpPr>
        <p:spPr>
          <a:xfrm>
            <a:off x="363800" y="225800"/>
            <a:ext cx="3650700" cy="49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 Java program to call a non-static method</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class MyClass{</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    public int sum(int a, int b)</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        return a + b;</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class Main {</a:t>
            </a:r>
            <a:endParaRPr sz="1500"/>
          </a:p>
          <a:p>
            <a:pPr indent="0" lvl="0" marL="0" rtl="0" algn="l">
              <a:spcBef>
                <a:spcPts val="0"/>
              </a:spcBef>
              <a:spcAft>
                <a:spcPts val="0"/>
              </a:spcAft>
              <a:buNone/>
            </a:pPr>
            <a:r>
              <a:rPr lang="en" sz="1500"/>
              <a:t>    public static void main(String[] args)</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        int n = 3, m = 6;</a:t>
            </a:r>
            <a:endParaRPr sz="1500"/>
          </a:p>
          <a:p>
            <a:pPr indent="0" lvl="0" marL="0" rtl="0" algn="l">
              <a:spcBef>
                <a:spcPts val="0"/>
              </a:spcBef>
              <a:spcAft>
                <a:spcPts val="0"/>
              </a:spcAft>
              <a:buNone/>
            </a:pPr>
            <a:r>
              <a:rPr lang="en" sz="1500"/>
              <a:t>        </a:t>
            </a:r>
            <a:r>
              <a:rPr b="1" lang="en" sz="1500"/>
              <a:t>MyClass myObj = new MyClass();</a:t>
            </a:r>
            <a:endParaRPr b="1" sz="1500"/>
          </a:p>
          <a:p>
            <a:pPr indent="0" lvl="0" marL="0" rtl="0" algn="l">
              <a:spcBef>
                <a:spcPts val="0"/>
              </a:spcBef>
              <a:spcAft>
                <a:spcPts val="0"/>
              </a:spcAft>
              <a:buNone/>
            </a:pPr>
            <a:r>
              <a:rPr b="1" lang="en" sz="1500"/>
              <a:t>        </a:t>
            </a:r>
            <a:endParaRPr b="1" sz="1500"/>
          </a:p>
          <a:p>
            <a:pPr indent="0" lvl="0" marL="0" rtl="0" algn="l">
              <a:spcBef>
                <a:spcPts val="0"/>
              </a:spcBef>
              <a:spcAft>
                <a:spcPts val="0"/>
              </a:spcAft>
              <a:buNone/>
            </a:pPr>
            <a:r>
              <a:rPr b="1" lang="en" sz="1500"/>
              <a:t>        int s = myObj.sum(n, m);</a:t>
            </a:r>
            <a:endParaRPr b="1"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        System.out.print("Sum is = " + s);</a:t>
            </a:r>
            <a:endParaRPr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a:t>
            </a:r>
            <a:endParaRPr sz="15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1" name="Google Shape;101;p21"/>
          <p:cNvSpPr txBox="1"/>
          <p:nvPr/>
        </p:nvSpPr>
        <p:spPr>
          <a:xfrm>
            <a:off x="4566425" y="376350"/>
            <a:ext cx="4164900" cy="44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Key points:</a:t>
            </a:r>
            <a:endParaRPr/>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Much memory is used in non-static methods.</a:t>
            </a:r>
            <a:endParaRPr sz="1800"/>
          </a:p>
          <a:p>
            <a:pPr indent="-342900" lvl="0" marL="457200" rtl="0" algn="l">
              <a:spcBef>
                <a:spcPts val="0"/>
              </a:spcBef>
              <a:spcAft>
                <a:spcPts val="0"/>
              </a:spcAft>
              <a:buSzPts val="1800"/>
              <a:buChar char="●"/>
            </a:pPr>
            <a:r>
              <a:rPr lang="en" sz="1800">
                <a:solidFill>
                  <a:schemeClr val="dk1"/>
                </a:solidFill>
              </a:rPr>
              <a:t>In static method, less memory is use for execution because memory allocation happens only once.</a:t>
            </a:r>
            <a:endParaRPr sz="1800">
              <a:solidFill>
                <a:schemeClr val="dk1"/>
              </a:solidFill>
            </a:endParaRPr>
          </a:p>
          <a:p>
            <a:pPr indent="-317500" lvl="0" marL="457200" rtl="0" algn="l">
              <a:spcBef>
                <a:spcPts val="0"/>
              </a:spcBef>
              <a:spcAft>
                <a:spcPts val="0"/>
              </a:spcAft>
              <a:buClr>
                <a:schemeClr val="dk1"/>
              </a:buClr>
              <a:buSzPts val="1400"/>
              <a:buChar char="●"/>
            </a:pPr>
            <a:r>
              <a:rPr lang="en" sz="1800">
                <a:solidFill>
                  <a:schemeClr val="dk1"/>
                </a:solidFill>
              </a:rPr>
              <a:t>In static method, the method can only access only static data members and static methods of another class</a:t>
            </a:r>
            <a:r>
              <a:rPr lang="en">
                <a:solidFill>
                  <a:schemeClr val="dk1"/>
                </a:solidFill>
              </a:rPr>
              <a: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