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58" r:id="rId10"/>
    <p:sldId id="259" r:id="rId11"/>
    <p:sldId id="260" r:id="rId12"/>
    <p:sldId id="261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552534448818904E-2"/>
          <c:y val="4.7472437602977362E-2"/>
          <c:w val="0.90223658956692909"/>
          <c:h val="0.83268944330664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3.3066437007874074E-2"/>
                  <c:y val="6.1004888859526256E-2"/>
                </c:manualLayout>
              </c:layout>
              <c:tx>
                <c:rich>
                  <a:bodyPr/>
                  <a:lstStyle/>
                  <a:p>
                    <a:fld id="{04687D33-44E2-41A5-9BCA-4D1273A15028}" type="YVALUE">
                      <a:rPr lang="en-US" sz="1800"/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CD5-4F8C-A2E5-7D4EB408663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7AE45E3-37C6-40EF-A205-9E877F631101}" type="YVALUE">
                      <a:rPr lang="en-US" sz="1800"/>
                      <a:pPr/>
                      <a:t>[Y VALUE]</a:t>
                    </a:fld>
                    <a:endParaRPr lang="en-IN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CD5-4F8C-A2E5-7D4EB4086633}"/>
                </c:ext>
              </c:extLst>
            </c:dLbl>
            <c:dLbl>
              <c:idx val="2"/>
              <c:layout>
                <c:manualLayout>
                  <c:x val="-3.1503937007874128E-2"/>
                  <c:y val="8.3252002490475596E-2"/>
                </c:manualLayout>
              </c:layout>
              <c:tx>
                <c:rich>
                  <a:bodyPr/>
                  <a:lstStyle/>
                  <a:p>
                    <a:fld id="{D43EC1C1-85A6-4067-A1C4-FE87E6E1A0D3}" type="YVALUE">
                      <a:rPr lang="en-US" sz="1800"/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CD5-4F8C-A2E5-7D4EB4086633}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smtClean="0"/>
                      <a:t> </a:t>
                    </a:r>
                    <a:fld id="{A07E4896-4A02-4827-B29A-6B3FDD32E81C}" type="YVALUE">
                      <a:rPr lang="en-US" baseline="0"/>
                      <a:pPr>
                        <a:defRPr sz="1800"/>
                      </a:pPr>
                      <a:t>[Y VALUE]</a:t>
                    </a:fld>
                    <a:endParaRPr lang="en-US" baseline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CD5-4F8C-A2E5-7D4EB40866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23000</c:v>
                </c:pt>
                <c:pt idx="1">
                  <c:v>55000</c:v>
                </c:pt>
                <c:pt idx="2">
                  <c:v>60000</c:v>
                </c:pt>
                <c:pt idx="3">
                  <c:v>88000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D5-4F8C-A2E5-7D4EB408663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66524480"/>
        <c:axId val="1666525728"/>
      </c:scatterChart>
      <c:valAx>
        <c:axId val="166652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525728"/>
        <c:crosses val="autoZero"/>
        <c:crossBetween val="midCat"/>
      </c:valAx>
      <c:valAx>
        <c:axId val="16665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52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552534448818904E-2"/>
          <c:y val="4.7472437602977362E-2"/>
          <c:w val="0.92689689960629917"/>
          <c:h val="0.829511284216511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3.3066437007874074E-2"/>
                  <c:y val="6.1004888859526256E-2"/>
                </c:manualLayout>
              </c:layout>
              <c:tx>
                <c:rich>
                  <a:bodyPr/>
                  <a:lstStyle/>
                  <a:p>
                    <a:fld id="{04687D33-44E2-41A5-9BCA-4D1273A15028}" type="YVALUE">
                      <a:rPr lang="en-US" sz="1800"/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CD5-4F8C-A2E5-7D4EB408663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7AE45E3-37C6-40EF-A205-9E877F631101}" type="YVALUE">
                      <a:rPr lang="en-US" sz="1800"/>
                      <a:pPr/>
                      <a:t>[Y VALUE]</a:t>
                    </a:fld>
                    <a:endParaRPr lang="en-I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CD5-4F8C-A2E5-7D4EB4086633}"/>
                </c:ext>
              </c:extLst>
            </c:dLbl>
            <c:dLbl>
              <c:idx val="2"/>
              <c:layout>
                <c:manualLayout>
                  <c:x val="-3.1503937007874128E-2"/>
                  <c:y val="8.3252002490475596E-2"/>
                </c:manualLayout>
              </c:layout>
              <c:tx>
                <c:rich>
                  <a:bodyPr/>
                  <a:lstStyle/>
                  <a:p>
                    <a:fld id="{D43EC1C1-85A6-4067-A1C4-FE87E6E1A0D3}" type="YVALUE">
                      <a:rPr lang="en-US" sz="1800"/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CD5-4F8C-A2E5-7D4EB408663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CD5-4F8C-A2E5-7D4EB40866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23000</c:v>
                </c:pt>
                <c:pt idx="1">
                  <c:v>55000</c:v>
                </c:pt>
                <c:pt idx="2">
                  <c:v>60000</c:v>
                </c:pt>
                <c:pt idx="3">
                  <c:v>88000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D5-4F8C-A2E5-7D4EB408663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66524480"/>
        <c:axId val="1666525728"/>
      </c:scatterChart>
      <c:valAx>
        <c:axId val="166652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525728"/>
        <c:crosses val="autoZero"/>
        <c:crossBetween val="midCat"/>
      </c:valAx>
      <c:valAx>
        <c:axId val="16665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52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0.26268</cdr:x>
      <cdr:y>0.65787</cdr:y>
    </cdr:from>
    <cdr:to>
      <cdr:x>0.29161</cdr:x>
      <cdr:y>0.6971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2135051" y="2628874"/>
          <a:ext cx="235131" cy="156755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0.26268</cdr:x>
      <cdr:y>0.65787</cdr:y>
    </cdr:from>
    <cdr:to>
      <cdr:x>0.29161</cdr:x>
      <cdr:y>0.6971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2135051" y="2628874"/>
          <a:ext cx="235131" cy="156755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1137E-50DA-4D36-B9A0-C3973CA28134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99D57-F19C-4092-BDCC-6331AE57C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3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c3f2cd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c3f2cd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81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c3f2cd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c3f2cd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c3f2cd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c3f2cd0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71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c3f2cd0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fc3f2cd0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fc3f2cd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fc3f2cd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38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d0da0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d0da03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6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c3f2cd0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c3f2cd0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39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1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1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46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0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5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4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40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E03E-72E9-4BE8-B6AF-FAE56D5C136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051B-1E53-4800-BECC-D8B59943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Logical Rhythm	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Class #1: 22nd August 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5301" y="1"/>
            <a:ext cx="3696700" cy="207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0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34" y="416859"/>
            <a:ext cx="11026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/>
              <a:t>Now Consider 2 features for the house prediction problem – </a:t>
            </a:r>
          </a:p>
          <a:p>
            <a:r>
              <a:rPr lang="en-US" sz="3300" dirty="0" smtClean="0"/>
              <a:t>                            1) Area                            2) No of Floors </a:t>
            </a:r>
            <a:endParaRPr lang="en-IN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349623" y="2074015"/>
            <a:ext cx="1144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Price of house = Weight of Area x Area + Weight of no of Floors x No of Floors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49624" y="2869396"/>
            <a:ext cx="8901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= Weight of Area in predicting price of house</a:t>
            </a:r>
            <a:endParaRPr lang="en-IN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349623" y="3423394"/>
            <a:ext cx="8901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= Weight of no of floors in predicting price of house</a:t>
            </a:r>
            <a:endParaRPr lang="en-IN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349623" y="3994067"/>
            <a:ext cx="8310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X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= Area of the house</a:t>
            </a:r>
            <a:endParaRPr lang="en-IN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790763" y="3994067"/>
            <a:ext cx="8310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X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= No of floors</a:t>
            </a:r>
            <a:endParaRPr lang="en-IN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623" y="4564740"/>
            <a:ext cx="45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Y = Price of the house</a:t>
            </a:r>
            <a:endParaRPr lang="en-IN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623" y="5198049"/>
            <a:ext cx="1013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Y = W</a:t>
            </a:r>
            <a:r>
              <a:rPr lang="en-US" sz="4000" baseline="-25000" dirty="0" smtClean="0">
                <a:solidFill>
                  <a:srgbClr val="FF0000"/>
                </a:solidFill>
              </a:rPr>
              <a:t>1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x</a:t>
            </a:r>
            <a:r>
              <a:rPr lang="en-US" sz="4000" dirty="0" smtClean="0">
                <a:solidFill>
                  <a:srgbClr val="FF0000"/>
                </a:solidFill>
              </a:rPr>
              <a:t> X</a:t>
            </a:r>
            <a:r>
              <a:rPr lang="en-US" sz="4000" baseline="-25000" dirty="0" smtClean="0">
                <a:solidFill>
                  <a:srgbClr val="FF0000"/>
                </a:solidFill>
              </a:rPr>
              <a:t>1</a:t>
            </a:r>
            <a:r>
              <a:rPr lang="en-US" sz="4000" dirty="0" smtClean="0">
                <a:solidFill>
                  <a:srgbClr val="FF0000"/>
                </a:solidFill>
              </a:rPr>
              <a:t>  +  W</a:t>
            </a:r>
            <a:r>
              <a:rPr lang="en-US" sz="4000" baseline="-25000" dirty="0" smtClean="0">
                <a:solidFill>
                  <a:srgbClr val="FF0000"/>
                </a:solidFill>
              </a:rPr>
              <a:t>2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x</a:t>
            </a:r>
            <a:r>
              <a:rPr lang="en-US" sz="4000" dirty="0" smtClean="0">
                <a:solidFill>
                  <a:srgbClr val="FF0000"/>
                </a:solidFill>
              </a:rPr>
              <a:t> X</a:t>
            </a:r>
            <a:r>
              <a:rPr lang="en-US" sz="4000" baseline="-25000" dirty="0" smtClean="0">
                <a:solidFill>
                  <a:srgbClr val="FF0000"/>
                </a:solidFill>
              </a:rPr>
              <a:t>2</a:t>
            </a:r>
            <a:endParaRPr lang="en-IN" sz="4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2" y="350351"/>
            <a:ext cx="8895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But the actual Equation is : Y = W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x X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+ W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x X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+  b</a:t>
            </a:r>
            <a:endParaRPr lang="en-IN" sz="3000" dirty="0"/>
          </a:p>
        </p:txBody>
      </p:sp>
      <p:sp>
        <p:nvSpPr>
          <p:cNvPr id="7" name="Rectangle 6"/>
          <p:cNvSpPr/>
          <p:nvPr/>
        </p:nvSpPr>
        <p:spPr>
          <a:xfrm>
            <a:off x="8216536" y="206239"/>
            <a:ext cx="535577" cy="842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18012" y="1201783"/>
            <a:ext cx="3370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Why b?</a:t>
            </a:r>
            <a:endParaRPr lang="en-IN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8011" y="4063855"/>
            <a:ext cx="8007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will you find out W1, W2 and b?</a:t>
            </a:r>
            <a:endParaRPr lang="en-IN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18012" y="2207103"/>
            <a:ext cx="11351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So for n features eq. will be : Y = W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*X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+ W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*X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+ W</a:t>
            </a:r>
            <a:r>
              <a:rPr lang="en-US" sz="3000" baseline="-25000" dirty="0" smtClean="0"/>
              <a:t>3</a:t>
            </a:r>
            <a:r>
              <a:rPr lang="en-US" sz="3000" dirty="0" smtClean="0"/>
              <a:t>*X</a:t>
            </a:r>
            <a:r>
              <a:rPr lang="en-US" sz="3000" baseline="-25000" dirty="0" smtClean="0"/>
              <a:t>3</a:t>
            </a:r>
            <a:r>
              <a:rPr lang="en-US" sz="3000" dirty="0" smtClean="0"/>
              <a:t> + ……….. + b</a:t>
            </a:r>
            <a:endParaRPr lang="en-IN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8012" y="3042240"/>
            <a:ext cx="10894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, W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, W</a:t>
            </a:r>
            <a:r>
              <a:rPr lang="en-US" sz="3000" baseline="-25000" dirty="0" smtClean="0"/>
              <a:t>3</a:t>
            </a:r>
            <a:r>
              <a:rPr lang="en-US" sz="3000" dirty="0" smtClean="0"/>
              <a:t>, W</a:t>
            </a:r>
            <a:r>
              <a:rPr lang="en-US" sz="3000" baseline="-25000" dirty="0" smtClean="0"/>
              <a:t>4</a:t>
            </a:r>
            <a:r>
              <a:rPr lang="en-US" sz="3000" dirty="0" smtClean="0"/>
              <a:t>  and so on will be called weights and b is bias</a:t>
            </a:r>
            <a:endParaRPr lang="en-IN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3" y="38773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1886" y="391886"/>
            <a:ext cx="9483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Loss in one example = (Predicted price – Actual price)</a:t>
            </a:r>
            <a:r>
              <a:rPr lang="en-US" sz="3000" baseline="30000" dirty="0" smtClean="0"/>
              <a:t>2 </a:t>
            </a:r>
            <a:endParaRPr lang="en-IN" sz="30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3971109" y="1240971"/>
            <a:ext cx="527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= W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* X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+ W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* X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+ b - </a:t>
            </a:r>
            <a:r>
              <a:rPr lang="en-US" sz="3000" dirty="0" err="1" smtClean="0"/>
              <a:t>Y</a:t>
            </a:r>
            <a:r>
              <a:rPr lang="en-US" sz="3000" baseline="-25000" dirty="0" err="1" smtClean="0"/>
              <a:t>actual</a:t>
            </a:r>
            <a:endParaRPr lang="en-IN" sz="3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91886" y="2416629"/>
                <a:ext cx="11562549" cy="87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Total Loss </a:t>
                </a:r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</m:d>
                    <m:r>
                      <a:rPr lang="en-US" sz="36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sz="3600" baseline="30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2416629"/>
                <a:ext cx="11562549" cy="877613"/>
              </a:xfrm>
              <a:prstGeom prst="rect">
                <a:avLst/>
              </a:prstGeom>
              <a:blipFill>
                <a:blip r:embed="rId2"/>
                <a:stretch>
                  <a:fillRect l="-1212" b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50800" y="3615068"/>
                <a:ext cx="118036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Total Loss </a:t>
                </a:r>
                <a:r>
                  <a:rPr lang="en-US" sz="4000" dirty="0" smtClean="0"/>
                  <a:t>= J(W) = -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</a:rPr>
                      <m:t>𝛴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𝑦𝑎𝑐𝑡𝑢𝑎</m:t>
                        </m:r>
                        <m:r>
                          <a:rPr lang="en-US" sz="34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34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/2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3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0" y="3615068"/>
                <a:ext cx="11803635" cy="707886"/>
              </a:xfrm>
              <a:prstGeom prst="rect">
                <a:avLst/>
              </a:prstGeom>
              <a:blipFill>
                <a:blip r:embed="rId3"/>
                <a:stretch>
                  <a:fillRect l="-1601" t="-15517" b="-36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898879" y="4167838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0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934994" y="3521783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K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91886" y="4735161"/>
            <a:ext cx="5540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K = Total no. of examples</a:t>
            </a:r>
            <a:endParaRPr lang="en-IN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1886" y="5503375"/>
            <a:ext cx="8856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Our goal is to minimize this loss</a:t>
            </a:r>
            <a:endParaRPr lang="en-IN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71109" y="2377575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K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971109" y="2974448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8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26" y="300446"/>
            <a:ext cx="684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Gradient Descent Algorithm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3326" y="1097280"/>
                <a:ext cx="4963886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W</a:t>
                </a:r>
                <a:r>
                  <a:rPr lang="en-US" sz="3600" baseline="-25000" dirty="0" smtClean="0"/>
                  <a:t>i</a:t>
                </a:r>
                <a:r>
                  <a:rPr lang="en-US" sz="3600" dirty="0" smtClean="0"/>
                  <a:t> = W</a:t>
                </a:r>
                <a:r>
                  <a:rPr lang="en-US" sz="3600" baseline="-25000" dirty="0" smtClean="0"/>
                  <a:t>i</a:t>
                </a:r>
                <a:r>
                  <a:rPr lang="en-US" sz="3600" dirty="0" smtClean="0"/>
                  <a:t> - </a:t>
                </a:r>
                <a14:m>
                  <m:oMath xmlns:m="http://schemas.openxmlformats.org/officeDocument/2006/math">
                    <m:r>
                      <a:rPr lang="en-IN" sz="360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6" y="1097280"/>
                <a:ext cx="4963886" cy="906915"/>
              </a:xfrm>
              <a:prstGeom prst="rect">
                <a:avLst/>
              </a:prstGeom>
              <a:blipFill>
                <a:blip r:embed="rId2"/>
                <a:stretch>
                  <a:fillRect l="-3681" b="-12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81006" y="1273738"/>
                <a:ext cx="271707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3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6" y="1273738"/>
                <a:ext cx="271707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44046" y="1273738"/>
            <a:ext cx="3239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= Learning rate</a:t>
            </a:r>
            <a:endParaRPr lang="en-IN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09566" y="2442027"/>
            <a:ext cx="8112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We need to perform this operation for every W</a:t>
            </a:r>
            <a:endParaRPr lang="en-I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83326" y="3317639"/>
                <a:ext cx="9939837" cy="874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/>
                  <a:t>J(W)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𝛴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 baseline="30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baseline="30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𝑦𝑎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𝑐𝑡𝑎𝑢𝑎𝑙</m:t>
                        </m:r>
                      </m:e>
                    </m:d>
                    <m:r>
                      <a:rPr lang="en-US" sz="36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3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6" y="3317639"/>
                <a:ext cx="9939837" cy="874663"/>
              </a:xfrm>
              <a:prstGeom prst="rect">
                <a:avLst/>
              </a:prstGeom>
              <a:blipFill>
                <a:blip r:embed="rId4"/>
                <a:stretch>
                  <a:fillRect l="-1839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2088731" y="4578808"/>
                <a:ext cx="6165669" cy="98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r>
                            <a:rPr lang="en-IN" sz="3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sz="3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88731" y="4578808"/>
                <a:ext cx="6165669" cy="988347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80604" y="4749817"/>
                <a:ext cx="9782161" cy="874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sz="3600" b="0" i="0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𝛴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𝑦𝑎𝑐𝑡𝑢𝑎</m:t>
                        </m:r>
                        <m:r>
                          <a:rPr lang="en-US" sz="3600" b="0" i="1" baseline="-25000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b="0" i="1" baseline="30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3600" baseline="30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04" y="4749817"/>
                <a:ext cx="9782161" cy="874663"/>
              </a:xfrm>
              <a:prstGeom prst="rect">
                <a:avLst/>
              </a:prstGeom>
              <a:blipFill>
                <a:blip r:embed="rId6"/>
                <a:stretch>
                  <a:fillRect l="-1869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66852" y="5322664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566852" y="4703649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8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15600" y="1943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Coordinators</a:t>
            </a:r>
            <a:endParaRPr b="1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15600" y="9579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buSzPts val="1400"/>
            </a:pPr>
            <a:r>
              <a:rPr lang="en" sz="2000" dirty="0"/>
              <a:t>Aryan Khanna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Gaurav Bansal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Lokesh Khanchandani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Ankit Bhadage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Siddharth Majumdar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Saurabh </a:t>
            </a:r>
            <a:r>
              <a:rPr lang="en" sz="2000" dirty="0" smtClean="0"/>
              <a:t>Pandey</a:t>
            </a:r>
          </a:p>
          <a:p>
            <a:pPr indent="-423323">
              <a:buSzPts val="1400"/>
            </a:pPr>
            <a:r>
              <a:rPr lang="en" sz="2000" dirty="0" smtClean="0"/>
              <a:t>Harsh Mishra</a:t>
            </a:r>
          </a:p>
          <a:p>
            <a:pPr indent="-423323">
              <a:buSzPts val="1400"/>
            </a:pPr>
            <a:r>
              <a:rPr lang="en" sz="2000" dirty="0" smtClean="0"/>
              <a:t>Madhup Prakash Rai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Abhishek Kumar Singh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Surbhit Awasthi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Siddhartha Dwivedi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Shruti Jagwani</a:t>
            </a:r>
            <a:endParaRPr sz="2000" dirty="0"/>
          </a:p>
          <a:p>
            <a:pPr indent="-423323">
              <a:buSzPts val="1400"/>
            </a:pPr>
            <a:r>
              <a:rPr lang="en" sz="2000" dirty="0"/>
              <a:t>Khyati Garg</a:t>
            </a:r>
            <a:endParaRPr sz="20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b="1" dirty="0"/>
              <a:t>Facebook Page: www.facebook.com/logthm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984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Introduction</a:t>
            </a:r>
            <a:endParaRPr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3200" b="1"/>
              <a:t>Why Machine Learning?</a:t>
            </a:r>
            <a:endParaRPr sz="3200" b="1"/>
          </a:p>
          <a:p>
            <a:pPr indent="-507987">
              <a:buSzPts val="2400"/>
            </a:pPr>
            <a:r>
              <a:rPr lang="en" sz="3200" b="1"/>
              <a:t>What is Machine Learning?</a:t>
            </a:r>
            <a:endParaRPr sz="3200" b="1"/>
          </a:p>
          <a:p>
            <a:pPr indent="-507987">
              <a:buSzPts val="2400"/>
            </a:pPr>
            <a:r>
              <a:rPr lang="en" sz="3200" b="1"/>
              <a:t>Real-world Applications</a:t>
            </a:r>
            <a:endParaRPr sz="3200" b="1"/>
          </a:p>
          <a:p>
            <a:pPr indent="-507987">
              <a:buSzPts val="2400"/>
            </a:pPr>
            <a:r>
              <a:rPr lang="en" sz="3200" b="1"/>
              <a:t>Industry Importance</a:t>
            </a:r>
            <a:endParaRPr sz="3200" b="1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34407" t="18347" r="32508" b="11329"/>
          <a:stretch/>
        </p:blipFill>
        <p:spPr>
          <a:xfrm>
            <a:off x="629467" y="4343767"/>
            <a:ext cx="1965735" cy="23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470" y="4241501"/>
            <a:ext cx="4093365" cy="255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3051" y="4406451"/>
            <a:ext cx="35433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8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Supervised and Unsupervised Learning: Fruit Box Example</a:t>
            </a:r>
            <a:endParaRPr b="1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sz="3200" b="1" u="sng"/>
          </a:p>
          <a:p>
            <a:pPr marL="0" indent="0">
              <a:spcBef>
                <a:spcPts val="2133"/>
              </a:spcBef>
              <a:buNone/>
            </a:pPr>
            <a:r>
              <a:rPr lang="en" sz="3200" b="1"/>
              <a:t>Supervised Learning: Guavas, Apples, Cherry and Grapes</a:t>
            </a:r>
            <a:endParaRPr sz="3200"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 b="1"/>
              <a:t>Unsupervised Learning: Red color and Green color, Big size and small size</a:t>
            </a:r>
            <a:endParaRPr sz="3200" b="1"/>
          </a:p>
        </p:txBody>
      </p:sp>
    </p:spTree>
    <p:extLst>
      <p:ext uri="{BB962C8B-B14F-4D97-AF65-F5344CB8AC3E}">
        <p14:creationId xmlns:p14="http://schemas.microsoft.com/office/powerpoint/2010/main" val="36318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15600" y="273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Supervised and Unsupervised Learning</a:t>
            </a:r>
            <a:endParaRPr b="1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13167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  <a:buChar char="❖"/>
            </a:pPr>
            <a:r>
              <a:rPr lang="en" sz="3200" b="1"/>
              <a:t>Supervised Learning</a:t>
            </a:r>
            <a:endParaRPr sz="3200" b="1"/>
          </a:p>
          <a:p>
            <a:pPr lvl="1" indent="-507987">
              <a:spcBef>
                <a:spcPts val="0"/>
              </a:spcBef>
              <a:buSzPts val="2400"/>
              <a:buChar char="➢"/>
            </a:pPr>
            <a:r>
              <a:rPr lang="en" sz="3200" b="1"/>
              <a:t>Learning with a supervisor</a:t>
            </a:r>
            <a:endParaRPr sz="3200" b="1"/>
          </a:p>
          <a:p>
            <a:pPr lvl="1" indent="-507987">
              <a:spcBef>
                <a:spcPts val="0"/>
              </a:spcBef>
              <a:buSzPts val="2400"/>
              <a:buChar char="➢"/>
            </a:pPr>
            <a:r>
              <a:rPr lang="en" sz="3200" b="1"/>
              <a:t>Using previously gained knowledge</a:t>
            </a:r>
            <a:endParaRPr sz="3200" b="1"/>
          </a:p>
          <a:p>
            <a:pPr lvl="1" indent="-507987">
              <a:spcBef>
                <a:spcPts val="0"/>
              </a:spcBef>
              <a:buSzPts val="2400"/>
              <a:buChar char="➢"/>
            </a:pPr>
            <a:r>
              <a:rPr lang="en" sz="3200" b="1"/>
              <a:t>Pre-defined groups for results</a:t>
            </a:r>
            <a:endParaRPr sz="3200" b="1"/>
          </a:p>
          <a:p>
            <a:pPr indent="-507987">
              <a:buSzPts val="2400"/>
              <a:buChar char="❖"/>
            </a:pPr>
            <a:r>
              <a:rPr lang="en" sz="3200" b="1"/>
              <a:t>Unsupervised Learning</a:t>
            </a:r>
            <a:endParaRPr sz="3200" b="1"/>
          </a:p>
          <a:p>
            <a:pPr lvl="1" indent="-507987">
              <a:spcBef>
                <a:spcPts val="0"/>
              </a:spcBef>
              <a:buSzPts val="2400"/>
              <a:buChar char="➢"/>
            </a:pPr>
            <a:r>
              <a:rPr lang="en" sz="3200" b="1"/>
              <a:t>Learning without a supervisor</a:t>
            </a:r>
            <a:endParaRPr sz="3200" b="1"/>
          </a:p>
          <a:p>
            <a:pPr lvl="1" indent="-507987">
              <a:spcBef>
                <a:spcPts val="0"/>
              </a:spcBef>
              <a:buSzPts val="2400"/>
              <a:buChar char="➢"/>
            </a:pPr>
            <a:r>
              <a:rPr lang="en" sz="3200" b="1"/>
              <a:t>No prerequisite knowledge</a:t>
            </a:r>
            <a:endParaRPr sz="3200" b="1"/>
          </a:p>
          <a:p>
            <a:pPr lvl="1" indent="-507987">
              <a:spcBef>
                <a:spcPts val="0"/>
              </a:spcBef>
              <a:buSzPts val="2400"/>
              <a:buChar char="➢"/>
            </a:pPr>
            <a:r>
              <a:rPr lang="en" sz="3200" b="1"/>
              <a:t>Dynamically defined groups for results called </a:t>
            </a:r>
            <a:r>
              <a:rPr lang="en" sz="3200" b="1" i="1"/>
              <a:t>clusters</a:t>
            </a:r>
            <a:r>
              <a:rPr lang="en" sz="3200"/>
              <a:t>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4005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5600" y="1935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Housing Price Determination</a:t>
            </a:r>
            <a:endParaRPr b="1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15600" y="11514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3200" b="1"/>
              <a:t>Features: </a:t>
            </a:r>
            <a:r>
              <a:rPr lang="en" sz="3200"/>
              <a:t>Area of house, location, number of rooms, number of balconies, furnished or unfurnished etc.</a:t>
            </a:r>
            <a:endParaRPr sz="3200"/>
          </a:p>
          <a:p>
            <a:pPr indent="-507987">
              <a:buSzPts val="2400"/>
            </a:pPr>
            <a:r>
              <a:rPr lang="en" sz="3200" b="1"/>
              <a:t>Datapoints: </a:t>
            </a:r>
            <a:r>
              <a:rPr lang="en" sz="3200"/>
              <a:t>Information about each house that is surveyed</a:t>
            </a:r>
            <a:endParaRPr sz="3200"/>
          </a:p>
          <a:p>
            <a:pPr indent="-507987">
              <a:buSzPts val="2400"/>
            </a:pPr>
            <a:r>
              <a:rPr lang="en" sz="3200" b="1"/>
              <a:t>Dataset: </a:t>
            </a:r>
            <a:r>
              <a:rPr lang="en" sz="3200"/>
              <a:t>Collection of data points.</a:t>
            </a:r>
            <a:endParaRPr sz="3200"/>
          </a:p>
          <a:p>
            <a:pPr indent="-507987">
              <a:buSzPts val="2400"/>
            </a:pPr>
            <a:r>
              <a:rPr lang="en" sz="3200" b="1"/>
              <a:t>Label: </a:t>
            </a:r>
            <a:r>
              <a:rPr lang="en" sz="3200"/>
              <a:t>Price of the house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endParaRPr sz="3200"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This is an example of </a:t>
            </a:r>
            <a:r>
              <a:rPr lang="en" sz="3200" b="1"/>
              <a:t>supervised learning</a:t>
            </a:r>
            <a:r>
              <a:rPr lang="en" sz="3200"/>
              <a:t>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249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House Party Example</a:t>
            </a:r>
            <a:endParaRPr b="1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3200" b="1"/>
              <a:t>Features: </a:t>
            </a:r>
            <a:r>
              <a:rPr lang="en" sz="3200"/>
              <a:t>Appearance, Behaviour, Gender etc.</a:t>
            </a:r>
            <a:endParaRPr sz="3200"/>
          </a:p>
          <a:p>
            <a:pPr indent="-507987">
              <a:buSzPts val="2400"/>
            </a:pPr>
            <a:r>
              <a:rPr lang="en" sz="3200" b="1"/>
              <a:t>Datapoints: </a:t>
            </a:r>
            <a:r>
              <a:rPr lang="en" sz="3200"/>
              <a:t>Information about each person.</a:t>
            </a:r>
            <a:endParaRPr sz="3200"/>
          </a:p>
          <a:p>
            <a:pPr indent="-507987">
              <a:buSzPts val="2400"/>
            </a:pPr>
            <a:r>
              <a:rPr lang="en" sz="3200" b="1"/>
              <a:t>Dataset: </a:t>
            </a:r>
            <a:r>
              <a:rPr lang="en" sz="3200"/>
              <a:t>Collection of data points.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This is an example of </a:t>
            </a:r>
            <a:r>
              <a:rPr lang="en" sz="3200" b="1"/>
              <a:t>Unsupervised Learning </a:t>
            </a:r>
            <a:r>
              <a:rPr lang="en" sz="3200"/>
              <a:t>and hence it has no </a:t>
            </a:r>
            <a:r>
              <a:rPr lang="en" sz="3200" b="1"/>
              <a:t>labels</a:t>
            </a:r>
            <a:r>
              <a:rPr lang="en" sz="3200"/>
              <a:t>, instead each </a:t>
            </a:r>
            <a:r>
              <a:rPr lang="en" sz="3200" b="1"/>
              <a:t>cluster</a:t>
            </a:r>
            <a:r>
              <a:rPr lang="en" sz="3200"/>
              <a:t> consists of </a:t>
            </a:r>
            <a:r>
              <a:rPr lang="en" sz="3200" b="1"/>
              <a:t>similar </a:t>
            </a:r>
            <a:r>
              <a:rPr lang="en" sz="3200"/>
              <a:t>kind of persons.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8518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15600" y="1535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/>
              <a:t>K-Nearest Neighbours </a:t>
            </a:r>
            <a:endParaRPr sz="480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15600" y="1231200"/>
            <a:ext cx="4642800" cy="52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u="sng"/>
              <a:t>Hyperparameters</a:t>
            </a:r>
            <a:r>
              <a:rPr lang="en"/>
              <a:t> - </a:t>
            </a:r>
            <a:endParaRPr/>
          </a:p>
          <a:p>
            <a:pPr>
              <a:spcBef>
                <a:spcPts val="2133"/>
              </a:spcBef>
              <a:buAutoNum type="arabicPeriod"/>
            </a:pPr>
            <a:r>
              <a:rPr lang="en"/>
              <a:t>N-neighbours</a:t>
            </a:r>
            <a:endParaRPr/>
          </a:p>
          <a:p>
            <a:pPr>
              <a:buAutoNum type="arabicPeriod"/>
            </a:pPr>
            <a:r>
              <a:rPr lang="en"/>
              <a:t>Weight (uniform,distance,callable)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 b="1" u="sng"/>
              <a:t>ADVANTAGES</a:t>
            </a:r>
            <a:r>
              <a:rPr lang="en"/>
              <a:t> -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Easy to implement and understand.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 b="1" u="sng"/>
              <a:t>DISADVANTAGES</a:t>
            </a:r>
            <a:r>
              <a:rPr lang="en"/>
              <a:t> -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Non-scalable.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401" y="1560167"/>
            <a:ext cx="6478233" cy="4953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2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5" y="26126"/>
            <a:ext cx="829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Linear Regression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31075" y="888274"/>
            <a:ext cx="1150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E.g. – House Prediction Problem with number of floors in the house as the only feature.</a:t>
            </a:r>
            <a:endParaRPr lang="en-IN" sz="3000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1000035" y="1903937"/>
          <a:ext cx="8128000" cy="399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1196878" y="3430626"/>
            <a:ext cx="3809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Price of the house</a:t>
            </a:r>
            <a:endParaRPr lang="en-IN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11565" y="5899961"/>
            <a:ext cx="5081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Number of Floors in the house</a:t>
            </a:r>
            <a:endParaRPr lang="en-IN" sz="3000" dirty="0"/>
          </a:p>
        </p:txBody>
      </p:sp>
      <p:sp>
        <p:nvSpPr>
          <p:cNvPr id="13" name="Oval 12"/>
          <p:cNvSpPr/>
          <p:nvPr/>
        </p:nvSpPr>
        <p:spPr>
          <a:xfrm>
            <a:off x="4724400" y="3466009"/>
            <a:ext cx="235131" cy="1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95741" y="3387631"/>
            <a:ext cx="235131" cy="1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93017" y="2353199"/>
            <a:ext cx="235131" cy="1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5" y="26126"/>
            <a:ext cx="829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Linear Regression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31075" y="888274"/>
            <a:ext cx="1150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E.g. – House Prediction Problem with number of floors in the house as the only feature.</a:t>
            </a:r>
            <a:endParaRPr lang="en-IN" sz="30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144803232"/>
              </p:ext>
            </p:extLst>
          </p:nvPr>
        </p:nvGraphicFramePr>
        <p:xfrm>
          <a:off x="1000035" y="1903937"/>
          <a:ext cx="8128000" cy="399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1196878" y="3430626"/>
            <a:ext cx="3809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Price of the house</a:t>
            </a:r>
            <a:endParaRPr lang="en-IN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11565" y="5899961"/>
            <a:ext cx="5081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Number of Floors in the house</a:t>
            </a:r>
            <a:endParaRPr lang="en-IN" sz="3000" dirty="0"/>
          </a:p>
        </p:txBody>
      </p:sp>
      <p:sp>
        <p:nvSpPr>
          <p:cNvPr id="13" name="Oval 12"/>
          <p:cNvSpPr/>
          <p:nvPr/>
        </p:nvSpPr>
        <p:spPr>
          <a:xfrm>
            <a:off x="4724400" y="3466009"/>
            <a:ext cx="235131" cy="1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9987" y="3387631"/>
            <a:ext cx="235131" cy="1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93017" y="2353199"/>
            <a:ext cx="235131" cy="1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9674" y="2184119"/>
            <a:ext cx="22805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Now  we can predict the price the price of a house with 5 floors with eq. </a:t>
            </a:r>
            <a:endParaRPr lang="en-IN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9904547" y="5313230"/>
            <a:ext cx="250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Y = mx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Graphic spid="9" grpId="0">
        <p:bldAsOne/>
      </p:bldGraphic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587</Words>
  <Application>Microsoft Office PowerPoint</Application>
  <PresentationFormat>Widescreen</PresentationFormat>
  <Paragraphs>107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Logical Rhythm </vt:lpstr>
      <vt:lpstr>Introduction</vt:lpstr>
      <vt:lpstr>Supervised and Unsupervised Learning: Fruit Box Example</vt:lpstr>
      <vt:lpstr>Supervised and Unsupervised Learning</vt:lpstr>
      <vt:lpstr>Housing Price Determination</vt:lpstr>
      <vt:lpstr>House Party Example</vt:lpstr>
      <vt:lpstr>K-Nearest Neighbours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Coordinators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2019-08-22T09:37:41Z</dcterms:created>
  <dcterms:modified xsi:type="dcterms:W3CDTF">2019-08-22T17:51:41Z</dcterms:modified>
</cp:coreProperties>
</file>