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7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1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5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1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2013-DBB7-4B21-918A-5382CA320D8D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ACA3-69C1-451A-A1B0-12FB7D487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A7ED-798A-47DD-8CCD-2C110A9C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E3A2-F0A6-4CDD-ABD9-9CD5E6DC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546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Söhne"/>
              </a:rPr>
              <a:t>There are three tables in this dataset: "departments," "employees," and "projects." In this context, various SQL functions are employed, including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C58E2-1E4B-4162-A9AD-066958C78071}"/>
              </a:ext>
            </a:extLst>
          </p:cNvPr>
          <p:cNvSpPr txBox="1"/>
          <p:nvPr/>
        </p:nvSpPr>
        <p:spPr>
          <a:xfrm>
            <a:off x="5286375" y="2757488"/>
            <a:ext cx="6113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Joins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order by clause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subquery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öhne"/>
              </a:rPr>
              <a:t>window function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C0BF3-6D25-4BDA-A44B-BBB6AE6A1998}"/>
              </a:ext>
            </a:extLst>
          </p:cNvPr>
          <p:cNvSpPr txBox="1"/>
          <p:nvPr/>
        </p:nvSpPr>
        <p:spPr>
          <a:xfrm>
            <a:off x="5489972" y="4806367"/>
            <a:ext cx="6093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The database server used for this dataset is PostgreSQL, a powerful and open-source relational database management system.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2E8E5-3508-41D3-A898-E80B7620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1" y="817474"/>
            <a:ext cx="4572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80EB0-8D19-4837-B369-A9219C1D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490537"/>
            <a:ext cx="7215188" cy="1995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E38A3-E950-48A7-B812-2E0BB91E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1" y="2881312"/>
            <a:ext cx="7458075" cy="22907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77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37E0A-AF53-4A85-BF03-95E716B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09599"/>
            <a:ext cx="6781801" cy="2047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8A3C4-DD28-430F-A065-578F841F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3429000"/>
            <a:ext cx="8053257" cy="1543051"/>
          </a:xfrm>
          <a:prstGeom prst="round2DiagRect">
            <a:avLst>
              <a:gd name="adj1" fmla="val 16667"/>
              <a:gd name="adj2" fmla="val 4285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76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08A-B3B9-4651-83D0-E8C86910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410C7-E226-403E-B977-B96FD3D1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7" y="803186"/>
            <a:ext cx="10134736" cy="1868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9B6ED-1F5F-4165-9CB5-7F82EE9D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1" y="3429000"/>
            <a:ext cx="9263198" cy="1971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E53A-5A06-4C66-A1AC-BD175678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93AF3-9C1F-404D-9AA8-B9A00093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0" y="600075"/>
            <a:ext cx="7537933" cy="17498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A46F4-43D5-485D-986F-CFF94D9D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1" y="3129967"/>
            <a:ext cx="6798044" cy="25564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66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BD6F-90A7-4D51-AA24-91C60401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CFD00-BD23-4A83-9CF9-233BE520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428624"/>
            <a:ext cx="7496175" cy="21288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FC6AA-1B66-4953-A9C4-801290B8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2" y="3250543"/>
            <a:ext cx="7496175" cy="24564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70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AEE79-9FCE-4AA0-BA49-47E06762BA28}"/>
              </a:ext>
            </a:extLst>
          </p:cNvPr>
          <p:cNvSpPr txBox="1"/>
          <p:nvPr/>
        </p:nvSpPr>
        <p:spPr>
          <a:xfrm>
            <a:off x="1184829" y="2551837"/>
            <a:ext cx="28299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Showcard Gothic" panose="04020904020102020604" pitchFamily="82" charset="0"/>
              </a:rPr>
              <a:t> </a:t>
            </a:r>
            <a:r>
              <a:rPr lang="en-IN" sz="3600" b="1" i="0" dirty="0">
                <a:solidFill>
                  <a:schemeClr val="bg1"/>
                </a:solidFill>
                <a:effectLst/>
                <a:latin typeface="Showcard Gothic" panose="04020904020102020604" pitchFamily="82" charset="0"/>
              </a:rPr>
              <a:t>KEY </a:t>
            </a:r>
          </a:p>
          <a:p>
            <a:endParaRPr lang="en-IN" sz="3600" b="1" dirty="0">
              <a:solidFill>
                <a:schemeClr val="bg1"/>
              </a:solidFill>
              <a:latin typeface="Showcard Gothic" panose="04020904020102020604" pitchFamily="82" charset="0"/>
            </a:endParaRPr>
          </a:p>
          <a:p>
            <a:r>
              <a:rPr lang="en-IN" sz="3600" b="1" i="0" dirty="0">
                <a:solidFill>
                  <a:schemeClr val="bg1"/>
                </a:solidFill>
                <a:effectLst/>
                <a:latin typeface="Showcard Gothic" panose="04020904020102020604" pitchFamily="82" charset="0"/>
              </a:rPr>
              <a:t>FINDINGS</a:t>
            </a:r>
            <a:endParaRPr lang="en-IN" sz="3600" b="1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pic>
        <p:nvPicPr>
          <p:cNvPr id="1026" name="Picture 2" descr="User">
            <a:extLst>
              <a:ext uri="{FF2B5EF4-FFF2-40B4-BE49-F238E27FC236}">
                <a16:creationId xmlns:a16="http://schemas.microsoft.com/office/drawing/2014/main" id="{029D7BA0-BB64-4053-B37E-88809806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-244221"/>
            <a:ext cx="342900" cy="1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8B73D-F042-492D-B4C7-2A15E10F3FBD}"/>
              </a:ext>
            </a:extLst>
          </p:cNvPr>
          <p:cNvSpPr txBox="1"/>
          <p:nvPr/>
        </p:nvSpPr>
        <p:spPr>
          <a:xfrm>
            <a:off x="4864100" y="647701"/>
            <a:ext cx="61430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The Sales project, with a duration of 183 days, holds the record as the longest ongoing project in each department.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Among the employees, Bob Miller, Charlie Brown, and Dev Davis stand out as non-managers.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Dave Davis is the employee who was hired after the start of the Sales department's operations.</a:t>
            </a:r>
          </a:p>
          <a:p>
            <a:pPr algn="l">
              <a:buFont typeface="+mj-lt"/>
              <a:buAutoNum type="arabicPeriod"/>
            </a:pP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The time span between the hiring date in the HR department is 1045 days, in the IT department is 1174 days, and in the Sales department is 1160 days.</a:t>
            </a:r>
          </a:p>
        </p:txBody>
      </p:sp>
    </p:spTree>
    <p:extLst>
      <p:ext uri="{BB962C8B-B14F-4D97-AF65-F5344CB8AC3E}">
        <p14:creationId xmlns:p14="http://schemas.microsoft.com/office/powerpoint/2010/main" val="42698323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61</TotalTime>
  <Words>150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Rockwell</vt:lpstr>
      <vt:lpstr>Showcard Gothic</vt:lpstr>
      <vt:lpstr>Söhne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arora</dc:creator>
  <cp:lastModifiedBy>simran arora</cp:lastModifiedBy>
  <cp:revision>6</cp:revision>
  <dcterms:created xsi:type="dcterms:W3CDTF">2023-09-28T16:39:27Z</dcterms:created>
  <dcterms:modified xsi:type="dcterms:W3CDTF">2023-09-28T17:40:45Z</dcterms:modified>
</cp:coreProperties>
</file>