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MACHINE LEARNING </a:t>
            </a:r>
            <a:r>
              <a:rPr lang="en-US" dirty="0" smtClean="0"/>
              <a:t>PROJECT</a:t>
            </a:r>
            <a:br>
              <a:rPr lang="en-US" dirty="0" smtClean="0"/>
            </a:br>
            <a:r>
              <a:rPr lang="en-US" dirty="0"/>
              <a:t>DATA ANALYSIS ON TITANIC DATASET</a:t>
            </a:r>
          </a:p>
        </p:txBody>
      </p:sp>
      <p:sp>
        <p:nvSpPr>
          <p:cNvPr id="3" name="Subtitle 2"/>
          <p:cNvSpPr>
            <a:spLocks noGrp="1"/>
          </p:cNvSpPr>
          <p:nvPr>
            <p:ph type="subTitle" idx="1"/>
          </p:nvPr>
        </p:nvSpPr>
        <p:spPr>
          <a:xfrm>
            <a:off x="810001" y="5098211"/>
            <a:ext cx="10844286" cy="1233578"/>
          </a:xfrm>
        </p:spPr>
        <p:txBody>
          <a:bodyPr>
            <a:normAutofit/>
          </a:bodyPr>
          <a:lstStyle/>
          <a:p>
            <a:pPr marL="457200" indent="-457200" algn="r">
              <a:buFontTx/>
              <a:buChar char="-"/>
            </a:pPr>
            <a:r>
              <a:rPr lang="en-US" sz="3200" dirty="0" smtClean="0"/>
              <a:t>BY SIMRAN CHAWLA</a:t>
            </a:r>
          </a:p>
        </p:txBody>
      </p:sp>
    </p:spTree>
    <p:extLst>
      <p:ext uri="{BB962C8B-B14F-4D97-AF65-F5344CB8AC3E}">
        <p14:creationId xmlns:p14="http://schemas.microsoft.com/office/powerpoint/2010/main" val="2454134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5.PREDICTIONS</a:t>
            </a:r>
            <a:endParaRPr lang="en-US" dirty="0"/>
          </a:p>
        </p:txBody>
      </p:sp>
      <p:sp>
        <p:nvSpPr>
          <p:cNvPr id="3" name="Content Placeholder 2"/>
          <p:cNvSpPr>
            <a:spLocks noGrp="1"/>
          </p:cNvSpPr>
          <p:nvPr>
            <p:ph idx="1"/>
          </p:nvPr>
        </p:nvSpPr>
        <p:spPr/>
        <p:txBody>
          <a:bodyPr>
            <a:normAutofit/>
          </a:bodyPr>
          <a:lstStyle/>
          <a:p>
            <a:r>
              <a:rPr lang="en-US" sz="2400" dirty="0" smtClean="0"/>
              <a:t>RANDOM FOREST</a:t>
            </a:r>
          </a:p>
          <a:p>
            <a:pPr marL="0" indent="0">
              <a:buNone/>
            </a:pPr>
            <a:r>
              <a:rPr lang="en-US" dirty="0">
                <a:latin typeface="Calibri" panose="020F0502020204030204" pitchFamily="34" charset="0"/>
                <a:cs typeface="Calibri" panose="020F0502020204030204" pitchFamily="34" charset="0"/>
              </a:rPr>
              <a:t>Random forests or random decision forests are an ensemble learning method for classification, regression and other tasks that operate by constructing a multitude of decision trees at training time and outputting the class that is the mode of the classes or mean prediction of the individual trees.</a:t>
            </a:r>
            <a:r>
              <a:rPr lang="en-US" dirty="0"/>
              <a:t> </a:t>
            </a:r>
            <a:endParaRPr lang="en-US" dirty="0" smtClean="0"/>
          </a:p>
          <a:p>
            <a:pPr marL="0" indent="0">
              <a:buNone/>
            </a:pPr>
            <a:r>
              <a:rPr lang="en-US" dirty="0">
                <a:latin typeface="Calibri" panose="020F0502020204030204" pitchFamily="34" charset="0"/>
                <a:cs typeface="Calibri" panose="020F0502020204030204" pitchFamily="34" charset="0"/>
              </a:rPr>
              <a:t>By predicting using this algorithm, the confusion matrix </a:t>
            </a:r>
            <a:r>
              <a:rPr lang="en-US" dirty="0" smtClean="0">
                <a:latin typeface="Calibri" panose="020F0502020204030204" pitchFamily="34" charset="0"/>
                <a:cs typeface="Calibri" panose="020F0502020204030204" pitchFamily="34" charset="0"/>
              </a:rPr>
              <a:t>is</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in which 141 out of  208 predictions are correct and its accuracy score is 0.7877094972067039.</a:t>
            </a:r>
          </a:p>
          <a:p>
            <a:pPr marL="0" indent="0">
              <a:buNone/>
            </a:pPr>
            <a:endParaRPr lang="en-US" dirty="0"/>
          </a:p>
        </p:txBody>
      </p:sp>
      <p:pic>
        <p:nvPicPr>
          <p:cNvPr id="4" name="Picture 3"/>
          <p:cNvPicPr>
            <a:picLocks noChangeAspect="1"/>
          </p:cNvPicPr>
          <p:nvPr/>
        </p:nvPicPr>
        <p:blipFill>
          <a:blip r:embed="rId2"/>
          <a:stretch>
            <a:fillRect/>
          </a:stretch>
        </p:blipFill>
        <p:spPr>
          <a:xfrm>
            <a:off x="6395857" y="4040542"/>
            <a:ext cx="866775" cy="561975"/>
          </a:xfrm>
          <a:prstGeom prst="rect">
            <a:avLst/>
          </a:prstGeom>
        </p:spPr>
      </p:pic>
    </p:spTree>
    <p:extLst>
      <p:ext uri="{BB962C8B-B14F-4D97-AF65-F5344CB8AC3E}">
        <p14:creationId xmlns:p14="http://schemas.microsoft.com/office/powerpoint/2010/main" val="289292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PRESDICTIONS</a:t>
            </a:r>
            <a:endParaRPr lang="en-US" dirty="0"/>
          </a:p>
        </p:txBody>
      </p:sp>
      <p:sp>
        <p:nvSpPr>
          <p:cNvPr id="3" name="Content Placeholder 2"/>
          <p:cNvSpPr>
            <a:spLocks noGrp="1"/>
          </p:cNvSpPr>
          <p:nvPr>
            <p:ph idx="1"/>
          </p:nvPr>
        </p:nvSpPr>
        <p:spPr/>
        <p:txBody>
          <a:bodyPr>
            <a:normAutofit/>
          </a:bodyPr>
          <a:lstStyle/>
          <a:p>
            <a:r>
              <a:rPr lang="en-US" sz="2400" dirty="0" smtClean="0"/>
              <a:t>K-NEAREST NEIGHBOR CLASSIFICATION</a:t>
            </a:r>
            <a:endParaRPr lang="en-US" dirty="0" smtClean="0"/>
          </a:p>
          <a:p>
            <a:pPr marL="0" indent="0">
              <a:buNone/>
            </a:pPr>
            <a:r>
              <a:rPr lang="en-US" dirty="0">
                <a:latin typeface="Calibri" panose="020F0502020204030204" pitchFamily="34" charset="0"/>
                <a:cs typeface="Calibri" panose="020F0502020204030204" pitchFamily="34" charset="0"/>
              </a:rPr>
              <a:t>The k-nearest neighbors (KNN) algorithm is a simple, easy-to-implement supervised machine learning algorithm that can be used to solve both classification and regression problems</a:t>
            </a:r>
            <a:r>
              <a:rPr lang="en-US" dirty="0" smtClean="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By predicting using this algorithm, the confusion matrix </a:t>
            </a:r>
            <a:r>
              <a:rPr lang="en-US" dirty="0" smtClean="0">
                <a:latin typeface="Calibri" panose="020F0502020204030204" pitchFamily="34" charset="0"/>
                <a:cs typeface="Calibri" panose="020F0502020204030204" pitchFamily="34" charset="0"/>
              </a:rPr>
              <a:t>is</a:t>
            </a:r>
          </a:p>
          <a:p>
            <a:pPr marL="0" indent="0">
              <a:buNone/>
            </a:pPr>
            <a:endParaRPr lang="en-US" dirty="0" smtClean="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in which </a:t>
            </a:r>
            <a:r>
              <a:rPr lang="en-US" dirty="0" smtClean="0">
                <a:latin typeface="Calibri" panose="020F0502020204030204" pitchFamily="34" charset="0"/>
                <a:cs typeface="Calibri" panose="020F0502020204030204" pitchFamily="34" charset="0"/>
              </a:rPr>
              <a:t>130 </a:t>
            </a:r>
            <a:r>
              <a:rPr lang="en-US" dirty="0">
                <a:latin typeface="Calibri" panose="020F0502020204030204" pitchFamily="34" charset="0"/>
                <a:cs typeface="Calibri" panose="020F0502020204030204" pitchFamily="34" charset="0"/>
              </a:rPr>
              <a:t>out of  208 predictions are correct and its accuracy score </a:t>
            </a:r>
            <a:r>
              <a:rPr lang="en-US" dirty="0" smtClean="0">
                <a:latin typeface="Calibri" panose="020F0502020204030204" pitchFamily="34" charset="0"/>
                <a:cs typeface="Calibri" panose="020F0502020204030204" pitchFamily="34" charset="0"/>
              </a:rPr>
              <a:t>is 0.7262569832402235.</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6347065" y="4107341"/>
            <a:ext cx="895350" cy="523875"/>
          </a:xfrm>
          <a:prstGeom prst="rect">
            <a:avLst/>
          </a:prstGeom>
        </p:spPr>
      </p:pic>
    </p:spTree>
    <p:extLst>
      <p:ext uri="{BB962C8B-B14F-4D97-AF65-F5344CB8AC3E}">
        <p14:creationId xmlns:p14="http://schemas.microsoft.com/office/powerpoint/2010/main" val="1123174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Algorithm logistic regression and random forest are more accurate than KNN classifier as the accuracy score of </a:t>
            </a:r>
            <a:r>
              <a:rPr lang="en-US" dirty="0"/>
              <a:t>logistic regression and random </a:t>
            </a:r>
            <a:r>
              <a:rPr lang="en-US" dirty="0" smtClean="0"/>
              <a:t>forest are greater than KNN classifier.</a:t>
            </a:r>
          </a:p>
          <a:p>
            <a:r>
              <a:rPr lang="en-US" dirty="0" smtClean="0"/>
              <a:t>Women, children and first class passenger as well as people with small family had a better chance of survival. The Embarked doesn’t seem to have an effect as the percentage are in line with the amount of people embarked from each port.</a:t>
            </a:r>
          </a:p>
          <a:p>
            <a:r>
              <a:rPr lang="en-US" dirty="0" smtClean="0"/>
              <a:t>And I am getting accuracy of 78.77%</a:t>
            </a:r>
            <a:endParaRPr lang="en-US" dirty="0"/>
          </a:p>
        </p:txBody>
      </p:sp>
    </p:spTree>
    <p:extLst>
      <p:ext uri="{BB962C8B-B14F-4D97-AF65-F5344CB8AC3E}">
        <p14:creationId xmlns:p14="http://schemas.microsoft.com/office/powerpoint/2010/main" val="1433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r>
              <a:rPr lang="en-US" dirty="0"/>
              <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441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a:t>
            </a:r>
            <a:r>
              <a:rPr lang="en-US" dirty="0"/>
              <a:t>This repository contains a machine learning project for predicting survival of passengers who travelled on Titanic Ship in 1912</a:t>
            </a:r>
            <a:r>
              <a:rPr lang="en-US" dirty="0" smtClean="0"/>
              <a:t>.</a:t>
            </a:r>
            <a:endParaRPr lang="en-US" dirty="0"/>
          </a:p>
          <a:p>
            <a:r>
              <a:rPr lang="en-US" dirty="0"/>
              <a:t> The sinking of the RMS Titanic is one of the most infamous shipwrecks in history. On April 15, 1912, during her maiden voyage, the Titanic sank after colliding with an iceberg, killing 1502 out of 2224 passengers and crew. This sensational tragedy shocked the international community and led to better safety regulations for ships.</a:t>
            </a:r>
          </a:p>
          <a:p>
            <a:r>
              <a:rPr lang="en-US" dirty="0"/>
              <a:t>One of the reasons that the shipwreck led to such loss of life was that there were not enough lifeboats for the passengers and crew. Although there was some element of luck involved in surviving the sinking, some groups of people were more likely to survive than others, such as women, children, and the upper-class.</a:t>
            </a:r>
          </a:p>
          <a:p>
            <a:r>
              <a:rPr lang="en-US" dirty="0"/>
              <a:t>This project analyses which people were likely to survive. In particular, tools of machine learning have been used to predict which passengers survived the tragedy.</a:t>
            </a:r>
          </a:p>
        </p:txBody>
      </p:sp>
    </p:spTree>
    <p:extLst>
      <p:ext uri="{BB962C8B-B14F-4D97-AF65-F5344CB8AC3E}">
        <p14:creationId xmlns:p14="http://schemas.microsoft.com/office/powerpoint/2010/main" val="108940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USED</a:t>
            </a:r>
            <a:endParaRPr lang="en-US" dirty="0"/>
          </a:p>
        </p:txBody>
      </p:sp>
      <p:sp>
        <p:nvSpPr>
          <p:cNvPr id="3" name="Content Placeholder 2"/>
          <p:cNvSpPr>
            <a:spLocks noGrp="1"/>
          </p:cNvSpPr>
          <p:nvPr>
            <p:ph idx="1"/>
          </p:nvPr>
        </p:nvSpPr>
        <p:spPr/>
        <p:txBody>
          <a:bodyPr/>
          <a:lstStyle/>
          <a:p>
            <a:r>
              <a:rPr lang="en-US" dirty="0" smtClean="0"/>
              <a:t>Tools used</a:t>
            </a:r>
          </a:p>
          <a:p>
            <a:pPr marL="800100" lvl="1" indent="-342900">
              <a:buFont typeface="+mj-lt"/>
              <a:buAutoNum type="arabicPeriod"/>
            </a:pPr>
            <a:r>
              <a:rPr lang="en-US" dirty="0" smtClean="0"/>
              <a:t> Anaconda Navigator – 1.9.6</a:t>
            </a:r>
          </a:p>
          <a:p>
            <a:pPr marL="800100" lvl="1" indent="-342900">
              <a:buFont typeface="+mj-lt"/>
              <a:buAutoNum type="arabicPeriod"/>
            </a:pPr>
            <a:r>
              <a:rPr lang="en-US" dirty="0" err="1"/>
              <a:t>Jupyter</a:t>
            </a:r>
            <a:r>
              <a:rPr lang="en-US" dirty="0"/>
              <a:t> Notebook – </a:t>
            </a:r>
            <a:r>
              <a:rPr lang="en-US" dirty="0" smtClean="0"/>
              <a:t>6.0.3</a:t>
            </a:r>
            <a:endParaRPr lang="en-US" dirty="0"/>
          </a:p>
          <a:p>
            <a:pPr indent="-285750"/>
            <a:r>
              <a:rPr lang="en-US" dirty="0" smtClean="0"/>
              <a:t>Library used</a:t>
            </a:r>
          </a:p>
          <a:p>
            <a:pPr marL="800100" lvl="1" indent="-342900">
              <a:buFont typeface="+mj-lt"/>
              <a:buAutoNum type="arabicPeriod"/>
            </a:pPr>
            <a:r>
              <a:rPr lang="en-US" dirty="0" smtClean="0"/>
              <a:t>Pandas</a:t>
            </a:r>
          </a:p>
          <a:p>
            <a:pPr marL="800100" lvl="1" indent="-342900">
              <a:buFont typeface="+mj-lt"/>
              <a:buAutoNum type="arabicPeriod"/>
            </a:pPr>
            <a:r>
              <a:rPr lang="en-US" dirty="0" err="1" smtClean="0"/>
              <a:t>Numpy</a:t>
            </a:r>
            <a:endParaRPr lang="en-US" dirty="0" smtClean="0"/>
          </a:p>
          <a:p>
            <a:pPr marL="800100" lvl="1" indent="-342900">
              <a:buFont typeface="+mj-lt"/>
              <a:buAutoNum type="arabicPeriod"/>
            </a:pPr>
            <a:r>
              <a:rPr lang="en-US" dirty="0" err="1" smtClean="0"/>
              <a:t>Sklearn</a:t>
            </a:r>
            <a:endParaRPr lang="en-US" dirty="0"/>
          </a:p>
        </p:txBody>
      </p:sp>
    </p:spTree>
    <p:extLst>
      <p:ext uri="{BB962C8B-B14F-4D97-AF65-F5344CB8AC3E}">
        <p14:creationId xmlns:p14="http://schemas.microsoft.com/office/powerpoint/2010/main" val="228074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0498" y="1526247"/>
            <a:ext cx="10127412" cy="2308324"/>
          </a:xfrm>
          <a:prstGeom prst="rect">
            <a:avLst/>
          </a:prstGeom>
        </p:spPr>
        <p:txBody>
          <a:bodyPr wrap="square">
            <a:spAutoFit/>
          </a:bodyPr>
          <a:lstStyle/>
          <a:p>
            <a:r>
              <a:rPr lang="en-US" dirty="0"/>
              <a:t> This project has been made in Python 3 on </a:t>
            </a:r>
            <a:r>
              <a:rPr lang="en-US" dirty="0" err="1"/>
              <a:t>Jupyter</a:t>
            </a:r>
            <a:r>
              <a:rPr lang="en-US" dirty="0"/>
              <a:t> Notebook. It uses various data processing, visualization and machine learning packages such as </a:t>
            </a:r>
            <a:r>
              <a:rPr lang="en-US" dirty="0" err="1"/>
              <a:t>numpy</a:t>
            </a:r>
            <a:r>
              <a:rPr lang="en-US" dirty="0"/>
              <a:t>, pandas. which should be installed if the code is run on a local machine</a:t>
            </a:r>
            <a:r>
              <a:rPr lang="en-US" dirty="0" smtClean="0"/>
              <a:t>.</a:t>
            </a:r>
          </a:p>
          <a:p>
            <a:endParaRPr lang="en-US" dirty="0"/>
          </a:p>
          <a:p>
            <a:endParaRPr lang="en-US" dirty="0" smtClean="0"/>
          </a:p>
          <a:p>
            <a:endParaRPr lang="en-US" dirty="0"/>
          </a:p>
          <a:p>
            <a:r>
              <a:rPr lang="en-US" dirty="0"/>
              <a:t>The project uses a 5 step process (general procedure) for its predicting </a:t>
            </a:r>
            <a:r>
              <a:rPr lang="en-US" dirty="0" smtClean="0"/>
              <a:t>task.</a:t>
            </a:r>
            <a:endParaRPr lang="en-US" dirty="0"/>
          </a:p>
          <a:p>
            <a:endParaRPr lang="en-US" dirty="0"/>
          </a:p>
        </p:txBody>
      </p:sp>
    </p:spTree>
    <p:extLst>
      <p:ext uri="{BB962C8B-B14F-4D97-AF65-F5344CB8AC3E}">
        <p14:creationId xmlns:p14="http://schemas.microsoft.com/office/powerpoint/2010/main" val="374526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LOADING OF DATA</a:t>
            </a:r>
            <a:endParaRPr lang="en-US" dirty="0"/>
          </a:p>
        </p:txBody>
      </p:sp>
      <p:sp>
        <p:nvSpPr>
          <p:cNvPr id="3" name="Content Placeholder 2"/>
          <p:cNvSpPr>
            <a:spLocks noGrp="1"/>
          </p:cNvSpPr>
          <p:nvPr>
            <p:ph idx="1"/>
          </p:nvPr>
        </p:nvSpPr>
        <p:spPr/>
        <p:txBody>
          <a:bodyPr/>
          <a:lstStyle/>
          <a:p>
            <a:pPr lvl="0"/>
            <a:r>
              <a:rPr lang="en-US" dirty="0"/>
              <a:t>Loading the dataset and </a:t>
            </a:r>
            <a:r>
              <a:rPr lang="en-US" dirty="0" smtClean="0"/>
              <a:t>analyze it. Finding the shape </a:t>
            </a:r>
          </a:p>
          <a:p>
            <a:pPr marL="0" lvl="0" indent="0">
              <a:buNone/>
            </a:pPr>
            <a:r>
              <a:rPr lang="en-US" dirty="0" smtClean="0"/>
              <a:t>and information about the dataset.</a:t>
            </a:r>
          </a:p>
          <a:p>
            <a:pPr marL="0" lvl="0" indent="0">
              <a:buNone/>
            </a:pPr>
            <a:endParaRPr lang="en-US" dirty="0"/>
          </a:p>
        </p:txBody>
      </p:sp>
      <p:pic>
        <p:nvPicPr>
          <p:cNvPr id="4" name="Picture 3"/>
          <p:cNvPicPr>
            <a:picLocks noChangeAspect="1"/>
          </p:cNvPicPr>
          <p:nvPr/>
        </p:nvPicPr>
        <p:blipFill>
          <a:blip r:embed="rId2"/>
          <a:stretch>
            <a:fillRect/>
          </a:stretch>
        </p:blipFill>
        <p:spPr>
          <a:xfrm>
            <a:off x="7813105" y="2059556"/>
            <a:ext cx="4105275" cy="4343400"/>
          </a:xfrm>
          <a:prstGeom prst="rect">
            <a:avLst/>
          </a:prstGeom>
        </p:spPr>
      </p:pic>
    </p:spTree>
    <p:extLst>
      <p:ext uri="{BB962C8B-B14F-4D97-AF65-F5344CB8AC3E}">
        <p14:creationId xmlns:p14="http://schemas.microsoft.com/office/powerpoint/2010/main" val="386151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FINDING RELATIONSHIP BETWEEN FEATURES AND LABELS </a:t>
            </a:r>
            <a:endParaRPr lang="en-US" dirty="0"/>
          </a:p>
        </p:txBody>
      </p:sp>
      <p:sp>
        <p:nvSpPr>
          <p:cNvPr id="3" name="Content Placeholder 2"/>
          <p:cNvSpPr>
            <a:spLocks noGrp="1"/>
          </p:cNvSpPr>
          <p:nvPr>
            <p:ph idx="1"/>
          </p:nvPr>
        </p:nvSpPr>
        <p:spPr/>
        <p:txBody>
          <a:bodyPr/>
          <a:lstStyle/>
          <a:p>
            <a:pPr marL="0" indent="0">
              <a:buNone/>
            </a:pPr>
            <a:r>
              <a:rPr lang="en-US" dirty="0"/>
              <a:t>Finding the relation between target </a:t>
            </a:r>
            <a:endParaRPr lang="en-US" dirty="0" smtClean="0"/>
          </a:p>
          <a:p>
            <a:pPr marL="0" indent="0">
              <a:buNone/>
            </a:pPr>
            <a:r>
              <a:rPr lang="en-US" dirty="0" smtClean="0"/>
              <a:t>column </a:t>
            </a:r>
            <a:r>
              <a:rPr lang="en-US" dirty="0"/>
              <a:t>which is “Survived” and </a:t>
            </a:r>
            <a:endParaRPr lang="en-US" dirty="0" smtClean="0"/>
          </a:p>
          <a:p>
            <a:pPr marL="0" indent="0">
              <a:buNone/>
            </a:pPr>
            <a:r>
              <a:rPr lang="en-US" dirty="0" smtClean="0"/>
              <a:t>other </a:t>
            </a:r>
            <a:r>
              <a:rPr lang="en-US" dirty="0"/>
              <a:t>features by counting there </a:t>
            </a:r>
            <a:endParaRPr lang="en-US" dirty="0" smtClean="0"/>
          </a:p>
          <a:p>
            <a:pPr marL="0" indent="0">
              <a:buNone/>
            </a:pPr>
            <a:r>
              <a:rPr lang="en-US" dirty="0" smtClean="0"/>
              <a:t>number </a:t>
            </a:r>
            <a:r>
              <a:rPr lang="en-US" dirty="0"/>
              <a:t>of values and calculating </a:t>
            </a:r>
            <a:endParaRPr lang="en-US" dirty="0" smtClean="0"/>
          </a:p>
          <a:p>
            <a:pPr marL="0" indent="0">
              <a:buNone/>
            </a:pPr>
            <a:r>
              <a:rPr lang="en-US" dirty="0" smtClean="0"/>
              <a:t>mean to calculate the percentage </a:t>
            </a:r>
          </a:p>
          <a:p>
            <a:pPr marL="0" indent="0">
              <a:buNone/>
            </a:pPr>
            <a:r>
              <a:rPr lang="en-US" dirty="0" smtClean="0"/>
              <a:t>of survival for each passenger.</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5373088" y="2152200"/>
            <a:ext cx="6638925" cy="3933825"/>
          </a:xfrm>
          <a:prstGeom prst="rect">
            <a:avLst/>
          </a:prstGeom>
        </p:spPr>
      </p:pic>
    </p:spTree>
    <p:extLst>
      <p:ext uri="{BB962C8B-B14F-4D97-AF65-F5344CB8AC3E}">
        <p14:creationId xmlns:p14="http://schemas.microsoft.com/office/powerpoint/2010/main" val="47407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MISSING VALUES</a:t>
            </a:r>
            <a:endParaRPr lang="en-US" dirty="0"/>
          </a:p>
        </p:txBody>
      </p:sp>
      <p:sp>
        <p:nvSpPr>
          <p:cNvPr id="3" name="Content Placeholder 2"/>
          <p:cNvSpPr>
            <a:spLocks noGrp="1"/>
          </p:cNvSpPr>
          <p:nvPr>
            <p:ph idx="1"/>
          </p:nvPr>
        </p:nvSpPr>
        <p:spPr/>
        <p:txBody>
          <a:bodyPr/>
          <a:lstStyle/>
          <a:p>
            <a:pPr lvl="0"/>
            <a:r>
              <a:rPr lang="en-US" dirty="0"/>
              <a:t>Finding the number of missing values in each column. In numerical columns the missing values are replaced by mean and in categorical columns the missing values are replaced by “</a:t>
            </a:r>
            <a:r>
              <a:rPr lang="en-US" dirty="0" err="1"/>
              <a:t>NaN</a:t>
            </a:r>
            <a:r>
              <a:rPr lang="en-US" dirty="0"/>
              <a:t>”. </a:t>
            </a:r>
          </a:p>
        </p:txBody>
      </p:sp>
      <p:pic>
        <p:nvPicPr>
          <p:cNvPr id="4" name="Picture 3"/>
          <p:cNvPicPr>
            <a:picLocks noChangeAspect="1"/>
          </p:cNvPicPr>
          <p:nvPr/>
        </p:nvPicPr>
        <p:blipFill>
          <a:blip r:embed="rId2"/>
          <a:stretch>
            <a:fillRect/>
          </a:stretch>
        </p:blipFill>
        <p:spPr>
          <a:xfrm>
            <a:off x="1039393" y="4947789"/>
            <a:ext cx="2867025" cy="1085850"/>
          </a:xfrm>
          <a:prstGeom prst="rect">
            <a:avLst/>
          </a:prstGeom>
        </p:spPr>
      </p:pic>
    </p:spTree>
    <p:extLst>
      <p:ext uri="{BB962C8B-B14F-4D97-AF65-F5344CB8AC3E}">
        <p14:creationId xmlns:p14="http://schemas.microsoft.com/office/powerpoint/2010/main" val="344584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BUILD THE MODEL</a:t>
            </a:r>
            <a:endParaRPr lang="en-US" dirty="0"/>
          </a:p>
        </p:txBody>
      </p:sp>
      <p:sp>
        <p:nvSpPr>
          <p:cNvPr id="3" name="Content Placeholder 2"/>
          <p:cNvSpPr>
            <a:spLocks noGrp="1"/>
          </p:cNvSpPr>
          <p:nvPr>
            <p:ph idx="1"/>
          </p:nvPr>
        </p:nvSpPr>
        <p:spPr/>
        <p:txBody>
          <a:bodyPr/>
          <a:lstStyle/>
          <a:p>
            <a:pPr marL="0" indent="0">
              <a:buNone/>
            </a:pPr>
            <a:r>
              <a:rPr lang="en-US" dirty="0" smtClean="0"/>
              <a:t>We build the model by selecting features used for prediction, changing categorical data to one-hot encode, scale them and split them to train and test dataset.</a:t>
            </a:r>
          </a:p>
          <a:p>
            <a:pPr marL="0" indent="0">
              <a:buNone/>
            </a:pPr>
            <a:endParaRPr lang="en-US" dirty="0"/>
          </a:p>
        </p:txBody>
      </p:sp>
      <p:pic>
        <p:nvPicPr>
          <p:cNvPr id="5" name="Picture 4"/>
          <p:cNvPicPr>
            <a:picLocks noChangeAspect="1"/>
          </p:cNvPicPr>
          <p:nvPr/>
        </p:nvPicPr>
        <p:blipFill>
          <a:blip r:embed="rId2"/>
          <a:stretch>
            <a:fillRect/>
          </a:stretch>
        </p:blipFill>
        <p:spPr>
          <a:xfrm>
            <a:off x="917545" y="4401358"/>
            <a:ext cx="8010525" cy="1971675"/>
          </a:xfrm>
          <a:prstGeom prst="rect">
            <a:avLst/>
          </a:prstGeom>
        </p:spPr>
      </p:pic>
    </p:spTree>
    <p:extLst>
      <p:ext uri="{BB962C8B-B14F-4D97-AF65-F5344CB8AC3E}">
        <p14:creationId xmlns:p14="http://schemas.microsoft.com/office/powerpoint/2010/main" val="382086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PREDICTIONS</a:t>
            </a:r>
            <a:endParaRPr lang="en-US" dirty="0"/>
          </a:p>
        </p:txBody>
      </p:sp>
      <p:sp>
        <p:nvSpPr>
          <p:cNvPr id="3" name="Content Placeholder 2"/>
          <p:cNvSpPr>
            <a:spLocks noGrp="1"/>
          </p:cNvSpPr>
          <p:nvPr>
            <p:ph idx="1"/>
          </p:nvPr>
        </p:nvSpPr>
        <p:spPr/>
        <p:txBody>
          <a:bodyPr>
            <a:normAutofit/>
          </a:bodyPr>
          <a:lstStyle/>
          <a:p>
            <a:r>
              <a:rPr lang="en-US" sz="2400" dirty="0" smtClean="0"/>
              <a:t>LOGISTIC REGRESSION</a:t>
            </a:r>
          </a:p>
          <a:p>
            <a:pPr marL="0" indent="0">
              <a:buNone/>
            </a:pPr>
            <a:r>
              <a:rPr lang="en-US" dirty="0">
                <a:latin typeface="Calibri" panose="020F0502020204030204" pitchFamily="34" charset="0"/>
                <a:cs typeface="Calibri" panose="020F0502020204030204" pitchFamily="34" charset="0"/>
              </a:rPr>
              <a:t>Logistic regression is a statistical model that in its basic form uses a logistic function to model a binary dependent variable, although many more complex extensions exist. In regression analysis, logistic regression (or logit regression) is estimating the parameters of a logistic </a:t>
            </a:r>
            <a:r>
              <a:rPr lang="en-US" dirty="0" smtClean="0">
                <a:latin typeface="Calibri" panose="020F0502020204030204" pitchFamily="34" charset="0"/>
                <a:cs typeface="Calibri" panose="020F0502020204030204" pitchFamily="34" charset="0"/>
              </a:rPr>
              <a:t>model.</a:t>
            </a:r>
          </a:p>
          <a:p>
            <a:pPr marL="0" indent="0">
              <a:buNone/>
            </a:pPr>
            <a:r>
              <a:rPr lang="en-US" dirty="0" smtClean="0">
                <a:latin typeface="Calibri" panose="020F0502020204030204" pitchFamily="34" charset="0"/>
                <a:cs typeface="Calibri" panose="020F0502020204030204" pitchFamily="34" charset="0"/>
              </a:rPr>
              <a:t>By predicting using this algorithm, the confusion matrix is</a:t>
            </a:r>
          </a:p>
          <a:p>
            <a:pPr marL="0" indent="0">
              <a:buNone/>
            </a:pPr>
            <a:endParaRPr lang="en-US" dirty="0" smtClean="0">
              <a:latin typeface="Calibri" panose="020F0502020204030204" pitchFamily="34" charset="0"/>
              <a:cs typeface="Calibri" panose="020F0502020204030204" pitchFamily="34" charset="0"/>
            </a:endParaRPr>
          </a:p>
          <a:p>
            <a:pPr marL="0" indent="0">
              <a:buNone/>
            </a:pPr>
            <a:r>
              <a:rPr lang="en-US" dirty="0" smtClean="0">
                <a:latin typeface="Calibri" panose="020F0502020204030204" pitchFamily="34" charset="0"/>
                <a:cs typeface="Calibri" panose="020F0502020204030204" pitchFamily="34" charset="0"/>
              </a:rPr>
              <a:t> in which 141 out of  208 predictions are correct and its accuracy score is 0.7877094972067039.</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6388669" y="4208164"/>
            <a:ext cx="1019175" cy="581025"/>
          </a:xfrm>
          <a:prstGeom prst="rect">
            <a:avLst/>
          </a:prstGeom>
        </p:spPr>
      </p:pic>
    </p:spTree>
    <p:extLst>
      <p:ext uri="{BB962C8B-B14F-4D97-AF65-F5344CB8AC3E}">
        <p14:creationId xmlns:p14="http://schemas.microsoft.com/office/powerpoint/2010/main" val="1015868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181</TotalTime>
  <Words>594</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2</vt:lpstr>
      <vt:lpstr>Quotable</vt:lpstr>
      <vt:lpstr>MACHINE LEARNING PROJECT DATA ANALYSIS ON TITANIC DATASET</vt:lpstr>
      <vt:lpstr>PROJECT DESCRIPTION</vt:lpstr>
      <vt:lpstr>SOFTWARE USED</vt:lpstr>
      <vt:lpstr>PowerPoint Presentation</vt:lpstr>
      <vt:lpstr>1. LOADING OF DATA</vt:lpstr>
      <vt:lpstr>2. FINDING RELATIONSHIP BETWEEN FEATURES AND LABELS </vt:lpstr>
      <vt:lpstr>3. MISSING VALUES</vt:lpstr>
      <vt:lpstr>4. BUILD THE MODEL</vt:lpstr>
      <vt:lpstr>5. PREDICTIONS</vt:lpstr>
      <vt:lpstr>5.PREDICTIONS</vt:lpstr>
      <vt:lpstr>5. PRESDICTIONS</vt:lpstr>
      <vt:lpstr>CONCLUSIONS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DATA ANALYSIS ON TITANIC DATASET</dc:title>
  <dc:creator>Microsoft account</dc:creator>
  <cp:lastModifiedBy>Microsoft account</cp:lastModifiedBy>
  <cp:revision>10</cp:revision>
  <dcterms:created xsi:type="dcterms:W3CDTF">2020-06-19T10:13:44Z</dcterms:created>
  <dcterms:modified xsi:type="dcterms:W3CDTF">2020-06-19T13:15:12Z</dcterms:modified>
</cp:coreProperties>
</file>