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58" r:id="rId6"/>
    <p:sldId id="295" r:id="rId7"/>
    <p:sldId id="298" r:id="rId8"/>
    <p:sldId id="266" r:id="rId9"/>
    <p:sldId id="268" r:id="rId10"/>
    <p:sldId id="296" r:id="rId11"/>
    <p:sldId id="293" r:id="rId12"/>
    <p:sldId id="262" r:id="rId13"/>
    <p:sldId id="29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4832"/>
    <a:srgbClr val="E9E6DF"/>
    <a:srgbClr val="DBC1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sim\OneDrive\Desktop\coffee%20shop%20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ksim\OneDrive\Desktop\coffee%20shop%20sale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sksim\OneDrive\Desktop\coffee%20shop%20sale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sim\OneDrive\Desktop\coffee%20shop%20sale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oleObject" Target="file:///C:\Users\sksim\OneDrive\Desktop\coffee%20shop%20sa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[coffee shop sales.xlsx]pivot!PivotTable5</c:name>
    <c:fmtId val="32"/>
  </c:pivotSource>
  <c:chart>
    <c:autoTitleDeleted val="1"/>
    <c:pivotFmts>
      <c:pivotFmt>
        <c:idx val="0"/>
        <c:spPr>
          <a:solidFill>
            <a:schemeClr val="accent5"/>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180700919699997"/>
          <c:y val="7.8235918965013765E-2"/>
          <c:w val="0.8228978095750934"/>
          <c:h val="0.82316901903844686"/>
        </c:manualLayout>
      </c:layout>
      <c:lineChart>
        <c:grouping val="standard"/>
        <c:varyColors val="0"/>
        <c:ser>
          <c:idx val="0"/>
          <c:order val="0"/>
          <c:tx>
            <c:strRef>
              <c:f>pivot!$F$3</c:f>
              <c:strCache>
                <c:ptCount val="1"/>
                <c:pt idx="0">
                  <c:v>Total</c:v>
                </c:pt>
              </c:strCache>
            </c:strRef>
          </c:tx>
          <c:spPr>
            <a:ln w="28575" cap="rnd">
              <a:solidFill>
                <a:srgbClr val="634832"/>
              </a:solidFill>
              <a:round/>
            </a:ln>
            <a:effectLst/>
          </c:spPr>
          <c:marker>
            <c:symbol val="none"/>
          </c:marker>
          <c:dLbls>
            <c:dLbl>
              <c:idx val="4"/>
              <c:layout>
                <c:manualLayout>
                  <c:x val="-3.9443037093629618E-2"/>
                  <c:y val="4.80228642687961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51-40F3-8B5F-9544EC4E62E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pivot!$E$4:$E$10</c:f>
              <c:strCache>
                <c:ptCount val="6"/>
                <c:pt idx="0">
                  <c:v>January</c:v>
                </c:pt>
                <c:pt idx="1">
                  <c:v>February</c:v>
                </c:pt>
                <c:pt idx="2">
                  <c:v>March</c:v>
                </c:pt>
                <c:pt idx="3">
                  <c:v>April</c:v>
                </c:pt>
                <c:pt idx="4">
                  <c:v>May</c:v>
                </c:pt>
                <c:pt idx="5">
                  <c:v>June</c:v>
                </c:pt>
              </c:strCache>
            </c:strRef>
          </c:cat>
          <c:val>
            <c:numRef>
              <c:f>pivot!$F$4:$F$10</c:f>
              <c:numCache>
                <c:formatCode>_-[$$-409]* #,##0.0_ ;_-[$$-409]* \-#,##0.0\ ;_-[$$-409]* "-"??_ ;_-@_ </c:formatCode>
                <c:ptCount val="6"/>
                <c:pt idx="0">
                  <c:v>81587</c:v>
                </c:pt>
                <c:pt idx="1">
                  <c:v>76152</c:v>
                </c:pt>
                <c:pt idx="2">
                  <c:v>98770</c:v>
                </c:pt>
                <c:pt idx="3">
                  <c:v>118868</c:v>
                </c:pt>
                <c:pt idx="4">
                  <c:v>156680</c:v>
                </c:pt>
                <c:pt idx="5">
                  <c:v>166439</c:v>
                </c:pt>
              </c:numCache>
            </c:numRef>
          </c:val>
          <c:smooth val="0"/>
          <c:extLst>
            <c:ext xmlns:c16="http://schemas.microsoft.com/office/drawing/2014/chart" uri="{C3380CC4-5D6E-409C-BE32-E72D297353CC}">
              <c16:uniqueId val="{00000001-0A51-40F3-8B5F-9544EC4E62EC}"/>
            </c:ext>
          </c:extLst>
        </c:ser>
        <c:dLbls>
          <c:showLegendKey val="0"/>
          <c:showVal val="1"/>
          <c:showCatName val="0"/>
          <c:showSerName val="0"/>
          <c:showPercent val="0"/>
          <c:showBubbleSize val="0"/>
        </c:dLbls>
        <c:smooth val="0"/>
        <c:axId val="855527840"/>
        <c:axId val="855526880"/>
      </c:lineChart>
      <c:catAx>
        <c:axId val="855527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5526880"/>
        <c:crosses val="autoZero"/>
        <c:auto val="1"/>
        <c:lblAlgn val="ctr"/>
        <c:lblOffset val="100"/>
        <c:noMultiLvlLbl val="0"/>
      </c:catAx>
      <c:valAx>
        <c:axId val="8555268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409]* #,##0.0_ ;_-[$$-409]* \-#,##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552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sales.xlsx]pivot!PivotTable14</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Percentage</a:t>
            </a:r>
            <a:r>
              <a:rPr lang="en-IN" b="1" baseline="0" dirty="0"/>
              <a:t> Of Size Distribution Based On Orders</a:t>
            </a:r>
            <a:endParaRPr lang="en-IN" b="1" dirty="0"/>
          </a:p>
        </c:rich>
      </c:tx>
      <c:overlay val="0"/>
      <c:spPr>
        <a:noFill/>
        <a:ln>
          <a:solidFill>
            <a:srgbClr val="38220F"/>
          </a:solid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delete val="1"/>
          <c:extLst>
            <c:ext xmlns:c15="http://schemas.microsoft.com/office/drawing/2012/chart" uri="{CE6537A1-D6FC-4f65-9D91-7224C49458BB}"/>
          </c:extLst>
        </c:dLbl>
      </c:pivotFmt>
      <c:pivotFmt>
        <c:idx val="3"/>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pivotFmt>
      <c:pivotFmt>
        <c:idx val="4"/>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delete val="1"/>
          <c:extLst>
            <c:ext xmlns:c15="http://schemas.microsoft.com/office/drawing/2012/chart" uri="{CE6537A1-D6FC-4f65-9D91-7224C49458BB}"/>
          </c:extLst>
        </c:dLbl>
      </c:pivotFmt>
      <c:pivotFmt>
        <c:idx val="5"/>
        <c:spPr>
          <a:solidFill>
            <a:schemeClr val="accent1"/>
          </a:solidFill>
          <a:ln w="28575" cap="rnd">
            <a:solidFill>
              <a:srgbClr val="634832"/>
            </a:solidFill>
            <a:round/>
          </a:ln>
          <a:effectLst/>
        </c:spPr>
        <c:marker>
          <c:symbol val="circle"/>
          <c:size val="5"/>
          <c:spPr>
            <a:solidFill>
              <a:srgbClr val="634832"/>
            </a:solidFill>
            <a:ln w="9525">
              <a:solidFill>
                <a:srgbClr val="634832"/>
              </a:solidFill>
            </a:ln>
            <a:effectLst/>
          </c:spPr>
        </c:marker>
      </c:pivotFmt>
      <c:pivotFmt>
        <c:idx val="6"/>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delete val="1"/>
          <c:extLst>
            <c:ext xmlns:c15="http://schemas.microsoft.com/office/drawing/2012/chart" uri="{CE6537A1-D6FC-4f65-9D91-7224C49458BB}"/>
          </c:extLst>
        </c:dLbl>
      </c:pivotFmt>
      <c:pivotFmt>
        <c:idx val="7"/>
        <c:spPr>
          <a:solidFill>
            <a:schemeClr val="accent1"/>
          </a:solidFill>
          <a:ln w="28575" cap="rnd">
            <a:solidFill>
              <a:srgbClr val="634832"/>
            </a:solidFill>
            <a:round/>
          </a:ln>
          <a:effectLst/>
        </c:spPr>
        <c:marker>
          <c:symbol val="circle"/>
          <c:size val="5"/>
          <c:spPr>
            <a:solidFill>
              <a:srgbClr val="634832"/>
            </a:solidFill>
            <a:ln w="9525">
              <a:solidFill>
                <a:srgbClr val="634832"/>
              </a:solidFill>
            </a:ln>
            <a:effectLst/>
          </c:spPr>
        </c:marker>
      </c:pivotFmt>
      <c:pivotFmt>
        <c:idx val="8"/>
        <c:spPr>
          <a:solidFill>
            <a:schemeClr val="accent1"/>
          </a:solidFill>
          <a:ln w="9525">
            <a:solidFill>
              <a:srgbClr val="38220F"/>
            </a:solidFill>
          </a:ln>
          <a:effectLst/>
        </c:spPr>
        <c:marker>
          <c:symbol val="circle"/>
          <c:size val="5"/>
          <c:spPr>
            <a:solidFill>
              <a:schemeClr val="accent1"/>
            </a:solidFill>
            <a:ln w="9525">
              <a:solidFill>
                <a:srgbClr val="63483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9525">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9525">
            <a:solidFill>
              <a:srgbClr val="38220F"/>
            </a:solidFill>
          </a:ln>
          <a:effectLst/>
        </c:spPr>
      </c:pivotFmt>
      <c:pivotFmt>
        <c:idx val="11"/>
        <c:spPr>
          <a:solidFill>
            <a:schemeClr val="accent1"/>
          </a:solidFill>
          <a:ln w="9525">
            <a:solidFill>
              <a:srgbClr val="38220F"/>
            </a:solidFill>
          </a:ln>
          <a:effectLst/>
        </c:spPr>
      </c:pivotFmt>
      <c:pivotFmt>
        <c:idx val="12"/>
        <c:spPr>
          <a:solidFill>
            <a:schemeClr val="accent1"/>
          </a:solidFill>
          <a:ln w="9525">
            <a:solidFill>
              <a:srgbClr val="38220F"/>
            </a:solidFill>
          </a:ln>
          <a:effectLst/>
        </c:spPr>
      </c:pivotFmt>
      <c:pivotFmt>
        <c:idx val="13"/>
        <c:spPr>
          <a:solidFill>
            <a:schemeClr val="accent1"/>
          </a:solidFill>
          <a:ln w="9525">
            <a:solidFill>
              <a:srgbClr val="38220F"/>
            </a:solidFill>
          </a:ln>
          <a:effectLst/>
        </c:spPr>
      </c:pivotFmt>
      <c:pivotFmt>
        <c:idx val="14"/>
        <c:spPr>
          <a:solidFill>
            <a:schemeClr val="accent1"/>
          </a:solidFill>
          <a:ln w="9525">
            <a:solidFill>
              <a:srgbClr val="38220F"/>
            </a:solidFill>
          </a:ln>
          <a:effectLst/>
        </c:spPr>
      </c:pivotFmt>
      <c:pivotFmt>
        <c:idx val="15"/>
        <c:spPr>
          <a:solidFill>
            <a:schemeClr val="accent1"/>
          </a:solidFill>
          <a:ln w="9525">
            <a:solidFill>
              <a:srgbClr val="38220F"/>
            </a:solidFill>
          </a:ln>
          <a:effectLst/>
        </c:spPr>
      </c:pivotFmt>
      <c:pivotFmt>
        <c:idx val="16"/>
        <c:spPr>
          <a:solidFill>
            <a:schemeClr val="accent1"/>
          </a:solidFill>
          <a:ln w="9525">
            <a:solidFill>
              <a:srgbClr val="38220F"/>
            </a:solidFill>
          </a:ln>
          <a:effectLst/>
        </c:spPr>
      </c:pivotFmt>
      <c:pivotFmt>
        <c:idx val="17"/>
        <c:spPr>
          <a:solidFill>
            <a:schemeClr val="accent1"/>
          </a:solidFill>
          <a:ln w="9525">
            <a:solidFill>
              <a:srgbClr val="38220F"/>
            </a:solidFill>
          </a:ln>
          <a:effectLst/>
        </c:spPr>
      </c:pivotFmt>
      <c:pivotFmt>
        <c:idx val="18"/>
        <c:spPr>
          <a:solidFill>
            <a:schemeClr val="accent1"/>
          </a:solidFill>
          <a:ln w="9525">
            <a:solidFill>
              <a:srgbClr val="38220F"/>
            </a:solidFill>
          </a:ln>
          <a:effectLst/>
        </c:spPr>
      </c:pivotFmt>
      <c:pivotFmt>
        <c:idx val="19"/>
        <c:spPr>
          <a:solidFill>
            <a:schemeClr val="accent1"/>
          </a:solidFill>
          <a:ln w="9525">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9525">
            <a:solidFill>
              <a:srgbClr val="38220F"/>
            </a:solidFill>
          </a:ln>
          <a:effectLst/>
        </c:spPr>
      </c:pivotFmt>
      <c:pivotFmt>
        <c:idx val="21"/>
        <c:spPr>
          <a:solidFill>
            <a:schemeClr val="accent1"/>
          </a:solidFill>
          <a:ln w="9525">
            <a:solidFill>
              <a:srgbClr val="38220F"/>
            </a:solidFill>
          </a:ln>
          <a:effectLst/>
        </c:spPr>
      </c:pivotFmt>
      <c:pivotFmt>
        <c:idx val="22"/>
        <c:spPr>
          <a:solidFill>
            <a:schemeClr val="accent1"/>
          </a:solidFill>
          <a:ln w="9525">
            <a:solidFill>
              <a:srgbClr val="38220F"/>
            </a:solidFill>
          </a:ln>
          <a:effectLst/>
        </c:spPr>
      </c:pivotFmt>
      <c:pivotFmt>
        <c:idx val="23"/>
        <c:spPr>
          <a:solidFill>
            <a:schemeClr val="accent1"/>
          </a:solidFill>
          <a:ln w="9525">
            <a:solidFill>
              <a:srgbClr val="38220F"/>
            </a:solidFill>
          </a:ln>
          <a:effectLst/>
        </c:spPr>
      </c:pivotFmt>
      <c:pivotFmt>
        <c:idx val="24"/>
        <c:spPr>
          <a:solidFill>
            <a:schemeClr val="accent1"/>
          </a:solidFill>
          <a:ln w="9525">
            <a:solidFill>
              <a:srgbClr val="38220F"/>
            </a:solidFill>
          </a:ln>
          <a:effectLst/>
        </c:spPr>
      </c:pivotFmt>
      <c:pivotFmt>
        <c:idx val="25"/>
        <c:spPr>
          <a:solidFill>
            <a:schemeClr val="accent1"/>
          </a:solidFill>
          <a:ln w="9525">
            <a:solidFill>
              <a:srgbClr val="38220F"/>
            </a:solidFill>
          </a:ln>
          <a:effectLst/>
        </c:spPr>
      </c:pivotFmt>
      <c:pivotFmt>
        <c:idx val="26"/>
        <c:spPr>
          <a:solidFill>
            <a:schemeClr val="accent1"/>
          </a:solidFill>
          <a:ln w="9525">
            <a:solidFill>
              <a:srgbClr val="38220F"/>
            </a:solidFill>
          </a:ln>
          <a:effectLst/>
        </c:spPr>
      </c:pivotFmt>
      <c:pivotFmt>
        <c:idx val="27"/>
        <c:spPr>
          <a:solidFill>
            <a:schemeClr val="accent1"/>
          </a:solidFill>
          <a:ln w="9525">
            <a:solidFill>
              <a:srgbClr val="38220F"/>
            </a:solidFill>
          </a:ln>
          <a:effectLst/>
        </c:spPr>
      </c:pivotFmt>
      <c:pivotFmt>
        <c:idx val="28"/>
        <c:spPr>
          <a:solidFill>
            <a:schemeClr val="accent1"/>
          </a:solidFill>
          <a:ln w="9525">
            <a:solidFill>
              <a:srgbClr val="38220F"/>
            </a:solidFill>
          </a:ln>
          <a:effectLst/>
        </c:spPr>
      </c:pivotFmt>
      <c:pivotFmt>
        <c:idx val="29"/>
        <c:spPr>
          <a:ln w="9525">
            <a:solidFill>
              <a:srgbClr val="38220F"/>
            </a:solidFill>
          </a:ln>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0"/>
        <c:spPr>
          <a:solidFill>
            <a:schemeClr val="accent1"/>
          </a:solidFill>
          <a:ln w="9525">
            <a:solidFill>
              <a:srgbClr val="38220F"/>
            </a:solidFill>
          </a:ln>
          <a:effectLst/>
        </c:spPr>
      </c:pivotFmt>
      <c:pivotFmt>
        <c:idx val="31"/>
        <c:spPr>
          <a:solidFill>
            <a:schemeClr val="accent2"/>
          </a:solidFill>
          <a:ln w="9525">
            <a:solidFill>
              <a:srgbClr val="38220F"/>
            </a:solidFill>
          </a:ln>
          <a:effectLst/>
        </c:spPr>
      </c:pivotFmt>
      <c:pivotFmt>
        <c:idx val="32"/>
        <c:spPr>
          <a:solidFill>
            <a:schemeClr val="accent3"/>
          </a:solidFill>
          <a:ln w="9525">
            <a:solidFill>
              <a:srgbClr val="38220F"/>
            </a:solidFill>
          </a:ln>
          <a:effectLst/>
        </c:spPr>
      </c:pivotFmt>
      <c:pivotFmt>
        <c:idx val="33"/>
        <c:spPr>
          <a:solidFill>
            <a:schemeClr val="accent4"/>
          </a:solidFill>
          <a:ln w="9525">
            <a:solidFill>
              <a:srgbClr val="38220F"/>
            </a:solidFill>
          </a:ln>
          <a:effectLst/>
        </c:spPr>
      </c:pivotFmt>
      <c:pivotFmt>
        <c:idx val="34"/>
        <c:spPr>
          <a:ln w="9525">
            <a:solidFill>
              <a:srgbClr val="38220F"/>
            </a:solidFill>
          </a:ln>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5"/>
        <c:spPr>
          <a:solidFill>
            <a:schemeClr val="accent1"/>
          </a:solidFill>
          <a:ln w="9525">
            <a:solidFill>
              <a:srgbClr val="38220F"/>
            </a:solidFill>
          </a:ln>
          <a:effectLst/>
        </c:spPr>
      </c:pivotFmt>
      <c:pivotFmt>
        <c:idx val="36"/>
        <c:spPr>
          <a:solidFill>
            <a:schemeClr val="accent2"/>
          </a:solidFill>
          <a:ln w="9525">
            <a:solidFill>
              <a:srgbClr val="38220F"/>
            </a:solidFill>
          </a:ln>
          <a:effectLst/>
        </c:spPr>
      </c:pivotFmt>
      <c:pivotFmt>
        <c:idx val="37"/>
        <c:spPr>
          <a:solidFill>
            <a:schemeClr val="accent3"/>
          </a:solidFill>
          <a:ln w="9525">
            <a:solidFill>
              <a:srgbClr val="38220F"/>
            </a:solidFill>
          </a:ln>
          <a:effectLst/>
        </c:spPr>
      </c:pivotFmt>
      <c:pivotFmt>
        <c:idx val="38"/>
        <c:spPr>
          <a:solidFill>
            <a:schemeClr val="accent4"/>
          </a:solidFill>
          <a:ln w="9525">
            <a:solidFill>
              <a:srgbClr val="38220F"/>
            </a:solidFill>
          </a:ln>
          <a:effectLst/>
        </c:spPr>
      </c:pivotFmt>
      <c:pivotFmt>
        <c:idx val="39"/>
        <c:spPr>
          <a:ln w="9525">
            <a:solidFill>
              <a:srgbClr val="38220F"/>
            </a:solidFill>
          </a:ln>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0"/>
        <c:spPr>
          <a:solidFill>
            <a:schemeClr val="accent1"/>
          </a:solidFill>
          <a:ln w="9525">
            <a:solidFill>
              <a:srgbClr val="38220F"/>
            </a:solidFill>
          </a:ln>
          <a:effectLst/>
        </c:spPr>
      </c:pivotFmt>
      <c:pivotFmt>
        <c:idx val="41"/>
        <c:spPr>
          <a:solidFill>
            <a:schemeClr val="accent2"/>
          </a:solidFill>
          <a:ln w="9525">
            <a:solidFill>
              <a:srgbClr val="38220F"/>
            </a:solidFill>
          </a:ln>
          <a:effectLst/>
        </c:spPr>
      </c:pivotFmt>
      <c:pivotFmt>
        <c:idx val="42"/>
        <c:spPr>
          <a:solidFill>
            <a:schemeClr val="accent3"/>
          </a:solidFill>
          <a:ln w="9525">
            <a:solidFill>
              <a:srgbClr val="38220F"/>
            </a:solidFill>
          </a:ln>
          <a:effectLst/>
        </c:spPr>
      </c:pivotFmt>
      <c:pivotFmt>
        <c:idx val="43"/>
        <c:spPr>
          <a:solidFill>
            <a:schemeClr val="accent4"/>
          </a:solidFill>
          <a:ln w="9525">
            <a:solidFill>
              <a:srgbClr val="38220F"/>
            </a:solidFill>
          </a:ln>
          <a:effectLst/>
        </c:spPr>
      </c:pivotFmt>
    </c:pivotFmts>
    <c:plotArea>
      <c:layout/>
      <c:pieChart>
        <c:varyColors val="1"/>
        <c:ser>
          <c:idx val="0"/>
          <c:order val="0"/>
          <c:tx>
            <c:strRef>
              <c:f>pivot!$F$21</c:f>
              <c:strCache>
                <c:ptCount val="1"/>
                <c:pt idx="0">
                  <c:v>Total</c:v>
                </c:pt>
              </c:strCache>
            </c:strRef>
          </c:tx>
          <c:spPr>
            <a:ln w="9525">
              <a:solidFill>
                <a:srgbClr val="38220F"/>
              </a:solidFill>
            </a:ln>
          </c:spPr>
          <c:explosion val="8"/>
          <c:dPt>
            <c:idx val="0"/>
            <c:bubble3D val="0"/>
            <c:spPr>
              <a:solidFill>
                <a:schemeClr val="accent1"/>
              </a:solidFill>
              <a:ln w="9525">
                <a:solidFill>
                  <a:srgbClr val="38220F"/>
                </a:solidFill>
              </a:ln>
              <a:effectLst/>
            </c:spPr>
            <c:extLst>
              <c:ext xmlns:c16="http://schemas.microsoft.com/office/drawing/2014/chart" uri="{C3380CC4-5D6E-409C-BE32-E72D297353CC}">
                <c16:uniqueId val="{00000001-2A5F-45E8-AE08-6AF26E33DC5E}"/>
              </c:ext>
            </c:extLst>
          </c:dPt>
          <c:dPt>
            <c:idx val="1"/>
            <c:bubble3D val="0"/>
            <c:spPr>
              <a:solidFill>
                <a:schemeClr val="accent2"/>
              </a:solidFill>
              <a:ln w="9525">
                <a:solidFill>
                  <a:srgbClr val="38220F"/>
                </a:solidFill>
              </a:ln>
              <a:effectLst/>
            </c:spPr>
            <c:extLst>
              <c:ext xmlns:c16="http://schemas.microsoft.com/office/drawing/2014/chart" uri="{C3380CC4-5D6E-409C-BE32-E72D297353CC}">
                <c16:uniqueId val="{00000003-2A5F-45E8-AE08-6AF26E33DC5E}"/>
              </c:ext>
            </c:extLst>
          </c:dPt>
          <c:dPt>
            <c:idx val="2"/>
            <c:bubble3D val="0"/>
            <c:spPr>
              <a:solidFill>
                <a:schemeClr val="accent3"/>
              </a:solidFill>
              <a:ln w="9525">
                <a:solidFill>
                  <a:srgbClr val="38220F"/>
                </a:solidFill>
              </a:ln>
              <a:effectLst/>
            </c:spPr>
            <c:extLst>
              <c:ext xmlns:c16="http://schemas.microsoft.com/office/drawing/2014/chart" uri="{C3380CC4-5D6E-409C-BE32-E72D297353CC}">
                <c16:uniqueId val="{00000005-2A5F-45E8-AE08-6AF26E33DC5E}"/>
              </c:ext>
            </c:extLst>
          </c:dPt>
          <c:dPt>
            <c:idx val="3"/>
            <c:bubble3D val="0"/>
            <c:spPr>
              <a:solidFill>
                <a:schemeClr val="accent4"/>
              </a:solidFill>
              <a:ln w="9525">
                <a:solidFill>
                  <a:srgbClr val="38220F"/>
                </a:solidFill>
              </a:ln>
              <a:effectLst/>
            </c:spPr>
            <c:extLst>
              <c:ext xmlns:c16="http://schemas.microsoft.com/office/drawing/2014/chart" uri="{C3380CC4-5D6E-409C-BE32-E72D297353CC}">
                <c16:uniqueId val="{00000007-2A5F-45E8-AE08-6AF26E33DC5E}"/>
              </c:ext>
            </c:extLst>
          </c:dPt>
          <c:dPt>
            <c:idx val="4"/>
            <c:bubble3D val="0"/>
            <c:extLst>
              <c:ext xmlns:c16="http://schemas.microsoft.com/office/drawing/2014/chart" uri="{C3380CC4-5D6E-409C-BE32-E72D297353CC}">
                <c16:uniqueId val="{00000008-2A5F-45E8-AE08-6AF26E33DC5E}"/>
              </c:ext>
            </c:extLst>
          </c:dPt>
          <c:dPt>
            <c:idx val="5"/>
            <c:bubble3D val="0"/>
            <c:extLst>
              <c:ext xmlns:c16="http://schemas.microsoft.com/office/drawing/2014/chart" uri="{C3380CC4-5D6E-409C-BE32-E72D297353CC}">
                <c16:uniqueId val="{00000009-2A5F-45E8-AE08-6AF26E33DC5E}"/>
              </c:ext>
            </c:extLst>
          </c:dPt>
          <c:dPt>
            <c:idx val="6"/>
            <c:bubble3D val="0"/>
            <c:extLst>
              <c:ext xmlns:c16="http://schemas.microsoft.com/office/drawing/2014/chart" uri="{C3380CC4-5D6E-409C-BE32-E72D297353CC}">
                <c16:uniqueId val="{0000000A-2A5F-45E8-AE08-6AF26E33DC5E}"/>
              </c:ext>
            </c:extLst>
          </c:dPt>
          <c:dPt>
            <c:idx val="7"/>
            <c:bubble3D val="0"/>
            <c:extLst>
              <c:ext xmlns:c16="http://schemas.microsoft.com/office/drawing/2014/chart" uri="{C3380CC4-5D6E-409C-BE32-E72D297353CC}">
                <c16:uniqueId val="{0000000B-2A5F-45E8-AE08-6AF26E33DC5E}"/>
              </c:ext>
            </c:extLst>
          </c:dPt>
          <c:dPt>
            <c:idx val="8"/>
            <c:bubble3D val="0"/>
            <c:extLst>
              <c:ext xmlns:c16="http://schemas.microsoft.com/office/drawing/2014/chart" uri="{C3380CC4-5D6E-409C-BE32-E72D297353CC}">
                <c16:uniqueId val="{0000000C-2A5F-45E8-AE08-6AF26E33DC5E}"/>
              </c:ext>
            </c:extLst>
          </c:dPt>
          <c:dPt>
            <c:idx val="9"/>
            <c:bubble3D val="0"/>
            <c:extLst>
              <c:ext xmlns:c16="http://schemas.microsoft.com/office/drawing/2014/chart" uri="{C3380CC4-5D6E-409C-BE32-E72D297353CC}">
                <c16:uniqueId val="{0000000D-2A5F-45E8-AE08-6AF26E33DC5E}"/>
              </c:ext>
            </c:extLst>
          </c:dPt>
          <c:dPt>
            <c:idx val="10"/>
            <c:bubble3D val="0"/>
            <c:extLst>
              <c:ext xmlns:c16="http://schemas.microsoft.com/office/drawing/2014/chart" uri="{C3380CC4-5D6E-409C-BE32-E72D297353CC}">
                <c16:uniqueId val="{0000000E-2A5F-45E8-AE08-6AF26E33DC5E}"/>
              </c:ext>
            </c:extLst>
          </c:dPt>
          <c:dPt>
            <c:idx val="11"/>
            <c:bubble3D val="0"/>
            <c:extLst>
              <c:ext xmlns:c16="http://schemas.microsoft.com/office/drawing/2014/chart" uri="{C3380CC4-5D6E-409C-BE32-E72D297353CC}">
                <c16:uniqueId val="{0000000F-2A5F-45E8-AE08-6AF26E33DC5E}"/>
              </c:ext>
            </c:extLst>
          </c:dPt>
          <c:dPt>
            <c:idx val="12"/>
            <c:bubble3D val="0"/>
            <c:extLst>
              <c:ext xmlns:c16="http://schemas.microsoft.com/office/drawing/2014/chart" uri="{C3380CC4-5D6E-409C-BE32-E72D297353CC}">
                <c16:uniqueId val="{00000010-2A5F-45E8-AE08-6AF26E33DC5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pivot!$E$22:$E$26</c:f>
              <c:strCache>
                <c:ptCount val="4"/>
                <c:pt idx="0">
                  <c:v>Large</c:v>
                </c:pt>
                <c:pt idx="1">
                  <c:v>Not Defined</c:v>
                </c:pt>
                <c:pt idx="2">
                  <c:v>Regular</c:v>
                </c:pt>
                <c:pt idx="3">
                  <c:v>Small</c:v>
                </c:pt>
              </c:strCache>
            </c:strRef>
          </c:cat>
          <c:val>
            <c:numRef>
              <c:f>pivot!$F$22:$F$26</c:f>
              <c:numCache>
                <c:formatCode>General</c:formatCode>
                <c:ptCount val="4"/>
                <c:pt idx="0">
                  <c:v>44885</c:v>
                </c:pt>
                <c:pt idx="1">
                  <c:v>44518</c:v>
                </c:pt>
                <c:pt idx="2">
                  <c:v>45789</c:v>
                </c:pt>
                <c:pt idx="3">
                  <c:v>13924</c:v>
                </c:pt>
              </c:numCache>
            </c:numRef>
          </c:val>
          <c:extLst>
            <c:ext xmlns:c16="http://schemas.microsoft.com/office/drawing/2014/chart" uri="{C3380CC4-5D6E-409C-BE32-E72D297353CC}">
              <c16:uniqueId val="{00000011-2A5F-45E8-AE08-6AF26E33DC5E}"/>
            </c:ext>
          </c:extLst>
        </c:ser>
        <c:dLbls>
          <c:dLblPos val="bestFit"/>
          <c:showLegendKey val="0"/>
          <c:showVal val="1"/>
          <c:showCatName val="0"/>
          <c:showSerName val="0"/>
          <c:showPercent val="0"/>
          <c:showBubbleSize val="0"/>
          <c:showLeaderLines val="1"/>
        </c:dLbls>
        <c:firstSliceAng val="0"/>
      </c:pieChart>
    </c:plotArea>
    <c:legend>
      <c:legendPos val="r"/>
      <c:layout>
        <c:manualLayout>
          <c:xMode val="edge"/>
          <c:yMode val="edge"/>
          <c:x val="0.7996078673872038"/>
          <c:y val="0.49056943828276961"/>
          <c:w val="0.18267781847058981"/>
          <c:h val="0.301520606536304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chart>
  <c:spPr>
    <a:solidFill>
      <a:srgbClr val="DBC1AC"/>
    </a:solidFill>
    <a:ln w="9525" cap="flat" cmpd="sng" algn="ctr">
      <a:solidFill>
        <a:srgbClr val="634832"/>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sales.xlsx]pivot!PivotTable9</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Categories</a:t>
            </a:r>
            <a:r>
              <a:rPr lang="en-IN" b="1" baseline="0" dirty="0"/>
              <a:t> Percentage Distribution Based On Revenue</a:t>
            </a:r>
            <a:endParaRPr lang="en-IN" b="1" dirty="0"/>
          </a:p>
        </c:rich>
      </c:tx>
      <c:overlay val="0"/>
      <c:spPr>
        <a:noFill/>
        <a:ln>
          <a:solidFill>
            <a:srgbClr val="38220F"/>
          </a:solid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pivotFmt>
      <c:pivotFmt>
        <c:idx val="4"/>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634832"/>
            </a:solidFill>
            <a:round/>
          </a:ln>
          <a:effectLst/>
        </c:spPr>
        <c:marker>
          <c:symbol val="circle"/>
          <c:size val="5"/>
          <c:spPr>
            <a:solidFill>
              <a:srgbClr val="634832"/>
            </a:solidFill>
            <a:ln w="9525">
              <a:solidFill>
                <a:srgbClr val="634832"/>
              </a:solidFill>
            </a:ln>
            <a:effectLst/>
          </c:spPr>
        </c:marker>
      </c:pivotFmt>
      <c:pivotFmt>
        <c:idx val="6"/>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634832"/>
            </a:solidFill>
            <a:round/>
          </a:ln>
          <a:effectLst/>
        </c:spPr>
        <c:marker>
          <c:symbol val="circle"/>
          <c:size val="5"/>
          <c:spPr>
            <a:solidFill>
              <a:srgbClr val="634832"/>
            </a:solidFill>
            <a:ln w="9525">
              <a:solidFill>
                <a:srgbClr val="634832"/>
              </a:solidFill>
            </a:ln>
            <a:effectLst/>
          </c:spPr>
        </c:marker>
      </c:pivotFmt>
      <c:pivotFmt>
        <c:idx val="8"/>
        <c:spPr>
          <a:solidFill>
            <a:schemeClr val="accent1"/>
          </a:solidFill>
          <a:ln w="9525">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9525">
            <a:solidFill>
              <a:srgbClr val="38220F"/>
            </a:solidFill>
          </a:ln>
          <a:effectLst/>
        </c:spPr>
      </c:pivotFmt>
      <c:pivotFmt>
        <c:idx val="10"/>
        <c:spPr>
          <a:solidFill>
            <a:schemeClr val="accent1"/>
          </a:solidFill>
          <a:ln w="9525">
            <a:solidFill>
              <a:srgbClr val="38220F"/>
            </a:solidFill>
          </a:ln>
          <a:effectLst/>
        </c:spPr>
      </c:pivotFmt>
      <c:pivotFmt>
        <c:idx val="11"/>
        <c:spPr>
          <a:solidFill>
            <a:schemeClr val="accent1"/>
          </a:solidFill>
          <a:ln w="9525">
            <a:solidFill>
              <a:srgbClr val="38220F"/>
            </a:solidFill>
          </a:ln>
          <a:effectLst/>
        </c:spPr>
      </c:pivotFmt>
      <c:pivotFmt>
        <c:idx val="12"/>
        <c:spPr>
          <a:solidFill>
            <a:schemeClr val="accent1"/>
          </a:solidFill>
          <a:ln w="9525">
            <a:solidFill>
              <a:srgbClr val="38220F"/>
            </a:solidFill>
          </a:ln>
          <a:effectLst/>
        </c:spPr>
      </c:pivotFmt>
      <c:pivotFmt>
        <c:idx val="13"/>
        <c:spPr>
          <a:solidFill>
            <a:schemeClr val="accent1"/>
          </a:solidFill>
          <a:ln w="9525">
            <a:solidFill>
              <a:srgbClr val="38220F"/>
            </a:solidFill>
          </a:ln>
          <a:effectLst/>
        </c:spPr>
      </c:pivotFmt>
      <c:pivotFmt>
        <c:idx val="14"/>
        <c:spPr>
          <a:solidFill>
            <a:schemeClr val="accent1"/>
          </a:solidFill>
          <a:ln w="9525">
            <a:solidFill>
              <a:srgbClr val="38220F"/>
            </a:solidFill>
          </a:ln>
          <a:effectLst/>
        </c:spPr>
      </c:pivotFmt>
      <c:pivotFmt>
        <c:idx val="15"/>
        <c:spPr>
          <a:solidFill>
            <a:schemeClr val="accent1"/>
          </a:solidFill>
          <a:ln w="9525">
            <a:solidFill>
              <a:srgbClr val="38220F"/>
            </a:solidFill>
          </a:ln>
          <a:effectLst/>
        </c:spPr>
      </c:pivotFmt>
      <c:pivotFmt>
        <c:idx val="16"/>
        <c:spPr>
          <a:solidFill>
            <a:schemeClr val="accent1"/>
          </a:solidFill>
          <a:ln w="9525">
            <a:solidFill>
              <a:srgbClr val="38220F"/>
            </a:solidFill>
          </a:ln>
          <a:effectLst/>
        </c:spPr>
      </c:pivotFmt>
      <c:pivotFmt>
        <c:idx val="17"/>
        <c:spPr>
          <a:solidFill>
            <a:schemeClr val="accent1"/>
          </a:solidFill>
          <a:ln w="9525">
            <a:solidFill>
              <a:srgbClr val="38220F"/>
            </a:solidFill>
          </a:ln>
          <a:effectLst/>
        </c:spPr>
      </c:pivotFmt>
      <c:pivotFmt>
        <c:idx val="18"/>
        <c:spPr>
          <a:solidFill>
            <a:schemeClr val="accent1"/>
          </a:solidFill>
          <a:ln w="9525">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9525">
            <a:solidFill>
              <a:srgbClr val="38220F"/>
            </a:solidFill>
          </a:ln>
          <a:effectLst/>
        </c:spPr>
      </c:pivotFmt>
      <c:pivotFmt>
        <c:idx val="20"/>
        <c:spPr>
          <a:solidFill>
            <a:schemeClr val="accent1"/>
          </a:solidFill>
          <a:ln w="9525">
            <a:solidFill>
              <a:srgbClr val="38220F"/>
            </a:solidFill>
          </a:ln>
          <a:effectLst/>
        </c:spPr>
      </c:pivotFmt>
      <c:pivotFmt>
        <c:idx val="21"/>
        <c:spPr>
          <a:solidFill>
            <a:schemeClr val="accent1"/>
          </a:solidFill>
          <a:ln w="9525">
            <a:solidFill>
              <a:srgbClr val="38220F"/>
            </a:solidFill>
          </a:ln>
          <a:effectLst/>
        </c:spPr>
      </c:pivotFmt>
      <c:pivotFmt>
        <c:idx val="22"/>
        <c:spPr>
          <a:solidFill>
            <a:schemeClr val="accent1"/>
          </a:solidFill>
          <a:ln w="9525">
            <a:solidFill>
              <a:srgbClr val="38220F"/>
            </a:solidFill>
          </a:ln>
          <a:effectLst/>
        </c:spPr>
      </c:pivotFmt>
      <c:pivotFmt>
        <c:idx val="23"/>
        <c:spPr>
          <a:solidFill>
            <a:schemeClr val="accent1"/>
          </a:solidFill>
          <a:ln w="9525">
            <a:solidFill>
              <a:srgbClr val="38220F"/>
            </a:solidFill>
          </a:ln>
          <a:effectLst/>
        </c:spPr>
      </c:pivotFmt>
      <c:pivotFmt>
        <c:idx val="24"/>
        <c:spPr>
          <a:solidFill>
            <a:schemeClr val="accent1"/>
          </a:solidFill>
          <a:ln w="9525">
            <a:solidFill>
              <a:srgbClr val="38220F"/>
            </a:solidFill>
          </a:ln>
          <a:effectLst/>
        </c:spPr>
      </c:pivotFmt>
      <c:pivotFmt>
        <c:idx val="25"/>
        <c:spPr>
          <a:solidFill>
            <a:schemeClr val="accent1"/>
          </a:solidFill>
          <a:ln w="9525">
            <a:solidFill>
              <a:srgbClr val="38220F"/>
            </a:solidFill>
          </a:ln>
          <a:effectLst/>
        </c:spPr>
      </c:pivotFmt>
      <c:pivotFmt>
        <c:idx val="26"/>
        <c:spPr>
          <a:solidFill>
            <a:schemeClr val="accent1"/>
          </a:solidFill>
          <a:ln w="9525">
            <a:solidFill>
              <a:srgbClr val="38220F"/>
            </a:solidFill>
          </a:ln>
          <a:effectLst/>
        </c:spPr>
      </c:pivotFmt>
      <c:pivotFmt>
        <c:idx val="27"/>
        <c:spPr>
          <a:solidFill>
            <a:schemeClr val="accent1"/>
          </a:solidFill>
          <a:ln w="9525">
            <a:solidFill>
              <a:srgbClr val="38220F"/>
            </a:solidFill>
          </a:ln>
          <a:effectLst/>
        </c:spPr>
      </c:pivotFmt>
      <c:pivotFmt>
        <c:idx val="28"/>
        <c:spPr>
          <a:solidFill>
            <a:schemeClr val="accent1"/>
          </a:solidFill>
          <a:ln w="9525">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9"/>
        <c:spPr>
          <a:solidFill>
            <a:schemeClr val="accent1"/>
          </a:solidFill>
          <a:ln w="9525">
            <a:solidFill>
              <a:srgbClr val="38220F"/>
            </a:solidFill>
          </a:ln>
          <a:effectLst/>
        </c:spPr>
      </c:pivotFmt>
      <c:pivotFmt>
        <c:idx val="30"/>
        <c:spPr>
          <a:solidFill>
            <a:schemeClr val="accent1"/>
          </a:solidFill>
          <a:ln w="9525">
            <a:solidFill>
              <a:srgbClr val="38220F"/>
            </a:solidFill>
          </a:ln>
          <a:effectLst/>
        </c:spPr>
      </c:pivotFmt>
      <c:pivotFmt>
        <c:idx val="31"/>
        <c:spPr>
          <a:solidFill>
            <a:schemeClr val="accent1"/>
          </a:solidFill>
          <a:ln w="9525">
            <a:solidFill>
              <a:srgbClr val="38220F"/>
            </a:solidFill>
          </a:ln>
          <a:effectLst/>
        </c:spPr>
      </c:pivotFmt>
      <c:pivotFmt>
        <c:idx val="32"/>
        <c:spPr>
          <a:solidFill>
            <a:schemeClr val="accent1"/>
          </a:solidFill>
          <a:ln w="9525">
            <a:solidFill>
              <a:srgbClr val="38220F"/>
            </a:solidFill>
          </a:ln>
          <a:effectLst/>
        </c:spPr>
      </c:pivotFmt>
      <c:pivotFmt>
        <c:idx val="33"/>
        <c:spPr>
          <a:solidFill>
            <a:schemeClr val="accent1"/>
          </a:solidFill>
          <a:ln w="9525">
            <a:solidFill>
              <a:srgbClr val="38220F"/>
            </a:solidFill>
          </a:ln>
          <a:effectLst/>
        </c:spPr>
      </c:pivotFmt>
      <c:pivotFmt>
        <c:idx val="34"/>
        <c:spPr>
          <a:solidFill>
            <a:schemeClr val="accent1"/>
          </a:solidFill>
          <a:ln w="9525">
            <a:solidFill>
              <a:srgbClr val="38220F"/>
            </a:solidFill>
          </a:ln>
          <a:effectLst/>
        </c:spPr>
      </c:pivotFmt>
      <c:pivotFmt>
        <c:idx val="35"/>
        <c:spPr>
          <a:solidFill>
            <a:schemeClr val="accent1"/>
          </a:solidFill>
          <a:ln w="9525">
            <a:solidFill>
              <a:srgbClr val="38220F"/>
            </a:solidFill>
          </a:ln>
          <a:effectLst/>
        </c:spPr>
      </c:pivotFmt>
      <c:pivotFmt>
        <c:idx val="36"/>
        <c:spPr>
          <a:solidFill>
            <a:schemeClr val="accent1"/>
          </a:solidFill>
          <a:ln w="9525">
            <a:solidFill>
              <a:srgbClr val="38220F"/>
            </a:solidFill>
          </a:ln>
          <a:effectLst/>
        </c:spPr>
      </c:pivotFmt>
      <c:pivotFmt>
        <c:idx val="37"/>
        <c:spPr>
          <a:solidFill>
            <a:schemeClr val="accent1"/>
          </a:solidFill>
          <a:ln w="9525">
            <a:solidFill>
              <a:srgbClr val="38220F"/>
            </a:solidFill>
          </a:ln>
          <a:effectLst/>
        </c:spPr>
      </c:pivotFmt>
    </c:pivotFmts>
    <c:plotArea>
      <c:layout/>
      <c:pieChart>
        <c:varyColors val="1"/>
        <c:ser>
          <c:idx val="0"/>
          <c:order val="0"/>
          <c:tx>
            <c:strRef>
              <c:f>pivot!$L$3</c:f>
              <c:strCache>
                <c:ptCount val="1"/>
                <c:pt idx="0">
                  <c:v>Total</c:v>
                </c:pt>
              </c:strCache>
            </c:strRef>
          </c:tx>
          <c:spPr>
            <a:ln w="9525">
              <a:solidFill>
                <a:srgbClr val="38220F"/>
              </a:solidFill>
            </a:ln>
          </c:spPr>
          <c:explosion val="8"/>
          <c:dPt>
            <c:idx val="0"/>
            <c:bubble3D val="0"/>
            <c:spPr>
              <a:solidFill>
                <a:schemeClr val="accent1"/>
              </a:solidFill>
              <a:ln w="9525">
                <a:solidFill>
                  <a:srgbClr val="38220F"/>
                </a:solidFill>
              </a:ln>
              <a:effectLst/>
            </c:spPr>
            <c:extLst>
              <c:ext xmlns:c16="http://schemas.microsoft.com/office/drawing/2014/chart" uri="{C3380CC4-5D6E-409C-BE32-E72D297353CC}">
                <c16:uniqueId val="{00000001-817A-4FB4-8451-CF12BD456CC8}"/>
              </c:ext>
            </c:extLst>
          </c:dPt>
          <c:dPt>
            <c:idx val="1"/>
            <c:bubble3D val="0"/>
            <c:spPr>
              <a:solidFill>
                <a:schemeClr val="accent2"/>
              </a:solidFill>
              <a:ln w="9525">
                <a:solidFill>
                  <a:srgbClr val="38220F"/>
                </a:solidFill>
              </a:ln>
              <a:effectLst/>
            </c:spPr>
            <c:extLst>
              <c:ext xmlns:c16="http://schemas.microsoft.com/office/drawing/2014/chart" uri="{C3380CC4-5D6E-409C-BE32-E72D297353CC}">
                <c16:uniqueId val="{00000003-817A-4FB4-8451-CF12BD456CC8}"/>
              </c:ext>
            </c:extLst>
          </c:dPt>
          <c:dPt>
            <c:idx val="2"/>
            <c:bubble3D val="0"/>
            <c:spPr>
              <a:solidFill>
                <a:schemeClr val="accent3"/>
              </a:solidFill>
              <a:ln w="9525">
                <a:solidFill>
                  <a:srgbClr val="38220F"/>
                </a:solidFill>
              </a:ln>
              <a:effectLst/>
            </c:spPr>
            <c:extLst>
              <c:ext xmlns:c16="http://schemas.microsoft.com/office/drawing/2014/chart" uri="{C3380CC4-5D6E-409C-BE32-E72D297353CC}">
                <c16:uniqueId val="{00000005-817A-4FB4-8451-CF12BD456CC8}"/>
              </c:ext>
            </c:extLst>
          </c:dPt>
          <c:dPt>
            <c:idx val="3"/>
            <c:bubble3D val="0"/>
            <c:spPr>
              <a:solidFill>
                <a:schemeClr val="accent4"/>
              </a:solidFill>
              <a:ln w="9525">
                <a:solidFill>
                  <a:srgbClr val="38220F"/>
                </a:solidFill>
              </a:ln>
              <a:effectLst/>
            </c:spPr>
            <c:extLst>
              <c:ext xmlns:c16="http://schemas.microsoft.com/office/drawing/2014/chart" uri="{C3380CC4-5D6E-409C-BE32-E72D297353CC}">
                <c16:uniqueId val="{00000007-817A-4FB4-8451-CF12BD456CC8}"/>
              </c:ext>
            </c:extLst>
          </c:dPt>
          <c:dPt>
            <c:idx val="4"/>
            <c:bubble3D val="0"/>
            <c:spPr>
              <a:solidFill>
                <a:schemeClr val="accent5"/>
              </a:solidFill>
              <a:ln w="9525">
                <a:solidFill>
                  <a:srgbClr val="38220F"/>
                </a:solidFill>
              </a:ln>
              <a:effectLst/>
            </c:spPr>
            <c:extLst>
              <c:ext xmlns:c16="http://schemas.microsoft.com/office/drawing/2014/chart" uri="{C3380CC4-5D6E-409C-BE32-E72D297353CC}">
                <c16:uniqueId val="{00000009-817A-4FB4-8451-CF12BD456CC8}"/>
              </c:ext>
            </c:extLst>
          </c:dPt>
          <c:dPt>
            <c:idx val="5"/>
            <c:bubble3D val="0"/>
            <c:spPr>
              <a:solidFill>
                <a:schemeClr val="accent6"/>
              </a:solidFill>
              <a:ln w="9525">
                <a:solidFill>
                  <a:srgbClr val="38220F"/>
                </a:solidFill>
              </a:ln>
              <a:effectLst/>
            </c:spPr>
            <c:extLst>
              <c:ext xmlns:c16="http://schemas.microsoft.com/office/drawing/2014/chart" uri="{C3380CC4-5D6E-409C-BE32-E72D297353CC}">
                <c16:uniqueId val="{0000000B-817A-4FB4-8451-CF12BD456CC8}"/>
              </c:ext>
            </c:extLst>
          </c:dPt>
          <c:dPt>
            <c:idx val="6"/>
            <c:bubble3D val="0"/>
            <c:spPr>
              <a:solidFill>
                <a:schemeClr val="accent1">
                  <a:lumMod val="60000"/>
                </a:schemeClr>
              </a:solidFill>
              <a:ln w="9525">
                <a:solidFill>
                  <a:srgbClr val="38220F"/>
                </a:solidFill>
              </a:ln>
              <a:effectLst/>
            </c:spPr>
            <c:extLst>
              <c:ext xmlns:c16="http://schemas.microsoft.com/office/drawing/2014/chart" uri="{C3380CC4-5D6E-409C-BE32-E72D297353CC}">
                <c16:uniqueId val="{0000000D-817A-4FB4-8451-CF12BD456CC8}"/>
              </c:ext>
            </c:extLst>
          </c:dPt>
          <c:dPt>
            <c:idx val="7"/>
            <c:bubble3D val="0"/>
            <c:spPr>
              <a:solidFill>
                <a:schemeClr val="accent2">
                  <a:lumMod val="60000"/>
                </a:schemeClr>
              </a:solidFill>
              <a:ln w="9525">
                <a:solidFill>
                  <a:srgbClr val="38220F"/>
                </a:solidFill>
              </a:ln>
              <a:effectLst/>
            </c:spPr>
            <c:extLst>
              <c:ext xmlns:c16="http://schemas.microsoft.com/office/drawing/2014/chart" uri="{C3380CC4-5D6E-409C-BE32-E72D297353CC}">
                <c16:uniqueId val="{0000000F-817A-4FB4-8451-CF12BD456CC8}"/>
              </c:ext>
            </c:extLst>
          </c:dPt>
          <c:dPt>
            <c:idx val="8"/>
            <c:bubble3D val="0"/>
            <c:spPr>
              <a:solidFill>
                <a:schemeClr val="accent3">
                  <a:lumMod val="60000"/>
                </a:schemeClr>
              </a:solidFill>
              <a:ln w="9525">
                <a:solidFill>
                  <a:srgbClr val="38220F"/>
                </a:solidFill>
              </a:ln>
              <a:effectLst/>
            </c:spPr>
            <c:extLst>
              <c:ext xmlns:c16="http://schemas.microsoft.com/office/drawing/2014/chart" uri="{C3380CC4-5D6E-409C-BE32-E72D297353CC}">
                <c16:uniqueId val="{00000011-817A-4FB4-8451-CF12BD456CC8}"/>
              </c:ext>
            </c:extLst>
          </c:dPt>
          <c:dPt>
            <c:idx val="9"/>
            <c:bubble3D val="0"/>
            <c:spPr>
              <a:solidFill>
                <a:schemeClr val="accent4">
                  <a:lumMod val="60000"/>
                </a:schemeClr>
              </a:solidFill>
              <a:ln w="9525">
                <a:solidFill>
                  <a:srgbClr val="38220F"/>
                </a:solidFill>
              </a:ln>
              <a:effectLst/>
            </c:spPr>
            <c:extLst>
              <c:ext xmlns:c16="http://schemas.microsoft.com/office/drawing/2014/chart" uri="{C3380CC4-5D6E-409C-BE32-E72D297353CC}">
                <c16:uniqueId val="{00000013-817A-4FB4-8451-CF12BD456CC8}"/>
              </c:ext>
            </c:extLst>
          </c:dPt>
          <c:dPt>
            <c:idx val="10"/>
            <c:bubble3D val="0"/>
            <c:spPr>
              <a:solidFill>
                <a:schemeClr val="accent5">
                  <a:lumMod val="60000"/>
                </a:schemeClr>
              </a:solidFill>
              <a:ln w="9525">
                <a:solidFill>
                  <a:srgbClr val="38220F"/>
                </a:solidFill>
              </a:ln>
              <a:effectLst/>
            </c:spPr>
            <c:extLst>
              <c:ext xmlns:c16="http://schemas.microsoft.com/office/drawing/2014/chart" uri="{C3380CC4-5D6E-409C-BE32-E72D297353CC}">
                <c16:uniqueId val="{00000015-817A-4FB4-8451-CF12BD456CC8}"/>
              </c:ext>
            </c:extLst>
          </c:dPt>
          <c:dPt>
            <c:idx val="11"/>
            <c:bubble3D val="0"/>
            <c:spPr>
              <a:solidFill>
                <a:schemeClr val="accent6">
                  <a:lumMod val="60000"/>
                </a:schemeClr>
              </a:solidFill>
              <a:ln w="9525">
                <a:solidFill>
                  <a:srgbClr val="38220F"/>
                </a:solidFill>
              </a:ln>
              <a:effectLst/>
            </c:spPr>
            <c:extLst>
              <c:ext xmlns:c16="http://schemas.microsoft.com/office/drawing/2014/chart" uri="{C3380CC4-5D6E-409C-BE32-E72D297353CC}">
                <c16:uniqueId val="{00000017-817A-4FB4-8451-CF12BD456CC8}"/>
              </c:ext>
            </c:extLst>
          </c:dPt>
          <c:dPt>
            <c:idx val="12"/>
            <c:bubble3D val="0"/>
            <c:spPr>
              <a:solidFill>
                <a:schemeClr val="accent1">
                  <a:lumMod val="80000"/>
                  <a:lumOff val="20000"/>
                </a:schemeClr>
              </a:solidFill>
              <a:ln w="9525">
                <a:solidFill>
                  <a:srgbClr val="38220F"/>
                </a:solidFill>
              </a:ln>
              <a:effectLst/>
            </c:spPr>
            <c:extLst>
              <c:ext xmlns:c16="http://schemas.microsoft.com/office/drawing/2014/chart" uri="{C3380CC4-5D6E-409C-BE32-E72D297353CC}">
                <c16:uniqueId val="{00000019-817A-4FB4-8451-CF12BD456CC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pivot!$K$4:$K$13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pivot!$L$4:$L$13</c:f>
              <c:numCache>
                <c:formatCode>_-[$$-409]* #,##0.00_ ;_-[$$-409]* \-#,##0.00\ ;_-[$$-409]* "-"??_ ;_-@_ </c:formatCode>
                <c:ptCount val="9"/>
                <c:pt idx="0">
                  <c:v>84344</c:v>
                </c:pt>
                <c:pt idx="1">
                  <c:v>13607</c:v>
                </c:pt>
                <c:pt idx="2">
                  <c:v>268291</c:v>
                </c:pt>
                <c:pt idx="3">
                  <c:v>40008</c:v>
                </c:pt>
                <c:pt idx="4">
                  <c:v>74441</c:v>
                </c:pt>
                <c:pt idx="5">
                  <c:v>10386</c:v>
                </c:pt>
                <c:pt idx="6">
                  <c:v>11302</c:v>
                </c:pt>
                <c:pt idx="7">
                  <c:v>4400</c:v>
                </c:pt>
                <c:pt idx="8">
                  <c:v>191717</c:v>
                </c:pt>
              </c:numCache>
            </c:numRef>
          </c:val>
          <c:extLst>
            <c:ext xmlns:c16="http://schemas.microsoft.com/office/drawing/2014/chart" uri="{C3380CC4-5D6E-409C-BE32-E72D297353CC}">
              <c16:uniqueId val="{0000001A-817A-4FB4-8451-CF12BD456CC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chart>
  <c:spPr>
    <a:solidFill>
      <a:srgbClr val="DBC1AC"/>
    </a:solidFill>
    <a:ln w="9525" cap="flat" cmpd="sng" algn="ctr">
      <a:solidFill>
        <a:srgbClr val="63483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[coffee shop sales.xlsx]pivot!PivotTable8</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611357691563784"/>
          <c:y val="0.14537593958915784"/>
          <c:w val="0.78569379994282973"/>
          <c:h val="0.68619823241413525"/>
        </c:manualLayout>
      </c:layout>
      <c:barChart>
        <c:barDir val="col"/>
        <c:grouping val="clustered"/>
        <c:varyColors val="0"/>
        <c:ser>
          <c:idx val="0"/>
          <c:order val="0"/>
          <c:tx>
            <c:strRef>
              <c:f>pivot!$I$3</c:f>
              <c:strCache>
                <c:ptCount val="1"/>
                <c:pt idx="0">
                  <c:v>Total</c:v>
                </c:pt>
              </c:strCache>
            </c:strRef>
          </c:tx>
          <c:spPr>
            <a:solidFill>
              <a:srgbClr val="63483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pivot!$H$4:$H$11</c:f>
              <c:strCache>
                <c:ptCount val="7"/>
                <c:pt idx="0">
                  <c:v>Monday</c:v>
                </c:pt>
                <c:pt idx="1">
                  <c:v>Tuesday</c:v>
                </c:pt>
                <c:pt idx="2">
                  <c:v>Wednesday</c:v>
                </c:pt>
                <c:pt idx="3">
                  <c:v>Thursday</c:v>
                </c:pt>
                <c:pt idx="4">
                  <c:v>Friday</c:v>
                </c:pt>
                <c:pt idx="5">
                  <c:v>Saturday</c:v>
                </c:pt>
                <c:pt idx="6">
                  <c:v>Sunday</c:v>
                </c:pt>
              </c:strCache>
            </c:strRef>
          </c:cat>
          <c:val>
            <c:numRef>
              <c:f>pivot!$I$4:$I$11</c:f>
              <c:numCache>
                <c:formatCode>_-[$$-409]* #,##0.00_ ;_-[$$-409]* \-#,##0.00\ ;_-[$$-409]* "-"??_ ;_-@_ </c:formatCode>
                <c:ptCount val="7"/>
                <c:pt idx="0">
                  <c:v>101619</c:v>
                </c:pt>
                <c:pt idx="1">
                  <c:v>99437</c:v>
                </c:pt>
                <c:pt idx="2">
                  <c:v>100284</c:v>
                </c:pt>
                <c:pt idx="3">
                  <c:v>100680</c:v>
                </c:pt>
                <c:pt idx="4">
                  <c:v>101326</c:v>
                </c:pt>
                <c:pt idx="5">
                  <c:v>96865</c:v>
                </c:pt>
                <c:pt idx="6">
                  <c:v>98285</c:v>
                </c:pt>
              </c:numCache>
            </c:numRef>
          </c:val>
          <c:extLst>
            <c:ext xmlns:c16="http://schemas.microsoft.com/office/drawing/2014/chart" uri="{C3380CC4-5D6E-409C-BE32-E72D297353CC}">
              <c16:uniqueId val="{00000000-4DA0-4B7E-A1D4-E43750217D69}"/>
            </c:ext>
          </c:extLst>
        </c:ser>
        <c:dLbls>
          <c:dLblPos val="outEnd"/>
          <c:showLegendKey val="0"/>
          <c:showVal val="1"/>
          <c:showCatName val="0"/>
          <c:showSerName val="0"/>
          <c:showPercent val="0"/>
          <c:showBubbleSize val="0"/>
        </c:dLbls>
        <c:gapWidth val="219"/>
        <c:overlap val="-27"/>
        <c:axId val="879664736"/>
        <c:axId val="879670496"/>
      </c:barChart>
      <c:catAx>
        <c:axId val="879664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9670496"/>
        <c:crosses val="autoZero"/>
        <c:auto val="1"/>
        <c:lblAlgn val="ctr"/>
        <c:lblOffset val="100"/>
        <c:noMultiLvlLbl val="0"/>
      </c:catAx>
      <c:valAx>
        <c:axId val="879670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9664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DBC1AC"/>
    </a:solidFill>
    <a:ln w="12700">
      <a:solidFill>
        <a:srgbClr val="634832"/>
      </a:solidFill>
    </a:ln>
    <a:effectLst>
      <a:softEdge rad="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sales.xlsx]pivot!PivotTable10</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5 Products Based on Sales</a:t>
            </a:r>
          </a:p>
        </c:rich>
      </c:tx>
      <c:overlay val="0"/>
      <c:spPr>
        <a:noFill/>
        <a:ln>
          <a:solidFill>
            <a:srgbClr val="38220F"/>
          </a:solid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delete val="1"/>
          <c:extLst>
            <c:ext xmlns:c15="http://schemas.microsoft.com/office/drawing/2012/chart" uri="{CE6537A1-D6FC-4f65-9D91-7224C49458BB}"/>
          </c:extLst>
        </c:dLbl>
      </c:pivotFmt>
      <c:pivotFmt>
        <c:idx val="3"/>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pivotFmt>
      <c:pivotFmt>
        <c:idx val="4"/>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delete val="1"/>
          <c:extLst>
            <c:ext xmlns:c15="http://schemas.microsoft.com/office/drawing/2012/chart" uri="{CE6537A1-D6FC-4f65-9D91-7224C49458BB}"/>
          </c:extLst>
        </c:dLbl>
      </c:pivotFmt>
      <c:pivotFmt>
        <c:idx val="5"/>
        <c:spPr>
          <a:solidFill>
            <a:schemeClr val="accent1"/>
          </a:solidFill>
          <a:ln w="28575" cap="rnd">
            <a:solidFill>
              <a:srgbClr val="634832"/>
            </a:solidFill>
            <a:round/>
          </a:ln>
          <a:effectLst/>
        </c:spPr>
        <c:marker>
          <c:symbol val="circle"/>
          <c:size val="5"/>
          <c:spPr>
            <a:solidFill>
              <a:srgbClr val="634832"/>
            </a:solidFill>
            <a:ln w="9525">
              <a:solidFill>
                <a:srgbClr val="634832"/>
              </a:solidFill>
            </a:ln>
            <a:effectLst/>
          </c:spPr>
        </c:marker>
      </c:pivotFmt>
      <c:pivotFmt>
        <c:idx val="6"/>
        <c:spPr>
          <a:solidFill>
            <a:schemeClr val="accent1"/>
          </a:solidFill>
          <a:ln w="28575" cap="rnd">
            <a:solidFill>
              <a:srgbClr val="634832"/>
            </a:solidFill>
            <a:round/>
          </a:ln>
          <a:effectLst/>
        </c:spPr>
        <c:marker>
          <c:symbol val="circle"/>
          <c:size val="5"/>
          <c:spPr>
            <a:solidFill>
              <a:schemeClr val="accent1"/>
            </a:solidFill>
            <a:ln w="9525">
              <a:solidFill>
                <a:srgbClr val="634832"/>
              </a:solidFill>
            </a:ln>
            <a:effectLst/>
          </c:spPr>
        </c:marker>
        <c:dLbl>
          <c:idx val="0"/>
          <c:delete val="1"/>
          <c:extLst>
            <c:ext xmlns:c15="http://schemas.microsoft.com/office/drawing/2012/chart" uri="{CE6537A1-D6FC-4f65-9D91-7224C49458BB}"/>
          </c:extLst>
        </c:dLbl>
      </c:pivotFmt>
      <c:pivotFmt>
        <c:idx val="7"/>
        <c:spPr>
          <a:solidFill>
            <a:schemeClr val="accent1"/>
          </a:solidFill>
          <a:ln w="28575" cap="rnd">
            <a:solidFill>
              <a:srgbClr val="634832"/>
            </a:solidFill>
            <a:round/>
          </a:ln>
          <a:effectLst/>
        </c:spPr>
        <c:marker>
          <c:symbol val="circle"/>
          <c:size val="5"/>
          <c:spPr>
            <a:solidFill>
              <a:srgbClr val="634832"/>
            </a:solidFill>
            <a:ln w="9525">
              <a:solidFill>
                <a:srgbClr val="634832"/>
              </a:solidFill>
            </a:ln>
            <a:effectLst/>
          </c:spPr>
        </c:marker>
      </c:pivotFmt>
      <c:pivotFmt>
        <c:idx val="8"/>
        <c:spPr>
          <a:solidFill>
            <a:srgbClr val="967259"/>
          </a:solidFill>
          <a:ln>
            <a:solidFill>
              <a:srgbClr val="38220F"/>
            </a:solidFill>
          </a:ln>
          <a:effectLst/>
        </c:spPr>
        <c:marker>
          <c:symbol val="circle"/>
          <c:size val="5"/>
          <c:spPr>
            <a:solidFill>
              <a:schemeClr val="accent1"/>
            </a:solidFill>
            <a:ln w="9525">
              <a:solidFill>
                <a:srgbClr val="63483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967259"/>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67259"/>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967259"/>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967259"/>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967259"/>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634832"/>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967259"/>
          </a:solidFill>
          <a:ln>
            <a:solidFill>
              <a:srgbClr val="38220F"/>
            </a:solidFill>
          </a:ln>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634832"/>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967259"/>
          </a:solidFill>
          <a:ln>
            <a:solidFill>
              <a:srgbClr val="38220F"/>
            </a:solidFill>
          </a:ln>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634832"/>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967259"/>
          </a:solidFill>
          <a:ln>
            <a:solidFill>
              <a:srgbClr val="38220F"/>
            </a:solidFill>
          </a:ln>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634832"/>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634832"/>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634832"/>
          </a:solidFill>
          <a:ln>
            <a:solidFill>
              <a:srgbClr val="38220F"/>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316029249150688"/>
          <c:y val="0.13994261897132126"/>
          <c:w val="0.78276515548358938"/>
          <c:h val="0.65067843009906823"/>
        </c:manualLayout>
      </c:layout>
      <c:barChart>
        <c:barDir val="col"/>
        <c:grouping val="clustered"/>
        <c:varyColors val="0"/>
        <c:ser>
          <c:idx val="0"/>
          <c:order val="0"/>
          <c:tx>
            <c:strRef>
              <c:f>pivot!$C$21</c:f>
              <c:strCache>
                <c:ptCount val="1"/>
                <c:pt idx="0">
                  <c:v>Total</c:v>
                </c:pt>
              </c:strCache>
            </c:strRef>
          </c:tx>
          <c:spPr>
            <a:solidFill>
              <a:srgbClr val="634832"/>
            </a:solidFill>
            <a:ln>
              <a:solidFill>
                <a:srgbClr val="38220F"/>
              </a:solidFill>
            </a:ln>
            <a:effectLst/>
          </c:spPr>
          <c:invertIfNegative val="0"/>
          <c:dPt>
            <c:idx val="12"/>
            <c:invertIfNegative val="0"/>
            <c:bubble3D val="0"/>
            <c:extLst>
              <c:ext xmlns:c16="http://schemas.microsoft.com/office/drawing/2014/chart" uri="{C3380CC4-5D6E-409C-BE32-E72D297353CC}">
                <c16:uniqueId val="{00000000-E41E-48F0-AD27-E7D0C5E03B1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pivot!$B$22:$B$27</c:f>
              <c:strCache>
                <c:ptCount val="5"/>
                <c:pt idx="0">
                  <c:v>Barista Espresso</c:v>
                </c:pt>
                <c:pt idx="1">
                  <c:v>Brewed Black tea</c:v>
                </c:pt>
                <c:pt idx="2">
                  <c:v>Brewed Chai tea</c:v>
                </c:pt>
                <c:pt idx="3">
                  <c:v>Gourmet brewed coffee</c:v>
                </c:pt>
                <c:pt idx="4">
                  <c:v>Hot chocolate</c:v>
                </c:pt>
              </c:strCache>
            </c:strRef>
          </c:cat>
          <c:val>
            <c:numRef>
              <c:f>pivot!$C$22:$C$27</c:f>
              <c:numCache>
                <c:formatCode>_-[$$-409]* #,##0.00_ ;_-[$$-409]* \-#,##0.00\ ;_-[$$-409]* "-"??_ ;_-@_ </c:formatCode>
                <c:ptCount val="5"/>
                <c:pt idx="0">
                  <c:v>91345</c:v>
                </c:pt>
                <c:pt idx="1">
                  <c:v>46590</c:v>
                </c:pt>
                <c:pt idx="2">
                  <c:v>75714</c:v>
                </c:pt>
                <c:pt idx="3">
                  <c:v>69135</c:v>
                </c:pt>
                <c:pt idx="4">
                  <c:v>74441</c:v>
                </c:pt>
              </c:numCache>
            </c:numRef>
          </c:val>
          <c:extLst>
            <c:ext xmlns:c16="http://schemas.microsoft.com/office/drawing/2014/chart" uri="{C3380CC4-5D6E-409C-BE32-E72D297353CC}">
              <c16:uniqueId val="{00000001-E41E-48F0-AD27-E7D0C5E03B14}"/>
            </c:ext>
          </c:extLst>
        </c:ser>
        <c:dLbls>
          <c:dLblPos val="outEnd"/>
          <c:showLegendKey val="0"/>
          <c:showVal val="1"/>
          <c:showCatName val="0"/>
          <c:showSerName val="0"/>
          <c:showPercent val="0"/>
          <c:showBubbleSize val="0"/>
        </c:dLbls>
        <c:gapWidth val="150"/>
        <c:axId val="744633856"/>
        <c:axId val="744635776"/>
      </c:barChart>
      <c:catAx>
        <c:axId val="744633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Products</a:t>
                </a:r>
              </a:p>
            </c:rich>
          </c:tx>
          <c:layout>
            <c:manualLayout>
              <c:xMode val="edge"/>
              <c:yMode val="edge"/>
              <c:x val="0.49642594145892788"/>
              <c:y val="0.9108100470744499"/>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635776"/>
        <c:crosses val="autoZero"/>
        <c:auto val="1"/>
        <c:lblAlgn val="ctr"/>
        <c:lblOffset val="100"/>
        <c:noMultiLvlLbl val="0"/>
      </c:catAx>
      <c:valAx>
        <c:axId val="7446357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Quantity</a:t>
                </a:r>
              </a:p>
            </c:rich>
          </c:tx>
          <c:layout>
            <c:manualLayout>
              <c:xMode val="edge"/>
              <c:yMode val="edge"/>
              <c:x val="8.3333333333333332E-3"/>
              <c:y val="0.38226086322543018"/>
            </c:manualLayout>
          </c:layout>
          <c:overlay val="0"/>
          <c:spPr>
            <a:noFill/>
            <a:ln>
              <a:noFill/>
            </a:ln>
            <a:effectLst/>
          </c:spPr>
        </c:title>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633856"/>
        <c:crosses val="autoZero"/>
        <c:crossBetween val="between"/>
      </c:valAx>
      <c:spPr>
        <a:solidFill>
          <a:srgbClr val="DBC1AC"/>
        </a:solidFill>
        <a:ln>
          <a:noFill/>
        </a:ln>
      </c:spPr>
    </c:plotArea>
    <c:plotVisOnly val="1"/>
    <c:dispBlanksAs val="zero"/>
    <c:showDLblsOverMax val="0"/>
    <c:extLst/>
  </c:chart>
  <c:spPr>
    <a:solidFill>
      <a:srgbClr val="DBC1AC"/>
    </a:solidFill>
    <a:ln w="9525" cap="flat" cmpd="sng" algn="ctr">
      <a:solidFill>
        <a:srgbClr val="634832"/>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061570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0.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307496" y="4613744"/>
            <a:ext cx="6437243" cy="1122202"/>
          </a:xfrm>
        </p:spPr>
        <p:txBody>
          <a:bodyPr/>
          <a:lstStyle/>
          <a:p>
            <a:r>
              <a:rPr lang="en-US" sz="2800" dirty="0"/>
              <a:t>Coffee_ shop_ sales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380382" y="5756892"/>
            <a:ext cx="4941770" cy="396660"/>
          </a:xfrm>
        </p:spPr>
        <p:txBody>
          <a:bodyPr/>
          <a:lstStyle/>
          <a:p>
            <a:r>
              <a:rPr lang="en-US" dirty="0"/>
              <a:t>Simran kaur</a:t>
            </a:r>
          </a:p>
        </p:txBody>
      </p:sp>
      <p:pic>
        <p:nvPicPr>
          <p:cNvPr id="9" name="Graphic 8" descr="Coffee with solid fill">
            <a:extLst>
              <a:ext uri="{FF2B5EF4-FFF2-40B4-BE49-F238E27FC236}">
                <a16:creationId xmlns:a16="http://schemas.microsoft.com/office/drawing/2014/main" id="{A8A2910D-ECB6-4279-09B8-3DFF49846A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096" y="5239152"/>
            <a:ext cx="914400" cy="914400"/>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4BD1-EC1E-9EB6-EB9A-CA14598C7654}"/>
              </a:ext>
            </a:extLst>
          </p:cNvPr>
          <p:cNvSpPr>
            <a:spLocks noGrp="1"/>
          </p:cNvSpPr>
          <p:nvPr>
            <p:ph type="ctrTitle"/>
          </p:nvPr>
        </p:nvSpPr>
        <p:spPr>
          <a:xfrm>
            <a:off x="4108173" y="522432"/>
            <a:ext cx="6924261" cy="1524735"/>
          </a:xfrm>
          <a:solidFill>
            <a:schemeClr val="bg1"/>
          </a:solidFill>
        </p:spPr>
        <p:txBody>
          <a:bodyPr/>
          <a:lstStyle/>
          <a:p>
            <a:r>
              <a:rPr lang="en-IN" sz="4000" b="1" dirty="0" err="1">
                <a:solidFill>
                  <a:srgbClr val="634832"/>
                </a:solidFill>
              </a:rPr>
              <a:t>Recomended</a:t>
            </a:r>
            <a:r>
              <a:rPr lang="en-IN" sz="4000" b="1" dirty="0">
                <a:solidFill>
                  <a:srgbClr val="634832"/>
                </a:solidFill>
              </a:rPr>
              <a:t> Solution</a:t>
            </a:r>
            <a:r>
              <a:rPr lang="en-IN" dirty="0"/>
              <a:t> </a:t>
            </a:r>
          </a:p>
        </p:txBody>
      </p:sp>
      <p:sp>
        <p:nvSpPr>
          <p:cNvPr id="3" name="Subtitle 2">
            <a:extLst>
              <a:ext uri="{FF2B5EF4-FFF2-40B4-BE49-F238E27FC236}">
                <a16:creationId xmlns:a16="http://schemas.microsoft.com/office/drawing/2014/main" id="{F0D8706E-E64C-EBD2-767F-21178A74AD9A}"/>
              </a:ext>
            </a:extLst>
          </p:cNvPr>
          <p:cNvSpPr>
            <a:spLocks noGrp="1"/>
          </p:cNvSpPr>
          <p:nvPr>
            <p:ph type="subTitle" idx="1"/>
          </p:nvPr>
        </p:nvSpPr>
        <p:spPr>
          <a:xfrm>
            <a:off x="4108174" y="2623930"/>
            <a:ext cx="7600122" cy="3448879"/>
          </a:xfrm>
        </p:spPr>
        <p:txBody>
          <a:bodyPr>
            <a:normAutofit/>
          </a:bodyPr>
          <a:lstStyle/>
          <a:p>
            <a:pPr algn="just"/>
            <a:r>
              <a:rPr lang="en-US" sz="1600" dirty="0">
                <a:effectLst/>
              </a:rPr>
              <a:t>To address the sales analysis, implement seasonal promotions and event marketing to boost monthly sales, and optimize the product mix based on category and size distribution. Introduce loyalty programs and bundling offers to increase the average bill and order ratios. Use targeted promotions and event scheduling to improve sales on slower days. Highlight best-selling products and gather customer feedback to refine offerings. These strategies will enhance overall sales performance and customer satisfaction</a:t>
            </a:r>
          </a:p>
          <a:p>
            <a:endParaRPr lang="en-IN" dirty="0"/>
          </a:p>
        </p:txBody>
      </p:sp>
      <p:sp>
        <p:nvSpPr>
          <p:cNvPr id="4" name="Date Placeholder 3">
            <a:extLst>
              <a:ext uri="{FF2B5EF4-FFF2-40B4-BE49-F238E27FC236}">
                <a16:creationId xmlns:a16="http://schemas.microsoft.com/office/drawing/2014/main" id="{747DBCC3-6099-F980-C3A8-1C2594181514}"/>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255999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961708" y="3238103"/>
            <a:ext cx="4179570" cy="2004161"/>
          </a:xfrm>
        </p:spPr>
        <p:txBody>
          <a:bodyPr>
            <a:normAutofit/>
          </a:bodyPr>
          <a:lstStyle/>
          <a:p>
            <a:r>
              <a:rPr lang="en-US" sz="2000" dirty="0"/>
              <a:t>SIMRAN KAUR</a:t>
            </a:r>
          </a:p>
          <a:p>
            <a:r>
              <a:rPr lang="en-US" sz="2000" dirty="0"/>
              <a:t>kaursimran1926@gmail.com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2024</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dirty="0"/>
          </a:p>
        </p:txBody>
      </p:sp>
      <p:pic>
        <p:nvPicPr>
          <p:cNvPr id="8" name="Graphic 7" descr="Email with solid fill">
            <a:extLst>
              <a:ext uri="{FF2B5EF4-FFF2-40B4-BE49-F238E27FC236}">
                <a16:creationId xmlns:a16="http://schemas.microsoft.com/office/drawing/2014/main" id="{1B8A4ABE-5724-262B-EE31-33CBA82338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88296" y="3794206"/>
            <a:ext cx="522851" cy="522851"/>
          </a:xfrm>
          <a:prstGeom prst="rect">
            <a:avLst/>
          </a:prstGeom>
        </p:spPr>
      </p:pic>
      <p:pic>
        <p:nvPicPr>
          <p:cNvPr id="10" name="Graphic 9" descr="Male profile with solid fill">
            <a:extLst>
              <a:ext uri="{FF2B5EF4-FFF2-40B4-BE49-F238E27FC236}">
                <a16:creationId xmlns:a16="http://schemas.microsoft.com/office/drawing/2014/main" id="{A086E267-AC7A-F4BA-62C2-72D66AB2B3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3447" y="3188407"/>
            <a:ext cx="597700" cy="5977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271592" y="2156792"/>
            <a:ext cx="5555973" cy="3938896"/>
          </a:xfrm>
        </p:spPr>
        <p:txBody>
          <a:bodyPr/>
          <a:lstStyle/>
          <a:p>
            <a:pPr>
              <a:lnSpc>
                <a:spcPct val="100000"/>
              </a:lnSpc>
              <a:spcAft>
                <a:spcPts val="800"/>
              </a:spcAft>
            </a:pPr>
            <a:r>
              <a:rPr lang="en-IN" sz="1600" b="1" kern="100" dirty="0">
                <a:effectLst/>
                <a:latin typeface="Calibri" panose="020F0502020204030204" pitchFamily="34" charset="0"/>
                <a:ea typeface="Malgun Gothic" panose="020B0503020000020004" pitchFamily="34" charset="-127"/>
                <a:cs typeface="Times New Roman" panose="02020603050405020304" pitchFamily="18" charset="0"/>
              </a:rPr>
              <a:t>Objective:</a:t>
            </a:r>
            <a:r>
              <a:rPr lang="en-IN" sz="2000" kern="100" dirty="0">
                <a:effectLst/>
                <a:latin typeface="Calibri" panose="020F0502020204030204" pitchFamily="34" charset="0"/>
                <a:ea typeface="Malgun Gothic" panose="020B0503020000020004" pitchFamily="34" charset="-127"/>
                <a:cs typeface="Times New Roman" panose="02020603050405020304" pitchFamily="18" charset="0"/>
              </a:rPr>
              <a:t> </a:t>
            </a:r>
            <a:r>
              <a:rPr lang="en-IN" sz="1600" kern="100" cap="none" dirty="0">
                <a:latin typeface="Calibri" panose="020F0502020204030204" pitchFamily="34" charset="0"/>
                <a:ea typeface="Malgun Gothic" panose="020B0503020000020004" pitchFamily="34" charset="-127"/>
                <a:cs typeface="Times New Roman" panose="02020603050405020304" pitchFamily="18" charset="0"/>
              </a:rPr>
              <a:t>T</a:t>
            </a:r>
            <a:r>
              <a:rPr lang="en-IN" sz="1600" kern="100" cap="none" dirty="0">
                <a:effectLst/>
                <a:latin typeface="Calibri" panose="020F0502020204030204" pitchFamily="34" charset="0"/>
                <a:ea typeface="Malgun Gothic" panose="020B0503020000020004" pitchFamily="34" charset="-127"/>
                <a:cs typeface="Times New Roman" panose="02020603050405020304" pitchFamily="18" charset="0"/>
              </a:rPr>
              <a:t>o </a:t>
            </a:r>
            <a:r>
              <a:rPr lang="en-IN" sz="1600" kern="100" cap="none" dirty="0" err="1">
                <a:effectLst/>
                <a:latin typeface="Calibri" panose="020F0502020204030204" pitchFamily="34" charset="0"/>
                <a:ea typeface="Malgun Gothic" panose="020B0503020000020004" pitchFamily="34" charset="-127"/>
                <a:cs typeface="Times New Roman" panose="02020603050405020304" pitchFamily="18" charset="0"/>
              </a:rPr>
              <a:t>analyze</a:t>
            </a:r>
            <a:r>
              <a:rPr lang="en-IN" sz="1600" kern="100" cap="none" dirty="0">
                <a:effectLst/>
                <a:latin typeface="Calibri" panose="020F0502020204030204" pitchFamily="34" charset="0"/>
                <a:ea typeface="Malgun Gothic" panose="020B0503020000020004" pitchFamily="34" charset="-127"/>
                <a:cs typeface="Times New Roman" panose="02020603050405020304" pitchFamily="18" charset="0"/>
              </a:rPr>
              <a:t> the sales performance of the coffee shop and identify key trends and insights.</a:t>
            </a:r>
            <a:br>
              <a:rPr lang="en-IN" sz="1200" kern="100" cap="none" dirty="0">
                <a:effectLst/>
                <a:latin typeface="Calibri" panose="020F0502020204030204" pitchFamily="34" charset="0"/>
                <a:ea typeface="Malgun Gothic" panose="020B0503020000020004" pitchFamily="34" charset="-127"/>
                <a:cs typeface="Times New Roman" panose="02020603050405020304" pitchFamily="18" charset="0"/>
              </a:rPr>
            </a:br>
            <a:br>
              <a:rPr lang="en-IN" sz="1200" kern="100" cap="none" dirty="0">
                <a:effectLst/>
                <a:latin typeface="Calibri" panose="020F0502020204030204" pitchFamily="34" charset="0"/>
                <a:ea typeface="Malgun Gothic" panose="020B0503020000020004" pitchFamily="34" charset="-127"/>
                <a:cs typeface="Times New Roman" panose="02020603050405020304" pitchFamily="18" charset="0"/>
              </a:rPr>
            </a:br>
            <a:br>
              <a:rPr lang="en-IN" sz="1100" kern="100" cap="none" dirty="0">
                <a:effectLst/>
                <a:latin typeface="Calibri" panose="020F0502020204030204" pitchFamily="34" charset="0"/>
                <a:ea typeface="Malgun Gothic" panose="020B0503020000020004" pitchFamily="34" charset="-127"/>
                <a:cs typeface="Times New Roman" panose="02020603050405020304" pitchFamily="18" charset="0"/>
              </a:rPr>
            </a:br>
            <a:br>
              <a:rPr lang="en-IN" sz="1100" kern="100" dirty="0">
                <a:effectLst/>
                <a:latin typeface="Calibri" panose="020F0502020204030204" pitchFamily="34" charset="0"/>
                <a:ea typeface="Malgun Gothic" panose="020B0503020000020004" pitchFamily="34" charset="-127"/>
                <a:cs typeface="Times New Roman" panose="02020603050405020304" pitchFamily="18" charset="0"/>
              </a:rPr>
            </a:br>
            <a:r>
              <a:rPr lang="en-IN" sz="1600" b="1" kern="100" dirty="0">
                <a:effectLst/>
                <a:latin typeface="Calibri" panose="020F0502020204030204" pitchFamily="34" charset="0"/>
                <a:ea typeface="Malgun Gothic" panose="020B0503020000020004" pitchFamily="34" charset="-127"/>
                <a:cs typeface="Times New Roman" panose="02020603050405020304" pitchFamily="18" charset="0"/>
              </a:rPr>
              <a:t>Agenda:</a:t>
            </a: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Monthly Sales Trends</a:t>
            </a: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Category and Size Distribution</a:t>
            </a: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Average Bill and Order Ratios</a:t>
            </a: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Top Products and Sales by Day</a:t>
            </a:r>
            <a:b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4CE13C6D-0D82-CC11-0831-CBC03AE35F36}"/>
              </a:ext>
            </a:extLst>
          </p:cNvPr>
          <p:cNvSpPr txBox="1"/>
          <p:nvPr/>
        </p:nvSpPr>
        <p:spPr>
          <a:xfrm>
            <a:off x="6991350" y="1219511"/>
            <a:ext cx="3250096" cy="646331"/>
          </a:xfrm>
          <a:prstGeom prst="rect">
            <a:avLst/>
          </a:prstGeom>
          <a:noFill/>
        </p:spPr>
        <p:txBody>
          <a:bodyPr wrap="square" rtlCol="0">
            <a:spAutoFit/>
          </a:bodyPr>
          <a:lstStyle/>
          <a:p>
            <a:r>
              <a:rPr lang="en-IN" sz="3600" b="1" kern="100" dirty="0">
                <a:solidFill>
                  <a:schemeClr val="accent1">
                    <a:lumMod val="25000"/>
                  </a:schemeClr>
                </a:solidFill>
                <a:effectLst/>
                <a:latin typeface="Calibri" panose="020F0502020204030204" pitchFamily="34" charset="0"/>
                <a:ea typeface="Malgun Gothic" panose="020B0503020000020004" pitchFamily="34" charset="-127"/>
                <a:cs typeface="Times New Roman" panose="02020603050405020304" pitchFamily="18" charset="0"/>
              </a:rPr>
              <a:t>INTRODUCTION</a:t>
            </a:r>
            <a:endParaRPr lang="en-IN" sz="3600" dirty="0">
              <a:solidFill>
                <a:schemeClr val="accent1">
                  <a:lumMod val="25000"/>
                </a:schemeClr>
              </a:solidFill>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B7F4-B8C5-EB3B-4625-8DF935D4133F}"/>
              </a:ext>
            </a:extLst>
          </p:cNvPr>
          <p:cNvSpPr>
            <a:spLocks noGrp="1"/>
          </p:cNvSpPr>
          <p:nvPr>
            <p:ph type="title"/>
          </p:nvPr>
        </p:nvSpPr>
        <p:spPr>
          <a:xfrm>
            <a:off x="604942" y="892371"/>
            <a:ext cx="5287168" cy="497563"/>
          </a:xfrm>
          <a:solidFill>
            <a:schemeClr val="accent1">
              <a:lumMod val="90000"/>
            </a:schemeClr>
          </a:solidFill>
          <a:ln w="19050">
            <a:solidFill>
              <a:schemeClr val="tx1"/>
            </a:solidFill>
          </a:ln>
        </p:spPr>
        <p:txBody>
          <a:bodyPr/>
          <a:lstStyle/>
          <a:p>
            <a:pPr algn="ctr"/>
            <a:r>
              <a:rPr lang="en-IN" dirty="0"/>
              <a:t>Recommend analysis</a:t>
            </a:r>
          </a:p>
        </p:txBody>
      </p:sp>
      <p:sp>
        <p:nvSpPr>
          <p:cNvPr id="3" name="Content Placeholder 2">
            <a:extLst>
              <a:ext uri="{FF2B5EF4-FFF2-40B4-BE49-F238E27FC236}">
                <a16:creationId xmlns:a16="http://schemas.microsoft.com/office/drawing/2014/main" id="{29D02EC3-084C-1B55-822F-A7BB2F9EDC39}"/>
              </a:ext>
            </a:extLst>
          </p:cNvPr>
          <p:cNvSpPr>
            <a:spLocks noGrp="1"/>
          </p:cNvSpPr>
          <p:nvPr>
            <p:ph idx="1"/>
          </p:nvPr>
        </p:nvSpPr>
        <p:spPr>
          <a:xfrm>
            <a:off x="331192" y="1712912"/>
            <a:ext cx="5560918" cy="3714493"/>
          </a:xfrm>
        </p:spPr>
        <p:txBody>
          <a:bodyPr>
            <a:normAutofit lnSpcReduction="10000"/>
          </a:bodyPr>
          <a:lstStyle/>
          <a:p>
            <a:pPr marL="285750" indent="-285750">
              <a:buFont typeface="Arial" panose="020B0604020202020204" pitchFamily="34" charset="0"/>
              <a:buChar char="•"/>
            </a:pPr>
            <a:r>
              <a:rPr lang="en-US" sz="1800" dirty="0"/>
              <a:t>How do sales vary by day of the weekend and hour of the day?</a:t>
            </a:r>
          </a:p>
          <a:p>
            <a:pPr marL="285750" indent="-285750">
              <a:buFont typeface="Arial" panose="020B0604020202020204" pitchFamily="34" charset="0"/>
              <a:buChar char="•"/>
            </a:pPr>
            <a:r>
              <a:rPr lang="en-US" sz="1800" dirty="0"/>
              <a:t>Are there any peak times for sales activity?</a:t>
            </a:r>
          </a:p>
          <a:p>
            <a:pPr marL="285750" indent="-285750">
              <a:buFont typeface="Arial" panose="020B0604020202020204" pitchFamily="34" charset="0"/>
              <a:buChar char="•"/>
            </a:pPr>
            <a:r>
              <a:rPr lang="en-US" sz="1800" dirty="0"/>
              <a:t>What is the total sales revenue for each month?</a:t>
            </a:r>
          </a:p>
          <a:p>
            <a:pPr marL="285750" indent="-285750">
              <a:buFont typeface="Arial" panose="020B0604020202020204" pitchFamily="34" charset="0"/>
              <a:buChar char="•"/>
            </a:pPr>
            <a:r>
              <a:rPr lang="en-US" sz="1800" dirty="0"/>
              <a:t>How do sales vary across different store locations?</a:t>
            </a:r>
          </a:p>
          <a:p>
            <a:pPr marL="285750" indent="-285750">
              <a:buFont typeface="Arial" panose="020B0604020202020204" pitchFamily="34" charset="0"/>
              <a:buChar char="•"/>
            </a:pPr>
            <a:r>
              <a:rPr lang="en-US" sz="1800" dirty="0"/>
              <a:t>What is the average price/order per person?</a:t>
            </a:r>
          </a:p>
          <a:p>
            <a:pPr marL="285750" indent="-285750">
              <a:buFont typeface="Arial" panose="020B0604020202020204" pitchFamily="34" charset="0"/>
              <a:buChar char="•"/>
            </a:pPr>
            <a:r>
              <a:rPr lang="en-US" sz="1800" dirty="0"/>
              <a:t>Which products are the best selling in terms of quantity and revenue?</a:t>
            </a:r>
          </a:p>
          <a:p>
            <a:pPr marL="285750" indent="-285750">
              <a:buFont typeface="Arial" panose="020B0604020202020204" pitchFamily="34" charset="0"/>
              <a:buChar char="•"/>
            </a:pPr>
            <a:r>
              <a:rPr lang="en-US" sz="1800" dirty="0"/>
              <a:t>How do sales vary by product category and type?</a:t>
            </a:r>
          </a:p>
          <a:p>
            <a:endParaRPr lang="en-US" dirty="0"/>
          </a:p>
          <a:p>
            <a:endParaRPr lang="en-US" dirty="0"/>
          </a:p>
          <a:p>
            <a:endParaRPr lang="en-US" dirty="0"/>
          </a:p>
          <a:p>
            <a:endParaRPr lang="en-IN" dirty="0"/>
          </a:p>
        </p:txBody>
      </p:sp>
      <p:sp>
        <p:nvSpPr>
          <p:cNvPr id="5" name="Footer Placeholder 4">
            <a:extLst>
              <a:ext uri="{FF2B5EF4-FFF2-40B4-BE49-F238E27FC236}">
                <a16:creationId xmlns:a16="http://schemas.microsoft.com/office/drawing/2014/main" id="{D3988E3A-842D-693D-DEFF-90E9806CAEDC}"/>
              </a:ext>
            </a:extLst>
          </p:cNvPr>
          <p:cNvSpPr>
            <a:spLocks noGrp="1"/>
          </p:cNvSpPr>
          <p:nvPr>
            <p:ph type="ftr" sz="quarter" idx="11"/>
          </p:nvPr>
        </p:nvSpPr>
        <p:spPr/>
        <p:txBody>
          <a:bodyPr/>
          <a:lstStyle/>
          <a:p>
            <a:r>
              <a:rPr lang="en-US" dirty="0"/>
              <a:t>Recommend analysis</a:t>
            </a:r>
          </a:p>
        </p:txBody>
      </p:sp>
      <p:sp>
        <p:nvSpPr>
          <p:cNvPr id="6" name="Slide Number Placeholder 5">
            <a:extLst>
              <a:ext uri="{FF2B5EF4-FFF2-40B4-BE49-F238E27FC236}">
                <a16:creationId xmlns:a16="http://schemas.microsoft.com/office/drawing/2014/main" id="{1E80E767-E476-F23F-80A5-C88D59D35C58}"/>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335234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08A9100-FBDF-F3FE-C9AE-69892EBBE166}"/>
              </a:ext>
            </a:extLst>
          </p:cNvPr>
          <p:cNvSpPr>
            <a:spLocks noGrp="1"/>
          </p:cNvSpPr>
          <p:nvPr>
            <p:ph type="title"/>
          </p:nvPr>
        </p:nvSpPr>
        <p:spPr>
          <a:xfrm>
            <a:off x="3551582" y="377687"/>
            <a:ext cx="4731025" cy="550793"/>
          </a:xfrm>
          <a:prstGeom prst="roundRect">
            <a:avLst/>
          </a:prstGeom>
          <a:solidFill>
            <a:srgbClr val="DBC1AC"/>
          </a:solidFill>
          <a:ln w="12700">
            <a:solidFill>
              <a:schemeClr val="accent1">
                <a:lumMod val="10000"/>
              </a:schemeClr>
            </a:solidFill>
          </a:ln>
        </p:spPr>
        <p:txBody>
          <a:bodyPr>
            <a:noAutofit/>
          </a:bodyPr>
          <a:lstStyle/>
          <a:p>
            <a:r>
              <a:rPr lang="en-IN" b="1" dirty="0">
                <a:solidFill>
                  <a:srgbClr val="DBC1AC"/>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IN"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Monthly Sales Trends</a:t>
            </a:r>
            <a:endParaRPr lang="en-US" sz="4000" dirty="0">
              <a:solidFill>
                <a:schemeClr val="tx1"/>
              </a:solidFill>
            </a:endParaRPr>
          </a:p>
        </p:txBody>
      </p:sp>
      <p:sp>
        <p:nvSpPr>
          <p:cNvPr id="15" name="Content Placeholder 2">
            <a:extLst>
              <a:ext uri="{FF2B5EF4-FFF2-40B4-BE49-F238E27FC236}">
                <a16:creationId xmlns:a16="http://schemas.microsoft.com/office/drawing/2014/main" id="{33F6A485-3CA5-50BA-97B9-3F0CD6CA4E13}"/>
              </a:ext>
            </a:extLst>
          </p:cNvPr>
          <p:cNvSpPr txBox="1">
            <a:spLocks/>
          </p:cNvSpPr>
          <p:nvPr/>
        </p:nvSpPr>
        <p:spPr>
          <a:xfrm>
            <a:off x="2173356" y="5377069"/>
            <a:ext cx="9162222" cy="17081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Calibri" panose="020F0502020204030204" pitchFamily="34" charset="0"/>
                <a:ea typeface="Malgun Gothic" panose="020B0503020000020004" pitchFamily="34" charset="-127"/>
                <a:cs typeface="Times New Roman" panose="02020603050405020304" pitchFamily="18" charset="0"/>
              </a:rPr>
              <a:t> INSIGHT: </a:t>
            </a:r>
          </a:p>
          <a:p>
            <a:r>
              <a:rPr lang="en-IN" sz="1800" dirty="0">
                <a:latin typeface="Calibri" panose="020F0502020204030204" pitchFamily="34" charset="0"/>
                <a:ea typeface="Malgun Gothic" panose="020B0503020000020004" pitchFamily="34" charset="-127"/>
                <a:cs typeface="Times New Roman" panose="02020603050405020304" pitchFamily="18" charset="0"/>
              </a:rPr>
              <a:t>The total bill - “June shows the highest sales at $16,439 while January has the lowest at $81,587.” The reason could be variation in seasons, consumer spending and social events etc.</a:t>
            </a:r>
            <a:endParaRPr lang="en-US" noProof="1"/>
          </a:p>
        </p:txBody>
      </p:sp>
      <p:graphicFrame>
        <p:nvGraphicFramePr>
          <p:cNvPr id="16" name="Chart 15">
            <a:extLst>
              <a:ext uri="{FF2B5EF4-FFF2-40B4-BE49-F238E27FC236}">
                <a16:creationId xmlns:a16="http://schemas.microsoft.com/office/drawing/2014/main" id="{64CCA850-3440-0118-AC0A-CAF56142893C}"/>
              </a:ext>
            </a:extLst>
          </p:cNvPr>
          <p:cNvGraphicFramePr>
            <a:graphicFrameLocks/>
          </p:cNvGraphicFramePr>
          <p:nvPr>
            <p:extLst>
              <p:ext uri="{D42A27DB-BD31-4B8C-83A1-F6EECF244321}">
                <p14:modId xmlns:p14="http://schemas.microsoft.com/office/powerpoint/2010/main" val="528419950"/>
              </p:ext>
            </p:extLst>
          </p:nvPr>
        </p:nvGraphicFramePr>
        <p:xfrm>
          <a:off x="2708412" y="1419372"/>
          <a:ext cx="6723823" cy="3544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642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4BC8006-F58C-7CFD-DF89-4AF1DAACC844}"/>
              </a:ext>
            </a:extLst>
          </p:cNvPr>
          <p:cNvSpPr txBox="1"/>
          <p:nvPr/>
        </p:nvSpPr>
        <p:spPr>
          <a:xfrm>
            <a:off x="3376819" y="282473"/>
            <a:ext cx="5508764" cy="578882"/>
          </a:xfrm>
          <a:prstGeom prst="roundRect">
            <a:avLst/>
          </a:prstGeom>
          <a:solidFill>
            <a:srgbClr val="DBC1AC"/>
          </a:solidFill>
          <a:ln w="12700">
            <a:solidFill>
              <a:schemeClr val="accent1">
                <a:lumMod val="10000"/>
              </a:schemeClr>
            </a:solidFill>
          </a:ln>
        </p:spPr>
        <p:txBody>
          <a:bodyPr wrap="square">
            <a:spAutoFit/>
          </a:bodyPr>
          <a:lstStyle/>
          <a:p>
            <a:r>
              <a:rPr lang="en-IN" sz="2800" b="1" dirty="0">
                <a:effectLst/>
                <a:latin typeface="Calibri" panose="020F0502020204030204" pitchFamily="34" charset="0"/>
                <a:ea typeface="Malgun Gothic" panose="020B0503020000020004" pitchFamily="34" charset="-127"/>
                <a:cs typeface="Times New Roman" panose="02020603050405020304" pitchFamily="18" charset="0"/>
              </a:rPr>
              <a:t>CATEGORY AND SIZE DISTRIBUTION</a:t>
            </a:r>
            <a:endParaRPr lang="en-IN" sz="2800" dirty="0"/>
          </a:p>
        </p:txBody>
      </p:sp>
      <p:sp>
        <p:nvSpPr>
          <p:cNvPr id="28" name="TextBox 27">
            <a:extLst>
              <a:ext uri="{FF2B5EF4-FFF2-40B4-BE49-F238E27FC236}">
                <a16:creationId xmlns:a16="http://schemas.microsoft.com/office/drawing/2014/main" id="{50F06957-F700-82AD-18CD-AF234B8524B9}"/>
              </a:ext>
            </a:extLst>
          </p:cNvPr>
          <p:cNvSpPr txBox="1"/>
          <p:nvPr/>
        </p:nvSpPr>
        <p:spPr>
          <a:xfrm>
            <a:off x="1146313" y="5049078"/>
            <a:ext cx="9899374" cy="1200329"/>
          </a:xfrm>
          <a:prstGeom prst="rect">
            <a:avLst/>
          </a:prstGeom>
          <a:noFill/>
        </p:spPr>
        <p:txBody>
          <a:bodyPr wrap="square" rtlCol="0">
            <a:spAutoFit/>
          </a:bodyPr>
          <a:lstStyle/>
          <a:p>
            <a:r>
              <a:rPr lang="en-IN" dirty="0">
                <a:latin typeface="Calibri" panose="020F0502020204030204" pitchFamily="34" charset="0"/>
                <a:ea typeface="Malgun Gothic" panose="020B0503020000020004" pitchFamily="34" charset="-127"/>
                <a:cs typeface="Times New Roman" panose="02020603050405020304" pitchFamily="18" charset="0"/>
              </a:rPr>
              <a:t>INSIGHT:</a:t>
            </a:r>
            <a:r>
              <a:rPr lang="en-IN" sz="1800" dirty="0">
                <a:effectLst/>
                <a:latin typeface="Calibri" panose="020F0502020204030204" pitchFamily="34" charset="0"/>
                <a:ea typeface="Malgun Gothic" panose="020B0503020000020004" pitchFamily="34" charset="-127"/>
                <a:cs typeface="Times New Roman" panose="02020603050405020304" pitchFamily="18" charset="0"/>
              </a:rPr>
              <a:t> </a:t>
            </a:r>
          </a:p>
          <a:p>
            <a:endParaRPr lang="en-IN" dirty="0">
              <a:latin typeface="Calibri" panose="020F0502020204030204" pitchFamily="34" charset="0"/>
              <a:ea typeface="Malgun Gothic" panose="020B0503020000020004" pitchFamily="34" charset="-127"/>
              <a:cs typeface="Times New Roman" panose="02020603050405020304" pitchFamily="18" charset="0"/>
            </a:endParaRPr>
          </a:p>
          <a:p>
            <a:r>
              <a:rPr lang="en-IN"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IN" dirty="0">
                <a:latin typeface="Calibri" panose="020F0502020204030204" pitchFamily="34" charset="0"/>
                <a:ea typeface="Malgun Gothic" panose="020B0503020000020004" pitchFamily="34" charset="-127"/>
                <a:cs typeface="Times New Roman" panose="02020603050405020304" pitchFamily="18" charset="0"/>
              </a:rPr>
              <a:t>D</a:t>
            </a:r>
            <a:r>
              <a:rPr lang="en-IN" sz="1800" dirty="0">
                <a:effectLst/>
                <a:latin typeface="Calibri" panose="020F0502020204030204" pitchFamily="34" charset="0"/>
                <a:ea typeface="Malgun Gothic" panose="020B0503020000020004" pitchFamily="34" charset="-127"/>
                <a:cs typeface="Times New Roman" panose="02020603050405020304" pitchFamily="18" charset="0"/>
              </a:rPr>
              <a:t>rinking chocolate accounts for 38% of total revenue, while Regular-sized orders are the most common, moreover choices are based on the personal taste and preferences of the consumers.</a:t>
            </a:r>
            <a:endParaRPr lang="en-IN" dirty="0"/>
          </a:p>
        </p:txBody>
      </p:sp>
      <p:graphicFrame>
        <p:nvGraphicFramePr>
          <p:cNvPr id="29" name="Chart 28">
            <a:extLst>
              <a:ext uri="{FF2B5EF4-FFF2-40B4-BE49-F238E27FC236}">
                <a16:creationId xmlns:a16="http://schemas.microsoft.com/office/drawing/2014/main" id="{68FEE065-BCE6-4827-A649-EEF11C331CA0}"/>
              </a:ext>
            </a:extLst>
          </p:cNvPr>
          <p:cNvGraphicFramePr>
            <a:graphicFrameLocks/>
          </p:cNvGraphicFramePr>
          <p:nvPr>
            <p:extLst>
              <p:ext uri="{D42A27DB-BD31-4B8C-83A1-F6EECF244321}">
                <p14:modId xmlns:p14="http://schemas.microsoft.com/office/powerpoint/2010/main" val="1455745713"/>
              </p:ext>
            </p:extLst>
          </p:nvPr>
        </p:nvGraphicFramePr>
        <p:xfrm>
          <a:off x="6689035" y="1411357"/>
          <a:ext cx="4330148" cy="31333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hart 29">
            <a:extLst>
              <a:ext uri="{FF2B5EF4-FFF2-40B4-BE49-F238E27FC236}">
                <a16:creationId xmlns:a16="http://schemas.microsoft.com/office/drawing/2014/main" id="{7E079C4F-41B1-4289-A452-8114A748B202}"/>
              </a:ext>
            </a:extLst>
          </p:cNvPr>
          <p:cNvGraphicFramePr>
            <a:graphicFrameLocks/>
          </p:cNvGraphicFramePr>
          <p:nvPr>
            <p:extLst>
              <p:ext uri="{D42A27DB-BD31-4B8C-83A1-F6EECF244321}">
                <p14:modId xmlns:p14="http://schemas.microsoft.com/office/powerpoint/2010/main" val="2815551434"/>
              </p:ext>
            </p:extLst>
          </p:nvPr>
        </p:nvGraphicFramePr>
        <p:xfrm>
          <a:off x="1252330" y="1510748"/>
          <a:ext cx="4843670" cy="3012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3EA9F89-FD7E-C870-AF77-60CAC82D6667}"/>
              </a:ext>
            </a:extLst>
          </p:cNvPr>
          <p:cNvSpPr txBox="1"/>
          <p:nvPr/>
        </p:nvSpPr>
        <p:spPr>
          <a:xfrm>
            <a:off x="3486150" y="153264"/>
            <a:ext cx="5379554" cy="578882"/>
          </a:xfrm>
          <a:prstGeom prst="roundRect">
            <a:avLst/>
          </a:prstGeom>
          <a:solidFill>
            <a:srgbClr val="DBC1AC"/>
          </a:solidFill>
          <a:ln w="12700">
            <a:solidFill>
              <a:schemeClr val="bg2">
                <a:lumMod val="10000"/>
              </a:schemeClr>
            </a:solidFill>
          </a:ln>
        </p:spPr>
        <p:txBody>
          <a:bodyPr wrap="square">
            <a:spAutoFit/>
          </a:bodyPr>
          <a:lstStyle/>
          <a:p>
            <a:r>
              <a:rPr lang="en-IN" sz="2800" b="1" dirty="0">
                <a:effectLst/>
                <a:latin typeface="Calibri" panose="020F0502020204030204" pitchFamily="34" charset="0"/>
                <a:ea typeface="Malgun Gothic" panose="020B0503020000020004" pitchFamily="34" charset="-127"/>
                <a:cs typeface="Times New Roman" panose="02020603050405020304" pitchFamily="18" charset="0"/>
              </a:rPr>
              <a:t>AVERAGE BILL AND ORDER RATIOS</a:t>
            </a:r>
            <a:endParaRPr lang="en-IN" sz="2800" dirty="0"/>
          </a:p>
        </p:txBody>
      </p:sp>
      <p:sp>
        <p:nvSpPr>
          <p:cNvPr id="23" name="TextBox 22">
            <a:extLst>
              <a:ext uri="{FF2B5EF4-FFF2-40B4-BE49-F238E27FC236}">
                <a16:creationId xmlns:a16="http://schemas.microsoft.com/office/drawing/2014/main" id="{98A273AF-50A7-E19D-3E98-AA5672A73A45}"/>
              </a:ext>
            </a:extLst>
          </p:cNvPr>
          <p:cNvSpPr txBox="1"/>
          <p:nvPr/>
        </p:nvSpPr>
        <p:spPr>
          <a:xfrm>
            <a:off x="2540276" y="4335528"/>
            <a:ext cx="7925628" cy="774507"/>
          </a:xfrm>
          <a:prstGeom prst="rect">
            <a:avLst/>
          </a:prstGeom>
          <a:noFill/>
        </p:spPr>
        <p:txBody>
          <a:bodyPr wrap="square">
            <a:spAutoFit/>
          </a:bodyPr>
          <a:lstStyle/>
          <a:p>
            <a:pPr lvl="0">
              <a:lnSpc>
                <a:spcPct val="107000"/>
              </a:lnSpc>
              <a:spcAft>
                <a:spcPts val="800"/>
              </a:spcAft>
              <a:buSzPts val="1000"/>
              <a:tabLst>
                <a:tab pos="457200" algn="l"/>
              </a:tabLst>
            </a:pPr>
            <a:r>
              <a:rPr lang="en-IN" sz="1800" kern="100" dirty="0">
                <a:effectLst/>
                <a:latin typeface="Calibri" panose="020F0502020204030204" pitchFamily="34" charset="0"/>
                <a:ea typeface="Malgun Gothic" panose="020B0503020000020004" pitchFamily="34" charset="-127"/>
                <a:cs typeface="Times New Roman" panose="02020603050405020304" pitchFamily="18" charset="0"/>
              </a:rPr>
              <a:t>INSIGHT:</a:t>
            </a:r>
          </a:p>
          <a:p>
            <a:pPr lvl="0">
              <a:lnSpc>
                <a:spcPct val="107000"/>
              </a:lnSpc>
              <a:spcAft>
                <a:spcPts val="800"/>
              </a:spcAft>
              <a:buSzPts val="1000"/>
              <a:tabLst>
                <a:tab pos="457200" algn="l"/>
              </a:tabLst>
            </a:pPr>
            <a:r>
              <a:rPr lang="en-IN" sz="1800" kern="100" dirty="0">
                <a:effectLst/>
                <a:latin typeface="Calibri" panose="020F0502020204030204" pitchFamily="34" charset="0"/>
                <a:ea typeface="Malgun Gothic" panose="020B0503020000020004" pitchFamily="34" charset="-127"/>
                <a:cs typeface="Times New Roman" panose="02020603050405020304" pitchFamily="18" charset="0"/>
              </a:rPr>
              <a:t>The average bill per person is $4.68, and the average order per person is 1.4.”</a:t>
            </a:r>
          </a:p>
        </p:txBody>
      </p:sp>
      <p:sp>
        <p:nvSpPr>
          <p:cNvPr id="24" name="Rectangle: Rounded Corners 23">
            <a:extLst>
              <a:ext uri="{FF2B5EF4-FFF2-40B4-BE49-F238E27FC236}">
                <a16:creationId xmlns:a16="http://schemas.microsoft.com/office/drawing/2014/main" id="{3181F285-762A-40AB-8013-B1895EC63937}"/>
              </a:ext>
            </a:extLst>
          </p:cNvPr>
          <p:cNvSpPr/>
          <p:nvPr/>
        </p:nvSpPr>
        <p:spPr>
          <a:xfrm>
            <a:off x="3048828" y="1994060"/>
            <a:ext cx="2295623" cy="782663"/>
          </a:xfrm>
          <a:prstGeom prst="roundRect">
            <a:avLst/>
          </a:prstGeom>
          <a:solidFill>
            <a:srgbClr val="DBC1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42756FDF-4B76-4D18-9D33-BD0B4FB42C53}" type="TxLink">
              <a:rPr lang="en-US" sz="1600" b="0" i="0" u="none" strike="noStrike">
                <a:solidFill>
                  <a:srgbClr val="000000"/>
                </a:solidFill>
                <a:latin typeface="Calibri"/>
                <a:ea typeface="Calibri"/>
                <a:cs typeface="Calibri"/>
              </a:rPr>
              <a:pPr algn="ctr"/>
              <a:t>4.68</a:t>
            </a:fld>
            <a:endParaRPr lang="en-US" sz="1600" b="0" i="0" u="none" strike="noStrike" dirty="0">
              <a:solidFill>
                <a:srgbClr val="000000"/>
              </a:solidFill>
              <a:latin typeface="Calibri"/>
              <a:ea typeface="Calibri"/>
              <a:cs typeface="Calibri"/>
            </a:endParaRPr>
          </a:p>
          <a:p>
            <a:pPr algn="ctr"/>
            <a:r>
              <a:rPr lang="en-US" sz="1600" b="0" i="0" u="none" strike="noStrike" dirty="0">
                <a:solidFill>
                  <a:srgbClr val="000000"/>
                </a:solidFill>
                <a:latin typeface="Calibri"/>
                <a:ea typeface="Calibri"/>
                <a:cs typeface="Calibri"/>
              </a:rPr>
              <a:t>Average Bill/Per Person</a:t>
            </a:r>
          </a:p>
        </p:txBody>
      </p:sp>
      <p:sp>
        <p:nvSpPr>
          <p:cNvPr id="25" name="Rectangle: Rounded Corners 24">
            <a:extLst>
              <a:ext uri="{FF2B5EF4-FFF2-40B4-BE49-F238E27FC236}">
                <a16:creationId xmlns:a16="http://schemas.microsoft.com/office/drawing/2014/main" id="{9E6564DA-8E87-4E6B-A780-AE171C9E140E}"/>
              </a:ext>
            </a:extLst>
          </p:cNvPr>
          <p:cNvSpPr/>
          <p:nvPr/>
        </p:nvSpPr>
        <p:spPr>
          <a:xfrm>
            <a:off x="6175927" y="2049454"/>
            <a:ext cx="2586740" cy="765035"/>
          </a:xfrm>
          <a:prstGeom prst="roundRect">
            <a:avLst/>
          </a:prstGeom>
          <a:solidFill>
            <a:srgbClr val="DBC1A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88876BF6-E6E1-45C4-A125-BB4295C45880}" type="TxLink">
              <a:rPr lang="en-US" sz="1800" b="0" i="0" u="none" strike="noStrike">
                <a:solidFill>
                  <a:srgbClr val="000000"/>
                </a:solidFill>
                <a:latin typeface="Calibri"/>
                <a:ea typeface="Calibri"/>
                <a:cs typeface="Calibri"/>
              </a:rPr>
              <a:pPr algn="ctr"/>
              <a:t>1.4</a:t>
            </a:fld>
            <a:endParaRPr lang="en-US" sz="1800" b="0" i="0" u="none" strike="noStrike">
              <a:solidFill>
                <a:srgbClr val="000000"/>
              </a:solidFill>
              <a:latin typeface="Calibri"/>
              <a:ea typeface="Calibri"/>
              <a:cs typeface="Calibri"/>
            </a:endParaRPr>
          </a:p>
          <a:p>
            <a:pPr algn="ctr"/>
            <a:r>
              <a:rPr lang="en-US" sz="1800" b="0" i="0" u="none" strike="noStrike">
                <a:solidFill>
                  <a:srgbClr val="000000"/>
                </a:solidFill>
                <a:latin typeface="Calibri"/>
                <a:ea typeface="Calibri"/>
                <a:cs typeface="Calibri"/>
              </a:rPr>
              <a:t>Avg order/Person</a:t>
            </a:r>
          </a:p>
        </p:txBody>
      </p:sp>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C4A44A7-BB57-09A8-C77A-35C4152CE378}"/>
              </a:ext>
            </a:extLst>
          </p:cNvPr>
          <p:cNvSpPr txBox="1"/>
          <p:nvPr/>
        </p:nvSpPr>
        <p:spPr>
          <a:xfrm>
            <a:off x="5029200" y="461377"/>
            <a:ext cx="2474843" cy="523220"/>
          </a:xfrm>
          <a:prstGeom prst="rect">
            <a:avLst/>
          </a:prstGeom>
          <a:noFill/>
        </p:spPr>
        <p:txBody>
          <a:bodyPr wrap="square">
            <a:spAutoFit/>
          </a:bodyPr>
          <a:lstStyle/>
          <a:p>
            <a:r>
              <a:rPr lang="en-IN" sz="2800" b="1" dirty="0">
                <a:effectLst/>
                <a:latin typeface="Calibri" panose="020F0502020204030204" pitchFamily="34" charset="0"/>
                <a:ea typeface="Malgun Gothic" panose="020B0503020000020004" pitchFamily="34" charset="-127"/>
                <a:cs typeface="Times New Roman" panose="02020603050405020304" pitchFamily="18" charset="0"/>
              </a:rPr>
              <a:t>  SALES BY DAY</a:t>
            </a:r>
            <a:endParaRPr lang="en-IN" sz="2800" dirty="0"/>
          </a:p>
        </p:txBody>
      </p:sp>
      <p:sp>
        <p:nvSpPr>
          <p:cNvPr id="17" name="TextBox 16">
            <a:extLst>
              <a:ext uri="{FF2B5EF4-FFF2-40B4-BE49-F238E27FC236}">
                <a16:creationId xmlns:a16="http://schemas.microsoft.com/office/drawing/2014/main" id="{E117A9D4-B930-1136-C32B-034038A1A0D4}"/>
              </a:ext>
            </a:extLst>
          </p:cNvPr>
          <p:cNvSpPr txBox="1"/>
          <p:nvPr/>
        </p:nvSpPr>
        <p:spPr>
          <a:xfrm>
            <a:off x="1627118" y="5165517"/>
            <a:ext cx="8937764" cy="1231106"/>
          </a:xfrm>
          <a:prstGeom prst="rect">
            <a:avLst/>
          </a:prstGeom>
          <a:noFill/>
        </p:spPr>
        <p:txBody>
          <a:bodyPr wrap="square">
            <a:spAutoFit/>
          </a:bodyPr>
          <a:lstStyle/>
          <a:p>
            <a:r>
              <a:rPr lang="en-IN" sz="2000" b="1" dirty="0">
                <a:effectLst/>
                <a:latin typeface="Calibri" panose="020F0502020204030204" pitchFamily="34" charset="0"/>
                <a:ea typeface="Malgun Gothic" panose="020B0503020000020004" pitchFamily="34" charset="-127"/>
                <a:cs typeface="Times New Roman" panose="02020603050405020304" pitchFamily="18" charset="0"/>
              </a:rPr>
              <a:t>INSIGHT:</a:t>
            </a:r>
            <a:r>
              <a:rPr lang="en-IN" sz="2000" b="1" dirty="0">
                <a:latin typeface="Calibri" panose="020F0502020204030204" pitchFamily="34" charset="0"/>
                <a:ea typeface="Malgun Gothic" panose="020B0503020000020004" pitchFamily="34" charset="-127"/>
                <a:cs typeface="Times New Roman" panose="02020603050405020304" pitchFamily="18" charset="0"/>
              </a:rPr>
              <a:t> </a:t>
            </a:r>
          </a:p>
          <a:p>
            <a:endParaRPr lang="en-IN" sz="1800" b="1"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IN" sz="1800" dirty="0">
                <a:effectLst/>
                <a:latin typeface="Calibri" panose="020F0502020204030204" pitchFamily="34" charset="0"/>
                <a:ea typeface="Malgun Gothic" panose="020B0503020000020004" pitchFamily="34" charset="-127"/>
                <a:cs typeface="Times New Roman" panose="02020603050405020304" pitchFamily="18" charset="0"/>
              </a:rPr>
              <a:t>A</a:t>
            </a:r>
            <a:r>
              <a:rPr lang="en-IN" dirty="0">
                <a:latin typeface="Calibri" panose="020F0502020204030204" pitchFamily="34" charset="0"/>
                <a:ea typeface="Malgun Gothic" panose="020B0503020000020004" pitchFamily="34" charset="-127"/>
                <a:cs typeface="Times New Roman" panose="02020603050405020304" pitchFamily="18" charset="0"/>
              </a:rPr>
              <a:t>s per the results driven the day Monda</a:t>
            </a:r>
            <a:r>
              <a:rPr lang="en-IN" sz="1800" dirty="0">
                <a:effectLst/>
                <a:latin typeface="Calibri" panose="020F0502020204030204" pitchFamily="34" charset="0"/>
                <a:ea typeface="Malgun Gothic" panose="020B0503020000020004" pitchFamily="34" charset="-127"/>
                <a:cs typeface="Times New Roman" panose="02020603050405020304" pitchFamily="18" charset="0"/>
              </a:rPr>
              <a:t>y has the highest sales at $101,619, while </a:t>
            </a:r>
            <a:r>
              <a:rPr lang="en-IN" dirty="0" err="1">
                <a:latin typeface="Calibri" panose="020F0502020204030204" pitchFamily="34" charset="0"/>
                <a:ea typeface="Malgun Gothic" panose="020B0503020000020004" pitchFamily="34" charset="-127"/>
                <a:cs typeface="Times New Roman" panose="02020603050405020304" pitchFamily="18" charset="0"/>
              </a:rPr>
              <a:t>saturday</a:t>
            </a:r>
            <a:r>
              <a:rPr lang="en-IN" sz="1800" dirty="0">
                <a:effectLst/>
                <a:latin typeface="Calibri" panose="020F0502020204030204" pitchFamily="34" charset="0"/>
                <a:ea typeface="Malgun Gothic" panose="020B0503020000020004" pitchFamily="34" charset="-127"/>
                <a:cs typeface="Times New Roman" panose="02020603050405020304" pitchFamily="18" charset="0"/>
              </a:rPr>
              <a:t> has the lowest at $96,865 the reason could be social events and starting of the working week.</a:t>
            </a:r>
            <a:endParaRPr lang="en-IN" dirty="0"/>
          </a:p>
        </p:txBody>
      </p:sp>
      <p:graphicFrame>
        <p:nvGraphicFramePr>
          <p:cNvPr id="19" name="Chart 18">
            <a:extLst>
              <a:ext uri="{FF2B5EF4-FFF2-40B4-BE49-F238E27FC236}">
                <a16:creationId xmlns:a16="http://schemas.microsoft.com/office/drawing/2014/main" id="{9DBF6DFA-A4EF-DAEB-D56B-ECAC0A4342EB}"/>
              </a:ext>
            </a:extLst>
          </p:cNvPr>
          <p:cNvGraphicFramePr>
            <a:graphicFrameLocks/>
          </p:cNvGraphicFramePr>
          <p:nvPr>
            <p:extLst>
              <p:ext uri="{D42A27DB-BD31-4B8C-83A1-F6EECF244321}">
                <p14:modId xmlns:p14="http://schemas.microsoft.com/office/powerpoint/2010/main" val="559652033"/>
              </p:ext>
            </p:extLst>
          </p:nvPr>
        </p:nvGraphicFramePr>
        <p:xfrm>
          <a:off x="3488634" y="1451113"/>
          <a:ext cx="5516217" cy="31805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005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7A9A1CD-6003-9257-7905-DDAD316F24CF}"/>
              </a:ext>
            </a:extLst>
          </p:cNvPr>
          <p:cNvSpPr txBox="1"/>
          <p:nvPr/>
        </p:nvSpPr>
        <p:spPr>
          <a:xfrm>
            <a:off x="4867689" y="222839"/>
            <a:ext cx="2497207" cy="523220"/>
          </a:xfrm>
          <a:prstGeom prst="rect">
            <a:avLst/>
          </a:prstGeom>
          <a:noFill/>
        </p:spPr>
        <p:txBody>
          <a:bodyPr wrap="square">
            <a:spAutoFit/>
          </a:bodyPr>
          <a:lstStyle/>
          <a:p>
            <a:r>
              <a:rPr lang="en-IN" sz="2800" b="1" dirty="0">
                <a:effectLst/>
                <a:latin typeface="Calibri" panose="020F0502020204030204" pitchFamily="34" charset="0"/>
                <a:ea typeface="Malgun Gothic" panose="020B0503020000020004" pitchFamily="34" charset="-127"/>
                <a:cs typeface="Times New Roman" panose="02020603050405020304" pitchFamily="18" charset="0"/>
              </a:rPr>
              <a:t>TOP PRODUCTS</a:t>
            </a:r>
            <a:endParaRPr lang="en-IN" sz="2800" dirty="0"/>
          </a:p>
        </p:txBody>
      </p:sp>
      <p:graphicFrame>
        <p:nvGraphicFramePr>
          <p:cNvPr id="23" name="Chart 22">
            <a:extLst>
              <a:ext uri="{FF2B5EF4-FFF2-40B4-BE49-F238E27FC236}">
                <a16:creationId xmlns:a16="http://schemas.microsoft.com/office/drawing/2014/main" id="{FFAA14AD-0BFC-4AB7-8EA6-84614FC3B541}"/>
              </a:ext>
            </a:extLst>
          </p:cNvPr>
          <p:cNvGraphicFramePr>
            <a:graphicFrameLocks/>
          </p:cNvGraphicFramePr>
          <p:nvPr>
            <p:extLst>
              <p:ext uri="{D42A27DB-BD31-4B8C-83A1-F6EECF244321}">
                <p14:modId xmlns:p14="http://schemas.microsoft.com/office/powerpoint/2010/main" val="2429616622"/>
              </p:ext>
            </p:extLst>
          </p:nvPr>
        </p:nvGraphicFramePr>
        <p:xfrm>
          <a:off x="2781300" y="1274869"/>
          <a:ext cx="6629400" cy="3287191"/>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1337F9D0-EE50-8DE6-63C5-388044342545}"/>
              </a:ext>
            </a:extLst>
          </p:cNvPr>
          <p:cNvSpPr txBox="1"/>
          <p:nvPr/>
        </p:nvSpPr>
        <p:spPr>
          <a:xfrm>
            <a:off x="2283513" y="4836014"/>
            <a:ext cx="9216060" cy="1799147"/>
          </a:xfrm>
          <a:prstGeom prst="rect">
            <a:avLst/>
          </a:prstGeom>
          <a:noFill/>
        </p:spPr>
        <p:txBody>
          <a:bodyPr wrap="square">
            <a:spAutoFit/>
          </a:bodyPr>
          <a:lstStyle/>
          <a:p>
            <a:pPr lvl="0">
              <a:lnSpc>
                <a:spcPct val="107000"/>
              </a:lnSpc>
              <a:spcAft>
                <a:spcPts val="800"/>
              </a:spcAft>
              <a:buSzPts val="1000"/>
              <a:tabLst>
                <a:tab pos="457200" algn="l"/>
              </a:tabLst>
            </a:pPr>
            <a:r>
              <a:rPr lang="en-IN" sz="2000" b="1" kern="100" dirty="0">
                <a:effectLst/>
                <a:latin typeface="Calibri" panose="020F0502020204030204" pitchFamily="34" charset="0"/>
                <a:ea typeface="Malgun Gothic" panose="020B0503020000020004" pitchFamily="34" charset="-127"/>
                <a:cs typeface="Times New Roman" panose="02020603050405020304" pitchFamily="18" charset="0"/>
              </a:rPr>
              <a:t>INSIGHT:</a:t>
            </a:r>
          </a:p>
          <a:p>
            <a:pPr lvl="0">
              <a:lnSpc>
                <a:spcPct val="107000"/>
              </a:lnSpc>
              <a:spcAft>
                <a:spcPts val="800"/>
              </a:spcAft>
              <a:buSzPts val="1000"/>
              <a:tabLst>
                <a:tab pos="457200" algn="l"/>
              </a:tabLst>
            </a:pPr>
            <a:endParaRPr lang="en-IN" b="1" kern="100" dirty="0">
              <a:latin typeface="Calibri" panose="020F0502020204030204" pitchFamily="34" charset="0"/>
              <a:ea typeface="Malgun Gothic" panose="020B0503020000020004" pitchFamily="34" charset="-127"/>
              <a:cs typeface="Times New Roman" panose="02020603050405020304" pitchFamily="18" charset="0"/>
            </a:endParaRPr>
          </a:p>
          <a:p>
            <a:pPr lvl="0">
              <a:lnSpc>
                <a:spcPct val="107000"/>
              </a:lnSpc>
              <a:spcAft>
                <a:spcPts val="800"/>
              </a:spcAft>
              <a:buSzPts val="1000"/>
              <a:tabLst>
                <a:tab pos="457200" algn="l"/>
              </a:tabLst>
            </a:pPr>
            <a:r>
              <a:rPr lang="en-IN" sz="1800" kern="100" dirty="0">
                <a:effectLst/>
                <a:latin typeface="Calibri" panose="020F0502020204030204" pitchFamily="34" charset="0"/>
                <a:ea typeface="Malgun Gothic" panose="020B0503020000020004" pitchFamily="34" charset="-127"/>
                <a:cs typeface="Times New Roman" panose="02020603050405020304" pitchFamily="18" charset="0"/>
              </a:rPr>
              <a:t>The top-selling product is ‘</a:t>
            </a:r>
            <a:r>
              <a:rPr lang="en-IN" kern="100" dirty="0">
                <a:latin typeface="Calibri" panose="020F0502020204030204" pitchFamily="34" charset="0"/>
                <a:ea typeface="Malgun Gothic" panose="020B0503020000020004" pitchFamily="34" charset="-127"/>
                <a:cs typeface="Times New Roman" panose="02020603050405020304" pitchFamily="18" charset="0"/>
              </a:rPr>
              <a:t>BARISTA EXPRESSO</a:t>
            </a:r>
            <a:r>
              <a:rPr lang="en-IN" sz="1800" kern="100" dirty="0">
                <a:effectLst/>
                <a:latin typeface="Calibri" panose="020F0502020204030204" pitchFamily="34" charset="0"/>
                <a:ea typeface="Malgun Gothic" panose="020B0503020000020004" pitchFamily="34" charset="-127"/>
                <a:cs typeface="Times New Roman" panose="02020603050405020304" pitchFamily="18" charset="0"/>
              </a:rPr>
              <a:t>’ with sale generated of $91,345</a:t>
            </a:r>
            <a:r>
              <a:rPr lang="en-IN" kern="100" dirty="0">
                <a:latin typeface="Calibri" panose="020F0502020204030204" pitchFamily="34" charset="0"/>
                <a:ea typeface="Malgun Gothic" panose="020B0503020000020004" pitchFamily="34" charset="-127"/>
                <a:cs typeface="Times New Roman" panose="02020603050405020304" pitchFamily="18" charset="0"/>
              </a:rPr>
              <a:t> so people are more likely to spend on barista expresso and brewed chai tea for this the reason could be the mutual liking , taste and preference by the consumers. </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4738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40320" y="382801"/>
            <a:ext cx="7111360" cy="789139"/>
          </a:xfrm>
          <a:solidFill>
            <a:srgbClr val="E9E6DF"/>
          </a:solidFill>
          <a:ln w="9525">
            <a:solidFill>
              <a:schemeClr val="tx1"/>
            </a:solidFill>
          </a:ln>
        </p:spPr>
        <p:txBody>
          <a:bodyPr/>
          <a:lstStyle/>
          <a:p>
            <a:r>
              <a:rPr lang="en-US" dirty="0"/>
              <a:t>Driven insights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058517" y="1752885"/>
            <a:ext cx="4031945" cy="365125"/>
          </a:xfrm>
        </p:spPr>
        <p:txBody>
          <a:bodyPr vert="horz" lIns="91440" tIns="45720" rIns="91440" bIns="45720" rtlCol="0" anchor="t">
            <a:normAutofit/>
          </a:bodyPr>
          <a:lstStyle/>
          <a:p>
            <a:r>
              <a:rPr lang="en-IN" sz="1800" b="1" dirty="0">
                <a:effectLst/>
                <a:latin typeface="Calibri" panose="020F0502020204030204" pitchFamily="34" charset="0"/>
                <a:ea typeface="Malgun Gothic" panose="020B0503020000020004" pitchFamily="34" charset="-127"/>
                <a:cs typeface="Times New Roman" panose="02020603050405020304" pitchFamily="18" charset="0"/>
              </a:rPr>
              <a:t>Monthly Sales Trends</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276943" y="2332189"/>
            <a:ext cx="4031030" cy="1057308"/>
          </a:xfrm>
        </p:spPr>
        <p:txBody>
          <a:bodyPr>
            <a:normAutofit/>
          </a:bodyPr>
          <a:lstStyle/>
          <a:p>
            <a:pPr lvl="1">
              <a:lnSpc>
                <a:spcPct val="107000"/>
              </a:lnSpc>
              <a:spcAft>
                <a:spcPts val="800"/>
              </a:spcAft>
              <a:buSzPts val="1000"/>
              <a:tabLst>
                <a:tab pos="914400" algn="l"/>
              </a:tabLst>
            </a:pPr>
            <a:r>
              <a:rPr lang="en-IN" sz="1400" kern="100" dirty="0">
                <a:latin typeface="Calibri" panose="020F0502020204030204" pitchFamily="34" charset="0"/>
                <a:ea typeface="Malgun Gothic" panose="020B0503020000020004" pitchFamily="34" charset="-127"/>
                <a:cs typeface="Times New Roman" panose="02020603050405020304" pitchFamily="18" charset="0"/>
              </a:rPr>
              <a:t>June</a:t>
            </a: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 has the highest sales at $166,439</a:t>
            </a:r>
          </a:p>
          <a:p>
            <a:pPr lvl="1">
              <a:lnSpc>
                <a:spcPct val="107000"/>
              </a:lnSpc>
              <a:spcAft>
                <a:spcPts val="800"/>
              </a:spcAft>
              <a:buSzPts val="1000"/>
              <a:tabLst>
                <a:tab pos="914400" algn="l"/>
              </a:tabLst>
            </a:pPr>
            <a:r>
              <a:rPr lang="en-IN" sz="1400" dirty="0">
                <a:latin typeface="Calibri" panose="020F0502020204030204" pitchFamily="34" charset="0"/>
                <a:ea typeface="Malgun Gothic" panose="020B0503020000020004" pitchFamily="34" charset="-127"/>
                <a:cs typeface="Times New Roman" panose="02020603050405020304" pitchFamily="18" charset="0"/>
              </a:rPr>
              <a:t>February</a:t>
            </a:r>
            <a:r>
              <a:rPr lang="en-IN" sz="1400" dirty="0">
                <a:effectLst/>
                <a:latin typeface="Calibri" panose="020F0502020204030204" pitchFamily="34" charset="0"/>
                <a:ea typeface="Malgun Gothic" panose="020B0503020000020004" pitchFamily="34" charset="-127"/>
                <a:cs typeface="Times New Roman" panose="02020603050405020304" pitchFamily="18" charset="0"/>
              </a:rPr>
              <a:t> has the lowest sales at $76,152</a:t>
            </a:r>
            <a:endParaRPr lang="en-US" sz="32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593712" y="1752886"/>
            <a:ext cx="4031945" cy="365125"/>
          </a:xfrm>
        </p:spPr>
        <p:txBody>
          <a:bodyPr>
            <a:normAutofit/>
          </a:bodyPr>
          <a:lstStyle/>
          <a:p>
            <a:r>
              <a:rPr lang="en-IN" sz="1800" b="1" dirty="0">
                <a:effectLst/>
                <a:latin typeface="Calibri" panose="020F0502020204030204" pitchFamily="34" charset="0"/>
                <a:ea typeface="Malgun Gothic" panose="020B0503020000020004" pitchFamily="34" charset="-127"/>
                <a:cs typeface="Times New Roman" panose="02020603050405020304" pitchFamily="18" charset="0"/>
              </a:rPr>
              <a:t>Category and Size Distribution</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594627" y="2213906"/>
            <a:ext cx="4031030" cy="1057308"/>
          </a:xfrm>
        </p:spPr>
        <p:txBody>
          <a:bodyPr>
            <a:normAutofit/>
          </a:bodyPr>
          <a:lstStyle/>
          <a:p>
            <a:pPr lvl="1">
              <a:lnSpc>
                <a:spcPct val="107000"/>
              </a:lnSpc>
              <a:spcAft>
                <a:spcPts val="800"/>
              </a:spcAft>
              <a:buSzPts val="1000"/>
              <a:tabLst>
                <a:tab pos="914400" algn="l"/>
              </a:tabLst>
            </a:pPr>
            <a:r>
              <a:rPr lang="en-IN" sz="1400" kern="100" dirty="0">
                <a:latin typeface="Calibri" panose="020F0502020204030204" pitchFamily="34" charset="0"/>
                <a:ea typeface="Malgun Gothic" panose="020B0503020000020004" pitchFamily="34" charset="-127"/>
                <a:cs typeface="Times New Roman" panose="02020603050405020304" pitchFamily="18" charset="0"/>
              </a:rPr>
              <a:t>coffee</a:t>
            </a: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 account for 38% of total sales</a:t>
            </a:r>
          </a:p>
          <a:p>
            <a:pPr lvl="1">
              <a:lnSpc>
                <a:spcPct val="107000"/>
              </a:lnSpc>
              <a:spcAft>
                <a:spcPts val="800"/>
              </a:spcAft>
              <a:buSzPts val="1000"/>
              <a:tabLst>
                <a:tab pos="914400" algn="l"/>
              </a:tabLst>
            </a:pPr>
            <a:r>
              <a:rPr lang="en-IN" sz="1400" dirty="0">
                <a:latin typeface="Calibri" panose="020F0502020204030204" pitchFamily="34" charset="0"/>
                <a:ea typeface="Malgun Gothic" panose="020B0503020000020004" pitchFamily="34" charset="-127"/>
                <a:cs typeface="Times New Roman" panose="02020603050405020304" pitchFamily="18" charset="0"/>
              </a:rPr>
              <a:t>Regular</a:t>
            </a:r>
            <a:r>
              <a:rPr lang="en-IN" sz="1400" dirty="0">
                <a:effectLst/>
                <a:latin typeface="Calibri" panose="020F0502020204030204" pitchFamily="34" charset="0"/>
                <a:ea typeface="Malgun Gothic" panose="020B0503020000020004" pitchFamily="34" charset="-127"/>
                <a:cs typeface="Times New Roman" panose="02020603050405020304" pitchFamily="18" charset="0"/>
              </a:rPr>
              <a:t>-sized orders are the most common</a:t>
            </a:r>
            <a:endParaRPr lang="en-US" sz="3200"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497" y="3555169"/>
            <a:ext cx="4031945" cy="365125"/>
          </a:xfrm>
        </p:spPr>
        <p:txBody>
          <a:bodyPr>
            <a:normAutofit/>
          </a:bodyPr>
          <a:lstStyle/>
          <a:p>
            <a:r>
              <a:rPr lang="en-IN" sz="1800" b="1" dirty="0">
                <a:effectLst/>
                <a:latin typeface="Calibri" panose="020F0502020204030204" pitchFamily="34" charset="0"/>
                <a:ea typeface="Malgun Gothic" panose="020B0503020000020004" pitchFamily="34" charset="-127"/>
                <a:cs typeface="Times New Roman" panose="02020603050405020304" pitchFamily="18" charset="0"/>
              </a:rPr>
              <a:t>Average Bill and Order Ratios</a:t>
            </a:r>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383204" y="3847607"/>
            <a:ext cx="4031030" cy="1057308"/>
          </a:xfrm>
        </p:spPr>
        <p:txBody>
          <a:bodyPr>
            <a:normAutofit fontScale="92500" lnSpcReduction="20000"/>
          </a:bodyPr>
          <a:lstStyle/>
          <a:p>
            <a:endParaRPr lang="en-IN" sz="1800" dirty="0">
              <a:effectLst/>
            </a:endParaRPr>
          </a:p>
          <a:p>
            <a:pPr lvl="1">
              <a:lnSpc>
                <a:spcPct val="107000"/>
              </a:lnSpc>
              <a:spcAft>
                <a:spcPts val="800"/>
              </a:spcAft>
              <a:buSzPts val="1000"/>
              <a:tabLst>
                <a:tab pos="914400" algn="l"/>
              </a:tabLst>
            </a:pPr>
            <a:r>
              <a:rPr lang="en-IN" sz="1500" kern="100" dirty="0">
                <a:effectLst/>
                <a:latin typeface="Calibri" panose="020F0502020204030204" pitchFamily="34" charset="0"/>
                <a:ea typeface="Malgun Gothic" panose="020B0503020000020004" pitchFamily="34" charset="-127"/>
                <a:cs typeface="Times New Roman" panose="02020603050405020304" pitchFamily="18" charset="0"/>
              </a:rPr>
              <a:t>The average bill per person is $4.68</a:t>
            </a:r>
          </a:p>
          <a:p>
            <a:pPr lvl="1">
              <a:lnSpc>
                <a:spcPct val="107000"/>
              </a:lnSpc>
              <a:spcAft>
                <a:spcPts val="800"/>
              </a:spcAft>
              <a:buSzPts val="1000"/>
              <a:tabLst>
                <a:tab pos="914400" algn="l"/>
              </a:tabLst>
            </a:pPr>
            <a:r>
              <a:rPr lang="en-IN" sz="1500" kern="100" dirty="0">
                <a:latin typeface="Calibri" panose="020F0502020204030204" pitchFamily="34" charset="0"/>
                <a:ea typeface="Malgun Gothic" panose="020B0503020000020004" pitchFamily="34" charset="-127"/>
                <a:cs typeface="Times New Roman" panose="02020603050405020304" pitchFamily="18" charset="0"/>
              </a:rPr>
              <a:t> </a:t>
            </a:r>
            <a:r>
              <a:rPr lang="en-IN" sz="1500" kern="100" dirty="0">
                <a:effectLst/>
                <a:latin typeface="Calibri" panose="020F0502020204030204" pitchFamily="34" charset="0"/>
                <a:ea typeface="Malgun Gothic" panose="020B0503020000020004" pitchFamily="34" charset="-127"/>
                <a:cs typeface="Times New Roman" panose="02020603050405020304" pitchFamily="18" charset="0"/>
              </a:rPr>
              <a:t>The average order per person is 1.4</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5619735" y="3606048"/>
            <a:ext cx="4031945" cy="365125"/>
          </a:xfrm>
        </p:spPr>
        <p:txBody>
          <a:bodyPr>
            <a:normAutofit/>
          </a:bodyPr>
          <a:lstStyle/>
          <a:p>
            <a:r>
              <a:rPr lang="en-IN" sz="1800" b="1" dirty="0">
                <a:effectLst/>
                <a:latin typeface="Calibri" panose="020F0502020204030204" pitchFamily="34" charset="0"/>
                <a:ea typeface="Malgun Gothic" panose="020B0503020000020004" pitchFamily="34" charset="-127"/>
                <a:cs typeface="Times New Roman" panose="02020603050405020304" pitchFamily="18" charset="0"/>
              </a:rPr>
              <a:t>Sales by Day</a:t>
            </a:r>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593712" y="3788610"/>
            <a:ext cx="4031030" cy="1057308"/>
          </a:xfrm>
        </p:spPr>
        <p:txBody>
          <a:bodyPr>
            <a:normAutofit/>
          </a:bodyPr>
          <a:lstStyle/>
          <a:p>
            <a:endParaRPr lang="en-IN" sz="1800" dirty="0">
              <a:effectLst/>
            </a:endParaRPr>
          </a:p>
          <a:p>
            <a:pPr lvl="1">
              <a:lnSpc>
                <a:spcPct val="107000"/>
              </a:lnSpc>
              <a:spcAft>
                <a:spcPts val="800"/>
              </a:spcAft>
              <a:buSzPts val="1000"/>
              <a:tabLst>
                <a:tab pos="914400" algn="l"/>
              </a:tabLst>
            </a:pPr>
            <a:r>
              <a:rPr lang="en-IN" sz="1400" kern="100" dirty="0">
                <a:effectLst/>
                <a:latin typeface="Calibri" panose="020F0502020204030204" pitchFamily="34" charset="0"/>
                <a:ea typeface="Malgun Gothic" panose="020B0503020000020004" pitchFamily="34" charset="-127"/>
                <a:cs typeface="Times New Roman" panose="02020603050405020304" pitchFamily="18" charset="0"/>
              </a:rPr>
              <a:t> </a:t>
            </a:r>
            <a:r>
              <a:rPr lang="en-IN" sz="1400" dirty="0">
                <a:latin typeface="Calibri" panose="020F0502020204030204" pitchFamily="34" charset="0"/>
                <a:ea typeface="Malgun Gothic" panose="020B0503020000020004" pitchFamily="34" charset="-127"/>
                <a:cs typeface="Times New Roman" panose="02020603050405020304" pitchFamily="18" charset="0"/>
              </a:rPr>
              <a:t>Monda</a:t>
            </a:r>
            <a:r>
              <a:rPr lang="en-IN" sz="1400" dirty="0">
                <a:effectLst/>
                <a:latin typeface="Calibri" panose="020F0502020204030204" pitchFamily="34" charset="0"/>
                <a:ea typeface="Malgun Gothic" panose="020B0503020000020004" pitchFamily="34" charset="-127"/>
                <a:cs typeface="Times New Roman" panose="02020603050405020304" pitchFamily="18" charset="0"/>
              </a:rPr>
              <a:t>y has the highest sales at $101,619</a:t>
            </a:r>
          </a:p>
          <a:p>
            <a:pPr lvl="1">
              <a:lnSpc>
                <a:spcPct val="107000"/>
              </a:lnSpc>
              <a:spcAft>
                <a:spcPts val="800"/>
              </a:spcAft>
              <a:buSzPts val="1000"/>
              <a:tabLst>
                <a:tab pos="914400" algn="l"/>
              </a:tabLst>
            </a:pPr>
            <a:r>
              <a:rPr lang="en-IN" sz="1400" dirty="0">
                <a:effectLst/>
                <a:latin typeface="Calibri" panose="020F0502020204030204" pitchFamily="34" charset="0"/>
                <a:ea typeface="Malgun Gothic" panose="020B0503020000020004" pitchFamily="34" charset="-127"/>
                <a:cs typeface="Times New Roman" panose="02020603050405020304" pitchFamily="18" charset="0"/>
              </a:rPr>
              <a:t> Saturday has the lowest sales at $96,865</a:t>
            </a:r>
          </a:p>
        </p:txBody>
      </p:sp>
      <p:sp>
        <p:nvSpPr>
          <p:cNvPr id="12" name="TextBox 11">
            <a:extLst>
              <a:ext uri="{FF2B5EF4-FFF2-40B4-BE49-F238E27FC236}">
                <a16:creationId xmlns:a16="http://schemas.microsoft.com/office/drawing/2014/main" id="{D48361DD-269E-1296-3B0E-E549E188D5CF}"/>
              </a:ext>
            </a:extLst>
          </p:cNvPr>
          <p:cNvSpPr txBox="1"/>
          <p:nvPr/>
        </p:nvSpPr>
        <p:spPr>
          <a:xfrm>
            <a:off x="5368085" y="5163151"/>
            <a:ext cx="1769165" cy="369332"/>
          </a:xfrm>
          <a:prstGeom prst="rect">
            <a:avLst/>
          </a:prstGeom>
          <a:noFill/>
        </p:spPr>
        <p:txBody>
          <a:bodyPr wrap="square">
            <a:spAutoFit/>
          </a:bodyPr>
          <a:lstStyle/>
          <a:p>
            <a:r>
              <a:rPr lang="en-IN" sz="1800" b="1" dirty="0">
                <a:effectLst/>
                <a:latin typeface="Calibri" panose="020F0502020204030204" pitchFamily="34" charset="0"/>
                <a:ea typeface="Malgun Gothic" panose="020B0503020000020004" pitchFamily="34" charset="-127"/>
                <a:cs typeface="Times New Roman" panose="02020603050405020304" pitchFamily="18" charset="0"/>
              </a:rPr>
              <a:t>Top Product</a:t>
            </a:r>
            <a:endParaRPr lang="en-IN" dirty="0"/>
          </a:p>
        </p:txBody>
      </p:sp>
      <p:sp>
        <p:nvSpPr>
          <p:cNvPr id="13" name="Text Placeholder 7">
            <a:extLst>
              <a:ext uri="{FF2B5EF4-FFF2-40B4-BE49-F238E27FC236}">
                <a16:creationId xmlns:a16="http://schemas.microsoft.com/office/drawing/2014/main" id="{D3675BFA-7C05-41D0-BEBC-97D2B38C4C57}"/>
              </a:ext>
            </a:extLst>
          </p:cNvPr>
          <p:cNvSpPr txBox="1">
            <a:spLocks/>
          </p:cNvSpPr>
          <p:nvPr/>
        </p:nvSpPr>
        <p:spPr>
          <a:xfrm>
            <a:off x="3700669" y="5393929"/>
            <a:ext cx="4790661"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500" kern="100" dirty="0">
              <a:latin typeface="Calibri" panose="020F0502020204030204" pitchFamily="34" charset="0"/>
              <a:ea typeface="Malgun Gothic" panose="020B0503020000020004" pitchFamily="34" charset="-127"/>
              <a:cs typeface="Times New Roman" panose="02020603050405020304" pitchFamily="18" charset="0"/>
            </a:endParaRPr>
          </a:p>
          <a:p>
            <a:r>
              <a:rPr lang="en-IN" sz="1600" dirty="0">
                <a:effectLst/>
                <a:latin typeface="Calibri" panose="020F0502020204030204" pitchFamily="34" charset="0"/>
                <a:ea typeface="Malgun Gothic" panose="020B0503020000020004" pitchFamily="34" charset="-127"/>
                <a:cs typeface="Times New Roman" panose="02020603050405020304" pitchFamily="18" charset="0"/>
              </a:rPr>
              <a:t>‘’BARISTA EXPRESSO” is the top-selling product with  </a:t>
            </a:r>
            <a:r>
              <a:rPr lang="en-IN" sz="1600" dirty="0">
                <a:effectLst/>
                <a:highlight>
                  <a:srgbClr val="E9E6DF"/>
                </a:highlight>
                <a:latin typeface="Calibri" panose="020F0502020204030204" pitchFamily="34" charset="0"/>
                <a:ea typeface="Malgun Gothic" panose="020B0503020000020004" pitchFamily="34" charset="-127"/>
                <a:cs typeface="Times New Roman" panose="02020603050405020304" pitchFamily="18" charset="0"/>
              </a:rPr>
              <a:t>sales of $91,345 </a:t>
            </a:r>
          </a:p>
          <a:p>
            <a:endParaRPr lang="en-US" dirty="0"/>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299</TotalTime>
  <Words>566</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Monoline</vt:lpstr>
      <vt:lpstr>Coffee_ shop_ sales analysis</vt:lpstr>
      <vt:lpstr>Objective: To analyze the sales performance of the coffee shop and identify key trends and insights.    Agenda:  Monthly Sales Trends  Category and Size Distribution  Average Bill and Order Ratios  Top Products and Sales by Day </vt:lpstr>
      <vt:lpstr>Recommend analysis</vt:lpstr>
      <vt:lpstr>  Monthly Sales Trends</vt:lpstr>
      <vt:lpstr>PowerPoint Presentation</vt:lpstr>
      <vt:lpstr>PowerPoint Presentation</vt:lpstr>
      <vt:lpstr>PowerPoint Presentation</vt:lpstr>
      <vt:lpstr>PowerPoint Presentation</vt:lpstr>
      <vt:lpstr>Driven insights</vt:lpstr>
      <vt:lpstr>Recomended Solution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simran kaur</dc:creator>
  <cp:lastModifiedBy>simran kaur</cp:lastModifiedBy>
  <cp:revision>3</cp:revision>
  <dcterms:created xsi:type="dcterms:W3CDTF">2024-09-16T05:52:46Z</dcterms:created>
  <dcterms:modified xsi:type="dcterms:W3CDTF">2024-09-16T10:57:57Z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