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5" r:id="rId3"/>
    <p:sldId id="308" r:id="rId4"/>
    <p:sldId id="309" r:id="rId5"/>
    <p:sldId id="286" r:id="rId6"/>
    <p:sldId id="298" r:id="rId7"/>
    <p:sldId id="310" r:id="rId8"/>
    <p:sldId id="287" r:id="rId9"/>
    <p:sldId id="302" r:id="rId10"/>
    <p:sldId id="311" r:id="rId11"/>
    <p:sldId id="306" r:id="rId12"/>
    <p:sldId id="289" r:id="rId13"/>
    <p:sldId id="290" r:id="rId14"/>
    <p:sldId id="291" r:id="rId15"/>
    <p:sldId id="307" r:id="rId16"/>
    <p:sldId id="294" r:id="rId17"/>
    <p:sldId id="312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99FFCC"/>
    <a:srgbClr val="66FFFF"/>
    <a:srgbClr val="00FFFF"/>
    <a:srgbClr val="AFF0F7"/>
    <a:srgbClr val="7FE8F3"/>
    <a:srgbClr val="99ECF5"/>
    <a:srgbClr val="17375E"/>
    <a:srgbClr val="9393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12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8DF1-6D91-427C-AFF0-8A66056874D6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56FD2-D10F-4B95-9806-1D4BC5F6F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1888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5F823-9674-4A2E-9A4E-89D63904C023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DD42-119A-4A95-A455-84E76D5893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7601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5DD42-119A-4A95-A455-84E76D5893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59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27F5-A1CA-4760-9730-20CA1A2D80FC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FBA1-DDE5-42DE-8A5B-A856A18D9793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A5E2-6508-46B7-9910-C1C7774851CB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A380-DB2A-41B7-B384-08FF3233D38A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387A-9C68-4957-A5C2-52FD13650142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7E08-76FE-4930-9D5D-28E20089ECDE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D68F-67EB-4B0A-AE12-1CCFADF4BB48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9AAF-8F9D-4C44-A5DF-2834B20A7C43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0B33-0F5D-4333-B079-A14A7616B0A1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D427-6A63-4417-A0F0-E905F478A6F3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775F-4803-4C68-AC9E-D67D2DCBADDE}" type="datetime1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6C23-0083-49F3-81FA-A902513CB6E7}" type="datetime1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F5FB-222E-4E55-9AB7-FAEDF147CB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7.pn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5.png"/><Relationship Id="rId9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jpeg"/><Relationship Id="rId7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microsoft.com/office/2007/relationships/hdphoto" Target="../media/hdphoto2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jpeg"/><Relationship Id="rId7" Type="http://schemas.openxmlformats.org/officeDocument/2006/relationships/image" Target="../media/image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microsoft.com/office/2007/relationships/hdphoto" Target="../media/hdphoto2.wdp"/><Relationship Id="rId4" Type="http://schemas.openxmlformats.org/officeDocument/2006/relationships/image" Target="../media/image24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4114800"/>
            <a:ext cx="670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14</a:t>
            </a:r>
            <a:r>
              <a:rPr lang="en-US" sz="2800" b="1" baseline="300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April 2018 to 5</a:t>
            </a:r>
            <a:r>
              <a:rPr lang="en-US" sz="2800" b="1" baseline="300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th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May 2018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09600" y="304800"/>
            <a:ext cx="8153400" cy="2362200"/>
            <a:chOff x="9908" y="1752600"/>
            <a:chExt cx="6472954" cy="1608667"/>
          </a:xfrm>
        </p:grpSpPr>
        <p:pic>
          <p:nvPicPr>
            <p:cNvPr id="10" name="Picture 9" descr="gram-swaraj-abhiyan.png"/>
            <p:cNvPicPr>
              <a:picLocks noChangeAspect="1"/>
            </p:cNvPicPr>
            <p:nvPr/>
          </p:nvPicPr>
          <p:blipFill>
            <a:blip r:embed="rId3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11" name="Picture 10" descr="Tree.png"/>
            <p:cNvPicPr>
              <a:picLocks noChangeAspect="1"/>
            </p:cNvPicPr>
            <p:nvPr/>
          </p:nvPicPr>
          <p:blipFill>
            <a:blip r:embed="rId4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12" name="Picture 11" descr="Tree.png"/>
            <p:cNvPicPr>
              <a:picLocks noChangeAspect="1"/>
            </p:cNvPicPr>
            <p:nvPr/>
          </p:nvPicPr>
          <p:blipFill>
            <a:blip r:embed="rId4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18" name="Picture 17" descr="Sabka Saath, Sabka gaon, Sabka vikas (Logo) PNG.png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2801" y="2418047"/>
            <a:ext cx="2559284" cy="233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142852"/>
            <a:ext cx="5429288" cy="92869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Celebrating Success Stories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6" name="Picture 5" descr="gram-swaraj-abhiyan.png"/>
            <p:cNvPicPr>
              <a:picLocks noChangeAspect="1"/>
            </p:cNvPicPr>
            <p:nvPr/>
          </p:nvPicPr>
          <p:blipFill>
            <a:blip r:embed="rId2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7" name="Picture 6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8" name="Picture 7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9" name="Picture 8" descr="Sabka Saath, Sabka gaon, Sabka vikas (Logo) P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4846CEF-29F2-8E4C-BF4C-B7A04584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14281" y="1142984"/>
            <a:ext cx="2750065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40DAB4F-1ED3-D24E-8DDA-BE15B87251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14282" y="3929066"/>
            <a:ext cx="2786082" cy="278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928926" y="4143381"/>
            <a:ext cx="2645092" cy="2714620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0364" y="1142984"/>
            <a:ext cx="2857520" cy="19050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0364" y="3000372"/>
            <a:ext cx="2448804" cy="12858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256" y="3000371"/>
            <a:ext cx="3500462" cy="12858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884" y="1142984"/>
            <a:ext cx="3069151" cy="19682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29256" y="4340600"/>
            <a:ext cx="3500462" cy="2374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57150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800" b="1" dirty="0" err="1" smtClean="0"/>
              <a:t>Organisation</a:t>
            </a:r>
            <a:r>
              <a:rPr lang="en-US" sz="3800" b="1" dirty="0" smtClean="0"/>
              <a:t> of Gram </a:t>
            </a:r>
            <a:r>
              <a:rPr lang="en-US" sz="3800" b="1" dirty="0" err="1" smtClean="0"/>
              <a:t>Swaraj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Abhiyan</a:t>
            </a:r>
            <a:r>
              <a:rPr lang="en-US" sz="3800" dirty="0" smtClean="0"/>
              <a:t/>
            </a:r>
            <a:br>
              <a:rPr lang="en-US" sz="3800" dirty="0" smtClean="0"/>
            </a:b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partnership of beneficiaries, 33 </a:t>
            </a:r>
            <a:r>
              <a:rPr lang="en-US" dirty="0" err="1" smtClean="0"/>
              <a:t>lakh</a:t>
            </a:r>
            <a:r>
              <a:rPr lang="en-US" dirty="0" smtClean="0"/>
              <a:t> elected PRIs members, 5 </a:t>
            </a:r>
            <a:r>
              <a:rPr lang="en-US" dirty="0" err="1" smtClean="0"/>
              <a:t>crore</a:t>
            </a:r>
            <a:r>
              <a:rPr lang="en-US" dirty="0" smtClean="0"/>
              <a:t> women SHG members, MLAs and MPs to achieve goals.</a:t>
            </a: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Central/State and Local Governments as partners in progress.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Real time effective monitoring of campaign through Apps and common portal.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6" name="Picture 5" descr="gram-swaraj-abhiyan.png"/>
            <p:cNvPicPr>
              <a:picLocks noChangeAspect="1"/>
            </p:cNvPicPr>
            <p:nvPr/>
          </p:nvPicPr>
          <p:blipFill>
            <a:blip r:embed="rId2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7" name="Picture 6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8" name="Picture 7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9" name="Picture 8" descr="Sabka Saath, Sabka gaon, Sabka vikas (Logo) PNG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5562600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+mn-lt"/>
              </a:rPr>
              <a:t>Coordination &amp; Monitoring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696200" cy="4449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M/o </a:t>
            </a:r>
            <a:r>
              <a:rPr lang="en-US" sz="2800" dirty="0" err="1" smtClean="0">
                <a:solidFill>
                  <a:schemeClr val="tx1"/>
                </a:solidFill>
              </a:rPr>
              <a:t>Panchayati</a:t>
            </a:r>
            <a:r>
              <a:rPr lang="en-US" sz="2800" dirty="0" smtClean="0">
                <a:solidFill>
                  <a:schemeClr val="tx1"/>
                </a:solidFill>
              </a:rPr>
              <a:t> Raj &amp; D/o Rural Development to coordinate.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Specific Responsibilities discussed and finalized.</a:t>
            </a:r>
          </a:p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Letter sent to State Chief Secretaries.  Video Conference on 5.4.2018.</a:t>
            </a:r>
          </a:p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Monitoring Dashboard for daily update.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18" name="Picture 17" descr="gram-swaraj-abhiyan.png"/>
            <p:cNvPicPr>
              <a:picLocks noChangeAspect="1"/>
            </p:cNvPicPr>
            <p:nvPr/>
          </p:nvPicPr>
          <p:blipFill>
            <a:blip r:embed="rId2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19" name="Picture 18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0" name="Picture 19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1" name="Picture 20" descr="Sabka Saath, Sabka gaon, Sabka vikas (Logo) PNG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47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Special Initiatives in 21,058 villages in 530 Districts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4267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[Saturate 16850 villages in 484 Districts excluding Karnataka and West Bengal]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Saturate 21058 villages during the </a:t>
            </a:r>
            <a:r>
              <a:rPr lang="en-US" sz="2600" dirty="0" err="1" smtClean="0">
                <a:solidFill>
                  <a:schemeClr val="tx1"/>
                </a:solidFill>
              </a:rPr>
              <a:t>Abhiyan</a:t>
            </a:r>
            <a:r>
              <a:rPr lang="en-US" sz="2600" dirty="0" smtClean="0">
                <a:solidFill>
                  <a:schemeClr val="tx1"/>
                </a:solidFill>
              </a:rPr>
              <a:t> under </a:t>
            </a:r>
          </a:p>
          <a:p>
            <a:pPr>
              <a:spcBef>
                <a:spcPts val="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Pradhan </a:t>
            </a:r>
            <a:r>
              <a:rPr lang="en-US" sz="2600" dirty="0">
                <a:solidFill>
                  <a:schemeClr val="tx1"/>
                </a:solidFill>
              </a:rPr>
              <a:t>Mantri </a:t>
            </a:r>
            <a:r>
              <a:rPr lang="en-US" sz="2600" dirty="0" err="1">
                <a:solidFill>
                  <a:schemeClr val="tx1"/>
                </a:solidFill>
              </a:rPr>
              <a:t>Ujjawala</a:t>
            </a:r>
            <a:r>
              <a:rPr lang="en-US" sz="2600" dirty="0">
                <a:solidFill>
                  <a:schemeClr val="tx1"/>
                </a:solidFill>
              </a:rPr>
              <a:t> Yojana 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600" dirty="0" err="1">
                <a:solidFill>
                  <a:schemeClr val="tx1"/>
                </a:solidFill>
              </a:rPr>
              <a:t>Saubhagya</a:t>
            </a:r>
            <a:r>
              <a:rPr lang="en-US" sz="2600" dirty="0">
                <a:solidFill>
                  <a:schemeClr val="tx1"/>
                </a:solidFill>
              </a:rPr>
              <a:t> (Pradhan Mantri </a:t>
            </a:r>
            <a:r>
              <a:rPr lang="en-US" sz="2600" dirty="0" err="1">
                <a:solidFill>
                  <a:schemeClr val="tx1"/>
                </a:solidFill>
              </a:rPr>
              <a:t>Sahaj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Bijli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Ghar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Yojana)</a:t>
            </a:r>
          </a:p>
          <a:p>
            <a:pPr>
              <a:spcBef>
                <a:spcPts val="0"/>
              </a:spcBef>
            </a:pPr>
            <a:r>
              <a:rPr lang="en-US" sz="2600" dirty="0" err="1">
                <a:solidFill>
                  <a:schemeClr val="tx1"/>
                </a:solidFill>
              </a:rPr>
              <a:t>Ujala</a:t>
            </a:r>
            <a:r>
              <a:rPr lang="en-US" sz="2600" dirty="0">
                <a:solidFill>
                  <a:schemeClr val="tx1"/>
                </a:solidFill>
              </a:rPr>
              <a:t> Scheme </a:t>
            </a:r>
            <a:endParaRPr 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Pradhan Mantri Jan </a:t>
            </a:r>
            <a:r>
              <a:rPr lang="en-US" sz="2600" dirty="0" err="1">
                <a:solidFill>
                  <a:schemeClr val="tx1"/>
                </a:solidFill>
              </a:rPr>
              <a:t>Dhan</a:t>
            </a:r>
            <a:r>
              <a:rPr lang="en-US" sz="2600" dirty="0">
                <a:solidFill>
                  <a:schemeClr val="tx1"/>
                </a:solidFill>
              </a:rPr>
              <a:t> Yojana </a:t>
            </a:r>
            <a:endParaRPr 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Pradhan Mantri Jeevan </a:t>
            </a:r>
            <a:r>
              <a:rPr lang="en-US" sz="2600" dirty="0" err="1">
                <a:solidFill>
                  <a:schemeClr val="tx1"/>
                </a:solidFill>
              </a:rPr>
              <a:t>Jyoti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Bima</a:t>
            </a:r>
            <a:r>
              <a:rPr lang="en-US" sz="2600" dirty="0">
                <a:solidFill>
                  <a:schemeClr val="tx1"/>
                </a:solidFill>
              </a:rPr>
              <a:t> Yojana </a:t>
            </a:r>
            <a:endParaRPr 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Pradhan Mantri Suraksha </a:t>
            </a:r>
            <a:r>
              <a:rPr lang="en-US" sz="2600" dirty="0" err="1">
                <a:solidFill>
                  <a:schemeClr val="tx1"/>
                </a:solidFill>
              </a:rPr>
              <a:t>Bima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Yojana</a:t>
            </a:r>
          </a:p>
          <a:p>
            <a:pPr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Mission </a:t>
            </a:r>
            <a:r>
              <a:rPr lang="en-US" sz="2600" dirty="0" err="1">
                <a:solidFill>
                  <a:schemeClr val="tx1"/>
                </a:solidFill>
              </a:rPr>
              <a:t>Indradhanush</a:t>
            </a:r>
            <a:endParaRPr lang="en-US" sz="26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22" name="Picture 21" descr="gram-swaraj-abhiyan.png"/>
            <p:cNvPicPr>
              <a:picLocks noChangeAspect="1"/>
            </p:cNvPicPr>
            <p:nvPr/>
          </p:nvPicPr>
          <p:blipFill>
            <a:blip r:embed="rId2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23" name="Picture 22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4" name="Picture 23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5" name="Picture 24" descr="Sabka Saath, Sabka gaon, Sabka vikas (Logo) PNG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53340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100% Saturation coverage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495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Between 14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April to 5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May.</a:t>
            </a:r>
          </a:p>
          <a:p>
            <a:pPr algn="just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Plan of Action by each participating Ministry.</a:t>
            </a:r>
          </a:p>
          <a:p>
            <a:pPr algn="just">
              <a:spcBef>
                <a:spcPts val="0"/>
              </a:spcBef>
            </a:pPr>
            <a:endParaRPr lang="en-US" sz="14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Dashboard/Portal for Daily monitoring.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Intensive focused Mission for Saturation - Local, State, Central Government.</a:t>
            </a:r>
          </a:p>
          <a:p>
            <a:pPr algn="just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Out of 530 Districts, 94 are </a:t>
            </a:r>
            <a:r>
              <a:rPr lang="en-US" sz="2400" dirty="0" err="1" smtClean="0"/>
              <a:t>Aspirational</a:t>
            </a:r>
            <a:r>
              <a:rPr lang="en-US" sz="2400" dirty="0" smtClean="0"/>
              <a:t> Districts.</a:t>
            </a:r>
          </a:p>
          <a:p>
            <a:pPr algn="just">
              <a:spcBef>
                <a:spcPts val="0"/>
              </a:spcBef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18" name="Picture 17" descr="gram-swaraj-abhiyan.png"/>
            <p:cNvPicPr>
              <a:picLocks noChangeAspect="1"/>
            </p:cNvPicPr>
            <p:nvPr/>
          </p:nvPicPr>
          <p:blipFill>
            <a:blip r:embed="rId2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19" name="Picture 18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0" name="Picture 19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1" name="Picture 20" descr="Sabka Saath, Sabka gaon, Sabka vikas (Logo) PNG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76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5715000" cy="1143000"/>
          </a:xfrm>
        </p:spPr>
        <p:txBody>
          <a:bodyPr/>
          <a:lstStyle/>
          <a:p>
            <a:r>
              <a:rPr lang="en-US" b="1" dirty="0" smtClean="0"/>
              <a:t>Actions Taken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Letters to Chief Secretaries.</a:t>
            </a:r>
          </a:p>
          <a:p>
            <a:pPr algn="just"/>
            <a:r>
              <a:rPr lang="en-US" dirty="0" smtClean="0"/>
              <a:t>VC by Cabinet Secretary with all Chief Secretaries &amp; DMs.</a:t>
            </a:r>
          </a:p>
          <a:p>
            <a:r>
              <a:rPr lang="en-US" dirty="0" smtClean="0"/>
              <a:t>List of selected villages sent.</a:t>
            </a:r>
          </a:p>
          <a:p>
            <a:pPr algn="just"/>
            <a:r>
              <a:rPr lang="en-US" dirty="0" smtClean="0"/>
              <a:t>Line Departments have prepared their Action Plans.</a:t>
            </a:r>
          </a:p>
          <a:p>
            <a:r>
              <a:rPr lang="en-US" dirty="0" smtClean="0"/>
              <a:t>Media Plan prepared.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Sabka Saath, Sabka gaon, Sabka vikas (Logo) PNG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7" name="Picture 6" descr="gram-swaraj-abhiyan.png"/>
            <p:cNvPicPr>
              <a:picLocks noChangeAspect="1"/>
            </p:cNvPicPr>
            <p:nvPr/>
          </p:nvPicPr>
          <p:blipFill>
            <a:blip r:embed="rId4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8" name="Picture 7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9" name="Picture 8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285728"/>
            <a:ext cx="6400816" cy="133828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Monitoring Framework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dirty="0" smtClean="0"/>
              <a:t>Two Class-I officers deployed for each District to visit and coordinate.</a:t>
            </a:r>
          </a:p>
          <a:p>
            <a:pPr algn="just"/>
            <a:r>
              <a:rPr lang="en-US" sz="3000" dirty="0" smtClean="0"/>
              <a:t>State Nodal Officers appointed by all Ministries</a:t>
            </a:r>
          </a:p>
          <a:p>
            <a:pPr algn="just"/>
            <a:r>
              <a:rPr lang="en-US" sz="3000" dirty="0" smtClean="0"/>
              <a:t>States requested to make a nodal officer for each Block.</a:t>
            </a:r>
          </a:p>
          <a:p>
            <a:pPr algn="just"/>
            <a:r>
              <a:rPr lang="en-US" sz="3000" dirty="0" err="1" smtClean="0"/>
              <a:t>Prabhari</a:t>
            </a:r>
            <a:r>
              <a:rPr lang="en-US" sz="3000" dirty="0" smtClean="0"/>
              <a:t> Officer to also oversee in </a:t>
            </a:r>
            <a:r>
              <a:rPr lang="en-US" sz="3000" dirty="0" err="1" smtClean="0"/>
              <a:t>Aspirational</a:t>
            </a:r>
            <a:r>
              <a:rPr lang="en-US" sz="3000" dirty="0" smtClean="0"/>
              <a:t> Districts.</a:t>
            </a:r>
          </a:p>
          <a:p>
            <a:pPr algn="just"/>
            <a:r>
              <a:rPr lang="en-US" sz="3000" dirty="0" smtClean="0"/>
              <a:t>Web Portal for real-time monitoring of progress under all programmes to be captured on this common Portal.</a:t>
            </a:r>
          </a:p>
          <a:p>
            <a:pPr algn="just"/>
            <a:r>
              <a:rPr lang="en-US" sz="3000" dirty="0" smtClean="0"/>
              <a:t>Daily Monitoring of Special Interventions.</a:t>
            </a:r>
          </a:p>
          <a:p>
            <a:pPr marL="0" indent="0" algn="just">
              <a:buNone/>
            </a:pPr>
            <a:endParaRPr lang="en-US" sz="3500" dirty="0" smtClean="0"/>
          </a:p>
          <a:p>
            <a:pPr algn="just"/>
            <a:endParaRPr lang="en-US" sz="3500" dirty="0" smtClean="0"/>
          </a:p>
          <a:p>
            <a:pPr algn="just"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152400"/>
            <a:ext cx="2895600" cy="762000"/>
            <a:chOff x="9908" y="1752600"/>
            <a:chExt cx="6472954" cy="1608667"/>
          </a:xfrm>
        </p:grpSpPr>
        <p:pic>
          <p:nvPicPr>
            <p:cNvPr id="14" name="Picture 13" descr="gram-swaraj-abhiyan.png"/>
            <p:cNvPicPr>
              <a:picLocks noChangeAspect="1"/>
            </p:cNvPicPr>
            <p:nvPr/>
          </p:nvPicPr>
          <p:blipFill>
            <a:blip r:embed="rId2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15" name="Picture 14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16" name="Picture 15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17" name="Picture 16" descr="Sabka Saath, Sabka gaon, Sabka vikas (Logo) PNG.pn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Visit of Ministers/MPs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Briefing Pack for every </a:t>
            </a:r>
            <a:r>
              <a:rPr lang="en-US" sz="2800" dirty="0" err="1" smtClean="0">
                <a:solidFill>
                  <a:schemeClr val="tx1"/>
                </a:solidFill>
              </a:rPr>
              <a:t>Hon’ble</a:t>
            </a:r>
            <a:r>
              <a:rPr lang="en-US" sz="2800" dirty="0" smtClean="0">
                <a:solidFill>
                  <a:schemeClr val="tx1"/>
                </a:solidFill>
              </a:rPr>
              <a:t> Minister/MP on Performance of </a:t>
            </a:r>
            <a:r>
              <a:rPr lang="en-US" sz="2800" dirty="0" err="1" smtClean="0">
                <a:solidFill>
                  <a:schemeClr val="tx1"/>
                </a:solidFill>
              </a:rPr>
              <a:t>Programmes</a:t>
            </a:r>
            <a:r>
              <a:rPr lang="en-US" sz="2800" dirty="0" smtClean="0">
                <a:solidFill>
                  <a:schemeClr val="tx1"/>
                </a:solidFill>
              </a:rPr>
              <a:t> in 2017-18 and priorities in 2018-19.</a:t>
            </a:r>
          </a:p>
          <a:p>
            <a:pPr algn="just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Visit of elected representatives MPs, MLAs, </a:t>
            </a:r>
            <a:r>
              <a:rPr lang="en-US" sz="2800" dirty="0" err="1" smtClean="0">
                <a:solidFill>
                  <a:schemeClr val="tx1"/>
                </a:solidFill>
              </a:rPr>
              <a:t>Zila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Parishad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and Block </a:t>
            </a:r>
            <a:r>
              <a:rPr lang="en-US" sz="2800" dirty="0" err="1" smtClean="0">
                <a:solidFill>
                  <a:schemeClr val="tx1"/>
                </a:solidFill>
              </a:rPr>
              <a:t>Adhyakshas</a:t>
            </a:r>
            <a:r>
              <a:rPr lang="en-US" sz="2800" dirty="0" smtClean="0">
                <a:solidFill>
                  <a:schemeClr val="tx1"/>
                </a:solidFill>
              </a:rPr>
              <a:t>, other PRI representatives for participation in various proposed programmes.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18" name="Picture 17" descr="gram-swaraj-abhiyan.png"/>
            <p:cNvPicPr>
              <a:picLocks noChangeAspect="1"/>
            </p:cNvPicPr>
            <p:nvPr/>
          </p:nvPicPr>
          <p:blipFill>
            <a:blip r:embed="rId2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19" name="Picture 18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0" name="Picture 19" descr="Tree.png"/>
            <p:cNvPicPr>
              <a:picLocks noChangeAspect="1"/>
            </p:cNvPicPr>
            <p:nvPr/>
          </p:nvPicPr>
          <p:blipFill>
            <a:blip r:embed="rId3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1" name="Picture 20" descr="Sabka Saath, Sabka gaon, Sabka vikas (Logo) P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51054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5400" b="1" dirty="0" smtClean="0"/>
              <a:t>GRAM SWARAJ ABHIYAN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err="1" smtClean="0"/>
              <a:t>Sabka</a:t>
            </a:r>
            <a:r>
              <a:rPr lang="en-US" b="1" dirty="0" smtClean="0"/>
              <a:t> </a:t>
            </a:r>
            <a:r>
              <a:rPr lang="en-US" b="1" dirty="0" err="1" smtClean="0"/>
              <a:t>Sath</a:t>
            </a:r>
            <a:r>
              <a:rPr lang="en-US" b="1" dirty="0" smtClean="0"/>
              <a:t>, </a:t>
            </a:r>
            <a:r>
              <a:rPr lang="en-US" b="1" dirty="0" err="1" smtClean="0"/>
              <a:t>Sabka</a:t>
            </a:r>
            <a:r>
              <a:rPr lang="en-US" b="1" dirty="0" smtClean="0"/>
              <a:t> </a:t>
            </a:r>
            <a:r>
              <a:rPr lang="en-US" b="1" dirty="0" err="1" smtClean="0"/>
              <a:t>Gaon</a:t>
            </a:r>
            <a:r>
              <a:rPr lang="en-US" b="1" dirty="0" smtClean="0"/>
              <a:t>, </a:t>
            </a:r>
            <a:r>
              <a:rPr lang="en-US" b="1" dirty="0" err="1" smtClean="0"/>
              <a:t>Sabka</a:t>
            </a:r>
            <a:r>
              <a:rPr lang="en-US" b="1" dirty="0" smtClean="0"/>
              <a:t> </a:t>
            </a:r>
            <a:r>
              <a:rPr lang="en-US" b="1" dirty="0" err="1" smtClean="0"/>
              <a:t>Vikas</a:t>
            </a:r>
            <a:endParaRPr lang="en-US" b="1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900" b="1" dirty="0" smtClean="0">
                <a:solidFill>
                  <a:schemeClr val="tx1"/>
                </a:solidFill>
              </a:rPr>
              <a:t>APRIL 14 – MAY 5, 2018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tx1"/>
                </a:solidFill>
              </a:rPr>
              <a:t>Promote Social Harmony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tx1"/>
                </a:solidFill>
              </a:rPr>
              <a:t>Reach out to poor Households – enroll.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tx1"/>
                </a:solidFill>
              </a:rPr>
              <a:t>Feedback on programmes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tx1"/>
                </a:solidFill>
              </a:rPr>
              <a:t>Enroll in new initiatives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i="1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* </a:t>
            </a:r>
            <a:r>
              <a:rPr lang="en-US" sz="2600" b="1" i="1" dirty="0" smtClean="0"/>
              <a:t>Karnataka, WB – Election Code of Conduct.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3900" b="1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5181600"/>
            <a:ext cx="6477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i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>
                <a:solidFill>
                  <a:schemeClr val="tx1"/>
                </a:solidFill>
              </a:rPr>
              <a:t>  Special Initiative 21058 villages* </a:t>
            </a:r>
          </a:p>
          <a:p>
            <a:pPr algn="ctr"/>
            <a:endParaRPr lang="en-US" dirty="0"/>
          </a:p>
        </p:txBody>
      </p:sp>
      <p:pic>
        <p:nvPicPr>
          <p:cNvPr id="9" name="Picture 8" descr="Sabka Saath, Sabka gaon, Sabka vikas (Logo) PNG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11" name="Picture 10" descr="gram-swaraj-abhiyan.png"/>
            <p:cNvPicPr>
              <a:picLocks noChangeAspect="1"/>
            </p:cNvPicPr>
            <p:nvPr/>
          </p:nvPicPr>
          <p:blipFill>
            <a:blip r:embed="rId4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12" name="Picture 11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13" name="Picture 12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85720" y="3714752"/>
            <a:ext cx="4214842" cy="278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SAUBHAGYA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600" i="1" dirty="0" err="1" smtClean="0">
                <a:solidFill>
                  <a:schemeClr val="tx1"/>
                </a:solidFill>
              </a:rPr>
              <a:t>Sahaj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Bijli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Har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Ghar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Yojana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Launched on September, 2017</a:t>
            </a:r>
          </a:p>
          <a:p>
            <a:pPr algn="ctr">
              <a:spcBef>
                <a:spcPts val="0"/>
              </a:spcBef>
              <a:buNone/>
            </a:pPr>
            <a:endParaRPr lang="en-US" sz="16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Target:</a:t>
            </a:r>
            <a:r>
              <a:rPr lang="en-US" sz="1600" b="0" dirty="0" smtClean="0">
                <a:solidFill>
                  <a:schemeClr val="tx1"/>
                </a:solidFill>
              </a:rPr>
              <a:t>	3.7 crore households</a:t>
            </a:r>
          </a:p>
          <a:p>
            <a:pPr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		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Achievement so far:</a:t>
            </a: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b="0" dirty="0" smtClean="0">
                <a:solidFill>
                  <a:schemeClr val="tx1"/>
                </a:solidFill>
              </a:rPr>
              <a:t>39 </a:t>
            </a:r>
            <a:r>
              <a:rPr lang="en-US" sz="1600" b="0" dirty="0" err="1" smtClean="0">
                <a:solidFill>
                  <a:schemeClr val="tx1"/>
                </a:solidFill>
              </a:rPr>
              <a:t>lakh</a:t>
            </a:r>
            <a:r>
              <a:rPr lang="en-US" sz="1600" b="0" dirty="0" smtClean="0">
                <a:solidFill>
                  <a:schemeClr val="tx1"/>
                </a:solidFill>
              </a:rPr>
              <a:t> electrified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                                        3.3 </a:t>
            </a:r>
            <a:r>
              <a:rPr lang="en-US" sz="1600" b="0" dirty="0" err="1" smtClean="0">
                <a:solidFill>
                  <a:schemeClr val="tx1"/>
                </a:solidFill>
              </a:rPr>
              <a:t>crore</a:t>
            </a:r>
            <a:r>
              <a:rPr lang="en-US" sz="1600" b="0" dirty="0" smtClean="0">
                <a:solidFill>
                  <a:schemeClr val="tx1"/>
                </a:solidFill>
              </a:rPr>
              <a:t> by Mar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1142984"/>
            <a:ext cx="4214842" cy="2428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UJJWALA YOJANA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Launched on May 1, 2016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Target:</a:t>
            </a:r>
            <a:r>
              <a:rPr lang="en-US" sz="1600" dirty="0" smtClean="0">
                <a:solidFill>
                  <a:schemeClr val="tx1"/>
                </a:solidFill>
              </a:rPr>
              <a:t>	5 crore originally, now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8 </a:t>
            </a:r>
            <a:r>
              <a:rPr lang="en-US" sz="1600" dirty="0" err="1" smtClean="0">
                <a:solidFill>
                  <a:schemeClr val="tx1"/>
                </a:solidFill>
              </a:rPr>
              <a:t>crore</a:t>
            </a:r>
            <a:r>
              <a:rPr lang="en-US" sz="1600" dirty="0" smtClean="0">
                <a:solidFill>
                  <a:schemeClr val="tx1"/>
                </a:solidFill>
              </a:rPr>
              <a:t> by March 2020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Achievement so far: 	</a:t>
            </a:r>
            <a:r>
              <a:rPr lang="en-US" sz="1600" dirty="0" smtClean="0">
                <a:solidFill>
                  <a:schemeClr val="tx1"/>
                </a:solidFill>
              </a:rPr>
              <a:t>3.57 </a:t>
            </a:r>
            <a:r>
              <a:rPr lang="en-US" sz="1600" dirty="0" err="1" smtClean="0">
                <a:solidFill>
                  <a:schemeClr val="tx1"/>
                </a:solidFill>
              </a:rPr>
              <a:t>crore</a:t>
            </a:r>
            <a:r>
              <a:rPr lang="en-US" sz="1600" dirty="0" smtClean="0">
                <a:solidFill>
                  <a:schemeClr val="tx1"/>
                </a:solidFill>
              </a:rPr>
              <a:t> connections 		released.</a:t>
            </a:r>
          </a:p>
        </p:txBody>
      </p:sp>
      <p:pic>
        <p:nvPicPr>
          <p:cNvPr id="16" name="Picture 15" descr="Image result for pradhan mantri ujjwala yojana official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142984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16"/>
          <p:cNvSpPr txBox="1">
            <a:spLocks/>
          </p:cNvSpPr>
          <p:nvPr/>
        </p:nvSpPr>
        <p:spPr>
          <a:xfrm>
            <a:off x="4643438" y="1142984"/>
            <a:ext cx="4286280" cy="2438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PMAY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Gramin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Launched on November 20, 2016</a:t>
            </a: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Target: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crore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houses by March 2019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Achievement so far: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74.93 </a:t>
            </a:r>
            <a:r>
              <a:rPr kumimoji="0" 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lakh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sanctioned.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	                38.22 </a:t>
            </a:r>
            <a:r>
              <a:rPr lang="en-US" sz="1600" dirty="0" err="1" smtClean="0">
                <a:solidFill>
                  <a:schemeClr val="tx1"/>
                </a:solidFill>
              </a:rPr>
              <a:t>lakh</a:t>
            </a:r>
            <a:r>
              <a:rPr lang="en-US" sz="1600" dirty="0" smtClean="0">
                <a:solidFill>
                  <a:schemeClr val="tx1"/>
                </a:solidFill>
              </a:rPr>
              <a:t> completed.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		60 </a:t>
            </a:r>
            <a:r>
              <a:rPr lang="en-US" sz="1600" dirty="0" err="1" smtClean="0">
                <a:solidFill>
                  <a:schemeClr val="tx1"/>
                </a:solidFill>
              </a:rPr>
              <a:t>lakh</a:t>
            </a:r>
            <a:r>
              <a:rPr lang="en-US" sz="1600" dirty="0" smtClean="0">
                <a:solidFill>
                  <a:schemeClr val="tx1"/>
                </a:solidFill>
              </a:rPr>
              <a:t> completion by June 2018.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1 </a:t>
            </a:r>
            <a:r>
              <a:rPr kumimoji="0" lang="en-U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crore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December 2018.</a:t>
            </a:r>
          </a:p>
        </p:txBody>
      </p:sp>
      <p:pic>
        <p:nvPicPr>
          <p:cNvPr id="20" name="Picture 19" descr="Image result for pradhan mantri sahaj bijli har ghar yojana official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714752"/>
            <a:ext cx="68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0" y="152400"/>
            <a:ext cx="2971800" cy="762000"/>
            <a:chOff x="9908" y="1752600"/>
            <a:chExt cx="6472954" cy="1608667"/>
          </a:xfrm>
        </p:grpSpPr>
        <p:pic>
          <p:nvPicPr>
            <p:cNvPr id="23" name="Picture 22" descr="gram-swaraj-abhiyan.png"/>
            <p:cNvPicPr>
              <a:picLocks noChangeAspect="1"/>
            </p:cNvPicPr>
            <p:nvPr/>
          </p:nvPicPr>
          <p:blipFill>
            <a:blip r:embed="rId4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24" name="Picture 23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5" name="Picture 24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6" name="Picture 25" descr="Sabka Saath, Sabka gaon, Sabka vikas (Logo) PNG.png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  <p:pic>
        <p:nvPicPr>
          <p:cNvPr id="36868" name="Picture 4" descr="Image resul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43438" y="1142984"/>
            <a:ext cx="1071561" cy="714375"/>
          </a:xfrm>
          <a:prstGeom prst="rect">
            <a:avLst/>
          </a:prstGeom>
          <a:noFill/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0292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Pro-poor Initiatives-I</a:t>
            </a:r>
          </a:p>
        </p:txBody>
      </p:sp>
      <p:sp>
        <p:nvSpPr>
          <p:cNvPr id="19" name="Content Placeholder 16"/>
          <p:cNvSpPr txBox="1">
            <a:spLocks/>
          </p:cNvSpPr>
          <p:nvPr/>
        </p:nvSpPr>
        <p:spPr>
          <a:xfrm>
            <a:off x="4643438" y="3714752"/>
            <a:ext cx="4286280" cy="278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SBM-</a:t>
            </a:r>
            <a:r>
              <a:rPr lang="en-US" sz="1600" b="1" dirty="0" err="1" smtClean="0">
                <a:solidFill>
                  <a:schemeClr val="tx1"/>
                </a:solidFill>
              </a:rPr>
              <a:t>Gramin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    Launched on October 2, 2014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Target:	</a:t>
            </a: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ODF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October 2, 2019.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b="1" baseline="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Achievement so far:	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6.8 </a:t>
            </a:r>
            <a:r>
              <a:rPr kumimoji="0" lang="en-U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crore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toilets built.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baseline="0" dirty="0" smtClean="0">
                <a:solidFill>
                  <a:schemeClr val="tx1"/>
                </a:solidFill>
              </a:rPr>
              <a:t>			</a:t>
            </a:r>
            <a:r>
              <a:rPr lang="en-US" sz="1600" baseline="0" dirty="0" smtClean="0">
                <a:solidFill>
                  <a:schemeClr val="tx1"/>
                </a:solidFill>
              </a:rPr>
              <a:t>3.4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lakh</a:t>
            </a:r>
            <a:r>
              <a:rPr lang="en-US" sz="1600" dirty="0" smtClean="0">
                <a:solidFill>
                  <a:schemeClr val="tx1"/>
                </a:solidFill>
              </a:rPr>
              <a:t> villages made ODF.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365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Districts made ODF.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43438" y="3714752"/>
            <a:ext cx="928694" cy="833714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 txBox="1">
            <a:spLocks noGrp="1"/>
          </p:cNvSpPr>
          <p:nvPr>
            <p:ph idx="1"/>
          </p:nvPr>
        </p:nvSpPr>
        <p:spPr>
          <a:xfrm>
            <a:off x="2571736" y="1142984"/>
            <a:ext cx="4857784" cy="26432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baseline="0" dirty="0" smtClean="0">
                <a:solidFill>
                  <a:schemeClr val="tx1"/>
                </a:solidFill>
              </a:rPr>
              <a:t>    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Pradhan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Mantri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Jan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Dhan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Yojana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(PMJ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DY)</a:t>
            </a: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Launched on March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2015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Target: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Universal access to Banking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facilities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chemeClr val="tx1"/>
                </a:solidFill>
              </a:rPr>
              <a:t>	        March 2015 – 14.71 </a:t>
            </a:r>
            <a:r>
              <a:rPr lang="en-US" sz="1600" b="0" dirty="0" err="1" smtClean="0">
                <a:solidFill>
                  <a:schemeClr val="tx1"/>
                </a:solidFill>
              </a:rPr>
              <a:t>crore</a:t>
            </a:r>
            <a:r>
              <a:rPr lang="en-US" sz="1600" b="0" dirty="0" smtClean="0">
                <a:solidFill>
                  <a:schemeClr val="tx1"/>
                </a:solidFill>
              </a:rPr>
              <a:t> accounts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0" baseline="0" dirty="0" smtClean="0">
                <a:solidFill>
                  <a:schemeClr val="tx1"/>
                </a:solidFill>
              </a:rPr>
              <a:t>                March 2018</a:t>
            </a:r>
            <a:r>
              <a:rPr lang="en-US" sz="1600" b="0" dirty="0" smtClean="0">
                <a:solidFill>
                  <a:schemeClr val="tx1"/>
                </a:solidFill>
              </a:rPr>
              <a:t> – 31.44 </a:t>
            </a:r>
            <a:r>
              <a:rPr lang="en-US" sz="1600" b="0" dirty="0" err="1" smtClean="0">
                <a:solidFill>
                  <a:schemeClr val="tx1"/>
                </a:solidFill>
              </a:rPr>
              <a:t>crore</a:t>
            </a:r>
            <a:r>
              <a:rPr lang="en-US" sz="1600" b="0" dirty="0" smtClean="0">
                <a:solidFill>
                  <a:schemeClr val="tx1"/>
                </a:solidFill>
              </a:rPr>
              <a:t> Accounts.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buClrTx/>
              <a:buSzTx/>
              <a:buFont typeface="Arial" pitchFamily="34" charset="0"/>
              <a:buNone/>
              <a:tabLst/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Achievement so far: </a:t>
            </a:r>
            <a:r>
              <a:rPr lang="en-US" sz="1600" b="0" dirty="0" smtClean="0">
                <a:solidFill>
                  <a:schemeClr val="tx1"/>
                </a:solidFill>
              </a:rPr>
              <a:t>Rs. 78,494 </a:t>
            </a:r>
            <a:r>
              <a:rPr lang="en-US" sz="1600" b="0" dirty="0" err="1" smtClean="0">
                <a:solidFill>
                  <a:schemeClr val="tx1"/>
                </a:solidFill>
              </a:rPr>
              <a:t>crore</a:t>
            </a:r>
            <a:r>
              <a:rPr lang="en-US" sz="1600" b="0" dirty="0" smtClean="0">
                <a:solidFill>
                  <a:schemeClr val="tx1"/>
                </a:solidFill>
              </a:rPr>
              <a:t> deposit mobilized.</a:t>
            </a:r>
          </a:p>
          <a:p>
            <a:pPr marL="342900" marR="0" lvl="0" indent="-342900" algn="just" defTabSz="914400" rtl="0" eaLnBrk="1" fontAlgn="auto" latinLnBrk="0" hangingPunct="1">
              <a:spcBef>
                <a:spcPts val="0"/>
              </a:spcBef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4675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Life Insurance claims paid.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16"/>
          <p:cNvSpPr txBox="1">
            <a:spLocks/>
          </p:cNvSpPr>
          <p:nvPr/>
        </p:nvSpPr>
        <p:spPr>
          <a:xfrm>
            <a:off x="4786314" y="3857628"/>
            <a:ext cx="4143404" cy="2786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Pradhan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Mantri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Suraksha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                     </a:t>
            </a:r>
            <a:r>
              <a:rPr lang="en-US" sz="1600" b="1" dirty="0" err="1" smtClean="0">
                <a:solidFill>
                  <a:schemeClr val="tx1"/>
                </a:solidFill>
              </a:rPr>
              <a:t>Bima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Yojana</a:t>
            </a:r>
            <a:r>
              <a:rPr lang="en-US" sz="1600" b="1" dirty="0" smtClean="0">
                <a:solidFill>
                  <a:schemeClr val="tx1"/>
                </a:solidFill>
              </a:rPr>
              <a:t> (P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MSBY)</a:t>
            </a: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                   Launched on May 9, 2015</a:t>
            </a: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Coverage so far:        </a:t>
            </a:r>
            <a:r>
              <a:rPr lang="en-US" sz="1600" dirty="0" smtClean="0">
                <a:solidFill>
                  <a:schemeClr val="tx1"/>
                </a:solidFill>
              </a:rPr>
              <a:t>13.49 </a:t>
            </a:r>
            <a:r>
              <a:rPr lang="en-US" sz="1600" dirty="0" err="1" smtClean="0">
                <a:solidFill>
                  <a:schemeClr val="tx1"/>
                </a:solidFill>
              </a:rPr>
              <a:t>crore</a:t>
            </a:r>
            <a:r>
              <a:rPr lang="en-US" sz="1600" dirty="0" smtClean="0">
                <a:solidFill>
                  <a:schemeClr val="tx1"/>
                </a:solidFill>
              </a:rPr>
              <a:t> enrolled.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Achievement so far: </a:t>
            </a:r>
            <a:r>
              <a:rPr lang="en-US" sz="1600" dirty="0" smtClean="0">
                <a:solidFill>
                  <a:schemeClr val="tx1"/>
                </a:solidFill>
              </a:rPr>
              <a:t>16,469 claims of Rs. 328 cr. 	                  disbursed.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16"/>
          <p:cNvSpPr txBox="1">
            <a:spLocks/>
          </p:cNvSpPr>
          <p:nvPr/>
        </p:nvSpPr>
        <p:spPr>
          <a:xfrm>
            <a:off x="214282" y="3857628"/>
            <a:ext cx="4510118" cy="2771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700" b="1" dirty="0" smtClean="0">
                <a:solidFill>
                  <a:schemeClr val="tx1"/>
                </a:solidFill>
              </a:rPr>
              <a:t>       </a:t>
            </a: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700" b="1" dirty="0" smtClean="0">
                <a:solidFill>
                  <a:schemeClr val="tx1"/>
                </a:solidFill>
              </a:rPr>
              <a:t>          </a:t>
            </a:r>
            <a:r>
              <a:rPr lang="en-US" sz="1600" b="1" dirty="0" err="1" smtClean="0">
                <a:solidFill>
                  <a:schemeClr val="tx1"/>
                </a:solidFill>
              </a:rPr>
              <a:t>Pradhan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Mantri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Jeevan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Jyoti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Bima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Yojana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(PMJJBY)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Launched on May 9, 2015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Coverage so far:   </a:t>
            </a:r>
            <a:r>
              <a:rPr lang="en-US" sz="1600" dirty="0" smtClean="0">
                <a:solidFill>
                  <a:schemeClr val="tx1"/>
                </a:solidFill>
              </a:rPr>
              <a:t>5.33 </a:t>
            </a:r>
            <a:r>
              <a:rPr lang="en-US" sz="1600" dirty="0" err="1" smtClean="0">
                <a:solidFill>
                  <a:schemeClr val="tx1"/>
                </a:solidFill>
              </a:rPr>
              <a:t>crore</a:t>
            </a:r>
            <a:r>
              <a:rPr lang="en-US" sz="1600" dirty="0" smtClean="0">
                <a:solidFill>
                  <a:schemeClr val="tx1"/>
                </a:solidFill>
              </a:rPr>
              <a:t> beneficiaries enrolled.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Achievement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far: 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90082 claims of Rs. 1802 </a:t>
            </a:r>
            <a:r>
              <a:rPr kumimoji="0" lang="en-U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crore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	                 disbursed.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42" name="Picture 2" descr="Image result for pm jan dhan yojana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142984"/>
            <a:ext cx="762000" cy="768626"/>
          </a:xfrm>
          <a:prstGeom prst="rect">
            <a:avLst/>
          </a:prstGeom>
          <a:noFill/>
        </p:spPr>
      </p:pic>
      <p:pic>
        <p:nvPicPr>
          <p:cNvPr id="10" name="Picture 9" descr="Image result for pradhan mantri jeevan jyoti bima yojana official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857628"/>
            <a:ext cx="1138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Image result for logo of pradhan mantri suraksha bima yojana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857628"/>
            <a:ext cx="1143000" cy="69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21" name="Picture 20" descr="gram-swaraj-abhiyan.png"/>
            <p:cNvPicPr>
              <a:picLocks noChangeAspect="1"/>
            </p:cNvPicPr>
            <p:nvPr/>
          </p:nvPicPr>
          <p:blipFill>
            <a:blip r:embed="rId5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22" name="Picture 21" descr="Tree.png"/>
            <p:cNvPicPr>
              <a:picLocks noChangeAspect="1"/>
            </p:cNvPicPr>
            <p:nvPr/>
          </p:nvPicPr>
          <p:blipFill>
            <a:blip r:embed="rId6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3" name="Picture 22" descr="Tree.png"/>
            <p:cNvPicPr>
              <a:picLocks noChangeAspect="1"/>
            </p:cNvPicPr>
            <p:nvPr/>
          </p:nvPicPr>
          <p:blipFill>
            <a:blip r:embed="rId6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4" name="Picture 23" descr="Sabka Saath, Sabka gaon, Sabka vikas (Logo) PNG.png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0292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Pro-poor Initiatives-II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5257800" cy="10668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Gram </a:t>
            </a:r>
            <a:r>
              <a:rPr lang="en-US" sz="3600" b="1" dirty="0" err="1" smtClean="0"/>
              <a:t>Swaraj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Abhiyan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50" y="1600200"/>
            <a:ext cx="7391400" cy="46482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US" sz="8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Ambedkar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Jayanti</a:t>
            </a:r>
            <a:r>
              <a:rPr lang="en-US" sz="2400" b="1" dirty="0" smtClean="0">
                <a:solidFill>
                  <a:schemeClr val="tx1"/>
                </a:solidFill>
              </a:rPr>
              <a:t> 		April 14, 2018 (Sat)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100" i="1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</a:pPr>
            <a:r>
              <a:rPr lang="en-US" sz="2400" b="1" dirty="0"/>
              <a:t> </a:t>
            </a:r>
            <a:r>
              <a:rPr lang="en-US" sz="2200" dirty="0" smtClean="0"/>
              <a:t>PM’s address from </a:t>
            </a:r>
            <a:r>
              <a:rPr lang="en-US" sz="2200" dirty="0" err="1" smtClean="0"/>
              <a:t>Bijapur</a:t>
            </a:r>
            <a:r>
              <a:rPr lang="en-US" sz="2200" dirty="0" smtClean="0"/>
              <a:t>.</a:t>
            </a:r>
          </a:p>
          <a:p>
            <a:pPr marL="0" indent="0" algn="just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 District Workshops on taking forward Dr. </a:t>
            </a:r>
            <a:r>
              <a:rPr lang="en-US" sz="2200" dirty="0" err="1" smtClean="0">
                <a:solidFill>
                  <a:schemeClr val="tx1"/>
                </a:solidFill>
              </a:rPr>
              <a:t>Ambedkar’s</a:t>
            </a:r>
            <a:r>
              <a:rPr lang="en-US" sz="2200" dirty="0" smtClean="0">
                <a:solidFill>
                  <a:schemeClr val="tx1"/>
                </a:solidFill>
              </a:rPr>
              <a:t>   ideas.</a:t>
            </a:r>
          </a:p>
          <a:p>
            <a:pPr marL="0" indent="0" algn="just">
              <a:spcBef>
                <a:spcPts val="0"/>
              </a:spcBef>
            </a:pPr>
            <a:r>
              <a:rPr lang="en-US" sz="2200" dirty="0"/>
              <a:t> </a:t>
            </a:r>
            <a:r>
              <a:rPr lang="en-US" sz="2200" dirty="0" smtClean="0"/>
              <a:t>Camps for Caste/Income Certificate; scholarship enrolment, Bank Account and </a:t>
            </a:r>
            <a:r>
              <a:rPr lang="en-US" sz="2200" dirty="0" err="1" smtClean="0"/>
              <a:t>Adhaar</a:t>
            </a:r>
            <a:r>
              <a:rPr lang="en-US" sz="2200" dirty="0" smtClean="0"/>
              <a:t> linkage.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Swachh</a:t>
            </a:r>
            <a:r>
              <a:rPr lang="en-US" sz="2400" b="1" dirty="0" smtClean="0">
                <a:solidFill>
                  <a:schemeClr val="tx1"/>
                </a:solidFill>
              </a:rPr>
              <a:t> Bharat </a:t>
            </a:r>
            <a:r>
              <a:rPr lang="en-US" sz="2400" b="1" dirty="0" err="1" smtClean="0">
                <a:solidFill>
                  <a:schemeClr val="tx1"/>
                </a:solidFill>
              </a:rPr>
              <a:t>Parv</a:t>
            </a:r>
            <a:r>
              <a:rPr lang="en-US" sz="2400" b="1" dirty="0" smtClean="0">
                <a:solidFill>
                  <a:schemeClr val="tx1"/>
                </a:solidFill>
              </a:rPr>
              <a:t> 		April 18, 2018 (Wed)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900" b="1" u="sng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Village Cleanliness Drive -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400" dirty="0"/>
          </a:p>
          <a:p>
            <a:pPr marL="0" indent="0" algn="just">
              <a:spcBef>
                <a:spcPts val="0"/>
              </a:spcBef>
            </a:pPr>
            <a:r>
              <a:rPr lang="en-US" sz="2400" b="0" dirty="0" smtClean="0">
                <a:solidFill>
                  <a:schemeClr val="tx1"/>
                </a:solidFill>
              </a:rPr>
              <a:t>  Making ODF, ODF+++</a:t>
            </a: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/>
              <a:t>  Making non ODF, ODF.</a:t>
            </a:r>
          </a:p>
          <a:p>
            <a:pPr marL="0" indent="0" algn="just">
              <a:spcBef>
                <a:spcPts val="0"/>
              </a:spcBef>
            </a:pPr>
            <a:r>
              <a:rPr lang="en-US" sz="2400" b="0" dirty="0" smtClean="0">
                <a:solidFill>
                  <a:schemeClr val="tx1"/>
                </a:solidFill>
              </a:rPr>
              <a:t>  Cleanliness drives in every village.</a:t>
            </a:r>
          </a:p>
          <a:p>
            <a:pPr marL="0" indent="0" algn="just">
              <a:spcBef>
                <a:spcPts val="0"/>
              </a:spcBef>
            </a:pPr>
            <a:r>
              <a:rPr lang="en-US" sz="2400" dirty="0" smtClean="0"/>
              <a:t>  Solid and Liquid Resource Management.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endParaRPr lang="en-US" sz="1200" dirty="0" smtClean="0"/>
          </a:p>
          <a:p>
            <a:pPr marL="233363" indent="0" algn="just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/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04800" y="1752600"/>
            <a:ext cx="1262342" cy="1262342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/>
          <p:cNvSpPr/>
          <p:nvPr/>
        </p:nvSpPr>
        <p:spPr>
          <a:xfrm>
            <a:off x="304800" y="3886200"/>
            <a:ext cx="1262342" cy="1262342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20" name="Picture 19" descr="gram-swaraj-abhiyan.png"/>
            <p:cNvPicPr>
              <a:picLocks noChangeAspect="1"/>
            </p:cNvPicPr>
            <p:nvPr/>
          </p:nvPicPr>
          <p:blipFill>
            <a:blip r:embed="rId4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21" name="Picture 20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2" name="Picture 21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4" name="Picture 23" descr="Sabka Saath, Sabka gaon, Sabka vikas (Logo) PNG.png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53340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Gram </a:t>
            </a:r>
            <a:r>
              <a:rPr lang="en-US" sz="4000" b="1" dirty="0"/>
              <a:t>Swaraj </a:t>
            </a:r>
            <a:r>
              <a:rPr lang="en-US" sz="4000" b="1" dirty="0" err="1"/>
              <a:t>Abhiyan</a:t>
            </a:r>
            <a:r>
              <a:rPr lang="en-US" sz="4000" b="1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7391400" cy="4800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Ujjawala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Diwas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</a:rPr>
              <a:t>April 20, 2018 (Fri)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i="1" dirty="0" smtClean="0">
              <a:solidFill>
                <a:schemeClr val="tx1"/>
              </a:solidFill>
            </a:endParaRPr>
          </a:p>
          <a:p>
            <a:pPr marL="233363" indent="-233363" algn="just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15000 LPG </a:t>
            </a:r>
            <a:r>
              <a:rPr lang="en-US" sz="2400" dirty="0" err="1" smtClean="0">
                <a:solidFill>
                  <a:schemeClr val="tx1"/>
                </a:solidFill>
              </a:rPr>
              <a:t>Panchayats</a:t>
            </a:r>
            <a:r>
              <a:rPr lang="en-US" sz="2400" dirty="0" smtClean="0">
                <a:solidFill>
                  <a:schemeClr val="tx1"/>
                </a:solidFill>
              </a:rPr>
              <a:t> and issue of 100 new </a:t>
            </a:r>
            <a:r>
              <a:rPr lang="en-US" sz="2400" dirty="0" smtClean="0"/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onnections per    </a:t>
            </a:r>
            <a:r>
              <a:rPr lang="en-US" sz="2400" dirty="0" err="1" smtClean="0">
                <a:solidFill>
                  <a:schemeClr val="tx1"/>
                </a:solidFill>
              </a:rPr>
              <a:t>Panchayat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Demonstration on safety.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Panchayati</a:t>
            </a:r>
            <a:r>
              <a:rPr lang="en-US" sz="2400" b="1" dirty="0" smtClean="0">
                <a:solidFill>
                  <a:schemeClr val="tx1"/>
                </a:solidFill>
              </a:rPr>
              <a:t> Raj </a:t>
            </a:r>
            <a:r>
              <a:rPr lang="en-US" sz="2400" b="1" dirty="0" err="1" smtClean="0">
                <a:solidFill>
                  <a:schemeClr val="tx1"/>
                </a:solidFill>
              </a:rPr>
              <a:t>Diwas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</a:rPr>
              <a:t>April 24, 2018 (Tue)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u="sng" dirty="0" smtClean="0">
                <a:solidFill>
                  <a:schemeClr val="tx1"/>
                </a:solidFill>
              </a:rPr>
              <a:t>National &amp; Gram </a:t>
            </a:r>
            <a:r>
              <a:rPr lang="en-US" sz="2400" b="1" u="sng" dirty="0" err="1" smtClean="0">
                <a:solidFill>
                  <a:schemeClr val="tx1"/>
                </a:solidFill>
              </a:rPr>
              <a:t>Sabha</a:t>
            </a:r>
            <a:r>
              <a:rPr lang="en-US" sz="2400" b="1" u="sng" dirty="0" smtClean="0">
                <a:solidFill>
                  <a:schemeClr val="tx1"/>
                </a:solidFill>
              </a:rPr>
              <a:t> level -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PM’s Jabalpur address.</a:t>
            </a:r>
          </a:p>
          <a:p>
            <a:r>
              <a:rPr lang="en-US" sz="2400" dirty="0" smtClean="0"/>
              <a:t>Launch of RGSA </a:t>
            </a:r>
            <a:r>
              <a:rPr lang="en-US" sz="2400" dirty="0" err="1" smtClean="0"/>
              <a:t>programme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e-Launch of LGD for every village.</a:t>
            </a:r>
          </a:p>
          <a:p>
            <a:r>
              <a:rPr lang="en-US" sz="2400" dirty="0" smtClean="0"/>
              <a:t>Gram </a:t>
            </a:r>
            <a:r>
              <a:rPr lang="en-US" sz="2400" dirty="0" err="1" smtClean="0"/>
              <a:t>Sabha</a:t>
            </a:r>
            <a:r>
              <a:rPr lang="en-US" sz="2400" dirty="0" smtClean="0"/>
              <a:t> in every GP – Public Information Campaign.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Image result for pradhan mantri ujjwala yojana official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106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Image result for Panchayati raj d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0"/>
            <a:ext cx="1244600" cy="933450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19" name="Picture 18" descr="gram-swaraj-abhiyan.png"/>
            <p:cNvPicPr>
              <a:picLocks noChangeAspect="1"/>
            </p:cNvPicPr>
            <p:nvPr/>
          </p:nvPicPr>
          <p:blipFill>
            <a:blip r:embed="rId4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20" name="Picture 19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1" name="Picture 20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2" name="Picture 21" descr="Sabka Saath, Sabka gaon, Sabka vikas (Logo) PNG.png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10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Gram </a:t>
            </a:r>
            <a:r>
              <a:rPr lang="en-US" sz="4000" b="1" dirty="0"/>
              <a:t>Swaraj </a:t>
            </a:r>
            <a:r>
              <a:rPr lang="en-US" sz="4000" b="1" dirty="0" err="1"/>
              <a:t>Abhiyan</a:t>
            </a:r>
            <a:r>
              <a:rPr lang="en-US" sz="4000" b="1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953000"/>
          </a:xfrm>
        </p:spPr>
        <p:txBody>
          <a:bodyPr/>
          <a:lstStyle/>
          <a:p>
            <a:pPr marL="233363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Gram </a:t>
            </a:r>
            <a:r>
              <a:rPr lang="en-US" sz="2400" b="1" dirty="0" err="1" smtClean="0">
                <a:solidFill>
                  <a:schemeClr val="tx1"/>
                </a:solidFill>
              </a:rPr>
              <a:t>Shakti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Abhiyan</a:t>
            </a:r>
            <a:r>
              <a:rPr lang="en-US" sz="2400" dirty="0" smtClean="0">
                <a:solidFill>
                  <a:schemeClr val="tx1"/>
                </a:solidFill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</a:rPr>
              <a:t>April 28, 2018 (Sat) </a:t>
            </a:r>
          </a:p>
          <a:p>
            <a:pPr marL="233363" indent="0" algn="just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33363" indent="0" algn="just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u="sng" dirty="0" smtClean="0">
                <a:solidFill>
                  <a:schemeClr val="tx1"/>
                </a:solidFill>
              </a:rPr>
              <a:t>Distr</a:t>
            </a:r>
            <a:r>
              <a:rPr lang="en-US" sz="2400" b="1" u="sng" dirty="0" smtClean="0"/>
              <a:t>ict HQ level </a:t>
            </a:r>
            <a:r>
              <a:rPr lang="en-US" sz="2400" b="1" dirty="0" smtClean="0"/>
              <a:t>–</a:t>
            </a:r>
          </a:p>
          <a:p>
            <a:pPr marL="233363" indent="0" algn="just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233363" indent="0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-  </a:t>
            </a:r>
            <a:r>
              <a:rPr lang="en-US" sz="2400" dirty="0" smtClean="0"/>
              <a:t>Kiosk/stall/counter – on </a:t>
            </a:r>
            <a:r>
              <a:rPr lang="en-US" sz="2400" dirty="0" err="1" smtClean="0"/>
              <a:t>Saubhagya</a:t>
            </a:r>
            <a:r>
              <a:rPr lang="en-US" sz="2400" dirty="0" smtClean="0"/>
              <a:t>.</a:t>
            </a:r>
          </a:p>
          <a:p>
            <a:pPr marL="233363" indent="0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-  100-200 connections by DISCOM.</a:t>
            </a:r>
          </a:p>
          <a:p>
            <a:pPr marL="233363" indent="0" algn="just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-  Sale of LED Bulbs by EESL.</a:t>
            </a:r>
          </a:p>
          <a:p>
            <a:pPr marL="233363" indent="0" algn="just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-  PMAY-</a:t>
            </a:r>
            <a:r>
              <a:rPr lang="en-US" sz="2400" dirty="0" smtClean="0"/>
              <a:t>G / </a:t>
            </a:r>
            <a:r>
              <a:rPr lang="en-US" sz="2400" dirty="0" err="1" smtClean="0"/>
              <a:t>Saubhagya</a:t>
            </a:r>
            <a:r>
              <a:rPr lang="en-US" sz="2400" dirty="0" smtClean="0"/>
              <a:t> – </a:t>
            </a:r>
            <a:r>
              <a:rPr lang="en-US" sz="2400" dirty="0" err="1" smtClean="0"/>
              <a:t>Sammelan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1541463" indent="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 Experience sharing</a:t>
            </a:r>
          </a:p>
          <a:p>
            <a:pPr marL="1541463" indent="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Awards to – Blocks / GPs &amp; Personnel</a:t>
            </a:r>
          </a:p>
          <a:p>
            <a:pPr marL="233363" indent="0" algn="just">
              <a:spcBef>
                <a:spcPts val="0"/>
              </a:spcBef>
              <a:buNone/>
            </a:pPr>
            <a:r>
              <a:rPr lang="en-US" sz="2400" dirty="0"/>
              <a:t>	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33363" indent="0" algn="just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33363" indent="0" algn="just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 descr="Image result for pradhan mantri sahaj bijli har ghar yojana official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6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20" name="Picture 19" descr="gram-swaraj-abhiyan.png"/>
            <p:cNvPicPr>
              <a:picLocks noChangeAspect="1"/>
            </p:cNvPicPr>
            <p:nvPr/>
          </p:nvPicPr>
          <p:blipFill>
            <a:blip r:embed="rId3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21" name="Picture 20" descr="Tree.png"/>
            <p:cNvPicPr>
              <a:picLocks noChangeAspect="1"/>
            </p:cNvPicPr>
            <p:nvPr/>
          </p:nvPicPr>
          <p:blipFill>
            <a:blip r:embed="rId4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2" name="Picture 21" descr="Tree.png"/>
            <p:cNvPicPr>
              <a:picLocks noChangeAspect="1"/>
            </p:cNvPicPr>
            <p:nvPr/>
          </p:nvPicPr>
          <p:blipFill>
            <a:blip r:embed="rId4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3" name="Picture 22" descr="Sabka Saath, Sabka gaon, Sabka vikas (Logo) PNG.png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  <p:pic>
        <p:nvPicPr>
          <p:cNvPr id="37894" name="Picture 6" descr="Image resul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2514600"/>
            <a:ext cx="1371600" cy="770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85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5943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Gram </a:t>
            </a:r>
            <a:r>
              <a:rPr lang="en-US" sz="3600" b="1" dirty="0"/>
              <a:t>Swaraj </a:t>
            </a:r>
            <a:r>
              <a:rPr lang="en-US" sz="3600" b="1" dirty="0" err="1"/>
              <a:t>Abhiyan</a:t>
            </a:r>
            <a:r>
              <a:rPr lang="en-US" sz="3600" b="1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67600" cy="4830763"/>
          </a:xfrm>
        </p:spPr>
        <p:txBody>
          <a:bodyPr>
            <a:noAutofit/>
          </a:bodyPr>
          <a:lstStyle/>
          <a:p>
            <a:pPr marL="233363" indent="0"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Aayushman</a:t>
            </a:r>
            <a:r>
              <a:rPr lang="en-US" sz="2400" b="1" dirty="0" smtClean="0">
                <a:solidFill>
                  <a:schemeClr val="tx1"/>
                </a:solidFill>
              </a:rPr>
              <a:t> Bharat </a:t>
            </a:r>
            <a:r>
              <a:rPr lang="en-US" sz="2400" b="1" dirty="0" err="1" smtClean="0">
                <a:solidFill>
                  <a:schemeClr val="tx1"/>
                </a:solidFill>
              </a:rPr>
              <a:t>Abhiyan</a:t>
            </a:r>
            <a:r>
              <a:rPr lang="en-US" sz="2400" b="1" dirty="0" smtClean="0">
                <a:solidFill>
                  <a:schemeClr val="tx1"/>
                </a:solidFill>
              </a:rPr>
              <a:t>     	April 30, 2018 (Mon)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</a:p>
          <a:p>
            <a:pPr marL="233363" indent="0" algn="just">
              <a:spcBef>
                <a:spcPts val="0"/>
              </a:spcBef>
              <a:buNone/>
            </a:pPr>
            <a:endParaRPr lang="en-US" sz="2400" b="0" i="1" u="sng" dirty="0" smtClean="0">
              <a:solidFill>
                <a:schemeClr val="tx1"/>
              </a:solidFill>
            </a:endParaRPr>
          </a:p>
          <a:p>
            <a:pPr marL="233363" indent="0" algn="just">
              <a:spcBef>
                <a:spcPts val="0"/>
              </a:spcBef>
            </a:pPr>
            <a:r>
              <a:rPr lang="en-US" sz="2400" b="0" i="1" dirty="0" smtClean="0">
                <a:solidFill>
                  <a:schemeClr val="tx1"/>
                </a:solidFill>
              </a:rPr>
              <a:t>  </a:t>
            </a:r>
            <a:r>
              <a:rPr lang="en-US" sz="2400" b="1" u="sng" dirty="0" smtClean="0">
                <a:solidFill>
                  <a:schemeClr val="tx1"/>
                </a:solidFill>
              </a:rPr>
              <a:t>GP level validation –</a:t>
            </a:r>
          </a:p>
          <a:p>
            <a:pPr marL="233363" indent="0" algn="just">
              <a:spcBef>
                <a:spcPts val="0"/>
              </a:spcBef>
            </a:pPr>
            <a:endParaRPr lang="en-US" sz="2400" b="1" u="sng" dirty="0"/>
          </a:p>
          <a:p>
            <a:pPr marL="633413" lvl="1" indent="0" algn="just"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   Explain </a:t>
            </a:r>
            <a:r>
              <a:rPr lang="en-US" sz="1800" dirty="0" smtClean="0"/>
              <a:t>b</a:t>
            </a:r>
            <a:r>
              <a:rPr lang="en-US" sz="1800" dirty="0" smtClean="0">
                <a:solidFill>
                  <a:schemeClr val="tx1"/>
                </a:solidFill>
              </a:rPr>
              <a:t>enefits.</a:t>
            </a:r>
          </a:p>
          <a:p>
            <a:pPr marL="633413" lvl="1" indent="0" algn="just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Reach eligible beneficiaries.</a:t>
            </a:r>
          </a:p>
          <a:p>
            <a:pPr marL="633413" lvl="1" indent="0" algn="just">
              <a:spcBef>
                <a:spcPts val="0"/>
              </a:spcBef>
            </a:pPr>
            <a:r>
              <a:rPr lang="en-US" sz="1800" dirty="0" smtClean="0"/>
              <a:t>   Capture additional information of eligible beneficiaries – phone,   	Ration Card, family details.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633413" lvl="1" indent="0" algn="just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Educate on process.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233363" indent="0" algn="just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33363" indent="0" algn="just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chemeClr val="tx1"/>
                </a:solidFill>
              </a:rPr>
              <a:t>Kisan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Kalyan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Karyashala</a:t>
            </a:r>
            <a:r>
              <a:rPr lang="en-US" sz="2400" b="1" dirty="0" smtClean="0">
                <a:solidFill>
                  <a:schemeClr val="tx1"/>
                </a:solidFill>
              </a:rPr>
              <a:t>		May 2, 2018 (Wed)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</a:p>
          <a:p>
            <a:pPr marL="233363" indent="0" algn="just">
              <a:spcBef>
                <a:spcPts val="0"/>
              </a:spcBef>
              <a:buNone/>
            </a:pPr>
            <a:endParaRPr lang="en-US" sz="2400" i="1" dirty="0" smtClean="0">
              <a:solidFill>
                <a:schemeClr val="tx1"/>
              </a:solidFill>
            </a:endParaRPr>
          </a:p>
          <a:p>
            <a:pPr marL="233363" indent="0" algn="just">
              <a:spcBef>
                <a:spcPts val="0"/>
              </a:spcBef>
            </a:pPr>
            <a:r>
              <a:rPr lang="en-US" sz="2400" b="0" dirty="0" smtClean="0">
                <a:solidFill>
                  <a:schemeClr val="tx1"/>
                </a:solidFill>
              </a:rPr>
              <a:t>  </a:t>
            </a:r>
            <a:r>
              <a:rPr lang="en-US" sz="2400" b="1" u="sng" dirty="0" smtClean="0">
                <a:solidFill>
                  <a:schemeClr val="tx1"/>
                </a:solidFill>
              </a:rPr>
              <a:t>Block level –</a:t>
            </a:r>
          </a:p>
          <a:p>
            <a:pPr marL="233363" indent="0" algn="just">
              <a:spcBef>
                <a:spcPts val="0"/>
              </a:spcBef>
            </a:pPr>
            <a:endParaRPr lang="en-US" sz="2400" b="1" u="sng" dirty="0"/>
          </a:p>
          <a:p>
            <a:pPr marL="233363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-  Workshop on doubling farmers’ income.</a:t>
            </a:r>
          </a:p>
          <a:p>
            <a:pPr marL="233363" indent="0" algn="just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8596" y="4214818"/>
            <a:ext cx="977728" cy="977729"/>
          </a:xfrm>
          <a:prstGeom prst="ellipse">
            <a:avLst/>
          </a:prstGeom>
          <a:blipFill rotWithShape="1">
            <a:blip r:embed="rId2" cstate="print"/>
            <a:stretch>
              <a:fillRect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Oval 17"/>
          <p:cNvSpPr/>
          <p:nvPr/>
        </p:nvSpPr>
        <p:spPr>
          <a:xfrm>
            <a:off x="381000" y="1295400"/>
            <a:ext cx="1143000" cy="1066799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20" name="Picture 19" descr="gram-swaraj-abhiyan.png"/>
            <p:cNvPicPr>
              <a:picLocks noChangeAspect="1"/>
            </p:cNvPicPr>
            <p:nvPr/>
          </p:nvPicPr>
          <p:blipFill>
            <a:blip r:embed="rId4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21" name="Picture 20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22" name="Picture 21" descr="Tree.png"/>
            <p:cNvPicPr>
              <a:picLocks noChangeAspect="1"/>
            </p:cNvPicPr>
            <p:nvPr/>
          </p:nvPicPr>
          <p:blipFill>
            <a:blip r:embed="rId5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23" name="Picture 22" descr="Sabka Saath, Sabka gaon, Sabka vikas (Logo) PNG.png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4953000" cy="141763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Gram </a:t>
            </a:r>
            <a:r>
              <a:rPr lang="en-US" sz="3600" b="1" dirty="0" err="1" smtClean="0"/>
              <a:t>Swaraj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Abhiyan</a:t>
            </a:r>
            <a:endParaRPr lang="en-US" sz="3600" dirty="0"/>
          </a:p>
        </p:txBody>
      </p:sp>
      <p:pic>
        <p:nvPicPr>
          <p:cNvPr id="7" name="Content Placeholder 6" descr="IMG_2834.JPG">
            <a:extLst>
              <a:ext uri="{FF2B5EF4-FFF2-40B4-BE49-F238E27FC236}">
                <a16:creationId xmlns="" xmlns:a16="http://schemas.microsoft.com/office/drawing/2014/main" id="{476ECA11-BF91-4C15-BEE4-4B2348BEC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10000"/>
          </a:blip>
          <a:stretch>
            <a:fillRect/>
          </a:stretch>
        </p:blipFill>
        <p:spPr>
          <a:xfrm>
            <a:off x="3124200" y="5029200"/>
            <a:ext cx="358278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F5FB-222E-4E55-9AB7-FAEDF147CB5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2667000"/>
            <a:ext cx="769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0" algn="just">
              <a:spcBef>
                <a:spcPts val="0"/>
              </a:spcBef>
              <a:buNone/>
            </a:pPr>
            <a:r>
              <a:rPr lang="en-US" sz="2000" b="1" dirty="0" err="1" smtClean="0"/>
              <a:t>Aajeevika</a:t>
            </a:r>
            <a:r>
              <a:rPr lang="en-US" sz="2000" b="1" dirty="0" smtClean="0"/>
              <a:t> &amp; </a:t>
            </a:r>
            <a:r>
              <a:rPr lang="en-US" sz="2000" b="1" dirty="0" err="1" smtClean="0"/>
              <a:t>Kaushal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Vikas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Mela</a:t>
            </a:r>
            <a:r>
              <a:rPr lang="en-US" sz="2000" b="1" dirty="0" smtClean="0"/>
              <a:t>		May 5, 2018 (Sat)</a:t>
            </a:r>
          </a:p>
          <a:p>
            <a:pPr marL="233363" indent="0" algn="just">
              <a:spcBef>
                <a:spcPts val="0"/>
              </a:spcBef>
              <a:buNone/>
            </a:pPr>
            <a:r>
              <a:rPr lang="en-US" sz="2000" i="1" dirty="0" smtClean="0"/>
              <a:t> </a:t>
            </a:r>
          </a:p>
          <a:p>
            <a:pPr marL="233363" indent="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1" dirty="0" smtClean="0"/>
              <a:t>  </a:t>
            </a:r>
            <a:r>
              <a:rPr lang="en-US" sz="2000" b="1" u="sng" dirty="0" smtClean="0"/>
              <a:t>National and 4000 Block level</a:t>
            </a:r>
          </a:p>
          <a:p>
            <a:pPr marL="233363" indent="0" algn="just">
              <a:spcBef>
                <a:spcPts val="0"/>
              </a:spcBef>
            </a:pPr>
            <a:endParaRPr lang="en-US" sz="2000" b="1" u="sng" dirty="0" smtClean="0"/>
          </a:p>
          <a:p>
            <a:pPr marL="690563" lvl="1" algn="just"/>
            <a:r>
              <a:rPr lang="en-US" sz="2000" dirty="0" smtClean="0"/>
              <a:t>-  Celebrating Success Stories – Role Models – One </a:t>
            </a:r>
            <a:r>
              <a:rPr lang="en-US" sz="2000" dirty="0" err="1" smtClean="0"/>
              <a:t>lakh</a:t>
            </a:r>
            <a:r>
              <a:rPr lang="en-US" sz="2000" dirty="0" smtClean="0"/>
              <a:t> women   	and youth.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FEE9CF3-5913-4526-8018-9D533EF0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1600200" cy="100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 descr="Image result for ddugky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600200"/>
            <a:ext cx="1828800" cy="954035"/>
          </a:xfrm>
          <a:prstGeom prst="rect">
            <a:avLst/>
          </a:prstGeom>
          <a:noFill/>
        </p:spPr>
      </p:pic>
      <p:pic>
        <p:nvPicPr>
          <p:cNvPr id="38916" name="Picture 4" descr="Image result for rseti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600200"/>
            <a:ext cx="1524000" cy="967741"/>
          </a:xfrm>
          <a:prstGeom prst="rect">
            <a:avLst/>
          </a:prstGeom>
          <a:noFill/>
        </p:spPr>
      </p:pic>
      <p:pic>
        <p:nvPicPr>
          <p:cNvPr id="38918" name="Picture 6" descr="Image result for skill india mission official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1600200"/>
            <a:ext cx="1357223" cy="959104"/>
          </a:xfrm>
          <a:prstGeom prst="rect">
            <a:avLst/>
          </a:prstGeom>
          <a:noFill/>
        </p:spPr>
      </p:pic>
      <p:grpSp>
        <p:nvGrpSpPr>
          <p:cNvPr id="30" name="Group 29"/>
          <p:cNvGrpSpPr/>
          <p:nvPr/>
        </p:nvGrpSpPr>
        <p:grpSpPr>
          <a:xfrm>
            <a:off x="0" y="152400"/>
            <a:ext cx="3048000" cy="762000"/>
            <a:chOff x="9908" y="1752600"/>
            <a:chExt cx="6472954" cy="1608667"/>
          </a:xfrm>
        </p:grpSpPr>
        <p:pic>
          <p:nvPicPr>
            <p:cNvPr id="31" name="Picture 30" descr="gram-swaraj-abhiyan.png"/>
            <p:cNvPicPr>
              <a:picLocks noChangeAspect="1"/>
            </p:cNvPicPr>
            <p:nvPr/>
          </p:nvPicPr>
          <p:blipFill>
            <a:blip r:embed="rId7" cstate="print"/>
            <a:srcRect l="25616" t="4691" r="25617" b="78889"/>
            <a:stretch>
              <a:fillRect/>
            </a:stretch>
          </p:blipFill>
          <p:spPr>
            <a:xfrm>
              <a:off x="1524000" y="2057400"/>
              <a:ext cx="3352800" cy="1303867"/>
            </a:xfrm>
            <a:prstGeom prst="rect">
              <a:avLst/>
            </a:prstGeom>
          </p:spPr>
        </p:pic>
        <p:pic>
          <p:nvPicPr>
            <p:cNvPr id="32" name="Picture 31" descr="Tree.png"/>
            <p:cNvPicPr>
              <a:picLocks noChangeAspect="1"/>
            </p:cNvPicPr>
            <p:nvPr/>
          </p:nvPicPr>
          <p:blipFill>
            <a:blip r:embed="rId8" cstate="print"/>
            <a:srcRect l="26900" t="36667" r="53850" b="48889"/>
            <a:stretch>
              <a:fillRect/>
            </a:stretch>
          </p:blipFill>
          <p:spPr>
            <a:xfrm>
              <a:off x="4724400" y="1752600"/>
              <a:ext cx="1758462" cy="1524000"/>
            </a:xfrm>
            <a:prstGeom prst="rect">
              <a:avLst/>
            </a:prstGeom>
          </p:spPr>
        </p:pic>
        <p:pic>
          <p:nvPicPr>
            <p:cNvPr id="33" name="Picture 32" descr="Tree.png"/>
            <p:cNvPicPr>
              <a:picLocks noChangeAspect="1"/>
            </p:cNvPicPr>
            <p:nvPr/>
          </p:nvPicPr>
          <p:blipFill>
            <a:blip r:embed="rId8" cstate="print"/>
            <a:srcRect l="26900" t="36667" r="53850" b="48889"/>
            <a:stretch>
              <a:fillRect/>
            </a:stretch>
          </p:blipFill>
          <p:spPr>
            <a:xfrm>
              <a:off x="9908" y="1752600"/>
              <a:ext cx="1758462" cy="1524000"/>
            </a:xfrm>
            <a:prstGeom prst="rect">
              <a:avLst/>
            </a:prstGeom>
          </p:spPr>
        </p:pic>
      </p:grpSp>
      <p:pic>
        <p:nvPicPr>
          <p:cNvPr id="34" name="Picture 33" descr="Sabka Saath, Sabka gaon, Sabka vikas (Logo) PNG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152400"/>
            <a:ext cx="769447" cy="7009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92D05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589</Words>
  <Application>Microsoft Office PowerPoint</Application>
  <PresentationFormat>On-screen Show (4:3)</PresentationFormat>
  <Paragraphs>212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Pro-poor Initiatives-I</vt:lpstr>
      <vt:lpstr>Pro-poor Initiatives-II</vt:lpstr>
      <vt:lpstr>Gram Swaraj Abhiyan</vt:lpstr>
      <vt:lpstr> Gram Swaraj Abhiyan  </vt:lpstr>
      <vt:lpstr> Gram Swaraj Abhiyan  </vt:lpstr>
      <vt:lpstr> Gram Swaraj Abhiyan  </vt:lpstr>
      <vt:lpstr>Gram Swaraj Abhiyan</vt:lpstr>
      <vt:lpstr>Celebrating Success Stories</vt:lpstr>
      <vt:lpstr> Organisation of Gram Swaraj Abhiyan </vt:lpstr>
      <vt:lpstr>Coordination &amp; Monitoring</vt:lpstr>
      <vt:lpstr>Special Initiatives in 21,058 villages in 530 Districts</vt:lpstr>
      <vt:lpstr>100% Saturation coverage</vt:lpstr>
      <vt:lpstr>Actions Taken</vt:lpstr>
      <vt:lpstr>Monitoring Framework</vt:lpstr>
      <vt:lpstr>Visit of Ministers/MPs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Administrator</cp:lastModifiedBy>
  <cp:revision>290</cp:revision>
  <cp:lastPrinted>2018-04-06T11:27:14Z</cp:lastPrinted>
  <dcterms:created xsi:type="dcterms:W3CDTF">2018-03-26T06:05:28Z</dcterms:created>
  <dcterms:modified xsi:type="dcterms:W3CDTF">2018-04-11T05:48:31Z</dcterms:modified>
</cp:coreProperties>
</file>