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9"/>
  </p:notesMasterIdLst>
  <p:sldIdLst>
    <p:sldId id="313" r:id="rId2"/>
    <p:sldId id="260" r:id="rId3"/>
    <p:sldId id="317" r:id="rId4"/>
    <p:sldId id="318" r:id="rId5"/>
    <p:sldId id="361" r:id="rId6"/>
    <p:sldId id="362" r:id="rId7"/>
    <p:sldId id="346" r:id="rId8"/>
    <p:sldId id="363" r:id="rId9"/>
    <p:sldId id="347" r:id="rId10"/>
    <p:sldId id="351" r:id="rId11"/>
    <p:sldId id="345" r:id="rId12"/>
    <p:sldId id="352" r:id="rId13"/>
    <p:sldId id="350" r:id="rId14"/>
    <p:sldId id="348" r:id="rId15"/>
    <p:sldId id="353" r:id="rId16"/>
    <p:sldId id="354" r:id="rId17"/>
    <p:sldId id="355" r:id="rId18"/>
    <p:sldId id="356" r:id="rId19"/>
    <p:sldId id="342" r:id="rId20"/>
    <p:sldId id="357" r:id="rId21"/>
    <p:sldId id="364" r:id="rId22"/>
    <p:sldId id="358" r:id="rId23"/>
    <p:sldId id="359" r:id="rId24"/>
    <p:sldId id="365" r:id="rId25"/>
    <p:sldId id="338" r:id="rId26"/>
    <p:sldId id="360"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033" autoAdjust="0"/>
  </p:normalViewPr>
  <p:slideViewPr>
    <p:cSldViewPr snapToGrid="0">
      <p:cViewPr varScale="1">
        <p:scale>
          <a:sx n="82" d="100"/>
          <a:sy n="82" d="100"/>
        </p:scale>
        <p:origin x="557"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8139B-7223-44C7-A23E-98384F16E6B2}"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C5A5F-DEF9-40E9-BDB6-CD0109EB3824}" type="slidenum">
              <a:rPr lang="en-US" smtClean="0"/>
              <a:t>‹#›</a:t>
            </a:fld>
            <a:endParaRPr lang="en-US"/>
          </a:p>
        </p:txBody>
      </p:sp>
    </p:spTree>
    <p:extLst>
      <p:ext uri="{BB962C8B-B14F-4D97-AF65-F5344CB8AC3E}">
        <p14:creationId xmlns:p14="http://schemas.microsoft.com/office/powerpoint/2010/main" val="2040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a:t>
            </a:fld>
            <a:endParaRPr lang="en-US"/>
          </a:p>
        </p:txBody>
      </p:sp>
    </p:spTree>
    <p:extLst>
      <p:ext uri="{BB962C8B-B14F-4D97-AF65-F5344CB8AC3E}">
        <p14:creationId xmlns:p14="http://schemas.microsoft.com/office/powerpoint/2010/main" val="2109140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10</a:t>
            </a:fld>
            <a:endParaRPr lang="en-US"/>
          </a:p>
        </p:txBody>
      </p:sp>
    </p:spTree>
    <p:extLst>
      <p:ext uri="{BB962C8B-B14F-4D97-AF65-F5344CB8AC3E}">
        <p14:creationId xmlns:p14="http://schemas.microsoft.com/office/powerpoint/2010/main" val="3951481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11</a:t>
            </a:fld>
            <a:endParaRPr lang="en-US"/>
          </a:p>
        </p:txBody>
      </p:sp>
    </p:spTree>
    <p:extLst>
      <p:ext uri="{BB962C8B-B14F-4D97-AF65-F5344CB8AC3E}">
        <p14:creationId xmlns:p14="http://schemas.microsoft.com/office/powerpoint/2010/main" val="158016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12</a:t>
            </a:fld>
            <a:endParaRPr lang="en-US"/>
          </a:p>
        </p:txBody>
      </p:sp>
    </p:spTree>
    <p:extLst>
      <p:ext uri="{BB962C8B-B14F-4D97-AF65-F5344CB8AC3E}">
        <p14:creationId xmlns:p14="http://schemas.microsoft.com/office/powerpoint/2010/main" val="3209525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13</a:t>
            </a:fld>
            <a:endParaRPr lang="en-US"/>
          </a:p>
        </p:txBody>
      </p:sp>
    </p:spTree>
    <p:extLst>
      <p:ext uri="{BB962C8B-B14F-4D97-AF65-F5344CB8AC3E}">
        <p14:creationId xmlns:p14="http://schemas.microsoft.com/office/powerpoint/2010/main" val="90252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14</a:t>
            </a:fld>
            <a:endParaRPr lang="en-US"/>
          </a:p>
        </p:txBody>
      </p:sp>
    </p:spTree>
    <p:extLst>
      <p:ext uri="{BB962C8B-B14F-4D97-AF65-F5344CB8AC3E}">
        <p14:creationId xmlns:p14="http://schemas.microsoft.com/office/powerpoint/2010/main" val="41506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15</a:t>
            </a:fld>
            <a:endParaRPr lang="en-US"/>
          </a:p>
        </p:txBody>
      </p:sp>
    </p:spTree>
    <p:extLst>
      <p:ext uri="{BB962C8B-B14F-4D97-AF65-F5344CB8AC3E}">
        <p14:creationId xmlns:p14="http://schemas.microsoft.com/office/powerpoint/2010/main" val="3166776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16</a:t>
            </a:fld>
            <a:endParaRPr lang="en-US"/>
          </a:p>
        </p:txBody>
      </p:sp>
    </p:spTree>
    <p:extLst>
      <p:ext uri="{BB962C8B-B14F-4D97-AF65-F5344CB8AC3E}">
        <p14:creationId xmlns:p14="http://schemas.microsoft.com/office/powerpoint/2010/main" val="988176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17</a:t>
            </a:fld>
            <a:endParaRPr lang="en-US"/>
          </a:p>
        </p:txBody>
      </p:sp>
    </p:spTree>
    <p:extLst>
      <p:ext uri="{BB962C8B-B14F-4D97-AF65-F5344CB8AC3E}">
        <p14:creationId xmlns:p14="http://schemas.microsoft.com/office/powerpoint/2010/main" val="789152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18</a:t>
            </a:fld>
            <a:endParaRPr lang="en-US"/>
          </a:p>
        </p:txBody>
      </p:sp>
    </p:spTree>
    <p:extLst>
      <p:ext uri="{BB962C8B-B14F-4D97-AF65-F5344CB8AC3E}">
        <p14:creationId xmlns:p14="http://schemas.microsoft.com/office/powerpoint/2010/main" val="3092302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19</a:t>
            </a:fld>
            <a:endParaRPr lang="en-US"/>
          </a:p>
        </p:txBody>
      </p:sp>
    </p:spTree>
    <p:extLst>
      <p:ext uri="{BB962C8B-B14F-4D97-AF65-F5344CB8AC3E}">
        <p14:creationId xmlns:p14="http://schemas.microsoft.com/office/powerpoint/2010/main" val="3367176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a:t>
            </a:fld>
            <a:endParaRPr lang="en-US"/>
          </a:p>
        </p:txBody>
      </p:sp>
    </p:spTree>
    <p:extLst>
      <p:ext uri="{BB962C8B-B14F-4D97-AF65-F5344CB8AC3E}">
        <p14:creationId xmlns:p14="http://schemas.microsoft.com/office/powerpoint/2010/main" val="3503491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20</a:t>
            </a:fld>
            <a:endParaRPr lang="en-US"/>
          </a:p>
        </p:txBody>
      </p:sp>
    </p:spTree>
    <p:extLst>
      <p:ext uri="{BB962C8B-B14F-4D97-AF65-F5344CB8AC3E}">
        <p14:creationId xmlns:p14="http://schemas.microsoft.com/office/powerpoint/2010/main" val="951810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21</a:t>
            </a:fld>
            <a:endParaRPr lang="en-US"/>
          </a:p>
        </p:txBody>
      </p:sp>
    </p:spTree>
    <p:extLst>
      <p:ext uri="{BB962C8B-B14F-4D97-AF65-F5344CB8AC3E}">
        <p14:creationId xmlns:p14="http://schemas.microsoft.com/office/powerpoint/2010/main" val="168109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22</a:t>
            </a:fld>
            <a:endParaRPr lang="en-US"/>
          </a:p>
        </p:txBody>
      </p:sp>
    </p:spTree>
    <p:extLst>
      <p:ext uri="{BB962C8B-B14F-4D97-AF65-F5344CB8AC3E}">
        <p14:creationId xmlns:p14="http://schemas.microsoft.com/office/powerpoint/2010/main" val="3143569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23</a:t>
            </a:fld>
            <a:endParaRPr lang="en-US"/>
          </a:p>
        </p:txBody>
      </p:sp>
    </p:spTree>
    <p:extLst>
      <p:ext uri="{BB962C8B-B14F-4D97-AF65-F5344CB8AC3E}">
        <p14:creationId xmlns:p14="http://schemas.microsoft.com/office/powerpoint/2010/main" val="496636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24</a:t>
            </a:fld>
            <a:endParaRPr lang="en-US"/>
          </a:p>
        </p:txBody>
      </p:sp>
    </p:spTree>
    <p:extLst>
      <p:ext uri="{BB962C8B-B14F-4D97-AF65-F5344CB8AC3E}">
        <p14:creationId xmlns:p14="http://schemas.microsoft.com/office/powerpoint/2010/main" val="3529387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25</a:t>
            </a:fld>
            <a:endParaRPr lang="en-US"/>
          </a:p>
        </p:txBody>
      </p:sp>
    </p:spTree>
    <p:extLst>
      <p:ext uri="{BB962C8B-B14F-4D97-AF65-F5344CB8AC3E}">
        <p14:creationId xmlns:p14="http://schemas.microsoft.com/office/powerpoint/2010/main" val="3523721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26</a:t>
            </a:fld>
            <a:endParaRPr lang="en-US"/>
          </a:p>
        </p:txBody>
      </p:sp>
    </p:spTree>
    <p:extLst>
      <p:ext uri="{BB962C8B-B14F-4D97-AF65-F5344CB8AC3E}">
        <p14:creationId xmlns:p14="http://schemas.microsoft.com/office/powerpoint/2010/main" val="2054345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27</a:t>
            </a:fld>
            <a:endParaRPr lang="en-US"/>
          </a:p>
        </p:txBody>
      </p:sp>
    </p:spTree>
    <p:extLst>
      <p:ext uri="{BB962C8B-B14F-4D97-AF65-F5344CB8AC3E}">
        <p14:creationId xmlns:p14="http://schemas.microsoft.com/office/powerpoint/2010/main" val="375255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3</a:t>
            </a:fld>
            <a:endParaRPr lang="en-US"/>
          </a:p>
        </p:txBody>
      </p:sp>
    </p:spTree>
    <p:extLst>
      <p:ext uri="{BB962C8B-B14F-4D97-AF65-F5344CB8AC3E}">
        <p14:creationId xmlns:p14="http://schemas.microsoft.com/office/powerpoint/2010/main" val="21021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4</a:t>
            </a:fld>
            <a:endParaRPr lang="en-US"/>
          </a:p>
        </p:txBody>
      </p:sp>
    </p:spTree>
    <p:extLst>
      <p:ext uri="{BB962C8B-B14F-4D97-AF65-F5344CB8AC3E}">
        <p14:creationId xmlns:p14="http://schemas.microsoft.com/office/powerpoint/2010/main" val="243124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5</a:t>
            </a:fld>
            <a:endParaRPr lang="en-US"/>
          </a:p>
        </p:txBody>
      </p:sp>
    </p:spTree>
    <p:extLst>
      <p:ext uri="{BB962C8B-B14F-4D97-AF65-F5344CB8AC3E}">
        <p14:creationId xmlns:p14="http://schemas.microsoft.com/office/powerpoint/2010/main" val="390683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6</a:t>
            </a:fld>
            <a:endParaRPr lang="en-US"/>
          </a:p>
        </p:txBody>
      </p:sp>
    </p:spTree>
    <p:extLst>
      <p:ext uri="{BB962C8B-B14F-4D97-AF65-F5344CB8AC3E}">
        <p14:creationId xmlns:p14="http://schemas.microsoft.com/office/powerpoint/2010/main" val="245929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7</a:t>
            </a:fld>
            <a:endParaRPr lang="en-US"/>
          </a:p>
        </p:txBody>
      </p:sp>
    </p:spTree>
    <p:extLst>
      <p:ext uri="{BB962C8B-B14F-4D97-AF65-F5344CB8AC3E}">
        <p14:creationId xmlns:p14="http://schemas.microsoft.com/office/powerpoint/2010/main" val="4256824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8</a:t>
            </a:fld>
            <a:endParaRPr lang="en-US"/>
          </a:p>
        </p:txBody>
      </p:sp>
    </p:spTree>
    <p:extLst>
      <p:ext uri="{BB962C8B-B14F-4D97-AF65-F5344CB8AC3E}">
        <p14:creationId xmlns:p14="http://schemas.microsoft.com/office/powerpoint/2010/main" val="154521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C5A5F-DEF9-40E9-BDB6-CD0109EB3824}" type="slidenum">
              <a:rPr lang="en-US" smtClean="0"/>
              <a:t>9</a:t>
            </a:fld>
            <a:endParaRPr lang="en-US"/>
          </a:p>
        </p:txBody>
      </p:sp>
    </p:spTree>
    <p:extLst>
      <p:ext uri="{BB962C8B-B14F-4D97-AF65-F5344CB8AC3E}">
        <p14:creationId xmlns:p14="http://schemas.microsoft.com/office/powerpoint/2010/main" val="62255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8300-9FED-426F-8175-92AFB20B4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7D8D7-1554-4B23-9EDD-D8002E926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52E970-0B67-4882-9E1E-AC8A5DB51318}"/>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5" name="Footer Placeholder 4">
            <a:extLst>
              <a:ext uri="{FF2B5EF4-FFF2-40B4-BE49-F238E27FC236}">
                <a16:creationId xmlns:a16="http://schemas.microsoft.com/office/drawing/2014/main" id="{C1DDB1C8-D21F-4F81-B252-4174BCFEF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F06DE-52F9-4AC9-883C-928D5745ABCF}"/>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21535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CC3E-F4AC-4710-BB7B-00724D29F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D2F958-67A5-4908-82CF-A037A3233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2DAB8-DD8A-411F-83F5-0D5520C2D079}"/>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5" name="Footer Placeholder 4">
            <a:extLst>
              <a:ext uri="{FF2B5EF4-FFF2-40B4-BE49-F238E27FC236}">
                <a16:creationId xmlns:a16="http://schemas.microsoft.com/office/drawing/2014/main" id="{AA3E5316-0CCE-4150-B437-1DDC0CD65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9C305-59E0-4EF3-8C7A-6E5A74A3CBEC}"/>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405200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679D9C-E853-415D-A04F-5A0176988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C8428-D103-4000-BBE4-9742755F4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B1EAE-8FE5-41EF-B425-E78AD121A81F}"/>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5" name="Footer Placeholder 4">
            <a:extLst>
              <a:ext uri="{FF2B5EF4-FFF2-40B4-BE49-F238E27FC236}">
                <a16:creationId xmlns:a16="http://schemas.microsoft.com/office/drawing/2014/main" id="{268569A0-520C-48C4-98F9-105DA2EAD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60983-54D4-4288-90F5-83EFDF4A80DA}"/>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98388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22BA-6559-4DDC-A339-D5CD54CA0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00E58-396B-45EF-A353-41A76FA906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23094-6048-4C61-B8D2-36004FB21A05}"/>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5" name="Footer Placeholder 4">
            <a:extLst>
              <a:ext uri="{FF2B5EF4-FFF2-40B4-BE49-F238E27FC236}">
                <a16:creationId xmlns:a16="http://schemas.microsoft.com/office/drawing/2014/main" id="{D92DB883-FC8E-4094-B9EC-1C39FEBBA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8DA78-0793-4DC1-8E78-F886E8E14A9C}"/>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263493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A023-94DD-4B2B-84E9-A9B5D2D5AD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FAFA8-940B-4C65-AF5B-C1CEBAC99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9C9BE0-0D53-4E25-9364-126C5BFC91E5}"/>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5" name="Footer Placeholder 4">
            <a:extLst>
              <a:ext uri="{FF2B5EF4-FFF2-40B4-BE49-F238E27FC236}">
                <a16:creationId xmlns:a16="http://schemas.microsoft.com/office/drawing/2014/main" id="{0D33C515-BE09-4D8E-9A58-0C14ADA2F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53F6A-367C-4C3D-A471-F0B1249485E2}"/>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52148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C4B2-44DF-4347-ADDD-E33876088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54ACA-5896-44F8-89A2-2B22D9CDB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593940-BBCC-4289-A506-B7EFEBA693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D759D-7927-4678-995C-C14BC8320217}"/>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6" name="Footer Placeholder 5">
            <a:extLst>
              <a:ext uri="{FF2B5EF4-FFF2-40B4-BE49-F238E27FC236}">
                <a16:creationId xmlns:a16="http://schemas.microsoft.com/office/drawing/2014/main" id="{773DE569-EACF-428A-AB3A-2B8051295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8863-B7EB-4399-8058-6787222D5C97}"/>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238785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C02D-233B-4531-9DB4-54BF21D77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96D240-D557-4D98-8DDC-736860A9C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6BB4A-71FD-45B4-A76F-ADCECDF90B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462D2-073D-4D65-9458-33BD73A95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08EB6E-F4F0-4AB3-A49E-E3751DC57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01DE8B-6057-442C-8949-1C59CAB12EA0}"/>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8" name="Footer Placeholder 7">
            <a:extLst>
              <a:ext uri="{FF2B5EF4-FFF2-40B4-BE49-F238E27FC236}">
                <a16:creationId xmlns:a16="http://schemas.microsoft.com/office/drawing/2014/main" id="{1795AD91-D35E-48E7-9CEA-8847DF8DB5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BD9A51-E7FA-44E7-9B63-910ED137D06D}"/>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167819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C198-14F2-4328-9AB5-AD9F1CD06E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A923-9565-4CEC-A7E0-FDC3D2FF644F}"/>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4" name="Footer Placeholder 3">
            <a:extLst>
              <a:ext uri="{FF2B5EF4-FFF2-40B4-BE49-F238E27FC236}">
                <a16:creationId xmlns:a16="http://schemas.microsoft.com/office/drawing/2014/main" id="{26EC60E6-5E0C-4D93-BDB0-AA29963534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D841E-7759-4EED-852F-8772F750CA70}"/>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90438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BCBFB-92C0-4067-8D99-122183257F71}"/>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3" name="Footer Placeholder 2">
            <a:extLst>
              <a:ext uri="{FF2B5EF4-FFF2-40B4-BE49-F238E27FC236}">
                <a16:creationId xmlns:a16="http://schemas.microsoft.com/office/drawing/2014/main" id="{7554E64C-49A3-4549-8643-BA26871FA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8F55B0-35A4-470E-A0F4-8E54EA412C9A}"/>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80784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7360-1D00-4297-83A8-7E4B6BA6E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6BEFDC-BF8F-4BC8-AE87-053F3ADC1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3E8135-1F98-4E30-9F86-D43909D5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BD2F2-5214-4632-91D1-632B44B301A9}"/>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6" name="Footer Placeholder 5">
            <a:extLst>
              <a:ext uri="{FF2B5EF4-FFF2-40B4-BE49-F238E27FC236}">
                <a16:creationId xmlns:a16="http://schemas.microsoft.com/office/drawing/2014/main" id="{26062620-F55A-4B55-894D-C56667B8E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57C45-0706-4D6B-9C1C-6501D942F5FD}"/>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154577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9648-6E51-49A6-B7BB-94C36EF87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D2432F-6F01-4577-A909-0327F6535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39AC1-C5DA-4388-8A1D-5D2ADC943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678CF-2DD7-45FA-92A8-1E88DD4D83BA}"/>
              </a:ext>
            </a:extLst>
          </p:cNvPr>
          <p:cNvSpPr>
            <a:spLocks noGrp="1"/>
          </p:cNvSpPr>
          <p:nvPr>
            <p:ph type="dt" sz="half" idx="10"/>
          </p:nvPr>
        </p:nvSpPr>
        <p:spPr/>
        <p:txBody>
          <a:bodyPr/>
          <a:lstStyle/>
          <a:p>
            <a:fld id="{46DBF2B7-BBB2-4171-9127-304F46C3234D}" type="datetimeFigureOut">
              <a:rPr lang="en-US" smtClean="0"/>
              <a:t>12/3/2023</a:t>
            </a:fld>
            <a:endParaRPr lang="en-US"/>
          </a:p>
        </p:txBody>
      </p:sp>
      <p:sp>
        <p:nvSpPr>
          <p:cNvPr id="6" name="Footer Placeholder 5">
            <a:extLst>
              <a:ext uri="{FF2B5EF4-FFF2-40B4-BE49-F238E27FC236}">
                <a16:creationId xmlns:a16="http://schemas.microsoft.com/office/drawing/2014/main" id="{4DBAEDC7-1733-4A0B-AD6C-DDC10FA7B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2BE36-E341-4371-8E5C-C52652370330}"/>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52356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4C287-4823-4ECE-996B-77B509C48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B3AAD-4C9F-4601-9BBA-305510DCE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6C83D-295C-40F5-A799-F57BE41027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BF2B7-BBB2-4171-9127-304F46C3234D}" type="datetimeFigureOut">
              <a:rPr lang="en-US" smtClean="0"/>
              <a:t>12/3/2023</a:t>
            </a:fld>
            <a:endParaRPr lang="en-US"/>
          </a:p>
        </p:txBody>
      </p:sp>
      <p:sp>
        <p:nvSpPr>
          <p:cNvPr id="5" name="Footer Placeholder 4">
            <a:extLst>
              <a:ext uri="{FF2B5EF4-FFF2-40B4-BE49-F238E27FC236}">
                <a16:creationId xmlns:a16="http://schemas.microsoft.com/office/drawing/2014/main" id="{ECC9C552-316F-4D71-AD4E-27A799D3F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5579A4-1FB9-40C5-87BE-ED726110D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F4856-3BD2-4C2A-98CC-46A923090D00}" type="slidenum">
              <a:rPr lang="en-US" smtClean="0"/>
              <a:t>‹#›</a:t>
            </a:fld>
            <a:endParaRPr lang="en-US"/>
          </a:p>
        </p:txBody>
      </p:sp>
      <p:sp>
        <p:nvSpPr>
          <p:cNvPr id="7" name="Rectangle 8">
            <a:extLst>
              <a:ext uri="{FF2B5EF4-FFF2-40B4-BE49-F238E27FC236}">
                <a16:creationId xmlns:a16="http://schemas.microsoft.com/office/drawing/2014/main" id="{F0393F75-17C7-4498-9B4A-DD315A08F511}"/>
              </a:ext>
            </a:extLst>
          </p:cNvPr>
          <p:cNvSpPr>
            <a:spLocks noChangeArrowheads="1"/>
          </p:cNvSpPr>
          <p:nvPr userDrawn="1"/>
        </p:nvSpPr>
        <p:spPr bwMode="auto">
          <a:xfrm>
            <a:off x="0" y="1"/>
            <a:ext cx="12192000" cy="569913"/>
          </a:xfrm>
          <a:prstGeom prst="rect">
            <a:avLst/>
          </a:prstGeom>
          <a:solidFill>
            <a:srgbClr val="CD00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en-US" altLang="en-US" sz="2000" dirty="0">
              <a:solidFill>
                <a:srgbClr val="000000"/>
              </a:solidFill>
            </a:endParaRPr>
          </a:p>
        </p:txBody>
      </p:sp>
      <p:pic>
        <p:nvPicPr>
          <p:cNvPr id="8" name="Picture 1">
            <a:extLst>
              <a:ext uri="{FF2B5EF4-FFF2-40B4-BE49-F238E27FC236}">
                <a16:creationId xmlns:a16="http://schemas.microsoft.com/office/drawing/2014/main" id="{155CB50B-F7AB-4727-94EE-41B35310F625}"/>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 y="93084"/>
            <a:ext cx="3675133" cy="36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481185"/>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document/9734173"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www.kaggle.com/code/atharvaingle/plant-disease-classification-resnet-99-2/notebook" TargetMode="External"/><Relationship Id="rId4" Type="http://schemas.openxmlformats.org/officeDocument/2006/relationships/hyperlink" Target="https://www.kaggle.com/datasets/atharvaingle/crop-recommendation-datase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tharvaingle/crop-recommendation-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yashthorbole/Fertilizer-Recommendation-Syste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150A1C-5D8D-4B64-A6FE-5216CB736FAD}"/>
              </a:ext>
            </a:extLst>
          </p:cNvPr>
          <p:cNvSpPr>
            <a:spLocks noGrp="1"/>
          </p:cNvSpPr>
          <p:nvPr>
            <p:ph type="ctrTitle"/>
          </p:nvPr>
        </p:nvSpPr>
        <p:spPr>
          <a:xfrm>
            <a:off x="636104" y="682924"/>
            <a:ext cx="6374296" cy="830997"/>
          </a:xfrm>
        </p:spPr>
        <p:txBody>
          <a:bodyPr>
            <a:normAutofit fontScale="90000"/>
          </a:bodyPr>
          <a:lstStyle/>
          <a:p>
            <a:pPr algn="l"/>
            <a:r>
              <a:rPr lang="en-IN" sz="2800" kern="0" dirty="0">
                <a:solidFill>
                  <a:srgbClr val="2D3B45"/>
                </a:solidFill>
                <a:latin typeface="Lato" panose="020F0502020204030203" pitchFamily="34" charset="0"/>
                <a:cs typeface="Times New Roman" panose="02020603050405020304" pitchFamily="18" charset="0"/>
              </a:rPr>
              <a:t>Final Project</a:t>
            </a:r>
            <a:br>
              <a:rPr lang="en-US" sz="2800" kern="0" dirty="0">
                <a:solidFill>
                  <a:srgbClr val="2D3B45"/>
                </a:solidFill>
                <a:latin typeface="Lato" panose="020F0502020204030203" pitchFamily="34" charset="0"/>
                <a:cs typeface="Times New Roman" panose="02020603050405020304" pitchFamily="18" charset="0"/>
              </a:rPr>
            </a:br>
            <a:endParaRPr lang="en-US" sz="2800" kern="0" dirty="0">
              <a:solidFill>
                <a:srgbClr val="2D3B45"/>
              </a:solidFill>
              <a:latin typeface="Lato" panose="020F0502020204030203" pitchFamily="34" charset="0"/>
              <a:cs typeface="Times New Roman" panose="02020603050405020304" pitchFamily="18" charset="0"/>
            </a:endParaRPr>
          </a:p>
        </p:txBody>
      </p:sp>
      <p:sp>
        <p:nvSpPr>
          <p:cNvPr id="6" name="Subtitle 5">
            <a:extLst>
              <a:ext uri="{FF2B5EF4-FFF2-40B4-BE49-F238E27FC236}">
                <a16:creationId xmlns:a16="http://schemas.microsoft.com/office/drawing/2014/main" id="{2092DB28-EAAB-4FA6-B8F2-D6A2F1ED9AED}"/>
              </a:ext>
            </a:extLst>
          </p:cNvPr>
          <p:cNvSpPr>
            <a:spLocks noGrp="1"/>
          </p:cNvSpPr>
          <p:nvPr>
            <p:ph type="subTitle" idx="1"/>
          </p:nvPr>
        </p:nvSpPr>
        <p:spPr>
          <a:xfrm>
            <a:off x="1613941" y="5071074"/>
            <a:ext cx="9144000" cy="1655762"/>
          </a:xfrm>
        </p:spPr>
        <p:txBody>
          <a:bodyPr>
            <a:normAutofit lnSpcReduction="10000"/>
          </a:bodyPr>
          <a:lstStyle/>
          <a:p>
            <a:endParaRPr lang="en-US" dirty="0"/>
          </a:p>
          <a:p>
            <a:r>
              <a:rPr lang="en-US" b="0" i="0" dirty="0">
                <a:solidFill>
                  <a:srgbClr val="2D3B45"/>
                </a:solidFill>
                <a:effectLst/>
                <a:latin typeface="Lato Extended"/>
              </a:rPr>
              <a:t>Presented by </a:t>
            </a:r>
          </a:p>
          <a:p>
            <a:r>
              <a:rPr lang="en-US" b="0" i="0" dirty="0">
                <a:solidFill>
                  <a:srgbClr val="2D3B45"/>
                </a:solidFill>
                <a:effectLst/>
                <a:latin typeface="Lato Extended"/>
              </a:rPr>
              <a:t>Nainil Maladkar     | NUID 002780019</a:t>
            </a:r>
          </a:p>
          <a:p>
            <a:r>
              <a:rPr lang="en-US" b="0" i="0" dirty="0">
                <a:solidFill>
                  <a:srgbClr val="2D3B45"/>
                </a:solidFill>
                <a:effectLst/>
                <a:latin typeface="Lato Extended"/>
              </a:rPr>
              <a:t>Simran </a:t>
            </a:r>
            <a:r>
              <a:rPr lang="en-US" b="0" i="0" dirty="0" err="1">
                <a:solidFill>
                  <a:srgbClr val="2D3B45"/>
                </a:solidFill>
                <a:effectLst/>
                <a:latin typeface="Lato Extended"/>
              </a:rPr>
              <a:t>Nagpurkar</a:t>
            </a:r>
            <a:r>
              <a:rPr lang="en-US" b="0" i="0" dirty="0">
                <a:solidFill>
                  <a:srgbClr val="2D3B45"/>
                </a:solidFill>
                <a:effectLst/>
                <a:latin typeface="Lato Extended"/>
              </a:rPr>
              <a:t> | NUID 002922747</a:t>
            </a:r>
            <a:endParaRPr lang="en-US" dirty="0"/>
          </a:p>
        </p:txBody>
      </p:sp>
      <p:sp>
        <p:nvSpPr>
          <p:cNvPr id="3" name="TextBox 2">
            <a:extLst>
              <a:ext uri="{FF2B5EF4-FFF2-40B4-BE49-F238E27FC236}">
                <a16:creationId xmlns:a16="http://schemas.microsoft.com/office/drawing/2014/main" id="{D9FB3A1D-05C2-666B-DB1E-25A7E0A56FD4}"/>
              </a:ext>
            </a:extLst>
          </p:cNvPr>
          <p:cNvSpPr txBox="1"/>
          <p:nvPr/>
        </p:nvSpPr>
        <p:spPr>
          <a:xfrm>
            <a:off x="636104" y="1859340"/>
            <a:ext cx="11555896" cy="1569660"/>
          </a:xfrm>
          <a:prstGeom prst="rect">
            <a:avLst/>
          </a:prstGeom>
          <a:noFill/>
        </p:spPr>
        <p:txBody>
          <a:bodyPr wrap="square" rtlCol="0">
            <a:spAutoFit/>
          </a:bodyPr>
          <a:lstStyle/>
          <a:p>
            <a:r>
              <a:rPr lang="fr-FR" sz="4800" kern="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Recommandation System:</a:t>
            </a:r>
          </a:p>
          <a:p>
            <a:r>
              <a:rPr lang="fr-FR" sz="4800" kern="0" dirty="0" err="1">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Crop</a:t>
            </a:r>
            <a:r>
              <a:rPr lang="fr-FR" sz="4800" kern="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 and </a:t>
            </a:r>
            <a:r>
              <a:rPr lang="fr-FR" sz="4800" kern="0" dirty="0" err="1">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Fertilizer</a:t>
            </a:r>
            <a:r>
              <a:rPr lang="fr-FR" sz="4800" kern="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 </a:t>
            </a:r>
            <a:r>
              <a:rPr lang="fr-FR" sz="4800" kern="0" dirty="0" err="1">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Recommender</a:t>
            </a:r>
            <a:endParaRPr lang="en-IN" sz="4800" dirty="0"/>
          </a:p>
        </p:txBody>
      </p:sp>
      <p:sp>
        <p:nvSpPr>
          <p:cNvPr id="4" name="TextBox 3">
            <a:extLst>
              <a:ext uri="{FF2B5EF4-FFF2-40B4-BE49-F238E27FC236}">
                <a16:creationId xmlns:a16="http://schemas.microsoft.com/office/drawing/2014/main" id="{65D9D9C7-2D40-A09F-A221-AE6FA5057E38}"/>
              </a:ext>
            </a:extLst>
          </p:cNvPr>
          <p:cNvSpPr txBox="1"/>
          <p:nvPr/>
        </p:nvSpPr>
        <p:spPr>
          <a:xfrm>
            <a:off x="1181833" y="3294548"/>
            <a:ext cx="10008215" cy="954107"/>
          </a:xfrm>
          <a:prstGeom prst="rect">
            <a:avLst/>
          </a:prstGeom>
          <a:noFill/>
        </p:spPr>
        <p:txBody>
          <a:bodyPr wrap="square" rtlCol="0">
            <a:spAutoFit/>
          </a:bodyPr>
          <a:lstStyle/>
          <a:p>
            <a:r>
              <a:rPr lang="en-IN" sz="2800" kern="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INFO7390 Advance Data Science</a:t>
            </a:r>
          </a:p>
          <a:p>
            <a:r>
              <a:rPr lang="en-IN" sz="2800" kern="0" dirty="0">
                <a:solidFill>
                  <a:srgbClr val="2D3B45"/>
                </a:solidFill>
                <a:effectLst/>
                <a:latin typeface="Lato" panose="020F0502020204030203" pitchFamily="34" charset="0"/>
                <a:ea typeface="Times New Roman" panose="02020603050405020304" pitchFamily="18" charset="0"/>
                <a:cs typeface="Times New Roman" panose="02020603050405020304" pitchFamily="18" charset="0"/>
              </a:rPr>
              <a:t>Fall 2023</a:t>
            </a:r>
            <a:endParaRPr lang="en-IN" sz="2800" dirty="0"/>
          </a:p>
        </p:txBody>
      </p:sp>
    </p:spTree>
    <p:extLst>
      <p:ext uri="{BB962C8B-B14F-4D97-AF65-F5344CB8AC3E}">
        <p14:creationId xmlns:p14="http://schemas.microsoft.com/office/powerpoint/2010/main" val="108660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a:xfrm>
            <a:off x="838200" y="234497"/>
            <a:ext cx="10515600" cy="1325563"/>
          </a:xfrm>
        </p:spPr>
        <p:txBody>
          <a:bodyPr>
            <a:normAutofit/>
          </a:bodyPr>
          <a:lstStyle/>
          <a:p>
            <a:r>
              <a:rPr lang="en-US" sz="4800" b="1" dirty="0"/>
              <a:t>FEATURE SCALING</a:t>
            </a:r>
            <a:endParaRPr lang="en-US" sz="2000" b="1" dirty="0"/>
          </a:p>
        </p:txBody>
      </p:sp>
      <p:pic>
        <p:nvPicPr>
          <p:cNvPr id="4" name="Picture 3">
            <a:extLst>
              <a:ext uri="{FF2B5EF4-FFF2-40B4-BE49-F238E27FC236}">
                <a16:creationId xmlns:a16="http://schemas.microsoft.com/office/drawing/2014/main" id="{0F715F37-055F-7781-E6F8-8E8B55A4D11B}"/>
              </a:ext>
            </a:extLst>
          </p:cNvPr>
          <p:cNvPicPr>
            <a:picLocks noChangeAspect="1"/>
          </p:cNvPicPr>
          <p:nvPr/>
        </p:nvPicPr>
        <p:blipFill>
          <a:blip r:embed="rId3"/>
          <a:stretch>
            <a:fillRect/>
          </a:stretch>
        </p:blipFill>
        <p:spPr>
          <a:xfrm>
            <a:off x="223934" y="1736507"/>
            <a:ext cx="4736601" cy="4026111"/>
          </a:xfrm>
          <a:prstGeom prst="rect">
            <a:avLst/>
          </a:prstGeom>
        </p:spPr>
      </p:pic>
      <p:pic>
        <p:nvPicPr>
          <p:cNvPr id="8" name="Picture 7">
            <a:extLst>
              <a:ext uri="{FF2B5EF4-FFF2-40B4-BE49-F238E27FC236}">
                <a16:creationId xmlns:a16="http://schemas.microsoft.com/office/drawing/2014/main" id="{F2039A7A-1036-0904-4CFB-BF50B6EC9790}"/>
              </a:ext>
            </a:extLst>
          </p:cNvPr>
          <p:cNvPicPr>
            <a:picLocks noChangeAspect="1"/>
          </p:cNvPicPr>
          <p:nvPr/>
        </p:nvPicPr>
        <p:blipFill>
          <a:blip r:embed="rId4"/>
          <a:stretch>
            <a:fillRect/>
          </a:stretch>
        </p:blipFill>
        <p:spPr>
          <a:xfrm>
            <a:off x="2475346" y="2134671"/>
            <a:ext cx="2581845" cy="2068112"/>
          </a:xfrm>
          <a:prstGeom prst="rect">
            <a:avLst/>
          </a:prstGeom>
        </p:spPr>
      </p:pic>
      <p:sp>
        <p:nvSpPr>
          <p:cNvPr id="10" name="TextBox 9">
            <a:extLst>
              <a:ext uri="{FF2B5EF4-FFF2-40B4-BE49-F238E27FC236}">
                <a16:creationId xmlns:a16="http://schemas.microsoft.com/office/drawing/2014/main" id="{1E79507B-F089-54DC-5AE5-BDE3096BF82A}"/>
              </a:ext>
            </a:extLst>
          </p:cNvPr>
          <p:cNvSpPr txBox="1"/>
          <p:nvPr/>
        </p:nvSpPr>
        <p:spPr>
          <a:xfrm>
            <a:off x="5306007" y="1264536"/>
            <a:ext cx="6885993" cy="1169551"/>
          </a:xfrm>
          <a:prstGeom prst="rect">
            <a:avLst/>
          </a:prstGeom>
          <a:noFill/>
        </p:spPr>
        <p:txBody>
          <a:bodyPr wrap="square">
            <a:spAutoFit/>
          </a:bodyPr>
          <a:lstStyle/>
          <a:p>
            <a:pPr algn="l"/>
            <a:r>
              <a:rPr lang="en-US" sz="1400" b="1" dirty="0">
                <a:solidFill>
                  <a:srgbClr val="2D3B45"/>
                </a:solidFill>
                <a:latin typeface="Lato" panose="020F0502020204030203" pitchFamily="34" charset="0"/>
              </a:rPr>
              <a:t>Importance of Feature Scaling in Recommendation</a:t>
            </a:r>
          </a:p>
          <a:p>
            <a:pPr algn="l"/>
            <a:endParaRPr lang="en-US" sz="1400" b="1" dirty="0">
              <a:solidFill>
                <a:srgbClr val="2D3B45"/>
              </a:solidFill>
              <a:latin typeface="Lato" panose="020F0502020204030203" pitchFamily="34" charset="0"/>
            </a:endParaRPr>
          </a:p>
          <a:p>
            <a:pPr algn="l"/>
            <a:r>
              <a:rPr lang="en-US" sz="1400" dirty="0">
                <a:solidFill>
                  <a:srgbClr val="2D3B45"/>
                </a:solidFill>
                <a:latin typeface="Lato" panose="020F0502020204030203" pitchFamily="34" charset="0"/>
              </a:rPr>
              <a:t>Standardizing features ensures they contribute equally to the model's predictions, crucial for algorithms that assume normally distributed features or are sensitive to the scale of input data</a:t>
            </a:r>
          </a:p>
        </p:txBody>
      </p:sp>
      <p:sp>
        <p:nvSpPr>
          <p:cNvPr id="12" name="TextBox 11">
            <a:extLst>
              <a:ext uri="{FF2B5EF4-FFF2-40B4-BE49-F238E27FC236}">
                <a16:creationId xmlns:a16="http://schemas.microsoft.com/office/drawing/2014/main" id="{7A91E7D4-CFAF-4D8B-BF30-1BE95A7B8EEE}"/>
              </a:ext>
            </a:extLst>
          </p:cNvPr>
          <p:cNvSpPr txBox="1"/>
          <p:nvPr/>
        </p:nvSpPr>
        <p:spPr>
          <a:xfrm>
            <a:off x="5306005" y="2434087"/>
            <a:ext cx="6783356" cy="1169551"/>
          </a:xfrm>
          <a:prstGeom prst="rect">
            <a:avLst/>
          </a:prstGeom>
          <a:noFill/>
        </p:spPr>
        <p:txBody>
          <a:bodyPr wrap="square">
            <a:spAutoFit/>
          </a:bodyPr>
          <a:lstStyle/>
          <a:p>
            <a:pPr algn="l"/>
            <a:r>
              <a:rPr lang="en-US" sz="1400" dirty="0">
                <a:solidFill>
                  <a:srgbClr val="2D3B45"/>
                </a:solidFill>
                <a:latin typeface="Lato" panose="020F0502020204030203" pitchFamily="34" charset="0"/>
              </a:rPr>
              <a:t>Benefits of Standardization:</a:t>
            </a:r>
          </a:p>
          <a:p>
            <a:pPr algn="l"/>
            <a:r>
              <a:rPr lang="en-US" sz="1400" dirty="0">
                <a:solidFill>
                  <a:srgbClr val="2D3B45"/>
                </a:solidFill>
                <a:latin typeface="Lato" panose="020F0502020204030203" pitchFamily="34" charset="0"/>
              </a:rPr>
              <a:t>Handling Normally Distributed Features:</a:t>
            </a:r>
          </a:p>
          <a:p>
            <a:pPr marL="742950" lvl="1" indent="-285750" algn="l">
              <a:buFont typeface="+mj-lt"/>
              <a:buAutoNum type="arabicPeriod"/>
            </a:pPr>
            <a:r>
              <a:rPr lang="en-US" sz="1400" dirty="0">
                <a:solidFill>
                  <a:srgbClr val="2D3B45"/>
                </a:solidFill>
                <a:latin typeface="Lato" panose="020F0502020204030203" pitchFamily="34" charset="0"/>
              </a:rPr>
              <a:t>Models like Gaussian Naive Bayes assume features to be normally distributed. Standardization makes this assumption more valid by centering the data around the mean with a unit standard deviation.</a:t>
            </a:r>
          </a:p>
        </p:txBody>
      </p:sp>
      <p:sp>
        <p:nvSpPr>
          <p:cNvPr id="3" name="TextBox 2">
            <a:extLst>
              <a:ext uri="{FF2B5EF4-FFF2-40B4-BE49-F238E27FC236}">
                <a16:creationId xmlns:a16="http://schemas.microsoft.com/office/drawing/2014/main" id="{3603F17B-A6C2-BD30-7DC0-233D73512D22}"/>
              </a:ext>
            </a:extLst>
          </p:cNvPr>
          <p:cNvSpPr txBox="1"/>
          <p:nvPr/>
        </p:nvSpPr>
        <p:spPr>
          <a:xfrm>
            <a:off x="-183503" y="1264536"/>
            <a:ext cx="5365102" cy="369332"/>
          </a:xfrm>
          <a:prstGeom prst="rect">
            <a:avLst/>
          </a:prstGeom>
          <a:noFill/>
        </p:spPr>
        <p:txBody>
          <a:bodyPr wrap="square" rtlCol="0">
            <a:spAutoFit/>
          </a:bodyPr>
          <a:lstStyle/>
          <a:p>
            <a:pPr algn="ctr"/>
            <a:r>
              <a:rPr lang="en-US" b="1" dirty="0">
                <a:solidFill>
                  <a:srgbClr val="000000"/>
                </a:solidFill>
                <a:latin typeface="Lato" panose="020F0502020204030203" pitchFamily="34" charset="0"/>
                <a:ea typeface="Times New Roman" panose="02020603050405020304" pitchFamily="18" charset="0"/>
                <a:cs typeface="Helvetica" panose="020B0604020202020204" pitchFamily="34" charset="0"/>
              </a:rPr>
              <a:t>Label Encoding</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9EB293C-250A-51B8-0575-96764AA868F4}"/>
              </a:ext>
            </a:extLst>
          </p:cNvPr>
          <p:cNvSpPr txBox="1"/>
          <p:nvPr/>
        </p:nvSpPr>
        <p:spPr>
          <a:xfrm>
            <a:off x="5306005" y="3603638"/>
            <a:ext cx="6783355" cy="2462213"/>
          </a:xfrm>
          <a:prstGeom prst="rect">
            <a:avLst/>
          </a:prstGeom>
          <a:noFill/>
        </p:spPr>
        <p:txBody>
          <a:bodyPr wrap="square">
            <a:spAutoFit/>
          </a:bodyPr>
          <a:lstStyle/>
          <a:p>
            <a:pPr algn="l"/>
            <a:r>
              <a:rPr lang="en-US" sz="1400" dirty="0">
                <a:solidFill>
                  <a:srgbClr val="2D3B45"/>
                </a:solidFill>
                <a:latin typeface="Lato" panose="020F0502020204030203" pitchFamily="34" charset="0"/>
              </a:rPr>
              <a:t>Why Use </a:t>
            </a:r>
            <a:r>
              <a:rPr lang="en-US" sz="1400" dirty="0" err="1">
                <a:solidFill>
                  <a:srgbClr val="2D3B45"/>
                </a:solidFill>
                <a:latin typeface="Lato" panose="020F0502020204030203" pitchFamily="34" charset="0"/>
              </a:rPr>
              <a:t>MinMaxScaler</a:t>
            </a:r>
            <a:r>
              <a:rPr lang="en-US" sz="1400" dirty="0">
                <a:solidFill>
                  <a:srgbClr val="2D3B45"/>
                </a:solidFill>
                <a:latin typeface="Lato" panose="020F0502020204030203" pitchFamily="34" charset="0"/>
              </a:rPr>
              <a:t>?</a:t>
            </a:r>
          </a:p>
          <a:p>
            <a:pPr algn="l"/>
            <a:endParaRPr lang="en-US" sz="1400" dirty="0">
              <a:solidFill>
                <a:srgbClr val="2D3B45"/>
              </a:solidFill>
              <a:latin typeface="Lato" panose="020F0502020204030203" pitchFamily="34" charset="0"/>
            </a:endParaRPr>
          </a:p>
          <a:p>
            <a:pPr algn="l">
              <a:buFont typeface="Arial" panose="020B0604020202020204" pitchFamily="34" charset="0"/>
              <a:buChar char="•"/>
            </a:pPr>
            <a:r>
              <a:rPr lang="en-US" sz="1400" dirty="0">
                <a:solidFill>
                  <a:srgbClr val="2D3B45"/>
                </a:solidFill>
                <a:latin typeface="Lato" panose="020F0502020204030203" pitchFamily="34" charset="0"/>
              </a:rPr>
              <a:t> Normalizing Measurement Scales: </a:t>
            </a:r>
          </a:p>
          <a:p>
            <a:pPr algn="l"/>
            <a:r>
              <a:rPr lang="en-US" sz="1400" dirty="0">
                <a:solidFill>
                  <a:srgbClr val="2D3B45"/>
                </a:solidFill>
                <a:latin typeface="Lato" panose="020F0502020204030203" pitchFamily="34" charset="0"/>
              </a:rPr>
              <a:t>In crop recommendation datasets, features like temperature, humidity, and soil pH can have different scales and units. </a:t>
            </a:r>
            <a:r>
              <a:rPr lang="en-US" sz="1400" dirty="0" err="1">
                <a:solidFill>
                  <a:srgbClr val="2D3B45"/>
                </a:solidFill>
                <a:latin typeface="Lato" panose="020F0502020204030203" pitchFamily="34" charset="0"/>
              </a:rPr>
              <a:t>MinMaxScaler</a:t>
            </a:r>
            <a:r>
              <a:rPr lang="en-US" sz="1400" dirty="0">
                <a:solidFill>
                  <a:srgbClr val="2D3B45"/>
                </a:solidFill>
                <a:latin typeface="Lato" panose="020F0502020204030203" pitchFamily="34" charset="0"/>
              </a:rPr>
              <a:t> ensures that these features with varying ranges don't disproportionately influence the model.</a:t>
            </a:r>
          </a:p>
          <a:p>
            <a:pPr algn="l"/>
            <a:endParaRPr lang="en-US" sz="1400" dirty="0">
              <a:solidFill>
                <a:srgbClr val="2D3B45"/>
              </a:solidFill>
              <a:latin typeface="Lato" panose="020F0502020204030203" pitchFamily="34" charset="0"/>
            </a:endParaRPr>
          </a:p>
          <a:p>
            <a:pPr algn="l">
              <a:buFont typeface="Arial" panose="020B0604020202020204" pitchFamily="34" charset="0"/>
              <a:buChar char="•"/>
            </a:pPr>
            <a:r>
              <a:rPr lang="en-US" sz="1400" dirty="0">
                <a:solidFill>
                  <a:srgbClr val="2D3B45"/>
                </a:solidFill>
                <a:latin typeface="Lato" panose="020F0502020204030203" pitchFamily="34" charset="0"/>
              </a:rPr>
              <a:t>Improving Model Performance: </a:t>
            </a:r>
          </a:p>
          <a:p>
            <a:pPr algn="l"/>
            <a:r>
              <a:rPr lang="en-US" sz="1400" dirty="0">
                <a:solidFill>
                  <a:srgbClr val="2D3B45"/>
                </a:solidFill>
                <a:latin typeface="Lato" panose="020F0502020204030203" pitchFamily="34" charset="0"/>
              </a:rPr>
              <a:t>Many machine learning algorithms perform better when data is on a similar scale. </a:t>
            </a:r>
            <a:r>
              <a:rPr lang="en-US" sz="1400" dirty="0" err="1">
                <a:solidFill>
                  <a:srgbClr val="2D3B45"/>
                </a:solidFill>
                <a:latin typeface="Lato" panose="020F0502020204030203" pitchFamily="34" charset="0"/>
              </a:rPr>
              <a:t>MinMaxScaler</a:t>
            </a:r>
            <a:r>
              <a:rPr lang="en-US" sz="1400" dirty="0">
                <a:solidFill>
                  <a:srgbClr val="2D3B45"/>
                </a:solidFill>
                <a:latin typeface="Lato" panose="020F0502020204030203" pitchFamily="34" charset="0"/>
              </a:rPr>
              <a:t> can help in faster convergence and improved performance</a:t>
            </a:r>
          </a:p>
          <a:p>
            <a:pPr algn="l"/>
            <a:endParaRPr lang="en-US" sz="1400" dirty="0">
              <a:solidFill>
                <a:srgbClr val="2D3B45"/>
              </a:solidFill>
              <a:latin typeface="Lato" panose="020F0502020204030203" pitchFamily="34" charset="0"/>
            </a:endParaRPr>
          </a:p>
        </p:txBody>
      </p:sp>
    </p:spTree>
    <p:extLst>
      <p:ext uri="{BB962C8B-B14F-4D97-AF65-F5344CB8AC3E}">
        <p14:creationId xmlns:p14="http://schemas.microsoft.com/office/powerpoint/2010/main" val="414753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BASELINE MODEL IMPLEMENTATION</a:t>
            </a:r>
            <a:br>
              <a:rPr lang="en-US" sz="4800" b="1" dirty="0"/>
            </a:br>
            <a:r>
              <a:rPr lang="en-US" sz="2000" b="1" dirty="0"/>
              <a:t>FOR CROP DATASET </a:t>
            </a:r>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838201" y="1545260"/>
            <a:ext cx="6337182" cy="5200773"/>
          </a:xfrm>
        </p:spPr>
        <p:txBody>
          <a:bodyPr>
            <a:normAutofit fontScale="70000" lnSpcReduction="20000"/>
          </a:bodyPr>
          <a:lstStyle/>
          <a:p>
            <a:pPr marL="0" indent="0">
              <a:buNone/>
            </a:pPr>
            <a:r>
              <a:rPr lang="en-IN" sz="2000" b="1" dirty="0">
                <a:solidFill>
                  <a:srgbClr val="2D3B45"/>
                </a:solidFill>
                <a:effectLst/>
                <a:latin typeface="Lato" panose="020F0502020204030203" pitchFamily="34" charset="0"/>
                <a:ea typeface="Times New Roman" panose="02020603050405020304" pitchFamily="18" charset="0"/>
              </a:rPr>
              <a:t>NAÏVE BAYES</a:t>
            </a:r>
          </a:p>
          <a:p>
            <a:pPr marL="0" indent="0">
              <a:buNone/>
            </a:pPr>
            <a:r>
              <a:rPr lang="en-US" sz="2100" dirty="0">
                <a:solidFill>
                  <a:srgbClr val="2D3B45"/>
                </a:solidFill>
                <a:latin typeface="Lato" panose="020F0502020204030203" pitchFamily="34" charset="0"/>
              </a:rPr>
              <a:t>Handling Continuous Data: </a:t>
            </a:r>
            <a:r>
              <a:rPr lang="en-US" sz="2100" dirty="0" err="1">
                <a:solidFill>
                  <a:srgbClr val="2D3B45"/>
                </a:solidFill>
                <a:latin typeface="Lato" panose="020F0502020204030203" pitchFamily="34" charset="0"/>
              </a:rPr>
              <a:t>GaussianNB</a:t>
            </a:r>
            <a:r>
              <a:rPr lang="en-US" sz="2100" dirty="0">
                <a:solidFill>
                  <a:srgbClr val="2D3B45"/>
                </a:solidFill>
                <a:latin typeface="Lato" panose="020F0502020204030203" pitchFamily="34" charset="0"/>
              </a:rPr>
              <a:t> is particularly effective when dealing with continuous data. It assumes that the continuous values associated with each feature are distributed according to a Gaussian distribution (normal distribution). This is relevant in agricultural datasets where many features such as temperature, rainfall, and pH levels are continuous and can be assumed to follow a Gaussian distribution.</a:t>
            </a:r>
          </a:p>
          <a:p>
            <a:pPr marL="0" indent="0">
              <a:buNone/>
            </a:pPr>
            <a:br>
              <a:rPr lang="en-US" sz="2100" dirty="0">
                <a:solidFill>
                  <a:srgbClr val="2D3B45"/>
                </a:solidFill>
                <a:latin typeface="Lato" panose="020F0502020204030203" pitchFamily="34" charset="0"/>
              </a:rPr>
            </a:br>
            <a:r>
              <a:rPr lang="en-US" sz="2100" dirty="0">
                <a:solidFill>
                  <a:srgbClr val="2D3B45"/>
                </a:solidFill>
                <a:latin typeface="Lato" panose="020F0502020204030203" pitchFamily="34" charset="0"/>
              </a:rPr>
              <a:t>Good Performance with Small Datasets: Even with a smaller amount of data, Naive Bayes can perform quite well, making it a good choice for projects where the amount of data may be limited.</a:t>
            </a:r>
            <a:endParaRPr lang="en-IN" sz="2100" dirty="0">
              <a:solidFill>
                <a:srgbClr val="2D3B45"/>
              </a:solidFill>
              <a:latin typeface="Lato" panose="020F0502020204030203" pitchFamily="34" charset="0"/>
            </a:endParaRPr>
          </a:p>
          <a:p>
            <a:pPr marL="0" indent="0">
              <a:buNone/>
            </a:pPr>
            <a:endParaRPr lang="en-IN" sz="2100" dirty="0">
              <a:solidFill>
                <a:srgbClr val="2D3B45"/>
              </a:solidFill>
              <a:latin typeface="Lato" panose="020F0502020204030203" pitchFamily="34" charset="0"/>
            </a:endParaRPr>
          </a:p>
          <a:p>
            <a:pPr algn="l">
              <a:buFont typeface="Arial" panose="020B0604020202020204" pitchFamily="34" charset="0"/>
              <a:buChar char="•"/>
            </a:pPr>
            <a:r>
              <a:rPr lang="en-US" sz="2100" b="1" dirty="0">
                <a:solidFill>
                  <a:srgbClr val="2D3B45"/>
                </a:solidFill>
                <a:latin typeface="Lato" panose="020F0502020204030203" pitchFamily="34" charset="0"/>
              </a:rPr>
              <a:t>Strengths</a:t>
            </a:r>
            <a:r>
              <a:rPr lang="en-US" sz="2100" dirty="0">
                <a:solidFill>
                  <a:srgbClr val="2D3B45"/>
                </a:solidFill>
                <a:latin typeface="Lato" panose="020F0502020204030203" pitchFamily="34" charset="0"/>
              </a:rPr>
              <a:t>: Naive Bayes is simple, fast, and performs exceptionally well when the assumption of feature independence holds. It's particularly effective in high-dimensional spaces, which might be the case with our crop dataset.</a:t>
            </a:r>
          </a:p>
          <a:p>
            <a:pPr algn="l">
              <a:buFont typeface="Arial" panose="020B0604020202020204" pitchFamily="34" charset="0"/>
              <a:buChar char="•"/>
            </a:pPr>
            <a:r>
              <a:rPr lang="en-US" sz="2100" b="1" dirty="0">
                <a:solidFill>
                  <a:srgbClr val="2D3B45"/>
                </a:solidFill>
                <a:latin typeface="Lato" panose="020F0502020204030203" pitchFamily="34" charset="0"/>
              </a:rPr>
              <a:t>Weaknesses</a:t>
            </a:r>
            <a:r>
              <a:rPr lang="en-US" sz="2100" dirty="0">
                <a:solidFill>
                  <a:srgbClr val="2D3B45"/>
                </a:solidFill>
                <a:latin typeface="Lato" panose="020F0502020204030203" pitchFamily="34" charset="0"/>
              </a:rPr>
              <a:t>: The assumption of feature independence rarely holds true in real-world data, which can limit its performance in some scenarios. Naive Bayes also struggles with zero-frequency problems where it assigns zero probability to unseen features/labels combinations.</a:t>
            </a:r>
          </a:p>
          <a:p>
            <a:pPr algn="l">
              <a:buFont typeface="Arial" panose="020B0604020202020204" pitchFamily="34" charset="0"/>
              <a:buChar char="•"/>
            </a:pPr>
            <a:r>
              <a:rPr lang="en-US" sz="2100" b="1" dirty="0">
                <a:solidFill>
                  <a:srgbClr val="2D3B45"/>
                </a:solidFill>
                <a:latin typeface="Lato" panose="020F0502020204030203" pitchFamily="34" charset="0"/>
              </a:rPr>
              <a:t>Improvements</a:t>
            </a:r>
            <a:r>
              <a:rPr lang="en-US" sz="2100" dirty="0">
                <a:solidFill>
                  <a:srgbClr val="2D3B45"/>
                </a:solidFill>
                <a:latin typeface="Lato" panose="020F0502020204030203" pitchFamily="34" charset="0"/>
              </a:rPr>
              <a:t>: Applying smoothing techniques like Laplace estimation can help with zero-frequency problems. Feature engineering to reduce dependency among variables can also improve performance.</a:t>
            </a: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US" dirty="0">
              <a:solidFill>
                <a:schemeClr val="accent6">
                  <a:lumMod val="50000"/>
                </a:schemeClr>
              </a:solidFill>
            </a:endParaRPr>
          </a:p>
        </p:txBody>
      </p:sp>
      <p:sp>
        <p:nvSpPr>
          <p:cNvPr id="6" name="Rectangle 5">
            <a:extLst>
              <a:ext uri="{FF2B5EF4-FFF2-40B4-BE49-F238E27FC236}">
                <a16:creationId xmlns:a16="http://schemas.microsoft.com/office/drawing/2014/main" id="{5396445F-BCB8-2F5B-821C-E7E529852A61}"/>
              </a:ext>
            </a:extLst>
          </p:cNvPr>
          <p:cNvSpPr>
            <a:spLocks noChangeArrowheads="1"/>
          </p:cNvSpPr>
          <p:nvPr/>
        </p:nvSpPr>
        <p:spPr bwMode="auto">
          <a:xfrm>
            <a:off x="0" y="2835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1C707FED-68F2-B1E6-97EE-465DCF19A790}"/>
              </a:ext>
            </a:extLst>
          </p:cNvPr>
          <p:cNvPicPr>
            <a:picLocks noChangeAspect="1"/>
          </p:cNvPicPr>
          <p:nvPr/>
        </p:nvPicPr>
        <p:blipFill>
          <a:blip r:embed="rId3"/>
          <a:stretch>
            <a:fillRect/>
          </a:stretch>
        </p:blipFill>
        <p:spPr>
          <a:xfrm>
            <a:off x="8140681" y="3369646"/>
            <a:ext cx="3213118" cy="978829"/>
          </a:xfrm>
          <a:prstGeom prst="rect">
            <a:avLst/>
          </a:prstGeom>
        </p:spPr>
      </p:pic>
    </p:spTree>
    <p:extLst>
      <p:ext uri="{BB962C8B-B14F-4D97-AF65-F5344CB8AC3E}">
        <p14:creationId xmlns:p14="http://schemas.microsoft.com/office/powerpoint/2010/main" val="34749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BASELINE MODEL IMPLEMENTATION</a:t>
            </a:r>
            <a:br>
              <a:rPr lang="en-US" sz="4800" b="1" dirty="0"/>
            </a:br>
            <a:r>
              <a:rPr lang="en-US" sz="2000" b="1" dirty="0"/>
              <a:t>FOR CROP DATASET </a:t>
            </a:r>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838200" y="1545260"/>
            <a:ext cx="6573115" cy="5200773"/>
          </a:xfrm>
        </p:spPr>
        <p:txBody>
          <a:bodyPr>
            <a:normAutofit lnSpcReduction="10000"/>
          </a:bodyPr>
          <a:lstStyle/>
          <a:p>
            <a:pPr marL="0" indent="0">
              <a:buNone/>
            </a:pPr>
            <a:r>
              <a:rPr lang="en-IN" sz="2000" b="1" dirty="0">
                <a:solidFill>
                  <a:srgbClr val="2D3B45"/>
                </a:solidFill>
                <a:effectLst/>
                <a:latin typeface="Lato" panose="020F0502020204030203" pitchFamily="34" charset="0"/>
                <a:ea typeface="Times New Roman" panose="02020603050405020304" pitchFamily="18" charset="0"/>
              </a:rPr>
              <a:t>NAÏVE BAYES</a:t>
            </a:r>
          </a:p>
          <a:p>
            <a:pPr marL="0" indent="0" algn="l">
              <a:buNone/>
            </a:pPr>
            <a:r>
              <a:rPr lang="en-US" sz="1500" b="1" dirty="0">
                <a:solidFill>
                  <a:srgbClr val="2D3B45"/>
                </a:solidFill>
                <a:latin typeface="Lato" panose="020F0502020204030203" pitchFamily="34" charset="0"/>
              </a:rPr>
              <a:t>Analysis</a:t>
            </a:r>
          </a:p>
          <a:p>
            <a:pPr algn="l">
              <a:buFont typeface="Arial" panose="020B0604020202020204" pitchFamily="34" charset="0"/>
              <a:buChar char="•"/>
            </a:pPr>
            <a:r>
              <a:rPr lang="en-US" sz="1500" dirty="0">
                <a:solidFill>
                  <a:srgbClr val="2D3B45"/>
                </a:solidFill>
                <a:latin typeface="Lato" panose="020F0502020204030203" pitchFamily="34" charset="0"/>
              </a:rPr>
              <a:t>High Values on the Diagonal: Indicate good performance for specific crop types.</a:t>
            </a:r>
          </a:p>
          <a:p>
            <a:pPr algn="l">
              <a:buFont typeface="Arial" panose="020B0604020202020204" pitchFamily="34" charset="0"/>
              <a:buChar char="•"/>
            </a:pPr>
            <a:r>
              <a:rPr lang="en-US" sz="1500" dirty="0">
                <a:solidFill>
                  <a:srgbClr val="2D3B45"/>
                </a:solidFill>
                <a:latin typeface="Lato" panose="020F0502020204030203" pitchFamily="34" charset="0"/>
              </a:rPr>
              <a:t>High Values Off-Diagonal: Suggest confusion between certain crops. For example, if a high number appears in the row for crop A and the column for crop B, it means crop A is often misclassified as crop B.</a:t>
            </a:r>
          </a:p>
          <a:p>
            <a:pPr marL="0" indent="0" algn="l">
              <a:buNone/>
            </a:pPr>
            <a:endParaRPr lang="en-US" sz="1500" dirty="0">
              <a:solidFill>
                <a:srgbClr val="2D3B45"/>
              </a:solidFill>
              <a:latin typeface="Lato" panose="020F0502020204030203" pitchFamily="34" charset="0"/>
            </a:endParaRPr>
          </a:p>
          <a:p>
            <a:pPr marL="0" indent="0" algn="l">
              <a:buNone/>
            </a:pPr>
            <a:r>
              <a:rPr lang="en-US" sz="1500" b="1" dirty="0">
                <a:solidFill>
                  <a:srgbClr val="2D3B45"/>
                </a:solidFill>
                <a:latin typeface="Lato" panose="020F0502020204030203" pitchFamily="34" charset="0"/>
              </a:rPr>
              <a:t>Model Improvement</a:t>
            </a:r>
          </a:p>
          <a:p>
            <a:pPr algn="l">
              <a:buFont typeface="Arial" panose="020B0604020202020204" pitchFamily="34" charset="0"/>
              <a:buChar char="•"/>
            </a:pPr>
            <a:r>
              <a:rPr lang="en-US" sz="1500" dirty="0">
                <a:solidFill>
                  <a:srgbClr val="2D3B45"/>
                </a:solidFill>
                <a:latin typeface="Lato" panose="020F0502020204030203" pitchFamily="34" charset="0"/>
              </a:rPr>
              <a:t>If certain crops are consistently misclassified, you might need to investigate the features associated with those crops.</a:t>
            </a:r>
          </a:p>
          <a:p>
            <a:pPr algn="l">
              <a:buFont typeface="Arial" panose="020B0604020202020204" pitchFamily="34" charset="0"/>
              <a:buChar char="•"/>
            </a:pPr>
            <a:r>
              <a:rPr lang="en-US" sz="1500" dirty="0">
                <a:solidFill>
                  <a:srgbClr val="2D3B45"/>
                </a:solidFill>
                <a:latin typeface="Lato" panose="020F0502020204030203" pitchFamily="34" charset="0"/>
              </a:rPr>
              <a:t>Misclassifications can guide you in refining the features used for training or in tweaking the model parameters.</a:t>
            </a:r>
          </a:p>
          <a:p>
            <a:pPr marL="0" indent="0" algn="l">
              <a:buNone/>
            </a:pPr>
            <a:endParaRPr lang="en-US" sz="1500" dirty="0">
              <a:solidFill>
                <a:srgbClr val="2D3B45"/>
              </a:solidFill>
              <a:latin typeface="Lato" panose="020F0502020204030203" pitchFamily="34" charset="0"/>
            </a:endParaRPr>
          </a:p>
          <a:p>
            <a:pPr marL="0" indent="0" algn="l">
              <a:buNone/>
            </a:pPr>
            <a:r>
              <a:rPr lang="en-US" sz="1500" dirty="0">
                <a:solidFill>
                  <a:srgbClr val="2D3B45"/>
                </a:solidFill>
                <a:latin typeface="Lato" panose="020F0502020204030203" pitchFamily="34" charset="0"/>
              </a:rPr>
              <a:t>In crop recommendation project, the confusion matrix helps identify which crops are being accurately predicted and which ones are prone to misclassification. This insight is crucial for improving the model's performance, perhaps by collecting more data for underrepresented crops, feature engineering, or trying different algorithms</a:t>
            </a:r>
            <a:endParaRPr lang="en-US" dirty="0">
              <a:solidFill>
                <a:schemeClr val="accent6">
                  <a:lumMod val="50000"/>
                </a:schemeClr>
              </a:solidFill>
            </a:endParaRPr>
          </a:p>
        </p:txBody>
      </p:sp>
      <p:sp>
        <p:nvSpPr>
          <p:cNvPr id="6" name="Rectangle 5">
            <a:extLst>
              <a:ext uri="{FF2B5EF4-FFF2-40B4-BE49-F238E27FC236}">
                <a16:creationId xmlns:a16="http://schemas.microsoft.com/office/drawing/2014/main" id="{5396445F-BCB8-2F5B-821C-E7E529852A61}"/>
              </a:ext>
            </a:extLst>
          </p:cNvPr>
          <p:cNvSpPr>
            <a:spLocks noChangeArrowheads="1"/>
          </p:cNvSpPr>
          <p:nvPr/>
        </p:nvSpPr>
        <p:spPr bwMode="auto">
          <a:xfrm>
            <a:off x="0" y="2835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7BBDD0F2-CA21-60A4-9BF9-2B67C3FDFAB3}"/>
              </a:ext>
            </a:extLst>
          </p:cNvPr>
          <p:cNvPicPr>
            <a:picLocks noChangeAspect="1"/>
          </p:cNvPicPr>
          <p:nvPr/>
        </p:nvPicPr>
        <p:blipFill>
          <a:blip r:embed="rId3"/>
          <a:stretch>
            <a:fillRect/>
          </a:stretch>
        </p:blipFill>
        <p:spPr>
          <a:xfrm>
            <a:off x="7830416" y="1142298"/>
            <a:ext cx="3942484" cy="5715702"/>
          </a:xfrm>
          <a:prstGeom prst="rect">
            <a:avLst/>
          </a:prstGeom>
        </p:spPr>
      </p:pic>
    </p:spTree>
    <p:extLst>
      <p:ext uri="{BB962C8B-B14F-4D97-AF65-F5344CB8AC3E}">
        <p14:creationId xmlns:p14="http://schemas.microsoft.com/office/powerpoint/2010/main" val="170040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BASELINE MODEL IMPLEMENTATION</a:t>
            </a:r>
            <a:br>
              <a:rPr lang="en-US" sz="4800" b="1" dirty="0"/>
            </a:br>
            <a:r>
              <a:rPr lang="en-US" sz="2000" b="1" dirty="0"/>
              <a:t>FOR FERTILIZER DATASET </a:t>
            </a:r>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838201" y="1545260"/>
            <a:ext cx="6337182" cy="4705019"/>
          </a:xfrm>
        </p:spPr>
        <p:txBody>
          <a:bodyPr>
            <a:normAutofit/>
          </a:bodyPr>
          <a:lstStyle/>
          <a:p>
            <a:pPr marL="0" indent="0">
              <a:buNone/>
            </a:pPr>
            <a:r>
              <a:rPr lang="en-IN" sz="2000" b="1" dirty="0">
                <a:solidFill>
                  <a:srgbClr val="2D3B45"/>
                </a:solidFill>
                <a:effectLst/>
                <a:latin typeface="Lato" panose="020F0502020204030203" pitchFamily="34" charset="0"/>
                <a:ea typeface="Times New Roman" panose="02020603050405020304" pitchFamily="18" charset="0"/>
              </a:rPr>
              <a:t>RANDOM FOREST CLASSIFIER </a:t>
            </a:r>
          </a:p>
          <a:p>
            <a:pPr marL="0" indent="0">
              <a:buNone/>
            </a:pPr>
            <a:endParaRPr lang="en-IN" sz="2000" dirty="0">
              <a:effectLst/>
              <a:latin typeface="Times New Roman" panose="02020603050405020304" pitchFamily="18" charset="0"/>
              <a:ea typeface="Times New Roman" panose="02020603050405020304" pitchFamily="18" charset="0"/>
            </a:endParaRPr>
          </a:p>
          <a:p>
            <a:pPr algn="l">
              <a:buFont typeface="Arial" panose="020B0604020202020204" pitchFamily="34" charset="0"/>
              <a:buChar char="•"/>
            </a:pPr>
            <a:r>
              <a:rPr lang="en-US" sz="1500" b="1" dirty="0">
                <a:solidFill>
                  <a:srgbClr val="2D3B45"/>
                </a:solidFill>
                <a:latin typeface="Lato" panose="020F0502020204030203" pitchFamily="34" charset="0"/>
              </a:rPr>
              <a:t>Strengths: </a:t>
            </a:r>
            <a:r>
              <a:rPr lang="en-US" sz="1500" dirty="0">
                <a:solidFill>
                  <a:srgbClr val="2D3B45"/>
                </a:solidFill>
                <a:latin typeface="Lato" panose="020F0502020204030203" pitchFamily="34" charset="0"/>
              </a:rPr>
              <a:t>Excellent for handling varied data types and complex relationships. Robust against overfitting due to ensemble nature.</a:t>
            </a:r>
            <a:br>
              <a:rPr lang="en-US" sz="2000" dirty="0">
                <a:solidFill>
                  <a:srgbClr val="2D3B45"/>
                </a:solidFill>
                <a:latin typeface="Lato" panose="020F0502020204030203" pitchFamily="34" charset="0"/>
              </a:rPr>
            </a:br>
            <a:endParaRPr lang="en-US" sz="2000" dirty="0">
              <a:solidFill>
                <a:srgbClr val="2D3B45"/>
              </a:solidFill>
              <a:latin typeface="Lato" panose="020F0502020204030203" pitchFamily="34" charset="0"/>
            </a:endParaRPr>
          </a:p>
          <a:p>
            <a:pPr algn="l">
              <a:buFont typeface="Arial" panose="020B0604020202020204" pitchFamily="34" charset="0"/>
              <a:buChar char="•"/>
            </a:pPr>
            <a:r>
              <a:rPr lang="en-US" sz="1500" b="1" dirty="0">
                <a:solidFill>
                  <a:srgbClr val="2D3B45"/>
                </a:solidFill>
                <a:latin typeface="Lato" panose="020F0502020204030203" pitchFamily="34" charset="0"/>
              </a:rPr>
              <a:t>Weaknesses: </a:t>
            </a:r>
            <a:r>
              <a:rPr lang="en-US" sz="1500" dirty="0">
                <a:solidFill>
                  <a:srgbClr val="2D3B45"/>
                </a:solidFill>
                <a:latin typeface="Lato" panose="020F0502020204030203" pitchFamily="34" charset="0"/>
              </a:rPr>
              <a:t>Can be computationally intensive. Interpretability is less straightforward than simpler models.</a:t>
            </a:r>
            <a:br>
              <a:rPr lang="en-US" sz="1500" dirty="0">
                <a:solidFill>
                  <a:srgbClr val="2D3B45"/>
                </a:solidFill>
                <a:latin typeface="Lato" panose="020F0502020204030203" pitchFamily="34" charset="0"/>
              </a:rPr>
            </a:br>
            <a:endParaRPr lang="en-US" sz="1500" dirty="0">
              <a:solidFill>
                <a:srgbClr val="2D3B45"/>
              </a:solidFill>
              <a:latin typeface="Lato" panose="020F0502020204030203" pitchFamily="34" charset="0"/>
            </a:endParaRPr>
          </a:p>
          <a:p>
            <a:pPr algn="l">
              <a:buFont typeface="Arial" panose="020B0604020202020204" pitchFamily="34" charset="0"/>
              <a:buChar char="•"/>
            </a:pPr>
            <a:r>
              <a:rPr lang="en-US" sz="1500" b="1" dirty="0">
                <a:solidFill>
                  <a:srgbClr val="2D3B45"/>
                </a:solidFill>
                <a:latin typeface="Lato" panose="020F0502020204030203" pitchFamily="34" charset="0"/>
              </a:rPr>
              <a:t>Improvements: </a:t>
            </a:r>
            <a:r>
              <a:rPr lang="en-US" sz="1500" dirty="0">
                <a:solidFill>
                  <a:srgbClr val="2D3B45"/>
                </a:solidFill>
                <a:latin typeface="Lato" panose="020F0502020204030203" pitchFamily="34" charset="0"/>
              </a:rPr>
              <a:t>Feature selection and hyperparameter tuning can enhance performance. Simplifying the model could improve interpretability and reduce computational load.</a:t>
            </a:r>
          </a:p>
          <a:p>
            <a:pPr marL="0" indent="0">
              <a:buNone/>
            </a:pPr>
            <a:br>
              <a:rPr lang="en-IN" dirty="0">
                <a:solidFill>
                  <a:schemeClr val="accent6">
                    <a:lumMod val="50000"/>
                  </a:schemeClr>
                </a:solidFill>
              </a:rPr>
            </a:b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US" dirty="0">
              <a:solidFill>
                <a:schemeClr val="accent6">
                  <a:lumMod val="50000"/>
                </a:schemeClr>
              </a:solidFill>
            </a:endParaRPr>
          </a:p>
        </p:txBody>
      </p:sp>
      <p:sp>
        <p:nvSpPr>
          <p:cNvPr id="6" name="Rectangle 5">
            <a:extLst>
              <a:ext uri="{FF2B5EF4-FFF2-40B4-BE49-F238E27FC236}">
                <a16:creationId xmlns:a16="http://schemas.microsoft.com/office/drawing/2014/main" id="{5396445F-BCB8-2F5B-821C-E7E529852A61}"/>
              </a:ext>
            </a:extLst>
          </p:cNvPr>
          <p:cNvSpPr>
            <a:spLocks noChangeArrowheads="1"/>
          </p:cNvSpPr>
          <p:nvPr/>
        </p:nvSpPr>
        <p:spPr bwMode="auto">
          <a:xfrm>
            <a:off x="0" y="2835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999B90F4-F5AF-40EC-1D52-0C5276D328A7}"/>
              </a:ext>
            </a:extLst>
          </p:cNvPr>
          <p:cNvPicPr>
            <a:picLocks noChangeAspect="1"/>
          </p:cNvPicPr>
          <p:nvPr/>
        </p:nvPicPr>
        <p:blipFill>
          <a:blip r:embed="rId3"/>
          <a:stretch>
            <a:fillRect/>
          </a:stretch>
        </p:blipFill>
        <p:spPr>
          <a:xfrm>
            <a:off x="7417837" y="1191700"/>
            <a:ext cx="4178418" cy="5487156"/>
          </a:xfrm>
          <a:prstGeom prst="rect">
            <a:avLst/>
          </a:prstGeom>
        </p:spPr>
      </p:pic>
    </p:spTree>
    <p:extLst>
      <p:ext uri="{BB962C8B-B14F-4D97-AF65-F5344CB8AC3E}">
        <p14:creationId xmlns:p14="http://schemas.microsoft.com/office/powerpoint/2010/main" val="2076351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BASELINE MODEL IMPLEMENTATION</a:t>
            </a:r>
            <a:br>
              <a:rPr lang="en-US" sz="4800" b="1" dirty="0"/>
            </a:br>
            <a:r>
              <a:rPr lang="en-US" sz="2000" b="1" dirty="0"/>
              <a:t>FOR FERTILIZER DATASET </a:t>
            </a:r>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838201" y="1545260"/>
            <a:ext cx="6337182" cy="4705019"/>
          </a:xfrm>
        </p:spPr>
        <p:txBody>
          <a:bodyPr>
            <a:normAutofit/>
          </a:bodyPr>
          <a:lstStyle/>
          <a:p>
            <a:pPr marL="0" indent="0">
              <a:buNone/>
            </a:pPr>
            <a:r>
              <a:rPr lang="en-IN" sz="2000" b="1" dirty="0">
                <a:solidFill>
                  <a:srgbClr val="2D3B45"/>
                </a:solidFill>
                <a:effectLst/>
                <a:latin typeface="Lato" panose="020F0502020204030203" pitchFamily="34" charset="0"/>
                <a:ea typeface="Times New Roman" panose="02020603050405020304" pitchFamily="18" charset="0"/>
              </a:rPr>
              <a:t>RANDOM FOREST CLASSIFIER </a:t>
            </a:r>
          </a:p>
          <a:p>
            <a:pPr marL="0" indent="0">
              <a:buNone/>
            </a:pP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US" dirty="0">
              <a:solidFill>
                <a:schemeClr val="accent6">
                  <a:lumMod val="50000"/>
                </a:schemeClr>
              </a:solidFill>
            </a:endParaRPr>
          </a:p>
        </p:txBody>
      </p:sp>
      <p:sp>
        <p:nvSpPr>
          <p:cNvPr id="6" name="Rectangle 5">
            <a:extLst>
              <a:ext uri="{FF2B5EF4-FFF2-40B4-BE49-F238E27FC236}">
                <a16:creationId xmlns:a16="http://schemas.microsoft.com/office/drawing/2014/main" id="{5396445F-BCB8-2F5B-821C-E7E529852A61}"/>
              </a:ext>
            </a:extLst>
          </p:cNvPr>
          <p:cNvSpPr>
            <a:spLocks noChangeArrowheads="1"/>
          </p:cNvSpPr>
          <p:nvPr/>
        </p:nvSpPr>
        <p:spPr bwMode="auto">
          <a:xfrm>
            <a:off x="0" y="2835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05945AA0-4E00-3C80-FEE8-99736D9D4D13}"/>
              </a:ext>
            </a:extLst>
          </p:cNvPr>
          <p:cNvSpPr txBox="1"/>
          <p:nvPr/>
        </p:nvSpPr>
        <p:spPr>
          <a:xfrm>
            <a:off x="325016" y="2000000"/>
            <a:ext cx="6234404" cy="4616648"/>
          </a:xfrm>
          <a:prstGeom prst="rect">
            <a:avLst/>
          </a:prstGeom>
          <a:noFill/>
        </p:spPr>
        <p:txBody>
          <a:bodyPr wrap="square">
            <a:spAutoFit/>
          </a:bodyPr>
          <a:lstStyle/>
          <a:p>
            <a:pPr algn="l"/>
            <a:r>
              <a:rPr lang="en-US" sz="1400" b="1" dirty="0">
                <a:solidFill>
                  <a:srgbClr val="2D3B45"/>
                </a:solidFill>
                <a:latin typeface="Lato" panose="020F0502020204030203" pitchFamily="34" charset="0"/>
              </a:rPr>
              <a:t>Analysis</a:t>
            </a:r>
          </a:p>
          <a:p>
            <a:pPr algn="l">
              <a:buFont typeface="Arial" panose="020B0604020202020204" pitchFamily="34" charset="0"/>
              <a:buChar char="•"/>
            </a:pPr>
            <a:r>
              <a:rPr lang="en-US" sz="1400" dirty="0">
                <a:solidFill>
                  <a:srgbClr val="2D3B45"/>
                </a:solidFill>
                <a:latin typeface="Lato" panose="020F0502020204030203" pitchFamily="34" charset="0"/>
              </a:rPr>
              <a:t>Predominance of Zero Off-Diagonal Values: Many off-diagonal cells have zero values, which suggests that there are no misclassifications between many pairs of classes, indicating a well-performing model for those class distinctions.</a:t>
            </a:r>
          </a:p>
          <a:p>
            <a:pPr algn="l">
              <a:buFont typeface="Arial" panose="020B0604020202020204" pitchFamily="34" charset="0"/>
              <a:buChar char="•"/>
            </a:pPr>
            <a:r>
              <a:rPr lang="en-US" sz="1400" dirty="0">
                <a:solidFill>
                  <a:srgbClr val="2D3B45"/>
                </a:solidFill>
                <a:latin typeface="Lato" panose="020F0502020204030203" pitchFamily="34" charset="0"/>
              </a:rPr>
              <a:t>Concentration of Errors: The errors are not spread out but concentrated between specific classes, which can indicate similar feature patterns for these classes causing confusion for the model.</a:t>
            </a:r>
          </a:p>
          <a:p>
            <a:pPr algn="l">
              <a:buFont typeface="Arial" panose="020B0604020202020204" pitchFamily="34" charset="0"/>
              <a:buChar char="•"/>
            </a:pPr>
            <a:endParaRPr lang="en-US" sz="1400" dirty="0">
              <a:solidFill>
                <a:srgbClr val="2D3B45"/>
              </a:solidFill>
              <a:latin typeface="Lato" panose="020F0502020204030203" pitchFamily="34" charset="0"/>
            </a:endParaRPr>
          </a:p>
          <a:p>
            <a:pPr algn="l"/>
            <a:r>
              <a:rPr lang="en-US" sz="1400" b="1" dirty="0">
                <a:solidFill>
                  <a:srgbClr val="2D3B45"/>
                </a:solidFill>
                <a:latin typeface="Lato" panose="020F0502020204030203" pitchFamily="34" charset="0"/>
              </a:rPr>
              <a:t>Model Improvement</a:t>
            </a:r>
          </a:p>
          <a:p>
            <a:pPr algn="l">
              <a:buFont typeface="Arial" panose="020B0604020202020204" pitchFamily="34" charset="0"/>
              <a:buChar char="•"/>
            </a:pPr>
            <a:r>
              <a:rPr lang="en-US" sz="1400" dirty="0">
                <a:solidFill>
                  <a:srgbClr val="2D3B45"/>
                </a:solidFill>
                <a:latin typeface="Lato" panose="020F0502020204030203" pitchFamily="34" charset="0"/>
              </a:rPr>
              <a:t>To further improve the model, we should examine the feature importance given by the Random Forest and consider collecting more data for the misclassified classes or reevaluating the features that lead to confusion.</a:t>
            </a:r>
          </a:p>
          <a:p>
            <a:pPr algn="l">
              <a:buFont typeface="Arial" panose="020B0604020202020204" pitchFamily="34" charset="0"/>
              <a:buChar char="•"/>
            </a:pPr>
            <a:endParaRPr lang="en-US" sz="1400" dirty="0">
              <a:solidFill>
                <a:srgbClr val="2D3B45"/>
              </a:solidFill>
              <a:latin typeface="Lato" panose="020F0502020204030203" pitchFamily="34" charset="0"/>
            </a:endParaRPr>
          </a:p>
          <a:p>
            <a:pPr algn="l"/>
            <a:r>
              <a:rPr lang="en-US" sz="1400" dirty="0">
                <a:solidFill>
                  <a:srgbClr val="2D3B45"/>
                </a:solidFill>
                <a:latin typeface="Lato" panose="020F0502020204030203" pitchFamily="34" charset="0"/>
              </a:rPr>
              <a:t>The accuracy metrics (95% accuracy, 100% precision, 95% recall, and 96.6% F1-score) suggest that the Random Forest Classifier performs exceptionally well for this task. The high precision indicates that the model has a very low false positive rate, and the F1-score shows a strong balance between precision and recall. However, the points of confusion highlighted by the confusion matrix offer pathways for potential model refinement and improved accuracy.</a:t>
            </a:r>
          </a:p>
        </p:txBody>
      </p:sp>
      <p:pic>
        <p:nvPicPr>
          <p:cNvPr id="8" name="Picture 7">
            <a:extLst>
              <a:ext uri="{FF2B5EF4-FFF2-40B4-BE49-F238E27FC236}">
                <a16:creationId xmlns:a16="http://schemas.microsoft.com/office/drawing/2014/main" id="{3C9F17EA-BC00-74C3-8364-3394E757620E}"/>
              </a:ext>
            </a:extLst>
          </p:cNvPr>
          <p:cNvPicPr>
            <a:picLocks noChangeAspect="1"/>
          </p:cNvPicPr>
          <p:nvPr/>
        </p:nvPicPr>
        <p:blipFill>
          <a:blip r:embed="rId3"/>
          <a:stretch>
            <a:fillRect/>
          </a:stretch>
        </p:blipFill>
        <p:spPr>
          <a:xfrm>
            <a:off x="6933943" y="1196321"/>
            <a:ext cx="4693148" cy="5296552"/>
          </a:xfrm>
          <a:prstGeom prst="rect">
            <a:avLst/>
          </a:prstGeom>
        </p:spPr>
      </p:pic>
    </p:spTree>
    <p:extLst>
      <p:ext uri="{BB962C8B-B14F-4D97-AF65-F5344CB8AC3E}">
        <p14:creationId xmlns:p14="http://schemas.microsoft.com/office/powerpoint/2010/main" val="1673091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ADVANCE MODEL IMPLEMENTATION</a:t>
            </a:r>
            <a:br>
              <a:rPr lang="en-US" sz="4800" b="1" dirty="0"/>
            </a:br>
            <a:r>
              <a:rPr lang="en-US" sz="2000" b="1" dirty="0"/>
              <a:t>FOR CROP DATASET </a:t>
            </a:r>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838201" y="1545260"/>
            <a:ext cx="6337182" cy="4705019"/>
          </a:xfrm>
        </p:spPr>
        <p:txBody>
          <a:bodyPr>
            <a:normAutofit/>
          </a:bodyPr>
          <a:lstStyle/>
          <a:p>
            <a:pPr marL="0" indent="0">
              <a:buNone/>
            </a:pPr>
            <a:r>
              <a:rPr lang="en-IN" sz="2000" b="1" dirty="0">
                <a:solidFill>
                  <a:srgbClr val="2D3B45"/>
                </a:solidFill>
                <a:effectLst/>
                <a:latin typeface="Lato" panose="020F0502020204030203" pitchFamily="34" charset="0"/>
                <a:ea typeface="Times New Roman" panose="02020603050405020304" pitchFamily="18" charset="0"/>
              </a:rPr>
              <a:t>NEURAL NETWORK with MLPC CLASSIFIER </a:t>
            </a:r>
          </a:p>
          <a:p>
            <a:pPr marL="0" indent="0">
              <a:buNone/>
            </a:pP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US" dirty="0">
              <a:solidFill>
                <a:schemeClr val="accent6">
                  <a:lumMod val="50000"/>
                </a:schemeClr>
              </a:solidFill>
            </a:endParaRPr>
          </a:p>
        </p:txBody>
      </p:sp>
      <p:sp>
        <p:nvSpPr>
          <p:cNvPr id="6" name="Rectangle 5">
            <a:extLst>
              <a:ext uri="{FF2B5EF4-FFF2-40B4-BE49-F238E27FC236}">
                <a16:creationId xmlns:a16="http://schemas.microsoft.com/office/drawing/2014/main" id="{5396445F-BCB8-2F5B-821C-E7E529852A61}"/>
              </a:ext>
            </a:extLst>
          </p:cNvPr>
          <p:cNvSpPr>
            <a:spLocks noChangeArrowheads="1"/>
          </p:cNvSpPr>
          <p:nvPr/>
        </p:nvSpPr>
        <p:spPr bwMode="auto">
          <a:xfrm>
            <a:off x="0" y="2835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05945AA0-4E00-3C80-FEE8-99736D9D4D13}"/>
              </a:ext>
            </a:extLst>
          </p:cNvPr>
          <p:cNvSpPr txBox="1"/>
          <p:nvPr/>
        </p:nvSpPr>
        <p:spPr>
          <a:xfrm>
            <a:off x="353008" y="1888033"/>
            <a:ext cx="8361784" cy="5170646"/>
          </a:xfrm>
          <a:prstGeom prst="rect">
            <a:avLst/>
          </a:prstGeom>
          <a:noFill/>
        </p:spPr>
        <p:txBody>
          <a:bodyPr wrap="square">
            <a:spAutoFit/>
          </a:bodyPr>
          <a:lstStyle/>
          <a:p>
            <a:pPr algn="l">
              <a:buFont typeface="Arial" panose="020B0604020202020204" pitchFamily="34" charset="0"/>
              <a:buChar char="•"/>
            </a:pPr>
            <a:r>
              <a:rPr lang="en-US" sz="1500" b="1" dirty="0">
                <a:solidFill>
                  <a:srgbClr val="2D3B45"/>
                </a:solidFill>
                <a:latin typeface="Lato" panose="020F0502020204030203" pitchFamily="34" charset="0"/>
              </a:rPr>
              <a:t>Strengths</a:t>
            </a:r>
            <a:r>
              <a:rPr lang="en-US" sz="1500" dirty="0">
                <a:solidFill>
                  <a:srgbClr val="2D3B45"/>
                </a:solidFill>
                <a:latin typeface="Lato" panose="020F0502020204030203" pitchFamily="34" charset="0"/>
              </a:rPr>
              <a:t>: Ability to learn non-linear relationships; suitable for large datasets with many features; highly flexible.</a:t>
            </a:r>
          </a:p>
          <a:p>
            <a:pPr algn="l">
              <a:buFont typeface="Arial" panose="020B0604020202020204" pitchFamily="34" charset="0"/>
              <a:buChar char="•"/>
            </a:pPr>
            <a:endParaRPr lang="en-US" sz="1500" dirty="0">
              <a:solidFill>
                <a:srgbClr val="2D3B45"/>
              </a:solidFill>
              <a:latin typeface="Lato" panose="020F0502020204030203" pitchFamily="34" charset="0"/>
            </a:endParaRPr>
          </a:p>
          <a:p>
            <a:pPr algn="l">
              <a:buFont typeface="Arial" panose="020B0604020202020204" pitchFamily="34" charset="0"/>
              <a:buChar char="•"/>
            </a:pPr>
            <a:r>
              <a:rPr lang="en-US" sz="1500" b="1" dirty="0">
                <a:solidFill>
                  <a:srgbClr val="2D3B45"/>
                </a:solidFill>
                <a:latin typeface="Lato" panose="020F0502020204030203" pitchFamily="34" charset="0"/>
              </a:rPr>
              <a:t>Weaknesses</a:t>
            </a:r>
            <a:r>
              <a:rPr lang="en-US" sz="1500" dirty="0">
                <a:solidFill>
                  <a:srgbClr val="2D3B45"/>
                </a:solidFill>
                <a:latin typeface="Lato" panose="020F0502020204030203" pitchFamily="34" charset="0"/>
              </a:rPr>
              <a:t>: Require more data to train; more computationally intensive; less interpretable than simpler models.</a:t>
            </a:r>
          </a:p>
          <a:p>
            <a:pPr algn="l">
              <a:buFont typeface="Arial" panose="020B0604020202020204" pitchFamily="34" charset="0"/>
              <a:buChar char="•"/>
            </a:pPr>
            <a:endParaRPr lang="en-US" sz="1500" dirty="0">
              <a:solidFill>
                <a:srgbClr val="2D3B45"/>
              </a:solidFill>
              <a:latin typeface="Lato" panose="020F0502020204030203" pitchFamily="34" charset="0"/>
            </a:endParaRPr>
          </a:p>
          <a:p>
            <a:pPr algn="l">
              <a:buFont typeface="Arial" panose="020B0604020202020204" pitchFamily="34" charset="0"/>
              <a:buChar char="•"/>
            </a:pPr>
            <a:r>
              <a:rPr lang="en-US" sz="1500" b="1" dirty="0">
                <a:solidFill>
                  <a:srgbClr val="2D3B45"/>
                </a:solidFill>
                <a:latin typeface="Lato" panose="020F0502020204030203" pitchFamily="34" charset="0"/>
              </a:rPr>
              <a:t>Improvements</a:t>
            </a:r>
            <a:r>
              <a:rPr lang="en-US" sz="1500" dirty="0">
                <a:solidFill>
                  <a:srgbClr val="2D3B45"/>
                </a:solidFill>
                <a:latin typeface="Lato" panose="020F0502020204030203" pitchFamily="34" charset="0"/>
              </a:rPr>
              <a:t>: Tweaking the architecture (like number of layers, neurons); using regularization techniques to prevent overfitting; exploring different activation functions.</a:t>
            </a:r>
          </a:p>
          <a:p>
            <a:pPr algn="l">
              <a:buFont typeface="Arial" panose="020B0604020202020204" pitchFamily="34" charset="0"/>
              <a:buChar char="•"/>
            </a:pPr>
            <a:endParaRPr lang="en-US" sz="1500" dirty="0">
              <a:solidFill>
                <a:srgbClr val="2D3B45"/>
              </a:solidFill>
              <a:latin typeface="Lato" panose="020F0502020204030203" pitchFamily="34" charset="0"/>
            </a:endParaRPr>
          </a:p>
          <a:p>
            <a:pPr algn="l"/>
            <a:r>
              <a:rPr lang="en-US" sz="1500" u="sng" dirty="0">
                <a:solidFill>
                  <a:srgbClr val="2D3B45"/>
                </a:solidFill>
                <a:latin typeface="Lato" panose="020F0502020204030203" pitchFamily="34" charset="0"/>
              </a:rPr>
              <a:t>Accuracy</a:t>
            </a:r>
            <a:r>
              <a:rPr lang="en-US" sz="1500" dirty="0">
                <a:solidFill>
                  <a:srgbClr val="2D3B45"/>
                </a:solidFill>
                <a:latin typeface="Lato" panose="020F0502020204030203" pitchFamily="34" charset="0"/>
              </a:rPr>
              <a:t> (0.9681): </a:t>
            </a:r>
          </a:p>
          <a:p>
            <a:pPr algn="l"/>
            <a:r>
              <a:rPr lang="en-US" sz="1500" dirty="0">
                <a:solidFill>
                  <a:srgbClr val="2D3B45"/>
                </a:solidFill>
                <a:latin typeface="Lato" panose="020F0502020204030203" pitchFamily="34" charset="0"/>
              </a:rPr>
              <a:t>Indicates that the model correctly classified about 96.81% of the crop types. High accuracy is crucial for ensuring reliable crop recommendations.</a:t>
            </a:r>
          </a:p>
          <a:p>
            <a:pPr algn="l"/>
            <a:endParaRPr lang="en-US" sz="1500" dirty="0">
              <a:solidFill>
                <a:srgbClr val="2D3B45"/>
              </a:solidFill>
              <a:latin typeface="Lato" panose="020F0502020204030203" pitchFamily="34" charset="0"/>
            </a:endParaRPr>
          </a:p>
          <a:p>
            <a:pPr algn="l"/>
            <a:r>
              <a:rPr lang="en-US" sz="1500" i="1" dirty="0">
                <a:solidFill>
                  <a:srgbClr val="2D3B45"/>
                </a:solidFill>
                <a:latin typeface="Lato" panose="020F0502020204030203" pitchFamily="34" charset="0"/>
              </a:rPr>
              <a:t>Precision</a:t>
            </a:r>
            <a:r>
              <a:rPr lang="en-US" sz="1500" dirty="0">
                <a:solidFill>
                  <a:srgbClr val="2D3B45"/>
                </a:solidFill>
                <a:latin typeface="Lato" panose="020F0502020204030203" pitchFamily="34" charset="0"/>
              </a:rPr>
              <a:t>: </a:t>
            </a:r>
          </a:p>
          <a:p>
            <a:pPr algn="l"/>
            <a:r>
              <a:rPr lang="en-US" sz="1500" dirty="0">
                <a:solidFill>
                  <a:srgbClr val="2D3B45"/>
                </a:solidFill>
                <a:latin typeface="Lato" panose="020F0502020204030203" pitchFamily="34" charset="0"/>
              </a:rPr>
              <a:t>Reflects the model's ability to correctly identify a specific crop type without falsely classifying other crops as that type.</a:t>
            </a:r>
          </a:p>
          <a:p>
            <a:pPr algn="l"/>
            <a:endParaRPr lang="en-US" sz="1500" dirty="0">
              <a:solidFill>
                <a:srgbClr val="2D3B45"/>
              </a:solidFill>
              <a:latin typeface="Lato" panose="020F0502020204030203" pitchFamily="34" charset="0"/>
            </a:endParaRPr>
          </a:p>
          <a:p>
            <a:pPr algn="l"/>
            <a:r>
              <a:rPr lang="en-US" sz="1500" u="sng" dirty="0">
                <a:solidFill>
                  <a:srgbClr val="2D3B45"/>
                </a:solidFill>
                <a:latin typeface="Lato" panose="020F0502020204030203" pitchFamily="34" charset="0"/>
              </a:rPr>
              <a:t>Recall</a:t>
            </a:r>
            <a:r>
              <a:rPr lang="en-US" sz="1500" dirty="0">
                <a:solidFill>
                  <a:srgbClr val="2D3B45"/>
                </a:solidFill>
                <a:latin typeface="Lato" panose="020F0502020204030203" pitchFamily="34" charset="0"/>
              </a:rPr>
              <a:t>: Measures the model's ability to find all instances of a particular crop type.</a:t>
            </a:r>
          </a:p>
          <a:p>
            <a:pPr algn="l">
              <a:buFont typeface="Arial" panose="020B0604020202020204" pitchFamily="34" charset="0"/>
              <a:buChar char="•"/>
            </a:pPr>
            <a:endParaRPr lang="en-US" sz="1500" dirty="0">
              <a:solidFill>
                <a:srgbClr val="2D3B45"/>
              </a:solidFill>
              <a:latin typeface="Lato" panose="020F0502020204030203" pitchFamily="34" charset="0"/>
            </a:endParaRPr>
          </a:p>
          <a:p>
            <a:pPr algn="l"/>
            <a:r>
              <a:rPr lang="en-US" sz="1500" u="sng" dirty="0">
                <a:solidFill>
                  <a:srgbClr val="2D3B45"/>
                </a:solidFill>
                <a:latin typeface="Lato" panose="020F0502020204030203" pitchFamily="34" charset="0"/>
              </a:rPr>
              <a:t>F1 Score: </a:t>
            </a:r>
            <a:r>
              <a:rPr lang="en-US" sz="1500" dirty="0">
                <a:solidFill>
                  <a:srgbClr val="2D3B45"/>
                </a:solidFill>
                <a:latin typeface="Lato" panose="020F0502020204030203" pitchFamily="34" charset="0"/>
              </a:rPr>
              <a:t>Harmonic mean of precision and recall, providing a balance between them. Useful when dealing with imbalanced datasets.</a:t>
            </a:r>
          </a:p>
          <a:p>
            <a:pPr algn="l">
              <a:buFont typeface="Arial" panose="020B0604020202020204" pitchFamily="34" charset="0"/>
              <a:buChar char="•"/>
            </a:pPr>
            <a:endParaRPr lang="en-US" sz="1500" dirty="0">
              <a:solidFill>
                <a:srgbClr val="2D3B45"/>
              </a:solidFill>
              <a:latin typeface="Lato" panose="020F0502020204030203" pitchFamily="34" charset="0"/>
            </a:endParaRPr>
          </a:p>
        </p:txBody>
      </p:sp>
      <p:pic>
        <p:nvPicPr>
          <p:cNvPr id="7" name="Picture 6">
            <a:extLst>
              <a:ext uri="{FF2B5EF4-FFF2-40B4-BE49-F238E27FC236}">
                <a16:creationId xmlns:a16="http://schemas.microsoft.com/office/drawing/2014/main" id="{3826944D-E8E2-F5CD-63A9-EC65E099C2C5}"/>
              </a:ext>
            </a:extLst>
          </p:cNvPr>
          <p:cNvPicPr>
            <a:picLocks noChangeAspect="1"/>
          </p:cNvPicPr>
          <p:nvPr/>
        </p:nvPicPr>
        <p:blipFill>
          <a:blip r:embed="rId3"/>
          <a:stretch>
            <a:fillRect/>
          </a:stretch>
        </p:blipFill>
        <p:spPr>
          <a:xfrm>
            <a:off x="8646225" y="1545260"/>
            <a:ext cx="3477280" cy="1029459"/>
          </a:xfrm>
          <a:prstGeom prst="rect">
            <a:avLst/>
          </a:prstGeom>
        </p:spPr>
      </p:pic>
    </p:spTree>
    <p:extLst>
      <p:ext uri="{BB962C8B-B14F-4D97-AF65-F5344CB8AC3E}">
        <p14:creationId xmlns:p14="http://schemas.microsoft.com/office/powerpoint/2010/main" val="221913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ADVANCE MODEL IMPLEMENTATION</a:t>
            </a:r>
            <a:br>
              <a:rPr lang="en-US" sz="4800" b="1" dirty="0"/>
            </a:br>
            <a:r>
              <a:rPr lang="en-US" sz="2000" b="1" dirty="0"/>
              <a:t>FOR CROP DATASET </a:t>
            </a:r>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838201" y="1545260"/>
            <a:ext cx="6337182" cy="4705019"/>
          </a:xfrm>
        </p:spPr>
        <p:txBody>
          <a:bodyPr>
            <a:normAutofit/>
          </a:bodyPr>
          <a:lstStyle/>
          <a:p>
            <a:pPr marL="0" indent="0">
              <a:buNone/>
            </a:pPr>
            <a:r>
              <a:rPr lang="en-IN" sz="2000" b="1" dirty="0">
                <a:solidFill>
                  <a:srgbClr val="2D3B45"/>
                </a:solidFill>
                <a:effectLst/>
                <a:latin typeface="Lato" panose="020F0502020204030203" pitchFamily="34" charset="0"/>
                <a:ea typeface="Times New Roman" panose="02020603050405020304" pitchFamily="18" charset="0"/>
              </a:rPr>
              <a:t>NEURAL NETWORK with MLPC CLASSIFIER </a:t>
            </a:r>
          </a:p>
          <a:p>
            <a:pPr marL="0" indent="0">
              <a:buNone/>
            </a:pP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US" dirty="0">
              <a:solidFill>
                <a:schemeClr val="accent6">
                  <a:lumMod val="50000"/>
                </a:schemeClr>
              </a:solidFill>
            </a:endParaRPr>
          </a:p>
        </p:txBody>
      </p:sp>
      <p:sp>
        <p:nvSpPr>
          <p:cNvPr id="6" name="Rectangle 5">
            <a:extLst>
              <a:ext uri="{FF2B5EF4-FFF2-40B4-BE49-F238E27FC236}">
                <a16:creationId xmlns:a16="http://schemas.microsoft.com/office/drawing/2014/main" id="{5396445F-BCB8-2F5B-821C-E7E529852A61}"/>
              </a:ext>
            </a:extLst>
          </p:cNvPr>
          <p:cNvSpPr>
            <a:spLocks noChangeArrowheads="1"/>
          </p:cNvSpPr>
          <p:nvPr/>
        </p:nvSpPr>
        <p:spPr bwMode="auto">
          <a:xfrm>
            <a:off x="0" y="2835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05945AA0-4E00-3C80-FEE8-99736D9D4D13}"/>
              </a:ext>
            </a:extLst>
          </p:cNvPr>
          <p:cNvSpPr txBox="1"/>
          <p:nvPr/>
        </p:nvSpPr>
        <p:spPr>
          <a:xfrm>
            <a:off x="325016" y="2000000"/>
            <a:ext cx="6234404" cy="4401205"/>
          </a:xfrm>
          <a:prstGeom prst="rect">
            <a:avLst/>
          </a:prstGeom>
          <a:noFill/>
        </p:spPr>
        <p:txBody>
          <a:bodyPr wrap="square">
            <a:spAutoFit/>
          </a:bodyPr>
          <a:lstStyle/>
          <a:p>
            <a:pPr algn="l"/>
            <a:r>
              <a:rPr lang="en-US" sz="1400" b="1" dirty="0">
                <a:solidFill>
                  <a:srgbClr val="2D3B45"/>
                </a:solidFill>
                <a:latin typeface="Lato" panose="020F0502020204030203" pitchFamily="34" charset="0"/>
              </a:rPr>
              <a:t>Analysis</a:t>
            </a:r>
          </a:p>
          <a:p>
            <a:pPr algn="l"/>
            <a:r>
              <a:rPr lang="en-US" sz="1400" dirty="0">
                <a:solidFill>
                  <a:srgbClr val="2D3B45"/>
                </a:solidFill>
                <a:latin typeface="Lato" panose="020F0502020204030203" pitchFamily="34" charset="0"/>
              </a:rPr>
              <a:t>High Values on the Diagonal: Such values illustrate strong predictive performance for specific crop types by the Neural Network model.</a:t>
            </a:r>
          </a:p>
          <a:p>
            <a:pPr algn="l"/>
            <a:r>
              <a:rPr lang="en-US" sz="1400" dirty="0">
                <a:solidFill>
                  <a:srgbClr val="2D3B45"/>
                </a:solidFill>
                <a:latin typeface="Lato" panose="020F0502020204030203" pitchFamily="34" charset="0"/>
              </a:rPr>
              <a:t>High Values Off-Diagonal: Notably, there are some off-diagonal values, such as a count of 4 for the predicted label 21 when the actual label was 27, indicating a case of misclassification.</a:t>
            </a:r>
          </a:p>
          <a:p>
            <a:pPr algn="l"/>
            <a:endParaRPr lang="en-US" sz="1400" dirty="0">
              <a:solidFill>
                <a:srgbClr val="2D3B45"/>
              </a:solidFill>
              <a:latin typeface="Lato" panose="020F0502020204030203" pitchFamily="34" charset="0"/>
            </a:endParaRPr>
          </a:p>
          <a:p>
            <a:pPr algn="l"/>
            <a:r>
              <a:rPr lang="en-US" sz="1400" b="1" dirty="0">
                <a:solidFill>
                  <a:srgbClr val="2D3B45"/>
                </a:solidFill>
                <a:latin typeface="Lato" panose="020F0502020204030203" pitchFamily="34" charset="0"/>
              </a:rPr>
              <a:t>Model Improvement</a:t>
            </a:r>
          </a:p>
          <a:p>
            <a:pPr algn="l"/>
            <a:r>
              <a:rPr lang="en-US" sz="1400" dirty="0">
                <a:solidFill>
                  <a:srgbClr val="2D3B45"/>
                </a:solidFill>
                <a:latin typeface="Lato" panose="020F0502020204030203" pitchFamily="34" charset="0"/>
              </a:rPr>
              <a:t>The presence of misclassifications, although relatively low, indicates potential areas for improvement. It may be necessary to delve deeper into the features correlated with those specific crops to understand why misclassifications occurred. Enhancing the feature set, performing further feature engineering, or adjusting the model's hyperparameters could reduce these errors.</a:t>
            </a:r>
          </a:p>
          <a:p>
            <a:pPr algn="l"/>
            <a:endParaRPr lang="en-US" sz="1400" b="1" dirty="0">
              <a:solidFill>
                <a:srgbClr val="2D3B45"/>
              </a:solidFill>
              <a:latin typeface="Lato" panose="020F0502020204030203" pitchFamily="34" charset="0"/>
            </a:endParaRPr>
          </a:p>
          <a:p>
            <a:pPr algn="l"/>
            <a:r>
              <a:rPr lang="en-US" sz="1400" dirty="0">
                <a:solidFill>
                  <a:srgbClr val="2D3B45"/>
                </a:solidFill>
                <a:latin typeface="Lato" panose="020F0502020204030203" pitchFamily="34" charset="0"/>
              </a:rPr>
              <a:t>Overall, the confusion matrix provides critical insights into which crops are being precisely predicted and which are more challenging for the model. This understanding is invaluable for refining the Neural Network model, which might include gathering more data on less-represented crops or experimenting with alternative modeling techniques to boost predictive accuracy.</a:t>
            </a:r>
          </a:p>
        </p:txBody>
      </p:sp>
      <p:pic>
        <p:nvPicPr>
          <p:cNvPr id="7" name="Picture 6">
            <a:extLst>
              <a:ext uri="{FF2B5EF4-FFF2-40B4-BE49-F238E27FC236}">
                <a16:creationId xmlns:a16="http://schemas.microsoft.com/office/drawing/2014/main" id="{1BCE992D-69D4-FBE5-EDB0-70F86512F0C8}"/>
              </a:ext>
            </a:extLst>
          </p:cNvPr>
          <p:cNvPicPr>
            <a:picLocks noChangeAspect="1"/>
          </p:cNvPicPr>
          <p:nvPr/>
        </p:nvPicPr>
        <p:blipFill>
          <a:blip r:embed="rId3"/>
          <a:stretch>
            <a:fillRect/>
          </a:stretch>
        </p:blipFill>
        <p:spPr>
          <a:xfrm>
            <a:off x="6884436" y="1244179"/>
            <a:ext cx="4704184" cy="5557092"/>
          </a:xfrm>
          <a:prstGeom prst="rect">
            <a:avLst/>
          </a:prstGeom>
        </p:spPr>
      </p:pic>
    </p:spTree>
    <p:extLst>
      <p:ext uri="{BB962C8B-B14F-4D97-AF65-F5344CB8AC3E}">
        <p14:creationId xmlns:p14="http://schemas.microsoft.com/office/powerpoint/2010/main" val="60137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ADVANCE MODEL IMPLEMENTATION</a:t>
            </a:r>
            <a:br>
              <a:rPr lang="en-US" sz="4800" b="1" dirty="0"/>
            </a:br>
            <a:r>
              <a:rPr lang="en-US" sz="2000" b="1" dirty="0"/>
              <a:t>FOR FERTILIZER DATASET </a:t>
            </a:r>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838201" y="1545260"/>
            <a:ext cx="6337182" cy="4705019"/>
          </a:xfrm>
        </p:spPr>
        <p:txBody>
          <a:bodyPr>
            <a:normAutofit/>
          </a:bodyPr>
          <a:lstStyle/>
          <a:p>
            <a:pPr marL="0" indent="0">
              <a:buNone/>
            </a:pPr>
            <a:r>
              <a:rPr lang="en-IN" sz="2000" b="1" dirty="0">
                <a:solidFill>
                  <a:srgbClr val="2D3B45"/>
                </a:solidFill>
                <a:effectLst/>
                <a:latin typeface="Lato" panose="020F0502020204030203" pitchFamily="34" charset="0"/>
                <a:ea typeface="Times New Roman" panose="02020603050405020304" pitchFamily="18" charset="0"/>
              </a:rPr>
              <a:t>NEURAL NETWORK with MLPC CLASSIFIER </a:t>
            </a:r>
          </a:p>
          <a:p>
            <a:pPr marL="0" indent="0">
              <a:buNone/>
            </a:pP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US" dirty="0">
              <a:solidFill>
                <a:schemeClr val="accent6">
                  <a:lumMod val="50000"/>
                </a:schemeClr>
              </a:solidFill>
            </a:endParaRPr>
          </a:p>
        </p:txBody>
      </p:sp>
      <p:sp>
        <p:nvSpPr>
          <p:cNvPr id="6" name="Rectangle 5">
            <a:extLst>
              <a:ext uri="{FF2B5EF4-FFF2-40B4-BE49-F238E27FC236}">
                <a16:creationId xmlns:a16="http://schemas.microsoft.com/office/drawing/2014/main" id="{5396445F-BCB8-2F5B-821C-E7E529852A61}"/>
              </a:ext>
            </a:extLst>
          </p:cNvPr>
          <p:cNvSpPr>
            <a:spLocks noChangeArrowheads="1"/>
          </p:cNvSpPr>
          <p:nvPr/>
        </p:nvSpPr>
        <p:spPr bwMode="auto">
          <a:xfrm>
            <a:off x="0" y="2835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05945AA0-4E00-3C80-FEE8-99736D9D4D13}"/>
              </a:ext>
            </a:extLst>
          </p:cNvPr>
          <p:cNvSpPr txBox="1"/>
          <p:nvPr/>
        </p:nvSpPr>
        <p:spPr>
          <a:xfrm>
            <a:off x="353008" y="1888033"/>
            <a:ext cx="8361784" cy="3447098"/>
          </a:xfrm>
          <a:prstGeom prst="rect">
            <a:avLst/>
          </a:prstGeom>
          <a:noFill/>
        </p:spPr>
        <p:txBody>
          <a:bodyPr wrap="square">
            <a:spAutoFit/>
          </a:bodyPr>
          <a:lstStyle/>
          <a:p>
            <a:pPr algn="l">
              <a:buFont typeface="Arial" panose="020B0604020202020204" pitchFamily="34" charset="0"/>
              <a:buChar char="•"/>
            </a:pPr>
            <a:r>
              <a:rPr lang="en-US" sz="1400" b="1" dirty="0">
                <a:solidFill>
                  <a:srgbClr val="2D3B45"/>
                </a:solidFill>
                <a:latin typeface="Lato" panose="020F0502020204030203" pitchFamily="34" charset="0"/>
              </a:rPr>
              <a:t>Strengths</a:t>
            </a:r>
            <a:r>
              <a:rPr lang="en-US" sz="1400" dirty="0">
                <a:solidFill>
                  <a:srgbClr val="2D3B45"/>
                </a:solidFill>
                <a:latin typeface="Lato" panose="020F0502020204030203" pitchFamily="34" charset="0"/>
              </a:rPr>
              <a:t>: Highly adaptable to complex, non-linear relationships. Exceptional in large datasets and diverse feature sets.</a:t>
            </a:r>
          </a:p>
          <a:p>
            <a:pPr algn="l"/>
            <a:endParaRPr lang="en-US" sz="1400" dirty="0">
              <a:solidFill>
                <a:srgbClr val="2D3B45"/>
              </a:solidFill>
              <a:latin typeface="Lato" panose="020F0502020204030203" pitchFamily="34" charset="0"/>
            </a:endParaRPr>
          </a:p>
          <a:p>
            <a:pPr algn="l">
              <a:buFont typeface="Arial" panose="020B0604020202020204" pitchFamily="34" charset="0"/>
              <a:buChar char="•"/>
            </a:pPr>
            <a:r>
              <a:rPr lang="en-US" sz="1400" b="1" dirty="0">
                <a:solidFill>
                  <a:srgbClr val="2D3B45"/>
                </a:solidFill>
                <a:latin typeface="Lato" panose="020F0502020204030203" pitchFamily="34" charset="0"/>
              </a:rPr>
              <a:t>Weaknesses</a:t>
            </a:r>
            <a:r>
              <a:rPr lang="en-US" sz="1400" dirty="0">
                <a:solidFill>
                  <a:srgbClr val="2D3B45"/>
                </a:solidFill>
                <a:latin typeface="Lato" panose="020F0502020204030203" pitchFamily="34" charset="0"/>
              </a:rPr>
              <a:t>: Prone to overfitting. Requires substantial data for training. Less interpretable.</a:t>
            </a:r>
          </a:p>
          <a:p>
            <a:pPr algn="l"/>
            <a:endParaRPr lang="en-US" sz="1400" dirty="0">
              <a:solidFill>
                <a:srgbClr val="2D3B45"/>
              </a:solidFill>
              <a:latin typeface="Lato" panose="020F0502020204030203" pitchFamily="34" charset="0"/>
            </a:endParaRPr>
          </a:p>
          <a:p>
            <a:pPr algn="l">
              <a:buFont typeface="Arial" panose="020B0604020202020204" pitchFamily="34" charset="0"/>
              <a:buChar char="•"/>
            </a:pPr>
            <a:r>
              <a:rPr lang="en-US" sz="1400" b="1" dirty="0">
                <a:solidFill>
                  <a:srgbClr val="2D3B45"/>
                </a:solidFill>
                <a:latin typeface="Lato" panose="020F0502020204030203" pitchFamily="34" charset="0"/>
              </a:rPr>
              <a:t>Improvements</a:t>
            </a:r>
            <a:r>
              <a:rPr lang="en-US" sz="1400" dirty="0">
                <a:solidFill>
                  <a:srgbClr val="2D3B45"/>
                </a:solidFill>
                <a:latin typeface="Lato" panose="020F0502020204030203" pitchFamily="34" charset="0"/>
              </a:rPr>
              <a:t> : Regularization techniques and proper validation can reduce overfitting. More data and improved architecture could enhance performance.</a:t>
            </a:r>
          </a:p>
          <a:p>
            <a:pPr algn="l">
              <a:buFont typeface="Arial" panose="020B0604020202020204" pitchFamily="34" charset="0"/>
              <a:buChar char="•"/>
            </a:pPr>
            <a:endParaRPr lang="en-US" sz="1500" dirty="0">
              <a:solidFill>
                <a:srgbClr val="2D3B45"/>
              </a:solidFill>
              <a:latin typeface="Lato" panose="020F0502020204030203" pitchFamily="34" charset="0"/>
            </a:endParaRPr>
          </a:p>
          <a:p>
            <a:pPr marL="285750" indent="-285750" algn="l">
              <a:buFont typeface="Arial" panose="020B0604020202020204" pitchFamily="34" charset="0"/>
              <a:buChar char="•"/>
            </a:pPr>
            <a:r>
              <a:rPr lang="en-US" sz="1500" dirty="0">
                <a:solidFill>
                  <a:srgbClr val="2D3B45"/>
                </a:solidFill>
                <a:latin typeface="Lato" panose="020F0502020204030203" pitchFamily="34" charset="0"/>
              </a:rPr>
              <a:t>The accuracy of 0.95 indicates that the model makes the correct predictions 95% of the time.</a:t>
            </a:r>
          </a:p>
          <a:p>
            <a:pPr marL="285750" indent="-285750" algn="l">
              <a:buFont typeface="Arial" panose="020B0604020202020204" pitchFamily="34" charset="0"/>
              <a:buChar char="•"/>
            </a:pPr>
            <a:r>
              <a:rPr lang="en-US" sz="1500" dirty="0">
                <a:solidFill>
                  <a:srgbClr val="2D3B45"/>
                </a:solidFill>
                <a:latin typeface="Lato" panose="020F0502020204030203" pitchFamily="34" charset="0"/>
              </a:rPr>
              <a:t>The precision of 1.0 suggests that there are no false positives; every fertilizer type predicted by the model is correct.</a:t>
            </a:r>
          </a:p>
          <a:p>
            <a:pPr marL="285750" indent="-285750" algn="l">
              <a:buFont typeface="Arial" panose="020B0604020202020204" pitchFamily="34" charset="0"/>
              <a:buChar char="•"/>
            </a:pPr>
            <a:r>
              <a:rPr lang="en-US" sz="1500" dirty="0">
                <a:solidFill>
                  <a:srgbClr val="2D3B45"/>
                </a:solidFill>
                <a:latin typeface="Lato" panose="020F0502020204030203" pitchFamily="34" charset="0"/>
              </a:rPr>
              <a:t>A recall of 0.95 means that the model captures 95% of the actual fertilizer types correctly.</a:t>
            </a:r>
          </a:p>
          <a:p>
            <a:pPr marL="285750" indent="-285750" algn="l">
              <a:buFont typeface="Arial" panose="020B0604020202020204" pitchFamily="34" charset="0"/>
              <a:buChar char="•"/>
            </a:pPr>
            <a:r>
              <a:rPr lang="en-US" sz="1500" dirty="0">
                <a:solidFill>
                  <a:srgbClr val="2D3B45"/>
                </a:solidFill>
                <a:latin typeface="Lato" panose="020F0502020204030203" pitchFamily="34" charset="0"/>
              </a:rPr>
              <a:t>An F1 score of 0.966 confirms that the model maintains an excellent balance between precision and recall, which is essential for a recommendation system where both false positives and false negatives have significant implications.</a:t>
            </a:r>
          </a:p>
        </p:txBody>
      </p:sp>
      <p:pic>
        <p:nvPicPr>
          <p:cNvPr id="8" name="Picture 7">
            <a:extLst>
              <a:ext uri="{FF2B5EF4-FFF2-40B4-BE49-F238E27FC236}">
                <a16:creationId xmlns:a16="http://schemas.microsoft.com/office/drawing/2014/main" id="{66DADBF6-A738-61CC-BE8F-F14E77DE117A}"/>
              </a:ext>
            </a:extLst>
          </p:cNvPr>
          <p:cNvPicPr>
            <a:picLocks noChangeAspect="1"/>
          </p:cNvPicPr>
          <p:nvPr/>
        </p:nvPicPr>
        <p:blipFill>
          <a:blip r:embed="rId3"/>
          <a:stretch>
            <a:fillRect/>
          </a:stretch>
        </p:blipFill>
        <p:spPr>
          <a:xfrm>
            <a:off x="8714792" y="1497136"/>
            <a:ext cx="2866903" cy="1072650"/>
          </a:xfrm>
          <a:prstGeom prst="rect">
            <a:avLst/>
          </a:prstGeom>
        </p:spPr>
      </p:pic>
    </p:spTree>
    <p:extLst>
      <p:ext uri="{BB962C8B-B14F-4D97-AF65-F5344CB8AC3E}">
        <p14:creationId xmlns:p14="http://schemas.microsoft.com/office/powerpoint/2010/main" val="158575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ADVANCE MODEL IMPLEMENTATION</a:t>
            </a:r>
            <a:br>
              <a:rPr lang="en-US" sz="4800" b="1" dirty="0"/>
            </a:br>
            <a:r>
              <a:rPr lang="en-US" sz="2000" b="1" dirty="0"/>
              <a:t>FOR FERTILIZER DATASET </a:t>
            </a:r>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838201" y="1545260"/>
            <a:ext cx="6337182" cy="4705019"/>
          </a:xfrm>
        </p:spPr>
        <p:txBody>
          <a:bodyPr>
            <a:normAutofit/>
          </a:bodyPr>
          <a:lstStyle/>
          <a:p>
            <a:pPr marL="0" indent="0">
              <a:buNone/>
            </a:pPr>
            <a:r>
              <a:rPr lang="en-IN" sz="2000" b="1" dirty="0">
                <a:solidFill>
                  <a:srgbClr val="2D3B45"/>
                </a:solidFill>
                <a:effectLst/>
                <a:latin typeface="Lato" panose="020F0502020204030203" pitchFamily="34" charset="0"/>
                <a:ea typeface="Times New Roman" panose="02020603050405020304" pitchFamily="18" charset="0"/>
              </a:rPr>
              <a:t>NEURAL NETWORK with MLPC CLASSIFIER </a:t>
            </a:r>
          </a:p>
          <a:p>
            <a:pPr marL="0" indent="0">
              <a:buNone/>
            </a:pP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IN" dirty="0">
              <a:solidFill>
                <a:schemeClr val="accent6">
                  <a:lumMod val="50000"/>
                </a:schemeClr>
              </a:solidFill>
            </a:endParaRPr>
          </a:p>
          <a:p>
            <a:pPr marL="0" indent="0">
              <a:buNone/>
            </a:pPr>
            <a:endParaRPr lang="en-US" dirty="0">
              <a:solidFill>
                <a:schemeClr val="accent6">
                  <a:lumMod val="50000"/>
                </a:schemeClr>
              </a:solidFill>
            </a:endParaRPr>
          </a:p>
        </p:txBody>
      </p:sp>
      <p:sp>
        <p:nvSpPr>
          <p:cNvPr id="6" name="Rectangle 5">
            <a:extLst>
              <a:ext uri="{FF2B5EF4-FFF2-40B4-BE49-F238E27FC236}">
                <a16:creationId xmlns:a16="http://schemas.microsoft.com/office/drawing/2014/main" id="{5396445F-BCB8-2F5B-821C-E7E529852A61}"/>
              </a:ext>
            </a:extLst>
          </p:cNvPr>
          <p:cNvSpPr>
            <a:spLocks noChangeArrowheads="1"/>
          </p:cNvSpPr>
          <p:nvPr/>
        </p:nvSpPr>
        <p:spPr bwMode="auto">
          <a:xfrm>
            <a:off x="0" y="2835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05945AA0-4E00-3C80-FEE8-99736D9D4D13}"/>
              </a:ext>
            </a:extLst>
          </p:cNvPr>
          <p:cNvSpPr txBox="1"/>
          <p:nvPr/>
        </p:nvSpPr>
        <p:spPr>
          <a:xfrm>
            <a:off x="418464" y="2000000"/>
            <a:ext cx="6756919" cy="4616648"/>
          </a:xfrm>
          <a:prstGeom prst="rect">
            <a:avLst/>
          </a:prstGeom>
          <a:noFill/>
        </p:spPr>
        <p:txBody>
          <a:bodyPr wrap="square">
            <a:spAutoFit/>
          </a:bodyPr>
          <a:lstStyle/>
          <a:p>
            <a:pPr algn="l"/>
            <a:r>
              <a:rPr lang="en-US" sz="1400" b="1" i="0" dirty="0">
                <a:solidFill>
                  <a:srgbClr val="000000"/>
                </a:solidFill>
                <a:effectLst/>
                <a:latin typeface="Helvetica Neue"/>
              </a:rPr>
              <a:t>Analysis</a:t>
            </a:r>
          </a:p>
          <a:p>
            <a:pPr algn="l">
              <a:buFont typeface="Arial" panose="020B0604020202020204" pitchFamily="34" charset="0"/>
              <a:buChar char="•"/>
            </a:pPr>
            <a:r>
              <a:rPr lang="en-US" sz="1400" b="1" i="0" dirty="0">
                <a:solidFill>
                  <a:srgbClr val="000000"/>
                </a:solidFill>
                <a:effectLst/>
                <a:latin typeface="Helvetica Neue"/>
              </a:rPr>
              <a:t>Predominant Diagonal Values</a:t>
            </a:r>
            <a:r>
              <a:rPr lang="en-US" sz="1400" b="0" i="0" dirty="0">
                <a:solidFill>
                  <a:srgbClr val="000000"/>
                </a:solidFill>
                <a:effectLst/>
                <a:latin typeface="Helvetica Neue"/>
              </a:rPr>
              <a:t>: The high values on the diagonal for certain classes suggest that the model is particularly effective at correctly classifying these classes.</a:t>
            </a:r>
          </a:p>
          <a:p>
            <a:pPr algn="l">
              <a:buFont typeface="Arial" panose="020B0604020202020204" pitchFamily="34" charset="0"/>
              <a:buChar char="•"/>
            </a:pPr>
            <a:r>
              <a:rPr lang="en-US" sz="1400" b="1" i="0" dirty="0">
                <a:solidFill>
                  <a:srgbClr val="000000"/>
                </a:solidFill>
                <a:effectLst/>
                <a:latin typeface="Helvetica Neue"/>
              </a:rPr>
              <a:t>Sparse Off-Diagonal Values</a:t>
            </a:r>
            <a:r>
              <a:rPr lang="en-US" sz="1400" b="0" i="0" dirty="0">
                <a:solidFill>
                  <a:srgbClr val="000000"/>
                </a:solidFill>
                <a:effectLst/>
                <a:latin typeface="Helvetica Neue"/>
              </a:rPr>
              <a:t>: The presence of few off-diagonal values indicates that there are relatively few misclassifications overall, which is a positive indicator of model performance.</a:t>
            </a:r>
          </a:p>
          <a:p>
            <a:pPr algn="l">
              <a:buFont typeface="Arial" panose="020B0604020202020204" pitchFamily="34" charset="0"/>
              <a:buChar char="•"/>
            </a:pPr>
            <a:endParaRPr lang="en-US" sz="1400" b="0" i="0" dirty="0">
              <a:solidFill>
                <a:srgbClr val="000000"/>
              </a:solidFill>
              <a:effectLst/>
              <a:latin typeface="Helvetica Neue"/>
            </a:endParaRPr>
          </a:p>
          <a:p>
            <a:pPr algn="l"/>
            <a:r>
              <a:rPr lang="en-US" sz="1400" b="1" i="0" dirty="0">
                <a:solidFill>
                  <a:srgbClr val="000000"/>
                </a:solidFill>
                <a:effectLst/>
                <a:latin typeface="Helvetica Neue"/>
              </a:rPr>
              <a:t>Model Improvement</a:t>
            </a:r>
          </a:p>
          <a:p>
            <a:pPr algn="l">
              <a:buFont typeface="Arial" panose="020B0604020202020204" pitchFamily="34" charset="0"/>
              <a:buChar char="•"/>
            </a:pPr>
            <a:r>
              <a:rPr lang="en-US" sz="1400" b="0" i="0" dirty="0">
                <a:solidFill>
                  <a:srgbClr val="000000"/>
                </a:solidFill>
                <a:effectLst/>
                <a:latin typeface="Helvetica Neue"/>
              </a:rPr>
              <a:t>The misclassifications that do occur provide opportunities for model improvement. Investigating the features that lead to confusion between classes '1' and '0', as well as '4', '3', and '5', could offer insights into how to refine the model.</a:t>
            </a:r>
          </a:p>
          <a:p>
            <a:pPr algn="l">
              <a:buFont typeface="Arial" panose="020B0604020202020204" pitchFamily="34" charset="0"/>
              <a:buChar char="•"/>
            </a:pPr>
            <a:r>
              <a:rPr lang="en-US" sz="1400" b="0" i="0" dirty="0">
                <a:solidFill>
                  <a:srgbClr val="000000"/>
                </a:solidFill>
                <a:effectLst/>
                <a:latin typeface="Helvetica Neue"/>
              </a:rPr>
              <a:t>Enhancements might include feature engineering to better distinguish between these classes, collecting more representative data for the underperforming classes, or adjusting the model architecture and hyperparameters.</a:t>
            </a:r>
          </a:p>
          <a:p>
            <a:pPr algn="l">
              <a:buFont typeface="Arial" panose="020B0604020202020204" pitchFamily="34" charset="0"/>
              <a:buChar char="•"/>
            </a:pPr>
            <a:endParaRPr lang="en-US" sz="1400" b="0" i="0" dirty="0">
              <a:solidFill>
                <a:srgbClr val="000000"/>
              </a:solidFill>
              <a:effectLst/>
              <a:latin typeface="Helvetica Neue"/>
            </a:endParaRPr>
          </a:p>
          <a:p>
            <a:pPr algn="l"/>
            <a:r>
              <a:rPr lang="en-US" sz="1400" b="0" i="0" dirty="0">
                <a:solidFill>
                  <a:srgbClr val="000000"/>
                </a:solidFill>
                <a:effectLst/>
                <a:latin typeface="Helvetica Neue"/>
              </a:rPr>
              <a:t>Given the model's performance metrics, such as an accuracy of 0.95, precision of 1.0, recall of 0.95, and F1 score of 0.966, it is evident that the Neural Network is performing well. These high scores reflect a model that is not only accurate but also balanced in terms of precision and recall, making it reliable for making fertilizer recommendations.</a:t>
            </a:r>
          </a:p>
        </p:txBody>
      </p:sp>
      <p:pic>
        <p:nvPicPr>
          <p:cNvPr id="8" name="Picture 7">
            <a:extLst>
              <a:ext uri="{FF2B5EF4-FFF2-40B4-BE49-F238E27FC236}">
                <a16:creationId xmlns:a16="http://schemas.microsoft.com/office/drawing/2014/main" id="{8F9732D8-6D0C-A778-101C-3B4E20459E99}"/>
              </a:ext>
            </a:extLst>
          </p:cNvPr>
          <p:cNvPicPr>
            <a:picLocks noChangeAspect="1"/>
          </p:cNvPicPr>
          <p:nvPr/>
        </p:nvPicPr>
        <p:blipFill>
          <a:blip r:embed="rId3"/>
          <a:stretch>
            <a:fillRect/>
          </a:stretch>
        </p:blipFill>
        <p:spPr>
          <a:xfrm>
            <a:off x="7258843" y="1633648"/>
            <a:ext cx="4122777" cy="4778154"/>
          </a:xfrm>
          <a:prstGeom prst="rect">
            <a:avLst/>
          </a:prstGeom>
        </p:spPr>
      </p:pic>
    </p:spTree>
    <p:extLst>
      <p:ext uri="{BB962C8B-B14F-4D97-AF65-F5344CB8AC3E}">
        <p14:creationId xmlns:p14="http://schemas.microsoft.com/office/powerpoint/2010/main" val="365037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RESULTS </a:t>
            </a:r>
            <a:r>
              <a:rPr lang="en-US" sz="2000" b="1" dirty="0"/>
              <a:t>for Crop Dataset</a:t>
            </a:r>
          </a:p>
        </p:txBody>
      </p:sp>
      <p:pic>
        <p:nvPicPr>
          <p:cNvPr id="10" name="Picture 9">
            <a:extLst>
              <a:ext uri="{FF2B5EF4-FFF2-40B4-BE49-F238E27FC236}">
                <a16:creationId xmlns:a16="http://schemas.microsoft.com/office/drawing/2014/main" id="{5C21C0E7-A7D8-5865-3794-82F79A788017}"/>
              </a:ext>
            </a:extLst>
          </p:cNvPr>
          <p:cNvPicPr>
            <a:picLocks noChangeAspect="1"/>
          </p:cNvPicPr>
          <p:nvPr/>
        </p:nvPicPr>
        <p:blipFill>
          <a:blip r:embed="rId3"/>
          <a:stretch>
            <a:fillRect/>
          </a:stretch>
        </p:blipFill>
        <p:spPr>
          <a:xfrm>
            <a:off x="6935754" y="1992505"/>
            <a:ext cx="4740051" cy="2872989"/>
          </a:xfrm>
          <a:prstGeom prst="rect">
            <a:avLst/>
          </a:prstGeom>
        </p:spPr>
      </p:pic>
      <p:sp>
        <p:nvSpPr>
          <p:cNvPr id="12" name="TextBox 11">
            <a:extLst>
              <a:ext uri="{FF2B5EF4-FFF2-40B4-BE49-F238E27FC236}">
                <a16:creationId xmlns:a16="http://schemas.microsoft.com/office/drawing/2014/main" id="{9087B199-8C71-B22C-A316-373CC2A83810}"/>
              </a:ext>
            </a:extLst>
          </p:cNvPr>
          <p:cNvSpPr txBox="1"/>
          <p:nvPr/>
        </p:nvSpPr>
        <p:spPr>
          <a:xfrm>
            <a:off x="838200" y="1572438"/>
            <a:ext cx="6097554" cy="4939814"/>
          </a:xfrm>
          <a:prstGeom prst="rect">
            <a:avLst/>
          </a:prstGeom>
          <a:noFill/>
        </p:spPr>
        <p:txBody>
          <a:bodyPr wrap="square">
            <a:spAutoFit/>
          </a:bodyPr>
          <a:lstStyle/>
          <a:p>
            <a:pPr algn="l"/>
            <a:r>
              <a:rPr lang="en-US" sz="1500" b="1" i="0" dirty="0">
                <a:solidFill>
                  <a:srgbClr val="000000"/>
                </a:solidFill>
                <a:effectLst/>
                <a:latin typeface="Helvetica Neue"/>
              </a:rPr>
              <a:t>Why Might Naive Bayes Perform Better?</a:t>
            </a:r>
          </a:p>
          <a:p>
            <a:pPr algn="l"/>
            <a:r>
              <a:rPr lang="en-US" sz="1500" b="0" i="0" dirty="0">
                <a:solidFill>
                  <a:srgbClr val="000000"/>
                </a:solidFill>
                <a:effectLst/>
                <a:latin typeface="Helvetica Neue"/>
              </a:rPr>
              <a:t>The high performance of Naive Bayes suggests that the dataset likely has features that are relatively independent, a condition where Naive Bayes thrives. Its simplicity also helps to avoid overfitting, a problem that more complex models can sometimes face.</a:t>
            </a:r>
          </a:p>
          <a:p>
            <a:pPr algn="l"/>
            <a:r>
              <a:rPr lang="en-US" sz="1500" b="0" i="0" dirty="0">
                <a:solidFill>
                  <a:srgbClr val="000000"/>
                </a:solidFill>
                <a:effectLst/>
                <a:latin typeface="Helvetica Neue"/>
              </a:rPr>
              <a:t>Additionally, if the data has many categorical features or features following a probability distribution that Naive Bayes assumes, it can outperform other models.</a:t>
            </a:r>
            <a:br>
              <a:rPr lang="en-US" sz="1500" b="0" i="0" dirty="0">
                <a:solidFill>
                  <a:srgbClr val="000000"/>
                </a:solidFill>
                <a:effectLst/>
                <a:latin typeface="Helvetica Neue"/>
              </a:rPr>
            </a:br>
            <a:endParaRPr lang="en-US" sz="1500" b="0" i="0" dirty="0">
              <a:solidFill>
                <a:srgbClr val="000000"/>
              </a:solidFill>
              <a:effectLst/>
              <a:latin typeface="Helvetica Neue"/>
            </a:endParaRPr>
          </a:p>
          <a:p>
            <a:pPr algn="l"/>
            <a:r>
              <a:rPr lang="en-US" sz="1500" b="1" i="0" dirty="0">
                <a:solidFill>
                  <a:srgbClr val="000000"/>
                </a:solidFill>
                <a:effectLst/>
                <a:latin typeface="Helvetica Neue"/>
              </a:rPr>
              <a:t>Analysis of Lower Scores in Other Models</a:t>
            </a:r>
          </a:p>
          <a:p>
            <a:pPr algn="l">
              <a:buFont typeface="Arial" panose="020B0604020202020204" pitchFamily="34" charset="0"/>
              <a:buChar char="•"/>
            </a:pPr>
            <a:r>
              <a:rPr lang="en-US" sz="1500" b="0" i="0" dirty="0">
                <a:solidFill>
                  <a:srgbClr val="000000"/>
                </a:solidFill>
                <a:effectLst/>
                <a:latin typeface="Helvetica Neue"/>
              </a:rPr>
              <a:t> For Neural Networks, the lower score might be due to overfitting, insufficient training, or a need for more data.</a:t>
            </a:r>
          </a:p>
          <a:p>
            <a:pPr algn="l"/>
            <a:endParaRPr lang="en-US" sz="1500" b="0" i="0" dirty="0">
              <a:solidFill>
                <a:srgbClr val="000000"/>
              </a:solidFill>
              <a:effectLst/>
              <a:latin typeface="Helvetica Neue"/>
            </a:endParaRPr>
          </a:p>
          <a:p>
            <a:pPr algn="l">
              <a:buFont typeface="Arial" panose="020B0604020202020204" pitchFamily="34" charset="0"/>
              <a:buChar char="•"/>
            </a:pPr>
            <a:r>
              <a:rPr lang="en-US" sz="1500" b="0" i="0" dirty="0">
                <a:solidFill>
                  <a:srgbClr val="000000"/>
                </a:solidFill>
                <a:effectLst/>
                <a:latin typeface="Helvetica Neue"/>
              </a:rPr>
              <a:t> Decision Trees and </a:t>
            </a:r>
            <a:r>
              <a:rPr lang="en-US" sz="1500" b="0" i="0" dirty="0" err="1">
                <a:solidFill>
                  <a:srgbClr val="000000"/>
                </a:solidFill>
                <a:effectLst/>
                <a:latin typeface="Helvetica Neue"/>
              </a:rPr>
              <a:t>XGBoost</a:t>
            </a:r>
            <a:r>
              <a:rPr lang="en-US" sz="1500" b="0" i="0" dirty="0">
                <a:solidFill>
                  <a:srgbClr val="000000"/>
                </a:solidFill>
                <a:effectLst/>
                <a:latin typeface="Helvetica Neue"/>
              </a:rPr>
              <a:t> may have been too complex for the dataset, leading to overfitting despite their capability to handle complex patterns.</a:t>
            </a:r>
          </a:p>
          <a:p>
            <a:pPr algn="l">
              <a:buFont typeface="Arial" panose="020B0604020202020204" pitchFamily="34" charset="0"/>
              <a:buChar char="•"/>
            </a:pPr>
            <a:endParaRPr lang="en-US" sz="1500" b="0" i="0" dirty="0">
              <a:solidFill>
                <a:srgbClr val="000000"/>
              </a:solidFill>
              <a:effectLst/>
              <a:latin typeface="Helvetica Neue"/>
            </a:endParaRPr>
          </a:p>
          <a:p>
            <a:pPr algn="l">
              <a:buFont typeface="Arial" panose="020B0604020202020204" pitchFamily="34" charset="0"/>
              <a:buChar char="•"/>
            </a:pPr>
            <a:r>
              <a:rPr lang="en-US" sz="1500" b="0" i="0" dirty="0">
                <a:solidFill>
                  <a:srgbClr val="000000"/>
                </a:solidFill>
                <a:effectLst/>
                <a:latin typeface="Helvetica Neue"/>
              </a:rPr>
              <a:t> Random Forest's lower performance compared to Naive Bayes might be due to its ensemble nature, where the randomness didn't align well with the dataset patterns as much as the probabilistic approach of Naive Bayes.</a:t>
            </a:r>
          </a:p>
        </p:txBody>
      </p:sp>
    </p:spTree>
    <p:extLst>
      <p:ext uri="{BB962C8B-B14F-4D97-AF65-F5344CB8AC3E}">
        <p14:creationId xmlns:p14="http://schemas.microsoft.com/office/powerpoint/2010/main" val="304988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pPr algn="ctr"/>
            <a:r>
              <a:rPr lang="en-US" sz="4800" b="1" dirty="0"/>
              <a:t>OUTLINE</a:t>
            </a:r>
          </a:p>
        </p:txBody>
      </p:sp>
      <p:sp>
        <p:nvSpPr>
          <p:cNvPr id="3" name="Content Placeholder 2">
            <a:extLst>
              <a:ext uri="{FF2B5EF4-FFF2-40B4-BE49-F238E27FC236}">
                <a16:creationId xmlns:a16="http://schemas.microsoft.com/office/drawing/2014/main" id="{667D6970-0B93-4792-BBBE-6804623BD68C}"/>
              </a:ext>
            </a:extLst>
          </p:cNvPr>
          <p:cNvSpPr>
            <a:spLocks noGrp="1"/>
          </p:cNvSpPr>
          <p:nvPr>
            <p:ph idx="1"/>
          </p:nvPr>
        </p:nvSpPr>
        <p:spPr>
          <a:xfrm>
            <a:off x="838200" y="1384068"/>
            <a:ext cx="10868891" cy="5207925"/>
          </a:xfrm>
        </p:spPr>
        <p:txBody>
          <a:bodyPr>
            <a:normAutofit fontScale="92500" lnSpcReduction="10000"/>
          </a:bodyPr>
          <a:lstStyle/>
          <a:p>
            <a:pPr>
              <a:lnSpc>
                <a:spcPct val="110000"/>
              </a:lnSpc>
            </a:pPr>
            <a:r>
              <a:rPr lang="en-US" sz="2000" dirty="0">
                <a:solidFill>
                  <a:schemeClr val="accent6">
                    <a:lumMod val="50000"/>
                  </a:schemeClr>
                </a:solidFill>
              </a:rPr>
              <a:t>DATASET</a:t>
            </a:r>
            <a:endParaRPr lang="en-US" sz="500" dirty="0">
              <a:solidFill>
                <a:schemeClr val="accent6">
                  <a:lumMod val="50000"/>
                </a:schemeClr>
              </a:solidFill>
            </a:endParaRPr>
          </a:p>
          <a:p>
            <a:pPr>
              <a:lnSpc>
                <a:spcPct val="110000"/>
              </a:lnSpc>
            </a:pPr>
            <a:r>
              <a:rPr lang="en-US" sz="2000" dirty="0">
                <a:solidFill>
                  <a:schemeClr val="accent6">
                    <a:lumMod val="50000"/>
                  </a:schemeClr>
                </a:solidFill>
              </a:rPr>
              <a:t>EDA for Crop and Fertilizer</a:t>
            </a:r>
          </a:p>
          <a:p>
            <a:pPr>
              <a:lnSpc>
                <a:spcPct val="110000"/>
              </a:lnSpc>
            </a:pPr>
            <a:r>
              <a:rPr lang="en-US" sz="2000" dirty="0">
                <a:solidFill>
                  <a:schemeClr val="accent6">
                    <a:lumMod val="50000"/>
                  </a:schemeClr>
                </a:solidFill>
              </a:rPr>
              <a:t>FEATURE SCALING</a:t>
            </a:r>
          </a:p>
          <a:p>
            <a:pPr>
              <a:lnSpc>
                <a:spcPct val="110000"/>
              </a:lnSpc>
            </a:pPr>
            <a:r>
              <a:rPr lang="en-US" sz="2000" dirty="0">
                <a:solidFill>
                  <a:schemeClr val="accent6">
                    <a:lumMod val="50000"/>
                  </a:schemeClr>
                </a:solidFill>
              </a:rPr>
              <a:t>BASELINE MODEL Implementation</a:t>
            </a:r>
          </a:p>
          <a:p>
            <a:pPr lvl="1">
              <a:lnSpc>
                <a:spcPct val="110000"/>
              </a:lnSpc>
            </a:pPr>
            <a:r>
              <a:rPr lang="en-US" sz="2000" dirty="0">
                <a:solidFill>
                  <a:schemeClr val="accent6">
                    <a:lumMod val="50000"/>
                  </a:schemeClr>
                </a:solidFill>
              </a:rPr>
              <a:t>Naïve Bayes for Crop Data</a:t>
            </a:r>
          </a:p>
          <a:p>
            <a:pPr lvl="1">
              <a:lnSpc>
                <a:spcPct val="110000"/>
              </a:lnSpc>
            </a:pPr>
            <a:r>
              <a:rPr lang="en-US" sz="2000" dirty="0">
                <a:solidFill>
                  <a:schemeClr val="accent6">
                    <a:lumMod val="50000"/>
                  </a:schemeClr>
                </a:solidFill>
              </a:rPr>
              <a:t>Random Forest for Fertilizer Data</a:t>
            </a:r>
          </a:p>
          <a:p>
            <a:pPr>
              <a:lnSpc>
                <a:spcPct val="110000"/>
              </a:lnSpc>
            </a:pPr>
            <a:r>
              <a:rPr lang="en-US" sz="2000" dirty="0">
                <a:solidFill>
                  <a:schemeClr val="accent6">
                    <a:lumMod val="50000"/>
                  </a:schemeClr>
                </a:solidFill>
              </a:rPr>
              <a:t>Advance Model Implementation</a:t>
            </a:r>
          </a:p>
          <a:p>
            <a:pPr lvl="1">
              <a:lnSpc>
                <a:spcPct val="110000"/>
              </a:lnSpc>
            </a:pPr>
            <a:r>
              <a:rPr lang="en-US" sz="2000" dirty="0">
                <a:solidFill>
                  <a:schemeClr val="accent6">
                    <a:lumMod val="50000"/>
                  </a:schemeClr>
                </a:solidFill>
              </a:rPr>
              <a:t>Convolutional Neural Network</a:t>
            </a:r>
          </a:p>
          <a:p>
            <a:pPr lvl="1">
              <a:lnSpc>
                <a:spcPct val="110000"/>
              </a:lnSpc>
            </a:pPr>
            <a:r>
              <a:rPr lang="en-US" sz="2000" dirty="0">
                <a:solidFill>
                  <a:schemeClr val="accent6">
                    <a:lumMod val="50000"/>
                  </a:schemeClr>
                </a:solidFill>
              </a:rPr>
              <a:t>MLPC Classifier Neural Network</a:t>
            </a:r>
          </a:p>
          <a:p>
            <a:pPr>
              <a:lnSpc>
                <a:spcPct val="110000"/>
              </a:lnSpc>
            </a:pPr>
            <a:r>
              <a:rPr lang="en-US" sz="2000" dirty="0">
                <a:solidFill>
                  <a:schemeClr val="accent6">
                    <a:lumMod val="50000"/>
                  </a:schemeClr>
                </a:solidFill>
              </a:rPr>
              <a:t>FLASK APPLICATION</a:t>
            </a:r>
          </a:p>
          <a:p>
            <a:pPr>
              <a:lnSpc>
                <a:spcPct val="110000"/>
              </a:lnSpc>
            </a:pPr>
            <a:r>
              <a:rPr lang="en-US" sz="2000" dirty="0">
                <a:solidFill>
                  <a:schemeClr val="accent6">
                    <a:lumMod val="50000"/>
                  </a:schemeClr>
                </a:solidFill>
              </a:rPr>
              <a:t>RESULTS</a:t>
            </a:r>
          </a:p>
          <a:p>
            <a:pPr>
              <a:lnSpc>
                <a:spcPct val="110000"/>
              </a:lnSpc>
            </a:pPr>
            <a:r>
              <a:rPr lang="en-US" sz="2000" dirty="0">
                <a:solidFill>
                  <a:schemeClr val="accent6">
                    <a:lumMod val="50000"/>
                  </a:schemeClr>
                </a:solidFill>
              </a:rPr>
              <a:t>CONCLUSION</a:t>
            </a:r>
          </a:p>
          <a:p>
            <a:pPr>
              <a:lnSpc>
                <a:spcPct val="110000"/>
              </a:lnSpc>
            </a:pPr>
            <a:r>
              <a:rPr lang="en-US" sz="2000" dirty="0">
                <a:solidFill>
                  <a:schemeClr val="accent6">
                    <a:lumMod val="50000"/>
                  </a:schemeClr>
                </a:solidFill>
              </a:rPr>
              <a:t>ACKNOWLEDGEMENT</a:t>
            </a:r>
          </a:p>
        </p:txBody>
      </p:sp>
    </p:spTree>
    <p:extLst>
      <p:ext uri="{BB962C8B-B14F-4D97-AF65-F5344CB8AC3E}">
        <p14:creationId xmlns:p14="http://schemas.microsoft.com/office/powerpoint/2010/main" val="412138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a:xfrm>
            <a:off x="838200" y="257430"/>
            <a:ext cx="10515600" cy="1325563"/>
          </a:xfrm>
        </p:spPr>
        <p:txBody>
          <a:bodyPr>
            <a:normAutofit/>
          </a:bodyPr>
          <a:lstStyle/>
          <a:p>
            <a:r>
              <a:rPr lang="en-US" sz="4800" b="1" dirty="0"/>
              <a:t>RESULTS </a:t>
            </a:r>
            <a:r>
              <a:rPr lang="en-US" sz="2000" b="1" dirty="0"/>
              <a:t>for Crop Dataset</a:t>
            </a:r>
          </a:p>
        </p:txBody>
      </p:sp>
      <p:pic>
        <p:nvPicPr>
          <p:cNvPr id="6" name="Picture 5">
            <a:extLst>
              <a:ext uri="{FF2B5EF4-FFF2-40B4-BE49-F238E27FC236}">
                <a16:creationId xmlns:a16="http://schemas.microsoft.com/office/drawing/2014/main" id="{7530A18A-3A04-0070-F090-F25348AF0FE8}"/>
              </a:ext>
            </a:extLst>
          </p:cNvPr>
          <p:cNvPicPr>
            <a:picLocks noChangeAspect="1"/>
          </p:cNvPicPr>
          <p:nvPr/>
        </p:nvPicPr>
        <p:blipFill>
          <a:blip r:embed="rId3"/>
          <a:stretch>
            <a:fillRect/>
          </a:stretch>
        </p:blipFill>
        <p:spPr>
          <a:xfrm>
            <a:off x="9495694" y="787058"/>
            <a:ext cx="2447354" cy="5813512"/>
          </a:xfrm>
          <a:prstGeom prst="rect">
            <a:avLst/>
          </a:prstGeom>
        </p:spPr>
      </p:pic>
      <p:sp>
        <p:nvSpPr>
          <p:cNvPr id="8" name="TextBox 7">
            <a:extLst>
              <a:ext uri="{FF2B5EF4-FFF2-40B4-BE49-F238E27FC236}">
                <a16:creationId xmlns:a16="http://schemas.microsoft.com/office/drawing/2014/main" id="{2B121FA3-1DAB-4A6E-08F2-8337267D6E93}"/>
              </a:ext>
            </a:extLst>
          </p:cNvPr>
          <p:cNvSpPr txBox="1"/>
          <p:nvPr/>
        </p:nvSpPr>
        <p:spPr>
          <a:xfrm>
            <a:off x="640080" y="1309847"/>
            <a:ext cx="8855614" cy="5047536"/>
          </a:xfrm>
          <a:prstGeom prst="rect">
            <a:avLst/>
          </a:prstGeom>
          <a:noFill/>
        </p:spPr>
        <p:txBody>
          <a:bodyPr wrap="square">
            <a:spAutoFit/>
          </a:bodyPr>
          <a:lstStyle/>
          <a:p>
            <a:pPr algn="l"/>
            <a:r>
              <a:rPr lang="en-US" sz="1400" dirty="0">
                <a:solidFill>
                  <a:srgbClr val="000000"/>
                </a:solidFill>
                <a:latin typeface="Helvetica Neue"/>
              </a:rPr>
              <a:t>Training Time Comparison</a:t>
            </a:r>
          </a:p>
          <a:p>
            <a:pPr algn="l"/>
            <a:r>
              <a:rPr lang="en-US" sz="1400" dirty="0">
                <a:solidFill>
                  <a:srgbClr val="000000"/>
                </a:solidFill>
                <a:latin typeface="Helvetica Neue"/>
              </a:rPr>
              <a:t>The time taken to train a model is crucial, especially in large datasets or when frequent retraining is necessary.</a:t>
            </a:r>
          </a:p>
          <a:p>
            <a:pPr algn="l">
              <a:buFont typeface="Arial" panose="020B0604020202020204" pitchFamily="34" charset="0"/>
              <a:buChar char="•"/>
            </a:pPr>
            <a:r>
              <a:rPr lang="en-US" sz="1400" dirty="0">
                <a:solidFill>
                  <a:srgbClr val="000000"/>
                </a:solidFill>
                <a:latin typeface="Helvetica Neue"/>
              </a:rPr>
              <a:t>Observations: Naive Bayes, typically, requires significantly less training time compared to Neural Networks, making it efficient for scenarios demanding quick model updates or limited computational resources.</a:t>
            </a:r>
          </a:p>
          <a:p>
            <a:pPr algn="l">
              <a:buFont typeface="Arial" panose="020B0604020202020204" pitchFamily="34" charset="0"/>
              <a:buChar char="•"/>
            </a:pPr>
            <a:endParaRPr lang="en-US" sz="1400" dirty="0">
              <a:solidFill>
                <a:srgbClr val="000000"/>
              </a:solidFill>
              <a:latin typeface="Helvetica Neue"/>
            </a:endParaRPr>
          </a:p>
          <a:p>
            <a:pPr algn="l"/>
            <a:r>
              <a:rPr lang="en-US" sz="1400" dirty="0">
                <a:solidFill>
                  <a:srgbClr val="000000"/>
                </a:solidFill>
                <a:latin typeface="Helvetica Neue"/>
              </a:rPr>
              <a:t>Memory Usage Evaluation</a:t>
            </a:r>
          </a:p>
          <a:p>
            <a:pPr algn="l"/>
            <a:r>
              <a:rPr lang="en-US" sz="1400" dirty="0">
                <a:solidFill>
                  <a:srgbClr val="000000"/>
                </a:solidFill>
                <a:latin typeface="Helvetica Neue"/>
              </a:rPr>
              <a:t>We evaluated the memory consumption during the training phase of each model, a critical aspect in resource-constrained environments.</a:t>
            </a:r>
          </a:p>
          <a:p>
            <a:pPr algn="l">
              <a:buFont typeface="Arial" panose="020B0604020202020204" pitchFamily="34" charset="0"/>
              <a:buChar char="•"/>
            </a:pPr>
            <a:r>
              <a:rPr lang="en-US" sz="1400" dirty="0">
                <a:solidFill>
                  <a:srgbClr val="000000"/>
                </a:solidFill>
                <a:latin typeface="Helvetica Neue"/>
              </a:rPr>
              <a:t>Observations: Neural Networks often consume more memory due to their complex architecture, while Naive Bayes, with its simpler structure, has a lower memory footprint, suitable for deployment with restricted memory.</a:t>
            </a:r>
          </a:p>
          <a:p>
            <a:pPr algn="l">
              <a:buFont typeface="Arial" panose="020B0604020202020204" pitchFamily="34" charset="0"/>
              <a:buChar char="•"/>
            </a:pPr>
            <a:endParaRPr lang="en-US" sz="1400" dirty="0">
              <a:solidFill>
                <a:srgbClr val="000000"/>
              </a:solidFill>
              <a:latin typeface="Helvetica Neue"/>
            </a:endParaRPr>
          </a:p>
          <a:p>
            <a:pPr algn="l"/>
            <a:r>
              <a:rPr lang="en-US" sz="1400" dirty="0">
                <a:solidFill>
                  <a:srgbClr val="000000"/>
                </a:solidFill>
                <a:latin typeface="Helvetica Neue"/>
              </a:rPr>
              <a:t>Log Loss Analysis</a:t>
            </a:r>
          </a:p>
          <a:p>
            <a:pPr algn="l"/>
            <a:r>
              <a:rPr lang="en-US" sz="1400" dirty="0">
                <a:solidFill>
                  <a:srgbClr val="000000"/>
                </a:solidFill>
                <a:latin typeface="Helvetica Neue"/>
              </a:rPr>
              <a:t>Log loss measures the confidence of the predictions, penalizing false classifications more heavily if the model is very confident in its incorrect predictions.</a:t>
            </a:r>
          </a:p>
          <a:p>
            <a:pPr algn="l">
              <a:buFont typeface="Arial" panose="020B0604020202020204" pitchFamily="34" charset="0"/>
              <a:buChar char="•"/>
            </a:pPr>
            <a:r>
              <a:rPr lang="en-US" sz="1400" dirty="0">
                <a:solidFill>
                  <a:srgbClr val="000000"/>
                </a:solidFill>
                <a:latin typeface="Helvetica Neue"/>
              </a:rPr>
              <a:t>Observations: A lower log loss is indicative of a model with reliable and confident predictions. This aspect is vital in applications like crop recommendations, where uncertain predictions can lead to significant consequences.</a:t>
            </a:r>
          </a:p>
          <a:p>
            <a:pPr algn="l">
              <a:buFont typeface="Arial" panose="020B0604020202020204" pitchFamily="34" charset="0"/>
              <a:buChar char="•"/>
            </a:pPr>
            <a:endParaRPr lang="en-US" sz="1400" dirty="0">
              <a:solidFill>
                <a:srgbClr val="000000"/>
              </a:solidFill>
              <a:latin typeface="Helvetica Neue"/>
            </a:endParaRPr>
          </a:p>
          <a:p>
            <a:pPr algn="l"/>
            <a:r>
              <a:rPr lang="en-US" sz="1400" dirty="0">
                <a:solidFill>
                  <a:srgbClr val="000000"/>
                </a:solidFill>
                <a:latin typeface="Helvetica Neue"/>
              </a:rPr>
              <a:t>Model Complexity and Size</a:t>
            </a:r>
          </a:p>
          <a:p>
            <a:pPr algn="l"/>
            <a:r>
              <a:rPr lang="en-US" sz="1400" dirty="0">
                <a:solidFill>
                  <a:srgbClr val="000000"/>
                </a:solidFill>
                <a:latin typeface="Helvetica Neue"/>
              </a:rPr>
              <a:t>We also considered the complexity and size of each model, as a simpler model with fewer parameters is easier to deploy, especially in environments with limited computational resources.</a:t>
            </a:r>
          </a:p>
          <a:p>
            <a:pPr algn="l">
              <a:buFont typeface="Arial" panose="020B0604020202020204" pitchFamily="34" charset="0"/>
              <a:buChar char="•"/>
            </a:pPr>
            <a:r>
              <a:rPr lang="en-US" sz="1400" dirty="0">
                <a:solidFill>
                  <a:srgbClr val="000000"/>
                </a:solidFill>
                <a:latin typeface="Helvetica Neue"/>
              </a:rPr>
              <a:t>Observations: Naive Bayes, being fundamentally simpler, has fewer parameters and thus lower complexity. </a:t>
            </a:r>
          </a:p>
        </p:txBody>
      </p:sp>
    </p:spTree>
    <p:extLst>
      <p:ext uri="{BB962C8B-B14F-4D97-AF65-F5344CB8AC3E}">
        <p14:creationId xmlns:p14="http://schemas.microsoft.com/office/powerpoint/2010/main" val="208864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a:xfrm>
            <a:off x="838200" y="257430"/>
            <a:ext cx="10515600" cy="1325563"/>
          </a:xfrm>
        </p:spPr>
        <p:txBody>
          <a:bodyPr>
            <a:normAutofit/>
          </a:bodyPr>
          <a:lstStyle/>
          <a:p>
            <a:r>
              <a:rPr lang="en-US" sz="4800" b="1" dirty="0"/>
              <a:t>RESULTS </a:t>
            </a:r>
            <a:r>
              <a:rPr lang="en-US" sz="2000" b="1" dirty="0"/>
              <a:t>for Crop Dataset</a:t>
            </a:r>
          </a:p>
        </p:txBody>
      </p:sp>
      <p:pic>
        <p:nvPicPr>
          <p:cNvPr id="4" name="Picture 3">
            <a:extLst>
              <a:ext uri="{FF2B5EF4-FFF2-40B4-BE49-F238E27FC236}">
                <a16:creationId xmlns:a16="http://schemas.microsoft.com/office/drawing/2014/main" id="{3C69ED50-1156-CEDC-E49C-1CE82D3BA8B4}"/>
              </a:ext>
            </a:extLst>
          </p:cNvPr>
          <p:cNvPicPr>
            <a:picLocks noChangeAspect="1"/>
          </p:cNvPicPr>
          <p:nvPr/>
        </p:nvPicPr>
        <p:blipFill>
          <a:blip r:embed="rId3"/>
          <a:stretch>
            <a:fillRect/>
          </a:stretch>
        </p:blipFill>
        <p:spPr>
          <a:xfrm>
            <a:off x="838200" y="1369955"/>
            <a:ext cx="4478606" cy="2706742"/>
          </a:xfrm>
          <a:prstGeom prst="rect">
            <a:avLst/>
          </a:prstGeom>
        </p:spPr>
      </p:pic>
      <p:pic>
        <p:nvPicPr>
          <p:cNvPr id="7" name="Picture 6">
            <a:extLst>
              <a:ext uri="{FF2B5EF4-FFF2-40B4-BE49-F238E27FC236}">
                <a16:creationId xmlns:a16="http://schemas.microsoft.com/office/drawing/2014/main" id="{4A0208D2-F6FF-CE0B-9AC1-B04CA739D290}"/>
              </a:ext>
            </a:extLst>
          </p:cNvPr>
          <p:cNvPicPr>
            <a:picLocks noChangeAspect="1"/>
          </p:cNvPicPr>
          <p:nvPr/>
        </p:nvPicPr>
        <p:blipFill>
          <a:blip r:embed="rId4"/>
          <a:stretch>
            <a:fillRect/>
          </a:stretch>
        </p:blipFill>
        <p:spPr>
          <a:xfrm>
            <a:off x="838200" y="4195410"/>
            <a:ext cx="4251650" cy="2585270"/>
          </a:xfrm>
          <a:prstGeom prst="rect">
            <a:avLst/>
          </a:prstGeom>
        </p:spPr>
      </p:pic>
      <p:pic>
        <p:nvPicPr>
          <p:cNvPr id="10" name="Picture 9">
            <a:extLst>
              <a:ext uri="{FF2B5EF4-FFF2-40B4-BE49-F238E27FC236}">
                <a16:creationId xmlns:a16="http://schemas.microsoft.com/office/drawing/2014/main" id="{03A5CC22-82CA-2A62-1AC8-9043676F6FF6}"/>
              </a:ext>
            </a:extLst>
          </p:cNvPr>
          <p:cNvPicPr>
            <a:picLocks noChangeAspect="1"/>
          </p:cNvPicPr>
          <p:nvPr/>
        </p:nvPicPr>
        <p:blipFill>
          <a:blip r:embed="rId5"/>
          <a:stretch>
            <a:fillRect/>
          </a:stretch>
        </p:blipFill>
        <p:spPr>
          <a:xfrm>
            <a:off x="6875196" y="1138346"/>
            <a:ext cx="4468192" cy="2938351"/>
          </a:xfrm>
          <a:prstGeom prst="rect">
            <a:avLst/>
          </a:prstGeom>
        </p:spPr>
      </p:pic>
      <p:pic>
        <p:nvPicPr>
          <p:cNvPr id="12" name="Picture 11">
            <a:extLst>
              <a:ext uri="{FF2B5EF4-FFF2-40B4-BE49-F238E27FC236}">
                <a16:creationId xmlns:a16="http://schemas.microsoft.com/office/drawing/2014/main" id="{4E851D9E-4936-30D5-3960-285D5FEA7934}"/>
              </a:ext>
            </a:extLst>
          </p:cNvPr>
          <p:cNvPicPr>
            <a:picLocks noChangeAspect="1"/>
          </p:cNvPicPr>
          <p:nvPr/>
        </p:nvPicPr>
        <p:blipFill>
          <a:blip r:embed="rId6"/>
          <a:stretch>
            <a:fillRect/>
          </a:stretch>
        </p:blipFill>
        <p:spPr>
          <a:xfrm>
            <a:off x="6983467" y="4076697"/>
            <a:ext cx="4251650" cy="2706933"/>
          </a:xfrm>
          <a:prstGeom prst="rect">
            <a:avLst/>
          </a:prstGeom>
        </p:spPr>
      </p:pic>
    </p:spTree>
    <p:extLst>
      <p:ext uri="{BB962C8B-B14F-4D97-AF65-F5344CB8AC3E}">
        <p14:creationId xmlns:p14="http://schemas.microsoft.com/office/powerpoint/2010/main" val="88492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RESULTS </a:t>
            </a:r>
            <a:r>
              <a:rPr lang="en-US" sz="2000" b="1" dirty="0"/>
              <a:t>for Fertilizer Dataset</a:t>
            </a:r>
          </a:p>
        </p:txBody>
      </p:sp>
      <p:sp>
        <p:nvSpPr>
          <p:cNvPr id="12" name="TextBox 11">
            <a:extLst>
              <a:ext uri="{FF2B5EF4-FFF2-40B4-BE49-F238E27FC236}">
                <a16:creationId xmlns:a16="http://schemas.microsoft.com/office/drawing/2014/main" id="{9087B199-8C71-B22C-A316-373CC2A83810}"/>
              </a:ext>
            </a:extLst>
          </p:cNvPr>
          <p:cNvSpPr txBox="1"/>
          <p:nvPr/>
        </p:nvSpPr>
        <p:spPr>
          <a:xfrm>
            <a:off x="223520" y="1369238"/>
            <a:ext cx="7051040" cy="2677656"/>
          </a:xfrm>
          <a:prstGeom prst="rect">
            <a:avLst/>
          </a:prstGeom>
          <a:noFill/>
        </p:spPr>
        <p:txBody>
          <a:bodyPr wrap="square">
            <a:spAutoFit/>
          </a:bodyPr>
          <a:lstStyle/>
          <a:p>
            <a:pPr algn="l"/>
            <a:r>
              <a:rPr lang="en-US" sz="1400" b="1" i="0" dirty="0">
                <a:solidFill>
                  <a:srgbClr val="000000"/>
                </a:solidFill>
                <a:effectLst/>
                <a:latin typeface="Helvetica Neue"/>
              </a:rPr>
              <a:t>Analysis of Model Performance</a:t>
            </a:r>
          </a:p>
          <a:p>
            <a:pPr algn="l"/>
            <a:r>
              <a:rPr lang="en-US" sz="1400" i="0" dirty="0">
                <a:solidFill>
                  <a:srgbClr val="000000"/>
                </a:solidFill>
                <a:effectLst/>
                <a:latin typeface="Helvetica Neue"/>
              </a:rPr>
              <a:t>The superior performance of Random Forest in this context can be attributed to several factors:</a:t>
            </a:r>
          </a:p>
          <a:p>
            <a:pPr algn="l">
              <a:buFont typeface="+mj-lt"/>
              <a:buAutoNum type="arabicPeriod"/>
            </a:pPr>
            <a:r>
              <a:rPr lang="en-US" sz="1400" b="1" i="0" dirty="0">
                <a:solidFill>
                  <a:srgbClr val="000000"/>
                </a:solidFill>
                <a:effectLst/>
                <a:latin typeface="Helvetica Neue"/>
              </a:rPr>
              <a:t>Data Characteristics:</a:t>
            </a:r>
            <a:r>
              <a:rPr lang="en-US" sz="1400" b="0" i="0" dirty="0">
                <a:solidFill>
                  <a:srgbClr val="000000"/>
                </a:solidFill>
                <a:effectLst/>
                <a:latin typeface="Helvetica Neue"/>
              </a:rPr>
              <a:t> The dataset might have features and relationships well-captured by the decision trees in Random Forest.</a:t>
            </a:r>
            <a:br>
              <a:rPr lang="en-US" sz="1400" b="0" i="0" dirty="0">
                <a:solidFill>
                  <a:srgbClr val="000000"/>
                </a:solidFill>
                <a:effectLst/>
                <a:latin typeface="Helvetica Neue"/>
              </a:rPr>
            </a:br>
            <a:endParaRPr lang="en-US" sz="1400" b="0" i="0" dirty="0">
              <a:solidFill>
                <a:srgbClr val="000000"/>
              </a:solidFill>
              <a:effectLst/>
              <a:latin typeface="Helvetica Neue"/>
            </a:endParaRPr>
          </a:p>
          <a:p>
            <a:pPr algn="l">
              <a:buFont typeface="+mj-lt"/>
              <a:buAutoNum type="arabicPeriod"/>
            </a:pPr>
            <a:r>
              <a:rPr lang="en-US" sz="1400" b="1" i="0" dirty="0">
                <a:solidFill>
                  <a:srgbClr val="000000"/>
                </a:solidFill>
                <a:effectLst/>
                <a:latin typeface="Helvetica Neue"/>
              </a:rPr>
              <a:t>Overfitting Avoidance:</a:t>
            </a:r>
            <a:r>
              <a:rPr lang="en-US" sz="1400" b="0" i="0" dirty="0">
                <a:solidFill>
                  <a:srgbClr val="000000"/>
                </a:solidFill>
                <a:effectLst/>
                <a:latin typeface="Helvetica Neue"/>
              </a:rPr>
              <a:t> Random Forest naturally avoids overfitting better than Neural Networks, especially if the dataset isn't massive.</a:t>
            </a:r>
            <a:br>
              <a:rPr lang="en-US" sz="1400" b="0" i="0" dirty="0">
                <a:solidFill>
                  <a:srgbClr val="000000"/>
                </a:solidFill>
                <a:effectLst/>
                <a:latin typeface="Helvetica Neue"/>
              </a:rPr>
            </a:br>
            <a:endParaRPr lang="en-US" sz="1400" b="0" i="0" dirty="0">
              <a:solidFill>
                <a:srgbClr val="000000"/>
              </a:solidFill>
              <a:effectLst/>
              <a:latin typeface="Helvetica Neue"/>
            </a:endParaRPr>
          </a:p>
          <a:p>
            <a:pPr algn="l">
              <a:buFont typeface="+mj-lt"/>
              <a:buAutoNum type="arabicPeriod"/>
            </a:pPr>
            <a:r>
              <a:rPr lang="en-US" sz="1400" b="1" i="0" dirty="0">
                <a:solidFill>
                  <a:srgbClr val="000000"/>
                </a:solidFill>
                <a:effectLst/>
                <a:latin typeface="Helvetica Neue"/>
              </a:rPr>
              <a:t>Complexity Balance:</a:t>
            </a:r>
            <a:r>
              <a:rPr lang="en-US" sz="1400" b="0" i="0" dirty="0">
                <a:solidFill>
                  <a:srgbClr val="000000"/>
                </a:solidFill>
                <a:effectLst/>
                <a:latin typeface="Helvetica Neue"/>
              </a:rPr>
              <a:t> Random Forest strikes a balance between handling complex relationships and not becoming too complex itself, unlike Neural Networks which can become overly complex.</a:t>
            </a:r>
          </a:p>
        </p:txBody>
      </p:sp>
      <p:pic>
        <p:nvPicPr>
          <p:cNvPr id="4" name="Picture 3">
            <a:extLst>
              <a:ext uri="{FF2B5EF4-FFF2-40B4-BE49-F238E27FC236}">
                <a16:creationId xmlns:a16="http://schemas.microsoft.com/office/drawing/2014/main" id="{2D31503D-DA29-3CC7-CC14-D49769207385}"/>
              </a:ext>
            </a:extLst>
          </p:cNvPr>
          <p:cNvPicPr>
            <a:picLocks noChangeAspect="1"/>
          </p:cNvPicPr>
          <p:nvPr/>
        </p:nvPicPr>
        <p:blipFill>
          <a:blip r:embed="rId3"/>
          <a:stretch>
            <a:fillRect/>
          </a:stretch>
        </p:blipFill>
        <p:spPr>
          <a:xfrm>
            <a:off x="7115604" y="1131442"/>
            <a:ext cx="4747671" cy="2949196"/>
          </a:xfrm>
          <a:prstGeom prst="rect">
            <a:avLst/>
          </a:prstGeom>
        </p:spPr>
      </p:pic>
      <p:sp>
        <p:nvSpPr>
          <p:cNvPr id="6" name="TextBox 5">
            <a:extLst>
              <a:ext uri="{FF2B5EF4-FFF2-40B4-BE49-F238E27FC236}">
                <a16:creationId xmlns:a16="http://schemas.microsoft.com/office/drawing/2014/main" id="{817F74D4-3963-0E0A-1C06-8D3BDCA85050}"/>
              </a:ext>
            </a:extLst>
          </p:cNvPr>
          <p:cNvSpPr txBox="1"/>
          <p:nvPr/>
        </p:nvSpPr>
        <p:spPr>
          <a:xfrm>
            <a:off x="223520" y="4080638"/>
            <a:ext cx="11501119" cy="2246769"/>
          </a:xfrm>
          <a:prstGeom prst="rect">
            <a:avLst/>
          </a:prstGeom>
          <a:noFill/>
        </p:spPr>
        <p:txBody>
          <a:bodyPr wrap="square">
            <a:spAutoFit/>
          </a:bodyPr>
          <a:lstStyle/>
          <a:p>
            <a:pPr algn="l">
              <a:buFont typeface="Arial" panose="020B0604020202020204" pitchFamily="34" charset="0"/>
              <a:buChar char="•"/>
            </a:pPr>
            <a:r>
              <a:rPr lang="en-US" sz="1400" b="0" i="0" dirty="0">
                <a:solidFill>
                  <a:srgbClr val="000000"/>
                </a:solidFill>
                <a:effectLst/>
                <a:latin typeface="Helvetica Neue"/>
              </a:rPr>
              <a:t> In the fertilizer recommendation project, the choice between Random Forest and Neural Network should consider the dataset's nature and the project's specific needs. Random Forest emerges as a more balanced choice, offering robust performance with less risk of overfitting and a good handle on complex data relationships. Its ability to provide high accuracy with less computational complexity makes it suitable for a variety of scenarios.</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 Neural Networks, while powerful, may require more data and careful tuning to achieve their full potential. They are more suited to scenarios where the complexity and size of the dataset justify their use.</a:t>
            </a:r>
          </a:p>
          <a:p>
            <a:pPr algn="l">
              <a:buFont typeface="Arial" panose="020B0604020202020204" pitchFamily="34" charset="0"/>
              <a:buChar char="•"/>
            </a:pPr>
            <a:endParaRPr lang="en-US" sz="1400" b="0" i="0" dirty="0">
              <a:solidFill>
                <a:srgbClr val="000000"/>
              </a:solidFill>
              <a:effectLst/>
              <a:latin typeface="Helvetica Neue"/>
            </a:endParaRPr>
          </a:p>
          <a:p>
            <a:pPr algn="l">
              <a:buFont typeface="Arial" panose="020B0604020202020204" pitchFamily="34" charset="0"/>
              <a:buChar char="•"/>
            </a:pPr>
            <a:r>
              <a:rPr lang="en-US" sz="1400" b="0" i="0" dirty="0">
                <a:solidFill>
                  <a:srgbClr val="000000"/>
                </a:solidFill>
                <a:effectLst/>
                <a:latin typeface="Helvetica Neue"/>
              </a:rPr>
              <a:t> Ultimately, the model selection should align with the dataset's characteristics, computational resources, and the required balance between accuracy and interpretability. For many agricultural datasets, Random Forest offers a compelling mix of high performance and practical usability.</a:t>
            </a:r>
          </a:p>
        </p:txBody>
      </p:sp>
    </p:spTree>
    <p:extLst>
      <p:ext uri="{BB962C8B-B14F-4D97-AF65-F5344CB8AC3E}">
        <p14:creationId xmlns:p14="http://schemas.microsoft.com/office/powerpoint/2010/main" val="103298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a:xfrm>
            <a:off x="838200" y="257430"/>
            <a:ext cx="10515600" cy="1325563"/>
          </a:xfrm>
        </p:spPr>
        <p:txBody>
          <a:bodyPr>
            <a:normAutofit/>
          </a:bodyPr>
          <a:lstStyle/>
          <a:p>
            <a:r>
              <a:rPr lang="en-US" sz="4800" b="1" dirty="0"/>
              <a:t>RESULTS </a:t>
            </a:r>
            <a:r>
              <a:rPr lang="en-US" sz="2000" b="1" dirty="0"/>
              <a:t>for Fertilizer Dataset</a:t>
            </a:r>
          </a:p>
        </p:txBody>
      </p:sp>
      <p:sp>
        <p:nvSpPr>
          <p:cNvPr id="8" name="TextBox 7">
            <a:extLst>
              <a:ext uri="{FF2B5EF4-FFF2-40B4-BE49-F238E27FC236}">
                <a16:creationId xmlns:a16="http://schemas.microsoft.com/office/drawing/2014/main" id="{2B121FA3-1DAB-4A6E-08F2-8337267D6E93}"/>
              </a:ext>
            </a:extLst>
          </p:cNvPr>
          <p:cNvSpPr txBox="1"/>
          <p:nvPr/>
        </p:nvSpPr>
        <p:spPr>
          <a:xfrm>
            <a:off x="640080" y="1198880"/>
            <a:ext cx="7772400" cy="5478423"/>
          </a:xfrm>
          <a:prstGeom prst="rect">
            <a:avLst/>
          </a:prstGeom>
          <a:noFill/>
        </p:spPr>
        <p:txBody>
          <a:bodyPr wrap="square">
            <a:spAutoFit/>
          </a:bodyPr>
          <a:lstStyle/>
          <a:p>
            <a:r>
              <a:rPr lang="en-US" sz="1400" dirty="0">
                <a:solidFill>
                  <a:srgbClr val="000000"/>
                </a:solidFill>
                <a:latin typeface="Helvetica Neue"/>
              </a:rPr>
              <a:t>Training Time: The model took approximately 0.891 seconds to train. </a:t>
            </a:r>
          </a:p>
          <a:p>
            <a:r>
              <a:rPr lang="en-US" sz="1400" dirty="0">
                <a:solidFill>
                  <a:srgbClr val="000000"/>
                </a:solidFill>
                <a:latin typeface="Helvetica Neue"/>
              </a:rPr>
              <a:t>Memory Usage: The training process consumed 0.2875 MB of memory, with a peak memory usage of 3.0337 MB. </a:t>
            </a:r>
          </a:p>
          <a:p>
            <a:endParaRPr lang="en-US" sz="1400" dirty="0">
              <a:solidFill>
                <a:srgbClr val="000000"/>
              </a:solidFill>
              <a:latin typeface="Helvetica Neue"/>
            </a:endParaRPr>
          </a:p>
          <a:p>
            <a:r>
              <a:rPr lang="en-IN" sz="1400" dirty="0">
                <a:solidFill>
                  <a:srgbClr val="000000"/>
                </a:solidFill>
                <a:latin typeface="Helvetica Neue"/>
              </a:rPr>
              <a:t>Performance Metrics: </a:t>
            </a:r>
          </a:p>
          <a:p>
            <a:r>
              <a:rPr lang="en-US" sz="1400" dirty="0">
                <a:solidFill>
                  <a:srgbClr val="000000"/>
                </a:solidFill>
                <a:latin typeface="Helvetica Neue"/>
              </a:rPr>
              <a:t>Precision, Recall, and F1-Score: These metrics are perfect (1.00) across all classes, which include various categories like 'Fourteen-Thirty Five-Fourteen' and 'Twenty-Eight-Twenty-Eight'. This suggests that the model has predicted every class with 100% accuracy without any false positives or false negatives.</a:t>
            </a:r>
          </a:p>
          <a:p>
            <a:r>
              <a:rPr lang="en-US" sz="1400" dirty="0">
                <a:solidFill>
                  <a:srgbClr val="000000"/>
                </a:solidFill>
                <a:latin typeface="Helvetica Neue"/>
              </a:rPr>
              <a:t> Support: This column indicates the number of true occurrences of each class in the dataset. The classes have varying support, with some having only 1 instance and others having more, up to 5. </a:t>
            </a:r>
          </a:p>
          <a:p>
            <a:r>
              <a:rPr lang="en-US" sz="1400" dirty="0">
                <a:solidFill>
                  <a:srgbClr val="000000"/>
                </a:solidFill>
                <a:latin typeface="Helvetica Neue"/>
              </a:rPr>
              <a:t>Macro Average: Averages the performance metrics for each class, and these are also perfect (1.00), indicating uniform excellence across all classes despite the imbalance in their representation.</a:t>
            </a:r>
          </a:p>
          <a:p>
            <a:endParaRPr lang="en-US" sz="1400" dirty="0">
              <a:solidFill>
                <a:srgbClr val="000000"/>
              </a:solidFill>
              <a:latin typeface="Helvetica Neue"/>
            </a:endParaRPr>
          </a:p>
          <a:p>
            <a:r>
              <a:rPr lang="en-US" sz="1400" dirty="0">
                <a:solidFill>
                  <a:srgbClr val="000000"/>
                </a:solidFill>
                <a:latin typeface="Helvetica Neue"/>
              </a:rPr>
              <a:t> </a:t>
            </a:r>
          </a:p>
          <a:p>
            <a:r>
              <a:rPr lang="en-IN" sz="1400" dirty="0">
                <a:solidFill>
                  <a:srgbClr val="000000"/>
                </a:solidFill>
                <a:latin typeface="Helvetica Neue"/>
              </a:rPr>
              <a:t>NEURAL NETWORK: </a:t>
            </a:r>
          </a:p>
          <a:p>
            <a:r>
              <a:rPr lang="en-US" sz="1400" dirty="0">
                <a:solidFill>
                  <a:srgbClr val="000000"/>
                </a:solidFill>
                <a:latin typeface="Helvetica Neue"/>
              </a:rPr>
              <a:t>Training Time: The Neural Network model took significantly longer to train, with 2.8411 seconds. </a:t>
            </a:r>
          </a:p>
          <a:p>
            <a:r>
              <a:rPr lang="en-US" sz="1400" dirty="0">
                <a:solidFill>
                  <a:srgbClr val="000000"/>
                </a:solidFill>
                <a:latin typeface="Helvetica Neue"/>
              </a:rPr>
              <a:t>Memory Usage: It required more memory, with 0.1895 MB used and a peak of 4.4129 MB. </a:t>
            </a:r>
          </a:p>
          <a:p>
            <a:endParaRPr lang="en-US" sz="1400" dirty="0">
              <a:solidFill>
                <a:srgbClr val="000000"/>
              </a:solidFill>
              <a:latin typeface="Helvetica Neue"/>
            </a:endParaRPr>
          </a:p>
          <a:p>
            <a:r>
              <a:rPr lang="en-IN" sz="1400" dirty="0">
                <a:solidFill>
                  <a:srgbClr val="000000"/>
                </a:solidFill>
                <a:latin typeface="Helvetica Neue"/>
              </a:rPr>
              <a:t>Performance Metrics: </a:t>
            </a:r>
          </a:p>
          <a:p>
            <a:r>
              <a:rPr lang="en-US" sz="1400" dirty="0">
                <a:solidFill>
                  <a:srgbClr val="000000"/>
                </a:solidFill>
                <a:latin typeface="Helvetica Neue"/>
              </a:rPr>
              <a:t>Precision, Recall, and F1-Score: Like the Random Forest Classifier, the Neural Network also achieved perfect scores across all classes. </a:t>
            </a:r>
          </a:p>
          <a:p>
            <a:r>
              <a:rPr lang="en-US" sz="1400" dirty="0">
                <a:solidFill>
                  <a:srgbClr val="000000"/>
                </a:solidFill>
                <a:latin typeface="Helvetica Neue"/>
              </a:rPr>
              <a:t>Support: The distribution of true occurrences is the same as for the Random Forest. </a:t>
            </a:r>
          </a:p>
          <a:p>
            <a:r>
              <a:rPr lang="en-US" sz="1400" dirty="0">
                <a:solidFill>
                  <a:srgbClr val="000000"/>
                </a:solidFill>
                <a:latin typeface="Helvetica Neue"/>
              </a:rPr>
              <a:t>Macro and Weighted Averages: Both are perfect at 1.00. </a:t>
            </a:r>
          </a:p>
        </p:txBody>
      </p:sp>
      <p:pic>
        <p:nvPicPr>
          <p:cNvPr id="4" name="Picture 3">
            <a:extLst>
              <a:ext uri="{FF2B5EF4-FFF2-40B4-BE49-F238E27FC236}">
                <a16:creationId xmlns:a16="http://schemas.microsoft.com/office/drawing/2014/main" id="{7BB33C0B-57CD-FB9E-D857-C3F4F9980B9E}"/>
              </a:ext>
            </a:extLst>
          </p:cNvPr>
          <p:cNvPicPr>
            <a:picLocks noChangeAspect="1"/>
          </p:cNvPicPr>
          <p:nvPr/>
        </p:nvPicPr>
        <p:blipFill>
          <a:blip r:embed="rId3"/>
          <a:stretch>
            <a:fillRect/>
          </a:stretch>
        </p:blipFill>
        <p:spPr>
          <a:xfrm>
            <a:off x="8515596" y="1735394"/>
            <a:ext cx="3457091" cy="3901034"/>
          </a:xfrm>
          <a:prstGeom prst="rect">
            <a:avLst/>
          </a:prstGeom>
        </p:spPr>
      </p:pic>
    </p:spTree>
    <p:extLst>
      <p:ext uri="{BB962C8B-B14F-4D97-AF65-F5344CB8AC3E}">
        <p14:creationId xmlns:p14="http://schemas.microsoft.com/office/powerpoint/2010/main" val="4089448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a:xfrm>
            <a:off x="838200" y="257430"/>
            <a:ext cx="10515600" cy="1325563"/>
          </a:xfrm>
        </p:spPr>
        <p:txBody>
          <a:bodyPr>
            <a:normAutofit/>
          </a:bodyPr>
          <a:lstStyle/>
          <a:p>
            <a:r>
              <a:rPr lang="en-US" sz="4800" b="1" dirty="0"/>
              <a:t>RESULTS </a:t>
            </a:r>
            <a:r>
              <a:rPr lang="en-US" sz="2000" b="1" dirty="0"/>
              <a:t>for Fertilizer Dataset</a:t>
            </a:r>
          </a:p>
        </p:txBody>
      </p:sp>
      <p:pic>
        <p:nvPicPr>
          <p:cNvPr id="5" name="Picture 4">
            <a:extLst>
              <a:ext uri="{FF2B5EF4-FFF2-40B4-BE49-F238E27FC236}">
                <a16:creationId xmlns:a16="http://schemas.microsoft.com/office/drawing/2014/main" id="{E52F459C-2FC3-5BAA-91E5-A88919883F51}"/>
              </a:ext>
            </a:extLst>
          </p:cNvPr>
          <p:cNvPicPr>
            <a:picLocks noChangeAspect="1"/>
          </p:cNvPicPr>
          <p:nvPr/>
        </p:nvPicPr>
        <p:blipFill>
          <a:blip r:embed="rId3"/>
          <a:stretch>
            <a:fillRect/>
          </a:stretch>
        </p:blipFill>
        <p:spPr>
          <a:xfrm>
            <a:off x="838200" y="1232783"/>
            <a:ext cx="4425175" cy="2775883"/>
          </a:xfrm>
          <a:prstGeom prst="rect">
            <a:avLst/>
          </a:prstGeom>
        </p:spPr>
      </p:pic>
      <p:pic>
        <p:nvPicPr>
          <p:cNvPr id="7" name="Picture 6">
            <a:extLst>
              <a:ext uri="{FF2B5EF4-FFF2-40B4-BE49-F238E27FC236}">
                <a16:creationId xmlns:a16="http://schemas.microsoft.com/office/drawing/2014/main" id="{3E66A278-9735-E15F-555A-4FA8F8458D7C}"/>
              </a:ext>
            </a:extLst>
          </p:cNvPr>
          <p:cNvPicPr>
            <a:picLocks noChangeAspect="1"/>
          </p:cNvPicPr>
          <p:nvPr/>
        </p:nvPicPr>
        <p:blipFill>
          <a:blip r:embed="rId4"/>
          <a:stretch>
            <a:fillRect/>
          </a:stretch>
        </p:blipFill>
        <p:spPr>
          <a:xfrm>
            <a:off x="870827" y="4008666"/>
            <a:ext cx="4359919" cy="2775883"/>
          </a:xfrm>
          <a:prstGeom prst="rect">
            <a:avLst/>
          </a:prstGeom>
        </p:spPr>
      </p:pic>
      <p:pic>
        <p:nvPicPr>
          <p:cNvPr id="10" name="Picture 9">
            <a:extLst>
              <a:ext uri="{FF2B5EF4-FFF2-40B4-BE49-F238E27FC236}">
                <a16:creationId xmlns:a16="http://schemas.microsoft.com/office/drawing/2014/main" id="{5021312C-F9A4-4955-1D1A-587BA76AC268}"/>
              </a:ext>
            </a:extLst>
          </p:cNvPr>
          <p:cNvPicPr>
            <a:picLocks noChangeAspect="1"/>
          </p:cNvPicPr>
          <p:nvPr/>
        </p:nvPicPr>
        <p:blipFill>
          <a:blip r:embed="rId5"/>
          <a:stretch>
            <a:fillRect/>
          </a:stretch>
        </p:blipFill>
        <p:spPr>
          <a:xfrm>
            <a:off x="7050832" y="1168068"/>
            <a:ext cx="4463989" cy="2775883"/>
          </a:xfrm>
          <a:prstGeom prst="rect">
            <a:avLst/>
          </a:prstGeom>
        </p:spPr>
      </p:pic>
      <p:pic>
        <p:nvPicPr>
          <p:cNvPr id="12" name="Picture 11">
            <a:extLst>
              <a:ext uri="{FF2B5EF4-FFF2-40B4-BE49-F238E27FC236}">
                <a16:creationId xmlns:a16="http://schemas.microsoft.com/office/drawing/2014/main" id="{71C49CDC-29AB-0DBB-6C9A-0219CF73655A}"/>
              </a:ext>
            </a:extLst>
          </p:cNvPr>
          <p:cNvPicPr>
            <a:picLocks noChangeAspect="1"/>
          </p:cNvPicPr>
          <p:nvPr/>
        </p:nvPicPr>
        <p:blipFill>
          <a:blip r:embed="rId6"/>
          <a:stretch>
            <a:fillRect/>
          </a:stretch>
        </p:blipFill>
        <p:spPr>
          <a:xfrm>
            <a:off x="7050832" y="4073382"/>
            <a:ext cx="4449743" cy="2711168"/>
          </a:xfrm>
          <a:prstGeom prst="rect">
            <a:avLst/>
          </a:prstGeom>
        </p:spPr>
      </p:pic>
    </p:spTree>
    <p:extLst>
      <p:ext uri="{BB962C8B-B14F-4D97-AF65-F5344CB8AC3E}">
        <p14:creationId xmlns:p14="http://schemas.microsoft.com/office/powerpoint/2010/main" val="3549533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FLACK APPLICATION</a:t>
            </a:r>
          </a:p>
        </p:txBody>
      </p:sp>
      <p:pic>
        <p:nvPicPr>
          <p:cNvPr id="8" name="Picture 7" descr="A screenshot of a computer&#10;&#10;Description automatically generated">
            <a:extLst>
              <a:ext uri="{FF2B5EF4-FFF2-40B4-BE49-F238E27FC236}">
                <a16:creationId xmlns:a16="http://schemas.microsoft.com/office/drawing/2014/main" id="{4CF62EC3-5CD5-0428-4F19-8E4636B04680}"/>
              </a:ext>
            </a:extLst>
          </p:cNvPr>
          <p:cNvPicPr>
            <a:picLocks noChangeAspect="1"/>
          </p:cNvPicPr>
          <p:nvPr/>
        </p:nvPicPr>
        <p:blipFill rotWithShape="1">
          <a:blip r:embed="rId3"/>
          <a:srcRect l="1246" t="13462" r="24347"/>
          <a:stretch/>
        </p:blipFill>
        <p:spPr>
          <a:xfrm>
            <a:off x="401216" y="2362493"/>
            <a:ext cx="5598367" cy="3350748"/>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27273B87-3AA4-C1FF-9BEE-44B1B427A28B}"/>
              </a:ext>
            </a:extLst>
          </p:cNvPr>
          <p:cNvPicPr>
            <a:picLocks noChangeAspect="1"/>
          </p:cNvPicPr>
          <p:nvPr/>
        </p:nvPicPr>
        <p:blipFill rotWithShape="1">
          <a:blip r:embed="rId4"/>
          <a:srcRect l="1667" t="15206" r="24549"/>
          <a:stretch/>
        </p:blipFill>
        <p:spPr>
          <a:xfrm>
            <a:off x="6192419" y="2362493"/>
            <a:ext cx="5771759" cy="3350748"/>
          </a:xfrm>
          <a:prstGeom prst="rect">
            <a:avLst/>
          </a:prstGeom>
        </p:spPr>
      </p:pic>
      <p:sp>
        <p:nvSpPr>
          <p:cNvPr id="10" name="TextBox 9">
            <a:extLst>
              <a:ext uri="{FF2B5EF4-FFF2-40B4-BE49-F238E27FC236}">
                <a16:creationId xmlns:a16="http://schemas.microsoft.com/office/drawing/2014/main" id="{862F0E7F-0455-4455-7A6A-B2CD8620A3C7}"/>
              </a:ext>
            </a:extLst>
          </p:cNvPr>
          <p:cNvSpPr txBox="1"/>
          <p:nvPr/>
        </p:nvSpPr>
        <p:spPr>
          <a:xfrm>
            <a:off x="569167" y="1614196"/>
            <a:ext cx="11221617" cy="646331"/>
          </a:xfrm>
          <a:prstGeom prst="rect">
            <a:avLst/>
          </a:prstGeom>
          <a:noFill/>
        </p:spPr>
        <p:txBody>
          <a:bodyPr wrap="square" rtlCol="0">
            <a:spAutoFit/>
          </a:bodyPr>
          <a:lstStyle/>
          <a:p>
            <a:r>
              <a:rPr lang="en-US" dirty="0"/>
              <a:t>App.py file with GET and POST requests based on User input received for all parameters based on ‘Index.html’ file</a:t>
            </a:r>
            <a:br>
              <a:rPr lang="en-US" dirty="0"/>
            </a:br>
            <a:r>
              <a:rPr lang="en-US" dirty="0"/>
              <a:t>The result is recommended by using pre trained models called in flask framework </a:t>
            </a:r>
            <a:r>
              <a:rPr lang="en-US" dirty="0" err="1"/>
              <a:t>uby</a:t>
            </a:r>
            <a:r>
              <a:rPr lang="en-US" dirty="0"/>
              <a:t> </a:t>
            </a:r>
            <a:r>
              <a:rPr lang="en-US" dirty="0" err="1"/>
              <a:t>picle</a:t>
            </a:r>
            <a:r>
              <a:rPr lang="en-US" dirty="0"/>
              <a:t> files for </a:t>
            </a:r>
            <a:r>
              <a:rPr lang="en-US" dirty="0" err="1"/>
              <a:t>specif</a:t>
            </a:r>
            <a:r>
              <a:rPr lang="en-US" dirty="0"/>
              <a:t> datasets</a:t>
            </a:r>
            <a:endParaRPr lang="en-IN" dirty="0"/>
          </a:p>
        </p:txBody>
      </p:sp>
    </p:spTree>
    <p:extLst>
      <p:ext uri="{BB962C8B-B14F-4D97-AF65-F5344CB8AC3E}">
        <p14:creationId xmlns:p14="http://schemas.microsoft.com/office/powerpoint/2010/main" val="3741507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CONCLUSION</a:t>
            </a:r>
          </a:p>
        </p:txBody>
      </p:sp>
      <p:sp>
        <p:nvSpPr>
          <p:cNvPr id="10" name="TextBox 9">
            <a:extLst>
              <a:ext uri="{FF2B5EF4-FFF2-40B4-BE49-F238E27FC236}">
                <a16:creationId xmlns:a16="http://schemas.microsoft.com/office/drawing/2014/main" id="{862F0E7F-0455-4455-7A6A-B2CD8620A3C7}"/>
              </a:ext>
            </a:extLst>
          </p:cNvPr>
          <p:cNvSpPr txBox="1"/>
          <p:nvPr/>
        </p:nvSpPr>
        <p:spPr>
          <a:xfrm>
            <a:off x="589487" y="1360196"/>
            <a:ext cx="11221617" cy="4478149"/>
          </a:xfrm>
          <a:prstGeom prst="rect">
            <a:avLst/>
          </a:prstGeom>
          <a:noFill/>
        </p:spPr>
        <p:txBody>
          <a:bodyPr wrap="square" rtlCol="0">
            <a:spAutoFit/>
          </a:bodyPr>
          <a:lstStyle/>
          <a:p>
            <a:r>
              <a:rPr lang="en-US" sz="1500" b="1" i="0" u="none" strike="noStrike" baseline="0" dirty="0">
                <a:solidFill>
                  <a:srgbClr val="000000"/>
                </a:solidFill>
                <a:latin typeface="Lato" panose="020F0502020204030203" pitchFamily="34" charset="0"/>
              </a:rPr>
              <a:t>Comprehensive Conclusion on Model Selection for Crop and Fertilizer Recommendation </a:t>
            </a:r>
          </a:p>
          <a:p>
            <a:endParaRPr lang="en-US" sz="1500" b="0" i="0" u="none" strike="noStrike" baseline="0" dirty="0">
              <a:solidFill>
                <a:srgbClr val="000000"/>
              </a:solidFill>
              <a:latin typeface="Lato" panose="020F0502020204030203" pitchFamily="34" charset="0"/>
            </a:endParaRPr>
          </a:p>
          <a:p>
            <a:r>
              <a:rPr lang="en-US" sz="1500" b="1" i="0" u="none" strike="noStrike" baseline="0" dirty="0">
                <a:solidFill>
                  <a:srgbClr val="000000"/>
                </a:solidFill>
                <a:latin typeface="Lato" panose="020F0502020204030203" pitchFamily="34" charset="0"/>
              </a:rPr>
              <a:t>Model Suitability: </a:t>
            </a:r>
            <a:r>
              <a:rPr lang="en-US" sz="1500" b="0" i="0" u="none" strike="noStrike" baseline="0" dirty="0">
                <a:solidFill>
                  <a:srgbClr val="000000"/>
                </a:solidFill>
                <a:latin typeface="Lato" panose="020F0502020204030203" pitchFamily="34" charset="0"/>
              </a:rPr>
              <a:t>Model choice should be tailored to the dataset's unique traits and the project's objectives. Random Forest offers a balanced approach with high accuracy and low risk of overfitting, suitable for varied scenarios. </a:t>
            </a:r>
          </a:p>
          <a:p>
            <a:endParaRPr lang="en-US" sz="1500" b="0" i="0" u="none" strike="noStrike" baseline="0" dirty="0">
              <a:solidFill>
                <a:srgbClr val="000000"/>
              </a:solidFill>
              <a:latin typeface="Lato" panose="020F0502020204030203" pitchFamily="34" charset="0"/>
            </a:endParaRPr>
          </a:p>
          <a:p>
            <a:r>
              <a:rPr lang="en-US" sz="1500" b="1" i="0" u="none" strike="noStrike" baseline="0" dirty="0">
                <a:solidFill>
                  <a:srgbClr val="000000"/>
                </a:solidFill>
                <a:latin typeface="Lato" panose="020F0502020204030203" pitchFamily="34" charset="0"/>
              </a:rPr>
              <a:t>Random Forest Advantages: </a:t>
            </a:r>
            <a:r>
              <a:rPr lang="en-US" sz="1500" b="0" i="0" u="none" strike="noStrike" baseline="0" dirty="0">
                <a:solidFill>
                  <a:srgbClr val="000000"/>
                </a:solidFill>
                <a:latin typeface="Lato" panose="020F0502020204030203" pitchFamily="34" charset="0"/>
              </a:rPr>
              <a:t>It handles complex data relationships effectively, with less computational demand, making it ideal for agricultural datasets where performance and usability are key. </a:t>
            </a:r>
          </a:p>
          <a:p>
            <a:endParaRPr lang="en-US" sz="1500" b="0" i="0" u="none" strike="noStrike" baseline="0" dirty="0">
              <a:solidFill>
                <a:srgbClr val="000000"/>
              </a:solidFill>
              <a:latin typeface="Lato" panose="020F0502020204030203" pitchFamily="34" charset="0"/>
            </a:endParaRPr>
          </a:p>
          <a:p>
            <a:r>
              <a:rPr lang="en-US" sz="1500" b="1" i="0" u="none" strike="noStrike" baseline="0" dirty="0">
                <a:solidFill>
                  <a:srgbClr val="000000"/>
                </a:solidFill>
                <a:latin typeface="Lato" panose="020F0502020204030203" pitchFamily="34" charset="0"/>
              </a:rPr>
              <a:t>Neural Networks Considerations: </a:t>
            </a:r>
            <a:r>
              <a:rPr lang="en-US" sz="1500" b="0" i="0" u="none" strike="noStrike" baseline="0" dirty="0">
                <a:solidFill>
                  <a:srgbClr val="000000"/>
                </a:solidFill>
                <a:latin typeface="Lato" panose="020F0502020204030203" pitchFamily="34" charset="0"/>
              </a:rPr>
              <a:t>While Neural Networks are adept at managing complex datasets, they require more data and meticulous hyperparameter tuning to fully leverage their capabilities. </a:t>
            </a:r>
          </a:p>
          <a:p>
            <a:endParaRPr lang="en-US" sz="1500" b="0" i="0" u="none" strike="noStrike" baseline="0" dirty="0">
              <a:solidFill>
                <a:srgbClr val="000000"/>
              </a:solidFill>
              <a:latin typeface="Lato" panose="020F0502020204030203" pitchFamily="34" charset="0"/>
            </a:endParaRPr>
          </a:p>
          <a:p>
            <a:r>
              <a:rPr lang="en-US" sz="1500" b="1" i="0" u="none" strike="noStrike" baseline="0" dirty="0">
                <a:solidFill>
                  <a:srgbClr val="000000"/>
                </a:solidFill>
                <a:latin typeface="Lato" panose="020F0502020204030203" pitchFamily="34" charset="0"/>
              </a:rPr>
              <a:t>Naive Bayes Appropriateness: </a:t>
            </a:r>
            <a:r>
              <a:rPr lang="en-US" sz="1500" b="0" i="0" u="none" strike="noStrike" baseline="0" dirty="0">
                <a:solidFill>
                  <a:srgbClr val="000000"/>
                </a:solidFill>
                <a:latin typeface="Lato" panose="020F0502020204030203" pitchFamily="34" charset="0"/>
              </a:rPr>
              <a:t>For datasets with independent features and possibly small or imbalanced data, Naive Bayes is efficient and simple, though caution is advised for more complex datasets where feature independence is not assured. </a:t>
            </a:r>
          </a:p>
          <a:p>
            <a:endParaRPr lang="en-US" sz="1500" b="0" i="0" u="none" strike="noStrike" baseline="0" dirty="0">
              <a:solidFill>
                <a:srgbClr val="000000"/>
              </a:solidFill>
              <a:latin typeface="Lato" panose="020F0502020204030203" pitchFamily="34" charset="0"/>
            </a:endParaRPr>
          </a:p>
          <a:p>
            <a:r>
              <a:rPr lang="en-US" sz="1500" b="1" i="0" u="none" strike="noStrike" baseline="0" dirty="0">
                <a:solidFill>
                  <a:srgbClr val="000000"/>
                </a:solidFill>
                <a:latin typeface="Lato" panose="020F0502020204030203" pitchFamily="34" charset="0"/>
              </a:rPr>
              <a:t>Cross-Validation Importance: </a:t>
            </a:r>
            <a:r>
              <a:rPr lang="en-US" sz="1500" b="0" i="0" u="none" strike="noStrike" baseline="0" dirty="0">
                <a:solidFill>
                  <a:srgbClr val="000000"/>
                </a:solidFill>
                <a:latin typeface="Lato" panose="020F0502020204030203" pitchFamily="34" charset="0"/>
              </a:rPr>
              <a:t>Ensuring that the model performs well on unseen data through cross-validation is crucial, affecting the choice between simpler models like Naive Bayes and more complex ones like Neural Networks. </a:t>
            </a:r>
          </a:p>
          <a:p>
            <a:endParaRPr lang="en-US" sz="1500" b="0" i="0" u="none" strike="noStrike" baseline="0" dirty="0">
              <a:solidFill>
                <a:srgbClr val="000000"/>
              </a:solidFill>
              <a:latin typeface="Lato" panose="020F0502020204030203" pitchFamily="34" charset="0"/>
            </a:endParaRPr>
          </a:p>
          <a:p>
            <a:r>
              <a:rPr lang="en-US" sz="1500" b="1" i="0" u="none" strike="noStrike" baseline="0" dirty="0">
                <a:solidFill>
                  <a:srgbClr val="000000"/>
                </a:solidFill>
                <a:latin typeface="Lato" panose="020F0502020204030203" pitchFamily="34" charset="0"/>
              </a:rPr>
              <a:t>Final Decision Factors: </a:t>
            </a:r>
            <a:r>
              <a:rPr lang="en-US" sz="1500" b="0" i="0" u="none" strike="noStrike" baseline="0" dirty="0">
                <a:solidFill>
                  <a:srgbClr val="000000"/>
                </a:solidFill>
                <a:latin typeface="Lato" panose="020F0502020204030203" pitchFamily="34" charset="0"/>
              </a:rPr>
              <a:t>The decision on the optimal model, be it Naive Bayes or Neural Networks, hinges on a balance between predictive performance, model transparency, and the dataset’s complexity. </a:t>
            </a:r>
            <a:endParaRPr lang="en-IN" sz="1500" dirty="0"/>
          </a:p>
        </p:txBody>
      </p:sp>
    </p:spTree>
    <p:extLst>
      <p:ext uri="{BB962C8B-B14F-4D97-AF65-F5344CB8AC3E}">
        <p14:creationId xmlns:p14="http://schemas.microsoft.com/office/powerpoint/2010/main" val="2848104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a:xfrm>
            <a:off x="838200" y="691697"/>
            <a:ext cx="10515600" cy="1325563"/>
          </a:xfrm>
        </p:spPr>
        <p:txBody>
          <a:bodyPr>
            <a:normAutofit fontScale="90000"/>
          </a:bodyPr>
          <a:lstStyle/>
          <a:p>
            <a:r>
              <a:rPr lang="en-US" sz="4800" b="1" dirty="0"/>
              <a:t>ACKNOWLEDGEMENT</a:t>
            </a:r>
            <a:br>
              <a:rPr lang="en-US" sz="4800" b="1" dirty="0"/>
            </a:br>
            <a:endParaRPr lang="en-US" sz="4800" b="1" dirty="0"/>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740663" y="1815425"/>
            <a:ext cx="10857288" cy="4790648"/>
          </a:xfrm>
        </p:spPr>
        <p:txBody>
          <a:bodyPr>
            <a:normAutofit fontScale="32500" lnSpcReduction="20000"/>
          </a:bodyPr>
          <a:lstStyle/>
          <a:p>
            <a:r>
              <a:rPr lang="en-US" sz="4900" dirty="0">
                <a:solidFill>
                  <a:srgbClr val="000000"/>
                </a:solidFill>
                <a:effectLst/>
                <a:latin typeface="Lato" panose="020F0502020204030203" pitchFamily="34" charset="0"/>
                <a:ea typeface="Times New Roman" panose="02020603050405020304" pitchFamily="18" charset="0"/>
                <a:cs typeface="Helvetica" panose="020B0604020202020204" pitchFamily="34" charset="0"/>
              </a:rPr>
              <a:t>Majority of work has been divided among team members </a:t>
            </a:r>
            <a:endParaRPr lang="en-IN" sz="4900" dirty="0">
              <a:effectLst/>
              <a:latin typeface="Times New Roman" panose="02020603050405020304" pitchFamily="18" charset="0"/>
              <a:ea typeface="Times New Roman" panose="02020603050405020304" pitchFamily="18" charset="0"/>
            </a:endParaRPr>
          </a:p>
          <a:p>
            <a:r>
              <a:rPr lang="en-US" sz="4900" dirty="0">
                <a:solidFill>
                  <a:srgbClr val="000000"/>
                </a:solidFill>
                <a:effectLst/>
                <a:latin typeface="Lato" panose="020F0502020204030203" pitchFamily="34" charset="0"/>
                <a:ea typeface="Times New Roman" panose="02020603050405020304" pitchFamily="18" charset="0"/>
                <a:cs typeface="Helvetica" panose="020B0604020202020204" pitchFamily="34" charset="0"/>
              </a:rPr>
              <a:t>Nainil worked on the data preprocessing and EDA along with feature engineering.</a:t>
            </a:r>
            <a:endParaRPr lang="en-IN" sz="4900" dirty="0">
              <a:effectLst/>
              <a:latin typeface="Times New Roman" panose="02020603050405020304" pitchFamily="18" charset="0"/>
              <a:ea typeface="Times New Roman" panose="02020603050405020304" pitchFamily="18" charset="0"/>
            </a:endParaRPr>
          </a:p>
          <a:p>
            <a:r>
              <a:rPr lang="en-US" sz="4900" dirty="0">
                <a:solidFill>
                  <a:srgbClr val="000000"/>
                </a:solidFill>
                <a:effectLst/>
                <a:latin typeface="Lato" panose="020F0502020204030203" pitchFamily="34" charset="0"/>
                <a:ea typeface="Times New Roman" panose="02020603050405020304" pitchFamily="18" charset="0"/>
                <a:cs typeface="Helvetica" panose="020B0604020202020204" pitchFamily="34" charset="0"/>
              </a:rPr>
              <a:t>Additionally, Model implementation including Naïve Bayes and NN was carried out by Nainil</a:t>
            </a:r>
            <a:endParaRPr lang="en-IN" sz="4900" dirty="0">
              <a:effectLst/>
              <a:latin typeface="Times New Roman" panose="02020603050405020304" pitchFamily="18" charset="0"/>
              <a:ea typeface="Times New Roman" panose="02020603050405020304" pitchFamily="18" charset="0"/>
            </a:endParaRPr>
          </a:p>
          <a:p>
            <a:r>
              <a:rPr lang="en-US" sz="4900" dirty="0">
                <a:solidFill>
                  <a:srgbClr val="000000"/>
                </a:solidFill>
                <a:effectLst/>
                <a:latin typeface="Lato" panose="020F0502020204030203" pitchFamily="34" charset="0"/>
                <a:ea typeface="Times New Roman" panose="02020603050405020304" pitchFamily="18" charset="0"/>
                <a:cs typeface="Helvetica" panose="020B0604020202020204" pitchFamily="34" charset="0"/>
              </a:rPr>
              <a:t>Nainil built a flask framework to use model for training of web model.</a:t>
            </a:r>
            <a:endParaRPr lang="en-IN" sz="4900" dirty="0">
              <a:effectLst/>
              <a:latin typeface="Times New Roman" panose="02020603050405020304" pitchFamily="18" charset="0"/>
              <a:ea typeface="Times New Roman" panose="02020603050405020304" pitchFamily="18" charset="0"/>
            </a:endParaRPr>
          </a:p>
          <a:p>
            <a:pPr marL="0" indent="0">
              <a:buNone/>
            </a:pPr>
            <a:r>
              <a:rPr lang="en-US" sz="4900" dirty="0">
                <a:solidFill>
                  <a:srgbClr val="000000"/>
                </a:solidFill>
                <a:effectLst/>
                <a:latin typeface="Lato" panose="020F0502020204030203" pitchFamily="34" charset="0"/>
                <a:ea typeface="Times New Roman" panose="02020603050405020304" pitchFamily="18" charset="0"/>
                <a:cs typeface="Helvetica" panose="020B0604020202020204" pitchFamily="34" charset="0"/>
              </a:rPr>
              <a:t> </a:t>
            </a:r>
            <a:endParaRPr lang="en-IN" sz="4900" dirty="0">
              <a:effectLst/>
              <a:latin typeface="Times New Roman" panose="02020603050405020304" pitchFamily="18" charset="0"/>
              <a:ea typeface="Times New Roman" panose="02020603050405020304" pitchFamily="18" charset="0"/>
            </a:endParaRPr>
          </a:p>
          <a:p>
            <a:r>
              <a:rPr lang="en-US" sz="4900" dirty="0">
                <a:solidFill>
                  <a:srgbClr val="000000"/>
                </a:solidFill>
                <a:effectLst/>
                <a:latin typeface="Lato" panose="020F0502020204030203" pitchFamily="34" charset="0"/>
                <a:ea typeface="Times New Roman" panose="02020603050405020304" pitchFamily="18" charset="0"/>
                <a:cs typeface="Helvetica" panose="020B0604020202020204" pitchFamily="34" charset="0"/>
              </a:rPr>
              <a:t>Simran worked on some feature engineering, data visualization and carried out model implementation using Random Forest and Neural Networks</a:t>
            </a:r>
            <a:endParaRPr lang="en-IN" sz="4900" dirty="0">
              <a:effectLst/>
              <a:latin typeface="Times New Roman" panose="02020603050405020304" pitchFamily="18" charset="0"/>
              <a:ea typeface="Times New Roman" panose="02020603050405020304" pitchFamily="18" charset="0"/>
            </a:endParaRPr>
          </a:p>
          <a:p>
            <a:r>
              <a:rPr lang="en-US" sz="4900" dirty="0">
                <a:solidFill>
                  <a:srgbClr val="000000"/>
                </a:solidFill>
                <a:effectLst/>
                <a:latin typeface="Lato" panose="020F0502020204030203" pitchFamily="34" charset="0"/>
                <a:ea typeface="Times New Roman" panose="02020603050405020304" pitchFamily="18" charset="0"/>
                <a:cs typeface="Helvetica" panose="020B0604020202020204" pitchFamily="34" charset="0"/>
              </a:rPr>
              <a:t>Simran made html interface with input from user for interactive application for crop and fertilizer recommendation</a:t>
            </a:r>
            <a:endParaRPr lang="en-IN" sz="4900" dirty="0">
              <a:effectLst/>
              <a:latin typeface="Times New Roman" panose="02020603050405020304" pitchFamily="18" charset="0"/>
              <a:ea typeface="Times New Roman" panose="02020603050405020304" pitchFamily="18" charset="0"/>
            </a:endParaRPr>
          </a:p>
          <a:p>
            <a:pPr marL="0" indent="0">
              <a:buNone/>
            </a:pPr>
            <a:endParaRPr lang="en-US" sz="4900" b="1" u="sng" dirty="0">
              <a:solidFill>
                <a:srgbClr val="2D3B45"/>
              </a:solidFill>
              <a:effectLst/>
              <a:latin typeface="Lato" panose="020F0502020204030203" pitchFamily="34" charset="0"/>
              <a:ea typeface="Times New Roman" panose="02020603050405020304" pitchFamily="18" charset="0"/>
            </a:endParaRPr>
          </a:p>
          <a:p>
            <a:pPr marL="0" indent="0">
              <a:buNone/>
            </a:pPr>
            <a:r>
              <a:rPr lang="en-US" sz="4900" b="1" u="sng" dirty="0">
                <a:solidFill>
                  <a:srgbClr val="2D3B45"/>
                </a:solidFill>
                <a:effectLst/>
                <a:latin typeface="Lato" panose="020F0502020204030203" pitchFamily="34" charset="0"/>
                <a:ea typeface="Times New Roman" panose="02020603050405020304" pitchFamily="18" charset="0"/>
              </a:rPr>
              <a:t>References</a:t>
            </a:r>
            <a:endParaRPr lang="en-IN" sz="49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4900" dirty="0">
                <a:solidFill>
                  <a:srgbClr val="2D3B45"/>
                </a:solidFill>
                <a:effectLst/>
                <a:latin typeface="Lato" panose="020F0502020204030203" pitchFamily="34" charset="0"/>
                <a:ea typeface="Times New Roman" panose="02020603050405020304" pitchFamily="18" charset="0"/>
              </a:rPr>
              <a:t>Recommender System lecture python notebook by Prof. </a:t>
            </a:r>
            <a:r>
              <a:rPr lang="en-US" sz="4900" dirty="0" err="1">
                <a:solidFill>
                  <a:srgbClr val="2D3B45"/>
                </a:solidFill>
                <a:effectLst/>
                <a:latin typeface="Lato" panose="020F0502020204030203" pitchFamily="34" charset="0"/>
                <a:ea typeface="Times New Roman" panose="02020603050405020304" pitchFamily="18" charset="0"/>
              </a:rPr>
              <a:t>Junwei</a:t>
            </a:r>
            <a:r>
              <a:rPr lang="en-US" sz="4900" dirty="0">
                <a:solidFill>
                  <a:srgbClr val="2D3B45"/>
                </a:solidFill>
                <a:effectLst/>
                <a:latin typeface="Lato" panose="020F0502020204030203" pitchFamily="34" charset="0"/>
                <a:ea typeface="Times New Roman" panose="02020603050405020304" pitchFamily="18" charset="0"/>
              </a:rPr>
              <a:t> Huang</a:t>
            </a:r>
            <a:endParaRPr lang="en-IN" sz="49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4900" dirty="0">
                <a:solidFill>
                  <a:srgbClr val="2D3B45"/>
                </a:solidFill>
                <a:effectLst/>
                <a:latin typeface="Lato" panose="020F0502020204030203" pitchFamily="34" charset="0"/>
                <a:ea typeface="Times New Roman" panose="02020603050405020304" pitchFamily="18" charset="0"/>
              </a:rPr>
              <a:t>[Crop Recommendation using ML] (</a:t>
            </a:r>
            <a:r>
              <a:rPr lang="en-US" sz="4900" u="sng" dirty="0">
                <a:solidFill>
                  <a:srgbClr val="000000"/>
                </a:solidFill>
                <a:effectLst/>
                <a:latin typeface="Lato" panose="020F0502020204030203" pitchFamily="34" charset="0"/>
                <a:ea typeface="Times New Roman" panose="02020603050405020304" pitchFamily="18" charset="0"/>
                <a:hlinkClick r:id="rId3"/>
              </a:rPr>
              <a:t>https://ieeexplore.ieee.org/document/9734173</a:t>
            </a:r>
            <a:r>
              <a:rPr lang="en-US" sz="4900" dirty="0">
                <a:solidFill>
                  <a:srgbClr val="2D3B45"/>
                </a:solidFill>
                <a:effectLst/>
                <a:latin typeface="Lato" panose="020F0502020204030203" pitchFamily="34" charset="0"/>
                <a:ea typeface="Times New Roman" panose="02020603050405020304" pitchFamily="18" charset="0"/>
              </a:rPr>
              <a:t>)</a:t>
            </a:r>
            <a:endParaRPr lang="en-IN" sz="49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4900" dirty="0">
                <a:solidFill>
                  <a:srgbClr val="2D3B45"/>
                </a:solidFill>
                <a:effectLst/>
                <a:latin typeface="Lato" panose="020F0502020204030203" pitchFamily="34" charset="0"/>
                <a:ea typeface="Times New Roman" panose="02020603050405020304" pitchFamily="18" charset="0"/>
              </a:rPr>
              <a:t>Kaggle : (</a:t>
            </a:r>
            <a:r>
              <a:rPr lang="en-US" sz="4900" u="sng" dirty="0">
                <a:solidFill>
                  <a:srgbClr val="000000"/>
                </a:solidFill>
                <a:effectLst/>
                <a:latin typeface="Lato" panose="020F0502020204030203" pitchFamily="34" charset="0"/>
                <a:ea typeface="Times New Roman" panose="02020603050405020304" pitchFamily="18" charset="0"/>
                <a:hlinkClick r:id="rId4"/>
              </a:rPr>
              <a:t>https://www.kaggle.com/datasets/atharvaingle/crop-recommendation-dataset</a:t>
            </a:r>
            <a:r>
              <a:rPr lang="en-US" sz="4900" dirty="0">
                <a:solidFill>
                  <a:srgbClr val="2D3B45"/>
                </a:solidFill>
                <a:effectLst/>
                <a:latin typeface="Lato" panose="020F0502020204030203" pitchFamily="34" charset="0"/>
                <a:ea typeface="Times New Roman" panose="02020603050405020304" pitchFamily="18" charset="0"/>
              </a:rPr>
              <a:t>)</a:t>
            </a:r>
            <a:endParaRPr lang="en-IN" sz="49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4900" dirty="0">
                <a:solidFill>
                  <a:srgbClr val="2D3B45"/>
                </a:solidFill>
                <a:effectLst/>
                <a:latin typeface="Lato" panose="020F0502020204030203" pitchFamily="34" charset="0"/>
                <a:ea typeface="Times New Roman" panose="02020603050405020304" pitchFamily="18" charset="0"/>
              </a:rPr>
              <a:t>Fertilizer Kaggle: (</a:t>
            </a:r>
            <a:r>
              <a:rPr lang="en-US" sz="4900" u="sng" dirty="0">
                <a:solidFill>
                  <a:srgbClr val="000000"/>
                </a:solidFill>
                <a:effectLst/>
                <a:latin typeface="Times New Roman" panose="02020603050405020304" pitchFamily="18" charset="0"/>
                <a:ea typeface="Times New Roman" panose="02020603050405020304" pitchFamily="18" charset="0"/>
                <a:hlinkClick r:id="rId5"/>
              </a:rPr>
              <a:t>Plant Disease Classification - </a:t>
            </a:r>
            <a:r>
              <a:rPr lang="en-US" sz="4900" u="sng" dirty="0" err="1">
                <a:solidFill>
                  <a:srgbClr val="000000"/>
                </a:solidFill>
                <a:effectLst/>
                <a:latin typeface="Times New Roman" panose="02020603050405020304" pitchFamily="18" charset="0"/>
                <a:ea typeface="Times New Roman" panose="02020603050405020304" pitchFamily="18" charset="0"/>
                <a:hlinkClick r:id="rId5"/>
              </a:rPr>
              <a:t>ResNet</a:t>
            </a:r>
            <a:r>
              <a:rPr lang="en-US" sz="4900" u="sng" dirty="0">
                <a:solidFill>
                  <a:srgbClr val="000000"/>
                </a:solidFill>
                <a:effectLst/>
                <a:latin typeface="Times New Roman" panose="02020603050405020304" pitchFamily="18" charset="0"/>
                <a:ea typeface="Times New Roman" panose="02020603050405020304" pitchFamily="18" charset="0"/>
                <a:hlinkClick r:id="rId5"/>
              </a:rPr>
              <a:t>- 99.2% | Kaggle</a:t>
            </a:r>
            <a:r>
              <a:rPr lang="en-US" sz="4900" dirty="0">
                <a:solidFill>
                  <a:srgbClr val="000000"/>
                </a:solidFill>
                <a:effectLst/>
                <a:latin typeface="Times New Roman" panose="02020603050405020304" pitchFamily="18" charset="0"/>
                <a:ea typeface="Times New Roman" panose="02020603050405020304" pitchFamily="18" charset="0"/>
              </a:rPr>
              <a:t>)</a:t>
            </a:r>
            <a:endParaRPr lang="en-IN" sz="49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4900" dirty="0">
                <a:solidFill>
                  <a:srgbClr val="2D3B45"/>
                </a:solidFill>
                <a:effectLst/>
                <a:latin typeface="Lato" panose="020F0502020204030203" pitchFamily="34" charset="0"/>
                <a:ea typeface="Times New Roman" panose="02020603050405020304" pitchFamily="18" charset="0"/>
              </a:rPr>
              <a:t> </a:t>
            </a:r>
            <a:r>
              <a:rPr lang="en-US" sz="4900" dirty="0" err="1">
                <a:solidFill>
                  <a:srgbClr val="2D3B45"/>
                </a:solidFill>
                <a:effectLst/>
                <a:latin typeface="Lato" panose="020F0502020204030203" pitchFamily="34" charset="0"/>
                <a:ea typeface="Times New Roman" panose="02020603050405020304" pitchFamily="18" charset="0"/>
              </a:rPr>
              <a:t>Microssoft</a:t>
            </a:r>
            <a:r>
              <a:rPr lang="en-US" sz="4900" dirty="0">
                <a:solidFill>
                  <a:srgbClr val="2D3B45"/>
                </a:solidFill>
                <a:effectLst/>
                <a:latin typeface="Lato" panose="020F0502020204030203" pitchFamily="34" charset="0"/>
                <a:ea typeface="Times New Roman" panose="02020603050405020304" pitchFamily="18" charset="0"/>
              </a:rPr>
              <a:t> Bing AI chat</a:t>
            </a:r>
            <a:endParaRPr lang="en-IN" dirty="0">
              <a:solidFill>
                <a:schemeClr val="accent6">
                  <a:lumMod val="50000"/>
                </a:schemeClr>
              </a:solidFill>
            </a:endParaRPr>
          </a:p>
        </p:txBody>
      </p:sp>
    </p:spTree>
    <p:extLst>
      <p:ext uri="{BB962C8B-B14F-4D97-AF65-F5344CB8AC3E}">
        <p14:creationId xmlns:p14="http://schemas.microsoft.com/office/powerpoint/2010/main" val="160726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DATASET</a:t>
            </a:r>
          </a:p>
        </p:txBody>
      </p:sp>
      <p:sp>
        <p:nvSpPr>
          <p:cNvPr id="4" name="Content Placeholder 2">
            <a:extLst>
              <a:ext uri="{FF2B5EF4-FFF2-40B4-BE49-F238E27FC236}">
                <a16:creationId xmlns:a16="http://schemas.microsoft.com/office/drawing/2014/main" id="{6F9CCB38-ABCC-4777-0F10-7A114383831F}"/>
              </a:ext>
            </a:extLst>
          </p:cNvPr>
          <p:cNvSpPr>
            <a:spLocks noGrp="1"/>
          </p:cNvSpPr>
          <p:nvPr>
            <p:ph idx="1"/>
          </p:nvPr>
        </p:nvSpPr>
        <p:spPr>
          <a:xfrm>
            <a:off x="838199" y="1475508"/>
            <a:ext cx="10868891" cy="829153"/>
          </a:xfrm>
        </p:spPr>
        <p:txBody>
          <a:bodyPr>
            <a:normAutofit/>
          </a:bodyPr>
          <a:lstStyle/>
          <a:p>
            <a:pPr marL="0" indent="0">
              <a:buNone/>
            </a:pPr>
            <a:r>
              <a:rPr lang="en-US" sz="1800" dirty="0">
                <a:solidFill>
                  <a:srgbClr val="000000"/>
                </a:solidFill>
                <a:latin typeface="Lato" panose="020F0502020204030203" pitchFamily="34" charset="0"/>
                <a:cs typeface="Helvetica" panose="020B0604020202020204" pitchFamily="34" charset="0"/>
              </a:rPr>
              <a:t>Crops Recommendation dataset: </a:t>
            </a:r>
            <a:r>
              <a:rPr lang="en-US" sz="1800" dirty="0">
                <a:solidFill>
                  <a:srgbClr val="000000"/>
                </a:solidFill>
                <a:latin typeface="Lato" panose="020F0502020204030203" pitchFamily="34" charset="0"/>
                <a:cs typeface="Helvetica" panose="020B0604020202020204" pitchFamily="34" charset="0"/>
                <a:hlinkClick r:id="rId3"/>
              </a:rPr>
              <a:t>Case Study on Kaggle Competition</a:t>
            </a:r>
            <a:endParaRPr lang="en-US" sz="1800" dirty="0">
              <a:solidFill>
                <a:srgbClr val="000000"/>
              </a:solidFill>
              <a:latin typeface="Lato" panose="020F0502020204030203" pitchFamily="34" charset="0"/>
              <a:cs typeface="Helvetica" panose="020B0604020202020204" pitchFamily="34" charset="0"/>
            </a:endParaRPr>
          </a:p>
          <a:p>
            <a:pPr marL="0" indent="0">
              <a:buNone/>
            </a:pPr>
            <a:r>
              <a:rPr lang="en-US" sz="1800" dirty="0">
                <a:solidFill>
                  <a:srgbClr val="000000"/>
                </a:solidFill>
                <a:latin typeface="Lato" panose="020F0502020204030203" pitchFamily="34" charset="0"/>
                <a:cs typeface="Helvetica" panose="020B0604020202020204" pitchFamily="34" charset="0"/>
              </a:rPr>
              <a:t>Fertilizers Recommendation dataset: </a:t>
            </a:r>
            <a:r>
              <a:rPr lang="en-US" sz="1800" dirty="0" err="1">
                <a:solidFill>
                  <a:srgbClr val="000000"/>
                </a:solidFill>
                <a:latin typeface="Lato" panose="020F0502020204030203" pitchFamily="34" charset="0"/>
                <a:cs typeface="Helvetica" panose="020B0604020202020204" pitchFamily="34" charset="0"/>
                <a:hlinkClick r:id="rId4"/>
              </a:rPr>
              <a:t>Github:Yash</a:t>
            </a:r>
            <a:r>
              <a:rPr lang="en-US" sz="1800" dirty="0">
                <a:solidFill>
                  <a:srgbClr val="000000"/>
                </a:solidFill>
                <a:latin typeface="Lato" panose="020F0502020204030203" pitchFamily="34" charset="0"/>
                <a:cs typeface="Helvetica" panose="020B0604020202020204" pitchFamily="34" charset="0"/>
                <a:hlinkClick r:id="rId4"/>
              </a:rPr>
              <a:t> </a:t>
            </a:r>
            <a:r>
              <a:rPr lang="en-US" sz="1800" dirty="0" err="1">
                <a:solidFill>
                  <a:srgbClr val="000000"/>
                </a:solidFill>
                <a:latin typeface="Lato" panose="020F0502020204030203" pitchFamily="34" charset="0"/>
                <a:cs typeface="Helvetica" panose="020B0604020202020204" pitchFamily="34" charset="0"/>
                <a:hlinkClick r:id="rId4"/>
              </a:rPr>
              <a:t>Thorbole</a:t>
            </a:r>
            <a:endParaRPr lang="en-US" sz="1800" dirty="0">
              <a:solidFill>
                <a:srgbClr val="000000"/>
              </a:solidFill>
              <a:latin typeface="Lato" panose="020F0502020204030203" pitchFamily="34" charset="0"/>
              <a:cs typeface="Helvetica" panose="020B0604020202020204" pitchFamily="34" charset="0"/>
            </a:endParaRPr>
          </a:p>
          <a:p>
            <a:pPr marL="0" indent="0">
              <a:buNone/>
            </a:pPr>
            <a:endParaRPr lang="en-US" dirty="0">
              <a:solidFill>
                <a:schemeClr val="accent6">
                  <a:lumMod val="50000"/>
                </a:schemeClr>
              </a:solidFill>
            </a:endParaRPr>
          </a:p>
        </p:txBody>
      </p:sp>
      <p:sp>
        <p:nvSpPr>
          <p:cNvPr id="5" name="TextBox 4">
            <a:extLst>
              <a:ext uri="{FF2B5EF4-FFF2-40B4-BE49-F238E27FC236}">
                <a16:creationId xmlns:a16="http://schemas.microsoft.com/office/drawing/2014/main" id="{11C6D135-F631-27FA-C7A7-DAA1C9718BA5}"/>
              </a:ext>
            </a:extLst>
          </p:cNvPr>
          <p:cNvSpPr txBox="1"/>
          <p:nvPr/>
        </p:nvSpPr>
        <p:spPr>
          <a:xfrm>
            <a:off x="259699" y="2483791"/>
            <a:ext cx="7960570" cy="3754874"/>
          </a:xfrm>
          <a:prstGeom prst="rect">
            <a:avLst/>
          </a:prstGeom>
          <a:noFill/>
        </p:spPr>
        <p:txBody>
          <a:bodyPr wrap="square" rtlCol="0">
            <a:spAutoFit/>
          </a:bodyPr>
          <a:lstStyle/>
          <a:p>
            <a:r>
              <a:rPr lang="en-US" sz="1400" b="1" i="0" u="none" strike="noStrike" baseline="0" dirty="0">
                <a:solidFill>
                  <a:srgbClr val="000000"/>
                </a:solidFill>
                <a:latin typeface="Lato" panose="020F0502020204030203" pitchFamily="34" charset="0"/>
              </a:rPr>
              <a:t>Nitrogen (N): </a:t>
            </a:r>
            <a:r>
              <a:rPr lang="en-US" sz="1400" b="0" i="0" u="none" strike="noStrike" baseline="0" dirty="0">
                <a:solidFill>
                  <a:srgbClr val="000000"/>
                </a:solidFill>
                <a:latin typeface="Lato" panose="020F0502020204030203" pitchFamily="34" charset="0"/>
              </a:rPr>
              <a:t>Ranges from 0 to 140 with a mean of around 50.55. </a:t>
            </a:r>
          </a:p>
          <a:p>
            <a:r>
              <a:rPr lang="en-US" sz="1400" b="1" i="0" u="none" strike="noStrike" baseline="0" dirty="0">
                <a:solidFill>
                  <a:srgbClr val="000000"/>
                </a:solidFill>
                <a:latin typeface="Lato" panose="020F0502020204030203" pitchFamily="34" charset="0"/>
              </a:rPr>
              <a:t>Phosphorus (P): </a:t>
            </a:r>
            <a:r>
              <a:rPr lang="en-US" sz="1400" b="0" i="0" u="none" strike="noStrike" baseline="0" dirty="0">
                <a:solidFill>
                  <a:srgbClr val="000000"/>
                </a:solidFill>
                <a:latin typeface="Lato" panose="020F0502020204030203" pitchFamily="34" charset="0"/>
              </a:rPr>
              <a:t>Ranges from 5 to 145 with a mean of approximately 53.36. </a:t>
            </a:r>
          </a:p>
          <a:p>
            <a:r>
              <a:rPr lang="en-US" sz="1400" b="1" i="0" u="none" strike="noStrike" baseline="0" dirty="0">
                <a:solidFill>
                  <a:srgbClr val="000000"/>
                </a:solidFill>
                <a:latin typeface="Lato" panose="020F0502020204030203" pitchFamily="34" charset="0"/>
              </a:rPr>
              <a:t>Potassium (K): </a:t>
            </a:r>
            <a:r>
              <a:rPr lang="en-US" sz="1400" b="0" i="0" u="none" strike="noStrike" baseline="0" dirty="0">
                <a:solidFill>
                  <a:srgbClr val="000000"/>
                </a:solidFill>
                <a:latin typeface="Lato" panose="020F0502020204030203" pitchFamily="34" charset="0"/>
              </a:rPr>
              <a:t>Has a wide range from 5 to 205, average near 48.15. </a:t>
            </a:r>
          </a:p>
          <a:p>
            <a:r>
              <a:rPr lang="en-US" sz="1400" b="1" i="0" u="none" strike="noStrike" baseline="0" dirty="0">
                <a:solidFill>
                  <a:srgbClr val="000000"/>
                </a:solidFill>
                <a:latin typeface="Lato" panose="020F0502020204030203" pitchFamily="34" charset="0"/>
              </a:rPr>
              <a:t>Temperature: </a:t>
            </a:r>
            <a:r>
              <a:rPr lang="en-US" sz="1400" b="0" i="0" u="none" strike="noStrike" baseline="0" dirty="0">
                <a:solidFill>
                  <a:srgbClr val="000000"/>
                </a:solidFill>
                <a:latin typeface="Lato" panose="020F0502020204030203" pitchFamily="34" charset="0"/>
              </a:rPr>
              <a:t>Varies from 8.83°C to 43.68°C, average around 25.62°C. </a:t>
            </a:r>
          </a:p>
          <a:p>
            <a:r>
              <a:rPr lang="en-US" sz="1400" b="1" i="0" u="none" strike="noStrike" baseline="0" dirty="0">
                <a:solidFill>
                  <a:srgbClr val="000000"/>
                </a:solidFill>
                <a:latin typeface="Lato" panose="020F0502020204030203" pitchFamily="34" charset="0"/>
              </a:rPr>
              <a:t>Humidity: </a:t>
            </a:r>
            <a:r>
              <a:rPr lang="en-US" sz="1400" b="0" i="0" u="none" strike="noStrike" baseline="0" dirty="0">
                <a:solidFill>
                  <a:srgbClr val="000000"/>
                </a:solidFill>
                <a:latin typeface="Lato" panose="020F0502020204030203" pitchFamily="34" charset="0"/>
              </a:rPr>
              <a:t>Ranges widely from 14.26% to nearly 100%, with an average of 71.48%. </a:t>
            </a:r>
          </a:p>
          <a:p>
            <a:r>
              <a:rPr lang="en-US" sz="1400" b="1" i="0" u="none" strike="noStrike" baseline="0" dirty="0">
                <a:solidFill>
                  <a:srgbClr val="000000"/>
                </a:solidFill>
                <a:latin typeface="Lato" panose="020F0502020204030203" pitchFamily="34" charset="0"/>
              </a:rPr>
              <a:t>pH: </a:t>
            </a:r>
            <a:r>
              <a:rPr lang="en-US" sz="1400" i="0" u="none" strike="noStrike" baseline="0" dirty="0">
                <a:solidFill>
                  <a:srgbClr val="000000"/>
                </a:solidFill>
                <a:latin typeface="Lato" panose="020F0502020204030203" pitchFamily="34" charset="0"/>
              </a:rPr>
              <a:t>Varies from 3.50 to 9.94, with a mean value close to 6.47, which is slightly acidic. </a:t>
            </a:r>
          </a:p>
          <a:p>
            <a:r>
              <a:rPr lang="en-US" sz="1400" b="1" i="0" u="none" strike="noStrike" baseline="0" dirty="0">
                <a:solidFill>
                  <a:srgbClr val="000000"/>
                </a:solidFill>
                <a:latin typeface="Lato" panose="020F0502020204030203" pitchFamily="34" charset="0"/>
              </a:rPr>
              <a:t>Rainfall: </a:t>
            </a:r>
            <a:r>
              <a:rPr lang="en-US" sz="1400" b="0" i="0" u="none" strike="noStrike" baseline="0" dirty="0">
                <a:solidFill>
                  <a:srgbClr val="000000"/>
                </a:solidFill>
                <a:latin typeface="Lato" panose="020F0502020204030203" pitchFamily="34" charset="0"/>
              </a:rPr>
              <a:t>Ranges from 20.21 mm to 298.56 mm, with an average of 103.46 mm. </a:t>
            </a:r>
          </a:p>
          <a:p>
            <a:endParaRPr lang="en-US" sz="1400" b="0" i="0" u="none" strike="noStrike" baseline="0" dirty="0">
              <a:solidFill>
                <a:srgbClr val="000000"/>
              </a:solidFill>
              <a:latin typeface="Lato" panose="020F0502020204030203" pitchFamily="34" charset="0"/>
            </a:endParaRPr>
          </a:p>
          <a:p>
            <a:endParaRPr lang="en-US" sz="1400" dirty="0">
              <a:solidFill>
                <a:srgbClr val="000000"/>
              </a:solidFill>
              <a:latin typeface="Lato" panose="020F0502020204030203" pitchFamily="34" charset="0"/>
            </a:endParaRPr>
          </a:p>
          <a:p>
            <a:endParaRPr lang="en-US" sz="1400" b="0" i="0" u="none" strike="noStrike" baseline="0" dirty="0">
              <a:solidFill>
                <a:srgbClr val="000000"/>
              </a:solidFill>
              <a:latin typeface="Lato" panose="020F0502020204030203" pitchFamily="34" charset="0"/>
            </a:endParaRPr>
          </a:p>
          <a:p>
            <a:r>
              <a:rPr lang="en-IN" sz="1400" b="0" i="0" u="none" strike="noStrike" baseline="0" dirty="0">
                <a:solidFill>
                  <a:srgbClr val="000000"/>
                </a:solidFill>
                <a:latin typeface="Lato" panose="020F0502020204030203" pitchFamily="34" charset="0"/>
              </a:rPr>
              <a:t>Fertilizer: </a:t>
            </a:r>
          </a:p>
          <a:p>
            <a:r>
              <a:rPr lang="en-IN" sz="1400" b="1" i="0" u="none" strike="noStrike" baseline="0" dirty="0">
                <a:solidFill>
                  <a:srgbClr val="000000"/>
                </a:solidFill>
                <a:latin typeface="Lato" panose="020F0502020204030203" pitchFamily="34" charset="0"/>
              </a:rPr>
              <a:t>Urea</a:t>
            </a:r>
            <a:r>
              <a:rPr lang="en-IN" sz="1400" b="0" i="0" u="none" strike="noStrike" baseline="0" dirty="0">
                <a:solidFill>
                  <a:srgbClr val="000000"/>
                </a:solidFill>
                <a:latin typeface="Lato" panose="020F0502020204030203" pitchFamily="34" charset="0"/>
              </a:rPr>
              <a:t>: Contains 37% Nitrogen, 0% Potassium, and 0% Phosphorous. </a:t>
            </a:r>
          </a:p>
          <a:p>
            <a:r>
              <a:rPr lang="en-US" sz="1400" b="1" i="0" u="none" strike="noStrike" baseline="0" dirty="0">
                <a:solidFill>
                  <a:srgbClr val="000000"/>
                </a:solidFill>
                <a:latin typeface="Lato" panose="020F0502020204030203" pitchFamily="34" charset="0"/>
              </a:rPr>
              <a:t>DAP (Diammonium phosphate): </a:t>
            </a:r>
            <a:r>
              <a:rPr lang="en-US" sz="1400" b="0" i="0" u="none" strike="noStrike" baseline="0" dirty="0">
                <a:solidFill>
                  <a:srgbClr val="000000"/>
                </a:solidFill>
                <a:latin typeface="Lato" panose="020F0502020204030203" pitchFamily="34" charset="0"/>
              </a:rPr>
              <a:t>It contains 12% Nitrogen, 0% Potassium, and 36% Phosphorous. </a:t>
            </a:r>
          </a:p>
          <a:p>
            <a:r>
              <a:rPr lang="en-US" sz="1400" b="1" i="0" u="none" strike="noStrike" baseline="0" dirty="0">
                <a:solidFill>
                  <a:srgbClr val="000000"/>
                </a:solidFill>
                <a:latin typeface="Lato" panose="020F0502020204030203" pitchFamily="34" charset="0"/>
              </a:rPr>
              <a:t>Fourteen-Thirty Five-Fourteen: </a:t>
            </a:r>
            <a:r>
              <a:rPr lang="en-US" sz="1400" b="0" i="0" u="none" strike="noStrike" baseline="0" dirty="0">
                <a:solidFill>
                  <a:srgbClr val="000000"/>
                </a:solidFill>
                <a:latin typeface="Lato" panose="020F0502020204030203" pitchFamily="34" charset="0"/>
              </a:rPr>
              <a:t>It contains 7% Nitrogen, 9% Potassium, and 30% Phosphorous. </a:t>
            </a:r>
          </a:p>
          <a:p>
            <a:r>
              <a:rPr lang="en-US" sz="1400" b="1" i="0" u="none" strike="noStrike" baseline="0" dirty="0">
                <a:solidFill>
                  <a:srgbClr val="000000"/>
                </a:solidFill>
                <a:latin typeface="Lato" panose="020F0502020204030203" pitchFamily="34" charset="0"/>
              </a:rPr>
              <a:t>Twenty Eight-Twenty Eight: </a:t>
            </a:r>
            <a:r>
              <a:rPr lang="en-US" sz="1400" b="0" i="0" u="none" strike="noStrike" baseline="0" dirty="0">
                <a:solidFill>
                  <a:srgbClr val="000000"/>
                </a:solidFill>
                <a:latin typeface="Lato" panose="020F0502020204030203" pitchFamily="34" charset="0"/>
              </a:rPr>
              <a:t>It contains 22% Nitrogen, 0% Potassium, and 20% Phosphorous. </a:t>
            </a:r>
          </a:p>
          <a:p>
            <a:r>
              <a:rPr lang="en-US" sz="1400" b="1" i="0" u="none" strike="noStrike" baseline="0" dirty="0">
                <a:solidFill>
                  <a:srgbClr val="000000"/>
                </a:solidFill>
                <a:latin typeface="Lato" panose="020F0502020204030203" pitchFamily="34" charset="0"/>
              </a:rPr>
              <a:t>Seventeen-Seventeen-Seventeen: </a:t>
            </a:r>
            <a:r>
              <a:rPr lang="en-US" sz="1400" b="0" i="0" u="none" strike="noStrike" baseline="0" dirty="0">
                <a:solidFill>
                  <a:srgbClr val="000000"/>
                </a:solidFill>
                <a:latin typeface="Lato" panose="020F0502020204030203" pitchFamily="34" charset="0"/>
              </a:rPr>
              <a:t>Contains 17% Nitrogen, 17% Potassium, and 17% Phosphorous. </a:t>
            </a:r>
          </a:p>
          <a:p>
            <a:r>
              <a:rPr lang="en-US" sz="1400" b="1" i="0" u="none" strike="noStrike" baseline="0" dirty="0">
                <a:solidFill>
                  <a:srgbClr val="000000"/>
                </a:solidFill>
                <a:latin typeface="Lato" panose="020F0502020204030203" pitchFamily="34" charset="0"/>
              </a:rPr>
              <a:t>Ten-Twenty Six-Twenty Six: </a:t>
            </a:r>
            <a:r>
              <a:rPr lang="en-US" sz="1400" b="0" i="0" u="none" strike="noStrike" baseline="0" dirty="0">
                <a:solidFill>
                  <a:srgbClr val="000000"/>
                </a:solidFill>
                <a:latin typeface="Lato" panose="020F0502020204030203" pitchFamily="34" charset="0"/>
              </a:rPr>
              <a:t>Comprises 10% Nitrogen, 26% Potassium, and 26% Phosphorous. </a:t>
            </a:r>
            <a:endParaRPr lang="en-IN" sz="1400" dirty="0"/>
          </a:p>
        </p:txBody>
      </p:sp>
      <p:pic>
        <p:nvPicPr>
          <p:cNvPr id="10" name="Picture 9">
            <a:extLst>
              <a:ext uri="{FF2B5EF4-FFF2-40B4-BE49-F238E27FC236}">
                <a16:creationId xmlns:a16="http://schemas.microsoft.com/office/drawing/2014/main" id="{501BFA9E-E43D-9331-6996-3D067DF95452}"/>
              </a:ext>
            </a:extLst>
          </p:cNvPr>
          <p:cNvPicPr>
            <a:picLocks noChangeAspect="1"/>
          </p:cNvPicPr>
          <p:nvPr/>
        </p:nvPicPr>
        <p:blipFill>
          <a:blip r:embed="rId5"/>
          <a:stretch>
            <a:fillRect/>
          </a:stretch>
        </p:blipFill>
        <p:spPr>
          <a:xfrm>
            <a:off x="8154783" y="4775498"/>
            <a:ext cx="3962743" cy="1463167"/>
          </a:xfrm>
          <a:prstGeom prst="rect">
            <a:avLst/>
          </a:prstGeom>
        </p:spPr>
      </p:pic>
      <p:pic>
        <p:nvPicPr>
          <p:cNvPr id="12" name="Picture 11">
            <a:extLst>
              <a:ext uri="{FF2B5EF4-FFF2-40B4-BE49-F238E27FC236}">
                <a16:creationId xmlns:a16="http://schemas.microsoft.com/office/drawing/2014/main" id="{DED03D41-CE1F-E218-2CB9-681087411451}"/>
              </a:ext>
            </a:extLst>
          </p:cNvPr>
          <p:cNvPicPr>
            <a:picLocks noChangeAspect="1"/>
          </p:cNvPicPr>
          <p:nvPr/>
        </p:nvPicPr>
        <p:blipFill>
          <a:blip r:embed="rId6"/>
          <a:stretch>
            <a:fillRect/>
          </a:stretch>
        </p:blipFill>
        <p:spPr>
          <a:xfrm>
            <a:off x="7277878" y="2483791"/>
            <a:ext cx="4495803" cy="1634838"/>
          </a:xfrm>
          <a:prstGeom prst="rect">
            <a:avLst/>
          </a:prstGeom>
        </p:spPr>
      </p:pic>
    </p:spTree>
    <p:extLst>
      <p:ext uri="{BB962C8B-B14F-4D97-AF65-F5344CB8AC3E}">
        <p14:creationId xmlns:p14="http://schemas.microsoft.com/office/powerpoint/2010/main" val="114509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Exploratory Data Analysis </a:t>
            </a:r>
            <a:r>
              <a:rPr lang="en-US" sz="2000" b="1" dirty="0"/>
              <a:t>for Crop Dataset</a:t>
            </a:r>
          </a:p>
        </p:txBody>
      </p:sp>
      <p:pic>
        <p:nvPicPr>
          <p:cNvPr id="4" name="Picture 3">
            <a:extLst>
              <a:ext uri="{FF2B5EF4-FFF2-40B4-BE49-F238E27FC236}">
                <a16:creationId xmlns:a16="http://schemas.microsoft.com/office/drawing/2014/main" id="{42650E95-156E-8C78-9BAD-B5496DF6D03F}"/>
              </a:ext>
            </a:extLst>
          </p:cNvPr>
          <p:cNvPicPr>
            <a:picLocks noChangeAspect="1"/>
          </p:cNvPicPr>
          <p:nvPr/>
        </p:nvPicPr>
        <p:blipFill>
          <a:blip r:embed="rId3"/>
          <a:stretch>
            <a:fillRect/>
          </a:stretch>
        </p:blipFill>
        <p:spPr>
          <a:xfrm>
            <a:off x="1594694" y="4903596"/>
            <a:ext cx="9002611" cy="1701197"/>
          </a:xfrm>
          <a:prstGeom prst="rect">
            <a:avLst/>
          </a:prstGeom>
        </p:spPr>
      </p:pic>
      <p:pic>
        <p:nvPicPr>
          <p:cNvPr id="15" name="Picture 14" descr="A graph of a distribution of rainfall&#10;&#10;Description automatically generated">
            <a:extLst>
              <a:ext uri="{FF2B5EF4-FFF2-40B4-BE49-F238E27FC236}">
                <a16:creationId xmlns:a16="http://schemas.microsoft.com/office/drawing/2014/main" id="{A3F9AB79-CF8D-4803-D70E-6E7627989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461" y="1264903"/>
            <a:ext cx="4741628" cy="3667301"/>
          </a:xfrm>
          <a:prstGeom prst="rect">
            <a:avLst/>
          </a:prstGeom>
        </p:spPr>
      </p:pic>
      <p:pic>
        <p:nvPicPr>
          <p:cNvPr id="17" name="Picture 16" descr="A graph of a distribution of temperature&#10;&#10;Description automatically generated">
            <a:extLst>
              <a:ext uri="{FF2B5EF4-FFF2-40B4-BE49-F238E27FC236}">
                <a16:creationId xmlns:a16="http://schemas.microsoft.com/office/drawing/2014/main" id="{F89F6C64-1411-5D00-5FEC-184E2F7190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374374"/>
            <a:ext cx="4597412" cy="3556609"/>
          </a:xfrm>
          <a:prstGeom prst="rect">
            <a:avLst/>
          </a:prstGeom>
        </p:spPr>
      </p:pic>
    </p:spTree>
    <p:extLst>
      <p:ext uri="{BB962C8B-B14F-4D97-AF65-F5344CB8AC3E}">
        <p14:creationId xmlns:p14="http://schemas.microsoft.com/office/powerpoint/2010/main" val="390945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Exploratory Data Analysis </a:t>
            </a:r>
            <a:r>
              <a:rPr lang="en-US" sz="2000" b="1" dirty="0"/>
              <a:t>for Crop Dataset</a:t>
            </a:r>
          </a:p>
        </p:txBody>
      </p:sp>
      <p:pic>
        <p:nvPicPr>
          <p:cNvPr id="4" name="Picture 3">
            <a:extLst>
              <a:ext uri="{FF2B5EF4-FFF2-40B4-BE49-F238E27FC236}">
                <a16:creationId xmlns:a16="http://schemas.microsoft.com/office/drawing/2014/main" id="{42650E95-156E-8C78-9BAD-B5496DF6D03F}"/>
              </a:ext>
            </a:extLst>
          </p:cNvPr>
          <p:cNvPicPr>
            <a:picLocks noChangeAspect="1"/>
          </p:cNvPicPr>
          <p:nvPr/>
        </p:nvPicPr>
        <p:blipFill>
          <a:blip r:embed="rId3"/>
          <a:stretch>
            <a:fillRect/>
          </a:stretch>
        </p:blipFill>
        <p:spPr>
          <a:xfrm>
            <a:off x="1594694" y="4903596"/>
            <a:ext cx="9002611" cy="1701197"/>
          </a:xfrm>
          <a:prstGeom prst="rect">
            <a:avLst/>
          </a:prstGeom>
        </p:spPr>
      </p:pic>
      <p:pic>
        <p:nvPicPr>
          <p:cNvPr id="11" name="Picture 10" descr="A graph with blue lines&#10;&#10;Description automatically generated">
            <a:extLst>
              <a:ext uri="{FF2B5EF4-FFF2-40B4-BE49-F238E27FC236}">
                <a16:creationId xmlns:a16="http://schemas.microsoft.com/office/drawing/2014/main" id="{8228E737-A3F1-113B-87E1-FC95C36FB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301744"/>
            <a:ext cx="4582030" cy="3517326"/>
          </a:xfrm>
          <a:prstGeom prst="rect">
            <a:avLst/>
          </a:prstGeom>
        </p:spPr>
      </p:pic>
      <p:pic>
        <p:nvPicPr>
          <p:cNvPr id="13" name="Picture 12" descr="A diagram of a distribution of ph&#10;&#10;Description automatically generated">
            <a:extLst>
              <a:ext uri="{FF2B5EF4-FFF2-40B4-BE49-F238E27FC236}">
                <a16:creationId xmlns:a16="http://schemas.microsoft.com/office/drawing/2014/main" id="{9873190D-4708-B1FC-447A-C20BCD70CF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8739" y="1403191"/>
            <a:ext cx="4455061" cy="3500405"/>
          </a:xfrm>
          <a:prstGeom prst="rect">
            <a:avLst/>
          </a:prstGeom>
        </p:spPr>
      </p:pic>
    </p:spTree>
    <p:extLst>
      <p:ext uri="{BB962C8B-B14F-4D97-AF65-F5344CB8AC3E}">
        <p14:creationId xmlns:p14="http://schemas.microsoft.com/office/powerpoint/2010/main" val="245833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Exploratory Data Analysis </a:t>
            </a:r>
            <a:r>
              <a:rPr lang="en-US" sz="2000" b="1" dirty="0"/>
              <a:t>for Crop Dataset</a:t>
            </a:r>
          </a:p>
        </p:txBody>
      </p:sp>
      <p:pic>
        <p:nvPicPr>
          <p:cNvPr id="4" name="Picture 3">
            <a:extLst>
              <a:ext uri="{FF2B5EF4-FFF2-40B4-BE49-F238E27FC236}">
                <a16:creationId xmlns:a16="http://schemas.microsoft.com/office/drawing/2014/main" id="{42650E95-156E-8C78-9BAD-B5496DF6D03F}"/>
              </a:ext>
            </a:extLst>
          </p:cNvPr>
          <p:cNvPicPr>
            <a:picLocks noChangeAspect="1"/>
          </p:cNvPicPr>
          <p:nvPr/>
        </p:nvPicPr>
        <p:blipFill>
          <a:blip r:embed="rId3"/>
          <a:stretch>
            <a:fillRect/>
          </a:stretch>
        </p:blipFill>
        <p:spPr>
          <a:xfrm>
            <a:off x="1594694" y="4903596"/>
            <a:ext cx="9002611" cy="1701197"/>
          </a:xfrm>
          <a:prstGeom prst="rect">
            <a:avLst/>
          </a:prstGeom>
        </p:spPr>
      </p:pic>
      <p:pic>
        <p:nvPicPr>
          <p:cNvPr id="7" name="Picture 6" descr="A graph of a distribution of humidity&#10;&#10;Description automatically generated">
            <a:extLst>
              <a:ext uri="{FF2B5EF4-FFF2-40B4-BE49-F238E27FC236}">
                <a16:creationId xmlns:a16="http://schemas.microsoft.com/office/drawing/2014/main" id="{F512CB83-F108-6B2A-CFB1-59D52F436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709" y="1344749"/>
            <a:ext cx="4663905" cy="3585621"/>
          </a:xfrm>
          <a:prstGeom prst="rect">
            <a:avLst/>
          </a:prstGeom>
        </p:spPr>
      </p:pic>
      <p:pic>
        <p:nvPicPr>
          <p:cNvPr id="9" name="Picture 8" descr="A graph of a distribution of k&#10;&#10;Description automatically generated">
            <a:extLst>
              <a:ext uri="{FF2B5EF4-FFF2-40B4-BE49-F238E27FC236}">
                <a16:creationId xmlns:a16="http://schemas.microsoft.com/office/drawing/2014/main" id="{0CAE2659-1854-70BB-B939-12F1CA25E8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038" y="1344749"/>
            <a:ext cx="4667206" cy="3585621"/>
          </a:xfrm>
          <a:prstGeom prst="rect">
            <a:avLst/>
          </a:prstGeom>
        </p:spPr>
      </p:pic>
    </p:spTree>
    <p:extLst>
      <p:ext uri="{BB962C8B-B14F-4D97-AF65-F5344CB8AC3E}">
        <p14:creationId xmlns:p14="http://schemas.microsoft.com/office/powerpoint/2010/main" val="115816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Exploratory Data Analysis </a:t>
            </a:r>
            <a:r>
              <a:rPr lang="en-US" sz="2000" b="1" dirty="0"/>
              <a:t>for Crop Dataset</a:t>
            </a:r>
          </a:p>
        </p:txBody>
      </p:sp>
      <p:pic>
        <p:nvPicPr>
          <p:cNvPr id="5" name="Picture 4">
            <a:extLst>
              <a:ext uri="{FF2B5EF4-FFF2-40B4-BE49-F238E27FC236}">
                <a16:creationId xmlns:a16="http://schemas.microsoft.com/office/drawing/2014/main" id="{4C65D359-7E5F-F474-E0A9-682DB0DF8463}"/>
              </a:ext>
            </a:extLst>
          </p:cNvPr>
          <p:cNvPicPr>
            <a:picLocks noChangeAspect="1"/>
          </p:cNvPicPr>
          <p:nvPr/>
        </p:nvPicPr>
        <p:blipFill>
          <a:blip r:embed="rId3"/>
          <a:stretch>
            <a:fillRect/>
          </a:stretch>
        </p:blipFill>
        <p:spPr>
          <a:xfrm>
            <a:off x="3134387" y="1690688"/>
            <a:ext cx="5923223" cy="5009393"/>
          </a:xfrm>
          <a:prstGeom prst="rect">
            <a:avLst/>
          </a:prstGeom>
        </p:spPr>
      </p:pic>
      <p:sp>
        <p:nvSpPr>
          <p:cNvPr id="8" name="TextBox 7">
            <a:extLst>
              <a:ext uri="{FF2B5EF4-FFF2-40B4-BE49-F238E27FC236}">
                <a16:creationId xmlns:a16="http://schemas.microsoft.com/office/drawing/2014/main" id="{F9F29650-7E47-DB35-EEAE-447AADAD363D}"/>
              </a:ext>
            </a:extLst>
          </p:cNvPr>
          <p:cNvSpPr txBox="1"/>
          <p:nvPr/>
        </p:nvSpPr>
        <p:spPr>
          <a:xfrm>
            <a:off x="3413448" y="1321356"/>
            <a:ext cx="5365102" cy="369332"/>
          </a:xfrm>
          <a:prstGeom prst="rect">
            <a:avLst/>
          </a:prstGeom>
          <a:noFill/>
        </p:spPr>
        <p:txBody>
          <a:bodyPr wrap="square" rtlCol="0">
            <a:spAutoFit/>
          </a:bodyPr>
          <a:lstStyle/>
          <a:p>
            <a:pPr algn="ctr"/>
            <a:r>
              <a:rPr lang="en-US" sz="1800" b="1" dirty="0">
                <a:solidFill>
                  <a:srgbClr val="000000"/>
                </a:solidFill>
                <a:effectLst/>
                <a:latin typeface="Lato" panose="020F0502020204030203" pitchFamily="34" charset="0"/>
                <a:ea typeface="Times New Roman" panose="02020603050405020304" pitchFamily="18" charset="0"/>
                <a:cs typeface="Helvetica" panose="020B0604020202020204" pitchFamily="34" charset="0"/>
              </a:rPr>
              <a:t>Bivariate Analysis with Data Visualization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945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Exploratory Data Analysis</a:t>
            </a:r>
            <a:endParaRPr lang="en-US" sz="2000" b="1" dirty="0"/>
          </a:p>
        </p:txBody>
      </p:sp>
      <p:pic>
        <p:nvPicPr>
          <p:cNvPr id="7" name="Picture 6">
            <a:extLst>
              <a:ext uri="{FF2B5EF4-FFF2-40B4-BE49-F238E27FC236}">
                <a16:creationId xmlns:a16="http://schemas.microsoft.com/office/drawing/2014/main" id="{CF6F688D-75BE-3693-EF4E-54BC41BC2E17}"/>
              </a:ext>
            </a:extLst>
          </p:cNvPr>
          <p:cNvPicPr>
            <a:picLocks noChangeAspect="1"/>
          </p:cNvPicPr>
          <p:nvPr/>
        </p:nvPicPr>
        <p:blipFill>
          <a:blip r:embed="rId3"/>
          <a:stretch>
            <a:fillRect/>
          </a:stretch>
        </p:blipFill>
        <p:spPr>
          <a:xfrm>
            <a:off x="731767" y="2126064"/>
            <a:ext cx="5125792" cy="4288665"/>
          </a:xfrm>
          <a:prstGeom prst="rect">
            <a:avLst/>
          </a:prstGeom>
        </p:spPr>
      </p:pic>
      <p:sp>
        <p:nvSpPr>
          <p:cNvPr id="9" name="TextBox 8">
            <a:extLst>
              <a:ext uri="{FF2B5EF4-FFF2-40B4-BE49-F238E27FC236}">
                <a16:creationId xmlns:a16="http://schemas.microsoft.com/office/drawing/2014/main" id="{413BAC0C-61DF-FF0A-221E-41421D810EB7}"/>
              </a:ext>
            </a:extLst>
          </p:cNvPr>
          <p:cNvSpPr txBox="1"/>
          <p:nvPr/>
        </p:nvSpPr>
        <p:spPr>
          <a:xfrm>
            <a:off x="838200" y="1539044"/>
            <a:ext cx="5365102" cy="369332"/>
          </a:xfrm>
          <a:prstGeom prst="rect">
            <a:avLst/>
          </a:prstGeom>
          <a:noFill/>
        </p:spPr>
        <p:txBody>
          <a:bodyPr wrap="square" rtlCol="0">
            <a:spAutoFit/>
          </a:bodyPr>
          <a:lstStyle/>
          <a:p>
            <a:pPr algn="ctr"/>
            <a:r>
              <a:rPr lang="en-US" b="1" dirty="0">
                <a:solidFill>
                  <a:srgbClr val="000000"/>
                </a:solidFill>
                <a:latin typeface="Lato" panose="020F0502020204030203" pitchFamily="34" charset="0"/>
                <a:ea typeface="Times New Roman" panose="02020603050405020304" pitchFamily="18" charset="0"/>
                <a:cs typeface="Helvetica" panose="020B0604020202020204" pitchFamily="34" charset="0"/>
              </a:rPr>
              <a:t>Correlation Matrix for Crop Data</a:t>
            </a:r>
            <a:endParaRPr lang="en-IN"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198AC409-5240-C6AA-920B-6AD02DD10669}"/>
              </a:ext>
            </a:extLst>
          </p:cNvPr>
          <p:cNvSpPr txBox="1"/>
          <p:nvPr/>
        </p:nvSpPr>
        <p:spPr>
          <a:xfrm>
            <a:off x="6635620" y="1539044"/>
            <a:ext cx="5365102" cy="369332"/>
          </a:xfrm>
          <a:prstGeom prst="rect">
            <a:avLst/>
          </a:prstGeom>
          <a:noFill/>
        </p:spPr>
        <p:txBody>
          <a:bodyPr wrap="square" rtlCol="0">
            <a:spAutoFit/>
          </a:bodyPr>
          <a:lstStyle/>
          <a:p>
            <a:pPr algn="ctr"/>
            <a:r>
              <a:rPr lang="en-US" b="1" dirty="0">
                <a:solidFill>
                  <a:srgbClr val="000000"/>
                </a:solidFill>
                <a:latin typeface="Lato" panose="020F0502020204030203" pitchFamily="34" charset="0"/>
                <a:ea typeface="Times New Roman" panose="02020603050405020304" pitchFamily="18" charset="0"/>
                <a:cs typeface="Helvetica" panose="020B0604020202020204" pitchFamily="34" charset="0"/>
              </a:rPr>
              <a:t>Correlation Matrix for Fertilizer Data</a:t>
            </a: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80C01643-5D9F-5194-F8EC-E19A1F6F2630}"/>
              </a:ext>
            </a:extLst>
          </p:cNvPr>
          <p:cNvPicPr>
            <a:picLocks noChangeAspect="1"/>
          </p:cNvPicPr>
          <p:nvPr/>
        </p:nvPicPr>
        <p:blipFill>
          <a:blip r:embed="rId4"/>
          <a:stretch>
            <a:fillRect/>
          </a:stretch>
        </p:blipFill>
        <p:spPr>
          <a:xfrm>
            <a:off x="6489965" y="2126064"/>
            <a:ext cx="5406681" cy="4492412"/>
          </a:xfrm>
          <a:prstGeom prst="rect">
            <a:avLst/>
          </a:prstGeom>
        </p:spPr>
      </p:pic>
    </p:spTree>
    <p:extLst>
      <p:ext uri="{BB962C8B-B14F-4D97-AF65-F5344CB8AC3E}">
        <p14:creationId xmlns:p14="http://schemas.microsoft.com/office/powerpoint/2010/main" val="427539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9-1200-4F9C-B096-ECFF7BFF0775}"/>
              </a:ext>
            </a:extLst>
          </p:cNvPr>
          <p:cNvSpPr>
            <a:spLocks noGrp="1"/>
          </p:cNvSpPr>
          <p:nvPr>
            <p:ph type="title"/>
          </p:nvPr>
        </p:nvSpPr>
        <p:spPr/>
        <p:txBody>
          <a:bodyPr>
            <a:normAutofit/>
          </a:bodyPr>
          <a:lstStyle/>
          <a:p>
            <a:r>
              <a:rPr lang="en-US" sz="4800" b="1" dirty="0"/>
              <a:t>Exploratory Data Analysis </a:t>
            </a:r>
            <a:r>
              <a:rPr lang="en-US" sz="2000" b="1" dirty="0"/>
              <a:t>for Fertilizer Dataset</a:t>
            </a:r>
          </a:p>
        </p:txBody>
      </p:sp>
      <p:pic>
        <p:nvPicPr>
          <p:cNvPr id="5" name="Picture 4">
            <a:extLst>
              <a:ext uri="{FF2B5EF4-FFF2-40B4-BE49-F238E27FC236}">
                <a16:creationId xmlns:a16="http://schemas.microsoft.com/office/drawing/2014/main" id="{E58C5288-0A37-D148-037C-0D267891ADF1}"/>
              </a:ext>
            </a:extLst>
          </p:cNvPr>
          <p:cNvPicPr>
            <a:picLocks noChangeAspect="1"/>
          </p:cNvPicPr>
          <p:nvPr/>
        </p:nvPicPr>
        <p:blipFill>
          <a:blip r:embed="rId3"/>
          <a:stretch>
            <a:fillRect/>
          </a:stretch>
        </p:blipFill>
        <p:spPr>
          <a:xfrm>
            <a:off x="852523" y="1378775"/>
            <a:ext cx="10486953" cy="3349564"/>
          </a:xfrm>
          <a:prstGeom prst="rect">
            <a:avLst/>
          </a:prstGeom>
        </p:spPr>
      </p:pic>
      <p:sp>
        <p:nvSpPr>
          <p:cNvPr id="7" name="TextBox 6">
            <a:extLst>
              <a:ext uri="{FF2B5EF4-FFF2-40B4-BE49-F238E27FC236}">
                <a16:creationId xmlns:a16="http://schemas.microsoft.com/office/drawing/2014/main" id="{510A9E15-519B-E5E4-0B98-DBDC0FF5A630}"/>
              </a:ext>
            </a:extLst>
          </p:cNvPr>
          <p:cNvSpPr txBox="1"/>
          <p:nvPr/>
        </p:nvSpPr>
        <p:spPr>
          <a:xfrm>
            <a:off x="543508" y="4728339"/>
            <a:ext cx="11104984" cy="2031325"/>
          </a:xfrm>
          <a:prstGeom prst="rect">
            <a:avLst/>
          </a:prstGeom>
          <a:noFill/>
        </p:spPr>
        <p:txBody>
          <a:bodyPr wrap="square">
            <a:spAutoFit/>
          </a:bodyPr>
          <a:lstStyle/>
          <a:p>
            <a:pPr algn="l"/>
            <a:r>
              <a:rPr lang="en-US" sz="1400" b="1" i="0" dirty="0">
                <a:solidFill>
                  <a:srgbClr val="000000"/>
                </a:solidFill>
                <a:effectLst/>
                <a:latin typeface="Helvetica Neue"/>
              </a:rPr>
              <a:t>Nitrogen</a:t>
            </a:r>
            <a:r>
              <a:rPr lang="en-US" sz="1400" b="0" i="0" dirty="0">
                <a:solidFill>
                  <a:srgbClr val="000000"/>
                </a:solidFill>
                <a:effectLst/>
                <a:latin typeface="Helvetica Neue"/>
              </a:rPr>
              <a:t>:</a:t>
            </a:r>
          </a:p>
          <a:p>
            <a:pPr marL="742950" lvl="1" indent="-285750" algn="l">
              <a:buFont typeface="Arial" panose="020B0604020202020204" pitchFamily="34" charset="0"/>
              <a:buChar char="•"/>
            </a:pPr>
            <a:r>
              <a:rPr lang="en-US" sz="1400" b="0" i="0" dirty="0">
                <a:solidFill>
                  <a:srgbClr val="000000"/>
                </a:solidFill>
                <a:effectLst/>
                <a:latin typeface="Helvetica Neue"/>
              </a:rPr>
              <a:t>The histogram exhibits a multimodal distribution with several peaks, suggesting multiple common values of Nitrogen.</a:t>
            </a:r>
          </a:p>
          <a:p>
            <a:pPr marL="742950" lvl="1" indent="-285750" algn="l">
              <a:buFont typeface="Arial" panose="020B0604020202020204" pitchFamily="34" charset="0"/>
              <a:buChar char="•"/>
            </a:pPr>
            <a:r>
              <a:rPr lang="en-US" sz="1400" b="0" i="0" dirty="0">
                <a:solidFill>
                  <a:srgbClr val="000000"/>
                </a:solidFill>
                <a:effectLst/>
                <a:latin typeface="Helvetica Neue"/>
              </a:rPr>
              <a:t>The line shows these modes as peaks in the probability density, indicating clusters of data points.</a:t>
            </a:r>
          </a:p>
          <a:p>
            <a:pPr algn="l"/>
            <a:r>
              <a:rPr lang="en-US" sz="1400" b="1" i="0" dirty="0">
                <a:solidFill>
                  <a:srgbClr val="000000"/>
                </a:solidFill>
                <a:effectLst/>
                <a:latin typeface="Helvetica Neue"/>
              </a:rPr>
              <a:t>Potassium</a:t>
            </a:r>
            <a:r>
              <a:rPr lang="en-US" sz="1400" b="0" i="0" dirty="0">
                <a:solidFill>
                  <a:srgbClr val="000000"/>
                </a:solidFill>
                <a:effectLst/>
                <a:latin typeface="Helvetica Neue"/>
              </a:rPr>
              <a:t>:</a:t>
            </a:r>
          </a:p>
          <a:p>
            <a:pPr marL="742950" lvl="1" indent="-285750" algn="l">
              <a:buFont typeface="Arial" panose="020B0604020202020204" pitchFamily="34" charset="0"/>
              <a:buChar char="•"/>
            </a:pPr>
            <a:r>
              <a:rPr lang="en-US" sz="1400" b="0" i="0" dirty="0">
                <a:solidFill>
                  <a:srgbClr val="000000"/>
                </a:solidFill>
                <a:effectLst/>
                <a:latin typeface="Helvetica Neue"/>
              </a:rPr>
              <a:t>The distribution of Potassium is highly skewed towards the lower end, with a sharp peak at the lowest bin.</a:t>
            </a:r>
          </a:p>
          <a:p>
            <a:pPr marL="742950" lvl="1" indent="-285750" algn="l">
              <a:buFont typeface="Arial" panose="020B0604020202020204" pitchFamily="34" charset="0"/>
              <a:buChar char="•"/>
            </a:pPr>
            <a:r>
              <a:rPr lang="en-US" sz="1400" b="0" i="0" dirty="0">
                <a:solidFill>
                  <a:srgbClr val="000000"/>
                </a:solidFill>
                <a:effectLst/>
                <a:latin typeface="Helvetica Neue"/>
              </a:rPr>
              <a:t>This skewness is evident in the curve, which has a steep drop-off as the values increase.</a:t>
            </a:r>
          </a:p>
          <a:p>
            <a:pPr algn="l"/>
            <a:r>
              <a:rPr lang="en-US" sz="1400" b="1" i="0" dirty="0">
                <a:solidFill>
                  <a:srgbClr val="000000"/>
                </a:solidFill>
                <a:effectLst/>
                <a:latin typeface="Helvetica Neue"/>
              </a:rPr>
              <a:t>Phosphorous</a:t>
            </a:r>
            <a:r>
              <a:rPr lang="en-US" sz="1400" b="0" i="0" dirty="0">
                <a:solidFill>
                  <a:srgbClr val="000000"/>
                </a:solidFill>
                <a:effectLst/>
                <a:latin typeface="Helvetica Neue"/>
              </a:rPr>
              <a:t>:</a:t>
            </a:r>
          </a:p>
          <a:p>
            <a:pPr marL="742950" lvl="1" indent="-285750" algn="l">
              <a:buFont typeface="Arial" panose="020B0604020202020204" pitchFamily="34" charset="0"/>
              <a:buChar char="•"/>
            </a:pPr>
            <a:r>
              <a:rPr lang="en-US" sz="1400" b="0" i="0" dirty="0">
                <a:solidFill>
                  <a:srgbClr val="000000"/>
                </a:solidFill>
                <a:effectLst/>
                <a:latin typeface="Helvetica Neue"/>
              </a:rPr>
              <a:t>Phosphorous levels are more evenly spread across the range, with a slight concentration at the lower end.</a:t>
            </a:r>
          </a:p>
          <a:p>
            <a:pPr marL="742950" lvl="1" indent="-285750" algn="l">
              <a:buFont typeface="Arial" panose="020B0604020202020204" pitchFamily="34" charset="0"/>
              <a:buChar char="•"/>
            </a:pPr>
            <a:r>
              <a:rPr lang="en-US" sz="1400" b="0" i="0" dirty="0">
                <a:solidFill>
                  <a:srgbClr val="000000"/>
                </a:solidFill>
                <a:effectLst/>
                <a:latin typeface="Helvetica Neue"/>
              </a:rPr>
              <a:t>The curve for Phosphorous is flatter than that of Potassium, suggesting less skewness in the data.</a:t>
            </a:r>
          </a:p>
        </p:txBody>
      </p:sp>
    </p:spTree>
    <p:extLst>
      <p:ext uri="{BB962C8B-B14F-4D97-AF65-F5344CB8AC3E}">
        <p14:creationId xmlns:p14="http://schemas.microsoft.com/office/powerpoint/2010/main" val="29082648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7963</TotalTime>
  <Words>3342</Words>
  <Application>Microsoft Office PowerPoint</Application>
  <PresentationFormat>Widescreen</PresentationFormat>
  <Paragraphs>294</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Helvetica Neue</vt:lpstr>
      <vt:lpstr>Lato</vt:lpstr>
      <vt:lpstr>Lato Extended</vt:lpstr>
      <vt:lpstr>Times New Roman</vt:lpstr>
      <vt:lpstr>Custom Design</vt:lpstr>
      <vt:lpstr>Final Project </vt:lpstr>
      <vt:lpstr>OUTLINE</vt:lpstr>
      <vt:lpstr>DATASET</vt:lpstr>
      <vt:lpstr>Exploratory Data Analysis for Crop Dataset</vt:lpstr>
      <vt:lpstr>Exploratory Data Analysis for Crop Dataset</vt:lpstr>
      <vt:lpstr>Exploratory Data Analysis for Crop Dataset</vt:lpstr>
      <vt:lpstr>Exploratory Data Analysis for Crop Dataset</vt:lpstr>
      <vt:lpstr>Exploratory Data Analysis</vt:lpstr>
      <vt:lpstr>Exploratory Data Analysis for Fertilizer Dataset</vt:lpstr>
      <vt:lpstr>FEATURE SCALING</vt:lpstr>
      <vt:lpstr>BASELINE MODEL IMPLEMENTATION FOR CROP DATASET </vt:lpstr>
      <vt:lpstr>BASELINE MODEL IMPLEMENTATION FOR CROP DATASET </vt:lpstr>
      <vt:lpstr>BASELINE MODEL IMPLEMENTATION FOR FERTILIZER DATASET </vt:lpstr>
      <vt:lpstr>BASELINE MODEL IMPLEMENTATION FOR FERTILIZER DATASET </vt:lpstr>
      <vt:lpstr>ADVANCE MODEL IMPLEMENTATION FOR CROP DATASET </vt:lpstr>
      <vt:lpstr>ADVANCE MODEL IMPLEMENTATION FOR CROP DATASET </vt:lpstr>
      <vt:lpstr>ADVANCE MODEL IMPLEMENTATION FOR FERTILIZER DATASET </vt:lpstr>
      <vt:lpstr>ADVANCE MODEL IMPLEMENTATION FOR FERTILIZER DATASET </vt:lpstr>
      <vt:lpstr>RESULTS for Crop Dataset</vt:lpstr>
      <vt:lpstr>RESULTS for Crop Dataset</vt:lpstr>
      <vt:lpstr>RESULTS for Crop Dataset</vt:lpstr>
      <vt:lpstr>RESULTS for Fertilizer Dataset</vt:lpstr>
      <vt:lpstr>RESULTS for Fertilizer Dataset</vt:lpstr>
      <vt:lpstr>RESULTS for Fertilizer Dataset</vt:lpstr>
      <vt:lpstr>FLACK APPLICATION</vt:lpstr>
      <vt:lpstr>CONCLUSION</vt:lpstr>
      <vt:lpstr>ACKNOWLEDGEMENT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dc:title>
  <dc:creator>Yanan Liu</dc:creator>
  <cp:lastModifiedBy>Nainil Maladkar</cp:lastModifiedBy>
  <cp:revision>212</cp:revision>
  <dcterms:created xsi:type="dcterms:W3CDTF">2021-10-29T20:45:32Z</dcterms:created>
  <dcterms:modified xsi:type="dcterms:W3CDTF">2023-12-03T23:35:20Z</dcterms:modified>
</cp:coreProperties>
</file>