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0" r:id="rId4"/>
    <p:sldId id="291" r:id="rId5"/>
    <p:sldId id="276" r:id="rId6"/>
    <p:sldId id="292" r:id="rId7"/>
    <p:sldId id="293" r:id="rId8"/>
    <p:sldId id="285" r:id="rId9"/>
    <p:sldId id="295" r:id="rId10"/>
    <p:sldId id="305" r:id="rId11"/>
    <p:sldId id="304" r:id="rId12"/>
    <p:sldId id="302" r:id="rId13"/>
    <p:sldId id="301" r:id="rId14"/>
    <p:sldId id="300" r:id="rId15"/>
    <p:sldId id="299" r:id="rId16"/>
    <p:sldId id="298" r:id="rId17"/>
    <p:sldId id="307" r:id="rId18"/>
    <p:sldId id="296" r:id="rId19"/>
    <p:sldId id="297" r:id="rId20"/>
    <p:sldId id="308" r:id="rId21"/>
    <p:sldId id="309" r:id="rId22"/>
    <p:sldId id="310" r:id="rId23"/>
    <p:sldId id="311" r:id="rId24"/>
    <p:sldId id="312" r:id="rId25"/>
    <p:sldId id="313" r:id="rId26"/>
    <p:sldId id="325" r:id="rId27"/>
    <p:sldId id="314" r:id="rId28"/>
    <p:sldId id="315" r:id="rId29"/>
    <p:sldId id="323"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BBE9"/>
    <a:srgbClr val="3E5D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CCD-A22C-803F-5E57-BFFB25DB1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875447-F3B1-1B60-5124-35276B157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543723-B8CA-5D79-589F-4F264E85E5B6}"/>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5" name="Footer Placeholder 4">
            <a:extLst>
              <a:ext uri="{FF2B5EF4-FFF2-40B4-BE49-F238E27FC236}">
                <a16:creationId xmlns:a16="http://schemas.microsoft.com/office/drawing/2014/main" id="{ACA04D18-8A26-3559-D3BD-4829CB87A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80181-5741-D4C5-8628-9166A63E6D94}"/>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121762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20D2-72A2-3E26-1352-81EED9B36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135646-D109-F07A-E71D-FECD98EC6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9B438-40E7-DC10-C6D1-9F526AFBF671}"/>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5" name="Footer Placeholder 4">
            <a:extLst>
              <a:ext uri="{FF2B5EF4-FFF2-40B4-BE49-F238E27FC236}">
                <a16:creationId xmlns:a16="http://schemas.microsoft.com/office/drawing/2014/main" id="{8FDB7B94-B3D0-6777-E2FB-E7BE47F23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C436D-6729-1522-512A-0A27927B150A}"/>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261361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FB791-1558-6BAD-0F82-7DD0B03BE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12A806-3B08-0F17-D69B-B00B13A9DD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0B243E-E875-77B4-88B2-B37C79AF2821}"/>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5" name="Footer Placeholder 4">
            <a:extLst>
              <a:ext uri="{FF2B5EF4-FFF2-40B4-BE49-F238E27FC236}">
                <a16:creationId xmlns:a16="http://schemas.microsoft.com/office/drawing/2014/main" id="{72E81EF0-E903-317F-B406-411C2CC93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349EA-938D-7D65-151B-5E1E26DDB5C4}"/>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254831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9A00-14ED-F6EF-6E99-4E3CA8015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7152E4-4992-225B-2C32-DC0968E3F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77367B-8B07-AE2B-4F26-578D8C87492E}"/>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5" name="Footer Placeholder 4">
            <a:extLst>
              <a:ext uri="{FF2B5EF4-FFF2-40B4-BE49-F238E27FC236}">
                <a16:creationId xmlns:a16="http://schemas.microsoft.com/office/drawing/2014/main" id="{833BC67F-6186-1975-E10F-B4B6EADBC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D80FF-B7C8-7C3E-89B9-FA4974391DB0}"/>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51719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09A8-B32C-CF7E-6B0A-74E17BDE68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7F68A6-B78A-ADFE-9694-71C316C93B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98EE6-2894-0219-5E50-960ECDA26FB8}"/>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5" name="Footer Placeholder 4">
            <a:extLst>
              <a:ext uri="{FF2B5EF4-FFF2-40B4-BE49-F238E27FC236}">
                <a16:creationId xmlns:a16="http://schemas.microsoft.com/office/drawing/2014/main" id="{40CF00F1-7F6F-14FF-1E21-FCB3D88A4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9666C-70A8-4201-A75C-DB14FDEA320A}"/>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161337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49FC-3EEF-6A06-7CC5-063E62C1F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846CCC-304E-6474-2F88-148D6C6F9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63D402-C140-9AEB-A386-1E907517B1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F76A71-57C1-BBF9-69B0-EDD30CD00AA6}"/>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6" name="Footer Placeholder 5">
            <a:extLst>
              <a:ext uri="{FF2B5EF4-FFF2-40B4-BE49-F238E27FC236}">
                <a16:creationId xmlns:a16="http://schemas.microsoft.com/office/drawing/2014/main" id="{7B0F6DB5-17E4-D37A-BF13-0C2D4CCBF6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7EE586-421C-B670-9EAF-1D483BCC545B}"/>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380238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3E07-8257-D7CF-8CFC-FF85CA5F06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FB15A-2320-C5BC-DF8E-BF576FF20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23204-41DE-8E17-CBE0-9354869FC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E27AD5-477D-F950-2C7D-084CA00DB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02D19-427A-5DD7-DFBB-5D97091B46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E7C143-267C-9710-05F9-C9A32AE8A5DA}"/>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8" name="Footer Placeholder 7">
            <a:extLst>
              <a:ext uri="{FF2B5EF4-FFF2-40B4-BE49-F238E27FC236}">
                <a16:creationId xmlns:a16="http://schemas.microsoft.com/office/drawing/2014/main" id="{0DA6C05C-1AB9-7B82-E486-5B4024508E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5E3CC2-D1D7-9284-49F8-2B2B4684C666}"/>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9148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B8E1-4082-0A79-D8E4-833035E0D8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A5839B-9A61-AAAF-05B2-C6860818A13C}"/>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4" name="Footer Placeholder 3">
            <a:extLst>
              <a:ext uri="{FF2B5EF4-FFF2-40B4-BE49-F238E27FC236}">
                <a16:creationId xmlns:a16="http://schemas.microsoft.com/office/drawing/2014/main" id="{E1B2779C-5FBA-4976-ED7D-0926B8BD80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985A62-3BFB-7C16-382D-F68B703D6C02}"/>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269256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BDF1F2-0880-6A8F-411E-57BEA8BD25DA}"/>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3" name="Footer Placeholder 2">
            <a:extLst>
              <a:ext uri="{FF2B5EF4-FFF2-40B4-BE49-F238E27FC236}">
                <a16:creationId xmlns:a16="http://schemas.microsoft.com/office/drawing/2014/main" id="{A2300727-0650-04CA-388B-E4A4001FB7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14974C-366F-14CE-B2C6-47BB3B9275BF}"/>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176038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8F1E-C51E-0F60-F637-3A0051E43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64CEBB-C0BC-0DE5-2618-FF8C821A0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F4D9D7-9397-8764-4AF1-52B1BA1C9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95786-FC14-1B04-066E-2BE192D72B20}"/>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6" name="Footer Placeholder 5">
            <a:extLst>
              <a:ext uri="{FF2B5EF4-FFF2-40B4-BE49-F238E27FC236}">
                <a16:creationId xmlns:a16="http://schemas.microsoft.com/office/drawing/2014/main" id="{42C2836A-0087-5E1E-7974-FBA911C51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92B6D-073C-0620-8B72-00E8501CB0F8}"/>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3322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4B6B-40AB-52BE-6776-4289F670B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ED4A07-8BFB-A7B7-253D-B5F00A157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D6AEC3-CA45-FC26-4E9F-46B6DC2E3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10678-996B-3A27-6714-300C6CE84434}"/>
              </a:ext>
            </a:extLst>
          </p:cNvPr>
          <p:cNvSpPr>
            <a:spLocks noGrp="1"/>
          </p:cNvSpPr>
          <p:nvPr>
            <p:ph type="dt" sz="half" idx="10"/>
          </p:nvPr>
        </p:nvSpPr>
        <p:spPr/>
        <p:txBody>
          <a:bodyPr/>
          <a:lstStyle/>
          <a:p>
            <a:fld id="{515997C1-FB02-4BC9-A90C-AB243F024386}" type="datetimeFigureOut">
              <a:rPr lang="en-IN" smtClean="0"/>
              <a:t>09-07-2023</a:t>
            </a:fld>
            <a:endParaRPr lang="en-IN"/>
          </a:p>
        </p:txBody>
      </p:sp>
      <p:sp>
        <p:nvSpPr>
          <p:cNvPr id="6" name="Footer Placeholder 5">
            <a:extLst>
              <a:ext uri="{FF2B5EF4-FFF2-40B4-BE49-F238E27FC236}">
                <a16:creationId xmlns:a16="http://schemas.microsoft.com/office/drawing/2014/main" id="{4EA8DCF5-23EC-44C6-6974-A26EFD3C3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5E3606-5B7E-CD79-2901-C929E8879CC2}"/>
              </a:ext>
            </a:extLst>
          </p:cNvPr>
          <p:cNvSpPr>
            <a:spLocks noGrp="1"/>
          </p:cNvSpPr>
          <p:nvPr>
            <p:ph type="sldNum" sz="quarter" idx="12"/>
          </p:nvPr>
        </p:nvSpPr>
        <p:spPr/>
        <p:txBody>
          <a:bodyPr/>
          <a:lstStyle/>
          <a:p>
            <a:fld id="{AEA2E768-EA5F-4097-A202-B2DE842A9E54}" type="slidenum">
              <a:rPr lang="en-IN" smtClean="0"/>
              <a:t>‹#›</a:t>
            </a:fld>
            <a:endParaRPr lang="en-IN"/>
          </a:p>
        </p:txBody>
      </p:sp>
    </p:spTree>
    <p:extLst>
      <p:ext uri="{BB962C8B-B14F-4D97-AF65-F5344CB8AC3E}">
        <p14:creationId xmlns:p14="http://schemas.microsoft.com/office/powerpoint/2010/main" val="249469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5000" b="-2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1BA4C0-B17D-BCD8-B8AA-1D335A25F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2ADFB-811F-A2EF-B98D-9584E9676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609B1F-5652-E576-D5D9-17F16100A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997C1-FB02-4BC9-A90C-AB243F024386}" type="datetimeFigureOut">
              <a:rPr lang="en-IN" smtClean="0"/>
              <a:t>09-07-2023</a:t>
            </a:fld>
            <a:endParaRPr lang="en-IN"/>
          </a:p>
        </p:txBody>
      </p:sp>
      <p:sp>
        <p:nvSpPr>
          <p:cNvPr id="5" name="Footer Placeholder 4">
            <a:extLst>
              <a:ext uri="{FF2B5EF4-FFF2-40B4-BE49-F238E27FC236}">
                <a16:creationId xmlns:a16="http://schemas.microsoft.com/office/drawing/2014/main" id="{B76EEB1E-C793-1519-B732-B659120B5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F243D8-46B7-8EC4-3B00-F75F8AF6A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2E768-EA5F-4097-A202-B2DE842A9E54}" type="slidenum">
              <a:rPr lang="en-IN" smtClean="0"/>
              <a:t>‹#›</a:t>
            </a:fld>
            <a:endParaRPr lang="en-IN"/>
          </a:p>
        </p:txBody>
      </p:sp>
    </p:spTree>
    <p:extLst>
      <p:ext uri="{BB962C8B-B14F-4D97-AF65-F5344CB8AC3E}">
        <p14:creationId xmlns:p14="http://schemas.microsoft.com/office/powerpoint/2010/main" val="190721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kaggle.com/datasets/mlg-ulb/creditcardfraud"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B039A3-E402-EA32-F50E-BEE7624D5B18}"/>
              </a:ext>
            </a:extLst>
          </p:cNvPr>
          <p:cNvSpPr txBox="1"/>
          <p:nvPr/>
        </p:nvSpPr>
        <p:spPr>
          <a:xfrm>
            <a:off x="1178560" y="4314010"/>
            <a:ext cx="9834880" cy="923330"/>
          </a:xfrm>
          <a:prstGeom prst="rect">
            <a:avLst/>
          </a:prstGeom>
          <a:noFill/>
          <a:effectLst>
            <a:outerShdw blurRad="50800" dist="38100" dir="10800000" algn="r" rotWithShape="0">
              <a:prstClr val="black">
                <a:alpha val="40000"/>
              </a:prstClr>
            </a:outerShdw>
          </a:effectLst>
        </p:spPr>
        <p:txBody>
          <a:bodyPr wrap="square" rtlCol="0">
            <a:spAutoFit/>
          </a:bodyPr>
          <a:lstStyle/>
          <a:p>
            <a:r>
              <a:rPr lang="en-IN" sz="5400" b="1" u="sng" dirty="0">
                <a:solidFill>
                  <a:schemeClr val="bg1"/>
                </a:solidFill>
                <a:latin typeface="Microsoft YaHei UI" panose="020B0503020204020204" pitchFamily="34" charset="-122"/>
                <a:ea typeface="Microsoft YaHei UI" panose="020B0503020204020204" pitchFamily="34" charset="-122"/>
              </a:rPr>
              <a:t>Credit Card Fraud Detection</a:t>
            </a:r>
          </a:p>
        </p:txBody>
      </p:sp>
      <p:pic>
        <p:nvPicPr>
          <p:cNvPr id="20" name="Picture 19">
            <a:extLst>
              <a:ext uri="{FF2B5EF4-FFF2-40B4-BE49-F238E27FC236}">
                <a16:creationId xmlns:a16="http://schemas.microsoft.com/office/drawing/2014/main" id="{6E1B1BD8-1438-34CD-527F-A1012E033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19" y="535871"/>
            <a:ext cx="7213600" cy="3470962"/>
          </a:xfrm>
          <a:prstGeom prst="rect">
            <a:avLst/>
          </a:prstGeom>
        </p:spPr>
      </p:pic>
      <p:sp>
        <p:nvSpPr>
          <p:cNvPr id="21" name="TextBox 20">
            <a:extLst>
              <a:ext uri="{FF2B5EF4-FFF2-40B4-BE49-F238E27FC236}">
                <a16:creationId xmlns:a16="http://schemas.microsoft.com/office/drawing/2014/main" id="{052AB5B6-FE3E-EA54-C4A7-E7486F69442F}"/>
              </a:ext>
            </a:extLst>
          </p:cNvPr>
          <p:cNvSpPr txBox="1"/>
          <p:nvPr/>
        </p:nvSpPr>
        <p:spPr>
          <a:xfrm>
            <a:off x="1056640" y="5331103"/>
            <a:ext cx="10424160" cy="400110"/>
          </a:xfrm>
          <a:prstGeom prst="rect">
            <a:avLst/>
          </a:prstGeom>
          <a:noFill/>
        </p:spPr>
        <p:txBody>
          <a:bodyPr wrap="square" rtlCol="0">
            <a:spAutoFit/>
          </a:bodyPr>
          <a:lstStyle/>
          <a:p>
            <a:r>
              <a:rPr lang="en-IN" sz="2000" b="1" dirty="0">
                <a:solidFill>
                  <a:schemeClr val="bg1"/>
                </a:solidFill>
              </a:rPr>
              <a:t>Using the Machine Learning Classification Algorithms to detect Credit Card Fraudulent Activities</a:t>
            </a:r>
          </a:p>
        </p:txBody>
      </p:sp>
      <p:sp>
        <p:nvSpPr>
          <p:cNvPr id="22" name="Rectangle 21">
            <a:extLst>
              <a:ext uri="{FF2B5EF4-FFF2-40B4-BE49-F238E27FC236}">
                <a16:creationId xmlns:a16="http://schemas.microsoft.com/office/drawing/2014/main" id="{8E4AD405-781C-589A-3164-783C65E7CA53}"/>
              </a:ext>
            </a:extLst>
          </p:cNvPr>
          <p:cNvSpPr/>
          <p:nvPr/>
        </p:nvSpPr>
        <p:spPr>
          <a:xfrm>
            <a:off x="121920" y="107950"/>
            <a:ext cx="11897360" cy="6633210"/>
          </a:xfrm>
          <a:prstGeom prst="rect">
            <a:avLst/>
          </a:prstGeom>
          <a:noFill/>
          <a:ln w="38100">
            <a:solidFill>
              <a:schemeClr val="bg1">
                <a:alpha val="9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770A7583-1428-29F9-A480-24B93B46E421}"/>
              </a:ext>
            </a:extLst>
          </p:cNvPr>
          <p:cNvSpPr txBox="1"/>
          <p:nvPr/>
        </p:nvSpPr>
        <p:spPr>
          <a:xfrm>
            <a:off x="3644900" y="5965508"/>
            <a:ext cx="4434839" cy="461665"/>
          </a:xfrm>
          <a:prstGeom prst="rect">
            <a:avLst/>
          </a:prstGeom>
          <a:noFill/>
        </p:spPr>
        <p:txBody>
          <a:bodyPr wrap="square" rtlCol="0">
            <a:spAutoFit/>
          </a:bodyPr>
          <a:lstStyle/>
          <a:p>
            <a:r>
              <a:rPr lang="en-IN" sz="2400" dirty="0">
                <a:solidFill>
                  <a:schemeClr val="bg1"/>
                </a:solidFill>
                <a:latin typeface="Microsoft YaHei UI" panose="020B0503020204020204" pitchFamily="34" charset="-122"/>
                <a:ea typeface="Microsoft YaHei UI" panose="020B0503020204020204" pitchFamily="34" charset="-122"/>
              </a:rPr>
              <a:t>Submitted By : Simran Soni</a:t>
            </a:r>
          </a:p>
        </p:txBody>
      </p:sp>
    </p:spTree>
    <p:extLst>
      <p:ext uri="{BB962C8B-B14F-4D97-AF65-F5344CB8AC3E}">
        <p14:creationId xmlns:p14="http://schemas.microsoft.com/office/powerpoint/2010/main" val="247866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AE1895-AC9E-2A6B-3251-D73E8664226B}"/>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Exploratory Data Analysis (EDA)</a:t>
            </a:r>
          </a:p>
        </p:txBody>
      </p:sp>
      <p:pic>
        <p:nvPicPr>
          <p:cNvPr id="4" name="Picture 3">
            <a:extLst>
              <a:ext uri="{FF2B5EF4-FFF2-40B4-BE49-F238E27FC236}">
                <a16:creationId xmlns:a16="http://schemas.microsoft.com/office/drawing/2014/main" id="{29B16BA3-B75B-CA00-7C18-95EBF4B8B20B}"/>
              </a:ext>
            </a:extLst>
          </p:cNvPr>
          <p:cNvPicPr>
            <a:picLocks noChangeAspect="1"/>
          </p:cNvPicPr>
          <p:nvPr/>
        </p:nvPicPr>
        <p:blipFill>
          <a:blip r:embed="rId2"/>
          <a:stretch>
            <a:fillRect/>
          </a:stretch>
        </p:blipFill>
        <p:spPr>
          <a:xfrm>
            <a:off x="1080977" y="2642171"/>
            <a:ext cx="6191692" cy="3668270"/>
          </a:xfrm>
          <a:prstGeom prst="rect">
            <a:avLst/>
          </a:prstGeom>
        </p:spPr>
      </p:pic>
      <p:pic>
        <p:nvPicPr>
          <p:cNvPr id="6" name="Picture 5">
            <a:extLst>
              <a:ext uri="{FF2B5EF4-FFF2-40B4-BE49-F238E27FC236}">
                <a16:creationId xmlns:a16="http://schemas.microsoft.com/office/drawing/2014/main" id="{C7DF419A-A99F-A777-DE5D-1CB727F370EA}"/>
              </a:ext>
            </a:extLst>
          </p:cNvPr>
          <p:cNvPicPr>
            <a:picLocks noChangeAspect="1"/>
          </p:cNvPicPr>
          <p:nvPr/>
        </p:nvPicPr>
        <p:blipFill>
          <a:blip r:embed="rId3"/>
          <a:stretch>
            <a:fillRect/>
          </a:stretch>
        </p:blipFill>
        <p:spPr>
          <a:xfrm>
            <a:off x="7623544" y="4284920"/>
            <a:ext cx="3359888" cy="1068145"/>
          </a:xfrm>
          <a:prstGeom prst="rect">
            <a:avLst/>
          </a:prstGeom>
        </p:spPr>
      </p:pic>
      <p:pic>
        <p:nvPicPr>
          <p:cNvPr id="10" name="Picture 9">
            <a:extLst>
              <a:ext uri="{FF2B5EF4-FFF2-40B4-BE49-F238E27FC236}">
                <a16:creationId xmlns:a16="http://schemas.microsoft.com/office/drawing/2014/main" id="{DE787774-2AD8-9E42-18BC-5D7FDD45D582}"/>
              </a:ext>
            </a:extLst>
          </p:cNvPr>
          <p:cNvPicPr>
            <a:picLocks noChangeAspect="1"/>
          </p:cNvPicPr>
          <p:nvPr/>
        </p:nvPicPr>
        <p:blipFill>
          <a:blip r:embed="rId4"/>
          <a:stretch>
            <a:fillRect/>
          </a:stretch>
        </p:blipFill>
        <p:spPr>
          <a:xfrm>
            <a:off x="7623544" y="2913322"/>
            <a:ext cx="3359888" cy="1068146"/>
          </a:xfrm>
          <a:prstGeom prst="rect">
            <a:avLst/>
          </a:prstGeom>
        </p:spPr>
      </p:pic>
      <p:sp>
        <p:nvSpPr>
          <p:cNvPr id="12" name="TextBox 11">
            <a:extLst>
              <a:ext uri="{FF2B5EF4-FFF2-40B4-BE49-F238E27FC236}">
                <a16:creationId xmlns:a16="http://schemas.microsoft.com/office/drawing/2014/main" id="{CEDBB48D-1D5A-3442-33A7-99FA5EEA096A}"/>
              </a:ext>
            </a:extLst>
          </p:cNvPr>
          <p:cNvSpPr txBox="1"/>
          <p:nvPr/>
        </p:nvSpPr>
        <p:spPr>
          <a:xfrm>
            <a:off x="1080977" y="1663188"/>
            <a:ext cx="9484242" cy="707886"/>
          </a:xfrm>
          <a:prstGeom prst="rect">
            <a:avLst/>
          </a:prstGeom>
          <a:noFill/>
        </p:spPr>
        <p:txBody>
          <a:bodyPr wrap="square">
            <a:spAutoFit/>
          </a:bodyPr>
          <a:lstStyle/>
          <a:p>
            <a:r>
              <a:rPr lang="en-IN" sz="2000" dirty="0"/>
              <a:t>Clearly there is an imbalance in the data with only 0.17% of the total cases are fraudulent.</a:t>
            </a:r>
          </a:p>
          <a:p>
            <a:pPr algn="ctr"/>
            <a:endParaRPr lang="en-IN" sz="2000" dirty="0"/>
          </a:p>
        </p:txBody>
      </p:sp>
    </p:spTree>
    <p:extLst>
      <p:ext uri="{BB962C8B-B14F-4D97-AF65-F5344CB8AC3E}">
        <p14:creationId xmlns:p14="http://schemas.microsoft.com/office/powerpoint/2010/main" val="4152761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9DA50-DAC0-A597-D4C5-4A5478BCEAC1}"/>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Exploratory Data Analysis (Con..)</a:t>
            </a:r>
          </a:p>
        </p:txBody>
      </p:sp>
      <p:pic>
        <p:nvPicPr>
          <p:cNvPr id="6" name="Picture 5">
            <a:extLst>
              <a:ext uri="{FF2B5EF4-FFF2-40B4-BE49-F238E27FC236}">
                <a16:creationId xmlns:a16="http://schemas.microsoft.com/office/drawing/2014/main" id="{C265530E-E632-1A14-7A8C-9BA457C18E98}"/>
              </a:ext>
            </a:extLst>
          </p:cNvPr>
          <p:cNvPicPr>
            <a:picLocks noChangeAspect="1"/>
          </p:cNvPicPr>
          <p:nvPr/>
        </p:nvPicPr>
        <p:blipFill rotWithShape="1">
          <a:blip r:embed="rId2"/>
          <a:srcRect l="806" t="-686" r="47203" b="-741"/>
          <a:stretch/>
        </p:blipFill>
        <p:spPr>
          <a:xfrm>
            <a:off x="1041990" y="3520883"/>
            <a:ext cx="4730409" cy="3124468"/>
          </a:xfrm>
          <a:prstGeom prst="rect">
            <a:avLst/>
          </a:prstGeom>
          <a:ln>
            <a:solidFill>
              <a:schemeClr val="tx1"/>
            </a:solidFill>
          </a:ln>
        </p:spPr>
      </p:pic>
      <p:pic>
        <p:nvPicPr>
          <p:cNvPr id="10" name="Picture 9">
            <a:extLst>
              <a:ext uri="{FF2B5EF4-FFF2-40B4-BE49-F238E27FC236}">
                <a16:creationId xmlns:a16="http://schemas.microsoft.com/office/drawing/2014/main" id="{451773F7-3DC7-F9E3-D39B-10E70C0B8315}"/>
              </a:ext>
            </a:extLst>
          </p:cNvPr>
          <p:cNvPicPr>
            <a:picLocks noChangeAspect="1"/>
          </p:cNvPicPr>
          <p:nvPr/>
        </p:nvPicPr>
        <p:blipFill>
          <a:blip r:embed="rId3"/>
          <a:stretch>
            <a:fillRect/>
          </a:stretch>
        </p:blipFill>
        <p:spPr>
          <a:xfrm>
            <a:off x="5890436" y="3520883"/>
            <a:ext cx="4848447" cy="3124468"/>
          </a:xfrm>
          <a:prstGeom prst="rect">
            <a:avLst/>
          </a:prstGeom>
          <a:ln>
            <a:solidFill>
              <a:schemeClr val="tx1"/>
            </a:solidFill>
          </a:ln>
        </p:spPr>
      </p:pic>
      <p:sp>
        <p:nvSpPr>
          <p:cNvPr id="12" name="TextBox 11">
            <a:extLst>
              <a:ext uri="{FF2B5EF4-FFF2-40B4-BE49-F238E27FC236}">
                <a16:creationId xmlns:a16="http://schemas.microsoft.com/office/drawing/2014/main" id="{81576043-D25B-A2B8-8881-C7F9F4981EDD}"/>
              </a:ext>
            </a:extLst>
          </p:cNvPr>
          <p:cNvSpPr txBox="1"/>
          <p:nvPr/>
        </p:nvSpPr>
        <p:spPr>
          <a:xfrm>
            <a:off x="1148316" y="1274113"/>
            <a:ext cx="9484242" cy="2554545"/>
          </a:xfrm>
          <a:prstGeom prst="rect">
            <a:avLst/>
          </a:prstGeom>
          <a:noFill/>
        </p:spPr>
        <p:txBody>
          <a:bodyPr wrap="square">
            <a:spAutoFit/>
          </a:bodyPr>
          <a:lstStyle/>
          <a:p>
            <a:r>
              <a:rPr lang="en-IN" sz="2000" dirty="0"/>
              <a:t>From the distribution of the two named features in the dataset we can conclude following:   </a:t>
            </a:r>
          </a:p>
          <a:p>
            <a:pPr marL="285750" indent="-285750" algn="just">
              <a:buFont typeface="Arial" panose="020B0604020202020204" pitchFamily="34" charset="0"/>
              <a:buChar char="•"/>
            </a:pPr>
            <a:r>
              <a:rPr lang="en-IN" sz="2000" dirty="0"/>
              <a:t>For Time, it is clear that there were certain duration in the day when most of the transactions took place.  </a:t>
            </a:r>
          </a:p>
          <a:p>
            <a:pPr marL="285750" indent="-285750" algn="just">
              <a:buFont typeface="Arial" panose="020B0604020202020204" pitchFamily="34" charset="0"/>
              <a:buChar char="•"/>
            </a:pPr>
            <a:r>
              <a:rPr lang="en-IN" sz="2000" dirty="0"/>
              <a:t>The transaction Amount is showing skewed distribution as most of the observations lies in the top 10 percentile. Max value is 25,000$. The transaction time does not have high significance, as due to night time, there might be less no. of transactions.</a:t>
            </a:r>
          </a:p>
          <a:p>
            <a:pPr marL="285750" indent="-28575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121750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EBABBE-7C65-C27C-0A9B-0892C1B4C239}"/>
              </a:ext>
            </a:extLst>
          </p:cNvPr>
          <p:cNvPicPr>
            <a:picLocks noChangeAspect="1"/>
          </p:cNvPicPr>
          <p:nvPr/>
        </p:nvPicPr>
        <p:blipFill>
          <a:blip r:embed="rId2"/>
          <a:stretch>
            <a:fillRect/>
          </a:stretch>
        </p:blipFill>
        <p:spPr>
          <a:xfrm>
            <a:off x="2530291" y="2458552"/>
            <a:ext cx="7131417" cy="4064209"/>
          </a:xfrm>
          <a:prstGeom prst="rect">
            <a:avLst/>
          </a:prstGeom>
          <a:ln>
            <a:solidFill>
              <a:schemeClr val="tx1"/>
            </a:solidFill>
          </a:ln>
        </p:spPr>
      </p:pic>
      <p:sp>
        <p:nvSpPr>
          <p:cNvPr id="5" name="TextBox 4">
            <a:extLst>
              <a:ext uri="{FF2B5EF4-FFF2-40B4-BE49-F238E27FC236}">
                <a16:creationId xmlns:a16="http://schemas.microsoft.com/office/drawing/2014/main" id="{141E2D9D-38E8-F919-2306-80A417EAEB18}"/>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Exploratory Data Analysis (Con..)</a:t>
            </a:r>
          </a:p>
        </p:txBody>
      </p:sp>
      <p:sp>
        <p:nvSpPr>
          <p:cNvPr id="6" name="TextBox 5">
            <a:extLst>
              <a:ext uri="{FF2B5EF4-FFF2-40B4-BE49-F238E27FC236}">
                <a16:creationId xmlns:a16="http://schemas.microsoft.com/office/drawing/2014/main" id="{5D64DB2F-1ECB-D745-04AE-D03BB99FAE44}"/>
              </a:ext>
            </a:extLst>
          </p:cNvPr>
          <p:cNvSpPr txBox="1"/>
          <p:nvPr/>
        </p:nvSpPr>
        <p:spPr>
          <a:xfrm>
            <a:off x="1097516" y="1446833"/>
            <a:ext cx="9484242" cy="707886"/>
          </a:xfrm>
          <a:prstGeom prst="rect">
            <a:avLst/>
          </a:prstGeom>
          <a:noFill/>
        </p:spPr>
        <p:txBody>
          <a:bodyPr wrap="square">
            <a:spAutoFit/>
          </a:bodyPr>
          <a:lstStyle/>
          <a:p>
            <a:r>
              <a:rPr lang="en-IN" sz="2000" dirty="0"/>
              <a:t>From the below Correlation Matrix, we can conclude how all the features are with the target variable that is “Class”.</a:t>
            </a:r>
          </a:p>
        </p:txBody>
      </p:sp>
    </p:spTree>
    <p:extLst>
      <p:ext uri="{BB962C8B-B14F-4D97-AF65-F5344CB8AC3E}">
        <p14:creationId xmlns:p14="http://schemas.microsoft.com/office/powerpoint/2010/main" val="373986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4C427-35C7-A314-7D0A-E1493751D1E0}"/>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Data Preparation</a:t>
            </a:r>
          </a:p>
        </p:txBody>
      </p:sp>
      <p:sp>
        <p:nvSpPr>
          <p:cNvPr id="3" name="TextBox 2">
            <a:extLst>
              <a:ext uri="{FF2B5EF4-FFF2-40B4-BE49-F238E27FC236}">
                <a16:creationId xmlns:a16="http://schemas.microsoft.com/office/drawing/2014/main" id="{0D54A297-BE78-5BCD-4960-851EB81CF013}"/>
              </a:ext>
            </a:extLst>
          </p:cNvPr>
          <p:cNvSpPr txBox="1"/>
          <p:nvPr/>
        </p:nvSpPr>
        <p:spPr>
          <a:xfrm>
            <a:off x="617109" y="1487167"/>
            <a:ext cx="9484242" cy="1323439"/>
          </a:xfrm>
          <a:prstGeom prst="rect">
            <a:avLst/>
          </a:prstGeom>
          <a:noFill/>
        </p:spPr>
        <p:txBody>
          <a:bodyPr wrap="square">
            <a:spAutoFit/>
          </a:bodyPr>
          <a:lstStyle/>
          <a:p>
            <a:pPr marL="342900" indent="-342900">
              <a:buFont typeface="Arial" panose="020B0604020202020204" pitchFamily="34" charset="0"/>
              <a:buChar char="•"/>
            </a:pPr>
            <a:r>
              <a:rPr lang="en-IN" sz="2000" dirty="0"/>
              <a:t>Data Preparation includes the following steps:</a:t>
            </a:r>
          </a:p>
          <a:p>
            <a:pPr marL="457200" indent="-457200">
              <a:buAutoNum type="arabicParenR"/>
            </a:pPr>
            <a:r>
              <a:rPr lang="en-IN" sz="2000" dirty="0"/>
              <a:t>Identifying the Null values</a:t>
            </a:r>
          </a:p>
          <a:p>
            <a:pPr marL="457200" indent="-457200">
              <a:buAutoNum type="arabicParenR"/>
            </a:pPr>
            <a:r>
              <a:rPr lang="en-IN" sz="2000" dirty="0"/>
              <a:t>Scaling</a:t>
            </a:r>
          </a:p>
          <a:p>
            <a:pPr marL="457200" indent="-457200">
              <a:buAutoNum type="arabicParenR"/>
            </a:pPr>
            <a:r>
              <a:rPr lang="en-IN" sz="2000" dirty="0"/>
              <a:t>Outlier Detection &amp; Removal </a:t>
            </a:r>
          </a:p>
        </p:txBody>
      </p:sp>
      <p:sp>
        <p:nvSpPr>
          <p:cNvPr id="4" name="TextBox 3">
            <a:extLst>
              <a:ext uri="{FF2B5EF4-FFF2-40B4-BE49-F238E27FC236}">
                <a16:creationId xmlns:a16="http://schemas.microsoft.com/office/drawing/2014/main" id="{4E30F1C8-06A7-06FF-A84F-9F87E1A37F8D}"/>
              </a:ext>
            </a:extLst>
          </p:cNvPr>
          <p:cNvSpPr txBox="1"/>
          <p:nvPr/>
        </p:nvSpPr>
        <p:spPr>
          <a:xfrm>
            <a:off x="617109" y="2810606"/>
            <a:ext cx="9877646" cy="1631216"/>
          </a:xfrm>
          <a:prstGeom prst="rect">
            <a:avLst/>
          </a:prstGeom>
          <a:noFill/>
        </p:spPr>
        <p:txBody>
          <a:bodyPr wrap="square">
            <a:spAutoFit/>
          </a:bodyPr>
          <a:lstStyle/>
          <a:p>
            <a:pPr marL="342900" indent="-342900">
              <a:buFont typeface="Arial" panose="020B0604020202020204" pitchFamily="34" charset="0"/>
              <a:buChar char="•"/>
            </a:pPr>
            <a:r>
              <a:rPr lang="en-IN" sz="2000" dirty="0"/>
              <a:t>Since the features are created using PCA, so the feature selection is not necessary as the number of features are small as well. </a:t>
            </a:r>
          </a:p>
          <a:p>
            <a:pPr marL="342900" indent="-342900">
              <a:buFont typeface="Arial" panose="020B0604020202020204" pitchFamily="34" charset="0"/>
              <a:buChar char="•"/>
            </a:pPr>
            <a:r>
              <a:rPr lang="en-IN" sz="2000" dirty="0"/>
              <a:t>In next step , the treatment of Missing values is conducted &amp; the result was shown as null, hence no missing values were found in the </a:t>
            </a:r>
            <a:r>
              <a:rPr lang="en-IN" sz="2000" dirty="0" err="1"/>
              <a:t>dataframe</a:t>
            </a:r>
            <a:r>
              <a:rPr lang="en-IN" sz="2000" dirty="0"/>
              <a:t>.</a:t>
            </a:r>
          </a:p>
          <a:p>
            <a:pPr marL="342900" indent="-342900">
              <a:buFont typeface="Arial" panose="020B0604020202020204" pitchFamily="34" charset="0"/>
              <a:buChar char="•"/>
            </a:pPr>
            <a:r>
              <a:rPr lang="en-IN" sz="2000" dirty="0"/>
              <a:t>Next step will be standardizing Time and Amount using </a:t>
            </a:r>
            <a:r>
              <a:rPr lang="en-IN" sz="2000" dirty="0" err="1"/>
              <a:t>RobustScaler</a:t>
            </a:r>
            <a:r>
              <a:rPr lang="en-IN" sz="2000" dirty="0"/>
              <a:t>.</a:t>
            </a:r>
          </a:p>
        </p:txBody>
      </p:sp>
      <p:pic>
        <p:nvPicPr>
          <p:cNvPr id="6" name="Picture 5">
            <a:extLst>
              <a:ext uri="{FF2B5EF4-FFF2-40B4-BE49-F238E27FC236}">
                <a16:creationId xmlns:a16="http://schemas.microsoft.com/office/drawing/2014/main" id="{21311B4B-B5E3-5914-218F-56D8BC2E92EE}"/>
              </a:ext>
            </a:extLst>
          </p:cNvPr>
          <p:cNvPicPr>
            <a:picLocks noChangeAspect="1"/>
          </p:cNvPicPr>
          <p:nvPr/>
        </p:nvPicPr>
        <p:blipFill>
          <a:blip r:embed="rId2"/>
          <a:stretch>
            <a:fillRect/>
          </a:stretch>
        </p:blipFill>
        <p:spPr>
          <a:xfrm>
            <a:off x="1212322" y="4970102"/>
            <a:ext cx="3359889" cy="1268118"/>
          </a:xfrm>
          <a:prstGeom prst="rect">
            <a:avLst/>
          </a:prstGeom>
          <a:ln>
            <a:solidFill>
              <a:schemeClr val="tx1"/>
            </a:solidFill>
          </a:ln>
        </p:spPr>
      </p:pic>
      <p:pic>
        <p:nvPicPr>
          <p:cNvPr id="8" name="Picture 7">
            <a:extLst>
              <a:ext uri="{FF2B5EF4-FFF2-40B4-BE49-F238E27FC236}">
                <a16:creationId xmlns:a16="http://schemas.microsoft.com/office/drawing/2014/main" id="{17D134CF-B7D6-AFB3-E104-9DE70954093E}"/>
              </a:ext>
            </a:extLst>
          </p:cNvPr>
          <p:cNvPicPr>
            <a:picLocks noChangeAspect="1"/>
          </p:cNvPicPr>
          <p:nvPr/>
        </p:nvPicPr>
        <p:blipFill>
          <a:blip r:embed="rId3"/>
          <a:stretch>
            <a:fillRect/>
          </a:stretch>
        </p:blipFill>
        <p:spPr>
          <a:xfrm>
            <a:off x="4901610" y="4667693"/>
            <a:ext cx="5482856" cy="1570527"/>
          </a:xfrm>
          <a:prstGeom prst="rect">
            <a:avLst/>
          </a:prstGeom>
          <a:ln>
            <a:solidFill>
              <a:schemeClr val="tx1"/>
            </a:solidFill>
          </a:ln>
        </p:spPr>
      </p:pic>
    </p:spTree>
    <p:extLst>
      <p:ext uri="{BB962C8B-B14F-4D97-AF65-F5344CB8AC3E}">
        <p14:creationId xmlns:p14="http://schemas.microsoft.com/office/powerpoint/2010/main" val="10114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170F7-5720-B67C-D0F5-0FF5CB42765B}"/>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Data Preparation (Con..)</a:t>
            </a:r>
          </a:p>
        </p:txBody>
      </p:sp>
      <p:sp>
        <p:nvSpPr>
          <p:cNvPr id="3" name="TextBox 2">
            <a:extLst>
              <a:ext uri="{FF2B5EF4-FFF2-40B4-BE49-F238E27FC236}">
                <a16:creationId xmlns:a16="http://schemas.microsoft.com/office/drawing/2014/main" id="{CA0DB67C-737C-50AB-08CB-5E4C6A112D3A}"/>
              </a:ext>
            </a:extLst>
          </p:cNvPr>
          <p:cNvSpPr txBox="1"/>
          <p:nvPr/>
        </p:nvSpPr>
        <p:spPr>
          <a:xfrm>
            <a:off x="617108" y="1487167"/>
            <a:ext cx="10057979" cy="1938992"/>
          </a:xfrm>
          <a:prstGeom prst="rect">
            <a:avLst/>
          </a:prstGeom>
          <a:noFill/>
        </p:spPr>
        <p:txBody>
          <a:bodyPr wrap="square">
            <a:spAutoFit/>
          </a:bodyPr>
          <a:lstStyle/>
          <a:p>
            <a:r>
              <a:rPr lang="en-IN" sz="2000" u="sng" dirty="0"/>
              <a:t>Outlier Detection &amp; Removal :</a:t>
            </a:r>
          </a:p>
          <a:p>
            <a:pPr marL="342900" indent="-342900">
              <a:buFont typeface="Arial" panose="020B0604020202020204" pitchFamily="34" charset="0"/>
              <a:buChar char="•"/>
            </a:pPr>
            <a:r>
              <a:rPr lang="en-US" sz="2000" b="0" i="0" dirty="0">
                <a:solidFill>
                  <a:srgbClr val="000000"/>
                </a:solidFill>
                <a:effectLst/>
              </a:rPr>
              <a:t>From below visualisation of outliers &amp; distribution of both variables, we can think of identifying observations that are extreme on either sides of the box as outliers. Further we try to calculate the IQR of all the features.</a:t>
            </a:r>
          </a:p>
          <a:p>
            <a:pPr marL="342900" indent="-342900">
              <a:buFont typeface="Arial" panose="020B0604020202020204" pitchFamily="34" charset="0"/>
              <a:buChar char="•"/>
            </a:pPr>
            <a:r>
              <a:rPr lang="en-US" sz="2000" dirty="0"/>
              <a:t>After calculating the IQR for each variable, </a:t>
            </a:r>
            <a:r>
              <a:rPr lang="en-US" sz="2000" b="0" i="0" dirty="0">
                <a:solidFill>
                  <a:srgbClr val="000000"/>
                </a:solidFill>
                <a:effectLst/>
              </a:rPr>
              <a:t>53376 rows from dataset were removed as Outliers.</a:t>
            </a:r>
            <a:endParaRPr lang="en-IN" sz="2000" dirty="0"/>
          </a:p>
        </p:txBody>
      </p:sp>
      <p:pic>
        <p:nvPicPr>
          <p:cNvPr id="7" name="Picture 6">
            <a:extLst>
              <a:ext uri="{FF2B5EF4-FFF2-40B4-BE49-F238E27FC236}">
                <a16:creationId xmlns:a16="http://schemas.microsoft.com/office/drawing/2014/main" id="{8772D5A3-A78D-B47F-225D-5692DB659371}"/>
              </a:ext>
            </a:extLst>
          </p:cNvPr>
          <p:cNvPicPr>
            <a:picLocks noChangeAspect="1"/>
          </p:cNvPicPr>
          <p:nvPr/>
        </p:nvPicPr>
        <p:blipFill>
          <a:blip r:embed="rId2"/>
          <a:stretch>
            <a:fillRect/>
          </a:stretch>
        </p:blipFill>
        <p:spPr>
          <a:xfrm>
            <a:off x="839972" y="4730094"/>
            <a:ext cx="5092995" cy="1962251"/>
          </a:xfrm>
          <a:prstGeom prst="rect">
            <a:avLst/>
          </a:prstGeom>
          <a:ln>
            <a:solidFill>
              <a:schemeClr val="tx1"/>
            </a:solidFill>
          </a:ln>
        </p:spPr>
      </p:pic>
      <p:pic>
        <p:nvPicPr>
          <p:cNvPr id="9" name="Picture 8">
            <a:extLst>
              <a:ext uri="{FF2B5EF4-FFF2-40B4-BE49-F238E27FC236}">
                <a16:creationId xmlns:a16="http://schemas.microsoft.com/office/drawing/2014/main" id="{A3205514-0992-979E-23FD-DF443F53238C}"/>
              </a:ext>
            </a:extLst>
          </p:cNvPr>
          <p:cNvPicPr>
            <a:picLocks noChangeAspect="1"/>
          </p:cNvPicPr>
          <p:nvPr/>
        </p:nvPicPr>
        <p:blipFill>
          <a:blip r:embed="rId3"/>
          <a:stretch>
            <a:fillRect/>
          </a:stretch>
        </p:blipFill>
        <p:spPr>
          <a:xfrm>
            <a:off x="6096000" y="4730094"/>
            <a:ext cx="4748634" cy="1962250"/>
          </a:xfrm>
          <a:prstGeom prst="rect">
            <a:avLst/>
          </a:prstGeom>
          <a:ln>
            <a:solidFill>
              <a:schemeClr val="tx1"/>
            </a:solidFill>
          </a:ln>
        </p:spPr>
      </p:pic>
      <p:sp>
        <p:nvSpPr>
          <p:cNvPr id="11" name="TextBox 10">
            <a:extLst>
              <a:ext uri="{FF2B5EF4-FFF2-40B4-BE49-F238E27FC236}">
                <a16:creationId xmlns:a16="http://schemas.microsoft.com/office/drawing/2014/main" id="{04B4A0D6-D9FF-0A4F-F357-DFD1AD80EC68}"/>
              </a:ext>
            </a:extLst>
          </p:cNvPr>
          <p:cNvSpPr txBox="1"/>
          <p:nvPr/>
        </p:nvSpPr>
        <p:spPr>
          <a:xfrm>
            <a:off x="839972" y="3521852"/>
            <a:ext cx="4869712" cy="830997"/>
          </a:xfrm>
          <a:prstGeom prst="rect">
            <a:avLst/>
          </a:prstGeom>
          <a:noFill/>
        </p:spPr>
        <p:txBody>
          <a:bodyPr wrap="square">
            <a:spAutoFit/>
          </a:bodyPr>
          <a:lstStyle/>
          <a:p>
            <a:r>
              <a:rPr lang="en-IN" sz="1600" i="0" dirty="0">
                <a:solidFill>
                  <a:srgbClr val="000000"/>
                </a:solidFill>
                <a:effectLst/>
              </a:rPr>
              <a:t>IQR = Q3 − Q1</a:t>
            </a:r>
          </a:p>
          <a:p>
            <a:r>
              <a:rPr lang="en-IN" sz="1600" i="0" dirty="0">
                <a:solidFill>
                  <a:srgbClr val="000000"/>
                </a:solidFill>
                <a:effectLst/>
              </a:rPr>
              <a:t>[Q1 – (1.5*IQR)] and [Q3 + (1.5*IQR)]</a:t>
            </a:r>
            <a:endParaRPr lang="en-IN" sz="1600" dirty="0"/>
          </a:p>
          <a:p>
            <a:endParaRPr lang="en-IN" sz="1600" dirty="0"/>
          </a:p>
        </p:txBody>
      </p:sp>
    </p:spTree>
    <p:extLst>
      <p:ext uri="{BB962C8B-B14F-4D97-AF65-F5344CB8AC3E}">
        <p14:creationId xmlns:p14="http://schemas.microsoft.com/office/powerpoint/2010/main" val="367667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345C44-E3F8-9F20-8B08-3A6ADFBAAD2C}"/>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Machine Learning Algorithms</a:t>
            </a:r>
          </a:p>
        </p:txBody>
      </p:sp>
      <p:sp>
        <p:nvSpPr>
          <p:cNvPr id="4" name="TextBox 3">
            <a:extLst>
              <a:ext uri="{FF2B5EF4-FFF2-40B4-BE49-F238E27FC236}">
                <a16:creationId xmlns:a16="http://schemas.microsoft.com/office/drawing/2014/main" id="{2C9D5A94-3C7A-A5F2-13C3-259DE642CDFE}"/>
              </a:ext>
            </a:extLst>
          </p:cNvPr>
          <p:cNvSpPr txBox="1"/>
          <p:nvPr/>
        </p:nvSpPr>
        <p:spPr>
          <a:xfrm>
            <a:off x="813014" y="1407116"/>
            <a:ext cx="9560346" cy="4524315"/>
          </a:xfrm>
          <a:prstGeom prst="rect">
            <a:avLst/>
          </a:prstGeom>
          <a:noFill/>
        </p:spPr>
        <p:txBody>
          <a:bodyPr wrap="square">
            <a:spAutoFit/>
          </a:bodyPr>
          <a:lstStyle/>
          <a:p>
            <a:r>
              <a:rPr lang="en-US" sz="2400" b="1" i="0" u="sng" dirty="0">
                <a:effectLst/>
              </a:rPr>
              <a:t>Machine Learning</a:t>
            </a:r>
          </a:p>
          <a:p>
            <a:endParaRPr lang="en-US" sz="2400" b="1" i="0" u="sng" dirty="0">
              <a:solidFill>
                <a:schemeClr val="accent2"/>
              </a:solidFill>
              <a:effectLst/>
            </a:endParaRPr>
          </a:p>
          <a:p>
            <a:pPr marL="342900" indent="-342900">
              <a:buFont typeface="Arial" panose="020B0604020202020204" pitchFamily="34" charset="0"/>
              <a:buChar char="•"/>
            </a:pPr>
            <a:r>
              <a:rPr lang="en-US" sz="2000" b="1" i="0" dirty="0">
                <a:solidFill>
                  <a:schemeClr val="accent1">
                    <a:lumMod val="50000"/>
                  </a:schemeClr>
                </a:solidFill>
                <a:effectLst/>
              </a:rPr>
              <a:t>Machine learning </a:t>
            </a:r>
            <a:r>
              <a:rPr lang="en-US" sz="2000" b="0" i="0" dirty="0">
                <a:effectLst/>
              </a:rPr>
              <a:t>is the scientific study of algorithms and static models that computer system use in order to perform a specific task effectively without using the explicit instruction, relaying on patterns and interface instead.</a:t>
            </a:r>
          </a:p>
          <a:p>
            <a:pPr marL="342900" indent="-342900">
              <a:buFont typeface="Arial" panose="020B0604020202020204" pitchFamily="34" charset="0"/>
              <a:buChar char="•"/>
            </a:pPr>
            <a:r>
              <a:rPr lang="en-US" sz="2000" b="0" i="0" dirty="0">
                <a:effectLst/>
              </a:rPr>
              <a:t>Learning from Labelle</a:t>
            </a:r>
            <a:r>
              <a:rPr lang="en-US" sz="2000" dirty="0"/>
              <a:t>d data and applying knowledge to predict the label of new data (test data) , is known as </a:t>
            </a:r>
            <a:r>
              <a:rPr lang="en-US" sz="2000" b="1" dirty="0">
                <a:solidFill>
                  <a:schemeClr val="accent1">
                    <a:lumMod val="50000"/>
                  </a:schemeClr>
                </a:solidFill>
              </a:rPr>
              <a:t>Supervised Learning</a:t>
            </a:r>
            <a:r>
              <a:rPr lang="en-US" sz="2000" dirty="0"/>
              <a:t>.</a:t>
            </a:r>
            <a:endParaRPr lang="en-US" sz="2000" b="0" i="0" dirty="0">
              <a:effectLst/>
            </a:endParaRPr>
          </a:p>
          <a:p>
            <a:pPr marL="342900" indent="-342900">
              <a:buFont typeface="Arial" panose="020B0604020202020204" pitchFamily="34" charset="0"/>
              <a:buChar char="•"/>
            </a:pPr>
            <a:endParaRPr lang="en-US" sz="2000" b="0" i="0" dirty="0">
              <a:effectLst/>
            </a:endParaRPr>
          </a:p>
          <a:p>
            <a:pPr marL="342900" indent="-342900">
              <a:buFont typeface="Arial" panose="020B0604020202020204" pitchFamily="34" charset="0"/>
              <a:buChar char="•"/>
            </a:pPr>
            <a:r>
              <a:rPr lang="en-US" sz="2000" dirty="0"/>
              <a:t>In this project, following </a:t>
            </a:r>
            <a:r>
              <a:rPr lang="en-US" sz="2000" b="1" dirty="0">
                <a:solidFill>
                  <a:schemeClr val="accent1">
                    <a:lumMod val="50000"/>
                  </a:schemeClr>
                </a:solidFill>
              </a:rPr>
              <a:t>Classification Algorithms </a:t>
            </a:r>
            <a:r>
              <a:rPr lang="en-US" sz="2000" dirty="0"/>
              <a:t>are used :</a:t>
            </a:r>
          </a:p>
          <a:p>
            <a:pPr marL="914400" lvl="1" indent="-457200">
              <a:buFont typeface="+mj-lt"/>
              <a:buAutoNum type="arabicPeriod"/>
            </a:pPr>
            <a:r>
              <a:rPr lang="en-US" sz="2000" dirty="0"/>
              <a:t>Random Forest Classifier</a:t>
            </a:r>
          </a:p>
          <a:p>
            <a:pPr marL="914400" lvl="1" indent="-457200">
              <a:buFont typeface="+mj-lt"/>
              <a:buAutoNum type="arabicPeriod"/>
            </a:pPr>
            <a:r>
              <a:rPr lang="en-US" sz="2000" dirty="0"/>
              <a:t>Logistic Regression</a:t>
            </a:r>
          </a:p>
          <a:p>
            <a:pPr marL="914400" lvl="1" indent="-457200">
              <a:buFont typeface="+mj-lt"/>
              <a:buAutoNum type="arabicPeriod"/>
            </a:pPr>
            <a:r>
              <a:rPr lang="en-US" sz="2000" dirty="0"/>
              <a:t>Support Vector Classifier</a:t>
            </a:r>
          </a:p>
          <a:p>
            <a:pPr marL="914400" lvl="1" indent="-457200">
              <a:buFont typeface="+mj-lt"/>
              <a:buAutoNum type="arabicPeriod"/>
            </a:pPr>
            <a:r>
              <a:rPr lang="en-US" sz="2000" dirty="0"/>
              <a:t>Decision Tree Classifier</a:t>
            </a:r>
          </a:p>
          <a:p>
            <a:pPr marL="914400" lvl="1" indent="-457200">
              <a:buFont typeface="+mj-lt"/>
              <a:buAutoNum type="arabicPeriod"/>
            </a:pPr>
            <a:r>
              <a:rPr lang="en-US" sz="2000" dirty="0"/>
              <a:t>k-Nearest </a:t>
            </a:r>
            <a:r>
              <a:rPr lang="en-US" sz="2000" dirty="0" err="1"/>
              <a:t>Neighbour</a:t>
            </a:r>
            <a:r>
              <a:rPr lang="en-US" sz="2000" dirty="0"/>
              <a:t> Classifier</a:t>
            </a:r>
          </a:p>
        </p:txBody>
      </p:sp>
    </p:spTree>
    <p:extLst>
      <p:ext uri="{BB962C8B-B14F-4D97-AF65-F5344CB8AC3E}">
        <p14:creationId xmlns:p14="http://schemas.microsoft.com/office/powerpoint/2010/main" val="410754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5804E-0E7F-FA21-080A-D8D62D8667F6}"/>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Base Model</a:t>
            </a:r>
          </a:p>
        </p:txBody>
      </p:sp>
      <p:sp>
        <p:nvSpPr>
          <p:cNvPr id="5" name="TextBox 4">
            <a:extLst>
              <a:ext uri="{FF2B5EF4-FFF2-40B4-BE49-F238E27FC236}">
                <a16:creationId xmlns:a16="http://schemas.microsoft.com/office/drawing/2014/main" id="{14F6F68C-AB35-3ADA-FF54-E03ED317147A}"/>
              </a:ext>
            </a:extLst>
          </p:cNvPr>
          <p:cNvSpPr txBox="1"/>
          <p:nvPr/>
        </p:nvSpPr>
        <p:spPr>
          <a:xfrm>
            <a:off x="472086" y="2226600"/>
            <a:ext cx="10324214" cy="2246769"/>
          </a:xfrm>
          <a:prstGeom prst="rect">
            <a:avLst/>
          </a:prstGeom>
          <a:noFill/>
        </p:spPr>
        <p:txBody>
          <a:bodyPr wrap="square">
            <a:spAutoFit/>
          </a:bodyPr>
          <a:lstStyle/>
          <a:p>
            <a:pPr marL="285750" indent="-285750">
              <a:buFont typeface="Arial" panose="020B0604020202020204" pitchFamily="34" charset="0"/>
              <a:buChar char="•"/>
            </a:pPr>
            <a:r>
              <a:rPr lang="en-IN" sz="2000" dirty="0"/>
              <a:t>First we divide the data into response and features. And also make the train-test split of the data for further modelling and validation.</a:t>
            </a:r>
          </a:p>
          <a:p>
            <a:pPr marL="285750" indent="-285750">
              <a:buFont typeface="Arial" panose="020B0604020202020204" pitchFamily="34" charset="0"/>
              <a:buChar char="•"/>
            </a:pPr>
            <a:r>
              <a:rPr lang="en-US" sz="2000" dirty="0"/>
              <a:t> As we have identified that the dataset is highly imbalanced. Fitting a model on this dataset will result in overfitting towards the majority class. </a:t>
            </a:r>
          </a:p>
          <a:p>
            <a:pPr marL="285750" indent="-285750">
              <a:buFont typeface="Arial" panose="020B0604020202020204" pitchFamily="34" charset="0"/>
              <a:buChar char="•"/>
            </a:pPr>
            <a:r>
              <a:rPr lang="en-US" sz="2000" dirty="0"/>
              <a:t>For illustration we have run one model </a:t>
            </a:r>
            <a:r>
              <a:rPr lang="en-US" sz="2000" b="1" dirty="0"/>
              <a:t>(Random Forest) </a:t>
            </a:r>
            <a:r>
              <a:rPr lang="en-US" sz="2000" dirty="0"/>
              <a:t>on the imbalanced data and evaluated the performance.</a:t>
            </a:r>
          </a:p>
          <a:p>
            <a:endParaRPr lang="en-US" sz="2000" dirty="0"/>
          </a:p>
        </p:txBody>
      </p:sp>
      <p:sp>
        <p:nvSpPr>
          <p:cNvPr id="8" name="TextBox 7">
            <a:extLst>
              <a:ext uri="{FF2B5EF4-FFF2-40B4-BE49-F238E27FC236}">
                <a16:creationId xmlns:a16="http://schemas.microsoft.com/office/drawing/2014/main" id="{E9977068-2C11-B077-12FE-B8A3C1625CE6}"/>
              </a:ext>
            </a:extLst>
          </p:cNvPr>
          <p:cNvSpPr txBox="1"/>
          <p:nvPr/>
        </p:nvSpPr>
        <p:spPr>
          <a:xfrm>
            <a:off x="2778406" y="1484745"/>
            <a:ext cx="5491834" cy="400110"/>
          </a:xfrm>
          <a:prstGeom prst="rect">
            <a:avLst/>
          </a:prstGeom>
          <a:noFill/>
        </p:spPr>
        <p:txBody>
          <a:bodyPr wrap="square">
            <a:spAutoFit/>
          </a:bodyPr>
          <a:lstStyle/>
          <a:p>
            <a:r>
              <a:rPr lang="en-IN" sz="2000" u="sng" dirty="0"/>
              <a:t>This is the </a:t>
            </a:r>
            <a:r>
              <a:rPr lang="en-IN" sz="2000" b="1" u="sng" dirty="0">
                <a:solidFill>
                  <a:srgbClr val="FF0000"/>
                </a:solidFill>
              </a:rPr>
              <a:t>Imbalanced</a:t>
            </a:r>
            <a:r>
              <a:rPr lang="en-IN" sz="2000" u="sng" dirty="0"/>
              <a:t> Class Classification Problem</a:t>
            </a:r>
            <a:endParaRPr lang="en-US" sz="2000" u="sng" dirty="0"/>
          </a:p>
        </p:txBody>
      </p:sp>
      <p:sp>
        <p:nvSpPr>
          <p:cNvPr id="9" name="TextBox 8">
            <a:extLst>
              <a:ext uri="{FF2B5EF4-FFF2-40B4-BE49-F238E27FC236}">
                <a16:creationId xmlns:a16="http://schemas.microsoft.com/office/drawing/2014/main" id="{C4B7A12D-167B-49C1-3E18-41C77E92C02F}"/>
              </a:ext>
            </a:extLst>
          </p:cNvPr>
          <p:cNvSpPr txBox="1"/>
          <p:nvPr/>
        </p:nvSpPr>
        <p:spPr>
          <a:xfrm>
            <a:off x="723957" y="4261116"/>
            <a:ext cx="6096000" cy="369332"/>
          </a:xfrm>
          <a:prstGeom prst="rect">
            <a:avLst/>
          </a:prstGeom>
          <a:noFill/>
        </p:spPr>
        <p:txBody>
          <a:bodyPr wrap="square">
            <a:spAutoFit/>
          </a:bodyPr>
          <a:lstStyle/>
          <a:p>
            <a:r>
              <a:rPr lang="en-IN" sz="1800" b="1" u="sng" dirty="0">
                <a:latin typeface="Microsoft YaHei UI" panose="020B0503020204020204" pitchFamily="34" charset="-122"/>
                <a:ea typeface="Microsoft YaHei UI" panose="020B0503020204020204" pitchFamily="34" charset="-122"/>
              </a:rPr>
              <a:t>Validation Metrics</a:t>
            </a:r>
          </a:p>
        </p:txBody>
      </p:sp>
      <p:sp>
        <p:nvSpPr>
          <p:cNvPr id="10" name="TextBox 9">
            <a:extLst>
              <a:ext uri="{FF2B5EF4-FFF2-40B4-BE49-F238E27FC236}">
                <a16:creationId xmlns:a16="http://schemas.microsoft.com/office/drawing/2014/main" id="{6DC4A269-D460-340F-6A14-4D621677ED12}"/>
              </a:ext>
            </a:extLst>
          </p:cNvPr>
          <p:cNvSpPr txBox="1"/>
          <p:nvPr/>
        </p:nvSpPr>
        <p:spPr>
          <a:xfrm>
            <a:off x="472086" y="4787527"/>
            <a:ext cx="10324214" cy="1631216"/>
          </a:xfrm>
          <a:prstGeom prst="rect">
            <a:avLst/>
          </a:prstGeom>
          <a:noFill/>
        </p:spPr>
        <p:txBody>
          <a:bodyPr wrap="square">
            <a:spAutoFit/>
          </a:bodyPr>
          <a:lstStyle/>
          <a:p>
            <a:pPr marL="285750" indent="-285750">
              <a:buFont typeface="Arial" panose="020B0604020202020204" pitchFamily="34" charset="0"/>
              <a:buChar char="•"/>
            </a:pPr>
            <a:r>
              <a:rPr lang="en-IN" sz="2000" dirty="0"/>
              <a:t>Validation Metrics in Classification problem are Accuracy Score, Precision Score, Recall Score &amp; F1 Score.</a:t>
            </a:r>
          </a:p>
          <a:p>
            <a:pPr marL="285750" indent="-285750">
              <a:buFont typeface="Arial" panose="020B0604020202020204" pitchFamily="34" charset="0"/>
              <a:buChar char="•"/>
            </a:pPr>
            <a:r>
              <a:rPr lang="en-IN" sz="2000" dirty="0"/>
              <a:t>Accuracy for given model is 99.9% which is very high due to imbalance data. Since more than 99% of the transactions are genuine, it is obvious to get accuracy as 99.9%.</a:t>
            </a:r>
            <a:r>
              <a:rPr lang="en-US" sz="2000" dirty="0"/>
              <a:t> This doesn’t help to solve the problem because we want to reduce the cost of fraud transactions.</a:t>
            </a:r>
            <a:endParaRPr lang="en-IN" sz="2000" dirty="0"/>
          </a:p>
        </p:txBody>
      </p:sp>
    </p:spTree>
    <p:extLst>
      <p:ext uri="{BB962C8B-B14F-4D97-AF65-F5344CB8AC3E}">
        <p14:creationId xmlns:p14="http://schemas.microsoft.com/office/powerpoint/2010/main" val="88708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5804E-0E7F-FA21-080A-D8D62D8667F6}"/>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Base Model (Con..)</a:t>
            </a:r>
          </a:p>
        </p:txBody>
      </p:sp>
      <p:sp>
        <p:nvSpPr>
          <p:cNvPr id="9" name="TextBox 8">
            <a:extLst>
              <a:ext uri="{FF2B5EF4-FFF2-40B4-BE49-F238E27FC236}">
                <a16:creationId xmlns:a16="http://schemas.microsoft.com/office/drawing/2014/main" id="{AABF4AAB-548E-ECB8-51B8-1E44CC54D192}"/>
              </a:ext>
            </a:extLst>
          </p:cNvPr>
          <p:cNvSpPr txBox="1"/>
          <p:nvPr/>
        </p:nvSpPr>
        <p:spPr>
          <a:xfrm>
            <a:off x="734117" y="2132282"/>
            <a:ext cx="9952075" cy="2246769"/>
          </a:xfrm>
          <a:prstGeom prst="rect">
            <a:avLst/>
          </a:prstGeom>
          <a:noFill/>
        </p:spPr>
        <p:txBody>
          <a:bodyPr wrap="square">
            <a:spAutoFit/>
          </a:bodyPr>
          <a:lstStyle/>
          <a:p>
            <a:pPr marL="285750" indent="-285750">
              <a:buFont typeface="Arial" panose="020B0604020202020204" pitchFamily="34" charset="0"/>
              <a:buChar char="•"/>
            </a:pPr>
            <a:r>
              <a:rPr lang="en-US" sz="2000" dirty="0"/>
              <a:t>Precision score is also very good, but the recall score is very less.</a:t>
            </a:r>
          </a:p>
          <a:p>
            <a:pPr marL="285750" indent="-285750">
              <a:buFont typeface="Arial" panose="020B0604020202020204" pitchFamily="34" charset="0"/>
              <a:buChar char="•"/>
            </a:pPr>
            <a:r>
              <a:rPr lang="en-US" sz="2000" dirty="0"/>
              <a:t>In order to balance the data, we will use some strategies because in the imbalance data we have only 0.17% of fraud transactions .</a:t>
            </a:r>
          </a:p>
          <a:p>
            <a:pPr marL="285750" indent="-285750">
              <a:buFont typeface="Arial" panose="020B0604020202020204" pitchFamily="34" charset="0"/>
              <a:buChar char="•"/>
            </a:pPr>
            <a:r>
              <a:rPr lang="en-US" sz="2000" dirty="0"/>
              <a:t>Once the Imbalance is removed, we will use Accuracy as the validation metric on the balanced dataset.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sp>
        <p:nvSpPr>
          <p:cNvPr id="4" name="TextBox 3">
            <a:extLst>
              <a:ext uri="{FF2B5EF4-FFF2-40B4-BE49-F238E27FC236}">
                <a16:creationId xmlns:a16="http://schemas.microsoft.com/office/drawing/2014/main" id="{77A79267-AA77-AD4D-D5DA-A0AB8B860C5E}"/>
              </a:ext>
            </a:extLst>
          </p:cNvPr>
          <p:cNvSpPr txBox="1"/>
          <p:nvPr/>
        </p:nvSpPr>
        <p:spPr>
          <a:xfrm>
            <a:off x="734117" y="1452975"/>
            <a:ext cx="6096000" cy="369332"/>
          </a:xfrm>
          <a:prstGeom prst="rect">
            <a:avLst/>
          </a:prstGeom>
          <a:noFill/>
        </p:spPr>
        <p:txBody>
          <a:bodyPr wrap="square">
            <a:spAutoFit/>
          </a:bodyPr>
          <a:lstStyle/>
          <a:p>
            <a:r>
              <a:rPr lang="en-IN" sz="1800" b="1" u="sng" dirty="0">
                <a:latin typeface="Microsoft YaHei UI" panose="020B0503020204020204" pitchFamily="34" charset="-122"/>
                <a:ea typeface="Microsoft YaHei UI" panose="020B0503020204020204" pitchFamily="34" charset="-122"/>
              </a:rPr>
              <a:t>Validation Metrics</a:t>
            </a:r>
          </a:p>
        </p:txBody>
      </p:sp>
      <p:sp>
        <p:nvSpPr>
          <p:cNvPr id="5" name="TextBox 4">
            <a:extLst>
              <a:ext uri="{FF2B5EF4-FFF2-40B4-BE49-F238E27FC236}">
                <a16:creationId xmlns:a16="http://schemas.microsoft.com/office/drawing/2014/main" id="{34BCC284-5043-0BBE-BCE8-371EE00959B3}"/>
              </a:ext>
            </a:extLst>
          </p:cNvPr>
          <p:cNvSpPr txBox="1"/>
          <p:nvPr/>
        </p:nvSpPr>
        <p:spPr>
          <a:xfrm>
            <a:off x="579894" y="3778202"/>
            <a:ext cx="9952075" cy="1323439"/>
          </a:xfrm>
          <a:prstGeom prst="rect">
            <a:avLst/>
          </a:prstGeom>
          <a:noFill/>
        </p:spPr>
        <p:txBody>
          <a:bodyPr wrap="square">
            <a:spAutoFit/>
          </a:bodyPr>
          <a:lstStyle/>
          <a:p>
            <a:r>
              <a:rPr lang="en-US" sz="2000" dirty="0"/>
              <a:t>There are 2 Methods to curb this imbalance :</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pic>
        <p:nvPicPr>
          <p:cNvPr id="7" name="Graphic 6" descr="Arrow circle with solid fill">
            <a:extLst>
              <a:ext uri="{FF2B5EF4-FFF2-40B4-BE49-F238E27FC236}">
                <a16:creationId xmlns:a16="http://schemas.microsoft.com/office/drawing/2014/main" id="{97EAB5A9-890D-50D6-DAB5-761B75F03E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1920" y="4457187"/>
            <a:ext cx="650240" cy="650240"/>
          </a:xfrm>
          <a:prstGeom prst="rect">
            <a:avLst/>
          </a:prstGeom>
        </p:spPr>
      </p:pic>
      <p:pic>
        <p:nvPicPr>
          <p:cNvPr id="8" name="Graphic 7" descr="Arrow circle with solid fill">
            <a:extLst>
              <a:ext uri="{FF2B5EF4-FFF2-40B4-BE49-F238E27FC236}">
                <a16:creationId xmlns:a16="http://schemas.microsoft.com/office/drawing/2014/main" id="{D1AC56A3-F6ED-386E-61C1-DD5FE2855E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1920" y="5335318"/>
            <a:ext cx="650240" cy="650240"/>
          </a:xfrm>
          <a:prstGeom prst="rect">
            <a:avLst/>
          </a:prstGeom>
        </p:spPr>
      </p:pic>
      <p:sp>
        <p:nvSpPr>
          <p:cNvPr id="10" name="TextBox 9">
            <a:extLst>
              <a:ext uri="{FF2B5EF4-FFF2-40B4-BE49-F238E27FC236}">
                <a16:creationId xmlns:a16="http://schemas.microsoft.com/office/drawing/2014/main" id="{728932AA-9EAA-44B5-9B93-8318BA258E24}"/>
              </a:ext>
            </a:extLst>
          </p:cNvPr>
          <p:cNvSpPr txBox="1"/>
          <p:nvPr/>
        </p:nvSpPr>
        <p:spPr>
          <a:xfrm>
            <a:off x="2844800" y="4576000"/>
            <a:ext cx="243840" cy="369332"/>
          </a:xfrm>
          <a:prstGeom prst="rect">
            <a:avLst/>
          </a:prstGeom>
          <a:noFill/>
        </p:spPr>
        <p:txBody>
          <a:bodyPr wrap="square" rtlCol="0">
            <a:spAutoFit/>
          </a:bodyPr>
          <a:lstStyle/>
          <a:p>
            <a:r>
              <a:rPr lang="en-IN" dirty="0"/>
              <a:t>1</a:t>
            </a:r>
          </a:p>
        </p:txBody>
      </p:sp>
      <p:sp>
        <p:nvSpPr>
          <p:cNvPr id="11" name="TextBox 10">
            <a:extLst>
              <a:ext uri="{FF2B5EF4-FFF2-40B4-BE49-F238E27FC236}">
                <a16:creationId xmlns:a16="http://schemas.microsoft.com/office/drawing/2014/main" id="{E52615D9-4D8A-1A1D-68DB-56747E9E4116}"/>
              </a:ext>
            </a:extLst>
          </p:cNvPr>
          <p:cNvSpPr txBox="1"/>
          <p:nvPr/>
        </p:nvSpPr>
        <p:spPr>
          <a:xfrm>
            <a:off x="2844800" y="5475772"/>
            <a:ext cx="243840" cy="369332"/>
          </a:xfrm>
          <a:prstGeom prst="rect">
            <a:avLst/>
          </a:prstGeom>
          <a:noFill/>
        </p:spPr>
        <p:txBody>
          <a:bodyPr wrap="square" rtlCol="0">
            <a:spAutoFit/>
          </a:bodyPr>
          <a:lstStyle/>
          <a:p>
            <a:r>
              <a:rPr lang="en-IN" dirty="0"/>
              <a:t>2</a:t>
            </a:r>
          </a:p>
        </p:txBody>
      </p:sp>
      <p:sp>
        <p:nvSpPr>
          <p:cNvPr id="12" name="TextBox 11">
            <a:extLst>
              <a:ext uri="{FF2B5EF4-FFF2-40B4-BE49-F238E27FC236}">
                <a16:creationId xmlns:a16="http://schemas.microsoft.com/office/drawing/2014/main" id="{243A8308-3485-765E-293E-FB3686EB0311}"/>
              </a:ext>
            </a:extLst>
          </p:cNvPr>
          <p:cNvSpPr txBox="1"/>
          <p:nvPr/>
        </p:nvSpPr>
        <p:spPr>
          <a:xfrm>
            <a:off x="3291840" y="4580000"/>
            <a:ext cx="3068320" cy="369332"/>
          </a:xfrm>
          <a:prstGeom prst="rect">
            <a:avLst/>
          </a:prstGeom>
          <a:noFill/>
        </p:spPr>
        <p:txBody>
          <a:bodyPr wrap="square">
            <a:spAutoFit/>
          </a:bodyPr>
          <a:lstStyle/>
          <a:p>
            <a:r>
              <a:rPr lang="en-IN" sz="1800" b="1" u="sng" dirty="0" err="1">
                <a:latin typeface="Microsoft YaHei UI" panose="020B0503020204020204" pitchFamily="34" charset="-122"/>
                <a:ea typeface="Microsoft YaHei UI" panose="020B0503020204020204" pitchFamily="34" charset="-122"/>
              </a:rPr>
              <a:t>Undersampling</a:t>
            </a:r>
            <a:r>
              <a:rPr lang="en-IN" sz="1800" b="1" u="sng" dirty="0">
                <a:latin typeface="Microsoft YaHei UI" panose="020B0503020204020204" pitchFamily="34" charset="-122"/>
                <a:ea typeface="Microsoft YaHei UI" panose="020B0503020204020204" pitchFamily="34" charset="-122"/>
              </a:rPr>
              <a:t> Method</a:t>
            </a:r>
          </a:p>
        </p:txBody>
      </p:sp>
      <p:sp>
        <p:nvSpPr>
          <p:cNvPr id="13" name="TextBox 12">
            <a:extLst>
              <a:ext uri="{FF2B5EF4-FFF2-40B4-BE49-F238E27FC236}">
                <a16:creationId xmlns:a16="http://schemas.microsoft.com/office/drawing/2014/main" id="{41983EBF-7CCF-40F7-F755-90061E9423EC}"/>
              </a:ext>
            </a:extLst>
          </p:cNvPr>
          <p:cNvSpPr txBox="1"/>
          <p:nvPr/>
        </p:nvSpPr>
        <p:spPr>
          <a:xfrm>
            <a:off x="3312160" y="5475772"/>
            <a:ext cx="3362960" cy="369332"/>
          </a:xfrm>
          <a:prstGeom prst="rect">
            <a:avLst/>
          </a:prstGeom>
          <a:noFill/>
        </p:spPr>
        <p:txBody>
          <a:bodyPr wrap="square">
            <a:spAutoFit/>
          </a:bodyPr>
          <a:lstStyle/>
          <a:p>
            <a:r>
              <a:rPr lang="en-IN" sz="1800" b="1" u="sng" dirty="0">
                <a:latin typeface="Microsoft YaHei UI" panose="020B0503020204020204" pitchFamily="34" charset="-122"/>
                <a:ea typeface="Microsoft YaHei UI" panose="020B0503020204020204" pitchFamily="34" charset="-122"/>
              </a:rPr>
              <a:t>Oversampling Method</a:t>
            </a:r>
          </a:p>
        </p:txBody>
      </p:sp>
    </p:spTree>
    <p:extLst>
      <p:ext uri="{BB962C8B-B14F-4D97-AF65-F5344CB8AC3E}">
        <p14:creationId xmlns:p14="http://schemas.microsoft.com/office/powerpoint/2010/main" val="1834796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5E335A-FF42-1012-8C66-5A94839788B6}"/>
              </a:ext>
            </a:extLst>
          </p:cNvPr>
          <p:cNvPicPr>
            <a:picLocks noChangeAspect="1"/>
          </p:cNvPicPr>
          <p:nvPr/>
        </p:nvPicPr>
        <p:blipFill rotWithShape="1">
          <a:blip r:embed="rId2"/>
          <a:srcRect t="42732"/>
          <a:stretch/>
        </p:blipFill>
        <p:spPr>
          <a:xfrm>
            <a:off x="628741" y="3701643"/>
            <a:ext cx="9908123" cy="1885842"/>
          </a:xfrm>
          <a:prstGeom prst="rect">
            <a:avLst/>
          </a:prstGeom>
        </p:spPr>
      </p:pic>
      <p:sp>
        <p:nvSpPr>
          <p:cNvPr id="4" name="TextBox 3">
            <a:extLst>
              <a:ext uri="{FF2B5EF4-FFF2-40B4-BE49-F238E27FC236}">
                <a16:creationId xmlns:a16="http://schemas.microsoft.com/office/drawing/2014/main" id="{186CC47C-343D-2A17-03C7-CBC0C96D6B86}"/>
              </a:ext>
            </a:extLst>
          </p:cNvPr>
          <p:cNvSpPr txBox="1"/>
          <p:nvPr/>
        </p:nvSpPr>
        <p:spPr>
          <a:xfrm>
            <a:off x="467832" y="417761"/>
            <a:ext cx="2591309" cy="523220"/>
          </a:xfrm>
          <a:prstGeom prst="rect">
            <a:avLst/>
          </a:prstGeom>
          <a:noFill/>
        </p:spPr>
        <p:txBody>
          <a:bodyPr wrap="square" rtlCol="0">
            <a:spAutoFit/>
          </a:bodyPr>
          <a:lstStyle/>
          <a:p>
            <a:pPr algn="ctr"/>
            <a:r>
              <a:rPr lang="en-IN" sz="2800" b="1" dirty="0">
                <a:solidFill>
                  <a:schemeClr val="bg2">
                    <a:lumMod val="50000"/>
                  </a:schemeClr>
                </a:solidFill>
                <a:ea typeface="Microsoft YaHei UI" panose="020B0503020204020204" pitchFamily="34" charset="-122"/>
              </a:rPr>
              <a:t>Screenshots:</a:t>
            </a:r>
          </a:p>
        </p:txBody>
      </p:sp>
      <p:sp>
        <p:nvSpPr>
          <p:cNvPr id="10" name="TextBox 9">
            <a:extLst>
              <a:ext uri="{FF2B5EF4-FFF2-40B4-BE49-F238E27FC236}">
                <a16:creationId xmlns:a16="http://schemas.microsoft.com/office/drawing/2014/main" id="{021CFE72-CC10-FAA0-DAF6-51EC8B8FB687}"/>
              </a:ext>
            </a:extLst>
          </p:cNvPr>
          <p:cNvSpPr txBox="1"/>
          <p:nvPr/>
        </p:nvSpPr>
        <p:spPr>
          <a:xfrm>
            <a:off x="623776" y="3393866"/>
            <a:ext cx="9908123" cy="307777"/>
          </a:xfrm>
          <a:prstGeom prst="rect">
            <a:avLst/>
          </a:prstGeom>
          <a:noFill/>
          <a:ln>
            <a:solidFill>
              <a:schemeClr val="tx1"/>
            </a:solidFill>
          </a:ln>
        </p:spPr>
        <p:txBody>
          <a:bodyPr wrap="square">
            <a:spAutoFit/>
          </a:bodyPr>
          <a:lstStyle/>
          <a:p>
            <a:pPr algn="ctr"/>
            <a:r>
              <a:rPr lang="en-US" sz="1400" dirty="0">
                <a:solidFill>
                  <a:srgbClr val="000000"/>
                </a:solidFill>
              </a:rPr>
              <a:t>Building Random Forest Model on the original dataset and evaluation of Performance Metrics</a:t>
            </a:r>
            <a:endParaRPr lang="en-IN" sz="1400" dirty="0"/>
          </a:p>
        </p:txBody>
      </p:sp>
      <p:sp>
        <p:nvSpPr>
          <p:cNvPr id="11" name="Rectangle 10">
            <a:extLst>
              <a:ext uri="{FF2B5EF4-FFF2-40B4-BE49-F238E27FC236}">
                <a16:creationId xmlns:a16="http://schemas.microsoft.com/office/drawing/2014/main" id="{DAD6D48E-77F6-2500-B97A-7762053A22C8}"/>
              </a:ext>
            </a:extLst>
          </p:cNvPr>
          <p:cNvSpPr/>
          <p:nvPr/>
        </p:nvSpPr>
        <p:spPr>
          <a:xfrm>
            <a:off x="628741" y="3692447"/>
            <a:ext cx="9908123" cy="1885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2" name="Picture 1">
            <a:extLst>
              <a:ext uri="{FF2B5EF4-FFF2-40B4-BE49-F238E27FC236}">
                <a16:creationId xmlns:a16="http://schemas.microsoft.com/office/drawing/2014/main" id="{B8BB1886-B174-B8E3-5808-14644C3F28F3}"/>
              </a:ext>
            </a:extLst>
          </p:cNvPr>
          <p:cNvPicPr>
            <a:picLocks noChangeAspect="1"/>
          </p:cNvPicPr>
          <p:nvPr/>
        </p:nvPicPr>
        <p:blipFill>
          <a:blip r:embed="rId3"/>
          <a:stretch>
            <a:fillRect/>
          </a:stretch>
        </p:blipFill>
        <p:spPr>
          <a:xfrm>
            <a:off x="628741" y="1067423"/>
            <a:ext cx="4949100" cy="2088935"/>
          </a:xfrm>
          <a:prstGeom prst="rect">
            <a:avLst/>
          </a:prstGeom>
          <a:ln>
            <a:solidFill>
              <a:schemeClr val="tx1"/>
            </a:solidFill>
          </a:ln>
        </p:spPr>
      </p:pic>
      <p:pic>
        <p:nvPicPr>
          <p:cNvPr id="5" name="Picture 4">
            <a:extLst>
              <a:ext uri="{FF2B5EF4-FFF2-40B4-BE49-F238E27FC236}">
                <a16:creationId xmlns:a16="http://schemas.microsoft.com/office/drawing/2014/main" id="{51F933DF-AA01-A91A-E897-A7CB37613F39}"/>
              </a:ext>
            </a:extLst>
          </p:cNvPr>
          <p:cNvPicPr>
            <a:picLocks noChangeAspect="1"/>
          </p:cNvPicPr>
          <p:nvPr/>
        </p:nvPicPr>
        <p:blipFill>
          <a:blip r:embed="rId4"/>
          <a:stretch>
            <a:fillRect/>
          </a:stretch>
        </p:blipFill>
        <p:spPr>
          <a:xfrm>
            <a:off x="5757272" y="1524000"/>
            <a:ext cx="4779592" cy="1632358"/>
          </a:xfrm>
          <a:prstGeom prst="rect">
            <a:avLst/>
          </a:prstGeom>
        </p:spPr>
      </p:pic>
      <p:sp>
        <p:nvSpPr>
          <p:cNvPr id="6" name="Rectangle 5">
            <a:extLst>
              <a:ext uri="{FF2B5EF4-FFF2-40B4-BE49-F238E27FC236}">
                <a16:creationId xmlns:a16="http://schemas.microsoft.com/office/drawing/2014/main" id="{51E60588-9DC7-2BF2-5B1E-AD6E78D6A5F8}"/>
              </a:ext>
            </a:extLst>
          </p:cNvPr>
          <p:cNvSpPr/>
          <p:nvPr/>
        </p:nvSpPr>
        <p:spPr>
          <a:xfrm>
            <a:off x="5757271" y="1076619"/>
            <a:ext cx="4779591" cy="20889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7" name="TextBox 6">
            <a:extLst>
              <a:ext uri="{FF2B5EF4-FFF2-40B4-BE49-F238E27FC236}">
                <a16:creationId xmlns:a16="http://schemas.microsoft.com/office/drawing/2014/main" id="{196E3678-70E6-E749-D55F-8084410FDD4C}"/>
              </a:ext>
            </a:extLst>
          </p:cNvPr>
          <p:cNvSpPr txBox="1"/>
          <p:nvPr/>
        </p:nvSpPr>
        <p:spPr>
          <a:xfrm>
            <a:off x="5909669" y="1075445"/>
            <a:ext cx="4290167" cy="523220"/>
          </a:xfrm>
          <a:prstGeom prst="rect">
            <a:avLst/>
          </a:prstGeom>
          <a:noFill/>
        </p:spPr>
        <p:txBody>
          <a:bodyPr wrap="square">
            <a:spAutoFit/>
          </a:bodyPr>
          <a:lstStyle/>
          <a:p>
            <a:pPr algn="ctr"/>
            <a:r>
              <a:rPr lang="en-US" sz="1400" i="0" dirty="0">
                <a:solidFill>
                  <a:srgbClr val="000000"/>
                </a:solidFill>
                <a:effectLst/>
              </a:rPr>
              <a:t>First step is making the train-test split of the data for further modelling and validation.</a:t>
            </a:r>
            <a:endParaRPr lang="en-IN" sz="1400" dirty="0"/>
          </a:p>
        </p:txBody>
      </p:sp>
    </p:spTree>
    <p:extLst>
      <p:ext uri="{BB962C8B-B14F-4D97-AF65-F5344CB8AC3E}">
        <p14:creationId xmlns:p14="http://schemas.microsoft.com/office/powerpoint/2010/main" val="27305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2CEA5-FC93-1A28-A612-9298531565CA}"/>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err="1">
                <a:latin typeface="Microsoft YaHei UI" panose="020B0503020204020204" pitchFamily="34" charset="-122"/>
                <a:ea typeface="Microsoft YaHei UI" panose="020B0503020204020204" pitchFamily="34" charset="-122"/>
              </a:rPr>
              <a:t>Undersampling</a:t>
            </a:r>
            <a:r>
              <a:rPr lang="en-IN" sz="2800" b="1" u="sng" dirty="0">
                <a:latin typeface="Microsoft YaHei UI" panose="020B0503020204020204" pitchFamily="34" charset="-122"/>
                <a:ea typeface="Microsoft YaHei UI" panose="020B0503020204020204" pitchFamily="34" charset="-122"/>
              </a:rPr>
              <a:t> Models</a:t>
            </a:r>
          </a:p>
        </p:txBody>
      </p:sp>
      <p:sp>
        <p:nvSpPr>
          <p:cNvPr id="4" name="TextBox 3">
            <a:extLst>
              <a:ext uri="{FF2B5EF4-FFF2-40B4-BE49-F238E27FC236}">
                <a16:creationId xmlns:a16="http://schemas.microsoft.com/office/drawing/2014/main" id="{C7246CCF-1726-11A8-9DA3-DB053BE90CB4}"/>
              </a:ext>
            </a:extLst>
          </p:cNvPr>
          <p:cNvSpPr txBox="1"/>
          <p:nvPr/>
        </p:nvSpPr>
        <p:spPr>
          <a:xfrm>
            <a:off x="579894" y="1502362"/>
            <a:ext cx="9952075" cy="5016758"/>
          </a:xfrm>
          <a:prstGeom prst="rect">
            <a:avLst/>
          </a:prstGeom>
          <a:noFill/>
        </p:spPr>
        <p:txBody>
          <a:bodyPr wrap="square">
            <a:spAutoFit/>
          </a:bodyPr>
          <a:lstStyle/>
          <a:p>
            <a:pPr marL="285750" indent="-285750">
              <a:buFont typeface="Arial" panose="020B0604020202020204" pitchFamily="34" charset="0"/>
              <a:buChar char="•"/>
            </a:pPr>
            <a:r>
              <a:rPr lang="en-US" sz="2000" dirty="0"/>
              <a:t>First we are going to create a cross validation framework.</a:t>
            </a:r>
          </a:p>
          <a:p>
            <a:pPr marL="285750" indent="-285750">
              <a:buFont typeface="Arial" panose="020B0604020202020204" pitchFamily="34" charset="0"/>
              <a:buChar char="•"/>
            </a:pPr>
            <a:r>
              <a:rPr lang="en-US" sz="2000" dirty="0"/>
              <a:t>We have imported </a:t>
            </a:r>
            <a:r>
              <a:rPr lang="en-US" sz="2000" dirty="0" err="1"/>
              <a:t>StratifiedKfold</a:t>
            </a:r>
            <a:r>
              <a:rPr lang="en-US" sz="2000" dirty="0"/>
              <a:t> , it is one of the function to do split. It will randomly pick samples in such a way that the proportion remains same.</a:t>
            </a:r>
          </a:p>
          <a:p>
            <a:pPr marL="285750" indent="-285750">
              <a:buFont typeface="Arial" panose="020B0604020202020204" pitchFamily="34" charset="0"/>
              <a:buChar char="•"/>
            </a:pPr>
            <a:r>
              <a:rPr lang="en-US" sz="2000" dirty="0"/>
              <a:t>There is one more package for imbalanced learning that is </a:t>
            </a:r>
            <a:r>
              <a:rPr lang="en-US" sz="2000" dirty="0" err="1"/>
              <a:t>imblearn</a:t>
            </a:r>
            <a:r>
              <a:rPr lang="en-US" sz="2000" dirty="0"/>
              <a:t>, from </a:t>
            </a:r>
            <a:r>
              <a:rPr lang="en-US" sz="2000" dirty="0" err="1"/>
              <a:t>imblearn</a:t>
            </a:r>
            <a:r>
              <a:rPr lang="en-US" sz="2000" dirty="0"/>
              <a:t> we will import pipeline and make pipeline.</a:t>
            </a:r>
          </a:p>
          <a:p>
            <a:pPr marL="285750" indent="-285750">
              <a:buFont typeface="Arial" panose="020B0604020202020204" pitchFamily="34" charset="0"/>
              <a:buChar char="•"/>
            </a:pPr>
            <a:r>
              <a:rPr lang="en-US" sz="2000" dirty="0"/>
              <a:t>For </a:t>
            </a:r>
            <a:r>
              <a:rPr lang="en-US" sz="2000" dirty="0" err="1"/>
              <a:t>undersampling</a:t>
            </a:r>
            <a:r>
              <a:rPr lang="en-US" sz="2000" dirty="0"/>
              <a:t> we will use </a:t>
            </a:r>
            <a:r>
              <a:rPr lang="en-US" sz="2000" dirty="0" err="1"/>
              <a:t>NearMiss</a:t>
            </a:r>
            <a:r>
              <a:rPr lang="en-US" sz="2000" dirty="0"/>
              <a:t> technique and for oversampling we will use SMOTE technique.</a:t>
            </a:r>
          </a:p>
          <a:p>
            <a:pPr marL="285750" indent="-285750">
              <a:buFont typeface="Arial" panose="020B0604020202020204" pitchFamily="34" charset="0"/>
              <a:buChar char="•"/>
            </a:pPr>
            <a:r>
              <a:rPr lang="en-US" sz="2000" dirty="0"/>
              <a:t>From </a:t>
            </a:r>
            <a:r>
              <a:rPr lang="en-US" sz="2000" dirty="0" err="1"/>
              <a:t>sklearn</a:t>
            </a:r>
            <a:r>
              <a:rPr lang="en-US" sz="2000" dirty="0"/>
              <a:t> , we also import classifiers like – </a:t>
            </a:r>
            <a:r>
              <a:rPr lang="en-US" sz="2000" dirty="0" err="1"/>
              <a:t>LogisticRegression</a:t>
            </a:r>
            <a:r>
              <a:rPr lang="en-US" sz="2000" dirty="0"/>
              <a:t>, SVC, </a:t>
            </a:r>
            <a:r>
              <a:rPr lang="en-US" sz="2000" dirty="0" err="1"/>
              <a:t>KNeighborsClassifier</a:t>
            </a:r>
            <a:r>
              <a:rPr lang="en-US" sz="2000" dirty="0"/>
              <a:t>, </a:t>
            </a:r>
            <a:r>
              <a:rPr lang="en-US" sz="2000" dirty="0" err="1"/>
              <a:t>DecisionTreeClassifier</a:t>
            </a:r>
            <a:r>
              <a:rPr lang="en-US" sz="2000" dirty="0"/>
              <a:t> &amp; </a:t>
            </a:r>
            <a:r>
              <a:rPr lang="en-US" sz="2000" dirty="0" err="1"/>
              <a:t>RandomForestClassifier</a:t>
            </a:r>
            <a:r>
              <a:rPr lang="en-US" sz="2000" dirty="0"/>
              <a:t>.</a:t>
            </a:r>
          </a:p>
          <a:p>
            <a:pPr marL="285750" indent="-285750">
              <a:buFont typeface="Arial" panose="020B0604020202020204" pitchFamily="34" charset="0"/>
              <a:buChar char="•"/>
            </a:pPr>
            <a:r>
              <a:rPr lang="en-IN" sz="2000" dirty="0"/>
              <a:t>The steps are as follows (The whole set-up will be structured using the imbalance-learn module): </a:t>
            </a:r>
          </a:p>
          <a:p>
            <a:pPr lvl="2"/>
            <a:r>
              <a:rPr lang="en-IN" sz="2000" dirty="0"/>
              <a:t>* Use a 5-fold cross validation on the training set</a:t>
            </a:r>
          </a:p>
          <a:p>
            <a:pPr lvl="2"/>
            <a:r>
              <a:rPr lang="en-IN" sz="2000" dirty="0"/>
              <a:t>* On each of the folds use </a:t>
            </a:r>
            <a:r>
              <a:rPr lang="en-IN" sz="2000" dirty="0" err="1"/>
              <a:t>undersampling</a:t>
            </a:r>
            <a:r>
              <a:rPr lang="en-IN" sz="2000" dirty="0"/>
              <a:t> </a:t>
            </a:r>
          </a:p>
          <a:p>
            <a:pPr lvl="2"/>
            <a:r>
              <a:rPr lang="en-IN" sz="2000" dirty="0"/>
              <a:t>* Fit the model on the training folds and validate on the validation fold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402564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F4BC2-EE46-9ABD-D013-5A43CA20FF1A}"/>
              </a:ext>
            </a:extLst>
          </p:cNvPr>
          <p:cNvSpPr txBox="1"/>
          <p:nvPr/>
        </p:nvSpPr>
        <p:spPr>
          <a:xfrm>
            <a:off x="662940" y="412790"/>
            <a:ext cx="9698990" cy="523220"/>
          </a:xfrm>
          <a:prstGeom prst="rect">
            <a:avLst/>
          </a:prstGeom>
          <a:noFill/>
          <a:effectLst>
            <a:outerShdw blurRad="50800" dist="38100" dir="10800000" algn="r" rotWithShape="0">
              <a:prstClr val="black">
                <a:alpha val="40000"/>
              </a:prstClr>
            </a:outerShdw>
          </a:effectLst>
        </p:spPr>
        <p:txBody>
          <a:bodyPr wrap="square" rtlCol="0">
            <a:spAutoFit/>
          </a:bodyPr>
          <a:lstStyle/>
          <a:p>
            <a:r>
              <a:rPr lang="en-IN" sz="2800" b="1" u="sng" dirty="0">
                <a:latin typeface="Microsoft YaHei UI" panose="020B0503020204020204" pitchFamily="34" charset="-122"/>
                <a:ea typeface="Microsoft YaHei UI" panose="020B0503020204020204" pitchFamily="34" charset="-122"/>
              </a:rPr>
              <a:t>Table of Contents</a:t>
            </a:r>
          </a:p>
        </p:txBody>
      </p:sp>
      <p:sp>
        <p:nvSpPr>
          <p:cNvPr id="6" name="TextBox 5">
            <a:extLst>
              <a:ext uri="{FF2B5EF4-FFF2-40B4-BE49-F238E27FC236}">
                <a16:creationId xmlns:a16="http://schemas.microsoft.com/office/drawing/2014/main" id="{84AE868D-49A3-52D2-52F2-7A0CD39807D9}"/>
              </a:ext>
            </a:extLst>
          </p:cNvPr>
          <p:cNvSpPr txBox="1"/>
          <p:nvPr/>
        </p:nvSpPr>
        <p:spPr>
          <a:xfrm>
            <a:off x="662940" y="1296080"/>
            <a:ext cx="6492240" cy="4832092"/>
          </a:xfrm>
          <a:prstGeom prst="rect">
            <a:avLst/>
          </a:prstGeom>
          <a:noFill/>
        </p:spPr>
        <p:txBody>
          <a:bodyPr wrap="square" rtlCol="0">
            <a:spAutoFit/>
          </a:bodyPr>
          <a:lstStyle/>
          <a:p>
            <a:pPr marL="285750" indent="-285750">
              <a:buFont typeface="Arial" panose="020B0604020202020204" pitchFamily="34" charset="0"/>
              <a:buChar char="•"/>
            </a:pPr>
            <a:r>
              <a:rPr lang="en-IN" sz="2200" dirty="0"/>
              <a:t>Abstract</a:t>
            </a:r>
          </a:p>
          <a:p>
            <a:pPr marL="285750" indent="-285750">
              <a:buFont typeface="Arial" panose="020B0604020202020204" pitchFamily="34" charset="0"/>
              <a:buChar char="•"/>
            </a:pPr>
            <a:r>
              <a:rPr lang="en-IN" sz="2200" dirty="0"/>
              <a:t>Introduction</a:t>
            </a:r>
          </a:p>
          <a:p>
            <a:pPr marL="285750" indent="-285750">
              <a:buFont typeface="Arial" panose="020B0604020202020204" pitchFamily="34" charset="0"/>
              <a:buChar char="•"/>
            </a:pPr>
            <a:r>
              <a:rPr lang="en-IN" sz="2200" dirty="0"/>
              <a:t>Problem Statement</a:t>
            </a:r>
          </a:p>
          <a:p>
            <a:pPr marL="285750" indent="-285750">
              <a:buFont typeface="Arial" panose="020B0604020202020204" pitchFamily="34" charset="0"/>
              <a:buChar char="•"/>
            </a:pPr>
            <a:r>
              <a:rPr lang="en-IN" sz="2200" dirty="0"/>
              <a:t>Scope of the Project</a:t>
            </a:r>
          </a:p>
          <a:p>
            <a:pPr marL="285750" indent="-285750">
              <a:buFont typeface="Arial" panose="020B0604020202020204" pitchFamily="34" charset="0"/>
              <a:buChar char="•"/>
            </a:pPr>
            <a:r>
              <a:rPr lang="en-IN" sz="2200" dirty="0"/>
              <a:t>Difficulties of detection</a:t>
            </a:r>
          </a:p>
          <a:p>
            <a:pPr marL="285750" indent="-285750">
              <a:buFont typeface="Arial" panose="020B0604020202020204" pitchFamily="34" charset="0"/>
              <a:buChar char="•"/>
            </a:pPr>
            <a:r>
              <a:rPr lang="en-IN" sz="2200" dirty="0"/>
              <a:t>About the Dataset</a:t>
            </a:r>
          </a:p>
          <a:p>
            <a:pPr marL="285750" indent="-285750">
              <a:buFont typeface="Arial" panose="020B0604020202020204" pitchFamily="34" charset="0"/>
              <a:buChar char="•"/>
            </a:pPr>
            <a:r>
              <a:rPr lang="en-IN" sz="2200" dirty="0"/>
              <a:t>Exploratory Data Analysis</a:t>
            </a:r>
          </a:p>
          <a:p>
            <a:pPr marL="285750" indent="-285750">
              <a:buFont typeface="Arial" panose="020B0604020202020204" pitchFamily="34" charset="0"/>
              <a:buChar char="•"/>
            </a:pPr>
            <a:r>
              <a:rPr lang="en-IN" sz="2200" dirty="0"/>
              <a:t>Data Preparation</a:t>
            </a:r>
          </a:p>
          <a:p>
            <a:pPr marL="285750" indent="-285750">
              <a:buFont typeface="Arial" panose="020B0604020202020204" pitchFamily="34" charset="0"/>
              <a:buChar char="•"/>
            </a:pPr>
            <a:r>
              <a:rPr lang="en-IN" sz="2200" dirty="0"/>
              <a:t>Machine Learning Algorithms</a:t>
            </a:r>
          </a:p>
          <a:p>
            <a:pPr marL="285750" indent="-285750">
              <a:buFont typeface="Arial" panose="020B0604020202020204" pitchFamily="34" charset="0"/>
              <a:buChar char="•"/>
            </a:pPr>
            <a:r>
              <a:rPr lang="en-IN" sz="2200" dirty="0"/>
              <a:t>Base Model</a:t>
            </a:r>
          </a:p>
          <a:p>
            <a:pPr marL="285750" indent="-285750">
              <a:buFont typeface="Arial" panose="020B0604020202020204" pitchFamily="34" charset="0"/>
              <a:buChar char="•"/>
            </a:pPr>
            <a:r>
              <a:rPr lang="en-IN" sz="2200" dirty="0"/>
              <a:t>Undersampling Models</a:t>
            </a:r>
          </a:p>
          <a:p>
            <a:pPr marL="285750" indent="-285750">
              <a:buFont typeface="Arial" panose="020B0604020202020204" pitchFamily="34" charset="0"/>
              <a:buChar char="•"/>
            </a:pPr>
            <a:r>
              <a:rPr lang="en-IN" sz="2200" dirty="0"/>
              <a:t>Oversampling Models</a:t>
            </a:r>
          </a:p>
          <a:p>
            <a:pPr marL="285750" indent="-285750">
              <a:buFont typeface="Arial" panose="020B0604020202020204" pitchFamily="34" charset="0"/>
              <a:buChar char="•"/>
            </a:pPr>
            <a:r>
              <a:rPr lang="en-IN" sz="2200" dirty="0"/>
              <a:t>Best Model</a:t>
            </a:r>
          </a:p>
          <a:p>
            <a:pPr marL="285750" indent="-285750">
              <a:buFont typeface="Arial" panose="020B0604020202020204" pitchFamily="34" charset="0"/>
              <a:buChar char="•"/>
            </a:pPr>
            <a:r>
              <a:rPr lang="en-IN" sz="2200" dirty="0"/>
              <a:t>Conclusion and Future Scope</a:t>
            </a:r>
          </a:p>
        </p:txBody>
      </p:sp>
    </p:spTree>
    <p:extLst>
      <p:ext uri="{BB962C8B-B14F-4D97-AF65-F5344CB8AC3E}">
        <p14:creationId xmlns:p14="http://schemas.microsoft.com/office/powerpoint/2010/main" val="392156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E88D60-74A9-37C5-5353-CDAFBCFA20D6}"/>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err="1">
                <a:latin typeface="Microsoft YaHei UI" panose="020B0503020204020204" pitchFamily="34" charset="-122"/>
                <a:ea typeface="Microsoft YaHei UI" panose="020B0503020204020204" pitchFamily="34" charset="-122"/>
              </a:rPr>
              <a:t>Undersampling</a:t>
            </a:r>
            <a:r>
              <a:rPr lang="en-IN" sz="2800" b="1" u="sng" dirty="0">
                <a:latin typeface="Microsoft YaHei UI" panose="020B0503020204020204" pitchFamily="34" charset="-122"/>
                <a:ea typeface="Microsoft YaHei UI" panose="020B0503020204020204" pitchFamily="34" charset="-122"/>
              </a:rPr>
              <a:t> Models (Con..)</a:t>
            </a:r>
          </a:p>
        </p:txBody>
      </p:sp>
      <p:sp>
        <p:nvSpPr>
          <p:cNvPr id="3" name="TextBox 2">
            <a:extLst>
              <a:ext uri="{FF2B5EF4-FFF2-40B4-BE49-F238E27FC236}">
                <a16:creationId xmlns:a16="http://schemas.microsoft.com/office/drawing/2014/main" id="{1F13B4FD-55A5-526C-0238-5BF157DEE566}"/>
              </a:ext>
            </a:extLst>
          </p:cNvPr>
          <p:cNvSpPr txBox="1"/>
          <p:nvPr/>
        </p:nvSpPr>
        <p:spPr>
          <a:xfrm>
            <a:off x="734117" y="1452975"/>
            <a:ext cx="6096000" cy="369332"/>
          </a:xfrm>
          <a:prstGeom prst="rect">
            <a:avLst/>
          </a:prstGeom>
          <a:noFill/>
        </p:spPr>
        <p:txBody>
          <a:bodyPr wrap="square">
            <a:spAutoFit/>
          </a:bodyPr>
          <a:lstStyle/>
          <a:p>
            <a:r>
              <a:rPr lang="en-IN" sz="1800" b="1" u="sng" dirty="0" err="1">
                <a:latin typeface="Microsoft YaHei UI" panose="020B0503020204020204" pitchFamily="34" charset="-122"/>
                <a:ea typeface="Microsoft YaHei UI" panose="020B0503020204020204" pitchFamily="34" charset="-122"/>
              </a:rPr>
              <a:t>Undersampling</a:t>
            </a:r>
            <a:r>
              <a:rPr lang="en-IN" sz="1800" b="1" u="sng" dirty="0">
                <a:latin typeface="Microsoft YaHei UI" panose="020B0503020204020204" pitchFamily="34" charset="-122"/>
                <a:ea typeface="Microsoft YaHei UI" panose="020B0503020204020204" pitchFamily="34" charset="-122"/>
              </a:rPr>
              <a:t> – Logistic Regression</a:t>
            </a:r>
          </a:p>
        </p:txBody>
      </p:sp>
      <p:sp>
        <p:nvSpPr>
          <p:cNvPr id="4" name="TextBox 3">
            <a:extLst>
              <a:ext uri="{FF2B5EF4-FFF2-40B4-BE49-F238E27FC236}">
                <a16:creationId xmlns:a16="http://schemas.microsoft.com/office/drawing/2014/main" id="{89AE5ACC-3C68-4ED9-B7D7-ED5174B774F4}"/>
              </a:ext>
            </a:extLst>
          </p:cNvPr>
          <p:cNvSpPr txBox="1"/>
          <p:nvPr/>
        </p:nvSpPr>
        <p:spPr>
          <a:xfrm>
            <a:off x="579894" y="1898174"/>
            <a:ext cx="9952075" cy="1231106"/>
          </a:xfrm>
          <a:prstGeom prst="rect">
            <a:avLst/>
          </a:prstGeom>
          <a:noFill/>
        </p:spPr>
        <p:txBody>
          <a:bodyPr wrap="square">
            <a:spAutoFit/>
          </a:bodyPr>
          <a:lstStyle/>
          <a:p>
            <a:pPr marL="285750" indent="-285750">
              <a:buFont typeface="Arial" panose="020B0604020202020204" pitchFamily="34" charset="0"/>
              <a:buChar char="•"/>
            </a:pPr>
            <a:r>
              <a:rPr lang="en-US" dirty="0"/>
              <a:t>First we will create a pipeline, which will reduce no. of codes. Instead of writing codes for every part, we can create function under the pipeline and it execute end to end. </a:t>
            </a:r>
            <a:r>
              <a:rPr lang="en-US" dirty="0" err="1"/>
              <a:t>Imblearn</a:t>
            </a:r>
            <a:r>
              <a:rPr lang="en-US" dirty="0"/>
              <a:t> pipeline will ensure that the </a:t>
            </a:r>
            <a:r>
              <a:rPr lang="en-US" dirty="0" err="1"/>
              <a:t>undersampling</a:t>
            </a:r>
            <a:r>
              <a:rPr lang="en-US" dirty="0"/>
              <a:t> or oversampling is done during the cross </a:t>
            </a:r>
            <a:r>
              <a:rPr lang="en-US" dirty="0" err="1"/>
              <a:t>validation.and</a:t>
            </a:r>
            <a:r>
              <a:rPr lang="en-US" dirty="0"/>
              <a:t> not before the cross validation</a:t>
            </a:r>
            <a:r>
              <a:rPr lang="en-US" sz="2000" dirty="0"/>
              <a:t>.</a:t>
            </a:r>
            <a:endParaRPr lang="en-IN" sz="2000" dirty="0"/>
          </a:p>
        </p:txBody>
      </p:sp>
      <p:pic>
        <p:nvPicPr>
          <p:cNvPr id="7" name="Picture 6">
            <a:extLst>
              <a:ext uri="{FF2B5EF4-FFF2-40B4-BE49-F238E27FC236}">
                <a16:creationId xmlns:a16="http://schemas.microsoft.com/office/drawing/2014/main" id="{E4F41030-5CB7-CCD7-A47C-AB7F6152D1A3}"/>
              </a:ext>
            </a:extLst>
          </p:cNvPr>
          <p:cNvPicPr>
            <a:picLocks noChangeAspect="1"/>
          </p:cNvPicPr>
          <p:nvPr/>
        </p:nvPicPr>
        <p:blipFill>
          <a:blip r:embed="rId2"/>
          <a:stretch>
            <a:fillRect/>
          </a:stretch>
        </p:blipFill>
        <p:spPr>
          <a:xfrm>
            <a:off x="906837" y="3134028"/>
            <a:ext cx="9625132" cy="3341808"/>
          </a:xfrm>
          <a:prstGeom prst="rect">
            <a:avLst/>
          </a:prstGeom>
        </p:spPr>
      </p:pic>
    </p:spTree>
    <p:extLst>
      <p:ext uri="{BB962C8B-B14F-4D97-AF65-F5344CB8AC3E}">
        <p14:creationId xmlns:p14="http://schemas.microsoft.com/office/powerpoint/2010/main" val="166671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err="1">
                <a:latin typeface="Microsoft YaHei UI" panose="020B0503020204020204" pitchFamily="34" charset="-122"/>
                <a:ea typeface="Microsoft YaHei UI" panose="020B0503020204020204" pitchFamily="34" charset="-122"/>
              </a:rPr>
              <a:t>Undersampling</a:t>
            </a:r>
            <a:r>
              <a:rPr lang="en-IN" sz="2800" b="1" u="sng" dirty="0">
                <a:latin typeface="Microsoft YaHei UI" panose="020B0503020204020204" pitchFamily="34" charset="-122"/>
                <a:ea typeface="Microsoft YaHei UI" panose="020B0503020204020204" pitchFamily="34" charset="-122"/>
              </a:rPr>
              <a:t> Models (Con..)</a:t>
            </a:r>
          </a:p>
        </p:txBody>
      </p:sp>
      <p:sp>
        <p:nvSpPr>
          <p:cNvPr id="6" name="TextBox 5">
            <a:extLst>
              <a:ext uri="{FF2B5EF4-FFF2-40B4-BE49-F238E27FC236}">
                <a16:creationId xmlns:a16="http://schemas.microsoft.com/office/drawing/2014/main" id="{9C181E27-2741-6407-38CD-2C59C6B6F72E}"/>
              </a:ext>
            </a:extLst>
          </p:cNvPr>
          <p:cNvSpPr txBox="1"/>
          <p:nvPr/>
        </p:nvSpPr>
        <p:spPr>
          <a:xfrm>
            <a:off x="734117" y="1452975"/>
            <a:ext cx="6096000" cy="369332"/>
          </a:xfrm>
          <a:prstGeom prst="rect">
            <a:avLst/>
          </a:prstGeom>
          <a:noFill/>
        </p:spPr>
        <p:txBody>
          <a:bodyPr wrap="square">
            <a:spAutoFit/>
          </a:bodyPr>
          <a:lstStyle/>
          <a:p>
            <a:r>
              <a:rPr lang="en-IN" sz="1800" b="1" u="sng" dirty="0" err="1">
                <a:latin typeface="Microsoft YaHei UI" panose="020B0503020204020204" pitchFamily="34" charset="-122"/>
                <a:ea typeface="Microsoft YaHei UI" panose="020B0503020204020204" pitchFamily="34" charset="-122"/>
              </a:rPr>
              <a:t>Undersampling</a:t>
            </a:r>
            <a:r>
              <a:rPr lang="en-IN" sz="1800" b="1" u="sng" dirty="0">
                <a:latin typeface="Microsoft YaHei UI" panose="020B0503020204020204" pitchFamily="34" charset="-122"/>
                <a:ea typeface="Microsoft YaHei UI" panose="020B0503020204020204" pitchFamily="34" charset="-122"/>
              </a:rPr>
              <a:t> – Random Forest Classifier</a:t>
            </a:r>
          </a:p>
        </p:txBody>
      </p:sp>
      <p:sp>
        <p:nvSpPr>
          <p:cNvPr id="14" name="TextBox 13">
            <a:extLst>
              <a:ext uri="{FF2B5EF4-FFF2-40B4-BE49-F238E27FC236}">
                <a16:creationId xmlns:a16="http://schemas.microsoft.com/office/drawing/2014/main" id="{8A73EB00-A428-AE86-8677-801E1AD333F5}"/>
              </a:ext>
            </a:extLst>
          </p:cNvPr>
          <p:cNvSpPr txBox="1"/>
          <p:nvPr/>
        </p:nvSpPr>
        <p:spPr>
          <a:xfrm>
            <a:off x="579894" y="1898174"/>
            <a:ext cx="9952075" cy="1631216"/>
          </a:xfrm>
          <a:prstGeom prst="rect">
            <a:avLst/>
          </a:prstGeom>
          <a:noFill/>
        </p:spPr>
        <p:txBody>
          <a:bodyPr wrap="square">
            <a:spAutoFit/>
          </a:bodyPr>
          <a:lstStyle/>
          <a:p>
            <a:pPr marL="285750" indent="-285750">
              <a:buFont typeface="Arial" panose="020B0604020202020204" pitchFamily="34" charset="0"/>
              <a:buChar char="•"/>
            </a:pPr>
            <a:r>
              <a:rPr lang="en-US" sz="2000" dirty="0"/>
              <a:t>In Random Forest, we are creating a similar pipeline like the previous model.</a:t>
            </a:r>
          </a:p>
          <a:p>
            <a:pPr marL="285750" indent="-285750">
              <a:buFont typeface="Arial" panose="020B0604020202020204" pitchFamily="34" charset="0"/>
              <a:buChar char="•"/>
            </a:pPr>
            <a:r>
              <a:rPr lang="en-US" sz="2000" dirty="0"/>
              <a:t>If we look at the validation metrics – Recall is 95%, which is high &amp; good.</a:t>
            </a:r>
          </a:p>
          <a:p>
            <a:pPr marL="285750" indent="-285750">
              <a:buFont typeface="Arial" panose="020B0604020202020204" pitchFamily="34" charset="0"/>
              <a:buChar char="•"/>
            </a:pPr>
            <a:r>
              <a:rPr lang="en-US" sz="2000" dirty="0"/>
              <a:t>The Accuracy 50.5%, which is very low.</a:t>
            </a:r>
          </a:p>
          <a:p>
            <a:pPr marL="285750" indent="-285750">
              <a:buFont typeface="Arial" panose="020B0604020202020204" pitchFamily="34" charset="0"/>
              <a:buChar char="•"/>
            </a:pPr>
            <a:r>
              <a:rPr lang="en-US" sz="2000" dirty="0"/>
              <a:t>The CV scores lies in range of 89%-96%.</a:t>
            </a:r>
          </a:p>
          <a:p>
            <a:pPr marL="285750" indent="-285750">
              <a:buFont typeface="Arial" panose="020B0604020202020204" pitchFamily="34" charset="0"/>
              <a:buChar char="•"/>
            </a:pPr>
            <a:r>
              <a:rPr lang="en-US" sz="2000" dirty="0"/>
              <a:t>Only issue we can detect is the accuracy is very low.</a:t>
            </a:r>
          </a:p>
        </p:txBody>
      </p:sp>
      <p:pic>
        <p:nvPicPr>
          <p:cNvPr id="18" name="Picture 17">
            <a:extLst>
              <a:ext uri="{FF2B5EF4-FFF2-40B4-BE49-F238E27FC236}">
                <a16:creationId xmlns:a16="http://schemas.microsoft.com/office/drawing/2014/main" id="{3DCD5ABE-4AC1-69DB-4C78-1BFAD7A45EEE}"/>
              </a:ext>
            </a:extLst>
          </p:cNvPr>
          <p:cNvPicPr>
            <a:picLocks noChangeAspect="1"/>
          </p:cNvPicPr>
          <p:nvPr/>
        </p:nvPicPr>
        <p:blipFill>
          <a:blip r:embed="rId2"/>
          <a:stretch>
            <a:fillRect/>
          </a:stretch>
        </p:blipFill>
        <p:spPr>
          <a:xfrm>
            <a:off x="2942480" y="4084320"/>
            <a:ext cx="5236320" cy="2065592"/>
          </a:xfrm>
          <a:prstGeom prst="rect">
            <a:avLst/>
          </a:prstGeom>
          <a:ln>
            <a:solidFill>
              <a:schemeClr val="tx1"/>
            </a:solidFill>
          </a:ln>
        </p:spPr>
      </p:pic>
    </p:spTree>
    <p:extLst>
      <p:ext uri="{BB962C8B-B14F-4D97-AF65-F5344CB8AC3E}">
        <p14:creationId xmlns:p14="http://schemas.microsoft.com/office/powerpoint/2010/main" val="2020406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err="1">
                <a:latin typeface="Microsoft YaHei UI" panose="020B0503020204020204" pitchFamily="34" charset="-122"/>
                <a:ea typeface="Microsoft YaHei UI" panose="020B0503020204020204" pitchFamily="34" charset="-122"/>
              </a:rPr>
              <a:t>Undersampling</a:t>
            </a:r>
            <a:r>
              <a:rPr lang="en-IN" sz="2800" b="1" u="sng" dirty="0">
                <a:latin typeface="Microsoft YaHei UI" panose="020B0503020204020204" pitchFamily="34" charset="-122"/>
                <a:ea typeface="Microsoft YaHei UI" panose="020B0503020204020204" pitchFamily="34" charset="-122"/>
              </a:rPr>
              <a:t> Models (Con..)</a:t>
            </a:r>
          </a:p>
        </p:txBody>
      </p:sp>
      <p:sp>
        <p:nvSpPr>
          <p:cNvPr id="2" name="TextBox 1">
            <a:extLst>
              <a:ext uri="{FF2B5EF4-FFF2-40B4-BE49-F238E27FC236}">
                <a16:creationId xmlns:a16="http://schemas.microsoft.com/office/drawing/2014/main" id="{992C3585-0FD6-E3F4-0F39-FB7E3599570C}"/>
              </a:ext>
            </a:extLst>
          </p:cNvPr>
          <p:cNvSpPr txBox="1"/>
          <p:nvPr/>
        </p:nvSpPr>
        <p:spPr>
          <a:xfrm>
            <a:off x="734117" y="1452975"/>
            <a:ext cx="6096000" cy="369332"/>
          </a:xfrm>
          <a:prstGeom prst="rect">
            <a:avLst/>
          </a:prstGeom>
          <a:noFill/>
        </p:spPr>
        <p:txBody>
          <a:bodyPr wrap="square">
            <a:spAutoFit/>
          </a:bodyPr>
          <a:lstStyle/>
          <a:p>
            <a:r>
              <a:rPr lang="en-IN" sz="1800" b="1" u="sng" dirty="0" err="1">
                <a:latin typeface="Microsoft YaHei UI" panose="020B0503020204020204" pitchFamily="34" charset="-122"/>
                <a:ea typeface="Microsoft YaHei UI" panose="020B0503020204020204" pitchFamily="34" charset="-122"/>
              </a:rPr>
              <a:t>Undersampling</a:t>
            </a:r>
            <a:r>
              <a:rPr lang="en-IN" sz="1800" b="1" u="sng" dirty="0">
                <a:latin typeface="Microsoft YaHei UI" panose="020B0503020204020204" pitchFamily="34" charset="-122"/>
                <a:ea typeface="Microsoft YaHei UI" panose="020B0503020204020204" pitchFamily="34" charset="-122"/>
              </a:rPr>
              <a:t> – Support Vector Classifier (SVC)</a:t>
            </a:r>
          </a:p>
        </p:txBody>
      </p:sp>
      <p:sp>
        <p:nvSpPr>
          <p:cNvPr id="5" name="TextBox 4">
            <a:extLst>
              <a:ext uri="{FF2B5EF4-FFF2-40B4-BE49-F238E27FC236}">
                <a16:creationId xmlns:a16="http://schemas.microsoft.com/office/drawing/2014/main" id="{C3BF2DC6-7217-12F9-EAAC-50DE2FB73327}"/>
              </a:ext>
            </a:extLst>
          </p:cNvPr>
          <p:cNvSpPr txBox="1"/>
          <p:nvPr/>
        </p:nvSpPr>
        <p:spPr>
          <a:xfrm>
            <a:off x="579894" y="1898174"/>
            <a:ext cx="9952075" cy="2246769"/>
          </a:xfrm>
          <a:prstGeom prst="rect">
            <a:avLst/>
          </a:prstGeom>
          <a:noFill/>
        </p:spPr>
        <p:txBody>
          <a:bodyPr wrap="square">
            <a:spAutoFit/>
          </a:bodyPr>
          <a:lstStyle/>
          <a:p>
            <a:pPr marL="285750" indent="-285750">
              <a:buFont typeface="Arial" panose="020B0604020202020204" pitchFamily="34" charset="0"/>
              <a:buChar char="•"/>
            </a:pPr>
            <a:r>
              <a:rPr lang="en-US" sz="2000" dirty="0"/>
              <a:t>In Random Forest, we are creating a similar pipeline like the previous model.</a:t>
            </a:r>
          </a:p>
          <a:p>
            <a:pPr marL="285750" indent="-285750">
              <a:buFont typeface="Arial" panose="020B0604020202020204" pitchFamily="34" charset="0"/>
              <a:buChar char="•"/>
            </a:pPr>
            <a:r>
              <a:rPr lang="en-US" sz="2000" dirty="0"/>
              <a:t>If we look at the results, the Recall Score is 66%, which is even less than the basic Random  Forest model. However , the accuracy is 99% as compared to Logistic &amp; Random Forest Classifiers. </a:t>
            </a:r>
          </a:p>
          <a:p>
            <a:pPr marL="285750" indent="-285750">
              <a:buFont typeface="Arial" panose="020B0604020202020204" pitchFamily="34" charset="0"/>
              <a:buChar char="•"/>
            </a:pPr>
            <a:r>
              <a:rPr lang="en-US" sz="2000" dirty="0"/>
              <a:t>The CV scores has inconsistency , as the scores are spread over from 54% to 74% and the values significantly are very less.</a:t>
            </a:r>
          </a:p>
          <a:p>
            <a:pPr marL="285750" indent="-285750">
              <a:buFont typeface="Arial" panose="020B0604020202020204" pitchFamily="34" charset="0"/>
              <a:buChar char="•"/>
            </a:pPr>
            <a:endParaRPr lang="en-US" sz="2000" dirty="0"/>
          </a:p>
        </p:txBody>
      </p:sp>
      <p:pic>
        <p:nvPicPr>
          <p:cNvPr id="7" name="Picture 6">
            <a:extLst>
              <a:ext uri="{FF2B5EF4-FFF2-40B4-BE49-F238E27FC236}">
                <a16:creationId xmlns:a16="http://schemas.microsoft.com/office/drawing/2014/main" id="{4D39633B-A21F-86E6-416A-E9744FED70DC}"/>
              </a:ext>
            </a:extLst>
          </p:cNvPr>
          <p:cNvPicPr>
            <a:picLocks noChangeAspect="1"/>
          </p:cNvPicPr>
          <p:nvPr/>
        </p:nvPicPr>
        <p:blipFill>
          <a:blip r:embed="rId2"/>
          <a:stretch>
            <a:fillRect/>
          </a:stretch>
        </p:blipFill>
        <p:spPr>
          <a:xfrm>
            <a:off x="2655414" y="4220810"/>
            <a:ext cx="5289705" cy="1857867"/>
          </a:xfrm>
          <a:prstGeom prst="rect">
            <a:avLst/>
          </a:prstGeom>
          <a:ln>
            <a:solidFill>
              <a:schemeClr val="tx1"/>
            </a:solidFill>
          </a:ln>
        </p:spPr>
      </p:pic>
    </p:spTree>
    <p:extLst>
      <p:ext uri="{BB962C8B-B14F-4D97-AF65-F5344CB8AC3E}">
        <p14:creationId xmlns:p14="http://schemas.microsoft.com/office/powerpoint/2010/main" val="2532045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err="1">
                <a:latin typeface="Microsoft YaHei UI" panose="020B0503020204020204" pitchFamily="34" charset="-122"/>
                <a:ea typeface="Microsoft YaHei UI" panose="020B0503020204020204" pitchFamily="34" charset="-122"/>
              </a:rPr>
              <a:t>Undersampling</a:t>
            </a:r>
            <a:r>
              <a:rPr lang="en-IN" sz="2800" b="1" u="sng" dirty="0">
                <a:latin typeface="Microsoft YaHei UI" panose="020B0503020204020204" pitchFamily="34" charset="-122"/>
                <a:ea typeface="Microsoft YaHei UI" panose="020B0503020204020204" pitchFamily="34" charset="-122"/>
              </a:rPr>
              <a:t> Models (Con..)</a:t>
            </a:r>
          </a:p>
        </p:txBody>
      </p:sp>
      <p:sp>
        <p:nvSpPr>
          <p:cNvPr id="2" name="TextBox 1">
            <a:extLst>
              <a:ext uri="{FF2B5EF4-FFF2-40B4-BE49-F238E27FC236}">
                <a16:creationId xmlns:a16="http://schemas.microsoft.com/office/drawing/2014/main" id="{B98B2ED8-AEA8-F72B-E7B6-A3D687D63C49}"/>
              </a:ext>
            </a:extLst>
          </p:cNvPr>
          <p:cNvSpPr txBox="1"/>
          <p:nvPr/>
        </p:nvSpPr>
        <p:spPr>
          <a:xfrm>
            <a:off x="734117" y="1452975"/>
            <a:ext cx="6096000" cy="369332"/>
          </a:xfrm>
          <a:prstGeom prst="rect">
            <a:avLst/>
          </a:prstGeom>
          <a:noFill/>
        </p:spPr>
        <p:txBody>
          <a:bodyPr wrap="square">
            <a:spAutoFit/>
          </a:bodyPr>
          <a:lstStyle/>
          <a:p>
            <a:r>
              <a:rPr lang="en-IN" sz="1800" b="1" u="sng" dirty="0" err="1">
                <a:latin typeface="Microsoft YaHei UI" panose="020B0503020204020204" pitchFamily="34" charset="-122"/>
                <a:ea typeface="Microsoft YaHei UI" panose="020B0503020204020204" pitchFamily="34" charset="-122"/>
              </a:rPr>
              <a:t>Undersampling</a:t>
            </a:r>
            <a:r>
              <a:rPr lang="en-IN" sz="1800" b="1" u="sng" dirty="0">
                <a:latin typeface="Microsoft YaHei UI" panose="020B0503020204020204" pitchFamily="34" charset="-122"/>
                <a:ea typeface="Microsoft YaHei UI" panose="020B0503020204020204" pitchFamily="34" charset="-122"/>
              </a:rPr>
              <a:t> – Decision Tree Classifier</a:t>
            </a:r>
          </a:p>
        </p:txBody>
      </p:sp>
      <p:sp>
        <p:nvSpPr>
          <p:cNvPr id="4" name="TextBox 3">
            <a:extLst>
              <a:ext uri="{FF2B5EF4-FFF2-40B4-BE49-F238E27FC236}">
                <a16:creationId xmlns:a16="http://schemas.microsoft.com/office/drawing/2014/main" id="{350CD9DD-CC7C-2B8D-1A3C-35FE95151FF2}"/>
              </a:ext>
            </a:extLst>
          </p:cNvPr>
          <p:cNvSpPr txBox="1"/>
          <p:nvPr/>
        </p:nvSpPr>
        <p:spPr>
          <a:xfrm>
            <a:off x="579894" y="2095510"/>
            <a:ext cx="9952075" cy="1323439"/>
          </a:xfrm>
          <a:prstGeom prst="rect">
            <a:avLst/>
          </a:prstGeom>
          <a:noFill/>
        </p:spPr>
        <p:txBody>
          <a:bodyPr wrap="square">
            <a:spAutoFit/>
          </a:bodyPr>
          <a:lstStyle/>
          <a:p>
            <a:pPr marL="285750" indent="-285750">
              <a:buFont typeface="Arial" panose="020B0604020202020204" pitchFamily="34" charset="0"/>
              <a:buChar char="•"/>
            </a:pPr>
            <a:r>
              <a:rPr lang="en-US" sz="2000" dirty="0"/>
              <a:t>In Decision Tree Classifier, we have criterions like Gini &amp; Entropy. </a:t>
            </a:r>
          </a:p>
          <a:p>
            <a:pPr marL="285750" indent="-285750">
              <a:buFont typeface="Arial" panose="020B0604020202020204" pitchFamily="34" charset="0"/>
              <a:buChar char="•"/>
            </a:pPr>
            <a:r>
              <a:rPr lang="en-US" sz="2000" dirty="0"/>
              <a:t>The Model is based on similar pipeline like the other classifier models.</a:t>
            </a:r>
          </a:p>
          <a:p>
            <a:pPr marL="285750" indent="-285750">
              <a:buFont typeface="Arial" panose="020B0604020202020204" pitchFamily="34" charset="0"/>
              <a:buChar char="•"/>
            </a:pPr>
            <a:r>
              <a:rPr lang="en-US" sz="2000" dirty="0"/>
              <a:t>The </a:t>
            </a:r>
            <a:r>
              <a:rPr lang="en-US" sz="2000" dirty="0" err="1"/>
              <a:t>max_depth</a:t>
            </a:r>
            <a:r>
              <a:rPr lang="en-US" sz="2000" dirty="0"/>
              <a:t> is 2 and the minimum samples leaf is 6.</a:t>
            </a:r>
          </a:p>
          <a:p>
            <a:pPr marL="285750" indent="-285750">
              <a:buFont typeface="Arial" panose="020B0604020202020204" pitchFamily="34" charset="0"/>
              <a:buChar char="•"/>
            </a:pPr>
            <a:r>
              <a:rPr lang="en-US" sz="2000" dirty="0"/>
              <a:t>The Recall score is 65% and Accuracy is 89% for the given model.</a:t>
            </a:r>
          </a:p>
        </p:txBody>
      </p:sp>
      <p:pic>
        <p:nvPicPr>
          <p:cNvPr id="6" name="Picture 5">
            <a:extLst>
              <a:ext uri="{FF2B5EF4-FFF2-40B4-BE49-F238E27FC236}">
                <a16:creationId xmlns:a16="http://schemas.microsoft.com/office/drawing/2014/main" id="{01B4B92A-2FF3-9FAB-7A04-63B5E8FCEC2D}"/>
              </a:ext>
            </a:extLst>
          </p:cNvPr>
          <p:cNvPicPr>
            <a:picLocks noChangeAspect="1"/>
          </p:cNvPicPr>
          <p:nvPr/>
        </p:nvPicPr>
        <p:blipFill>
          <a:blip r:embed="rId2"/>
          <a:stretch>
            <a:fillRect/>
          </a:stretch>
        </p:blipFill>
        <p:spPr>
          <a:xfrm>
            <a:off x="2127134" y="4371459"/>
            <a:ext cx="6346305" cy="1595100"/>
          </a:xfrm>
          <a:prstGeom prst="rect">
            <a:avLst/>
          </a:prstGeom>
          <a:ln>
            <a:solidFill>
              <a:schemeClr val="tx1"/>
            </a:solidFill>
          </a:ln>
        </p:spPr>
      </p:pic>
    </p:spTree>
    <p:extLst>
      <p:ext uri="{BB962C8B-B14F-4D97-AF65-F5344CB8AC3E}">
        <p14:creationId xmlns:p14="http://schemas.microsoft.com/office/powerpoint/2010/main" val="91916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err="1">
                <a:latin typeface="Microsoft YaHei UI" panose="020B0503020204020204" pitchFamily="34" charset="-122"/>
                <a:ea typeface="Microsoft YaHei UI" panose="020B0503020204020204" pitchFamily="34" charset="-122"/>
              </a:rPr>
              <a:t>Undersampling</a:t>
            </a:r>
            <a:r>
              <a:rPr lang="en-IN" sz="2800" b="1" u="sng" dirty="0">
                <a:latin typeface="Microsoft YaHei UI" panose="020B0503020204020204" pitchFamily="34" charset="-122"/>
                <a:ea typeface="Microsoft YaHei UI" panose="020B0503020204020204" pitchFamily="34" charset="-122"/>
              </a:rPr>
              <a:t> Models (Con..)</a:t>
            </a:r>
          </a:p>
        </p:txBody>
      </p:sp>
      <p:sp>
        <p:nvSpPr>
          <p:cNvPr id="2" name="TextBox 1">
            <a:extLst>
              <a:ext uri="{FF2B5EF4-FFF2-40B4-BE49-F238E27FC236}">
                <a16:creationId xmlns:a16="http://schemas.microsoft.com/office/drawing/2014/main" id="{4D20CD29-B972-D0D9-3695-F9EB524592E2}"/>
              </a:ext>
            </a:extLst>
          </p:cNvPr>
          <p:cNvSpPr txBox="1"/>
          <p:nvPr/>
        </p:nvSpPr>
        <p:spPr>
          <a:xfrm>
            <a:off x="734117" y="1452975"/>
            <a:ext cx="6096000" cy="369332"/>
          </a:xfrm>
          <a:prstGeom prst="rect">
            <a:avLst/>
          </a:prstGeom>
          <a:noFill/>
        </p:spPr>
        <p:txBody>
          <a:bodyPr wrap="square">
            <a:spAutoFit/>
          </a:bodyPr>
          <a:lstStyle/>
          <a:p>
            <a:r>
              <a:rPr lang="en-IN" sz="1800" b="1" u="sng" dirty="0" err="1">
                <a:latin typeface="Microsoft YaHei UI" panose="020B0503020204020204" pitchFamily="34" charset="-122"/>
                <a:ea typeface="Microsoft YaHei UI" panose="020B0503020204020204" pitchFamily="34" charset="-122"/>
              </a:rPr>
              <a:t>Undersampling</a:t>
            </a:r>
            <a:r>
              <a:rPr lang="en-IN" sz="1800" b="1" u="sng" dirty="0">
                <a:latin typeface="Microsoft YaHei UI" panose="020B0503020204020204" pitchFamily="34" charset="-122"/>
                <a:ea typeface="Microsoft YaHei UI" panose="020B0503020204020204" pitchFamily="34" charset="-122"/>
              </a:rPr>
              <a:t> – k-Nearest Neighbour</a:t>
            </a:r>
          </a:p>
        </p:txBody>
      </p:sp>
      <p:sp>
        <p:nvSpPr>
          <p:cNvPr id="4" name="TextBox 3">
            <a:extLst>
              <a:ext uri="{FF2B5EF4-FFF2-40B4-BE49-F238E27FC236}">
                <a16:creationId xmlns:a16="http://schemas.microsoft.com/office/drawing/2014/main" id="{50D3E57A-FC3C-3373-9672-DD7C9B21145C}"/>
              </a:ext>
            </a:extLst>
          </p:cNvPr>
          <p:cNvSpPr txBox="1"/>
          <p:nvPr/>
        </p:nvSpPr>
        <p:spPr>
          <a:xfrm>
            <a:off x="579894" y="1898174"/>
            <a:ext cx="9952075" cy="2554545"/>
          </a:xfrm>
          <a:prstGeom prst="rect">
            <a:avLst/>
          </a:prstGeom>
          <a:noFill/>
        </p:spPr>
        <p:txBody>
          <a:bodyPr wrap="square">
            <a:spAutoFit/>
          </a:bodyPr>
          <a:lstStyle/>
          <a:p>
            <a:pPr marL="285750" indent="-285750">
              <a:buFont typeface="Arial" panose="020B0604020202020204" pitchFamily="34" charset="0"/>
              <a:buChar char="•"/>
            </a:pPr>
            <a:r>
              <a:rPr lang="en-US" sz="2000" dirty="0"/>
              <a:t>If we look at the results from k-NN model, the number of </a:t>
            </a:r>
            <a:r>
              <a:rPr lang="en-US" sz="2000" dirty="0" err="1"/>
              <a:t>neighours</a:t>
            </a:r>
            <a:r>
              <a:rPr lang="en-US" sz="2000" dirty="0"/>
              <a:t> chosen was 4., which gave the best results.</a:t>
            </a:r>
          </a:p>
          <a:p>
            <a:pPr marL="285750" indent="-285750">
              <a:buFont typeface="Arial" panose="020B0604020202020204" pitchFamily="34" charset="0"/>
              <a:buChar char="•"/>
            </a:pPr>
            <a:r>
              <a:rPr lang="en-US" sz="2000" dirty="0"/>
              <a:t>The accuracy score is 86% &amp; recall score is 90% , which is good.</a:t>
            </a:r>
          </a:p>
          <a:p>
            <a:pPr marL="285750" indent="-285750">
              <a:buFont typeface="Arial" panose="020B0604020202020204" pitchFamily="34" charset="0"/>
              <a:buChar char="•"/>
            </a:pPr>
            <a:r>
              <a:rPr lang="en-US" sz="2000" dirty="0"/>
              <a:t>Also, we can see that the accuracies are not spread out in the CV Scores which depicts that the model has performed consistently.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0082AF58-19EB-A90A-A0C4-1A2447ABDCF3}"/>
              </a:ext>
            </a:extLst>
          </p:cNvPr>
          <p:cNvPicPr>
            <a:picLocks noChangeAspect="1"/>
          </p:cNvPicPr>
          <p:nvPr/>
        </p:nvPicPr>
        <p:blipFill>
          <a:blip r:embed="rId2"/>
          <a:stretch>
            <a:fillRect/>
          </a:stretch>
        </p:blipFill>
        <p:spPr>
          <a:xfrm>
            <a:off x="3260288" y="3891280"/>
            <a:ext cx="4591286" cy="1815113"/>
          </a:xfrm>
          <a:prstGeom prst="rect">
            <a:avLst/>
          </a:prstGeom>
          <a:ln>
            <a:solidFill>
              <a:schemeClr val="tx1"/>
            </a:solidFill>
          </a:ln>
        </p:spPr>
      </p:pic>
    </p:spTree>
    <p:extLst>
      <p:ext uri="{BB962C8B-B14F-4D97-AF65-F5344CB8AC3E}">
        <p14:creationId xmlns:p14="http://schemas.microsoft.com/office/powerpoint/2010/main" val="225789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Oversampling Models</a:t>
            </a:r>
          </a:p>
        </p:txBody>
      </p:sp>
      <p:sp>
        <p:nvSpPr>
          <p:cNvPr id="2" name="TextBox 1">
            <a:extLst>
              <a:ext uri="{FF2B5EF4-FFF2-40B4-BE49-F238E27FC236}">
                <a16:creationId xmlns:a16="http://schemas.microsoft.com/office/drawing/2014/main" id="{46951F1A-78F6-7623-5D95-F91AD03CA8E2}"/>
              </a:ext>
            </a:extLst>
          </p:cNvPr>
          <p:cNvSpPr txBox="1"/>
          <p:nvPr/>
        </p:nvSpPr>
        <p:spPr>
          <a:xfrm>
            <a:off x="579894" y="1512094"/>
            <a:ext cx="9952075" cy="2554545"/>
          </a:xfrm>
          <a:prstGeom prst="rect">
            <a:avLst/>
          </a:prstGeom>
          <a:noFill/>
        </p:spPr>
        <p:txBody>
          <a:bodyPr wrap="square">
            <a:spAutoFit/>
          </a:bodyPr>
          <a:lstStyle/>
          <a:p>
            <a:pPr marL="285750" indent="-285750">
              <a:buFont typeface="Arial" panose="020B0604020202020204" pitchFamily="34" charset="0"/>
              <a:buChar char="•"/>
            </a:pPr>
            <a:r>
              <a:rPr lang="en-US" sz="2000" dirty="0"/>
              <a:t>In oversampling technique, we will oversample the minority class and keep the majority class as it is.</a:t>
            </a:r>
          </a:p>
          <a:p>
            <a:pPr marL="285750" indent="-285750">
              <a:buFont typeface="Arial" panose="020B0604020202020204" pitchFamily="34" charset="0"/>
              <a:buChar char="•"/>
            </a:pPr>
            <a:r>
              <a:rPr lang="en-US" sz="2000" dirty="0"/>
              <a:t>SMOTE package will solve the problem of oversampling the minority class.</a:t>
            </a:r>
          </a:p>
          <a:p>
            <a:pPr marL="285750" indent="-285750">
              <a:buFont typeface="Arial" panose="020B0604020202020204" pitchFamily="34" charset="0"/>
              <a:buChar char="•"/>
            </a:pPr>
            <a:r>
              <a:rPr lang="en-US" sz="2000" dirty="0"/>
              <a:t>We will also use </a:t>
            </a:r>
            <a:r>
              <a:rPr lang="en-US" sz="2000" dirty="0" err="1"/>
              <a:t>RandomizedSearchCV</a:t>
            </a:r>
            <a:r>
              <a:rPr lang="en-US" sz="2000" dirty="0"/>
              <a:t> , such that it will take less time to run because it needs less time to test on the data.</a:t>
            </a:r>
          </a:p>
          <a:p>
            <a:pPr marL="285750" indent="-285750">
              <a:buFont typeface="Arial" panose="020B0604020202020204" pitchFamily="34" charset="0"/>
              <a:buChar char="•"/>
            </a:pPr>
            <a:r>
              <a:rPr lang="en-US" sz="2000" dirty="0"/>
              <a:t>We will use the same pipeline to run our codes. This time we will use SMOTE as parameter.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E1A0987D-5CA1-D59E-661A-6E3641A4838F}"/>
              </a:ext>
            </a:extLst>
          </p:cNvPr>
          <p:cNvSpPr txBox="1"/>
          <p:nvPr/>
        </p:nvSpPr>
        <p:spPr>
          <a:xfrm>
            <a:off x="874534" y="3774013"/>
            <a:ext cx="9952075" cy="2862322"/>
          </a:xfrm>
          <a:prstGeom prst="rect">
            <a:avLst/>
          </a:prstGeom>
          <a:noFill/>
        </p:spPr>
        <p:txBody>
          <a:bodyPr wrap="square">
            <a:spAutoFit/>
          </a:bodyPr>
          <a:lstStyle/>
          <a:p>
            <a:r>
              <a:rPr lang="en-US" sz="2000" dirty="0"/>
              <a:t>We will use the Oversampling Method on all the following Models :</a:t>
            </a:r>
          </a:p>
          <a:p>
            <a:pPr marL="457200" indent="-457200">
              <a:buAutoNum type="arabicPeriod"/>
            </a:pPr>
            <a:r>
              <a:rPr lang="en-US" sz="2000" dirty="0" err="1"/>
              <a:t>LogisticRegression</a:t>
            </a:r>
            <a:endParaRPr lang="en-US" sz="2000" dirty="0"/>
          </a:p>
          <a:p>
            <a:pPr marL="457200" indent="-457200">
              <a:buAutoNum type="arabicPeriod"/>
            </a:pPr>
            <a:r>
              <a:rPr lang="en-US" sz="2000" dirty="0" err="1"/>
              <a:t>RandomForest</a:t>
            </a:r>
            <a:r>
              <a:rPr lang="en-US" sz="2000" dirty="0"/>
              <a:t> Classifier</a:t>
            </a:r>
          </a:p>
          <a:p>
            <a:pPr marL="457200" indent="-457200">
              <a:buAutoNum type="arabicPeriod"/>
            </a:pPr>
            <a:r>
              <a:rPr lang="en-US" sz="2000" dirty="0"/>
              <a:t>Support Vector Classifier</a:t>
            </a:r>
          </a:p>
          <a:p>
            <a:pPr marL="457200" indent="-457200">
              <a:buAutoNum type="arabicPeriod"/>
            </a:pPr>
            <a:r>
              <a:rPr lang="en-US" sz="2000" dirty="0"/>
              <a:t>Decision Tree Classifier</a:t>
            </a:r>
          </a:p>
          <a:p>
            <a:pPr marL="457200" indent="-457200">
              <a:buAutoNum type="arabicPeriod"/>
            </a:pPr>
            <a:r>
              <a:rPr lang="en-US" sz="2000" dirty="0"/>
              <a:t>KNN Classifier</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47105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6CC47C-343D-2A17-03C7-CBC0C96D6B86}"/>
              </a:ext>
            </a:extLst>
          </p:cNvPr>
          <p:cNvSpPr txBox="1"/>
          <p:nvPr/>
        </p:nvSpPr>
        <p:spPr>
          <a:xfrm>
            <a:off x="467832" y="417761"/>
            <a:ext cx="2591309" cy="523220"/>
          </a:xfrm>
          <a:prstGeom prst="rect">
            <a:avLst/>
          </a:prstGeom>
          <a:noFill/>
        </p:spPr>
        <p:txBody>
          <a:bodyPr wrap="square" rtlCol="0">
            <a:spAutoFit/>
          </a:bodyPr>
          <a:lstStyle/>
          <a:p>
            <a:pPr algn="ctr"/>
            <a:r>
              <a:rPr lang="en-IN" sz="2800" b="1" dirty="0">
                <a:solidFill>
                  <a:schemeClr val="bg2">
                    <a:lumMod val="50000"/>
                  </a:schemeClr>
                </a:solidFill>
                <a:ea typeface="Microsoft YaHei UI" panose="020B0503020204020204" pitchFamily="34" charset="-122"/>
              </a:rPr>
              <a:t>Screenshots:</a:t>
            </a:r>
          </a:p>
        </p:txBody>
      </p:sp>
      <p:pic>
        <p:nvPicPr>
          <p:cNvPr id="9" name="Picture 8">
            <a:extLst>
              <a:ext uri="{FF2B5EF4-FFF2-40B4-BE49-F238E27FC236}">
                <a16:creationId xmlns:a16="http://schemas.microsoft.com/office/drawing/2014/main" id="{54759316-63E6-DC0E-4372-5B176DAA341F}"/>
              </a:ext>
            </a:extLst>
          </p:cNvPr>
          <p:cNvPicPr>
            <a:picLocks noChangeAspect="1"/>
          </p:cNvPicPr>
          <p:nvPr/>
        </p:nvPicPr>
        <p:blipFill>
          <a:blip r:embed="rId2"/>
          <a:stretch>
            <a:fillRect/>
          </a:stretch>
        </p:blipFill>
        <p:spPr>
          <a:xfrm>
            <a:off x="1621772" y="1678848"/>
            <a:ext cx="8565092" cy="4315552"/>
          </a:xfrm>
          <a:prstGeom prst="rect">
            <a:avLst/>
          </a:prstGeom>
          <a:ln>
            <a:solidFill>
              <a:schemeClr val="tx1"/>
            </a:solidFill>
          </a:ln>
        </p:spPr>
      </p:pic>
      <p:sp>
        <p:nvSpPr>
          <p:cNvPr id="12" name="TextBox 11">
            <a:extLst>
              <a:ext uri="{FF2B5EF4-FFF2-40B4-BE49-F238E27FC236}">
                <a16:creationId xmlns:a16="http://schemas.microsoft.com/office/drawing/2014/main" id="{A1FCAA94-863E-563C-1FE7-811F9549BCEF}"/>
              </a:ext>
            </a:extLst>
          </p:cNvPr>
          <p:cNvSpPr txBox="1"/>
          <p:nvPr/>
        </p:nvSpPr>
        <p:spPr>
          <a:xfrm>
            <a:off x="1621771" y="1371071"/>
            <a:ext cx="8565093" cy="307777"/>
          </a:xfrm>
          <a:prstGeom prst="rect">
            <a:avLst/>
          </a:prstGeom>
          <a:noFill/>
          <a:ln>
            <a:solidFill>
              <a:schemeClr val="tx1"/>
            </a:solidFill>
          </a:ln>
        </p:spPr>
        <p:txBody>
          <a:bodyPr wrap="square">
            <a:spAutoFit/>
          </a:bodyPr>
          <a:lstStyle/>
          <a:p>
            <a:pPr algn="ctr"/>
            <a:r>
              <a:rPr lang="en-US" sz="1400" dirty="0" err="1">
                <a:solidFill>
                  <a:srgbClr val="000000"/>
                </a:solidFill>
              </a:rPr>
              <a:t>OverSampling</a:t>
            </a:r>
            <a:r>
              <a:rPr lang="en-US" sz="1400" dirty="0">
                <a:solidFill>
                  <a:srgbClr val="000000"/>
                </a:solidFill>
              </a:rPr>
              <a:t> Method used on Logistic Regression </a:t>
            </a:r>
            <a:endParaRPr lang="en-IN" sz="1400" dirty="0"/>
          </a:p>
        </p:txBody>
      </p:sp>
    </p:spTree>
    <p:extLst>
      <p:ext uri="{BB962C8B-B14F-4D97-AF65-F5344CB8AC3E}">
        <p14:creationId xmlns:p14="http://schemas.microsoft.com/office/powerpoint/2010/main" val="1870235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Best Model</a:t>
            </a:r>
          </a:p>
        </p:txBody>
      </p:sp>
      <p:sp>
        <p:nvSpPr>
          <p:cNvPr id="5" name="TextBox 4">
            <a:extLst>
              <a:ext uri="{FF2B5EF4-FFF2-40B4-BE49-F238E27FC236}">
                <a16:creationId xmlns:a16="http://schemas.microsoft.com/office/drawing/2014/main" id="{6E2A3983-070F-9E09-7617-EA68EA7264D6}"/>
              </a:ext>
            </a:extLst>
          </p:cNvPr>
          <p:cNvSpPr txBox="1"/>
          <p:nvPr/>
        </p:nvSpPr>
        <p:spPr>
          <a:xfrm>
            <a:off x="2374553" y="1544415"/>
            <a:ext cx="6362757" cy="369332"/>
          </a:xfrm>
          <a:prstGeom prst="rect">
            <a:avLst/>
          </a:prstGeom>
          <a:noFill/>
        </p:spPr>
        <p:txBody>
          <a:bodyPr wrap="square">
            <a:spAutoFit/>
          </a:bodyPr>
          <a:lstStyle/>
          <a:p>
            <a:r>
              <a:rPr lang="en-IN" sz="1800" b="1" u="sng" dirty="0">
                <a:latin typeface="Microsoft YaHei UI" panose="020B0503020204020204" pitchFamily="34" charset="-122"/>
                <a:ea typeface="Microsoft YaHei UI" panose="020B0503020204020204" pitchFamily="34" charset="-122"/>
              </a:rPr>
              <a:t>Summarizing the </a:t>
            </a:r>
            <a:r>
              <a:rPr lang="en-IN" sz="1800" b="1" u="sng" dirty="0" err="1">
                <a:latin typeface="Microsoft YaHei UI" panose="020B0503020204020204" pitchFamily="34" charset="-122"/>
                <a:ea typeface="Microsoft YaHei UI" panose="020B0503020204020204" pitchFamily="34" charset="-122"/>
              </a:rPr>
              <a:t>Undersampling</a:t>
            </a:r>
            <a:r>
              <a:rPr lang="en-IN" sz="1800" b="1" u="sng" dirty="0">
                <a:latin typeface="Microsoft YaHei UI" panose="020B0503020204020204" pitchFamily="34" charset="-122"/>
                <a:ea typeface="Microsoft YaHei UI" panose="020B0503020204020204" pitchFamily="34" charset="-122"/>
              </a:rPr>
              <a:t> </a:t>
            </a:r>
            <a:r>
              <a:rPr lang="en-IN" b="1" u="sng" dirty="0">
                <a:latin typeface="Microsoft YaHei UI" panose="020B0503020204020204" pitchFamily="34" charset="-122"/>
                <a:ea typeface="Microsoft YaHei UI" panose="020B0503020204020204" pitchFamily="34" charset="-122"/>
              </a:rPr>
              <a:t>M</a:t>
            </a:r>
            <a:r>
              <a:rPr lang="en-IN" sz="1800" b="1" u="sng" dirty="0">
                <a:latin typeface="Microsoft YaHei UI" panose="020B0503020204020204" pitchFamily="34" charset="-122"/>
                <a:ea typeface="Microsoft YaHei UI" panose="020B0503020204020204" pitchFamily="34" charset="-122"/>
              </a:rPr>
              <a:t>odel </a:t>
            </a:r>
            <a:r>
              <a:rPr lang="en-IN" b="1" u="sng" dirty="0">
                <a:latin typeface="Microsoft YaHei UI" panose="020B0503020204020204" pitchFamily="34" charset="-122"/>
                <a:ea typeface="Microsoft YaHei UI" panose="020B0503020204020204" pitchFamily="34" charset="-122"/>
              </a:rPr>
              <a:t>P</a:t>
            </a:r>
            <a:r>
              <a:rPr lang="en-IN" sz="1800" b="1" u="sng" dirty="0">
                <a:latin typeface="Microsoft YaHei UI" panose="020B0503020204020204" pitchFamily="34" charset="-122"/>
                <a:ea typeface="Microsoft YaHei UI" panose="020B0503020204020204" pitchFamily="34" charset="-122"/>
              </a:rPr>
              <a:t>erformance</a:t>
            </a:r>
          </a:p>
        </p:txBody>
      </p:sp>
      <p:pic>
        <p:nvPicPr>
          <p:cNvPr id="7" name="Picture 6">
            <a:extLst>
              <a:ext uri="{FF2B5EF4-FFF2-40B4-BE49-F238E27FC236}">
                <a16:creationId xmlns:a16="http://schemas.microsoft.com/office/drawing/2014/main" id="{80191A9D-A9E3-A7B9-7C93-8EF880953606}"/>
              </a:ext>
            </a:extLst>
          </p:cNvPr>
          <p:cNvPicPr>
            <a:picLocks noChangeAspect="1"/>
          </p:cNvPicPr>
          <p:nvPr/>
        </p:nvPicPr>
        <p:blipFill>
          <a:blip r:embed="rId2"/>
          <a:stretch>
            <a:fillRect/>
          </a:stretch>
        </p:blipFill>
        <p:spPr>
          <a:xfrm>
            <a:off x="2374553" y="2411587"/>
            <a:ext cx="6186981" cy="3237373"/>
          </a:xfrm>
          <a:prstGeom prst="rect">
            <a:avLst/>
          </a:prstGeom>
          <a:ln>
            <a:solidFill>
              <a:schemeClr val="tx1"/>
            </a:solidFill>
          </a:ln>
        </p:spPr>
      </p:pic>
    </p:spTree>
    <p:extLst>
      <p:ext uri="{BB962C8B-B14F-4D97-AF65-F5344CB8AC3E}">
        <p14:creationId xmlns:p14="http://schemas.microsoft.com/office/powerpoint/2010/main" val="1488137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Best Model (Con..)</a:t>
            </a:r>
          </a:p>
        </p:txBody>
      </p:sp>
      <p:pic>
        <p:nvPicPr>
          <p:cNvPr id="2" name="Picture 1">
            <a:extLst>
              <a:ext uri="{FF2B5EF4-FFF2-40B4-BE49-F238E27FC236}">
                <a16:creationId xmlns:a16="http://schemas.microsoft.com/office/drawing/2014/main" id="{5BB811F0-C94C-342A-0853-DE3EB0857DDC}"/>
              </a:ext>
            </a:extLst>
          </p:cNvPr>
          <p:cNvPicPr>
            <a:picLocks noChangeAspect="1"/>
          </p:cNvPicPr>
          <p:nvPr/>
        </p:nvPicPr>
        <p:blipFill rotWithShape="1">
          <a:blip r:embed="rId2"/>
          <a:srcRect t="5734" b="1"/>
          <a:stretch/>
        </p:blipFill>
        <p:spPr>
          <a:xfrm>
            <a:off x="1251026" y="2721562"/>
            <a:ext cx="8609809" cy="3859746"/>
          </a:xfrm>
          <a:prstGeom prst="rect">
            <a:avLst/>
          </a:prstGeom>
          <a:ln>
            <a:solidFill>
              <a:schemeClr val="tx1"/>
            </a:solidFill>
          </a:ln>
        </p:spPr>
      </p:pic>
      <p:sp>
        <p:nvSpPr>
          <p:cNvPr id="4" name="TextBox 3">
            <a:extLst>
              <a:ext uri="{FF2B5EF4-FFF2-40B4-BE49-F238E27FC236}">
                <a16:creationId xmlns:a16="http://schemas.microsoft.com/office/drawing/2014/main" id="{4C30F38B-CE4E-41C9-5CB8-443702F3BD4A}"/>
              </a:ext>
            </a:extLst>
          </p:cNvPr>
          <p:cNvSpPr txBox="1"/>
          <p:nvPr/>
        </p:nvSpPr>
        <p:spPr>
          <a:xfrm>
            <a:off x="3202445" y="1225815"/>
            <a:ext cx="4706967" cy="369332"/>
          </a:xfrm>
          <a:prstGeom prst="rect">
            <a:avLst/>
          </a:prstGeom>
          <a:noFill/>
        </p:spPr>
        <p:txBody>
          <a:bodyPr wrap="square">
            <a:spAutoFit/>
          </a:bodyPr>
          <a:lstStyle/>
          <a:p>
            <a:r>
              <a:rPr lang="en-IN" sz="1800" b="1" u="sng" dirty="0">
                <a:latin typeface="Microsoft YaHei UI" panose="020B0503020204020204" pitchFamily="34" charset="-122"/>
                <a:ea typeface="Microsoft YaHei UI" panose="020B0503020204020204" pitchFamily="34" charset="-122"/>
              </a:rPr>
              <a:t>ROC Curve Analysis for </a:t>
            </a:r>
            <a:r>
              <a:rPr lang="en-IN" sz="1800" b="1" u="sng" dirty="0" err="1">
                <a:latin typeface="Microsoft YaHei UI" panose="020B0503020204020204" pitchFamily="34" charset="-122"/>
                <a:ea typeface="Microsoft YaHei UI" panose="020B0503020204020204" pitchFamily="34" charset="-122"/>
              </a:rPr>
              <a:t>Undersampling</a:t>
            </a:r>
            <a:endParaRPr lang="en-IN" sz="1800" b="1" u="sng" dirty="0">
              <a:latin typeface="Microsoft YaHei UI" panose="020B0503020204020204" pitchFamily="34" charset="-122"/>
              <a:ea typeface="Microsoft YaHei UI" panose="020B0503020204020204" pitchFamily="34" charset="-122"/>
            </a:endParaRPr>
          </a:p>
        </p:txBody>
      </p:sp>
      <p:sp>
        <p:nvSpPr>
          <p:cNvPr id="5" name="TextBox 4">
            <a:extLst>
              <a:ext uri="{FF2B5EF4-FFF2-40B4-BE49-F238E27FC236}">
                <a16:creationId xmlns:a16="http://schemas.microsoft.com/office/drawing/2014/main" id="{FD6D5F24-EB9F-8646-8505-0FA02E8A8837}"/>
              </a:ext>
            </a:extLst>
          </p:cNvPr>
          <p:cNvSpPr txBox="1"/>
          <p:nvPr/>
        </p:nvSpPr>
        <p:spPr>
          <a:xfrm>
            <a:off x="711970" y="1788187"/>
            <a:ext cx="9952075" cy="1261884"/>
          </a:xfrm>
          <a:prstGeom prst="rect">
            <a:avLst/>
          </a:prstGeom>
          <a:noFill/>
        </p:spPr>
        <p:txBody>
          <a:bodyPr wrap="square">
            <a:spAutoFit/>
          </a:bodyPr>
          <a:lstStyle/>
          <a:p>
            <a:pPr algn="ctr"/>
            <a:r>
              <a:rPr lang="en-US" dirty="0"/>
              <a:t>The curves of different models can be compared using ROC Curve. We can also use AUC metric as summary of model. We can clearly see that 4 out of 5 classifiers have good AUC and it is more than 0.9.</a:t>
            </a:r>
          </a:p>
          <a:p>
            <a:pPr algn="ctr"/>
            <a:endParaRPr lang="en-US" sz="2000" dirty="0"/>
          </a:p>
          <a:p>
            <a:pPr algn="ctr"/>
            <a:endParaRPr lang="en-US" sz="2000" dirty="0"/>
          </a:p>
        </p:txBody>
      </p:sp>
    </p:spTree>
    <p:extLst>
      <p:ext uri="{BB962C8B-B14F-4D97-AF65-F5344CB8AC3E}">
        <p14:creationId xmlns:p14="http://schemas.microsoft.com/office/powerpoint/2010/main" val="3900330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Conclusion &amp; Future Scope</a:t>
            </a:r>
          </a:p>
        </p:txBody>
      </p:sp>
      <p:pic>
        <p:nvPicPr>
          <p:cNvPr id="2" name="Picture 1">
            <a:extLst>
              <a:ext uri="{FF2B5EF4-FFF2-40B4-BE49-F238E27FC236}">
                <a16:creationId xmlns:a16="http://schemas.microsoft.com/office/drawing/2014/main" id="{931C1679-8655-A0D2-A347-ADDB8257FDC9}"/>
              </a:ext>
            </a:extLst>
          </p:cNvPr>
          <p:cNvPicPr>
            <a:picLocks noChangeAspect="1"/>
          </p:cNvPicPr>
          <p:nvPr/>
        </p:nvPicPr>
        <p:blipFill>
          <a:blip r:embed="rId2"/>
          <a:stretch>
            <a:fillRect/>
          </a:stretch>
        </p:blipFill>
        <p:spPr>
          <a:xfrm>
            <a:off x="1531408" y="2750362"/>
            <a:ext cx="8255424" cy="2905760"/>
          </a:xfrm>
          <a:prstGeom prst="rect">
            <a:avLst/>
          </a:prstGeom>
          <a:ln>
            <a:solidFill>
              <a:schemeClr val="tx1"/>
            </a:solidFill>
          </a:ln>
        </p:spPr>
      </p:pic>
      <p:sp>
        <p:nvSpPr>
          <p:cNvPr id="4" name="TextBox 3">
            <a:extLst>
              <a:ext uri="{FF2B5EF4-FFF2-40B4-BE49-F238E27FC236}">
                <a16:creationId xmlns:a16="http://schemas.microsoft.com/office/drawing/2014/main" id="{FCD99826-9219-2715-6809-E99851C7355F}"/>
              </a:ext>
            </a:extLst>
          </p:cNvPr>
          <p:cNvSpPr txBox="1"/>
          <p:nvPr/>
        </p:nvSpPr>
        <p:spPr>
          <a:xfrm>
            <a:off x="1012101" y="1592738"/>
            <a:ext cx="9294038" cy="707886"/>
          </a:xfrm>
          <a:prstGeom prst="rect">
            <a:avLst/>
          </a:prstGeom>
          <a:solidFill>
            <a:schemeClr val="accent1">
              <a:lumMod val="40000"/>
              <a:lumOff val="60000"/>
            </a:schemeClr>
          </a:solidFill>
        </p:spPr>
        <p:txBody>
          <a:bodyPr wrap="square">
            <a:spAutoFit/>
          </a:bodyPr>
          <a:lstStyle/>
          <a:p>
            <a:pPr algn="ctr"/>
            <a:r>
              <a:rPr lang="en-US" sz="2000" dirty="0"/>
              <a:t>As we have discussed that we will be giving more priority to Accuracy and Recall. So, we have summarized it in a table from </a:t>
            </a:r>
            <a:r>
              <a:rPr lang="en-US" sz="2000" dirty="0" err="1"/>
              <a:t>UnderSampling</a:t>
            </a:r>
            <a:r>
              <a:rPr lang="en-US" sz="2000" dirty="0"/>
              <a:t> and </a:t>
            </a:r>
            <a:r>
              <a:rPr lang="en-US" sz="2000" dirty="0" err="1"/>
              <a:t>OverSampling</a:t>
            </a:r>
            <a:r>
              <a:rPr lang="en-US" sz="2000" dirty="0"/>
              <a:t> methods.</a:t>
            </a:r>
          </a:p>
        </p:txBody>
      </p:sp>
    </p:spTree>
    <p:extLst>
      <p:ext uri="{BB962C8B-B14F-4D97-AF65-F5344CB8AC3E}">
        <p14:creationId xmlns:p14="http://schemas.microsoft.com/office/powerpoint/2010/main" val="92676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31F229-E8D9-C985-5E81-44B9AE8EFD57}"/>
              </a:ext>
            </a:extLst>
          </p:cNvPr>
          <p:cNvSpPr txBox="1"/>
          <p:nvPr/>
        </p:nvSpPr>
        <p:spPr>
          <a:xfrm>
            <a:off x="4583430" y="334883"/>
            <a:ext cx="233172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Abstract</a:t>
            </a:r>
          </a:p>
        </p:txBody>
      </p:sp>
      <p:sp>
        <p:nvSpPr>
          <p:cNvPr id="10" name="TextBox 9">
            <a:extLst>
              <a:ext uri="{FF2B5EF4-FFF2-40B4-BE49-F238E27FC236}">
                <a16:creationId xmlns:a16="http://schemas.microsoft.com/office/drawing/2014/main" id="{83603593-4A04-DD27-E046-BC8486576447}"/>
              </a:ext>
            </a:extLst>
          </p:cNvPr>
          <p:cNvSpPr txBox="1"/>
          <p:nvPr/>
        </p:nvSpPr>
        <p:spPr>
          <a:xfrm>
            <a:off x="508634" y="2537864"/>
            <a:ext cx="10989945" cy="3170099"/>
          </a:xfrm>
          <a:prstGeom prst="rect">
            <a:avLst/>
          </a:prstGeom>
          <a:noFill/>
        </p:spPr>
        <p:txBody>
          <a:bodyPr wrap="square">
            <a:spAutoFit/>
          </a:bodyPr>
          <a:lstStyle/>
          <a:p>
            <a:pPr marL="342900" indent="-342900">
              <a:buFont typeface="Arial" panose="020B0604020202020204" pitchFamily="34" charset="0"/>
              <a:buChar char="•"/>
            </a:pPr>
            <a:r>
              <a:rPr lang="en-US" sz="2000" dirty="0"/>
              <a:t>Fraud detection is a topic which is applicable to many industries including banking and financial sectors, insurances, government agencies, and more. </a:t>
            </a:r>
          </a:p>
          <a:p>
            <a:pPr marL="342900" indent="-342900">
              <a:buFont typeface="Arial" panose="020B0604020202020204" pitchFamily="34" charset="0"/>
              <a:buChar char="•"/>
            </a:pPr>
            <a:r>
              <a:rPr lang="en-US" sz="2000" dirty="0"/>
              <a:t>In the banking industry credit card fraud detection using machine learning is not only a trend button necessity for them to put proactive monitoring and fraud prevention mechanism in place.</a:t>
            </a:r>
          </a:p>
          <a:p>
            <a:pPr marL="342900" indent="-342900">
              <a:buFont typeface="Arial" panose="020B0604020202020204" pitchFamily="34" charset="0"/>
              <a:buChar char="•"/>
            </a:pPr>
            <a:r>
              <a:rPr lang="en-US" sz="2000" dirty="0"/>
              <a:t>Machine learning is helping these institutions to reduce time consuming manual reviews costly charged bags and fees as well as denials of legitimate transactions.</a:t>
            </a:r>
          </a:p>
          <a:p>
            <a:pPr marL="342900" indent="-342900">
              <a:buFont typeface="Arial" panose="020B0604020202020204" pitchFamily="34" charset="0"/>
              <a:buChar char="•"/>
            </a:pPr>
            <a:r>
              <a:rPr lang="en-US" sz="2000" dirty="0"/>
              <a:t>In this project we will detect road and credit card transactions with the help of machine learning models.</a:t>
            </a:r>
          </a:p>
          <a:p>
            <a:pPr marL="342900" indent="-342900">
              <a:buFont typeface="Arial" panose="020B0604020202020204" pitchFamily="34" charset="0"/>
              <a:buChar char="•"/>
            </a:pPr>
            <a:r>
              <a:rPr lang="en-US" sz="2000" dirty="0"/>
              <a:t>We will analyse customer level data that has been collected and analysed during a research conducted by the Machine Learning Group – ULB at Brussels, Belgium</a:t>
            </a:r>
          </a:p>
        </p:txBody>
      </p:sp>
      <p:sp>
        <p:nvSpPr>
          <p:cNvPr id="3" name="TextBox 2">
            <a:extLst>
              <a:ext uri="{FF2B5EF4-FFF2-40B4-BE49-F238E27FC236}">
                <a16:creationId xmlns:a16="http://schemas.microsoft.com/office/drawing/2014/main" id="{93380C14-0EDB-7D77-614F-1BBA38AA3A59}"/>
              </a:ext>
            </a:extLst>
          </p:cNvPr>
          <p:cNvSpPr txBox="1"/>
          <p:nvPr/>
        </p:nvSpPr>
        <p:spPr>
          <a:xfrm>
            <a:off x="691515" y="1500548"/>
            <a:ext cx="10441305" cy="646331"/>
          </a:xfrm>
          <a:prstGeom prst="rect">
            <a:avLst/>
          </a:prstGeom>
          <a:noFill/>
        </p:spPr>
        <p:txBody>
          <a:bodyPr wrap="square">
            <a:spAutoFit/>
          </a:bodyPr>
          <a:lstStyle/>
          <a:p>
            <a:pPr algn="just"/>
            <a:r>
              <a:rPr lang="en-US" sz="1800" b="1" i="1" dirty="0"/>
              <a:t>It is important that credit card companies are able to recognize fraudulent credit card transaction so that customers are not charge for items that they did not purchase.</a:t>
            </a:r>
          </a:p>
        </p:txBody>
      </p:sp>
    </p:spTree>
    <p:extLst>
      <p:ext uri="{BB962C8B-B14F-4D97-AF65-F5344CB8AC3E}">
        <p14:creationId xmlns:p14="http://schemas.microsoft.com/office/powerpoint/2010/main" val="4116554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B20B6-E4DB-DC84-736E-E3553BFA3FA9}"/>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Conclusion &amp; Future Scope</a:t>
            </a:r>
          </a:p>
        </p:txBody>
      </p:sp>
      <p:sp>
        <p:nvSpPr>
          <p:cNvPr id="4" name="TextBox 3">
            <a:extLst>
              <a:ext uri="{FF2B5EF4-FFF2-40B4-BE49-F238E27FC236}">
                <a16:creationId xmlns:a16="http://schemas.microsoft.com/office/drawing/2014/main" id="{FCD99826-9219-2715-6809-E99851C7355F}"/>
              </a:ext>
            </a:extLst>
          </p:cNvPr>
          <p:cNvSpPr txBox="1"/>
          <p:nvPr/>
        </p:nvSpPr>
        <p:spPr>
          <a:xfrm>
            <a:off x="590458" y="1487795"/>
            <a:ext cx="10269399" cy="3139321"/>
          </a:xfrm>
          <a:prstGeom prst="rect">
            <a:avLst/>
          </a:prstGeom>
          <a:noFill/>
        </p:spPr>
        <p:txBody>
          <a:bodyPr wrap="square">
            <a:spAutoFit/>
          </a:bodyPr>
          <a:lstStyle/>
          <a:p>
            <a:pPr marL="285750" indent="-285750">
              <a:buFont typeface="Arial" panose="020B0604020202020204" pitchFamily="34" charset="0"/>
              <a:buChar char="•"/>
            </a:pPr>
            <a:r>
              <a:rPr lang="en-US" dirty="0"/>
              <a:t>From Logistic Regression – We can clearly see that the Accuracy is 81% and it occupies the 3</a:t>
            </a:r>
            <a:r>
              <a:rPr lang="en-US" baseline="30000" dirty="0"/>
              <a:t>rd</a:t>
            </a:r>
            <a:r>
              <a:rPr lang="en-US" dirty="0"/>
              <a:t> position in </a:t>
            </a:r>
            <a:r>
              <a:rPr lang="en-US" dirty="0" err="1"/>
              <a:t>UnderSampling</a:t>
            </a:r>
            <a:r>
              <a:rPr lang="en-US" dirty="0"/>
              <a:t>. Also, the Recall score is 91%. In terms of </a:t>
            </a:r>
            <a:r>
              <a:rPr lang="en-US" dirty="0" err="1"/>
              <a:t>OverSampling</a:t>
            </a:r>
            <a:r>
              <a:rPr lang="en-US" dirty="0"/>
              <a:t> , Logistic Regression has the highest Accuracy which is close to 97%.</a:t>
            </a:r>
          </a:p>
          <a:p>
            <a:pPr marL="285750" indent="-285750">
              <a:buFont typeface="Arial" panose="020B0604020202020204" pitchFamily="34" charset="0"/>
              <a:buChar char="•"/>
            </a:pPr>
            <a:r>
              <a:rPr lang="en-US" dirty="0"/>
              <a:t>In Random Forest , the accuracy is very low which is 50%, however the Recall is 95%. Hence, we will be discarding Random Forest as potential model.</a:t>
            </a:r>
          </a:p>
          <a:p>
            <a:pPr marL="285750" indent="-285750">
              <a:buFont typeface="Arial" panose="020B0604020202020204" pitchFamily="34" charset="0"/>
              <a:buChar char="•"/>
            </a:pPr>
            <a:r>
              <a:rPr lang="en-US" dirty="0"/>
              <a:t>Accuracy for Support Vector Classifier is 99% which is very good , but the recall is 66%, which is less for our main metric. Hence, we will be discarding SVC.</a:t>
            </a:r>
          </a:p>
          <a:p>
            <a:pPr marL="285750" indent="-285750">
              <a:buFont typeface="Arial" panose="020B0604020202020204" pitchFamily="34" charset="0"/>
              <a:buChar char="•"/>
            </a:pPr>
            <a:r>
              <a:rPr lang="en-US" dirty="0"/>
              <a:t>Decision Tree &amp; KNN is discarded since it has low accuracy &amp; recall scores as compared to other models.</a:t>
            </a:r>
          </a:p>
          <a:p>
            <a:pPr marL="285750" indent="-285750">
              <a:buFont typeface="Arial" panose="020B0604020202020204" pitchFamily="34" charset="0"/>
              <a:buChar char="•"/>
            </a:pPr>
            <a:r>
              <a:rPr lang="en-US" sz="1800" dirty="0"/>
              <a:t>In case of </a:t>
            </a:r>
            <a:r>
              <a:rPr lang="en-US" sz="1800" dirty="0" err="1"/>
              <a:t>UnderSampling</a:t>
            </a:r>
            <a:r>
              <a:rPr lang="en-US" sz="1800" dirty="0"/>
              <a:t> or </a:t>
            </a:r>
            <a:r>
              <a:rPr lang="en-US" sz="1800" dirty="0" err="1"/>
              <a:t>OverSampling</a:t>
            </a:r>
            <a:r>
              <a:rPr lang="en-US" sz="1800" dirty="0"/>
              <a:t> Logistic Model – We can choose Logistic </a:t>
            </a:r>
            <a:r>
              <a:rPr lang="en-US" sz="1800" dirty="0" err="1"/>
              <a:t>UnderSampling</a:t>
            </a:r>
            <a:r>
              <a:rPr lang="en-US" sz="1800" dirty="0"/>
              <a:t> because it takes very less time to train but in terms of Accuracy, </a:t>
            </a:r>
            <a:r>
              <a:rPr lang="en-US" sz="1800" dirty="0" err="1"/>
              <a:t>OverSampling</a:t>
            </a:r>
            <a:r>
              <a:rPr lang="en-US" sz="1800" dirty="0"/>
              <a:t> is giving us more reliable results.</a:t>
            </a:r>
          </a:p>
        </p:txBody>
      </p:sp>
      <p:sp>
        <p:nvSpPr>
          <p:cNvPr id="5" name="TextBox 4">
            <a:extLst>
              <a:ext uri="{FF2B5EF4-FFF2-40B4-BE49-F238E27FC236}">
                <a16:creationId xmlns:a16="http://schemas.microsoft.com/office/drawing/2014/main" id="{6C9FFFC6-7E11-DF69-52ED-1352B118363B}"/>
              </a:ext>
            </a:extLst>
          </p:cNvPr>
          <p:cNvSpPr txBox="1"/>
          <p:nvPr/>
        </p:nvSpPr>
        <p:spPr>
          <a:xfrm>
            <a:off x="457195" y="4831596"/>
            <a:ext cx="10443302" cy="1077218"/>
          </a:xfrm>
          <a:prstGeom prst="rect">
            <a:avLst/>
          </a:prstGeom>
          <a:solidFill>
            <a:schemeClr val="accent1">
              <a:lumMod val="40000"/>
              <a:lumOff val="60000"/>
            </a:schemeClr>
          </a:solidFill>
        </p:spPr>
        <p:txBody>
          <a:bodyPr wrap="square">
            <a:spAutoFit/>
          </a:bodyPr>
          <a:lstStyle/>
          <a:p>
            <a:pPr algn="ctr"/>
            <a:r>
              <a:rPr lang="en-US" sz="2000" dirty="0">
                <a:ln>
                  <a:solidFill>
                    <a:schemeClr val="bg2">
                      <a:lumMod val="10000"/>
                    </a:schemeClr>
                  </a:solidFill>
                </a:ln>
              </a:rPr>
              <a:t>The Accuracy &amp; Recall Scores of Logistic Regression is high as compared to all the other models. Logistic Regression Model has shown consistent performance. </a:t>
            </a:r>
          </a:p>
          <a:p>
            <a:pPr algn="ctr"/>
            <a:r>
              <a:rPr lang="en-US" sz="2000" dirty="0">
                <a:ln>
                  <a:solidFill>
                    <a:schemeClr val="bg2">
                      <a:lumMod val="10000"/>
                    </a:schemeClr>
                  </a:solidFill>
                </a:ln>
              </a:rPr>
              <a:t>Hence, we can choose the </a:t>
            </a:r>
            <a:r>
              <a:rPr lang="en-US" sz="2400" b="1" dirty="0">
                <a:ln>
                  <a:solidFill>
                    <a:schemeClr val="bg2">
                      <a:lumMod val="10000"/>
                    </a:schemeClr>
                  </a:solidFill>
                </a:ln>
              </a:rPr>
              <a:t>Logistic Regression Model </a:t>
            </a:r>
            <a:r>
              <a:rPr lang="en-US" sz="2000" dirty="0">
                <a:ln>
                  <a:solidFill>
                    <a:schemeClr val="bg2">
                      <a:lumMod val="10000"/>
                    </a:schemeClr>
                  </a:solidFill>
                </a:ln>
              </a:rPr>
              <a:t>as the Best Model to use going forward.</a:t>
            </a:r>
          </a:p>
        </p:txBody>
      </p:sp>
    </p:spTree>
    <p:extLst>
      <p:ext uri="{BB962C8B-B14F-4D97-AF65-F5344CB8AC3E}">
        <p14:creationId xmlns:p14="http://schemas.microsoft.com/office/powerpoint/2010/main" val="151504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31F229-E8D9-C985-5E81-44B9AE8EFD57}"/>
              </a:ext>
            </a:extLst>
          </p:cNvPr>
          <p:cNvSpPr txBox="1"/>
          <p:nvPr/>
        </p:nvSpPr>
        <p:spPr>
          <a:xfrm>
            <a:off x="2081212" y="36832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Introduction</a:t>
            </a:r>
          </a:p>
        </p:txBody>
      </p:sp>
      <p:sp>
        <p:nvSpPr>
          <p:cNvPr id="2" name="TextBox 1">
            <a:extLst>
              <a:ext uri="{FF2B5EF4-FFF2-40B4-BE49-F238E27FC236}">
                <a16:creationId xmlns:a16="http://schemas.microsoft.com/office/drawing/2014/main" id="{EF9559C9-3913-9428-6403-427044FC21EA}"/>
              </a:ext>
            </a:extLst>
          </p:cNvPr>
          <p:cNvSpPr txBox="1"/>
          <p:nvPr/>
        </p:nvSpPr>
        <p:spPr>
          <a:xfrm>
            <a:off x="612458" y="1411367"/>
            <a:ext cx="10967084" cy="5078313"/>
          </a:xfrm>
          <a:prstGeom prst="rect">
            <a:avLst/>
          </a:prstGeom>
          <a:noFill/>
        </p:spPr>
        <p:txBody>
          <a:bodyPr wrap="square" rtlCol="0">
            <a:spAutoFit/>
          </a:bodyPr>
          <a:lstStyle/>
          <a:p>
            <a:pPr algn="ctr"/>
            <a:endParaRPr lang="en-IN" sz="2400" b="1" u="sng" dirty="0"/>
          </a:p>
          <a:p>
            <a:pPr marL="342900" indent="-342900" algn="just">
              <a:buFont typeface="Arial" panose="020B0604020202020204" pitchFamily="34" charset="0"/>
              <a:buChar char="•"/>
            </a:pPr>
            <a:r>
              <a:rPr lang="en-IN" sz="2000" dirty="0"/>
              <a:t>Illegal use of credit card or its information without the knowledge of the owner is referred to as credit card fraud. Credit Card fraud could happen by physical theft of card/details or virtually via imposters/hackers.</a:t>
            </a:r>
          </a:p>
          <a:p>
            <a:pPr algn="just"/>
            <a:endParaRPr lang="en-IN" sz="2000" dirty="0"/>
          </a:p>
          <a:p>
            <a:pPr marL="342900" indent="-342900" algn="just">
              <a:buFont typeface="Arial" panose="020B0604020202020204" pitchFamily="34" charset="0"/>
              <a:buChar char="•"/>
            </a:pPr>
            <a:r>
              <a:rPr lang="en-US" sz="2000" b="0" i="0" dirty="0">
                <a:solidFill>
                  <a:srgbClr val="292929"/>
                </a:solidFill>
                <a:effectLst/>
                <a:latin typeface="source-serif-pro"/>
              </a:rPr>
              <a:t>As we are moving towards the digital world — cybersecurity is becoming a crucial part of our life. When we talk about security in digital life then the main challenge is to find the abnormal activity.</a:t>
            </a:r>
          </a:p>
          <a:p>
            <a:pPr algn="just"/>
            <a:endParaRPr lang="en-US" sz="2000" dirty="0">
              <a:solidFill>
                <a:srgbClr val="292929"/>
              </a:solidFill>
              <a:latin typeface="source-serif-pro"/>
            </a:endParaRPr>
          </a:p>
          <a:p>
            <a:pPr marL="342900" indent="-342900" algn="just">
              <a:buFont typeface="Arial" panose="020B0604020202020204" pitchFamily="34" charset="0"/>
              <a:buChar char="•"/>
            </a:pPr>
            <a:r>
              <a:rPr lang="en-US" sz="2000" b="0" i="0" dirty="0">
                <a:solidFill>
                  <a:srgbClr val="292929"/>
                </a:solidFill>
                <a:effectLst/>
                <a:latin typeface="source-serif-pro"/>
              </a:rPr>
              <a:t>Today, we have many machine learning algorithms that can help us classify abnormal transactions. The only requirement is the past data and the suitable algorithm that can fit our data in a better form.</a:t>
            </a:r>
          </a:p>
          <a:p>
            <a:pPr marL="342900" indent="-342900" algn="just">
              <a:buFont typeface="Arial" panose="020B0604020202020204" pitchFamily="34" charset="0"/>
              <a:buChar char="•"/>
            </a:pPr>
            <a:endParaRPr lang="en-US" sz="2000" dirty="0">
              <a:solidFill>
                <a:srgbClr val="292929"/>
              </a:solidFill>
              <a:latin typeface="source-serif-pro"/>
            </a:endParaRPr>
          </a:p>
          <a:p>
            <a:pPr marL="342900" indent="-342900" algn="just">
              <a:buFont typeface="Arial" panose="020B0604020202020204" pitchFamily="34" charset="0"/>
              <a:buChar char="•"/>
            </a:pPr>
            <a:r>
              <a:rPr lang="en-US" sz="2000" dirty="0">
                <a:solidFill>
                  <a:srgbClr val="292929"/>
                </a:solidFill>
                <a:latin typeface="source-serif-pro"/>
              </a:rPr>
              <a:t>Credit Card Fraud Detection is :</a:t>
            </a:r>
            <a:endParaRPr lang="en-IN" sz="2000" dirty="0">
              <a:solidFill>
                <a:srgbClr val="292929"/>
              </a:solidFill>
              <a:latin typeface="source-serif-pro"/>
            </a:endParaRPr>
          </a:p>
          <a:p>
            <a:pPr marL="800100" lvl="1" indent="-342900" algn="just">
              <a:buFont typeface="Wingdings" panose="05000000000000000000" pitchFamily="2" charset="2"/>
              <a:buChar char="Ø"/>
            </a:pPr>
            <a:r>
              <a:rPr lang="en-IN" sz="2000" dirty="0">
                <a:solidFill>
                  <a:srgbClr val="292929"/>
                </a:solidFill>
                <a:latin typeface="source-serif-pro"/>
              </a:rPr>
              <a:t>One of the most explored domains of fraud detection.</a:t>
            </a:r>
          </a:p>
          <a:p>
            <a:pPr marL="800100" lvl="1" indent="-342900" algn="just">
              <a:buFont typeface="Wingdings" panose="05000000000000000000" pitchFamily="2" charset="2"/>
              <a:buChar char="Ø"/>
            </a:pPr>
            <a:r>
              <a:rPr lang="en-IN" sz="2000" dirty="0" err="1"/>
              <a:t>Occurences</a:t>
            </a:r>
            <a:r>
              <a:rPr lang="en-IN" sz="2000" dirty="0"/>
              <a:t> are rare, nonetheless involving good amount of loss.</a:t>
            </a:r>
            <a:endParaRPr lang="en-IN" sz="2000" dirty="0">
              <a:solidFill>
                <a:srgbClr val="292929"/>
              </a:solidFill>
              <a:latin typeface="source-serif-pro"/>
            </a:endParaRPr>
          </a:p>
          <a:p>
            <a:pPr marL="800100" lvl="1" indent="-342900" algn="just">
              <a:buFont typeface="Wingdings" panose="05000000000000000000" pitchFamily="2" charset="2"/>
              <a:buChar char="Ø"/>
            </a:pPr>
            <a:r>
              <a:rPr lang="en-IN" sz="2000" dirty="0"/>
              <a:t>It is an active research topic , unfortunately with very few data available.</a:t>
            </a:r>
          </a:p>
        </p:txBody>
      </p:sp>
      <p:sp>
        <p:nvSpPr>
          <p:cNvPr id="11" name="TextBox 10">
            <a:extLst>
              <a:ext uri="{FF2B5EF4-FFF2-40B4-BE49-F238E27FC236}">
                <a16:creationId xmlns:a16="http://schemas.microsoft.com/office/drawing/2014/main" id="{138C5685-A168-DE9F-6374-31B06CE628D1}"/>
              </a:ext>
            </a:extLst>
          </p:cNvPr>
          <p:cNvSpPr txBox="1"/>
          <p:nvPr/>
        </p:nvSpPr>
        <p:spPr>
          <a:xfrm>
            <a:off x="2564130" y="1180534"/>
            <a:ext cx="6097904" cy="461665"/>
          </a:xfrm>
          <a:prstGeom prst="rect">
            <a:avLst/>
          </a:prstGeom>
          <a:noFill/>
        </p:spPr>
        <p:txBody>
          <a:bodyPr wrap="square">
            <a:spAutoFit/>
          </a:bodyPr>
          <a:lstStyle/>
          <a:p>
            <a:pPr algn="ctr"/>
            <a:r>
              <a:rPr lang="en-IN" sz="2400" b="1" u="sng" dirty="0"/>
              <a:t>Credit Card Fraud</a:t>
            </a:r>
          </a:p>
        </p:txBody>
      </p:sp>
    </p:spTree>
    <p:extLst>
      <p:ext uri="{BB962C8B-B14F-4D97-AF65-F5344CB8AC3E}">
        <p14:creationId xmlns:p14="http://schemas.microsoft.com/office/powerpoint/2010/main" val="92904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475FA8-B4C7-9754-2E1A-4B0CD9294FCE}"/>
              </a:ext>
            </a:extLst>
          </p:cNvPr>
          <p:cNvSpPr txBox="1"/>
          <p:nvPr/>
        </p:nvSpPr>
        <p:spPr>
          <a:xfrm>
            <a:off x="2012632" y="45976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Problem Statement</a:t>
            </a:r>
          </a:p>
        </p:txBody>
      </p:sp>
      <p:sp>
        <p:nvSpPr>
          <p:cNvPr id="7" name="TextBox 6">
            <a:extLst>
              <a:ext uri="{FF2B5EF4-FFF2-40B4-BE49-F238E27FC236}">
                <a16:creationId xmlns:a16="http://schemas.microsoft.com/office/drawing/2014/main" id="{43D72A50-63DF-D773-1124-F933908E60A7}"/>
              </a:ext>
            </a:extLst>
          </p:cNvPr>
          <p:cNvSpPr txBox="1"/>
          <p:nvPr/>
        </p:nvSpPr>
        <p:spPr>
          <a:xfrm>
            <a:off x="541020" y="1734235"/>
            <a:ext cx="10820400" cy="3447098"/>
          </a:xfrm>
          <a:prstGeom prst="rect">
            <a:avLst/>
          </a:prstGeom>
          <a:noFill/>
        </p:spPr>
        <p:txBody>
          <a:bodyPr wrap="square">
            <a:spAutoFit/>
          </a:bodyPr>
          <a:lstStyle/>
          <a:p>
            <a:pPr marL="342900" indent="-342900" algn="just">
              <a:buFont typeface="Arial" panose="020B0604020202020204" pitchFamily="34" charset="0"/>
              <a:buChar char="•"/>
            </a:pPr>
            <a:r>
              <a:rPr lang="en-US" sz="2200" dirty="0"/>
              <a:t>Credit  Card stands as major problem for world wide financial institutions.</a:t>
            </a:r>
          </a:p>
          <a:p>
            <a:pPr marL="342900" indent="-342900" algn="just">
              <a:buFont typeface="Arial" panose="020B0604020202020204" pitchFamily="34" charset="0"/>
              <a:buChar char="•"/>
            </a:pPr>
            <a:r>
              <a:rPr lang="en-US" sz="2200" dirty="0"/>
              <a:t>Billions of dollars of loss are called every year by fraudulent credit card transactions.</a:t>
            </a:r>
          </a:p>
          <a:p>
            <a:pPr marL="342900" indent="-342900" algn="just">
              <a:buFont typeface="Arial" panose="020B0604020202020204" pitchFamily="34" charset="0"/>
              <a:buChar char="•"/>
            </a:pPr>
            <a:r>
              <a:rPr lang="en-US" sz="2200" dirty="0"/>
              <a:t>The design of efficient fraud detection algorithms is key for reducing these losses.</a:t>
            </a:r>
          </a:p>
          <a:p>
            <a:pPr algn="just"/>
            <a:endParaRPr lang="en-US" sz="2200" dirty="0"/>
          </a:p>
          <a:p>
            <a:pPr marL="342900" indent="-342900">
              <a:buFont typeface="Arial" panose="020B0604020202020204" pitchFamily="34" charset="0"/>
              <a:buChar char="•"/>
            </a:pPr>
            <a:r>
              <a:rPr lang="en-US" sz="2200" dirty="0"/>
              <a:t>The main challenges in credit card fraud detection are:</a:t>
            </a:r>
          </a:p>
          <a:p>
            <a:pPr marL="1714500" lvl="3" indent="-342900">
              <a:buFont typeface="Wingdings" panose="05000000000000000000" pitchFamily="2" charset="2"/>
              <a:buChar char="§"/>
            </a:pPr>
            <a:r>
              <a:rPr lang="en-US" sz="2200" dirty="0"/>
              <a:t>Huge size of data : </a:t>
            </a:r>
            <a:r>
              <a:rPr lang="en-US" sz="2200" dirty="0">
                <a:solidFill>
                  <a:schemeClr val="bg2">
                    <a:lumMod val="50000"/>
                  </a:schemeClr>
                </a:solidFill>
              </a:rPr>
              <a:t>Millions of transactions are processed every day</a:t>
            </a:r>
          </a:p>
          <a:p>
            <a:pPr marL="1714500" lvl="3" indent="-342900">
              <a:buFont typeface="Wingdings" panose="05000000000000000000" pitchFamily="2" charset="2"/>
              <a:buChar char="§"/>
            </a:pPr>
            <a:r>
              <a:rPr lang="en-US" sz="2200" dirty="0"/>
              <a:t>Imbalanced Dataset : </a:t>
            </a:r>
            <a:r>
              <a:rPr lang="en-US" sz="2200" dirty="0">
                <a:solidFill>
                  <a:schemeClr val="bg2">
                    <a:lumMod val="50000"/>
                  </a:schemeClr>
                </a:solidFill>
              </a:rPr>
              <a:t>More than 99% of transactions are Legitimate</a:t>
            </a:r>
          </a:p>
          <a:p>
            <a:pPr marL="1714500" lvl="3" indent="-342900">
              <a:buFont typeface="Wingdings" panose="05000000000000000000" pitchFamily="2" charset="2"/>
              <a:buChar char="§"/>
            </a:pPr>
            <a:r>
              <a:rPr lang="en-US" sz="2200" dirty="0"/>
              <a:t>Adaptive Techniques : </a:t>
            </a:r>
            <a:r>
              <a:rPr lang="en-US" sz="2200" dirty="0">
                <a:solidFill>
                  <a:schemeClr val="bg2">
                    <a:lumMod val="50000"/>
                  </a:schemeClr>
                </a:solidFill>
              </a:rPr>
              <a:t>Fraudsters change style to bluff detection system</a:t>
            </a:r>
          </a:p>
          <a:p>
            <a:pPr marL="1714500" lvl="3" indent="-342900">
              <a:buFont typeface="Wingdings" panose="05000000000000000000" pitchFamily="2" charset="2"/>
              <a:buChar char="§"/>
            </a:pPr>
            <a:r>
              <a:rPr lang="en-US" sz="2200" dirty="0"/>
              <a:t>Availability of Data : </a:t>
            </a:r>
            <a:r>
              <a:rPr lang="en-US" sz="2200" dirty="0">
                <a:solidFill>
                  <a:schemeClr val="bg2">
                    <a:lumMod val="50000"/>
                  </a:schemeClr>
                </a:solidFill>
              </a:rPr>
              <a:t>Banks rarely reveal customer information (Privacy)</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15837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67FF53-88B7-E05E-15F8-A21C2E744EF1}"/>
              </a:ext>
            </a:extLst>
          </p:cNvPr>
          <p:cNvSpPr txBox="1"/>
          <p:nvPr/>
        </p:nvSpPr>
        <p:spPr>
          <a:xfrm>
            <a:off x="2035492" y="67693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Scope of Project</a:t>
            </a:r>
          </a:p>
        </p:txBody>
      </p:sp>
      <p:sp>
        <p:nvSpPr>
          <p:cNvPr id="7" name="TextBox 6">
            <a:extLst>
              <a:ext uri="{FF2B5EF4-FFF2-40B4-BE49-F238E27FC236}">
                <a16:creationId xmlns:a16="http://schemas.microsoft.com/office/drawing/2014/main" id="{C1822087-4CF7-F656-0DF5-F9D68FB08170}"/>
              </a:ext>
            </a:extLst>
          </p:cNvPr>
          <p:cNvSpPr txBox="1"/>
          <p:nvPr/>
        </p:nvSpPr>
        <p:spPr>
          <a:xfrm>
            <a:off x="685800" y="1997125"/>
            <a:ext cx="10820400" cy="2462213"/>
          </a:xfrm>
          <a:prstGeom prst="rect">
            <a:avLst/>
          </a:prstGeom>
          <a:noFill/>
        </p:spPr>
        <p:txBody>
          <a:bodyPr wrap="square">
            <a:spAutoFit/>
          </a:bodyPr>
          <a:lstStyle/>
          <a:p>
            <a:pPr marL="342900" indent="-342900" algn="just">
              <a:buFont typeface="Arial" panose="020B0604020202020204" pitchFamily="34" charset="0"/>
              <a:buChar char="•"/>
            </a:pPr>
            <a:r>
              <a:rPr lang="en-US" sz="2200" dirty="0"/>
              <a:t>Detect the fraudulent transactions</a:t>
            </a:r>
          </a:p>
          <a:p>
            <a:pPr algn="just"/>
            <a:endParaRPr lang="en-US" sz="2200" dirty="0"/>
          </a:p>
          <a:p>
            <a:pPr marL="342900" indent="-342900" algn="just">
              <a:buFont typeface="Arial" panose="020B0604020202020204" pitchFamily="34" charset="0"/>
              <a:buChar char="•"/>
            </a:pPr>
            <a:r>
              <a:rPr lang="en-US" sz="2200" dirty="0"/>
              <a:t>Minimization of credit card fraud</a:t>
            </a:r>
          </a:p>
          <a:p>
            <a:pPr algn="just"/>
            <a:endParaRPr lang="en-US" sz="2200" dirty="0"/>
          </a:p>
          <a:p>
            <a:pPr marL="342900" indent="-342900" algn="just">
              <a:buFont typeface="Arial" panose="020B0604020202020204" pitchFamily="34" charset="0"/>
              <a:buChar char="•"/>
            </a:pPr>
            <a:r>
              <a:rPr lang="en-US" sz="2200" dirty="0"/>
              <a:t>Analysis of Multiple Machine Learning Algorithms</a:t>
            </a:r>
          </a:p>
          <a:p>
            <a:pPr algn="just"/>
            <a:endParaRPr lang="en-US" sz="2200" dirty="0"/>
          </a:p>
          <a:p>
            <a:pPr marL="342900" indent="-342900" algn="just">
              <a:buFont typeface="Arial" panose="020B0604020202020204" pitchFamily="34" charset="0"/>
              <a:buChar char="•"/>
            </a:pPr>
            <a:r>
              <a:rPr lang="en-US" sz="2200" dirty="0"/>
              <a:t>Better Performance and </a:t>
            </a:r>
            <a:r>
              <a:rPr lang="en-US" sz="2200" dirty="0" err="1"/>
              <a:t>Acccuracy</a:t>
            </a:r>
            <a:endParaRPr lang="en-US" sz="2000" dirty="0"/>
          </a:p>
        </p:txBody>
      </p:sp>
    </p:spTree>
    <p:extLst>
      <p:ext uri="{BB962C8B-B14F-4D97-AF65-F5344CB8AC3E}">
        <p14:creationId xmlns:p14="http://schemas.microsoft.com/office/powerpoint/2010/main" val="130478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05CD7C-3319-175C-5F21-B9C1429CEC43}"/>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Difficulties of Detection</a:t>
            </a:r>
          </a:p>
        </p:txBody>
      </p:sp>
      <p:sp>
        <p:nvSpPr>
          <p:cNvPr id="5" name="TextBox 4">
            <a:extLst>
              <a:ext uri="{FF2B5EF4-FFF2-40B4-BE49-F238E27FC236}">
                <a16:creationId xmlns:a16="http://schemas.microsoft.com/office/drawing/2014/main" id="{BE654EDE-36B7-FFB0-70C3-9AEB6D9F43B5}"/>
              </a:ext>
            </a:extLst>
          </p:cNvPr>
          <p:cNvSpPr txBox="1"/>
          <p:nvPr/>
        </p:nvSpPr>
        <p:spPr>
          <a:xfrm>
            <a:off x="685800" y="1859339"/>
            <a:ext cx="10820400" cy="3139321"/>
          </a:xfrm>
          <a:prstGeom prst="rect">
            <a:avLst/>
          </a:prstGeom>
          <a:noFill/>
        </p:spPr>
        <p:txBody>
          <a:bodyPr wrap="square">
            <a:spAutoFit/>
          </a:bodyPr>
          <a:lstStyle/>
          <a:p>
            <a:pPr marL="342900" indent="-342900" algn="just">
              <a:buFont typeface="Arial" panose="020B0604020202020204" pitchFamily="34" charset="0"/>
              <a:buChar char="•"/>
            </a:pPr>
            <a:r>
              <a:rPr lang="en-US" sz="2200" dirty="0"/>
              <a:t>There aren’t lot of Credit Card Fraud data available publicly</a:t>
            </a:r>
          </a:p>
          <a:p>
            <a:pPr algn="just"/>
            <a:endParaRPr lang="en-US" sz="2200" dirty="0"/>
          </a:p>
          <a:p>
            <a:pPr marL="342900" indent="-342900" algn="just">
              <a:buFont typeface="Arial" panose="020B0604020202020204" pitchFamily="34" charset="0"/>
              <a:buChar char="•"/>
            </a:pPr>
            <a:r>
              <a:rPr lang="en-US" sz="2200" dirty="0"/>
              <a:t>Imbalanced Data</a:t>
            </a:r>
          </a:p>
          <a:p>
            <a:pPr algn="just"/>
            <a:endParaRPr lang="en-US" sz="2200" dirty="0"/>
          </a:p>
          <a:p>
            <a:pPr marL="342900" indent="-342900" algn="just">
              <a:buFont typeface="Arial" panose="020B0604020202020204" pitchFamily="34" charset="0"/>
              <a:buChar char="•"/>
            </a:pPr>
            <a:r>
              <a:rPr lang="en-US" sz="2200" dirty="0"/>
              <a:t>Different misclassification importance</a:t>
            </a:r>
          </a:p>
          <a:p>
            <a:pPr algn="just"/>
            <a:endParaRPr lang="en-US" sz="2200" dirty="0"/>
          </a:p>
          <a:p>
            <a:pPr marL="342900" indent="-342900" algn="just">
              <a:buFont typeface="Arial" panose="020B0604020202020204" pitchFamily="34" charset="0"/>
              <a:buChar char="•"/>
            </a:pPr>
            <a:r>
              <a:rPr lang="en-US" sz="2200" dirty="0"/>
              <a:t>Overlapping Data</a:t>
            </a:r>
          </a:p>
          <a:p>
            <a:pPr algn="just"/>
            <a:endParaRPr lang="en-US" sz="2200" dirty="0"/>
          </a:p>
          <a:p>
            <a:pPr marL="342900" indent="-342900" algn="just">
              <a:buFont typeface="Arial" panose="020B0604020202020204" pitchFamily="34" charset="0"/>
              <a:buChar char="•"/>
            </a:pPr>
            <a:r>
              <a:rPr lang="en-US" sz="2200" dirty="0"/>
              <a:t>Lack of Adaptability</a:t>
            </a:r>
            <a:endParaRPr lang="en-US" sz="2000" dirty="0"/>
          </a:p>
        </p:txBody>
      </p:sp>
    </p:spTree>
    <p:extLst>
      <p:ext uri="{BB962C8B-B14F-4D97-AF65-F5344CB8AC3E}">
        <p14:creationId xmlns:p14="http://schemas.microsoft.com/office/powerpoint/2010/main" val="12323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0EBD0F-1F02-2E26-3EDA-DE9E3E5F5943}"/>
              </a:ext>
            </a:extLst>
          </p:cNvPr>
          <p:cNvSpPr txBox="1"/>
          <p:nvPr/>
        </p:nvSpPr>
        <p:spPr>
          <a:xfrm>
            <a:off x="2024062" y="619780"/>
            <a:ext cx="7063740" cy="523220"/>
          </a:xfrm>
          <a:prstGeom prst="rect">
            <a:avLst/>
          </a:prstGeom>
          <a:noFill/>
        </p:spPr>
        <p:txBody>
          <a:bodyPr wrap="square" rtlCol="0">
            <a:spAutoFit/>
          </a:bodyPr>
          <a:lstStyle/>
          <a:p>
            <a:pPr algn="ctr"/>
            <a:r>
              <a:rPr lang="en-IN" sz="2800" b="1" u="sng" dirty="0">
                <a:latin typeface="Microsoft YaHei UI" panose="020B0503020204020204" pitchFamily="34" charset="-122"/>
                <a:ea typeface="Microsoft YaHei UI" panose="020B0503020204020204" pitchFamily="34" charset="-122"/>
              </a:rPr>
              <a:t>About the Dataset</a:t>
            </a:r>
          </a:p>
        </p:txBody>
      </p:sp>
      <p:sp>
        <p:nvSpPr>
          <p:cNvPr id="7" name="TextBox 6">
            <a:extLst>
              <a:ext uri="{FF2B5EF4-FFF2-40B4-BE49-F238E27FC236}">
                <a16:creationId xmlns:a16="http://schemas.microsoft.com/office/drawing/2014/main" id="{375B9313-E12C-E394-3F35-FEBECCF6A0FE}"/>
              </a:ext>
            </a:extLst>
          </p:cNvPr>
          <p:cNvSpPr txBox="1"/>
          <p:nvPr/>
        </p:nvSpPr>
        <p:spPr>
          <a:xfrm>
            <a:off x="362729" y="1720840"/>
            <a:ext cx="10971578" cy="4093428"/>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rPr>
              <a:t>The dataset was obtained from Kaggle</a:t>
            </a:r>
            <a:r>
              <a:rPr lang="en-US" sz="2400" dirty="0"/>
              <a:t> at:</a:t>
            </a:r>
            <a:r>
              <a:rPr lang="en-US" sz="2400" b="0" i="0" dirty="0">
                <a:effectLst/>
              </a:rPr>
              <a:t> </a:t>
            </a:r>
            <a:r>
              <a:rPr lang="en-US" sz="2000" b="0" i="0" u="sng" dirty="0">
                <a:solidFill>
                  <a:schemeClr val="accent1"/>
                </a:solidFill>
                <a:effectLst/>
                <a:hlinkClick r:id="rId2">
                  <a:extLst>
                    <a:ext uri="{A12FA001-AC4F-418D-AE19-62706E023703}">
                      <ahyp:hlinkClr xmlns:ahyp="http://schemas.microsoft.com/office/drawing/2018/hyperlinkcolor" val="tx"/>
                    </a:ext>
                  </a:extLst>
                </a:hlinkClick>
              </a:rPr>
              <a:t>www.kaggle.com/datasets/mlg-ulb/creditcardfraud</a:t>
            </a:r>
            <a:endParaRPr lang="en-US" sz="2000" b="0" i="0" u="sng" dirty="0">
              <a:solidFill>
                <a:schemeClr val="accent1"/>
              </a:solidFill>
              <a:effectLst/>
            </a:endParaRPr>
          </a:p>
          <a:p>
            <a:endParaRPr lang="en-US" sz="2000" b="0" i="0" u="sng" dirty="0">
              <a:solidFill>
                <a:schemeClr val="accent1"/>
              </a:solidFill>
              <a:effectLst/>
            </a:endParaRPr>
          </a:p>
          <a:p>
            <a:pPr marL="285750" indent="-285750">
              <a:buFont typeface="Arial" panose="020B0604020202020204" pitchFamily="34" charset="0"/>
              <a:buChar char="•"/>
            </a:pPr>
            <a:r>
              <a:rPr lang="en-US" sz="2400" b="0" i="0" dirty="0">
                <a:effectLst/>
              </a:rPr>
              <a:t>This Dataset presents  transactions that have occurred in two days.</a:t>
            </a:r>
          </a:p>
          <a:p>
            <a:pPr marL="285750" indent="-285750">
              <a:buFont typeface="Arial" panose="020B0604020202020204" pitchFamily="34" charset="0"/>
              <a:buChar char="•"/>
            </a:pPr>
            <a:r>
              <a:rPr lang="en-US" sz="2400" dirty="0"/>
              <a:t>The Dataset is highly unbalanced</a:t>
            </a:r>
            <a:r>
              <a:rPr lang="en-US" sz="2400" b="0" i="0" dirty="0">
                <a:effectLst/>
              </a:rPr>
              <a:t> where we have 492 frauds out of 284,807 transactions. </a:t>
            </a:r>
          </a:p>
          <a:p>
            <a:pPr marL="285750" indent="-285750">
              <a:buFont typeface="Arial" panose="020B0604020202020204" pitchFamily="34" charset="0"/>
              <a:buChar char="•"/>
            </a:pPr>
            <a:r>
              <a:rPr lang="en-IN" sz="2400" dirty="0">
                <a:latin typeface="Inter"/>
              </a:rPr>
              <a:t>D</a:t>
            </a:r>
            <a:r>
              <a:rPr lang="en-IN" sz="2400" b="0" i="0" dirty="0">
                <a:effectLst/>
                <a:latin typeface="Inter"/>
              </a:rPr>
              <a:t>ue to confidentiality issues, original features were not provided. </a:t>
            </a:r>
          </a:p>
          <a:p>
            <a:pPr marL="285750" indent="-285750">
              <a:buFont typeface="Arial" panose="020B0604020202020204" pitchFamily="34" charset="0"/>
              <a:buChar char="•"/>
            </a:pPr>
            <a:r>
              <a:rPr lang="en-IN" sz="2400" dirty="0">
                <a:latin typeface="Inter"/>
              </a:rPr>
              <a:t>T</a:t>
            </a:r>
            <a:r>
              <a:rPr lang="en-IN" sz="2400" b="0" i="0" dirty="0">
                <a:effectLst/>
                <a:latin typeface="Inter"/>
              </a:rPr>
              <a:t>he f</a:t>
            </a:r>
            <a:r>
              <a:rPr lang="en-US" sz="2400" b="0" i="0" dirty="0" err="1">
                <a:effectLst/>
                <a:latin typeface="Inter"/>
              </a:rPr>
              <a:t>eatures</a:t>
            </a:r>
            <a:r>
              <a:rPr lang="en-US" sz="2400" b="0" i="0" dirty="0">
                <a:effectLst/>
                <a:latin typeface="Inter"/>
              </a:rPr>
              <a:t> V1, V2, … V28 are the principal components obtained with PCA.</a:t>
            </a:r>
            <a:endParaRPr lang="en-US" sz="2400" b="0" i="0" dirty="0">
              <a:effectLst/>
            </a:endParaRPr>
          </a:p>
          <a:p>
            <a:pPr marL="285750" indent="-285750">
              <a:buFont typeface="Arial" panose="020B0604020202020204" pitchFamily="34" charset="0"/>
              <a:buChar char="•"/>
            </a:pPr>
            <a:r>
              <a:rPr lang="en-US" sz="2400" b="0" i="0" dirty="0">
                <a:effectLst/>
              </a:rPr>
              <a:t>The only 3 Features known to us are:</a:t>
            </a:r>
          </a:p>
          <a:p>
            <a:r>
              <a:rPr lang="en-US" sz="2400" dirty="0"/>
              <a:t>	</a:t>
            </a:r>
            <a:r>
              <a:rPr lang="en-US" sz="2400" b="0" i="0" dirty="0">
                <a:effectLst/>
              </a:rPr>
              <a:t> 1. Amount </a:t>
            </a:r>
          </a:p>
          <a:p>
            <a:r>
              <a:rPr lang="en-US" sz="2400" dirty="0"/>
              <a:t>	 </a:t>
            </a:r>
            <a:r>
              <a:rPr lang="en-US" sz="2400" b="0" i="0" dirty="0">
                <a:effectLst/>
              </a:rPr>
              <a:t>2. Time</a:t>
            </a:r>
          </a:p>
          <a:p>
            <a:r>
              <a:rPr lang="en-US" sz="2400" dirty="0"/>
              <a:t>	</a:t>
            </a:r>
            <a:r>
              <a:rPr lang="en-US" sz="2400" b="0" i="0" dirty="0">
                <a:effectLst/>
              </a:rPr>
              <a:t> 3. Output -&gt; Class </a:t>
            </a:r>
            <a:r>
              <a:rPr lang="en-US" sz="2000" b="0" i="0" dirty="0">
                <a:effectLst/>
              </a:rPr>
              <a:t>[ 0 for a normal transaction and 1 for a fraudulent transaction]</a:t>
            </a:r>
            <a:endParaRPr lang="en-IN" sz="2000" dirty="0"/>
          </a:p>
        </p:txBody>
      </p:sp>
    </p:spTree>
    <p:extLst>
      <p:ext uri="{BB962C8B-B14F-4D97-AF65-F5344CB8AC3E}">
        <p14:creationId xmlns:p14="http://schemas.microsoft.com/office/powerpoint/2010/main" val="177994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0EBD0F-1F02-2E26-3EDA-DE9E3E5F5943}"/>
              </a:ext>
            </a:extLst>
          </p:cNvPr>
          <p:cNvSpPr txBox="1"/>
          <p:nvPr/>
        </p:nvSpPr>
        <p:spPr>
          <a:xfrm>
            <a:off x="-454015" y="522266"/>
            <a:ext cx="6897345" cy="461665"/>
          </a:xfrm>
          <a:prstGeom prst="rect">
            <a:avLst/>
          </a:prstGeom>
          <a:noFill/>
        </p:spPr>
        <p:txBody>
          <a:bodyPr wrap="square" rtlCol="0">
            <a:spAutoFit/>
          </a:bodyPr>
          <a:lstStyle/>
          <a:p>
            <a:pPr algn="ctr"/>
            <a:r>
              <a:rPr lang="en-IN" sz="2400" dirty="0">
                <a:latin typeface="Microsoft YaHei UI" panose="020B0503020204020204" pitchFamily="34" charset="-122"/>
                <a:ea typeface="Microsoft YaHei UI" panose="020B0503020204020204" pitchFamily="34" charset="-122"/>
              </a:rPr>
              <a:t>Getting an overview of the data</a:t>
            </a:r>
          </a:p>
        </p:txBody>
      </p:sp>
      <p:sp>
        <p:nvSpPr>
          <p:cNvPr id="7" name="TextBox 6">
            <a:extLst>
              <a:ext uri="{FF2B5EF4-FFF2-40B4-BE49-F238E27FC236}">
                <a16:creationId xmlns:a16="http://schemas.microsoft.com/office/drawing/2014/main" id="{375B9313-E12C-E394-3F35-FEBECCF6A0FE}"/>
              </a:ext>
            </a:extLst>
          </p:cNvPr>
          <p:cNvSpPr txBox="1"/>
          <p:nvPr/>
        </p:nvSpPr>
        <p:spPr>
          <a:xfrm>
            <a:off x="313949" y="1335808"/>
            <a:ext cx="5782051" cy="2554545"/>
          </a:xfrm>
          <a:prstGeom prst="rect">
            <a:avLst/>
          </a:prstGeom>
          <a:noFill/>
        </p:spPr>
        <p:txBody>
          <a:bodyPr wrap="square">
            <a:spAutoFit/>
          </a:bodyPr>
          <a:lstStyle/>
          <a:p>
            <a:pPr marL="342900" indent="-342900">
              <a:buFont typeface="Arial" panose="020B0604020202020204" pitchFamily="34" charset="0"/>
              <a:buChar char="•"/>
            </a:pPr>
            <a:r>
              <a:rPr lang="en-US" sz="2000" b="0" i="0" dirty="0">
                <a:effectLst/>
              </a:rPr>
              <a:t>Using the Pandas Module to read the data with the </a:t>
            </a:r>
            <a:r>
              <a:rPr lang="en-US" sz="2000" b="0" i="0" dirty="0">
                <a:solidFill>
                  <a:srgbClr val="0070C0"/>
                </a:solidFill>
                <a:effectLst/>
              </a:rPr>
              <a:t>read.csv(….)</a:t>
            </a:r>
            <a:r>
              <a:rPr lang="en-US" sz="2000" b="0" i="0" dirty="0">
                <a:effectLst/>
              </a:rPr>
              <a:t> function</a:t>
            </a:r>
          </a:p>
          <a:p>
            <a:pPr marL="342900" indent="-342900">
              <a:buFont typeface="Arial" panose="020B0604020202020204" pitchFamily="34" charset="0"/>
              <a:buChar char="•"/>
            </a:pPr>
            <a:r>
              <a:rPr lang="en-US" sz="2000" b="0" i="0" dirty="0">
                <a:effectLst/>
              </a:rPr>
              <a:t>There are ~ 284,807 rows &amp; 30 features + 1 Class.</a:t>
            </a:r>
          </a:p>
          <a:p>
            <a:pPr marL="342900" indent="-342900">
              <a:buFont typeface="Arial" panose="020B0604020202020204" pitchFamily="34" charset="0"/>
              <a:buChar char="•"/>
            </a:pPr>
            <a:r>
              <a:rPr lang="en-US" sz="2000" b="0" i="0" dirty="0">
                <a:effectLst/>
              </a:rPr>
              <a:t>Only Time &amp; Amount are actual variables , while others are Principal Components.</a:t>
            </a:r>
          </a:p>
          <a:p>
            <a:pPr marL="285750" indent="-285750">
              <a:buFont typeface="Arial" panose="020B0604020202020204" pitchFamily="34" charset="0"/>
              <a:buChar char="•"/>
            </a:pPr>
            <a:r>
              <a:rPr lang="en-US" sz="2000" dirty="0"/>
              <a:t>All variables are numerical except Class.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pic>
        <p:nvPicPr>
          <p:cNvPr id="11" name="Picture 10">
            <a:extLst>
              <a:ext uri="{FF2B5EF4-FFF2-40B4-BE49-F238E27FC236}">
                <a16:creationId xmlns:a16="http://schemas.microsoft.com/office/drawing/2014/main" id="{AB98868E-27EA-ABC4-F987-CF8218FFEDC4}"/>
              </a:ext>
            </a:extLst>
          </p:cNvPr>
          <p:cNvPicPr>
            <a:picLocks noChangeAspect="1"/>
          </p:cNvPicPr>
          <p:nvPr/>
        </p:nvPicPr>
        <p:blipFill>
          <a:blip r:embed="rId2"/>
          <a:stretch>
            <a:fillRect/>
          </a:stretch>
        </p:blipFill>
        <p:spPr>
          <a:xfrm>
            <a:off x="6567379" y="2707157"/>
            <a:ext cx="3699532" cy="779803"/>
          </a:xfrm>
          <a:prstGeom prst="rect">
            <a:avLst/>
          </a:prstGeom>
        </p:spPr>
      </p:pic>
      <p:pic>
        <p:nvPicPr>
          <p:cNvPr id="17" name="Picture 16">
            <a:extLst>
              <a:ext uri="{FF2B5EF4-FFF2-40B4-BE49-F238E27FC236}">
                <a16:creationId xmlns:a16="http://schemas.microsoft.com/office/drawing/2014/main" id="{C3A39E5A-4F1B-F8BD-E7A2-B86D1F612D29}"/>
              </a:ext>
            </a:extLst>
          </p:cNvPr>
          <p:cNvPicPr>
            <a:picLocks noChangeAspect="1"/>
          </p:cNvPicPr>
          <p:nvPr/>
        </p:nvPicPr>
        <p:blipFill rotWithShape="1">
          <a:blip r:embed="rId3"/>
          <a:srcRect t="27584" r="-185" b="1676"/>
          <a:stretch/>
        </p:blipFill>
        <p:spPr>
          <a:xfrm>
            <a:off x="393406" y="3679768"/>
            <a:ext cx="10515600" cy="2761988"/>
          </a:xfrm>
          <a:prstGeom prst="rect">
            <a:avLst/>
          </a:prstGeom>
        </p:spPr>
      </p:pic>
      <p:pic>
        <p:nvPicPr>
          <p:cNvPr id="19" name="Picture 18">
            <a:extLst>
              <a:ext uri="{FF2B5EF4-FFF2-40B4-BE49-F238E27FC236}">
                <a16:creationId xmlns:a16="http://schemas.microsoft.com/office/drawing/2014/main" id="{8587AF35-DD34-91CB-B85C-ABAE236288E5}"/>
              </a:ext>
            </a:extLst>
          </p:cNvPr>
          <p:cNvPicPr>
            <a:picLocks noChangeAspect="1"/>
          </p:cNvPicPr>
          <p:nvPr/>
        </p:nvPicPr>
        <p:blipFill>
          <a:blip r:embed="rId4"/>
          <a:stretch>
            <a:fillRect/>
          </a:stretch>
        </p:blipFill>
        <p:spPr>
          <a:xfrm>
            <a:off x="6315740" y="1335808"/>
            <a:ext cx="4593265" cy="1178541"/>
          </a:xfrm>
          <a:prstGeom prst="rect">
            <a:avLst/>
          </a:prstGeom>
        </p:spPr>
      </p:pic>
    </p:spTree>
    <p:extLst>
      <p:ext uri="{BB962C8B-B14F-4D97-AF65-F5344CB8AC3E}">
        <p14:creationId xmlns:p14="http://schemas.microsoft.com/office/powerpoint/2010/main" val="2336829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2316</Words>
  <Application>Microsoft Office PowerPoint</Application>
  <PresentationFormat>Widescreen</PresentationFormat>
  <Paragraphs>204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Microsoft YaHei UI</vt:lpstr>
      <vt:lpstr>Arial</vt:lpstr>
      <vt:lpstr>Calibri</vt:lpstr>
      <vt:lpstr>Calibri Light</vt:lpstr>
      <vt:lpstr>Inter</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 soni</dc:creator>
  <cp:lastModifiedBy>simran soni</cp:lastModifiedBy>
  <cp:revision>31</cp:revision>
  <dcterms:created xsi:type="dcterms:W3CDTF">2023-07-07T01:54:48Z</dcterms:created>
  <dcterms:modified xsi:type="dcterms:W3CDTF">2023-07-09T16:29:37Z</dcterms:modified>
</cp:coreProperties>
</file>