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271" r:id="rId3"/>
    <p:sldId id="279" r:id="rId4"/>
    <p:sldId id="283" r:id="rId5"/>
    <p:sldId id="284" r:id="rId6"/>
    <p:sldId id="285" r:id="rId7"/>
    <p:sldId id="286" r:id="rId8"/>
    <p:sldId id="288" r:id="rId9"/>
    <p:sldId id="289" r:id="rId10"/>
    <p:sldId id="290" r:id="rId11"/>
    <p:sldId id="291" r:id="rId12"/>
    <p:sldId id="292" r:id="rId13"/>
    <p:sldId id="293" r:id="rId14"/>
    <p:sldId id="295" r:id="rId15"/>
    <p:sldId id="296" r:id="rId16"/>
    <p:sldId id="297"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3"/>
            <p14:sldId id="284"/>
            <p14:sldId id="285"/>
            <p14:sldId id="286"/>
            <p14:sldId id="288"/>
            <p14:sldId id="289"/>
            <p14:sldId id="290"/>
            <p14:sldId id="291"/>
            <p14:sldId id="292"/>
            <p14:sldId id="293"/>
            <p14:sldId id="295"/>
            <p14:sldId id="296"/>
            <p14:sldId id="297"/>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241" autoAdjust="0"/>
  </p:normalViewPr>
  <p:slideViewPr>
    <p:cSldViewPr snapToGrid="0">
      <p:cViewPr varScale="1">
        <p:scale>
          <a:sx n="63" d="100"/>
          <a:sy n="63" d="100"/>
        </p:scale>
        <p:origin x="80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2/14/2023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2/14/2023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755" y="4795520"/>
            <a:ext cx="9116245" cy="396240"/>
          </a:xfrm>
          <a:noFill/>
        </p:spPr>
        <p:txBody>
          <a:bodyPr anchor="ctr" anchorCtr="0">
            <a:noAutofit/>
          </a:bodyPr>
          <a:lstStyle/>
          <a:p>
            <a:pPr algn="l"/>
            <a:br>
              <a:rPr lang="en-IN" sz="4400" b="1" i="0" u="sng" strike="noStrike" baseline="0" dirty="0">
                <a:solidFill>
                  <a:schemeClr val="bg1"/>
                </a:solidFill>
                <a:latin typeface="Times New Roman" panose="02020603050405020304" pitchFamily="18" charset="0"/>
              </a:rPr>
            </a:br>
            <a:r>
              <a:rPr lang="en-US" sz="4400" b="1" i="0" u="sng" strike="noStrike" baseline="0" dirty="0">
                <a:solidFill>
                  <a:schemeClr val="bg1"/>
                </a:solidFill>
                <a:latin typeface="Times New Roman" panose="02020603050405020304" pitchFamily="18" charset="0"/>
              </a:rPr>
              <a:t> Mini Project on Used Cars Data</a:t>
            </a:r>
          </a:p>
        </p:txBody>
      </p:sp>
      <p:pic>
        <p:nvPicPr>
          <p:cNvPr id="8" name="Picture 7">
            <a:extLst>
              <a:ext uri="{FF2B5EF4-FFF2-40B4-BE49-F238E27FC236}">
                <a16:creationId xmlns:a16="http://schemas.microsoft.com/office/drawing/2014/main" id="{124E1C3E-4822-B8BD-2372-E5ADA564B691}"/>
              </a:ext>
            </a:extLst>
          </p:cNvPr>
          <p:cNvPicPr>
            <a:picLocks noChangeAspect="1"/>
          </p:cNvPicPr>
          <p:nvPr/>
        </p:nvPicPr>
        <p:blipFill>
          <a:blip r:embed="rId3"/>
          <a:stretch>
            <a:fillRect/>
          </a:stretch>
        </p:blipFill>
        <p:spPr>
          <a:xfrm>
            <a:off x="963837" y="650611"/>
            <a:ext cx="10264325" cy="3992136"/>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7"/>
          <p:cNvSpPr txBox="1">
            <a:spLocks/>
          </p:cNvSpPr>
          <p:nvPr/>
        </p:nvSpPr>
        <p:spPr>
          <a:xfrm>
            <a:off x="609473" y="736600"/>
            <a:ext cx="4504252" cy="5635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Feature Engineering</a:t>
            </a:r>
          </a:p>
        </p:txBody>
      </p:sp>
      <p:pic>
        <p:nvPicPr>
          <p:cNvPr id="3" name="Picture 2">
            <a:extLst>
              <a:ext uri="{FF2B5EF4-FFF2-40B4-BE49-F238E27FC236}">
                <a16:creationId xmlns:a16="http://schemas.microsoft.com/office/drawing/2014/main" id="{93E8A5C1-ACF8-3593-7FE8-DDEB86DEE147}"/>
              </a:ext>
            </a:extLst>
          </p:cNvPr>
          <p:cNvPicPr>
            <a:picLocks noChangeAspect="1"/>
          </p:cNvPicPr>
          <p:nvPr/>
        </p:nvPicPr>
        <p:blipFill>
          <a:blip r:embed="rId2"/>
          <a:stretch>
            <a:fillRect/>
          </a:stretch>
        </p:blipFill>
        <p:spPr>
          <a:xfrm>
            <a:off x="821252" y="1625601"/>
            <a:ext cx="9438640" cy="1252874"/>
          </a:xfrm>
          <a:prstGeom prst="rect">
            <a:avLst/>
          </a:prstGeom>
        </p:spPr>
      </p:pic>
      <p:pic>
        <p:nvPicPr>
          <p:cNvPr id="5" name="Picture 4">
            <a:extLst>
              <a:ext uri="{FF2B5EF4-FFF2-40B4-BE49-F238E27FC236}">
                <a16:creationId xmlns:a16="http://schemas.microsoft.com/office/drawing/2014/main" id="{CB3798B0-C765-A0A0-6FF0-EA102A91D53B}"/>
              </a:ext>
            </a:extLst>
          </p:cNvPr>
          <p:cNvPicPr>
            <a:picLocks noChangeAspect="1"/>
          </p:cNvPicPr>
          <p:nvPr/>
        </p:nvPicPr>
        <p:blipFill>
          <a:blip r:embed="rId3"/>
          <a:stretch>
            <a:fillRect/>
          </a:stretch>
        </p:blipFill>
        <p:spPr>
          <a:xfrm>
            <a:off x="821252" y="3059999"/>
            <a:ext cx="9438640" cy="1390081"/>
          </a:xfrm>
          <a:prstGeom prst="rect">
            <a:avLst/>
          </a:prstGeom>
        </p:spPr>
      </p:pic>
      <p:pic>
        <p:nvPicPr>
          <p:cNvPr id="7" name="Picture 6">
            <a:extLst>
              <a:ext uri="{FF2B5EF4-FFF2-40B4-BE49-F238E27FC236}">
                <a16:creationId xmlns:a16="http://schemas.microsoft.com/office/drawing/2014/main" id="{AA500C2A-EEEE-E7F1-FD2A-E83F77486B4A}"/>
              </a:ext>
            </a:extLst>
          </p:cNvPr>
          <p:cNvPicPr>
            <a:picLocks noChangeAspect="1"/>
          </p:cNvPicPr>
          <p:nvPr/>
        </p:nvPicPr>
        <p:blipFill>
          <a:blip r:embed="rId4"/>
          <a:stretch>
            <a:fillRect/>
          </a:stretch>
        </p:blipFill>
        <p:spPr>
          <a:xfrm>
            <a:off x="821252" y="4631604"/>
            <a:ext cx="9438640" cy="1251036"/>
          </a:xfrm>
          <a:prstGeom prst="rect">
            <a:avLst/>
          </a:prstGeom>
        </p:spPr>
      </p:pic>
    </p:spTree>
    <p:extLst>
      <p:ext uri="{BB962C8B-B14F-4D97-AF65-F5344CB8AC3E}">
        <p14:creationId xmlns:p14="http://schemas.microsoft.com/office/powerpoint/2010/main" val="3660357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7"/>
          <p:cNvSpPr txBox="1">
            <a:spLocks/>
          </p:cNvSpPr>
          <p:nvPr/>
        </p:nvSpPr>
        <p:spPr>
          <a:xfrm>
            <a:off x="507873" y="817880"/>
            <a:ext cx="4504252" cy="5635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Exploratory Data Analysis</a:t>
            </a:r>
          </a:p>
        </p:txBody>
      </p:sp>
      <p:pic>
        <p:nvPicPr>
          <p:cNvPr id="5" name="Picture 4">
            <a:extLst>
              <a:ext uri="{FF2B5EF4-FFF2-40B4-BE49-F238E27FC236}">
                <a16:creationId xmlns:a16="http://schemas.microsoft.com/office/drawing/2014/main" id="{7730D9F2-98EE-1DD8-4640-B7D1F4F6BC37}"/>
              </a:ext>
            </a:extLst>
          </p:cNvPr>
          <p:cNvPicPr>
            <a:picLocks noChangeAspect="1"/>
          </p:cNvPicPr>
          <p:nvPr/>
        </p:nvPicPr>
        <p:blipFill>
          <a:blip r:embed="rId2"/>
          <a:stretch>
            <a:fillRect/>
          </a:stretch>
        </p:blipFill>
        <p:spPr>
          <a:xfrm>
            <a:off x="1366960" y="1593750"/>
            <a:ext cx="9646480" cy="4918810"/>
          </a:xfrm>
          <a:prstGeom prst="rect">
            <a:avLst/>
          </a:prstGeom>
        </p:spPr>
      </p:pic>
    </p:spTree>
    <p:extLst>
      <p:ext uri="{BB962C8B-B14F-4D97-AF65-F5344CB8AC3E}">
        <p14:creationId xmlns:p14="http://schemas.microsoft.com/office/powerpoint/2010/main" val="174487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7"/>
          <p:cNvSpPr txBox="1">
            <a:spLocks/>
          </p:cNvSpPr>
          <p:nvPr/>
        </p:nvSpPr>
        <p:spPr>
          <a:xfrm>
            <a:off x="646895" y="716280"/>
            <a:ext cx="4504252" cy="5635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Exploratory Data Analysis..</a:t>
            </a:r>
            <a:r>
              <a:rPr lang="en-US" sz="4800" dirty="0" err="1">
                <a:solidFill>
                  <a:prstClr val="black">
                    <a:lumMod val="75000"/>
                    <a:lumOff val="25000"/>
                  </a:prstClr>
                </a:solidFill>
                <a:latin typeface="Segoe UI" panose="020B0502040204020203" pitchFamily="34" charset="0"/>
                <a:cs typeface="Segoe UI" panose="020B0502040204020203" pitchFamily="34" charset="0"/>
              </a:rPr>
              <a:t>Contd</a:t>
            </a:r>
            <a:r>
              <a:rPr lang="en-US" sz="4800"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3" name="Picture 2">
            <a:extLst>
              <a:ext uri="{FF2B5EF4-FFF2-40B4-BE49-F238E27FC236}">
                <a16:creationId xmlns:a16="http://schemas.microsoft.com/office/drawing/2014/main" id="{FACCF77A-8637-547C-709E-551250390779}"/>
              </a:ext>
            </a:extLst>
          </p:cNvPr>
          <p:cNvPicPr>
            <a:picLocks noChangeAspect="1"/>
          </p:cNvPicPr>
          <p:nvPr/>
        </p:nvPicPr>
        <p:blipFill>
          <a:blip r:embed="rId2"/>
          <a:stretch>
            <a:fillRect/>
          </a:stretch>
        </p:blipFill>
        <p:spPr>
          <a:xfrm>
            <a:off x="1439375" y="1636318"/>
            <a:ext cx="7626742" cy="2431170"/>
          </a:xfrm>
          <a:prstGeom prst="rect">
            <a:avLst/>
          </a:prstGeom>
        </p:spPr>
      </p:pic>
      <p:pic>
        <p:nvPicPr>
          <p:cNvPr id="5" name="Picture 4">
            <a:extLst>
              <a:ext uri="{FF2B5EF4-FFF2-40B4-BE49-F238E27FC236}">
                <a16:creationId xmlns:a16="http://schemas.microsoft.com/office/drawing/2014/main" id="{CE020F5C-4AF2-0029-9892-B29E9214ED7E}"/>
              </a:ext>
            </a:extLst>
          </p:cNvPr>
          <p:cNvPicPr>
            <a:picLocks noChangeAspect="1"/>
          </p:cNvPicPr>
          <p:nvPr/>
        </p:nvPicPr>
        <p:blipFill>
          <a:blip r:embed="rId3"/>
          <a:stretch>
            <a:fillRect/>
          </a:stretch>
        </p:blipFill>
        <p:spPr>
          <a:xfrm>
            <a:off x="1439375" y="4312228"/>
            <a:ext cx="7626742" cy="2216264"/>
          </a:xfrm>
          <a:prstGeom prst="rect">
            <a:avLst/>
          </a:prstGeom>
        </p:spPr>
      </p:pic>
    </p:spTree>
    <p:extLst>
      <p:ext uri="{BB962C8B-B14F-4D97-AF65-F5344CB8AC3E}">
        <p14:creationId xmlns:p14="http://schemas.microsoft.com/office/powerpoint/2010/main" val="879656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5CCFC7-FB2B-B43D-494A-B87468C94F77}"/>
              </a:ext>
            </a:extLst>
          </p:cNvPr>
          <p:cNvPicPr>
            <a:picLocks noChangeAspect="1"/>
          </p:cNvPicPr>
          <p:nvPr/>
        </p:nvPicPr>
        <p:blipFill>
          <a:blip r:embed="rId2"/>
          <a:stretch>
            <a:fillRect/>
          </a:stretch>
        </p:blipFill>
        <p:spPr>
          <a:xfrm>
            <a:off x="498409" y="1418542"/>
            <a:ext cx="3738964" cy="2310178"/>
          </a:xfrm>
          <a:prstGeom prst="rect">
            <a:avLst/>
          </a:prstGeom>
        </p:spPr>
      </p:pic>
      <p:pic>
        <p:nvPicPr>
          <p:cNvPr id="5" name="Picture 4">
            <a:extLst>
              <a:ext uri="{FF2B5EF4-FFF2-40B4-BE49-F238E27FC236}">
                <a16:creationId xmlns:a16="http://schemas.microsoft.com/office/drawing/2014/main" id="{18E614CC-2E80-50FC-9C1D-D712DB20247E}"/>
              </a:ext>
            </a:extLst>
          </p:cNvPr>
          <p:cNvPicPr>
            <a:picLocks noChangeAspect="1"/>
          </p:cNvPicPr>
          <p:nvPr/>
        </p:nvPicPr>
        <p:blipFill>
          <a:blip r:embed="rId3"/>
          <a:stretch>
            <a:fillRect/>
          </a:stretch>
        </p:blipFill>
        <p:spPr>
          <a:xfrm>
            <a:off x="4317999" y="2164631"/>
            <a:ext cx="3738963" cy="3210009"/>
          </a:xfrm>
          <a:prstGeom prst="rect">
            <a:avLst/>
          </a:prstGeom>
        </p:spPr>
      </p:pic>
      <p:pic>
        <p:nvPicPr>
          <p:cNvPr id="7" name="Picture 6">
            <a:extLst>
              <a:ext uri="{FF2B5EF4-FFF2-40B4-BE49-F238E27FC236}">
                <a16:creationId xmlns:a16="http://schemas.microsoft.com/office/drawing/2014/main" id="{372EF0D8-5B23-2F9C-6636-E6329B8B1F20}"/>
              </a:ext>
            </a:extLst>
          </p:cNvPr>
          <p:cNvPicPr>
            <a:picLocks noChangeAspect="1"/>
          </p:cNvPicPr>
          <p:nvPr/>
        </p:nvPicPr>
        <p:blipFill>
          <a:blip r:embed="rId4"/>
          <a:stretch>
            <a:fillRect/>
          </a:stretch>
        </p:blipFill>
        <p:spPr>
          <a:xfrm>
            <a:off x="8217601" y="1418542"/>
            <a:ext cx="3475990" cy="2310178"/>
          </a:xfrm>
          <a:prstGeom prst="rect">
            <a:avLst/>
          </a:prstGeom>
        </p:spPr>
      </p:pic>
      <p:pic>
        <p:nvPicPr>
          <p:cNvPr id="9" name="Picture 8">
            <a:extLst>
              <a:ext uri="{FF2B5EF4-FFF2-40B4-BE49-F238E27FC236}">
                <a16:creationId xmlns:a16="http://schemas.microsoft.com/office/drawing/2014/main" id="{749F4C64-573C-8641-C2C3-8D5A63DBDA17}"/>
              </a:ext>
            </a:extLst>
          </p:cNvPr>
          <p:cNvPicPr>
            <a:picLocks noChangeAspect="1"/>
          </p:cNvPicPr>
          <p:nvPr/>
        </p:nvPicPr>
        <p:blipFill>
          <a:blip r:embed="rId5"/>
          <a:stretch>
            <a:fillRect/>
          </a:stretch>
        </p:blipFill>
        <p:spPr>
          <a:xfrm>
            <a:off x="498408" y="3824567"/>
            <a:ext cx="3738963" cy="2669901"/>
          </a:xfrm>
          <a:prstGeom prst="rect">
            <a:avLst/>
          </a:prstGeom>
        </p:spPr>
      </p:pic>
      <p:pic>
        <p:nvPicPr>
          <p:cNvPr id="11" name="Picture 10">
            <a:extLst>
              <a:ext uri="{FF2B5EF4-FFF2-40B4-BE49-F238E27FC236}">
                <a16:creationId xmlns:a16="http://schemas.microsoft.com/office/drawing/2014/main" id="{D9336066-729F-8531-FB98-C38C2078A6AC}"/>
              </a:ext>
            </a:extLst>
          </p:cNvPr>
          <p:cNvPicPr>
            <a:picLocks noChangeAspect="1"/>
          </p:cNvPicPr>
          <p:nvPr/>
        </p:nvPicPr>
        <p:blipFill>
          <a:blip r:embed="rId6"/>
          <a:stretch>
            <a:fillRect/>
          </a:stretch>
        </p:blipFill>
        <p:spPr>
          <a:xfrm>
            <a:off x="8137587" y="3824567"/>
            <a:ext cx="3556003" cy="2669900"/>
          </a:xfrm>
          <a:prstGeom prst="rect">
            <a:avLst/>
          </a:prstGeom>
        </p:spPr>
      </p:pic>
      <p:sp>
        <p:nvSpPr>
          <p:cNvPr id="12" name="Content Placeholder 17">
            <a:extLst>
              <a:ext uri="{FF2B5EF4-FFF2-40B4-BE49-F238E27FC236}">
                <a16:creationId xmlns:a16="http://schemas.microsoft.com/office/drawing/2014/main" id="{C03490A6-74D4-DAFE-99BC-6731BD5B631D}"/>
              </a:ext>
            </a:extLst>
          </p:cNvPr>
          <p:cNvSpPr txBox="1">
            <a:spLocks/>
          </p:cNvSpPr>
          <p:nvPr/>
        </p:nvSpPr>
        <p:spPr>
          <a:xfrm>
            <a:off x="646895" y="716280"/>
            <a:ext cx="4504252" cy="5635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Exploratory Data Analysis..</a:t>
            </a:r>
            <a:r>
              <a:rPr lang="en-US" sz="4800" dirty="0" err="1">
                <a:solidFill>
                  <a:prstClr val="black">
                    <a:lumMod val="75000"/>
                    <a:lumOff val="25000"/>
                  </a:prstClr>
                </a:solidFill>
                <a:latin typeface="Segoe UI" panose="020B0502040204020203" pitchFamily="34" charset="0"/>
                <a:cs typeface="Segoe UI" panose="020B0502040204020203" pitchFamily="34" charset="0"/>
              </a:rPr>
              <a:t>Contd</a:t>
            </a:r>
            <a:r>
              <a:rPr lang="en-US" sz="4800" dirty="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53385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7">
            <a:extLst>
              <a:ext uri="{FF2B5EF4-FFF2-40B4-BE49-F238E27FC236}">
                <a16:creationId xmlns:a16="http://schemas.microsoft.com/office/drawing/2014/main" id="{C03490A6-74D4-DAFE-99BC-6731BD5B631D}"/>
              </a:ext>
            </a:extLst>
          </p:cNvPr>
          <p:cNvSpPr txBox="1">
            <a:spLocks/>
          </p:cNvSpPr>
          <p:nvPr/>
        </p:nvSpPr>
        <p:spPr>
          <a:xfrm>
            <a:off x="646895" y="716280"/>
            <a:ext cx="4504252" cy="5635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Exploratory Data Analysis..</a:t>
            </a:r>
            <a:r>
              <a:rPr lang="en-US" sz="4800" dirty="0" err="1">
                <a:solidFill>
                  <a:prstClr val="black">
                    <a:lumMod val="75000"/>
                    <a:lumOff val="25000"/>
                  </a:prstClr>
                </a:solidFill>
                <a:latin typeface="Segoe UI" panose="020B0502040204020203" pitchFamily="34" charset="0"/>
                <a:cs typeface="Segoe UI" panose="020B0502040204020203" pitchFamily="34" charset="0"/>
              </a:rPr>
              <a:t>Contd</a:t>
            </a:r>
            <a:r>
              <a:rPr lang="en-US" sz="4800"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4" name="Picture 3">
            <a:extLst>
              <a:ext uri="{FF2B5EF4-FFF2-40B4-BE49-F238E27FC236}">
                <a16:creationId xmlns:a16="http://schemas.microsoft.com/office/drawing/2014/main" id="{5FFCA34D-6CDA-A355-FDAE-AA663FAAFE3D}"/>
              </a:ext>
            </a:extLst>
          </p:cNvPr>
          <p:cNvPicPr>
            <a:picLocks noChangeAspect="1"/>
          </p:cNvPicPr>
          <p:nvPr/>
        </p:nvPicPr>
        <p:blipFill>
          <a:blip r:embed="rId2"/>
          <a:stretch>
            <a:fillRect/>
          </a:stretch>
        </p:blipFill>
        <p:spPr>
          <a:xfrm>
            <a:off x="1584960" y="1524000"/>
            <a:ext cx="8900160" cy="4856480"/>
          </a:xfrm>
          <a:prstGeom prst="rect">
            <a:avLst/>
          </a:prstGeom>
        </p:spPr>
      </p:pic>
    </p:spTree>
    <p:extLst>
      <p:ext uri="{BB962C8B-B14F-4D97-AF65-F5344CB8AC3E}">
        <p14:creationId xmlns:p14="http://schemas.microsoft.com/office/powerpoint/2010/main" val="3708960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7">
            <a:extLst>
              <a:ext uri="{FF2B5EF4-FFF2-40B4-BE49-F238E27FC236}">
                <a16:creationId xmlns:a16="http://schemas.microsoft.com/office/drawing/2014/main" id="{C03490A6-74D4-DAFE-99BC-6731BD5B631D}"/>
              </a:ext>
            </a:extLst>
          </p:cNvPr>
          <p:cNvSpPr txBox="1">
            <a:spLocks/>
          </p:cNvSpPr>
          <p:nvPr/>
        </p:nvSpPr>
        <p:spPr>
          <a:xfrm>
            <a:off x="646895" y="716280"/>
            <a:ext cx="4504252" cy="5635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Exploratory Data Analysis..</a:t>
            </a:r>
            <a:r>
              <a:rPr lang="en-US" sz="4800" dirty="0" err="1">
                <a:solidFill>
                  <a:prstClr val="black">
                    <a:lumMod val="75000"/>
                    <a:lumOff val="25000"/>
                  </a:prstClr>
                </a:solidFill>
                <a:latin typeface="Segoe UI" panose="020B0502040204020203" pitchFamily="34" charset="0"/>
                <a:cs typeface="Segoe UI" panose="020B0502040204020203" pitchFamily="34" charset="0"/>
              </a:rPr>
              <a:t>Contd</a:t>
            </a:r>
            <a:r>
              <a:rPr lang="en-US" sz="48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2" name="TextBox 1">
            <a:extLst>
              <a:ext uri="{FF2B5EF4-FFF2-40B4-BE49-F238E27FC236}">
                <a16:creationId xmlns:a16="http://schemas.microsoft.com/office/drawing/2014/main" id="{29265842-D385-E8B5-7FA7-A278BBD76F2F}"/>
              </a:ext>
            </a:extLst>
          </p:cNvPr>
          <p:cNvSpPr txBox="1"/>
          <p:nvPr/>
        </p:nvSpPr>
        <p:spPr>
          <a:xfrm>
            <a:off x="304799" y="1826131"/>
            <a:ext cx="11098065" cy="3970318"/>
          </a:xfrm>
          <a:prstGeom prst="rect">
            <a:avLst/>
          </a:prstGeom>
          <a:noFill/>
        </p:spPr>
        <p:txBody>
          <a:bodyPr wrap="square">
            <a:spAutoFit/>
          </a:bodyPr>
          <a:lstStyle/>
          <a:p>
            <a:r>
              <a:rPr lang="en-IN" dirty="0"/>
              <a:t>**Observations from the analysis**</a:t>
            </a:r>
          </a:p>
          <a:p>
            <a:endParaRPr lang="en-IN" dirty="0"/>
          </a:p>
          <a:p>
            <a:r>
              <a:rPr lang="en-IN" dirty="0"/>
              <a:t>- The analysis indicates that the most significant predictors of price of used cars are -</a:t>
            </a:r>
          </a:p>
          <a:p>
            <a:endParaRPr lang="en-IN" dirty="0"/>
          </a:p>
          <a:p>
            <a:r>
              <a:rPr lang="en-IN" dirty="0"/>
              <a:t>-Age of the car</a:t>
            </a:r>
          </a:p>
          <a:p>
            <a:r>
              <a:rPr lang="en-IN" dirty="0"/>
              <a:t>-Number of seats in the car</a:t>
            </a:r>
          </a:p>
          <a:p>
            <a:r>
              <a:rPr lang="en-IN" dirty="0"/>
              <a:t>-Power of the engine</a:t>
            </a:r>
          </a:p>
          <a:p>
            <a:r>
              <a:rPr lang="en-IN" dirty="0"/>
              <a:t>-Mileage</a:t>
            </a:r>
          </a:p>
          <a:p>
            <a:r>
              <a:rPr lang="en-IN" dirty="0"/>
              <a:t>-</a:t>
            </a:r>
            <a:r>
              <a:rPr lang="en-IN" dirty="0" err="1"/>
              <a:t>Kilometers</a:t>
            </a:r>
            <a:r>
              <a:rPr lang="en-IN" dirty="0"/>
              <a:t> Driven</a:t>
            </a:r>
          </a:p>
          <a:p>
            <a:r>
              <a:rPr lang="en-IN" dirty="0"/>
              <a:t>-Location</a:t>
            </a:r>
          </a:p>
          <a:p>
            <a:r>
              <a:rPr lang="en-IN" dirty="0"/>
              <a:t>-</a:t>
            </a:r>
            <a:r>
              <a:rPr lang="en-IN" dirty="0" err="1"/>
              <a:t>Fuel_Type</a:t>
            </a:r>
            <a:endParaRPr lang="en-IN" dirty="0"/>
          </a:p>
          <a:p>
            <a:r>
              <a:rPr lang="en-IN" dirty="0"/>
              <a:t>-</a:t>
            </a:r>
            <a:r>
              <a:rPr lang="en-IN" dirty="0" err="1"/>
              <a:t>OwnerType</a:t>
            </a:r>
            <a:endParaRPr lang="en-IN" dirty="0"/>
          </a:p>
          <a:p>
            <a:r>
              <a:rPr lang="en-IN" dirty="0"/>
              <a:t>-Transmission - Automatic/Manual</a:t>
            </a:r>
          </a:p>
          <a:p>
            <a:r>
              <a:rPr lang="en-IN" dirty="0"/>
              <a:t>-Newer cars sell for higher prices.</a:t>
            </a:r>
          </a:p>
        </p:txBody>
      </p:sp>
    </p:spTree>
    <p:extLst>
      <p:ext uri="{BB962C8B-B14F-4D97-AF65-F5344CB8AC3E}">
        <p14:creationId xmlns:p14="http://schemas.microsoft.com/office/powerpoint/2010/main" val="3942245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7">
            <a:extLst>
              <a:ext uri="{FF2B5EF4-FFF2-40B4-BE49-F238E27FC236}">
                <a16:creationId xmlns:a16="http://schemas.microsoft.com/office/drawing/2014/main" id="{C03490A6-74D4-DAFE-99BC-6731BD5B631D}"/>
              </a:ext>
            </a:extLst>
          </p:cNvPr>
          <p:cNvSpPr txBox="1">
            <a:spLocks/>
          </p:cNvSpPr>
          <p:nvPr/>
        </p:nvSpPr>
        <p:spPr>
          <a:xfrm>
            <a:off x="646895" y="716280"/>
            <a:ext cx="4504252" cy="5635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Exploratory Data Analysis..</a:t>
            </a:r>
            <a:r>
              <a:rPr lang="en-US" sz="4800" dirty="0" err="1">
                <a:solidFill>
                  <a:prstClr val="black">
                    <a:lumMod val="75000"/>
                    <a:lumOff val="25000"/>
                  </a:prstClr>
                </a:solidFill>
                <a:latin typeface="Segoe UI" panose="020B0502040204020203" pitchFamily="34" charset="0"/>
                <a:cs typeface="Segoe UI" panose="020B0502040204020203" pitchFamily="34" charset="0"/>
              </a:rPr>
              <a:t>Contd</a:t>
            </a:r>
            <a:r>
              <a:rPr lang="en-US" sz="4800"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3" name="TextBox 2">
            <a:extLst>
              <a:ext uri="{FF2B5EF4-FFF2-40B4-BE49-F238E27FC236}">
                <a16:creationId xmlns:a16="http://schemas.microsoft.com/office/drawing/2014/main" id="{912080D7-D695-BF9D-64BB-108DC440F7F5}"/>
              </a:ext>
            </a:extLst>
          </p:cNvPr>
          <p:cNvSpPr txBox="1"/>
          <p:nvPr/>
        </p:nvSpPr>
        <p:spPr>
          <a:xfrm>
            <a:off x="646895" y="2034183"/>
            <a:ext cx="10275105" cy="3139321"/>
          </a:xfrm>
          <a:prstGeom prst="rect">
            <a:avLst/>
          </a:prstGeom>
          <a:noFill/>
        </p:spPr>
        <p:txBody>
          <a:bodyPr wrap="square">
            <a:spAutoFit/>
          </a:bodyPr>
          <a:lstStyle/>
          <a:p>
            <a:endParaRPr lang="en-IN" dirty="0"/>
          </a:p>
          <a:p>
            <a:r>
              <a:rPr lang="en-IN" dirty="0"/>
              <a:t>-As the number of seats increases, the price of the car increases.</a:t>
            </a:r>
          </a:p>
          <a:p>
            <a:endParaRPr lang="en-IN" dirty="0"/>
          </a:p>
          <a:p>
            <a:r>
              <a:rPr lang="en-IN" dirty="0"/>
              <a:t>-Mileage is inversely correlated with Price. Generally, high mileage cars are the lower budget cars.</a:t>
            </a:r>
          </a:p>
          <a:p>
            <a:endParaRPr lang="en-IN" dirty="0"/>
          </a:p>
          <a:p>
            <a:r>
              <a:rPr lang="en-IN" dirty="0"/>
              <a:t>-</a:t>
            </a:r>
            <a:r>
              <a:rPr lang="en-IN" dirty="0" err="1"/>
              <a:t>Kilometers</a:t>
            </a:r>
            <a:r>
              <a:rPr lang="en-IN" dirty="0"/>
              <a:t> Driven have a negative relationship with the price which is intuitive. A car that has been driven more will have more wear and tear and hence sell at a lower price, everything else being 0.</a:t>
            </a:r>
          </a:p>
          <a:p>
            <a:endParaRPr lang="en-IN" dirty="0"/>
          </a:p>
          <a:p>
            <a:r>
              <a:rPr lang="en-IN" dirty="0"/>
              <a:t>-The categorical variables are a little hard to interpret. But it can be seen that all the </a:t>
            </a:r>
            <a:r>
              <a:rPr lang="en-IN" dirty="0" err="1"/>
              <a:t>car_category</a:t>
            </a:r>
            <a:r>
              <a:rPr lang="en-IN" dirty="0"/>
              <a:t> variables in the dataset have a negative relationship with the Price and the magnitude of this negative relationship decrease as the brand category moves to lower brands.</a:t>
            </a:r>
          </a:p>
        </p:txBody>
      </p:sp>
    </p:spTree>
    <p:extLst>
      <p:ext uri="{BB962C8B-B14F-4D97-AF65-F5344CB8AC3E}">
        <p14:creationId xmlns:p14="http://schemas.microsoft.com/office/powerpoint/2010/main" val="2842110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319528" y="3933952"/>
            <a:ext cx="6876288" cy="640080"/>
          </a:xfrm>
        </p:spPr>
        <p:txBody>
          <a:bodyPr>
            <a:normAutofit/>
          </a:bodyPr>
          <a:lstStyle/>
          <a:p>
            <a:r>
              <a:rPr lang="en-US" b="1" u="sng" dirty="0">
                <a:solidFill>
                  <a:schemeClr val="tx1"/>
                </a:solidFill>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Agenda</a:t>
            </a:r>
          </a:p>
        </p:txBody>
      </p:sp>
      <p:sp>
        <p:nvSpPr>
          <p:cNvPr id="38" name="Content Placeholder 17"/>
          <p:cNvSpPr txBox="1">
            <a:spLocks/>
          </p:cNvSpPr>
          <p:nvPr/>
        </p:nvSpPr>
        <p:spPr>
          <a:xfrm>
            <a:off x="2634570" y="1778708"/>
            <a:ext cx="5635670" cy="50792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sz="2800" b="1" i="0" dirty="0">
                <a:solidFill>
                  <a:srgbClr val="000000"/>
                </a:solidFill>
                <a:effectLst/>
                <a:latin typeface="inherit"/>
              </a:rPr>
              <a:t>Introduction</a:t>
            </a:r>
          </a:p>
          <a:p>
            <a:pPr>
              <a:buFont typeface="+mj-lt"/>
              <a:buAutoNum type="arabicPeriod"/>
            </a:pPr>
            <a:r>
              <a:rPr lang="en-US" sz="2800" b="1" i="0" dirty="0">
                <a:solidFill>
                  <a:srgbClr val="000000"/>
                </a:solidFill>
                <a:effectLst/>
                <a:latin typeface="inherit"/>
              </a:rPr>
              <a:t>Data Cleaning/ Data Manipulation</a:t>
            </a:r>
          </a:p>
          <a:p>
            <a:pPr>
              <a:buFont typeface="+mj-lt"/>
              <a:buAutoNum type="arabicPeriod"/>
            </a:pPr>
            <a:r>
              <a:rPr lang="en-US" sz="2800" b="1" i="0" dirty="0">
                <a:solidFill>
                  <a:srgbClr val="000000"/>
                </a:solidFill>
                <a:effectLst/>
                <a:latin typeface="inherit"/>
              </a:rPr>
              <a:t>Feature Engineering</a:t>
            </a:r>
          </a:p>
          <a:p>
            <a:pPr>
              <a:buFont typeface="+mj-lt"/>
              <a:buAutoNum type="arabicPeriod"/>
            </a:pPr>
            <a:r>
              <a:rPr lang="en-US" sz="2800" b="1" i="0" dirty="0">
                <a:solidFill>
                  <a:srgbClr val="000000"/>
                </a:solidFill>
                <a:effectLst/>
                <a:latin typeface="inherit"/>
              </a:rPr>
              <a:t>Exploratory Data Analysis</a:t>
            </a:r>
          </a:p>
          <a:p>
            <a:pPr>
              <a:buFont typeface="+mj-lt"/>
              <a:buAutoNum type="arabicPeriod"/>
            </a:pPr>
            <a:r>
              <a:rPr lang="en-US" sz="2800" b="1" i="0" dirty="0">
                <a:solidFill>
                  <a:srgbClr val="000000"/>
                </a:solidFill>
                <a:effectLst/>
                <a:latin typeface="inherit"/>
              </a:rPr>
              <a:t>Statistical Analysis</a:t>
            </a:r>
          </a:p>
          <a:p>
            <a:pPr>
              <a:buFont typeface="+mj-lt"/>
              <a:buAutoNum type="arabicPeriod"/>
            </a:pPr>
            <a:r>
              <a:rPr lang="en-US" sz="2800" b="1" i="0" dirty="0">
                <a:solidFill>
                  <a:srgbClr val="000000"/>
                </a:solidFill>
                <a:effectLst/>
                <a:latin typeface="inherit"/>
              </a:rPr>
              <a:t>Conclusion</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7"/>
          <p:cNvSpPr txBox="1">
            <a:spLocks/>
          </p:cNvSpPr>
          <p:nvPr/>
        </p:nvSpPr>
        <p:spPr>
          <a:xfrm>
            <a:off x="4094353" y="3429000"/>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Introduction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7"/>
          <p:cNvSpPr txBox="1">
            <a:spLocks/>
          </p:cNvSpPr>
          <p:nvPr/>
        </p:nvSpPr>
        <p:spPr>
          <a:xfrm>
            <a:off x="721233" y="716280"/>
            <a:ext cx="4504252" cy="5635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About the Project</a:t>
            </a:r>
          </a:p>
        </p:txBody>
      </p:sp>
      <p:sp>
        <p:nvSpPr>
          <p:cNvPr id="2" name="Content Placeholder 17">
            <a:extLst>
              <a:ext uri="{FF2B5EF4-FFF2-40B4-BE49-F238E27FC236}">
                <a16:creationId xmlns:a16="http://schemas.microsoft.com/office/drawing/2014/main" id="{262F2CEF-345A-02D1-B708-7D84A73C6E9A}"/>
              </a:ext>
            </a:extLst>
          </p:cNvPr>
          <p:cNvSpPr txBox="1">
            <a:spLocks/>
          </p:cNvSpPr>
          <p:nvPr/>
        </p:nvSpPr>
        <p:spPr>
          <a:xfrm>
            <a:off x="721234" y="1772920"/>
            <a:ext cx="10891646" cy="41503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There is a huge demand for used cars in the US Market today. </a:t>
            </a:r>
          </a:p>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As sales of new cars have slowed down in the recent past, the pre-owned car market has continued to grow over the past years and is larger than the new car market now. XYZ is a budding automobile company that aspires to enter the Used-car market by setting up their company locally to give competition to their counterparts.</a:t>
            </a:r>
          </a:p>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 Some car sellers replace their old cars with pre-owned cars instead of buying new ones. Used cars are very different beasts with huge uncertainty in both pricing and supply.</a:t>
            </a:r>
          </a:p>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 Keeping this in mind, the pricing scheme of these used cars becomes important in order to grow in the market. We have to come up with a pricing model that can effectively predict the price of used cars and can help the business in devising profitable strategies using differential pricing.</a:t>
            </a:r>
          </a:p>
        </p:txBody>
      </p:sp>
    </p:spTree>
    <p:extLst>
      <p:ext uri="{BB962C8B-B14F-4D97-AF65-F5344CB8AC3E}">
        <p14:creationId xmlns:p14="http://schemas.microsoft.com/office/powerpoint/2010/main" val="863043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7">
            <a:extLst>
              <a:ext uri="{FF2B5EF4-FFF2-40B4-BE49-F238E27FC236}">
                <a16:creationId xmlns:a16="http://schemas.microsoft.com/office/drawing/2014/main" id="{C2929347-36DC-9BE5-4713-4EBBA617AB6C}"/>
              </a:ext>
            </a:extLst>
          </p:cNvPr>
          <p:cNvSpPr txBox="1">
            <a:spLocks/>
          </p:cNvSpPr>
          <p:nvPr/>
        </p:nvSpPr>
        <p:spPr>
          <a:xfrm>
            <a:off x="721233" y="2426042"/>
            <a:ext cx="10891646" cy="243332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The goal of this project is to estimate the price of used </a:t>
            </a:r>
            <a:r>
              <a:rPr lang="en-US" sz="2400" dirty="0" err="1">
                <a:solidFill>
                  <a:prstClr val="black">
                    <a:lumMod val="75000"/>
                    <a:lumOff val="25000"/>
                  </a:prstClr>
                </a:solidFill>
                <a:latin typeface="Calibri" panose="020F0502020204030204" pitchFamily="34" charset="0"/>
                <a:cs typeface="Calibri" panose="020F0502020204030204" pitchFamily="34" charset="0"/>
              </a:rPr>
              <a:t>carsin</a:t>
            </a:r>
            <a:r>
              <a:rPr lang="en-US" sz="2400" dirty="0">
                <a:solidFill>
                  <a:prstClr val="black">
                    <a:lumMod val="75000"/>
                    <a:lumOff val="25000"/>
                  </a:prstClr>
                </a:solidFill>
                <a:latin typeface="Calibri" panose="020F0502020204030204" pitchFamily="34" charset="0"/>
                <a:cs typeface="Calibri" panose="020F0502020204030204" pitchFamily="34" charset="0"/>
              </a:rPr>
              <a:t> the USA, using various statistical and exploratory data analysis techniques.</a:t>
            </a:r>
          </a:p>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For the benefit of buyer and sellers, a predictive analysis on used cars prices and an estimation of what would be a good price to sell a car on the open market.</a:t>
            </a:r>
          </a:p>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Try to make an estimate as to what features of a car matters the most, in determining used car’s pricing.</a:t>
            </a:r>
          </a:p>
        </p:txBody>
      </p:sp>
      <p:sp>
        <p:nvSpPr>
          <p:cNvPr id="3" name="Content Placeholder 17">
            <a:extLst>
              <a:ext uri="{FF2B5EF4-FFF2-40B4-BE49-F238E27FC236}">
                <a16:creationId xmlns:a16="http://schemas.microsoft.com/office/drawing/2014/main" id="{8FE0E7F8-7113-BBB8-7B82-5C70F43D6898}"/>
              </a:ext>
            </a:extLst>
          </p:cNvPr>
          <p:cNvSpPr txBox="1">
            <a:spLocks/>
          </p:cNvSpPr>
          <p:nvPr/>
        </p:nvSpPr>
        <p:spPr>
          <a:xfrm>
            <a:off x="721233" y="716280"/>
            <a:ext cx="4504252" cy="5635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Problem Statement</a:t>
            </a:r>
          </a:p>
        </p:txBody>
      </p:sp>
    </p:spTree>
    <p:extLst>
      <p:ext uri="{BB962C8B-B14F-4D97-AF65-F5344CB8AC3E}">
        <p14:creationId xmlns:p14="http://schemas.microsoft.com/office/powerpoint/2010/main" val="141847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7"/>
          <p:cNvSpPr txBox="1">
            <a:spLocks/>
          </p:cNvSpPr>
          <p:nvPr/>
        </p:nvSpPr>
        <p:spPr>
          <a:xfrm>
            <a:off x="589153" y="675640"/>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Objective</a:t>
            </a:r>
          </a:p>
        </p:txBody>
      </p:sp>
      <p:sp>
        <p:nvSpPr>
          <p:cNvPr id="3" name="TextBox 2">
            <a:extLst>
              <a:ext uri="{FF2B5EF4-FFF2-40B4-BE49-F238E27FC236}">
                <a16:creationId xmlns:a16="http://schemas.microsoft.com/office/drawing/2014/main" id="{2294CE1F-1C1F-A2CD-1061-9216A5624220}"/>
              </a:ext>
            </a:extLst>
          </p:cNvPr>
          <p:cNvSpPr txBox="1"/>
          <p:nvPr/>
        </p:nvSpPr>
        <p:spPr>
          <a:xfrm>
            <a:off x="1376680" y="1997839"/>
            <a:ext cx="9438640" cy="3139321"/>
          </a:xfrm>
          <a:prstGeom prst="rect">
            <a:avLst/>
          </a:prstGeom>
          <a:noFill/>
        </p:spPr>
        <p:txBody>
          <a:bodyPr wrap="square">
            <a:spAutoFit/>
          </a:bodyPr>
          <a:lstStyle/>
          <a:p>
            <a:pPr marL="285750" indent="-285750">
              <a:buFont typeface="Arial" panose="020B0604020202020204" pitchFamily="34" charset="0"/>
              <a:buChar char="•"/>
            </a:pPr>
            <a:r>
              <a:rPr lang="en-IN" dirty="0"/>
              <a:t>The objective of the project is to discuss the features of used-car with regard to its influence on the market price. Based on such analysis, a model for price prediction could be constructed in order to provide a real-time used-car evaluation service. The final product takes features (transmission, owner, fuel, </a:t>
            </a:r>
            <a:r>
              <a:rPr lang="en-IN" dirty="0" err="1"/>
              <a:t>seller_type,etc</a:t>
            </a:r>
            <a:r>
              <a:rPr lang="en-IN" dirty="0"/>
              <a:t>) of a used-car as input and output a prediction of price. </a:t>
            </a:r>
          </a:p>
          <a:p>
            <a:pPr marL="285750" indent="-285750">
              <a:buFont typeface="Arial" panose="020B0604020202020204" pitchFamily="34" charset="0"/>
              <a:buChar char="•"/>
            </a:pPr>
            <a:r>
              <a:rPr lang="en-IN" dirty="0"/>
              <a:t>Moreover, it should be capable of producing an interval prediction as price range, and it should be able to handle missing features so that the user can make a query even when they are not clear about certain feature. As a more </a:t>
            </a:r>
            <a:r>
              <a:rPr lang="en-IN" dirty="0" err="1"/>
              <a:t>ambitous</a:t>
            </a:r>
            <a:r>
              <a:rPr lang="en-IN" dirty="0"/>
              <a:t> attempt, a recommender system could be build such that we can not only evaluate the price, but also recommend features for car search by the potential buyers, based on the expected price and desired features.</a:t>
            </a:r>
          </a:p>
        </p:txBody>
      </p:sp>
    </p:spTree>
    <p:extLst>
      <p:ext uri="{BB962C8B-B14F-4D97-AF65-F5344CB8AC3E}">
        <p14:creationId xmlns:p14="http://schemas.microsoft.com/office/powerpoint/2010/main" val="254185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7">
            <a:extLst>
              <a:ext uri="{FF2B5EF4-FFF2-40B4-BE49-F238E27FC236}">
                <a16:creationId xmlns:a16="http://schemas.microsoft.com/office/drawing/2014/main" id="{75D732C6-53B6-B42E-FE9C-A1715DA562F0}"/>
              </a:ext>
            </a:extLst>
          </p:cNvPr>
          <p:cNvSpPr txBox="1">
            <a:spLocks/>
          </p:cNvSpPr>
          <p:nvPr/>
        </p:nvSpPr>
        <p:spPr>
          <a:xfrm>
            <a:off x="589153" y="675640"/>
            <a:ext cx="4504252" cy="5635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Dataset Description</a:t>
            </a:r>
          </a:p>
        </p:txBody>
      </p:sp>
      <p:pic>
        <p:nvPicPr>
          <p:cNvPr id="4" name="Picture 3">
            <a:extLst>
              <a:ext uri="{FF2B5EF4-FFF2-40B4-BE49-F238E27FC236}">
                <a16:creationId xmlns:a16="http://schemas.microsoft.com/office/drawing/2014/main" id="{11868D9E-47B7-F4E4-0BDD-903D5174E685}"/>
              </a:ext>
            </a:extLst>
          </p:cNvPr>
          <p:cNvPicPr>
            <a:picLocks noChangeAspect="1"/>
          </p:cNvPicPr>
          <p:nvPr/>
        </p:nvPicPr>
        <p:blipFill>
          <a:blip r:embed="rId2"/>
          <a:stretch>
            <a:fillRect/>
          </a:stretch>
        </p:blipFill>
        <p:spPr>
          <a:xfrm>
            <a:off x="1391920" y="1361440"/>
            <a:ext cx="9357359" cy="5151120"/>
          </a:xfrm>
          <a:prstGeom prst="rect">
            <a:avLst/>
          </a:prstGeom>
        </p:spPr>
      </p:pic>
    </p:spTree>
    <p:extLst>
      <p:ext uri="{BB962C8B-B14F-4D97-AF65-F5344CB8AC3E}">
        <p14:creationId xmlns:p14="http://schemas.microsoft.com/office/powerpoint/2010/main" val="280365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7"/>
          <p:cNvSpPr txBox="1">
            <a:spLocks/>
          </p:cNvSpPr>
          <p:nvPr/>
        </p:nvSpPr>
        <p:spPr>
          <a:xfrm>
            <a:off x="639953" y="746760"/>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Dataset</a:t>
            </a:r>
          </a:p>
        </p:txBody>
      </p:sp>
      <p:pic>
        <p:nvPicPr>
          <p:cNvPr id="6" name="Picture 5">
            <a:extLst>
              <a:ext uri="{FF2B5EF4-FFF2-40B4-BE49-F238E27FC236}">
                <a16:creationId xmlns:a16="http://schemas.microsoft.com/office/drawing/2014/main" id="{5CD12294-056C-7BD9-783A-618744B44F57}"/>
              </a:ext>
            </a:extLst>
          </p:cNvPr>
          <p:cNvPicPr>
            <a:picLocks noChangeAspect="1"/>
          </p:cNvPicPr>
          <p:nvPr/>
        </p:nvPicPr>
        <p:blipFill>
          <a:blip r:embed="rId2"/>
          <a:stretch>
            <a:fillRect/>
          </a:stretch>
        </p:blipFill>
        <p:spPr>
          <a:xfrm>
            <a:off x="426720" y="1882695"/>
            <a:ext cx="9509760" cy="4487625"/>
          </a:xfrm>
          <a:prstGeom prst="rect">
            <a:avLst/>
          </a:prstGeom>
        </p:spPr>
      </p:pic>
      <p:pic>
        <p:nvPicPr>
          <p:cNvPr id="8" name="Picture 7">
            <a:extLst>
              <a:ext uri="{FF2B5EF4-FFF2-40B4-BE49-F238E27FC236}">
                <a16:creationId xmlns:a16="http://schemas.microsoft.com/office/drawing/2014/main" id="{754446C2-C3B7-EF42-D79E-BA9B95403C29}"/>
              </a:ext>
            </a:extLst>
          </p:cNvPr>
          <p:cNvPicPr>
            <a:picLocks noChangeAspect="1"/>
          </p:cNvPicPr>
          <p:nvPr/>
        </p:nvPicPr>
        <p:blipFill>
          <a:blip r:embed="rId3"/>
          <a:stretch>
            <a:fillRect/>
          </a:stretch>
        </p:blipFill>
        <p:spPr>
          <a:xfrm>
            <a:off x="9936480" y="1882694"/>
            <a:ext cx="1828800" cy="4487625"/>
          </a:xfrm>
          <a:prstGeom prst="rect">
            <a:avLst/>
          </a:prstGeom>
        </p:spPr>
      </p:pic>
      <p:sp>
        <p:nvSpPr>
          <p:cNvPr id="9" name="Content Placeholder 17">
            <a:extLst>
              <a:ext uri="{FF2B5EF4-FFF2-40B4-BE49-F238E27FC236}">
                <a16:creationId xmlns:a16="http://schemas.microsoft.com/office/drawing/2014/main" id="{82AEB4B4-0E51-16FE-47BB-2D171B5E8534}"/>
              </a:ext>
            </a:extLst>
          </p:cNvPr>
          <p:cNvSpPr txBox="1">
            <a:spLocks/>
          </p:cNvSpPr>
          <p:nvPr/>
        </p:nvSpPr>
        <p:spPr>
          <a:xfrm>
            <a:off x="426720" y="1440522"/>
            <a:ext cx="10891646" cy="6727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r>
              <a:rPr lang="en-US" sz="2400" dirty="0">
                <a:solidFill>
                  <a:prstClr val="black">
                    <a:lumMod val="75000"/>
                    <a:lumOff val="25000"/>
                  </a:prstClr>
                </a:solidFill>
                <a:latin typeface="Calibri" panose="020F0502020204030204" pitchFamily="34" charset="0"/>
                <a:cs typeface="Calibri" panose="020F0502020204030204" pitchFamily="34" charset="0"/>
              </a:rPr>
              <a:t>Obtained 7906 rows and 18 columns from the dataset</a:t>
            </a:r>
          </a:p>
        </p:txBody>
      </p:sp>
    </p:spTree>
    <p:extLst>
      <p:ext uri="{BB962C8B-B14F-4D97-AF65-F5344CB8AC3E}">
        <p14:creationId xmlns:p14="http://schemas.microsoft.com/office/powerpoint/2010/main" val="4051645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CE98E3-2EE2-AD90-0B40-0F1F315815C1}"/>
              </a:ext>
            </a:extLst>
          </p:cNvPr>
          <p:cNvPicPr>
            <a:picLocks noChangeAspect="1"/>
          </p:cNvPicPr>
          <p:nvPr/>
        </p:nvPicPr>
        <p:blipFill>
          <a:blip r:embed="rId2"/>
          <a:stretch>
            <a:fillRect/>
          </a:stretch>
        </p:blipFill>
        <p:spPr>
          <a:xfrm>
            <a:off x="6299200" y="1310298"/>
            <a:ext cx="3860800" cy="4552021"/>
          </a:xfrm>
          <a:prstGeom prst="rect">
            <a:avLst/>
          </a:prstGeom>
        </p:spPr>
      </p:pic>
      <p:sp>
        <p:nvSpPr>
          <p:cNvPr id="6" name="Content Placeholder 17">
            <a:extLst>
              <a:ext uri="{FF2B5EF4-FFF2-40B4-BE49-F238E27FC236}">
                <a16:creationId xmlns:a16="http://schemas.microsoft.com/office/drawing/2014/main" id="{41813C16-B8E1-8C1B-9606-D22599C7662C}"/>
              </a:ext>
            </a:extLst>
          </p:cNvPr>
          <p:cNvSpPr txBox="1">
            <a:spLocks/>
          </p:cNvSpPr>
          <p:nvPr/>
        </p:nvSpPr>
        <p:spPr>
          <a:xfrm>
            <a:off x="639953" y="746760"/>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4800" dirty="0">
                <a:solidFill>
                  <a:prstClr val="black">
                    <a:lumMod val="75000"/>
                    <a:lumOff val="25000"/>
                  </a:prstClr>
                </a:solidFill>
                <a:latin typeface="Segoe UI" panose="020B0502040204020203" pitchFamily="34" charset="0"/>
                <a:cs typeface="Segoe UI" panose="020B0502040204020203" pitchFamily="34" charset="0"/>
              </a:rPr>
              <a:t>Data cleaning</a:t>
            </a:r>
          </a:p>
        </p:txBody>
      </p:sp>
      <p:sp>
        <p:nvSpPr>
          <p:cNvPr id="7" name="Content Placeholder 17">
            <a:extLst>
              <a:ext uri="{FF2B5EF4-FFF2-40B4-BE49-F238E27FC236}">
                <a16:creationId xmlns:a16="http://schemas.microsoft.com/office/drawing/2014/main" id="{6BFF4591-1A03-EEA5-C443-376776FD4459}"/>
              </a:ext>
            </a:extLst>
          </p:cNvPr>
          <p:cNvSpPr txBox="1">
            <a:spLocks/>
          </p:cNvSpPr>
          <p:nvPr/>
        </p:nvSpPr>
        <p:spPr>
          <a:xfrm>
            <a:off x="426720" y="1440522"/>
            <a:ext cx="3657600" cy="43201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defRPr/>
            </a:pPr>
            <a:r>
              <a:rPr lang="en-US" sz="2400" dirty="0">
                <a:solidFill>
                  <a:prstClr val="black">
                    <a:lumMod val="75000"/>
                    <a:lumOff val="25000"/>
                  </a:prstClr>
                </a:solidFill>
                <a:latin typeface="Calibri" panose="020F0502020204030204" pitchFamily="34" charset="0"/>
                <a:cs typeface="Calibri" panose="020F0502020204030204" pitchFamily="34" charset="0"/>
              </a:rPr>
              <a:t>Inside column details like symbols, </a:t>
            </a:r>
            <a:r>
              <a:rPr lang="en-US" sz="2400" dirty="0" err="1">
                <a:solidFill>
                  <a:prstClr val="black">
                    <a:lumMod val="75000"/>
                    <a:lumOff val="25000"/>
                  </a:prstClr>
                </a:solidFill>
                <a:latin typeface="Calibri" panose="020F0502020204030204" pitchFamily="34" charset="0"/>
                <a:cs typeface="Calibri" panose="020F0502020204030204" pitchFamily="34" charset="0"/>
              </a:rPr>
              <a:t>kilomaters</a:t>
            </a:r>
            <a:r>
              <a:rPr lang="en-US" sz="2400" dirty="0">
                <a:solidFill>
                  <a:prstClr val="black">
                    <a:lumMod val="75000"/>
                    <a:lumOff val="25000"/>
                  </a:prstClr>
                </a:solidFill>
                <a:latin typeface="Calibri" panose="020F0502020204030204" pitchFamily="34" charset="0"/>
                <a:cs typeface="Calibri" panose="020F0502020204030204" pitchFamily="34" charset="0"/>
              </a:rPr>
              <a:t> (kmpl), CC and bhp words are removed  for each row</a:t>
            </a:r>
          </a:p>
        </p:txBody>
      </p:sp>
    </p:spTree>
    <p:extLst>
      <p:ext uri="{BB962C8B-B14F-4D97-AF65-F5344CB8AC3E}">
        <p14:creationId xmlns:p14="http://schemas.microsoft.com/office/powerpoint/2010/main" val="862102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{FAD166BD-EC6E-494D-B568-0F301CB060D9}tf10001108_win32</Template>
  <TotalTime>50</TotalTime>
  <Words>694</Words>
  <Application>Microsoft Office PowerPoint</Application>
  <PresentationFormat>Widescreen</PresentationFormat>
  <Paragraphs>58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inherit</vt:lpstr>
      <vt:lpstr>Segoe UI</vt:lpstr>
      <vt:lpstr>Segoe UI Light</vt:lpstr>
      <vt:lpstr>Times New Roman</vt:lpstr>
      <vt:lpstr>WelcomeDoc</vt:lpstr>
      <vt:lpstr>  Mini Project on Used Cars Data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Mini Project on Used Cars Data</dc:title>
  <dc:creator>simran soni</dc:creator>
  <cp:keywords/>
  <cp:lastModifiedBy>simran soni</cp:lastModifiedBy>
  <cp:revision>3</cp:revision>
  <dcterms:created xsi:type="dcterms:W3CDTF">2023-02-14T17:38:04Z</dcterms:created>
  <dcterms:modified xsi:type="dcterms:W3CDTF">2023-02-14T18:28:35Z</dcterms:modified>
  <cp:version/>
</cp:coreProperties>
</file>