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74" r:id="rId4"/>
    <p:sldId id="259" r:id="rId5"/>
    <p:sldId id="261" r:id="rId6"/>
    <p:sldId id="262" r:id="rId7"/>
    <p:sldId id="263" r:id="rId8"/>
    <p:sldId id="266" r:id="rId9"/>
    <p:sldId id="264" r:id="rId10"/>
    <p:sldId id="282" r:id="rId11"/>
    <p:sldId id="270" r:id="rId12"/>
    <p:sldId id="271" r:id="rId13"/>
    <p:sldId id="267" r:id="rId14"/>
    <p:sldId id="268" r:id="rId15"/>
    <p:sldId id="272" r:id="rId16"/>
    <p:sldId id="273" r:id="rId17"/>
    <p:sldId id="275" r:id="rId18"/>
    <p:sldId id="281" r:id="rId19"/>
    <p:sldId id="277" r:id="rId20"/>
    <p:sldId id="279" r:id="rId21"/>
    <p:sldId id="278" r:id="rId22"/>
    <p:sldId id="280" r:id="rId23"/>
    <p:sldId id="288" r:id="rId24"/>
    <p:sldId id="285" r:id="rId25"/>
    <p:sldId id="286" r:id="rId26"/>
    <p:sldId id="283"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p:scale>
          <a:sx n="51" d="100"/>
          <a:sy n="51" d="100"/>
        </p:scale>
        <p:origin x="24" y="10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5/16/2023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14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5/16/2023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5714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5/16/2023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0335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5/16/2023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860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5/16/2023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8989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5/16/2023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116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5/16/2023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616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5/16/2023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4686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5/16/2023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0776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5/16/2023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63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5/16/2023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29476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5/16/2023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80067943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p!!Rectangle">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3E19ED39-7641-FB48-4EC4-ACF9441622F9}"/>
              </a:ext>
            </a:extLst>
          </p:cNvPr>
          <p:cNvPicPr>
            <a:picLocks noChangeAspect="1"/>
          </p:cNvPicPr>
          <p:nvPr/>
        </p:nvPicPr>
        <p:blipFill rotWithShape="1">
          <a:blip r:embed="rId2"/>
          <a:srcRect t="29688"/>
          <a:stretch/>
        </p:blipFill>
        <p:spPr>
          <a:xfrm>
            <a:off x="-2" y="-1"/>
            <a:ext cx="12192001" cy="6858000"/>
          </a:xfrm>
          <a:prstGeom prst="rect">
            <a:avLst/>
          </a:prstGeom>
        </p:spPr>
      </p:pic>
      <p:sp>
        <p:nvSpPr>
          <p:cNvPr id="17"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57A9EE-FA04-4D15-974A-E142991B0266}"/>
              </a:ext>
            </a:extLst>
          </p:cNvPr>
          <p:cNvSpPr>
            <a:spLocks noGrp="1"/>
          </p:cNvSpPr>
          <p:nvPr>
            <p:ph type="ctrTitle"/>
          </p:nvPr>
        </p:nvSpPr>
        <p:spPr>
          <a:xfrm>
            <a:off x="856210" y="4909985"/>
            <a:ext cx="3212386" cy="1185353"/>
          </a:xfrm>
        </p:spPr>
        <p:txBody>
          <a:bodyPr anchor="ctr">
            <a:normAutofit/>
          </a:bodyPr>
          <a:lstStyle/>
          <a:p>
            <a:r>
              <a:rPr lang="en-US" sz="2600" dirty="0"/>
              <a:t>Walmart Predictions</a:t>
            </a:r>
          </a:p>
        </p:txBody>
      </p:sp>
      <p:sp>
        <p:nvSpPr>
          <p:cNvPr id="3" name="Subtitle 2">
            <a:extLst>
              <a:ext uri="{FF2B5EF4-FFF2-40B4-BE49-F238E27FC236}">
                <a16:creationId xmlns:a16="http://schemas.microsoft.com/office/drawing/2014/main" id="{63721FCA-A2CF-4AD8-85A3-BDADF640F5E5}"/>
              </a:ext>
            </a:extLst>
          </p:cNvPr>
          <p:cNvSpPr>
            <a:spLocks noGrp="1"/>
          </p:cNvSpPr>
          <p:nvPr>
            <p:ph type="subTitle" idx="1"/>
          </p:nvPr>
        </p:nvSpPr>
        <p:spPr>
          <a:xfrm>
            <a:off x="4410734" y="4909984"/>
            <a:ext cx="2228641" cy="1185353"/>
          </a:xfrm>
        </p:spPr>
        <p:txBody>
          <a:bodyPr anchor="ctr">
            <a:normAutofit/>
          </a:bodyPr>
          <a:lstStyle/>
          <a:p>
            <a:r>
              <a:rPr lang="en-US" sz="1700" dirty="0"/>
              <a:t>Simran</a:t>
            </a:r>
          </a:p>
          <a:p>
            <a:r>
              <a:rPr lang="en-US" sz="1700" dirty="0" err="1"/>
              <a:t>Gaglaini</a:t>
            </a:r>
            <a:endParaRPr lang="en-US" sz="1700" dirty="0"/>
          </a:p>
        </p:txBody>
      </p:sp>
      <p:sp>
        <p:nvSpPr>
          <p:cNvPr id="13"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8936" y="5498088"/>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4601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2E3F-AE5A-4ED0-A4DC-5B5DE8F8AC79}"/>
              </a:ext>
            </a:extLst>
          </p:cNvPr>
          <p:cNvSpPr>
            <a:spLocks noGrp="1"/>
          </p:cNvSpPr>
          <p:nvPr>
            <p:ph type="title"/>
          </p:nvPr>
        </p:nvSpPr>
        <p:spPr/>
        <p:txBody>
          <a:bodyPr>
            <a:normAutofit fontScale="90000"/>
          </a:bodyPr>
          <a:lstStyle/>
          <a:p>
            <a:r>
              <a:rPr lang="en-US" dirty="0"/>
              <a:t>Feature Engineering: Lags and Rolling Average (Model 1)</a:t>
            </a:r>
          </a:p>
        </p:txBody>
      </p:sp>
      <p:sp>
        <p:nvSpPr>
          <p:cNvPr id="3" name="Content Placeholder 2">
            <a:extLst>
              <a:ext uri="{FF2B5EF4-FFF2-40B4-BE49-F238E27FC236}">
                <a16:creationId xmlns:a16="http://schemas.microsoft.com/office/drawing/2014/main" id="{4A907925-9572-4136-9784-21DB4AC8851B}"/>
              </a:ext>
            </a:extLst>
          </p:cNvPr>
          <p:cNvSpPr>
            <a:spLocks noGrp="1"/>
          </p:cNvSpPr>
          <p:nvPr>
            <p:ph idx="1"/>
          </p:nvPr>
        </p:nvSpPr>
        <p:spPr/>
        <p:txBody>
          <a:bodyPr>
            <a:normAutofit lnSpcReduction="10000"/>
          </a:bodyPr>
          <a:lstStyle/>
          <a:p>
            <a:r>
              <a:rPr lang="en-US" dirty="0"/>
              <a:t>Adding lag features: Lag features are created by shifting the sales values for different time periods (specified by </a:t>
            </a:r>
            <a:r>
              <a:rPr lang="en-US" dirty="0" err="1"/>
              <a:t>dayLags</a:t>
            </a:r>
            <a:r>
              <a:rPr lang="en-US" dirty="0"/>
              <a:t>) within each id group. This is done using the .shift function. </a:t>
            </a:r>
          </a:p>
          <a:p>
            <a:pPr lvl="1"/>
            <a:r>
              <a:rPr lang="en-US" dirty="0"/>
              <a:t>Lag features capture the sales from previous days, allowing the model to learn temporal patterns. </a:t>
            </a:r>
          </a:p>
          <a:p>
            <a:r>
              <a:rPr lang="en-US" dirty="0"/>
              <a:t>Rolling mean features: Rolling mean features are created by calculating the mean of lagged sales values over a specified window size (specified by windows). This is done using the .rolling function with the mean aggregation.</a:t>
            </a:r>
          </a:p>
        </p:txBody>
      </p:sp>
    </p:spTree>
    <p:extLst>
      <p:ext uri="{BB962C8B-B14F-4D97-AF65-F5344CB8AC3E}">
        <p14:creationId xmlns:p14="http://schemas.microsoft.com/office/powerpoint/2010/main" val="3421310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23B5-8C55-4875-BE80-45D6BFC99CCD}"/>
              </a:ext>
            </a:extLst>
          </p:cNvPr>
          <p:cNvSpPr>
            <a:spLocks noGrp="1"/>
          </p:cNvSpPr>
          <p:nvPr>
            <p:ph type="title"/>
          </p:nvPr>
        </p:nvSpPr>
        <p:spPr/>
        <p:txBody>
          <a:bodyPr/>
          <a:lstStyle/>
          <a:p>
            <a:r>
              <a:rPr lang="en-US" dirty="0" err="1"/>
              <a:t>LightGBM</a:t>
            </a:r>
            <a:endParaRPr lang="en-US" dirty="0"/>
          </a:p>
        </p:txBody>
      </p:sp>
      <p:sp>
        <p:nvSpPr>
          <p:cNvPr id="3" name="Content Placeholder 2">
            <a:extLst>
              <a:ext uri="{FF2B5EF4-FFF2-40B4-BE49-F238E27FC236}">
                <a16:creationId xmlns:a16="http://schemas.microsoft.com/office/drawing/2014/main" id="{DFDF3970-E535-4D52-8AC4-F6F75C7D9D47}"/>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0" i="0" dirty="0" err="1">
                <a:effectLst/>
                <a:latin typeface="Söhne"/>
              </a:rPr>
              <a:t>LightGBM</a:t>
            </a:r>
            <a:r>
              <a:rPr lang="en-US" b="0" i="0" dirty="0">
                <a:effectLst/>
                <a:latin typeface="Söhne"/>
              </a:rPr>
              <a:t> is a gradient boosting framework that uses tree-based learning algorithms. It is known for its efficiency, scalability, and accuracy.</a:t>
            </a:r>
          </a:p>
          <a:p>
            <a:pPr algn="l">
              <a:buFont typeface="Arial" panose="020B0604020202020204" pitchFamily="34" charset="0"/>
              <a:buChar char="•"/>
            </a:pPr>
            <a:r>
              <a:rPr lang="en-US" b="0" i="0" dirty="0">
                <a:effectLst/>
                <a:latin typeface="Söhne"/>
              </a:rPr>
              <a:t>The choice of </a:t>
            </a:r>
            <a:r>
              <a:rPr lang="en-US" b="0" i="0" dirty="0" err="1">
                <a:effectLst/>
                <a:latin typeface="Söhne"/>
              </a:rPr>
              <a:t>LightGBM</a:t>
            </a:r>
            <a:r>
              <a:rPr lang="en-US" b="0" i="0" dirty="0">
                <a:effectLst/>
                <a:latin typeface="Söhne"/>
              </a:rPr>
              <a:t> for this task suggests that it is suitable for handling the dataset's size and complexity.</a:t>
            </a:r>
          </a:p>
          <a:p>
            <a:pPr algn="l">
              <a:buFont typeface="Arial" panose="020B0604020202020204" pitchFamily="34" charset="0"/>
              <a:buChar char="•"/>
            </a:pPr>
            <a:r>
              <a:rPr lang="en-US" b="0" i="0" dirty="0" err="1">
                <a:effectLst/>
                <a:latin typeface="Söhne"/>
              </a:rPr>
              <a:t>LightGBM's</a:t>
            </a:r>
            <a:r>
              <a:rPr lang="en-US" b="0" i="0" dirty="0">
                <a:effectLst/>
                <a:latin typeface="Söhne"/>
              </a:rPr>
              <a:t> boosting type is specified as '</a:t>
            </a:r>
            <a:r>
              <a:rPr lang="en-US" b="0" i="0" dirty="0" err="1">
                <a:effectLst/>
                <a:latin typeface="Söhne"/>
              </a:rPr>
              <a:t>gbdt</a:t>
            </a:r>
            <a:r>
              <a:rPr lang="en-US" b="0" i="0" dirty="0">
                <a:effectLst/>
                <a:latin typeface="Söhne"/>
              </a:rPr>
              <a:t>', which stands for Gradient Boosting Decision Trees. This type of boosting algorithm builds an ensemble of decision trees to make predictions.</a:t>
            </a:r>
          </a:p>
          <a:p>
            <a:pPr algn="l">
              <a:buFont typeface="Arial" panose="020B0604020202020204" pitchFamily="34" charset="0"/>
              <a:buChar char="•"/>
            </a:pPr>
            <a:r>
              <a:rPr lang="en-US" b="0" i="0" dirty="0">
                <a:effectLst/>
                <a:latin typeface="Söhne"/>
              </a:rPr>
              <a:t>The '</a:t>
            </a:r>
            <a:r>
              <a:rPr lang="en-US" b="0" i="0" dirty="0" err="1">
                <a:effectLst/>
                <a:latin typeface="Söhne"/>
              </a:rPr>
              <a:t>rmse</a:t>
            </a:r>
            <a:r>
              <a:rPr lang="en-US" b="0" i="0" dirty="0">
                <a:effectLst/>
                <a:latin typeface="Söhne"/>
              </a:rPr>
              <a:t>' metric (Root Mean Squared Error) is used to evaluate the performance of the model. RMSE measures the average difference between predicted and actual quantities, giving insight into the model's accuracy.</a:t>
            </a:r>
          </a:p>
          <a:p>
            <a:pPr algn="l">
              <a:buFont typeface="Arial" panose="020B0604020202020204" pitchFamily="34" charset="0"/>
              <a:buChar char="•"/>
            </a:pPr>
            <a:r>
              <a:rPr lang="en-US" b="0" i="0" dirty="0">
                <a:effectLst/>
                <a:latin typeface="Söhne"/>
              </a:rPr>
              <a:t>The objective is set to 'regression' since the task involves predicting quantity values</a:t>
            </a:r>
          </a:p>
          <a:p>
            <a:pPr algn="l">
              <a:buFont typeface="Arial" panose="020B0604020202020204" pitchFamily="34" charset="0"/>
              <a:buChar char="•"/>
            </a:pPr>
            <a:r>
              <a:rPr lang="en-US" b="0" i="0" dirty="0">
                <a:effectLst/>
                <a:latin typeface="Söhne"/>
              </a:rPr>
              <a:t>Parameters such as learning rate, bagging fraction, and </a:t>
            </a:r>
            <a:r>
              <a:rPr lang="en-US" b="0" i="0" dirty="0" err="1">
                <a:effectLst/>
                <a:latin typeface="Söhne"/>
              </a:rPr>
              <a:t>colsample</a:t>
            </a:r>
            <a:r>
              <a:rPr lang="en-US" b="0" i="0" dirty="0">
                <a:effectLst/>
                <a:latin typeface="Söhne"/>
              </a:rPr>
              <a:t> </a:t>
            </a:r>
            <a:r>
              <a:rPr lang="en-US" b="0" i="0" dirty="0" err="1">
                <a:effectLst/>
                <a:latin typeface="Söhne"/>
              </a:rPr>
              <a:t>bytree</a:t>
            </a:r>
            <a:r>
              <a:rPr lang="en-US" b="0" i="0" dirty="0">
                <a:effectLst/>
                <a:latin typeface="Söhne"/>
              </a:rPr>
              <a:t> are set to control the model's learning behavior and generalization capability. These parameters can be tuned to optimize the model's performance.</a:t>
            </a:r>
          </a:p>
          <a:p>
            <a:endParaRPr lang="en-US" dirty="0"/>
          </a:p>
        </p:txBody>
      </p:sp>
    </p:spTree>
    <p:extLst>
      <p:ext uri="{BB962C8B-B14F-4D97-AF65-F5344CB8AC3E}">
        <p14:creationId xmlns:p14="http://schemas.microsoft.com/office/powerpoint/2010/main" val="1994041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65A3-EC9C-4D83-99BB-8DC8B8C302AD}"/>
              </a:ext>
            </a:extLst>
          </p:cNvPr>
          <p:cNvSpPr>
            <a:spLocks noGrp="1"/>
          </p:cNvSpPr>
          <p:nvPr>
            <p:ph type="title"/>
          </p:nvPr>
        </p:nvSpPr>
        <p:spPr/>
        <p:txBody>
          <a:bodyPr/>
          <a:lstStyle/>
          <a:p>
            <a:r>
              <a:rPr lang="en-US" dirty="0" err="1"/>
              <a:t>LightGBM</a:t>
            </a:r>
            <a:endParaRPr lang="en-US" dirty="0"/>
          </a:p>
        </p:txBody>
      </p:sp>
      <p:sp>
        <p:nvSpPr>
          <p:cNvPr id="3" name="Content Placeholder 2">
            <a:extLst>
              <a:ext uri="{FF2B5EF4-FFF2-40B4-BE49-F238E27FC236}">
                <a16:creationId xmlns:a16="http://schemas.microsoft.com/office/drawing/2014/main" id="{456213DE-3BF4-4AE5-8B3A-DCC4F711704C}"/>
              </a:ext>
            </a:extLst>
          </p:cNvPr>
          <p:cNvSpPr>
            <a:spLocks noGrp="1"/>
          </p:cNvSpPr>
          <p:nvPr>
            <p:ph idx="1"/>
          </p:nvPr>
        </p:nvSpPr>
        <p:spPr/>
        <p:txBody>
          <a:bodyPr>
            <a:normAutofit fontScale="92500" lnSpcReduction="10000"/>
          </a:bodyPr>
          <a:lstStyle/>
          <a:p>
            <a:r>
              <a:rPr lang="en-US" dirty="0"/>
              <a:t>Chosen Parameters: </a:t>
            </a:r>
          </a:p>
          <a:p>
            <a:pPr lvl="1"/>
            <a:r>
              <a:rPr lang="en-US" dirty="0" err="1"/>
              <a:t>boosting_type</a:t>
            </a:r>
            <a:r>
              <a:rPr lang="en-US" dirty="0"/>
              <a:t>: '</a:t>
            </a:r>
            <a:r>
              <a:rPr lang="en-US" dirty="0" err="1"/>
              <a:t>gbdt</a:t>
            </a:r>
            <a:r>
              <a:rPr lang="en-US" dirty="0"/>
              <a:t>' (Gradient Boosting Decision Tree) </a:t>
            </a:r>
          </a:p>
          <a:p>
            <a:pPr lvl="1"/>
            <a:r>
              <a:rPr lang="en-US" dirty="0"/>
              <a:t>metric: '</a:t>
            </a:r>
            <a:r>
              <a:rPr lang="en-US" dirty="0" err="1"/>
              <a:t>rmse</a:t>
            </a:r>
            <a:r>
              <a:rPr lang="en-US" dirty="0"/>
              <a:t>' (Root Mean Squared Error) - evaluation metric for regression </a:t>
            </a:r>
          </a:p>
          <a:p>
            <a:pPr lvl="1"/>
            <a:r>
              <a:rPr lang="en-US" dirty="0"/>
              <a:t>objective: 'regression' - regression task </a:t>
            </a:r>
          </a:p>
          <a:p>
            <a:pPr lvl="1"/>
            <a:r>
              <a:rPr lang="en-US" dirty="0" err="1"/>
              <a:t>n_jobs</a:t>
            </a:r>
            <a:r>
              <a:rPr lang="en-US" dirty="0"/>
              <a:t>: -1 - utilizes all available CPU cores </a:t>
            </a:r>
          </a:p>
          <a:p>
            <a:pPr lvl="1"/>
            <a:r>
              <a:rPr lang="en-US" dirty="0"/>
              <a:t>seed: 236 - random seed for reproducibility </a:t>
            </a:r>
            <a:r>
              <a:rPr lang="en-US" dirty="0" err="1"/>
              <a:t>learning_rate</a:t>
            </a:r>
            <a:r>
              <a:rPr lang="en-US" dirty="0"/>
              <a:t>: 0.01 - step size shrinkage </a:t>
            </a:r>
          </a:p>
          <a:p>
            <a:pPr lvl="1"/>
            <a:r>
              <a:rPr lang="en-US" dirty="0" err="1"/>
              <a:t>bagging_fraction</a:t>
            </a:r>
            <a:r>
              <a:rPr lang="en-US" dirty="0"/>
              <a:t>: 0.75 - randomly selects a subset of data for each tree </a:t>
            </a:r>
          </a:p>
          <a:p>
            <a:pPr lvl="1"/>
            <a:r>
              <a:rPr lang="en-US" dirty="0" err="1"/>
              <a:t>bagging_freq</a:t>
            </a:r>
            <a:r>
              <a:rPr lang="en-US" dirty="0"/>
              <a:t>: 10 - performs bagging every 10 iterations </a:t>
            </a:r>
          </a:p>
          <a:p>
            <a:pPr lvl="1"/>
            <a:r>
              <a:rPr lang="en-US" dirty="0" err="1"/>
              <a:t>colsample_bytree</a:t>
            </a:r>
            <a:r>
              <a:rPr lang="en-US" dirty="0"/>
              <a:t>: 0.75 - randomly selects a subset of features for each tree</a:t>
            </a:r>
          </a:p>
        </p:txBody>
      </p:sp>
    </p:spTree>
    <p:extLst>
      <p:ext uri="{BB962C8B-B14F-4D97-AF65-F5344CB8AC3E}">
        <p14:creationId xmlns:p14="http://schemas.microsoft.com/office/powerpoint/2010/main" val="287114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FB83-D22B-4F03-8E8D-F8234BD845BA}"/>
              </a:ext>
            </a:extLst>
          </p:cNvPr>
          <p:cNvSpPr>
            <a:spLocks noGrp="1"/>
          </p:cNvSpPr>
          <p:nvPr>
            <p:ph type="title"/>
          </p:nvPr>
        </p:nvSpPr>
        <p:spPr/>
        <p:txBody>
          <a:bodyPr/>
          <a:lstStyle/>
          <a:p>
            <a:r>
              <a:rPr lang="en-US" dirty="0"/>
              <a:t>Model Training </a:t>
            </a:r>
          </a:p>
        </p:txBody>
      </p:sp>
      <p:sp>
        <p:nvSpPr>
          <p:cNvPr id="3" name="Content Placeholder 2">
            <a:extLst>
              <a:ext uri="{FF2B5EF4-FFF2-40B4-BE49-F238E27FC236}">
                <a16:creationId xmlns:a16="http://schemas.microsoft.com/office/drawing/2014/main" id="{F9672226-07F8-4530-8630-8B2454DB3EDA}"/>
              </a:ext>
            </a:extLst>
          </p:cNvPr>
          <p:cNvSpPr>
            <a:spLocks noGrp="1"/>
          </p:cNvSpPr>
          <p:nvPr>
            <p:ph idx="1"/>
          </p:nvPr>
        </p:nvSpPr>
        <p:spPr/>
        <p:txBody>
          <a:bodyPr>
            <a:normAutofit fontScale="70000" lnSpcReduction="20000"/>
          </a:bodyPr>
          <a:lstStyle/>
          <a:p>
            <a:r>
              <a:rPr lang="en-US" dirty="0"/>
              <a:t>The dataset is split into training and testing sets using the </a:t>
            </a:r>
            <a:r>
              <a:rPr lang="en-US" dirty="0" err="1"/>
              <a:t>train_test_split</a:t>
            </a:r>
            <a:r>
              <a:rPr lang="en-US" dirty="0"/>
              <a:t> function. This allows for model evaluation on unseen data to assess its generalization ability. </a:t>
            </a:r>
          </a:p>
          <a:p>
            <a:r>
              <a:rPr lang="en-US" dirty="0"/>
              <a:t>The target variable ('qty') is separated from the features since it represents the value to be predicted by the model. </a:t>
            </a:r>
          </a:p>
          <a:p>
            <a:r>
              <a:rPr lang="en-US" dirty="0"/>
              <a:t>To train the model, the training data (features and target) is converted into </a:t>
            </a:r>
            <a:r>
              <a:rPr lang="en-US" dirty="0" err="1"/>
              <a:t>numpy</a:t>
            </a:r>
            <a:r>
              <a:rPr lang="en-US" dirty="0"/>
              <a:t> arrays, which is a commonly used format for machine learning models. </a:t>
            </a:r>
          </a:p>
          <a:p>
            <a:r>
              <a:rPr lang="en-US" dirty="0"/>
              <a:t>The </a:t>
            </a:r>
            <a:r>
              <a:rPr lang="en-US" dirty="0" err="1"/>
              <a:t>lgb.train</a:t>
            </a:r>
            <a:r>
              <a:rPr lang="en-US" dirty="0"/>
              <a:t> function is used to train the </a:t>
            </a:r>
            <a:r>
              <a:rPr lang="en-US" dirty="0" err="1"/>
              <a:t>LightGBM</a:t>
            </a:r>
            <a:r>
              <a:rPr lang="en-US" dirty="0"/>
              <a:t> model on the training data. It takes in the training data, model parameters, and the number of boosting rounds as inputs. </a:t>
            </a:r>
          </a:p>
          <a:p>
            <a:r>
              <a:rPr lang="en-US" dirty="0"/>
              <a:t>Early stopping is applied during training to prevent overfitting. </a:t>
            </a:r>
          </a:p>
          <a:p>
            <a:r>
              <a:rPr lang="en-US" dirty="0"/>
              <a:t>The training progress is displayed by setting </a:t>
            </a:r>
            <a:r>
              <a:rPr lang="en-US" dirty="0" err="1"/>
              <a:t>verbose_eval</a:t>
            </a:r>
            <a:r>
              <a:rPr lang="en-US" dirty="0"/>
              <a:t> to a non-zero value, which provides information about the model's performance at each specified evaluation interval.</a:t>
            </a:r>
          </a:p>
        </p:txBody>
      </p:sp>
    </p:spTree>
    <p:extLst>
      <p:ext uri="{BB962C8B-B14F-4D97-AF65-F5344CB8AC3E}">
        <p14:creationId xmlns:p14="http://schemas.microsoft.com/office/powerpoint/2010/main" val="2520624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DE17-034C-4373-8518-D157EB08DF67}"/>
              </a:ext>
            </a:extLst>
          </p:cNvPr>
          <p:cNvSpPr>
            <a:spLocks noGrp="1"/>
          </p:cNvSpPr>
          <p:nvPr>
            <p:ph type="title"/>
          </p:nvPr>
        </p:nvSpPr>
        <p:spPr/>
        <p:txBody>
          <a:bodyPr/>
          <a:lstStyle/>
          <a:p>
            <a:r>
              <a:rPr lang="en-US" dirty="0"/>
              <a:t>Prediction </a:t>
            </a:r>
          </a:p>
        </p:txBody>
      </p:sp>
      <p:sp>
        <p:nvSpPr>
          <p:cNvPr id="3" name="Content Placeholder 2">
            <a:extLst>
              <a:ext uri="{FF2B5EF4-FFF2-40B4-BE49-F238E27FC236}">
                <a16:creationId xmlns:a16="http://schemas.microsoft.com/office/drawing/2014/main" id="{DE370552-A587-41FC-88FC-4DBDD76C1AB7}"/>
              </a:ext>
            </a:extLst>
          </p:cNvPr>
          <p:cNvSpPr>
            <a:spLocks noGrp="1"/>
          </p:cNvSpPr>
          <p:nvPr>
            <p:ph idx="1"/>
          </p:nvPr>
        </p:nvSpPr>
        <p:spPr/>
        <p:txBody>
          <a:bodyPr>
            <a:normAutofit/>
          </a:bodyPr>
          <a:lstStyle/>
          <a:p>
            <a:r>
              <a:rPr lang="en-US" dirty="0"/>
              <a:t>Applying the Trained Model: </a:t>
            </a:r>
          </a:p>
          <a:p>
            <a:pPr lvl="1"/>
            <a:r>
              <a:rPr lang="en-US" dirty="0"/>
              <a:t>The trained model is used to predict quantities (qty) in the test set (</a:t>
            </a:r>
            <a:r>
              <a:rPr lang="en-US" dirty="0" err="1"/>
              <a:t>train_sales_test</a:t>
            </a:r>
            <a:r>
              <a:rPr lang="en-US" dirty="0"/>
              <a:t>). </a:t>
            </a:r>
          </a:p>
          <a:p>
            <a:pPr lvl="1"/>
            <a:r>
              <a:rPr lang="en-US" dirty="0"/>
              <a:t>Reshaping and Reformatting: The prediction results are reshaped and reformatted to match the required submission format. </a:t>
            </a:r>
          </a:p>
          <a:p>
            <a:pPr lvl="1"/>
            <a:r>
              <a:rPr lang="en-US" dirty="0"/>
              <a:t>The predictions </a:t>
            </a:r>
            <a:r>
              <a:rPr lang="en-US" dirty="0" err="1"/>
              <a:t>DataFrame</a:t>
            </a:r>
            <a:r>
              <a:rPr lang="en-US" dirty="0"/>
              <a:t> is pivoted, dropping the second column (which represents the date) and renaming the columns to match the required format (F1 to F28). </a:t>
            </a:r>
          </a:p>
          <a:p>
            <a:pPr lvl="2"/>
            <a:r>
              <a:rPr lang="en-US" dirty="0"/>
              <a:t>The </a:t>
            </a:r>
            <a:r>
              <a:rPr lang="en-US" dirty="0" err="1"/>
              <a:t>predictions_v</a:t>
            </a:r>
            <a:r>
              <a:rPr lang="en-US" dirty="0"/>
              <a:t> </a:t>
            </a:r>
            <a:r>
              <a:rPr lang="en-US" dirty="0" err="1"/>
              <a:t>DataFrame</a:t>
            </a:r>
            <a:r>
              <a:rPr lang="en-US" dirty="0"/>
              <a:t> is created for the validation set by selecting the relevant columns and adjusting the id column values.</a:t>
            </a:r>
          </a:p>
        </p:txBody>
      </p:sp>
    </p:spTree>
    <p:extLst>
      <p:ext uri="{BB962C8B-B14F-4D97-AF65-F5344CB8AC3E}">
        <p14:creationId xmlns:p14="http://schemas.microsoft.com/office/powerpoint/2010/main" val="1166556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B4DE17-034C-4373-8518-D157EB08DF67}"/>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dirty="0"/>
              <a:t>Prediction </a:t>
            </a:r>
          </a:p>
        </p:txBody>
      </p:sp>
      <p:sp>
        <p:nvSpPr>
          <p:cNvPr id="18" name="Rectangle 1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63D38439-2DFC-4FDC-AD1A-5D540EFCFB54}"/>
              </a:ext>
            </a:extLst>
          </p:cNvPr>
          <p:cNvPicPr>
            <a:picLocks noGrp="1" noChangeAspect="1"/>
          </p:cNvPicPr>
          <p:nvPr>
            <p:ph idx="1"/>
          </p:nvPr>
        </p:nvPicPr>
        <p:blipFill>
          <a:blip r:embed="rId2"/>
          <a:stretch>
            <a:fillRect/>
          </a:stretch>
        </p:blipFill>
        <p:spPr>
          <a:xfrm>
            <a:off x="805129" y="2416369"/>
            <a:ext cx="10581739" cy="4206240"/>
          </a:xfrm>
          <a:prstGeom prst="rect">
            <a:avLst/>
          </a:prstGeom>
        </p:spPr>
      </p:pic>
      <p:pic>
        <p:nvPicPr>
          <p:cNvPr id="9" name="Picture 8">
            <a:extLst>
              <a:ext uri="{FF2B5EF4-FFF2-40B4-BE49-F238E27FC236}">
                <a16:creationId xmlns:a16="http://schemas.microsoft.com/office/drawing/2014/main" id="{0577D63A-4EBC-46BB-AFEF-19AFDAFBDDED}"/>
              </a:ext>
            </a:extLst>
          </p:cNvPr>
          <p:cNvPicPr>
            <a:picLocks noChangeAspect="1"/>
          </p:cNvPicPr>
          <p:nvPr/>
        </p:nvPicPr>
        <p:blipFill>
          <a:blip r:embed="rId3"/>
          <a:stretch>
            <a:fillRect/>
          </a:stretch>
        </p:blipFill>
        <p:spPr>
          <a:xfrm>
            <a:off x="692582" y="1768181"/>
            <a:ext cx="6410325" cy="561975"/>
          </a:xfrm>
          <a:prstGeom prst="rect">
            <a:avLst/>
          </a:prstGeom>
        </p:spPr>
      </p:pic>
    </p:spTree>
    <p:extLst>
      <p:ext uri="{BB962C8B-B14F-4D97-AF65-F5344CB8AC3E}">
        <p14:creationId xmlns:p14="http://schemas.microsoft.com/office/powerpoint/2010/main" val="3095027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6A7B-E6AD-45B7-AC95-7D316069EA51}"/>
              </a:ext>
            </a:extLst>
          </p:cNvPr>
          <p:cNvSpPr>
            <a:spLocks noGrp="1"/>
          </p:cNvSpPr>
          <p:nvPr>
            <p:ph type="title"/>
          </p:nvPr>
        </p:nvSpPr>
        <p:spPr/>
        <p:txBody>
          <a:bodyPr/>
          <a:lstStyle/>
          <a:p>
            <a:r>
              <a:rPr lang="en-US" dirty="0"/>
              <a:t>Problems </a:t>
            </a:r>
          </a:p>
        </p:txBody>
      </p:sp>
      <p:sp>
        <p:nvSpPr>
          <p:cNvPr id="3" name="Content Placeholder 2">
            <a:extLst>
              <a:ext uri="{FF2B5EF4-FFF2-40B4-BE49-F238E27FC236}">
                <a16:creationId xmlns:a16="http://schemas.microsoft.com/office/drawing/2014/main" id="{EC6D40AA-35A6-4C64-972C-FD937428D1B0}"/>
              </a:ext>
            </a:extLst>
          </p:cNvPr>
          <p:cNvSpPr>
            <a:spLocks noGrp="1"/>
          </p:cNvSpPr>
          <p:nvPr>
            <p:ph idx="1"/>
          </p:nvPr>
        </p:nvSpPr>
        <p:spPr/>
        <p:txBody>
          <a:bodyPr>
            <a:normAutofit fontScale="77500" lnSpcReduction="20000"/>
          </a:bodyPr>
          <a:lstStyle/>
          <a:p>
            <a:r>
              <a:rPr lang="en-US" dirty="0"/>
              <a:t>Crashing </a:t>
            </a:r>
          </a:p>
          <a:p>
            <a:pPr lvl="1"/>
            <a:r>
              <a:rPr lang="en-US" dirty="0"/>
              <a:t>Reduce memory </a:t>
            </a:r>
          </a:p>
          <a:p>
            <a:pPr lvl="1"/>
            <a:r>
              <a:rPr lang="en-US" dirty="0"/>
              <a:t>Processing in chunks </a:t>
            </a:r>
          </a:p>
          <a:p>
            <a:r>
              <a:rPr lang="en-US" dirty="0"/>
              <a:t>Overfitting data </a:t>
            </a:r>
          </a:p>
          <a:p>
            <a:r>
              <a:rPr lang="en-US" dirty="0"/>
              <a:t>Chunking the Data: </a:t>
            </a:r>
          </a:p>
          <a:p>
            <a:pPr lvl="1"/>
            <a:r>
              <a:rPr lang="en-US" dirty="0"/>
              <a:t>The dataset (ds) is divided into chunks using the </a:t>
            </a:r>
            <a:r>
              <a:rPr lang="en-US" dirty="0" err="1"/>
              <a:t>np.array_split</a:t>
            </a:r>
            <a:r>
              <a:rPr lang="en-US" dirty="0"/>
              <a:t> function. Each chunk contains a subset of the original dataset and has a maximum size of </a:t>
            </a:r>
            <a:r>
              <a:rPr lang="en-US" dirty="0" err="1"/>
              <a:t>chunk_size</a:t>
            </a:r>
            <a:r>
              <a:rPr lang="en-US" dirty="0"/>
              <a:t> (set to 10,000 in this case). </a:t>
            </a:r>
          </a:p>
          <a:p>
            <a:pPr lvl="1"/>
            <a:r>
              <a:rPr lang="en-US" dirty="0"/>
              <a:t>The number of chunks is determined by dividing the length of the dataset by the chunk size and adding 1 to account for any remaining elements. </a:t>
            </a:r>
          </a:p>
          <a:p>
            <a:pPr lvl="1"/>
            <a:r>
              <a:rPr lang="en-US" dirty="0"/>
              <a:t>Processing Each Chunk: A loop is used to iterate over each chunk. For each chunk, specific operations are performed to process the data.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By chunking the data and processing it iteratively, crashing and memory limitations decreased. </a:t>
            </a:r>
            <a:endParaRPr lang="en-US" dirty="0"/>
          </a:p>
        </p:txBody>
      </p:sp>
    </p:spTree>
    <p:extLst>
      <p:ext uri="{BB962C8B-B14F-4D97-AF65-F5344CB8AC3E}">
        <p14:creationId xmlns:p14="http://schemas.microsoft.com/office/powerpoint/2010/main" val="426223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F0A717-B219-4BDD-BDB2-CADA8E3FDBD6}"/>
              </a:ext>
            </a:extLst>
          </p:cNvPr>
          <p:cNvSpPr>
            <a:spLocks noGrp="1"/>
          </p:cNvSpPr>
          <p:nvPr>
            <p:ph type="title"/>
          </p:nvPr>
        </p:nvSpPr>
        <p:spPr>
          <a:xfrm>
            <a:off x="1046746" y="586822"/>
            <a:ext cx="3537285" cy="1645920"/>
          </a:xfrm>
        </p:spPr>
        <p:txBody>
          <a:bodyPr>
            <a:normAutofit/>
          </a:bodyPr>
          <a:lstStyle/>
          <a:p>
            <a:r>
              <a:rPr lang="en-US" sz="3200"/>
              <a:t>Comparison</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8A00823-7C4B-40D8-86F6-CA39F73F00BE}"/>
              </a:ext>
            </a:extLst>
          </p:cNvPr>
          <p:cNvSpPr>
            <a:spLocks noGrp="1"/>
          </p:cNvSpPr>
          <p:nvPr>
            <p:ph idx="1"/>
          </p:nvPr>
        </p:nvSpPr>
        <p:spPr>
          <a:xfrm>
            <a:off x="5351164" y="586822"/>
            <a:ext cx="6002636" cy="1645920"/>
          </a:xfrm>
        </p:spPr>
        <p:txBody>
          <a:bodyPr anchor="ctr">
            <a:normAutofit/>
          </a:bodyPr>
          <a:lstStyle/>
          <a:p>
            <a:pPr marL="0" indent="0">
              <a:buNone/>
            </a:pPr>
            <a:r>
              <a:rPr lang="en-US" sz="1800" dirty="0"/>
              <a:t>First Model:</a:t>
            </a:r>
          </a:p>
          <a:p>
            <a:pPr marL="457200" lvl="1" indent="0">
              <a:buNone/>
            </a:pPr>
            <a:r>
              <a:rPr lang="en-US" sz="1800" dirty="0"/>
              <a:t>Merged dataset:</a:t>
            </a:r>
          </a:p>
        </p:txBody>
      </p:sp>
      <p:pic>
        <p:nvPicPr>
          <p:cNvPr id="6" name="Picture 5">
            <a:extLst>
              <a:ext uri="{FF2B5EF4-FFF2-40B4-BE49-F238E27FC236}">
                <a16:creationId xmlns:a16="http://schemas.microsoft.com/office/drawing/2014/main" id="{E13E22E8-4442-44EB-9005-EED634EC9CBA}"/>
              </a:ext>
            </a:extLst>
          </p:cNvPr>
          <p:cNvPicPr>
            <a:picLocks noChangeAspect="1"/>
          </p:cNvPicPr>
          <p:nvPr/>
        </p:nvPicPr>
        <p:blipFill>
          <a:blip r:embed="rId2"/>
          <a:stretch>
            <a:fillRect/>
          </a:stretch>
        </p:blipFill>
        <p:spPr>
          <a:xfrm>
            <a:off x="557784" y="3164121"/>
            <a:ext cx="11164824" cy="2623733"/>
          </a:xfrm>
          <a:prstGeom prst="rect">
            <a:avLst/>
          </a:prstGeom>
        </p:spPr>
      </p:pic>
    </p:spTree>
    <p:extLst>
      <p:ext uri="{BB962C8B-B14F-4D97-AF65-F5344CB8AC3E}">
        <p14:creationId xmlns:p14="http://schemas.microsoft.com/office/powerpoint/2010/main" val="3127876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00A6-B8D8-40F6-8573-68B8CDAB078F}"/>
              </a:ext>
            </a:extLst>
          </p:cNvPr>
          <p:cNvSpPr>
            <a:spLocks noGrp="1"/>
          </p:cNvSpPr>
          <p:nvPr>
            <p:ph type="title"/>
          </p:nvPr>
        </p:nvSpPr>
        <p:spPr/>
        <p:txBody>
          <a:bodyPr/>
          <a:lstStyle/>
          <a:p>
            <a:r>
              <a:rPr lang="en-US" dirty="0"/>
              <a:t>Comparison – Merging Model 1</a:t>
            </a:r>
          </a:p>
        </p:txBody>
      </p:sp>
      <p:sp>
        <p:nvSpPr>
          <p:cNvPr id="3" name="Content Placeholder 2">
            <a:extLst>
              <a:ext uri="{FF2B5EF4-FFF2-40B4-BE49-F238E27FC236}">
                <a16:creationId xmlns:a16="http://schemas.microsoft.com/office/drawing/2014/main" id="{29414E11-16A0-42D6-A0AA-D992B11A9603}"/>
              </a:ext>
            </a:extLst>
          </p:cNvPr>
          <p:cNvSpPr>
            <a:spLocks noGrp="1"/>
          </p:cNvSpPr>
          <p:nvPr>
            <p:ph idx="1"/>
          </p:nvPr>
        </p:nvSpPr>
        <p:spPr/>
        <p:txBody>
          <a:bodyPr>
            <a:normAutofit fontScale="70000" lnSpcReduction="20000"/>
          </a:bodyPr>
          <a:lstStyle/>
          <a:p>
            <a:r>
              <a:rPr lang="en-US" dirty="0"/>
              <a:t>The data types of specific columns in the "calendar" and "prices" datasets are defined using dictionaries. The "calendar" dataset contains columns such as "event_name_1," "event_type_1," "weekday," etc., which are assigned appropriate categorical data types. Similarly, the "prices" dataset contains columns like "</a:t>
            </a:r>
            <a:r>
              <a:rPr lang="en-US" dirty="0" err="1"/>
              <a:t>store_id</a:t>
            </a:r>
            <a:r>
              <a:rPr lang="en-US" dirty="0"/>
              <a:t>," "</a:t>
            </a:r>
            <a:r>
              <a:rPr lang="en-US" dirty="0" err="1"/>
              <a:t>item_id</a:t>
            </a:r>
            <a:r>
              <a:rPr lang="en-US" dirty="0"/>
              <a:t>," "</a:t>
            </a:r>
            <a:r>
              <a:rPr lang="en-US" dirty="0" err="1"/>
              <a:t>wm_yr_wk</a:t>
            </a:r>
            <a:r>
              <a:rPr lang="en-US" dirty="0"/>
              <a:t>," etc., with specific data types. </a:t>
            </a:r>
          </a:p>
          <a:p>
            <a:r>
              <a:rPr lang="en-US" dirty="0"/>
              <a:t>Conversion of Categorical Features: Categorical features in the "calendar" and "prices" datasets are transformed into integer codes using the </a:t>
            </a:r>
            <a:r>
              <a:rPr lang="en-US" dirty="0" err="1"/>
              <a:t>cat.codes</a:t>
            </a:r>
            <a:r>
              <a:rPr lang="en-US" dirty="0"/>
              <a:t> function. This conversion enables the models to work with categorical data more efficiently. </a:t>
            </a:r>
          </a:p>
          <a:p>
            <a:r>
              <a:rPr lang="en-US" dirty="0"/>
              <a:t>Merging Data Tables: The two data tables, "chunk" and "calendar," are merged using the merge function. The merge is performed on the common column "d," which represents the days of sales data. This step combines the sales data with the corresponding calendar information. </a:t>
            </a:r>
          </a:p>
          <a:p>
            <a:r>
              <a:rPr lang="en-US" dirty="0"/>
              <a:t>Merging Prices Data: The merged data from the previous step is further merged with the "prices" dataset based on the common columns "</a:t>
            </a:r>
            <a:r>
              <a:rPr lang="en-US" dirty="0" err="1"/>
              <a:t>store_id</a:t>
            </a:r>
            <a:r>
              <a:rPr lang="en-US" dirty="0"/>
              <a:t>," "</a:t>
            </a:r>
            <a:r>
              <a:rPr lang="en-US" dirty="0" err="1"/>
              <a:t>item_id</a:t>
            </a:r>
            <a:r>
              <a:rPr lang="en-US" dirty="0"/>
              <a:t>," and "</a:t>
            </a:r>
            <a:r>
              <a:rPr lang="en-US" dirty="0" err="1"/>
              <a:t>wm_yr_wk</a:t>
            </a:r>
            <a:r>
              <a:rPr lang="en-US" dirty="0"/>
              <a:t>." This step adds the price information to the existing merged dataset.</a:t>
            </a:r>
          </a:p>
        </p:txBody>
      </p:sp>
    </p:spTree>
    <p:extLst>
      <p:ext uri="{BB962C8B-B14F-4D97-AF65-F5344CB8AC3E}">
        <p14:creationId xmlns:p14="http://schemas.microsoft.com/office/powerpoint/2010/main" val="1637822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F0A717-B219-4BDD-BDB2-CADA8E3FDBD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dirty="0"/>
              <a:t>Comparison</a:t>
            </a:r>
          </a:p>
        </p:txBody>
      </p:sp>
      <p:sp>
        <p:nvSpPr>
          <p:cNvPr id="21" name="Rectangle 2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80AF227A-A0FD-46D5-8E4E-6F5F7A6560AC}"/>
              </a:ext>
            </a:extLst>
          </p:cNvPr>
          <p:cNvPicPr>
            <a:picLocks noChangeAspect="1"/>
          </p:cNvPicPr>
          <p:nvPr/>
        </p:nvPicPr>
        <p:blipFill>
          <a:blip r:embed="rId2"/>
          <a:stretch>
            <a:fillRect/>
          </a:stretch>
        </p:blipFill>
        <p:spPr>
          <a:xfrm>
            <a:off x="930696" y="2581410"/>
            <a:ext cx="4226596" cy="3839582"/>
          </a:xfrm>
          <a:prstGeom prst="rect">
            <a:avLst/>
          </a:prstGeom>
        </p:spPr>
      </p:pic>
      <p:pic>
        <p:nvPicPr>
          <p:cNvPr id="5" name="Content Placeholder 4">
            <a:extLst>
              <a:ext uri="{FF2B5EF4-FFF2-40B4-BE49-F238E27FC236}">
                <a16:creationId xmlns:a16="http://schemas.microsoft.com/office/drawing/2014/main" id="{19E14FA7-7E58-4817-8C20-5544487633B6}"/>
              </a:ext>
            </a:extLst>
          </p:cNvPr>
          <p:cNvPicPr>
            <a:picLocks noGrp="1" noChangeAspect="1"/>
          </p:cNvPicPr>
          <p:nvPr>
            <p:ph idx="1"/>
          </p:nvPr>
        </p:nvPicPr>
        <p:blipFill>
          <a:blip r:embed="rId3"/>
          <a:stretch>
            <a:fillRect/>
          </a:stretch>
        </p:blipFill>
        <p:spPr>
          <a:xfrm>
            <a:off x="6955399" y="2581325"/>
            <a:ext cx="4693503" cy="3573301"/>
          </a:xfrm>
          <a:prstGeom prst="rect">
            <a:avLst/>
          </a:prstGeom>
        </p:spPr>
      </p:pic>
      <p:sp>
        <p:nvSpPr>
          <p:cNvPr id="9" name="TextBox 8">
            <a:extLst>
              <a:ext uri="{FF2B5EF4-FFF2-40B4-BE49-F238E27FC236}">
                <a16:creationId xmlns:a16="http://schemas.microsoft.com/office/drawing/2014/main" id="{B6C6550E-3611-4FF8-8AC8-0DF2C847CDB4}"/>
              </a:ext>
            </a:extLst>
          </p:cNvPr>
          <p:cNvSpPr txBox="1"/>
          <p:nvPr/>
        </p:nvSpPr>
        <p:spPr>
          <a:xfrm>
            <a:off x="8337870" y="1998087"/>
            <a:ext cx="1289135" cy="369332"/>
          </a:xfrm>
          <a:prstGeom prst="rect">
            <a:avLst/>
          </a:prstGeom>
          <a:noFill/>
        </p:spPr>
        <p:txBody>
          <a:bodyPr wrap="none" rtlCol="0">
            <a:spAutoFit/>
          </a:bodyPr>
          <a:lstStyle/>
          <a:p>
            <a:r>
              <a:rPr lang="en-US" dirty="0"/>
              <a:t>2</a:t>
            </a:r>
            <a:r>
              <a:rPr lang="en-US" baseline="30000" dirty="0"/>
              <a:t>nd</a:t>
            </a:r>
            <a:r>
              <a:rPr lang="en-US" dirty="0"/>
              <a:t> Model </a:t>
            </a:r>
          </a:p>
        </p:txBody>
      </p:sp>
      <p:sp>
        <p:nvSpPr>
          <p:cNvPr id="16" name="TextBox 15">
            <a:extLst>
              <a:ext uri="{FF2B5EF4-FFF2-40B4-BE49-F238E27FC236}">
                <a16:creationId xmlns:a16="http://schemas.microsoft.com/office/drawing/2014/main" id="{D41AF044-1DDD-4D5E-8E97-350C33F27BCF}"/>
              </a:ext>
            </a:extLst>
          </p:cNvPr>
          <p:cNvSpPr txBox="1"/>
          <p:nvPr/>
        </p:nvSpPr>
        <p:spPr>
          <a:xfrm>
            <a:off x="2793239" y="2051845"/>
            <a:ext cx="1197764" cy="369332"/>
          </a:xfrm>
          <a:prstGeom prst="rect">
            <a:avLst/>
          </a:prstGeom>
          <a:noFill/>
        </p:spPr>
        <p:txBody>
          <a:bodyPr wrap="none" rtlCol="0">
            <a:spAutoFit/>
          </a:bodyPr>
          <a:lstStyle/>
          <a:p>
            <a:r>
              <a:rPr lang="en-US" dirty="0"/>
              <a:t>1</a:t>
            </a:r>
            <a:r>
              <a:rPr lang="en-US" baseline="30000" dirty="0"/>
              <a:t>st</a:t>
            </a:r>
            <a:r>
              <a:rPr lang="en-US" dirty="0"/>
              <a:t> Model </a:t>
            </a:r>
          </a:p>
        </p:txBody>
      </p:sp>
      <p:pic>
        <p:nvPicPr>
          <p:cNvPr id="18" name="Picture 17">
            <a:extLst>
              <a:ext uri="{FF2B5EF4-FFF2-40B4-BE49-F238E27FC236}">
                <a16:creationId xmlns:a16="http://schemas.microsoft.com/office/drawing/2014/main" id="{DE3C3ECF-E9A4-4D33-9058-BAB8159D5510}"/>
              </a:ext>
            </a:extLst>
          </p:cNvPr>
          <p:cNvPicPr>
            <a:picLocks noChangeAspect="1"/>
          </p:cNvPicPr>
          <p:nvPr/>
        </p:nvPicPr>
        <p:blipFill rotWithShape="1">
          <a:blip r:embed="rId4"/>
          <a:srcRect l="40663" t="4451"/>
          <a:stretch/>
        </p:blipFill>
        <p:spPr>
          <a:xfrm>
            <a:off x="1282740" y="6054811"/>
            <a:ext cx="3461520" cy="593424"/>
          </a:xfrm>
          <a:prstGeom prst="rect">
            <a:avLst/>
          </a:prstGeom>
        </p:spPr>
      </p:pic>
      <p:pic>
        <p:nvPicPr>
          <p:cNvPr id="20" name="Picture 19">
            <a:extLst>
              <a:ext uri="{FF2B5EF4-FFF2-40B4-BE49-F238E27FC236}">
                <a16:creationId xmlns:a16="http://schemas.microsoft.com/office/drawing/2014/main" id="{A3D1E7F3-D85E-4DB2-9DE1-0E0197579FDE}"/>
              </a:ext>
            </a:extLst>
          </p:cNvPr>
          <p:cNvPicPr>
            <a:picLocks noChangeAspect="1"/>
          </p:cNvPicPr>
          <p:nvPr/>
        </p:nvPicPr>
        <p:blipFill rotWithShape="1">
          <a:blip r:embed="rId5"/>
          <a:srcRect l="74141" t="16623"/>
          <a:stretch/>
        </p:blipFill>
        <p:spPr>
          <a:xfrm>
            <a:off x="7548516" y="6108155"/>
            <a:ext cx="3100447" cy="486735"/>
          </a:xfrm>
          <a:prstGeom prst="rect">
            <a:avLst/>
          </a:prstGeom>
        </p:spPr>
      </p:pic>
    </p:spTree>
    <p:extLst>
      <p:ext uri="{BB962C8B-B14F-4D97-AF65-F5344CB8AC3E}">
        <p14:creationId xmlns:p14="http://schemas.microsoft.com/office/powerpoint/2010/main" val="372911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FF86-32EB-4942-8E05-799C66DDF378}"/>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FFDF29F8-C58B-4928-A972-94956AF91CA7}"/>
              </a:ext>
            </a:extLst>
          </p:cNvPr>
          <p:cNvSpPr>
            <a:spLocks noGrp="1"/>
          </p:cNvSpPr>
          <p:nvPr>
            <p:ph idx="1"/>
          </p:nvPr>
        </p:nvSpPr>
        <p:spPr/>
        <p:txBody>
          <a:bodyPr/>
          <a:lstStyle/>
          <a:p>
            <a:r>
              <a:rPr lang="en-US" b="1" dirty="0">
                <a:latin typeface="Söhne"/>
              </a:rPr>
              <a:t>Goal</a:t>
            </a:r>
            <a:r>
              <a:rPr lang="en-US" dirty="0">
                <a:latin typeface="Söhne"/>
              </a:rPr>
              <a:t>: A</a:t>
            </a:r>
            <a:r>
              <a:rPr lang="en-US" b="0" i="0" dirty="0">
                <a:effectLst/>
                <a:latin typeface="Söhne"/>
              </a:rPr>
              <a:t>imed to improve sales forecasting accuracy for a retail company. The goal was to develop a model that could accurately predict future sales quantities, enabling the company to optimize inventory management and meet customer demand effectively.</a:t>
            </a:r>
          </a:p>
          <a:p>
            <a:r>
              <a:rPr lang="en-US" b="1" dirty="0">
                <a:latin typeface="Söhne"/>
              </a:rPr>
              <a:t>Objectives</a:t>
            </a:r>
            <a:r>
              <a:rPr lang="en-US" dirty="0">
                <a:latin typeface="Söhne"/>
              </a:rPr>
              <a:t>: Formatting, Preprocessing, Feature Engineering, Model, Predictions, Problems Faced, Comparing models </a:t>
            </a:r>
            <a:endParaRPr lang="en-US" b="0" i="0" dirty="0">
              <a:effectLst/>
              <a:latin typeface="Söhne"/>
            </a:endParaRPr>
          </a:p>
          <a:p>
            <a:endParaRPr lang="en-US" dirty="0"/>
          </a:p>
        </p:txBody>
      </p:sp>
    </p:spTree>
    <p:extLst>
      <p:ext uri="{BB962C8B-B14F-4D97-AF65-F5344CB8AC3E}">
        <p14:creationId xmlns:p14="http://schemas.microsoft.com/office/powerpoint/2010/main" val="4174026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F0A717-B219-4BDD-BDB2-CADA8E3FDBD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dirty="0"/>
              <a:t>Comparison</a:t>
            </a:r>
          </a:p>
        </p:txBody>
      </p:sp>
      <p:sp>
        <p:nvSpPr>
          <p:cNvPr id="21" name="Rectangle 2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6870D129-16EB-4B25-A6A0-6E42EB94B3DB}"/>
              </a:ext>
            </a:extLst>
          </p:cNvPr>
          <p:cNvSpPr>
            <a:spLocks noGrp="1"/>
          </p:cNvSpPr>
          <p:nvPr>
            <p:ph idx="1"/>
          </p:nvPr>
        </p:nvSpPr>
        <p:spPr>
          <a:xfrm>
            <a:off x="1115568" y="2478024"/>
            <a:ext cx="4684341" cy="3694176"/>
          </a:xfrm>
        </p:spPr>
        <p:txBody>
          <a:bodyPr>
            <a:normAutofit fontScale="40000" lnSpcReduction="20000"/>
          </a:bodyPr>
          <a:lstStyle/>
          <a:p>
            <a:pPr algn="l">
              <a:buFont typeface="Arial" panose="020B0604020202020204" pitchFamily="34" charset="0"/>
              <a:buChar char="•"/>
            </a:pPr>
            <a:r>
              <a:rPr lang="en-US" b="0" i="0" dirty="0">
                <a:effectLst/>
                <a:latin typeface="Söhne"/>
              </a:rPr>
              <a:t>Applies memory function</a:t>
            </a:r>
          </a:p>
          <a:p>
            <a:pPr algn="l">
              <a:buFont typeface="Arial" panose="020B0604020202020204" pitchFamily="34" charset="0"/>
              <a:buChar char="•"/>
            </a:pPr>
            <a:r>
              <a:rPr lang="en-US" b="0" i="0" dirty="0">
                <a:effectLst/>
                <a:latin typeface="Söhne"/>
              </a:rPr>
              <a:t>Defines correct data types for calendar and </a:t>
            </a:r>
            <a:r>
              <a:rPr lang="en-US" b="0" i="0" dirty="0" err="1">
                <a:effectLst/>
                <a:latin typeface="Söhne"/>
              </a:rPr>
              <a:t>sell_prices</a:t>
            </a:r>
            <a:r>
              <a:rPr lang="en-US" b="0" i="0" dirty="0">
                <a:effectLst/>
                <a:latin typeface="Söhne"/>
              </a:rPr>
              <a:t> datasets</a:t>
            </a:r>
          </a:p>
          <a:p>
            <a:pPr algn="l">
              <a:buFont typeface="Arial" panose="020B0604020202020204" pitchFamily="34" charset="0"/>
              <a:buChar char="•"/>
            </a:pPr>
            <a:r>
              <a:rPr lang="en-US" b="0" i="0" dirty="0">
                <a:effectLst/>
                <a:latin typeface="Söhne"/>
              </a:rPr>
              <a:t>Categorical feature encoding - datasets are transformed into integers; </a:t>
            </a:r>
            <a:r>
              <a:rPr lang="en-US" b="0" i="0" dirty="0" err="1">
                <a:effectLst/>
                <a:latin typeface="Söhne"/>
              </a:rPr>
              <a:t>cat.codes</a:t>
            </a:r>
            <a:endParaRPr lang="en-US" b="0" i="0" dirty="0">
              <a:effectLst/>
              <a:latin typeface="Söhne"/>
            </a:endParaRPr>
          </a:p>
          <a:p>
            <a:pPr algn="l">
              <a:buFont typeface="Arial" panose="020B0604020202020204" pitchFamily="34" charset="0"/>
              <a:buChar char="•"/>
            </a:pPr>
            <a:r>
              <a:rPr lang="en-US" b="0" i="0" dirty="0">
                <a:effectLst/>
                <a:latin typeface="Söhne"/>
              </a:rPr>
              <a:t>Reads the "sales_train_evaluation.csv" file</a:t>
            </a:r>
          </a:p>
          <a:p>
            <a:pPr algn="l">
              <a:buFont typeface="Arial" panose="020B0604020202020204" pitchFamily="34" charset="0"/>
              <a:buChar char="•"/>
            </a:pPr>
            <a:r>
              <a:rPr lang="en-US" b="0" i="0" dirty="0">
                <a:effectLst/>
                <a:latin typeface="Söhne"/>
              </a:rPr>
              <a:t>Splits the dataset into chunks for processing</a:t>
            </a:r>
          </a:p>
          <a:p>
            <a:pPr algn="l">
              <a:buFont typeface="Arial" panose="020B0604020202020204" pitchFamily="34" charset="0"/>
              <a:buChar char="•"/>
            </a:pPr>
            <a:r>
              <a:rPr lang="en-US" b="0" i="0" dirty="0">
                <a:effectLst/>
                <a:latin typeface="Söhne"/>
              </a:rPr>
              <a:t>Merges in chunks: Melts the chunk </a:t>
            </a:r>
            <a:r>
              <a:rPr lang="en-US" b="0" i="0" dirty="0" err="1">
                <a:effectLst/>
                <a:latin typeface="Söhne"/>
              </a:rPr>
              <a:t>dataframe</a:t>
            </a:r>
            <a:r>
              <a:rPr lang="en-US" b="0" i="0" dirty="0">
                <a:effectLst/>
                <a:latin typeface="Söhne"/>
              </a:rPr>
              <a:t> to transform the dataset</a:t>
            </a:r>
          </a:p>
          <a:p>
            <a:pPr algn="l">
              <a:buFont typeface="Arial" panose="020B0604020202020204" pitchFamily="34" charset="0"/>
              <a:buChar char="•"/>
            </a:pPr>
            <a:r>
              <a:rPr lang="en-US" b="0" i="0" dirty="0">
                <a:effectLst/>
                <a:latin typeface="Söhne"/>
              </a:rPr>
              <a:t>Merges the chunk </a:t>
            </a:r>
            <a:r>
              <a:rPr lang="en-US" b="0" i="0" dirty="0" err="1">
                <a:effectLst/>
                <a:latin typeface="Söhne"/>
              </a:rPr>
              <a:t>dataframe</a:t>
            </a:r>
            <a:r>
              <a:rPr lang="en-US" b="0" i="0" dirty="0">
                <a:effectLst/>
                <a:latin typeface="Söhne"/>
              </a:rPr>
              <a:t> with calendar and prices dataset</a:t>
            </a:r>
          </a:p>
          <a:p>
            <a:pPr algn="l">
              <a:buFont typeface="Arial" panose="020B0604020202020204" pitchFamily="34" charset="0"/>
              <a:buChar char="•"/>
            </a:pPr>
            <a:r>
              <a:rPr lang="en-US" b="0" i="0" dirty="0">
                <a:effectLst/>
                <a:latin typeface="Söhne"/>
              </a:rPr>
              <a:t>Adds day lags, rolling means, and date features to the dataset</a:t>
            </a:r>
          </a:p>
          <a:p>
            <a:pPr algn="l">
              <a:buFont typeface="Arial" panose="020B0604020202020204" pitchFamily="34" charset="0"/>
              <a:buChar char="•"/>
            </a:pPr>
            <a:r>
              <a:rPr lang="en-US" b="0" i="0" dirty="0">
                <a:effectLst/>
                <a:latin typeface="Söhne"/>
              </a:rPr>
              <a:t>Defines the training and validation sets</a:t>
            </a:r>
          </a:p>
          <a:p>
            <a:pPr algn="l">
              <a:buFont typeface="Arial" panose="020B0604020202020204" pitchFamily="34" charset="0"/>
              <a:buChar char="•"/>
            </a:pPr>
            <a:r>
              <a:rPr lang="en-US" b="0" i="0" dirty="0">
                <a:effectLst/>
                <a:latin typeface="Söhne"/>
              </a:rPr>
              <a:t>Defines the </a:t>
            </a:r>
            <a:r>
              <a:rPr lang="en-US" b="0" i="0" dirty="0" err="1">
                <a:effectLst/>
                <a:latin typeface="Söhne"/>
              </a:rPr>
              <a:t>LightGBM</a:t>
            </a:r>
            <a:r>
              <a:rPr lang="en-US" b="0" i="0" dirty="0">
                <a:effectLst/>
                <a:latin typeface="Söhne"/>
              </a:rPr>
              <a:t> model parameters</a:t>
            </a:r>
          </a:p>
          <a:p>
            <a:pPr algn="l">
              <a:buFont typeface="Arial" panose="020B0604020202020204" pitchFamily="34" charset="0"/>
              <a:buChar char="•"/>
            </a:pPr>
            <a:r>
              <a:rPr lang="en-US" b="0" i="0" dirty="0">
                <a:effectLst/>
                <a:latin typeface="Söhne"/>
              </a:rPr>
              <a:t>Trains the </a:t>
            </a:r>
            <a:r>
              <a:rPr lang="en-US" b="0" i="0" dirty="0" err="1">
                <a:effectLst/>
                <a:latin typeface="Söhne"/>
              </a:rPr>
              <a:t>LightGBM</a:t>
            </a:r>
            <a:r>
              <a:rPr lang="en-US" b="0" i="0" dirty="0">
                <a:effectLst/>
                <a:latin typeface="Söhne"/>
              </a:rPr>
              <a:t> model</a:t>
            </a:r>
          </a:p>
          <a:p>
            <a:pPr algn="l">
              <a:buFont typeface="Arial" panose="020B0604020202020204" pitchFamily="34" charset="0"/>
              <a:buChar char="•"/>
            </a:pPr>
            <a:r>
              <a:rPr lang="en-US" b="0" i="0" dirty="0">
                <a:effectLst/>
                <a:latin typeface="Söhne"/>
              </a:rPr>
              <a:t>Creates a dataset for predictions</a:t>
            </a:r>
          </a:p>
          <a:p>
            <a:pPr algn="l">
              <a:buFont typeface="Arial" panose="020B0604020202020204" pitchFamily="34" charset="0"/>
              <a:buChar char="•"/>
            </a:pPr>
            <a:r>
              <a:rPr lang="en-US" b="0" i="0" dirty="0">
                <a:effectLst/>
                <a:latin typeface="Söhne"/>
              </a:rPr>
              <a:t>Creates features for the prediction dataset</a:t>
            </a:r>
          </a:p>
        </p:txBody>
      </p:sp>
      <p:sp>
        <p:nvSpPr>
          <p:cNvPr id="10" name="Content Placeholder 2">
            <a:extLst>
              <a:ext uri="{FF2B5EF4-FFF2-40B4-BE49-F238E27FC236}">
                <a16:creationId xmlns:a16="http://schemas.microsoft.com/office/drawing/2014/main" id="{ABCAF645-CC77-4BC8-BF17-E56D7EFB2E49}"/>
              </a:ext>
            </a:extLst>
          </p:cNvPr>
          <p:cNvSpPr txBox="1">
            <a:spLocks/>
          </p:cNvSpPr>
          <p:nvPr/>
        </p:nvSpPr>
        <p:spPr>
          <a:xfrm>
            <a:off x="6653784" y="2478024"/>
            <a:ext cx="4684341" cy="3694176"/>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b="0" i="0" dirty="0">
                <a:effectLst/>
                <a:latin typeface="Söhne"/>
              </a:rPr>
              <a:t>Applies memory function</a:t>
            </a:r>
          </a:p>
          <a:p>
            <a:pPr algn="l">
              <a:buFont typeface="Arial" panose="020B0604020202020204" pitchFamily="34" charset="0"/>
              <a:buChar char="•"/>
            </a:pPr>
            <a:r>
              <a:rPr lang="en-US" b="0" i="0" dirty="0">
                <a:effectLst/>
                <a:latin typeface="Söhne"/>
              </a:rPr>
              <a:t>Performs data formatting for calendar data by defining holiday and weekend</a:t>
            </a:r>
          </a:p>
          <a:p>
            <a:pPr algn="l">
              <a:buFont typeface="Arial" panose="020B0604020202020204" pitchFamily="34" charset="0"/>
              <a:buChar char="•"/>
            </a:pPr>
            <a:r>
              <a:rPr lang="en-US" b="0" i="0" dirty="0">
                <a:effectLst/>
                <a:latin typeface="Söhne"/>
              </a:rPr>
              <a:t>Applies functions to determine if a day is a holiday or a weekend</a:t>
            </a:r>
          </a:p>
          <a:p>
            <a:pPr algn="l">
              <a:buFont typeface="Arial" panose="020B0604020202020204" pitchFamily="34" charset="0"/>
              <a:buChar char="•"/>
            </a:pPr>
            <a:r>
              <a:rPr lang="en-US" b="0" i="0" dirty="0">
                <a:effectLst/>
                <a:latin typeface="Söhne"/>
              </a:rPr>
              <a:t>Feature Engineering, but less than Model 1</a:t>
            </a:r>
          </a:p>
          <a:p>
            <a:pPr algn="l">
              <a:buFont typeface="Arial" panose="020B0604020202020204" pitchFamily="34" charset="0"/>
              <a:buChar char="•"/>
            </a:pPr>
            <a:r>
              <a:rPr lang="en-US" b="0" i="0" dirty="0">
                <a:effectLst/>
                <a:latin typeface="Söhne"/>
              </a:rPr>
              <a:t>Uses the melt function to transform the </a:t>
            </a:r>
            <a:r>
              <a:rPr lang="en-US" b="0" i="0" dirty="0" err="1">
                <a:effectLst/>
                <a:latin typeface="Söhne"/>
              </a:rPr>
              <a:t>train_sales</a:t>
            </a:r>
            <a:r>
              <a:rPr lang="en-US" b="0" i="0" dirty="0">
                <a:effectLst/>
                <a:latin typeface="Söhne"/>
              </a:rPr>
              <a:t> dataset</a:t>
            </a:r>
          </a:p>
          <a:p>
            <a:pPr algn="l">
              <a:buFont typeface="Arial" panose="020B0604020202020204" pitchFamily="34" charset="0"/>
              <a:buChar char="•"/>
            </a:pPr>
            <a:r>
              <a:rPr lang="en-US" b="0" i="0" dirty="0">
                <a:effectLst/>
                <a:latin typeface="Söhne"/>
              </a:rPr>
              <a:t>Merges </a:t>
            </a:r>
            <a:r>
              <a:rPr lang="en-US" b="0" i="0" dirty="0" err="1">
                <a:effectLst/>
                <a:latin typeface="Söhne"/>
              </a:rPr>
              <a:t>train_sales</a:t>
            </a:r>
            <a:r>
              <a:rPr lang="en-US" b="0" i="0" dirty="0">
                <a:effectLst/>
                <a:latin typeface="Söhne"/>
              </a:rPr>
              <a:t> and calendar datasets and prices datasets</a:t>
            </a:r>
          </a:p>
          <a:p>
            <a:pPr algn="l">
              <a:buFont typeface="Arial" panose="020B0604020202020204" pitchFamily="34" charset="0"/>
              <a:buChar char="•"/>
            </a:pPr>
            <a:r>
              <a:rPr lang="en-US" b="0" i="0" dirty="0">
                <a:effectLst/>
                <a:latin typeface="Söhne"/>
              </a:rPr>
              <a:t>Creates a test dataset by filtering </a:t>
            </a:r>
            <a:r>
              <a:rPr lang="en-US" b="0" i="0" dirty="0" err="1">
                <a:effectLst/>
                <a:latin typeface="Söhne"/>
              </a:rPr>
              <a:t>train_sales</a:t>
            </a:r>
            <a:r>
              <a:rPr lang="en-US" b="0" i="0" dirty="0">
                <a:effectLst/>
                <a:latin typeface="Söhne"/>
              </a:rPr>
              <a:t> for a specific day</a:t>
            </a:r>
          </a:p>
          <a:p>
            <a:pPr algn="l">
              <a:buFont typeface="Arial" panose="020B0604020202020204" pitchFamily="34" charset="0"/>
              <a:buChar char="•"/>
            </a:pPr>
            <a:r>
              <a:rPr lang="en-US" b="0" i="0" dirty="0">
                <a:effectLst/>
                <a:latin typeface="Söhne"/>
              </a:rPr>
              <a:t>Merges the processed test dataset with calendar and prices datasets</a:t>
            </a:r>
          </a:p>
          <a:p>
            <a:pPr algn="l">
              <a:buFont typeface="Arial" panose="020B0604020202020204" pitchFamily="34" charset="0"/>
              <a:buChar char="•"/>
            </a:pPr>
            <a:r>
              <a:rPr lang="en-US" b="0" i="0" dirty="0">
                <a:effectLst/>
                <a:latin typeface="Söhne"/>
              </a:rPr>
              <a:t>Performs one-hot encoding on </a:t>
            </a:r>
            <a:r>
              <a:rPr lang="en-US" b="0" i="0" dirty="0" err="1">
                <a:effectLst/>
                <a:latin typeface="Söhne"/>
              </a:rPr>
              <a:t>train_sales</a:t>
            </a:r>
            <a:r>
              <a:rPr lang="en-US" b="0" i="0" dirty="0">
                <a:effectLst/>
                <a:latin typeface="Söhne"/>
              </a:rPr>
              <a:t> and </a:t>
            </a:r>
            <a:r>
              <a:rPr lang="en-US" b="0" i="0" dirty="0" err="1">
                <a:effectLst/>
                <a:latin typeface="Söhne"/>
              </a:rPr>
              <a:t>train_sales_test</a:t>
            </a:r>
            <a:r>
              <a:rPr lang="en-US" b="0" i="0" dirty="0">
                <a:effectLst/>
                <a:latin typeface="Söhne"/>
              </a:rPr>
              <a:t> datasets</a:t>
            </a:r>
          </a:p>
          <a:p>
            <a:pPr algn="l">
              <a:buFont typeface="Arial" panose="020B0604020202020204" pitchFamily="34" charset="0"/>
              <a:buChar char="•"/>
            </a:pPr>
            <a:r>
              <a:rPr lang="en-US" b="0" i="0" dirty="0">
                <a:effectLst/>
                <a:latin typeface="Söhne"/>
              </a:rPr>
              <a:t>Splits the data into training and testing sets using </a:t>
            </a:r>
            <a:r>
              <a:rPr lang="en-US" b="0" i="0" dirty="0" err="1">
                <a:effectLst/>
                <a:latin typeface="Söhne"/>
              </a:rPr>
              <a:t>sickit</a:t>
            </a:r>
            <a:r>
              <a:rPr lang="en-US" b="0" i="0" dirty="0">
                <a:effectLst/>
                <a:latin typeface="Söhne"/>
              </a:rPr>
              <a:t> learn</a:t>
            </a:r>
          </a:p>
          <a:p>
            <a:pPr algn="l">
              <a:buFont typeface="Arial" panose="020B0604020202020204" pitchFamily="34" charset="0"/>
              <a:buChar char="•"/>
            </a:pPr>
            <a:r>
              <a:rPr lang="en-US" b="0" i="0" dirty="0">
                <a:effectLst/>
                <a:latin typeface="Söhne"/>
              </a:rPr>
              <a:t>Defines the model parameters for </a:t>
            </a:r>
            <a:r>
              <a:rPr lang="en-US" b="0" i="0" dirty="0" err="1">
                <a:effectLst/>
                <a:latin typeface="Söhne"/>
              </a:rPr>
              <a:t>LightGBM</a:t>
            </a:r>
            <a:endParaRPr lang="en-US" b="0" i="0" dirty="0">
              <a:effectLst/>
              <a:latin typeface="Söhne"/>
            </a:endParaRPr>
          </a:p>
          <a:p>
            <a:pPr algn="l">
              <a:buFont typeface="Arial" panose="020B0604020202020204" pitchFamily="34" charset="0"/>
              <a:buChar char="•"/>
            </a:pPr>
            <a:r>
              <a:rPr lang="en-US" b="0" i="0" dirty="0">
                <a:effectLst/>
                <a:latin typeface="Söhne"/>
              </a:rPr>
              <a:t>Trains the </a:t>
            </a:r>
            <a:r>
              <a:rPr lang="en-US" b="0" i="0" dirty="0" err="1">
                <a:effectLst/>
                <a:latin typeface="Söhne"/>
              </a:rPr>
              <a:t>LightGBM</a:t>
            </a:r>
            <a:r>
              <a:rPr lang="en-US" b="0" i="0" dirty="0">
                <a:effectLst/>
                <a:latin typeface="Söhne"/>
              </a:rPr>
              <a:t> model</a:t>
            </a:r>
          </a:p>
          <a:p>
            <a:pPr algn="l">
              <a:buFont typeface="Arial" panose="020B0604020202020204" pitchFamily="34" charset="0"/>
              <a:buChar char="•"/>
            </a:pPr>
            <a:r>
              <a:rPr lang="en-US" b="0" i="0" dirty="0">
                <a:effectLst/>
                <a:latin typeface="Söhne"/>
              </a:rPr>
              <a:t>Makes predictions on the test dataset</a:t>
            </a:r>
          </a:p>
          <a:p>
            <a:pPr algn="l">
              <a:buFont typeface="Arial" panose="020B0604020202020204" pitchFamily="34" charset="0"/>
              <a:buChar char="•"/>
            </a:pPr>
            <a:r>
              <a:rPr lang="en-US" b="0" i="0" dirty="0">
                <a:effectLst/>
                <a:latin typeface="Söhne"/>
              </a:rPr>
              <a:t>Formats the predictions into the desired format</a:t>
            </a:r>
          </a:p>
          <a:p>
            <a:pPr marL="0">
              <a:spcBef>
                <a:spcPts val="0"/>
              </a:spcBef>
            </a:pPr>
            <a:endParaRPr lang="en-US" b="1" dirty="0"/>
          </a:p>
        </p:txBody>
      </p:sp>
      <p:sp>
        <p:nvSpPr>
          <p:cNvPr id="3" name="TextBox 2">
            <a:extLst>
              <a:ext uri="{FF2B5EF4-FFF2-40B4-BE49-F238E27FC236}">
                <a16:creationId xmlns:a16="http://schemas.microsoft.com/office/drawing/2014/main" id="{6C87DEE3-1458-4666-8944-341C4A771A27}"/>
              </a:ext>
            </a:extLst>
          </p:cNvPr>
          <p:cNvSpPr txBox="1"/>
          <p:nvPr/>
        </p:nvSpPr>
        <p:spPr>
          <a:xfrm>
            <a:off x="8381843" y="2108692"/>
            <a:ext cx="1228221" cy="369332"/>
          </a:xfrm>
          <a:prstGeom prst="rect">
            <a:avLst/>
          </a:prstGeom>
          <a:noFill/>
        </p:spPr>
        <p:txBody>
          <a:bodyPr wrap="none" rtlCol="0">
            <a:spAutoFit/>
          </a:bodyPr>
          <a:lstStyle/>
          <a:p>
            <a:r>
              <a:rPr lang="en-US" dirty="0"/>
              <a:t>2</a:t>
            </a:r>
            <a:r>
              <a:rPr lang="en-US" baseline="30000" dirty="0"/>
              <a:t>nd</a:t>
            </a:r>
            <a:r>
              <a:rPr lang="en-US" dirty="0"/>
              <a:t> Model</a:t>
            </a:r>
          </a:p>
        </p:txBody>
      </p:sp>
      <p:sp>
        <p:nvSpPr>
          <p:cNvPr id="12" name="TextBox 11">
            <a:extLst>
              <a:ext uri="{FF2B5EF4-FFF2-40B4-BE49-F238E27FC236}">
                <a16:creationId xmlns:a16="http://schemas.microsoft.com/office/drawing/2014/main" id="{B10BE477-BBBC-4956-A9F5-83A1D7204813}"/>
              </a:ext>
            </a:extLst>
          </p:cNvPr>
          <p:cNvSpPr txBox="1"/>
          <p:nvPr/>
        </p:nvSpPr>
        <p:spPr>
          <a:xfrm>
            <a:off x="2801139" y="2134313"/>
            <a:ext cx="1136850" cy="369332"/>
          </a:xfrm>
          <a:prstGeom prst="rect">
            <a:avLst/>
          </a:prstGeom>
          <a:noFill/>
        </p:spPr>
        <p:txBody>
          <a:bodyPr wrap="none" rtlCol="0">
            <a:spAutoFit/>
          </a:bodyPr>
          <a:lstStyle/>
          <a:p>
            <a:r>
              <a:rPr lang="en-US" dirty="0"/>
              <a:t>1</a:t>
            </a:r>
            <a:r>
              <a:rPr lang="en-US" baseline="30000" dirty="0"/>
              <a:t>st</a:t>
            </a:r>
            <a:r>
              <a:rPr lang="en-US" dirty="0"/>
              <a:t> Model</a:t>
            </a:r>
          </a:p>
        </p:txBody>
      </p:sp>
    </p:spTree>
    <p:extLst>
      <p:ext uri="{BB962C8B-B14F-4D97-AF65-F5344CB8AC3E}">
        <p14:creationId xmlns:p14="http://schemas.microsoft.com/office/powerpoint/2010/main" val="3582520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F0A717-B219-4BDD-BDB2-CADA8E3FDBD6}"/>
              </a:ext>
            </a:extLst>
          </p:cNvPr>
          <p:cNvSpPr>
            <a:spLocks noGrp="1"/>
          </p:cNvSpPr>
          <p:nvPr>
            <p:ph type="title"/>
          </p:nvPr>
        </p:nvSpPr>
        <p:spPr>
          <a:xfrm>
            <a:off x="1046746" y="586822"/>
            <a:ext cx="3537285" cy="1645920"/>
          </a:xfrm>
        </p:spPr>
        <p:txBody>
          <a:bodyPr vert="horz" lIns="91440" tIns="45720" rIns="91440" bIns="45720" rtlCol="0">
            <a:normAutofit/>
          </a:bodyPr>
          <a:lstStyle/>
          <a:p>
            <a:r>
              <a:rPr lang="en-US" sz="3200"/>
              <a:t>Comparison</a:t>
            </a:r>
          </a:p>
        </p:txBody>
      </p:sp>
      <p:sp>
        <p:nvSpPr>
          <p:cNvPr id="44" name="Rectangle 4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6870D129-16EB-4B25-A6A0-6E42EB94B3DB}"/>
              </a:ext>
            </a:extLst>
          </p:cNvPr>
          <p:cNvSpPr>
            <a:spLocks noGrp="1"/>
          </p:cNvSpPr>
          <p:nvPr>
            <p:ph idx="1"/>
          </p:nvPr>
        </p:nvSpPr>
        <p:spPr>
          <a:xfrm>
            <a:off x="5351164" y="586822"/>
            <a:ext cx="6002636" cy="1645920"/>
          </a:xfrm>
        </p:spPr>
        <p:txBody>
          <a:bodyPr anchor="ctr">
            <a:normAutofit/>
          </a:bodyPr>
          <a:lstStyle/>
          <a:p>
            <a:pPr marL="0" indent="0" rtl="0" eaLnBrk="1" latinLnBrk="0" hangingPunct="1">
              <a:spcBef>
                <a:spcPts val="0"/>
              </a:spcBef>
              <a:spcAft>
                <a:spcPts val="600"/>
              </a:spcAft>
              <a:buNone/>
            </a:pPr>
            <a:r>
              <a:rPr lang="en-US" sz="1800" kern="1200" dirty="0">
                <a:effectLst/>
                <a:latin typeface="Neue Haas Grotesk Text Pro" panose="020B0504020202020204" pitchFamily="34" charset="0"/>
                <a:ea typeface="+mn-ea"/>
                <a:cs typeface="+mn-cs"/>
              </a:rPr>
              <a:t>First Model Results</a:t>
            </a:r>
            <a:endParaRPr lang="en-US" sz="1800" dirty="0">
              <a:effectLst/>
            </a:endParaRPr>
          </a:p>
        </p:txBody>
      </p:sp>
      <p:pic>
        <p:nvPicPr>
          <p:cNvPr id="35" name="Picture 34">
            <a:extLst>
              <a:ext uri="{FF2B5EF4-FFF2-40B4-BE49-F238E27FC236}">
                <a16:creationId xmlns:a16="http://schemas.microsoft.com/office/drawing/2014/main" id="{E4DA7C97-D47E-4B47-910A-CA19DD062AC6}"/>
              </a:ext>
            </a:extLst>
          </p:cNvPr>
          <p:cNvPicPr>
            <a:picLocks noChangeAspect="1"/>
          </p:cNvPicPr>
          <p:nvPr/>
        </p:nvPicPr>
        <p:blipFill>
          <a:blip r:embed="rId2"/>
          <a:stretch>
            <a:fillRect/>
          </a:stretch>
        </p:blipFill>
        <p:spPr>
          <a:xfrm>
            <a:off x="557784" y="3178077"/>
            <a:ext cx="11164824" cy="2595822"/>
          </a:xfrm>
          <a:prstGeom prst="rect">
            <a:avLst/>
          </a:prstGeom>
        </p:spPr>
      </p:pic>
      <p:pic>
        <p:nvPicPr>
          <p:cNvPr id="37" name="Picture 36">
            <a:extLst>
              <a:ext uri="{FF2B5EF4-FFF2-40B4-BE49-F238E27FC236}">
                <a16:creationId xmlns:a16="http://schemas.microsoft.com/office/drawing/2014/main" id="{B9BABB3F-8A3E-44C3-B574-046B62BFE40B}"/>
              </a:ext>
            </a:extLst>
          </p:cNvPr>
          <p:cNvPicPr>
            <a:picLocks noChangeAspect="1"/>
          </p:cNvPicPr>
          <p:nvPr/>
        </p:nvPicPr>
        <p:blipFill>
          <a:blip r:embed="rId3"/>
          <a:stretch>
            <a:fillRect/>
          </a:stretch>
        </p:blipFill>
        <p:spPr>
          <a:xfrm>
            <a:off x="490408" y="2642019"/>
            <a:ext cx="3381375" cy="381000"/>
          </a:xfrm>
          <a:prstGeom prst="rect">
            <a:avLst/>
          </a:prstGeom>
        </p:spPr>
      </p:pic>
    </p:spTree>
    <p:extLst>
      <p:ext uri="{BB962C8B-B14F-4D97-AF65-F5344CB8AC3E}">
        <p14:creationId xmlns:p14="http://schemas.microsoft.com/office/powerpoint/2010/main" val="1892384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35C1E-82D0-4B9B-942E-1218961A81C4}"/>
              </a:ext>
            </a:extLst>
          </p:cNvPr>
          <p:cNvSpPr>
            <a:spLocks noGrp="1"/>
          </p:cNvSpPr>
          <p:nvPr>
            <p:ph type="title"/>
          </p:nvPr>
        </p:nvSpPr>
        <p:spPr/>
        <p:txBody>
          <a:bodyPr/>
          <a:lstStyle/>
          <a:p>
            <a:r>
              <a:rPr lang="en-US" dirty="0"/>
              <a:t>Comparison – Conclusion</a:t>
            </a:r>
          </a:p>
        </p:txBody>
      </p:sp>
      <p:sp>
        <p:nvSpPr>
          <p:cNvPr id="3" name="Content Placeholder 2">
            <a:extLst>
              <a:ext uri="{FF2B5EF4-FFF2-40B4-BE49-F238E27FC236}">
                <a16:creationId xmlns:a16="http://schemas.microsoft.com/office/drawing/2014/main" id="{E1779D55-0F12-4B93-8499-A2C665B5E3C3}"/>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US" b="0" i="0" dirty="0">
                <a:effectLst/>
                <a:latin typeface="Söhne"/>
              </a:rPr>
              <a:t>Both codes involve data preprocessing steps such as merging datasets and transforming categorical features.</a:t>
            </a:r>
          </a:p>
          <a:p>
            <a:pPr algn="l">
              <a:buFont typeface="Arial" panose="020B0604020202020204" pitchFamily="34" charset="0"/>
              <a:buChar char="•"/>
            </a:pPr>
            <a:r>
              <a:rPr lang="en-US" b="0" i="0" dirty="0">
                <a:effectLst/>
                <a:latin typeface="Söhne"/>
              </a:rPr>
              <a:t>Both codes use </a:t>
            </a:r>
            <a:r>
              <a:rPr lang="en-US" b="0" i="0" dirty="0" err="1">
                <a:effectLst/>
                <a:latin typeface="Söhne"/>
              </a:rPr>
              <a:t>LightGBM</a:t>
            </a:r>
            <a:r>
              <a:rPr lang="en-US" b="0" i="0" dirty="0">
                <a:effectLst/>
                <a:latin typeface="Söhne"/>
              </a:rPr>
              <a:t> for model training, but differ in their approach to data preprocessing and feature engineering. </a:t>
            </a:r>
          </a:p>
          <a:p>
            <a:pPr algn="l">
              <a:buFont typeface="Arial" panose="020B0604020202020204" pitchFamily="34" charset="0"/>
              <a:buChar char="•"/>
            </a:pPr>
            <a:r>
              <a:rPr lang="en-US" b="0" i="0" dirty="0">
                <a:effectLst/>
                <a:latin typeface="Söhne"/>
              </a:rPr>
              <a:t>Both codes involve feature engineering steps such as adding day lags and rolling mean features.</a:t>
            </a:r>
          </a:p>
          <a:p>
            <a:pPr marL="0" indent="0" algn="l">
              <a:buNone/>
            </a:pPr>
            <a:endParaRPr lang="en-US" b="0" i="0" dirty="0">
              <a:effectLst/>
              <a:latin typeface="Söhne"/>
            </a:endParaRPr>
          </a:p>
          <a:p>
            <a:pPr algn="l">
              <a:buFont typeface="Arial" panose="020B0604020202020204" pitchFamily="34" charset="0"/>
              <a:buChar char="•"/>
            </a:pPr>
            <a:r>
              <a:rPr lang="en-US" b="0" i="0" dirty="0">
                <a:effectLst/>
                <a:latin typeface="Söhne"/>
              </a:rPr>
              <a:t>Model 2 has specific formatting steps for the calendar and </a:t>
            </a:r>
            <a:r>
              <a:rPr lang="en-US" b="0" i="0" dirty="0" err="1">
                <a:effectLst/>
                <a:latin typeface="Söhne"/>
              </a:rPr>
              <a:t>train_sales</a:t>
            </a:r>
            <a:r>
              <a:rPr lang="en-US" b="0" i="0" dirty="0">
                <a:effectLst/>
                <a:latin typeface="Söhne"/>
              </a:rPr>
              <a:t> datasets</a:t>
            </a:r>
          </a:p>
          <a:p>
            <a:pPr algn="l">
              <a:buFont typeface="Arial" panose="020B0604020202020204" pitchFamily="34" charset="0"/>
              <a:buChar char="•"/>
            </a:pPr>
            <a:r>
              <a:rPr lang="en-US" b="0" i="0" dirty="0">
                <a:effectLst/>
                <a:latin typeface="Söhne"/>
              </a:rPr>
              <a:t>Model 2 uses the melt function to transform the </a:t>
            </a:r>
            <a:r>
              <a:rPr lang="en-US" b="0" i="0" dirty="0" err="1">
                <a:effectLst/>
                <a:latin typeface="Söhne"/>
              </a:rPr>
              <a:t>train_sales</a:t>
            </a:r>
            <a:r>
              <a:rPr lang="en-US" b="0" i="0" dirty="0">
                <a:effectLst/>
                <a:latin typeface="Söhne"/>
              </a:rPr>
              <a:t> dataset, while Model 1 melts the dataset in chunks.</a:t>
            </a:r>
          </a:p>
          <a:p>
            <a:pPr lvl="1"/>
            <a:r>
              <a:rPr lang="en-US" b="0" i="0" dirty="0">
                <a:effectLst/>
                <a:latin typeface="Söhne"/>
              </a:rPr>
              <a:t>Model 2 merges </a:t>
            </a:r>
            <a:r>
              <a:rPr lang="en-US" b="0" i="0" dirty="0" err="1">
                <a:effectLst/>
                <a:latin typeface="Söhne"/>
              </a:rPr>
              <a:t>train_sales</a:t>
            </a:r>
            <a:r>
              <a:rPr lang="en-US" b="0" i="0" dirty="0">
                <a:effectLst/>
                <a:latin typeface="Söhne"/>
              </a:rPr>
              <a:t> with calendar and prices datasets separately, while Model 1 merges the chunk </a:t>
            </a:r>
            <a:r>
              <a:rPr lang="en-US" b="0" i="0" dirty="0" err="1">
                <a:effectLst/>
                <a:latin typeface="Söhne"/>
              </a:rPr>
              <a:t>dataframe</a:t>
            </a:r>
            <a:r>
              <a:rPr lang="en-US" b="0" i="0" dirty="0">
                <a:effectLst/>
                <a:latin typeface="Söhne"/>
              </a:rPr>
              <a:t> with calendar and prices datasets.</a:t>
            </a:r>
          </a:p>
          <a:p>
            <a:pPr lvl="1"/>
            <a:r>
              <a:rPr lang="en-US" dirty="0">
                <a:latin typeface="Söhne"/>
              </a:rPr>
              <a:t>This could be the reason why model 1 was slower in merging and crashed more. </a:t>
            </a:r>
            <a:endParaRPr lang="en-US" b="0" i="0" dirty="0">
              <a:effectLst/>
              <a:latin typeface="Söhne"/>
            </a:endParaRPr>
          </a:p>
          <a:p>
            <a:pPr algn="l">
              <a:buFont typeface="Arial" panose="020B0604020202020204" pitchFamily="34" charset="0"/>
              <a:buChar char="•"/>
            </a:pPr>
            <a:r>
              <a:rPr lang="en-US" dirty="0">
                <a:latin typeface="Söhne"/>
              </a:rPr>
              <a:t>Poisson vs </a:t>
            </a:r>
            <a:r>
              <a:rPr lang="en-US" dirty="0" err="1">
                <a:latin typeface="Söhne"/>
              </a:rPr>
              <a:t>Regressoin</a:t>
            </a:r>
            <a:r>
              <a:rPr lang="en-US" dirty="0">
                <a:latin typeface="Söhne"/>
              </a:rPr>
              <a:t> – prediction values</a:t>
            </a:r>
          </a:p>
          <a:p>
            <a:pPr algn="l">
              <a:buFont typeface="Arial" panose="020B0604020202020204" pitchFamily="34" charset="0"/>
              <a:buChar char="•"/>
            </a:pPr>
            <a:r>
              <a:rPr lang="en-US" b="0" i="0" dirty="0">
                <a:effectLst/>
                <a:latin typeface="Söhne"/>
              </a:rPr>
              <a:t>Feature engineering: Lag days, and rolling average</a:t>
            </a:r>
          </a:p>
        </p:txBody>
      </p:sp>
    </p:spTree>
    <p:extLst>
      <p:ext uri="{BB962C8B-B14F-4D97-AF65-F5344CB8AC3E}">
        <p14:creationId xmlns:p14="http://schemas.microsoft.com/office/powerpoint/2010/main" val="258047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F85E-2DF2-4F4D-8180-BBA995FD356F}"/>
              </a:ext>
            </a:extLst>
          </p:cNvPr>
          <p:cNvSpPr>
            <a:spLocks noGrp="1"/>
          </p:cNvSpPr>
          <p:nvPr>
            <p:ph type="title"/>
          </p:nvPr>
        </p:nvSpPr>
        <p:spPr/>
        <p:txBody>
          <a:bodyPr/>
          <a:lstStyle/>
          <a:p>
            <a:r>
              <a:rPr lang="en-US"/>
              <a:t>LSTM</a:t>
            </a:r>
            <a:endParaRPr lang="en-US" dirty="0"/>
          </a:p>
        </p:txBody>
      </p:sp>
      <p:sp>
        <p:nvSpPr>
          <p:cNvPr id="3" name="Content Placeholder 2">
            <a:extLst>
              <a:ext uri="{FF2B5EF4-FFF2-40B4-BE49-F238E27FC236}">
                <a16:creationId xmlns:a16="http://schemas.microsoft.com/office/drawing/2014/main" id="{B76BA453-058C-4948-B9B4-AAED3CE5877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55944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045A-A0BF-4899-B4FF-EAFF8D092B8C}"/>
              </a:ext>
            </a:extLst>
          </p:cNvPr>
          <p:cNvSpPr>
            <a:spLocks noGrp="1"/>
          </p:cNvSpPr>
          <p:nvPr>
            <p:ph type="title"/>
          </p:nvPr>
        </p:nvSpPr>
        <p:spPr/>
        <p:txBody>
          <a:bodyPr/>
          <a:lstStyle/>
          <a:p>
            <a:r>
              <a:rPr lang="en-US" dirty="0"/>
              <a:t>LSTM – Feature Scaling </a:t>
            </a:r>
          </a:p>
        </p:txBody>
      </p:sp>
      <p:sp>
        <p:nvSpPr>
          <p:cNvPr id="3" name="Content Placeholder 2">
            <a:extLst>
              <a:ext uri="{FF2B5EF4-FFF2-40B4-BE49-F238E27FC236}">
                <a16:creationId xmlns:a16="http://schemas.microsoft.com/office/drawing/2014/main" id="{6490C5FA-6827-4B8B-82A3-ACB86940370E}"/>
              </a:ext>
            </a:extLst>
          </p:cNvPr>
          <p:cNvSpPr>
            <a:spLocks noGrp="1"/>
          </p:cNvSpPr>
          <p:nvPr>
            <p:ph idx="1"/>
          </p:nvPr>
        </p:nvSpPr>
        <p:spPr/>
        <p:txBody>
          <a:bodyPr/>
          <a:lstStyle/>
          <a:p>
            <a:r>
              <a:rPr lang="en-US" dirty="0"/>
              <a:t>The </a:t>
            </a:r>
            <a:r>
              <a:rPr lang="en-US" dirty="0" err="1"/>
              <a:t>MinMaxScaler</a:t>
            </a:r>
            <a:r>
              <a:rPr lang="en-US" dirty="0"/>
              <a:t> from the </a:t>
            </a:r>
            <a:r>
              <a:rPr lang="en-US" dirty="0" err="1"/>
              <a:t>sklearn.preprocessing</a:t>
            </a:r>
            <a:r>
              <a:rPr lang="en-US" dirty="0"/>
              <a:t> </a:t>
            </a:r>
          </a:p>
          <a:p>
            <a:r>
              <a:rPr lang="en-US" dirty="0"/>
              <a:t>A </a:t>
            </a:r>
            <a:r>
              <a:rPr lang="en-US" dirty="0" err="1"/>
              <a:t>MinMaxScaler</a:t>
            </a:r>
            <a:r>
              <a:rPr lang="en-US" dirty="0"/>
              <a:t> object named </a:t>
            </a:r>
            <a:r>
              <a:rPr lang="en-US" dirty="0" err="1"/>
              <a:t>sc</a:t>
            </a:r>
            <a:r>
              <a:rPr lang="en-US" dirty="0"/>
              <a:t> is created, which will scale the features between 0 and 1.</a:t>
            </a:r>
          </a:p>
          <a:p>
            <a:r>
              <a:rPr lang="en-US" dirty="0"/>
              <a:t>The </a:t>
            </a:r>
            <a:r>
              <a:rPr lang="en-US" dirty="0" err="1"/>
              <a:t>train_sales</a:t>
            </a:r>
            <a:r>
              <a:rPr lang="en-US" dirty="0"/>
              <a:t> </a:t>
            </a:r>
            <a:r>
              <a:rPr lang="en-US" dirty="0" err="1"/>
              <a:t>DataFrame</a:t>
            </a:r>
            <a:r>
              <a:rPr lang="en-US" dirty="0"/>
              <a:t> is scaled, excluding certain columns (id, </a:t>
            </a:r>
            <a:r>
              <a:rPr lang="en-US" dirty="0" err="1"/>
              <a:t>item_id</a:t>
            </a:r>
            <a:r>
              <a:rPr lang="en-US" dirty="0"/>
              <a:t>, d, date, </a:t>
            </a:r>
            <a:r>
              <a:rPr lang="en-US" dirty="0" err="1"/>
              <a:t>wm_yr_wk</a:t>
            </a:r>
            <a:r>
              <a:rPr lang="en-US" dirty="0"/>
              <a:t>).</a:t>
            </a:r>
          </a:p>
        </p:txBody>
      </p:sp>
    </p:spTree>
    <p:extLst>
      <p:ext uri="{BB962C8B-B14F-4D97-AF65-F5344CB8AC3E}">
        <p14:creationId xmlns:p14="http://schemas.microsoft.com/office/powerpoint/2010/main" val="3051811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045A-A0BF-4899-B4FF-EAFF8D092B8C}"/>
              </a:ext>
            </a:extLst>
          </p:cNvPr>
          <p:cNvSpPr>
            <a:spLocks noGrp="1"/>
          </p:cNvSpPr>
          <p:nvPr>
            <p:ph type="title"/>
          </p:nvPr>
        </p:nvSpPr>
        <p:spPr/>
        <p:txBody>
          <a:bodyPr/>
          <a:lstStyle/>
          <a:p>
            <a:r>
              <a:rPr lang="en-US" dirty="0"/>
              <a:t>LSTM – Data Prep</a:t>
            </a:r>
          </a:p>
        </p:txBody>
      </p:sp>
      <p:sp>
        <p:nvSpPr>
          <p:cNvPr id="3" name="Content Placeholder 2">
            <a:extLst>
              <a:ext uri="{FF2B5EF4-FFF2-40B4-BE49-F238E27FC236}">
                <a16:creationId xmlns:a16="http://schemas.microsoft.com/office/drawing/2014/main" id="{6490C5FA-6827-4B8B-82A3-ACB86940370E}"/>
              </a:ext>
            </a:extLst>
          </p:cNvPr>
          <p:cNvSpPr>
            <a:spLocks noGrp="1"/>
          </p:cNvSpPr>
          <p:nvPr>
            <p:ph idx="1"/>
          </p:nvPr>
        </p:nvSpPr>
        <p:spPr/>
        <p:txBody>
          <a:bodyPr>
            <a:normAutofit fontScale="92500" lnSpcReduction="20000"/>
          </a:bodyPr>
          <a:lstStyle/>
          <a:p>
            <a:r>
              <a:rPr lang="en-US" dirty="0"/>
              <a:t>The timesteps variable is set to 14, representing the number of previous time steps to consider for each data point. </a:t>
            </a:r>
          </a:p>
          <a:p>
            <a:r>
              <a:rPr lang="en-US" dirty="0"/>
              <a:t>The </a:t>
            </a:r>
            <a:r>
              <a:rPr lang="en-US" dirty="0" err="1"/>
              <a:t>startDay</a:t>
            </a:r>
            <a:r>
              <a:rPr lang="en-US" dirty="0"/>
              <a:t> variable is set to 350, representing the starting day of the time series data. </a:t>
            </a:r>
          </a:p>
          <a:p>
            <a:r>
              <a:rPr lang="en-US" dirty="0"/>
              <a:t>A loop is executed from timesteps to 1941 - </a:t>
            </a:r>
            <a:r>
              <a:rPr lang="en-US" dirty="0" err="1"/>
              <a:t>startDay</a:t>
            </a:r>
            <a:r>
              <a:rPr lang="en-US" dirty="0"/>
              <a:t> (the length of the time series data). Within the loop: The previous timesteps data points are appended to </a:t>
            </a:r>
            <a:r>
              <a:rPr lang="en-US" dirty="0" err="1"/>
              <a:t>X_train</a:t>
            </a:r>
            <a:r>
              <a:rPr lang="en-US" dirty="0"/>
              <a:t>. The current data point's sales values for all items are appended to </a:t>
            </a:r>
            <a:r>
              <a:rPr lang="en-US" dirty="0" err="1"/>
              <a:t>y_train</a:t>
            </a:r>
            <a:r>
              <a:rPr lang="en-US" dirty="0"/>
              <a:t>. </a:t>
            </a:r>
          </a:p>
          <a:p>
            <a:pPr lvl="1"/>
            <a:r>
              <a:rPr lang="en-US" dirty="0"/>
              <a:t>Only the sales values are considered for predictions, even if additional features are present. The </a:t>
            </a:r>
            <a:r>
              <a:rPr lang="en-US" dirty="0" err="1"/>
              <a:t>dt_scaled</a:t>
            </a:r>
            <a:r>
              <a:rPr lang="en-US" dirty="0"/>
              <a:t> variable is deleted to free up memory. </a:t>
            </a:r>
            <a:r>
              <a:rPr lang="en-US" dirty="0" err="1"/>
              <a:t>X_train</a:t>
            </a:r>
            <a:r>
              <a:rPr lang="en-US" dirty="0"/>
              <a:t> and </a:t>
            </a:r>
            <a:r>
              <a:rPr lang="en-US" dirty="0" err="1"/>
              <a:t>y_train</a:t>
            </a:r>
            <a:r>
              <a:rPr lang="en-US" dirty="0"/>
              <a:t> are converted to </a:t>
            </a:r>
            <a:r>
              <a:rPr lang="en-US" dirty="0" err="1"/>
              <a:t>numpy</a:t>
            </a:r>
            <a:r>
              <a:rPr lang="en-US" dirty="0"/>
              <a:t> arrays.</a:t>
            </a:r>
          </a:p>
        </p:txBody>
      </p:sp>
    </p:spTree>
    <p:extLst>
      <p:ext uri="{BB962C8B-B14F-4D97-AF65-F5344CB8AC3E}">
        <p14:creationId xmlns:p14="http://schemas.microsoft.com/office/powerpoint/2010/main" val="3254681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4417-B711-49B3-B7DE-F13F3BE25535}"/>
              </a:ext>
            </a:extLst>
          </p:cNvPr>
          <p:cNvSpPr>
            <a:spLocks noGrp="1"/>
          </p:cNvSpPr>
          <p:nvPr>
            <p:ph type="title"/>
          </p:nvPr>
        </p:nvSpPr>
        <p:spPr/>
        <p:txBody>
          <a:bodyPr/>
          <a:lstStyle/>
          <a:p>
            <a:r>
              <a:rPr lang="en-US" dirty="0"/>
              <a:t>LSTM - </a:t>
            </a:r>
            <a:r>
              <a:rPr lang="en-US" b="1" i="0" dirty="0">
                <a:effectLst/>
                <a:latin typeface="Söhne"/>
              </a:rPr>
              <a:t>The RNN</a:t>
            </a:r>
            <a:endParaRPr lang="en-US" dirty="0"/>
          </a:p>
        </p:txBody>
      </p:sp>
      <p:sp>
        <p:nvSpPr>
          <p:cNvPr id="3" name="Content Placeholder 2">
            <a:extLst>
              <a:ext uri="{FF2B5EF4-FFF2-40B4-BE49-F238E27FC236}">
                <a16:creationId xmlns:a16="http://schemas.microsoft.com/office/drawing/2014/main" id="{801908FC-887D-4C45-BA8C-83BCD60153C8}"/>
              </a:ext>
            </a:extLst>
          </p:cNvPr>
          <p:cNvSpPr>
            <a:spLocks noGrp="1"/>
          </p:cNvSpPr>
          <p:nvPr>
            <p:ph idx="1"/>
          </p:nvPr>
        </p:nvSpPr>
        <p:spPr/>
        <p:txBody>
          <a:bodyPr numCol="1">
            <a:normAutofit/>
          </a:bodyPr>
          <a:lstStyle/>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rPr>
              <a:t>An RNN model is initialized using the Sequential class, creating an empty model object named regressor. </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rPr>
              <a:t>Adding LSTM Layers with Dropout Regularization: The first LSTM layer is added to the model with layer_1_units and a dropout rate of 0.2.</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rPr>
              <a:t>Two more LSTM layers are added with layer_3_units units and a dropout rate of 0.2, both with </a:t>
            </a:r>
            <a:r>
              <a:rPr kumimoji="0" lang="en-US" altLang="en-US" sz="1600" b="0" i="0" u="none" strike="noStrike" cap="none" normalizeH="0" baseline="0" dirty="0" err="1">
                <a:ln>
                  <a:noFill/>
                </a:ln>
                <a:solidFill>
                  <a:schemeClr val="tx1"/>
                </a:solidFill>
                <a:effectLst/>
              </a:rPr>
              <a:t>return_sequences</a:t>
            </a:r>
            <a:r>
              <a:rPr kumimoji="0" lang="en-US" altLang="en-US" sz="1600" b="0" i="0" u="none" strike="noStrike" cap="none" normalizeH="0" baseline="0" dirty="0">
                <a:ln>
                  <a:noFill/>
                </a:ln>
                <a:solidFill>
                  <a:schemeClr val="tx1"/>
                </a:solidFill>
                <a:effectLst/>
              </a:rPr>
              <a:t> = True.</a:t>
            </a:r>
          </a:p>
          <a:p>
            <a:pPr mar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rPr>
              <a:t> </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rPr>
              <a:t>Dropout layers are added after each LSTM layer to regularize the model. </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rPr>
              <a:t>Adding the Output Layer: A dense layer is added with units = 29, representing the number of output units. The output layer will provide predictions for the next 28 days of sales. </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rPr>
              <a:t>Compiling the RNN: The RNN model is compiled by specifying the optimizer and loss function. </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rPr>
              <a:t>The loss function is set to '</a:t>
            </a:r>
            <a:r>
              <a:rPr kumimoji="0" lang="en-US" altLang="en-US" sz="1600" b="0" i="0" u="none" strike="noStrike" cap="none" normalizeH="0" baseline="0" dirty="0" err="1">
                <a:ln>
                  <a:noFill/>
                </a:ln>
                <a:solidFill>
                  <a:schemeClr val="tx1"/>
                </a:solidFill>
                <a:effectLst/>
              </a:rPr>
              <a:t>mean_squared_error</a:t>
            </a:r>
            <a:r>
              <a:rPr kumimoji="0" lang="en-US" altLang="en-US" sz="1600" b="0" i="0" u="none" strike="noStrike" cap="none" normalizeH="0" baseline="0" dirty="0">
                <a:ln>
                  <a:noFill/>
                </a:ln>
                <a:solidFill>
                  <a:schemeClr val="tx1"/>
                </a:solidFill>
                <a:effectLst/>
              </a:rPr>
              <a:t>', which measures the mean squared difference between the predicted and actual values.</a:t>
            </a:r>
            <a:br>
              <a:rPr kumimoji="0" lang="en-US" altLang="en-US" sz="1600" b="0" i="0" u="none" strike="noStrike" cap="none" normalizeH="0" baseline="0" dirty="0">
                <a:ln>
                  <a:noFill/>
                </a:ln>
                <a:solidFill>
                  <a:schemeClr val="tx1"/>
                </a:solidFill>
                <a:effectLst/>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233217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2A18-980F-4D81-B2FA-4129C98A3350}"/>
              </a:ext>
            </a:extLst>
          </p:cNvPr>
          <p:cNvSpPr>
            <a:spLocks noGrp="1"/>
          </p:cNvSpPr>
          <p:nvPr>
            <p:ph type="title"/>
          </p:nvPr>
        </p:nvSpPr>
        <p:spPr/>
        <p:txBody>
          <a:bodyPr/>
          <a:lstStyle/>
          <a:p>
            <a:r>
              <a:rPr lang="en-US" dirty="0"/>
              <a:t>LSTM - Fitting</a:t>
            </a:r>
          </a:p>
        </p:txBody>
      </p:sp>
      <p:sp>
        <p:nvSpPr>
          <p:cNvPr id="3" name="Content Placeholder 2">
            <a:extLst>
              <a:ext uri="{FF2B5EF4-FFF2-40B4-BE49-F238E27FC236}">
                <a16:creationId xmlns:a16="http://schemas.microsoft.com/office/drawing/2014/main" id="{C3B15519-974B-45DC-B44F-B136926F92C0}"/>
              </a:ext>
            </a:extLst>
          </p:cNvPr>
          <p:cNvSpPr>
            <a:spLocks noGrp="1"/>
          </p:cNvSpPr>
          <p:nvPr>
            <p:ph idx="1"/>
          </p:nvPr>
        </p:nvSpPr>
        <p:spPr/>
        <p:txBody>
          <a:bodyPr>
            <a:normAutofit fontScale="92500" lnSpcReduction="10000"/>
          </a:bodyPr>
          <a:lstStyle/>
          <a:p>
            <a:r>
              <a:rPr lang="en-US" dirty="0"/>
              <a:t>The RNN model is fitted to the training set using the fit method of the regressor object. </a:t>
            </a:r>
          </a:p>
          <a:p>
            <a:r>
              <a:rPr lang="en-US" dirty="0"/>
              <a:t>The </a:t>
            </a:r>
            <a:r>
              <a:rPr lang="en-US" dirty="0" err="1"/>
              <a:t>X_train</a:t>
            </a:r>
            <a:r>
              <a:rPr lang="en-US" dirty="0"/>
              <a:t> and </a:t>
            </a:r>
            <a:r>
              <a:rPr lang="en-US" dirty="0" err="1"/>
              <a:t>y_train</a:t>
            </a:r>
            <a:r>
              <a:rPr lang="en-US" dirty="0"/>
              <a:t> datasets are used as inputs. </a:t>
            </a:r>
          </a:p>
          <a:p>
            <a:r>
              <a:rPr lang="en-US" dirty="0"/>
              <a:t>The epochs parameter is set to </a:t>
            </a:r>
            <a:r>
              <a:rPr lang="en-US" dirty="0" err="1"/>
              <a:t>epoch_no</a:t>
            </a:r>
            <a:r>
              <a:rPr lang="en-US" dirty="0"/>
              <a:t>, representing the number of times the model will iterate over the entire dataset during training. </a:t>
            </a:r>
          </a:p>
          <a:p>
            <a:r>
              <a:rPr lang="en-US" dirty="0"/>
              <a:t>The </a:t>
            </a:r>
            <a:r>
              <a:rPr lang="en-US" dirty="0" err="1"/>
              <a:t>batch_size</a:t>
            </a:r>
            <a:r>
              <a:rPr lang="en-US" dirty="0"/>
              <a:t> parameter is set to </a:t>
            </a:r>
            <a:r>
              <a:rPr lang="en-US" dirty="0" err="1"/>
              <a:t>batch_size_RNN</a:t>
            </a:r>
            <a:r>
              <a:rPr lang="en-US" dirty="0"/>
              <a:t>, which determines the number of samples used in each gradient update. The model is trained to learn patterns in the data and minimize the mean squared error loss between the predicted and actual values.</a:t>
            </a:r>
          </a:p>
        </p:txBody>
      </p:sp>
    </p:spTree>
    <p:extLst>
      <p:ext uri="{BB962C8B-B14F-4D97-AF65-F5344CB8AC3E}">
        <p14:creationId xmlns:p14="http://schemas.microsoft.com/office/powerpoint/2010/main" val="245136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5190-2DDC-4B4F-A016-00095236EF13}"/>
              </a:ext>
            </a:extLst>
          </p:cNvPr>
          <p:cNvSpPr>
            <a:spLocks noGrp="1"/>
          </p:cNvSpPr>
          <p:nvPr>
            <p:ph type="title"/>
          </p:nvPr>
        </p:nvSpPr>
        <p:spPr/>
        <p:txBody>
          <a:bodyPr/>
          <a:lstStyle/>
          <a:p>
            <a:r>
              <a:rPr lang="en-US" dirty="0"/>
              <a:t>Memory Optimization</a:t>
            </a:r>
          </a:p>
        </p:txBody>
      </p:sp>
      <p:pic>
        <p:nvPicPr>
          <p:cNvPr id="4" name="Picture 3">
            <a:extLst>
              <a:ext uri="{FF2B5EF4-FFF2-40B4-BE49-F238E27FC236}">
                <a16:creationId xmlns:a16="http://schemas.microsoft.com/office/drawing/2014/main" id="{C250E63C-23E7-4E96-A79C-C93DF8B5B3DC}"/>
              </a:ext>
            </a:extLst>
          </p:cNvPr>
          <p:cNvPicPr>
            <a:picLocks noChangeAspect="1"/>
          </p:cNvPicPr>
          <p:nvPr/>
        </p:nvPicPr>
        <p:blipFill>
          <a:blip r:embed="rId2"/>
          <a:stretch>
            <a:fillRect/>
          </a:stretch>
        </p:blipFill>
        <p:spPr>
          <a:xfrm>
            <a:off x="518592" y="2601825"/>
            <a:ext cx="4645038" cy="1968190"/>
          </a:xfrm>
          <a:prstGeom prst="rect">
            <a:avLst/>
          </a:prstGeom>
        </p:spPr>
      </p:pic>
      <p:pic>
        <p:nvPicPr>
          <p:cNvPr id="6" name="Picture 5">
            <a:extLst>
              <a:ext uri="{FF2B5EF4-FFF2-40B4-BE49-F238E27FC236}">
                <a16:creationId xmlns:a16="http://schemas.microsoft.com/office/drawing/2014/main" id="{4AA4FB29-BE44-4698-B4DB-642F1F8A7992}"/>
              </a:ext>
            </a:extLst>
          </p:cNvPr>
          <p:cNvPicPr>
            <a:picLocks noChangeAspect="1"/>
          </p:cNvPicPr>
          <p:nvPr/>
        </p:nvPicPr>
        <p:blipFill>
          <a:blip r:embed="rId3"/>
          <a:stretch>
            <a:fillRect/>
          </a:stretch>
        </p:blipFill>
        <p:spPr>
          <a:xfrm>
            <a:off x="7070577" y="2525433"/>
            <a:ext cx="4602831" cy="1968190"/>
          </a:xfrm>
          <a:prstGeom prst="rect">
            <a:avLst/>
          </a:prstGeom>
        </p:spPr>
      </p:pic>
      <p:pic>
        <p:nvPicPr>
          <p:cNvPr id="7" name="Picture 6">
            <a:extLst>
              <a:ext uri="{FF2B5EF4-FFF2-40B4-BE49-F238E27FC236}">
                <a16:creationId xmlns:a16="http://schemas.microsoft.com/office/drawing/2014/main" id="{AD81FE80-CAA0-4A12-9A96-FCF7505A68B8}"/>
              </a:ext>
            </a:extLst>
          </p:cNvPr>
          <p:cNvPicPr>
            <a:picLocks noChangeAspect="1"/>
          </p:cNvPicPr>
          <p:nvPr/>
        </p:nvPicPr>
        <p:blipFill>
          <a:blip r:embed="rId4"/>
          <a:stretch>
            <a:fillRect/>
          </a:stretch>
        </p:blipFill>
        <p:spPr>
          <a:xfrm>
            <a:off x="3680341" y="4793287"/>
            <a:ext cx="4831318" cy="2033451"/>
          </a:xfrm>
          <a:prstGeom prst="rect">
            <a:avLst/>
          </a:prstGeom>
        </p:spPr>
      </p:pic>
      <p:sp>
        <p:nvSpPr>
          <p:cNvPr id="8" name="TextBox 7">
            <a:extLst>
              <a:ext uri="{FF2B5EF4-FFF2-40B4-BE49-F238E27FC236}">
                <a16:creationId xmlns:a16="http://schemas.microsoft.com/office/drawing/2014/main" id="{08AA0FFC-1AEF-485C-80A8-BBB6CEC800D2}"/>
              </a:ext>
            </a:extLst>
          </p:cNvPr>
          <p:cNvSpPr txBox="1"/>
          <p:nvPr/>
        </p:nvSpPr>
        <p:spPr>
          <a:xfrm>
            <a:off x="4667794" y="4423955"/>
            <a:ext cx="2856411" cy="369332"/>
          </a:xfrm>
          <a:prstGeom prst="rect">
            <a:avLst/>
          </a:prstGeom>
          <a:noFill/>
        </p:spPr>
        <p:txBody>
          <a:bodyPr wrap="square" rtlCol="0">
            <a:spAutoFit/>
          </a:bodyPr>
          <a:lstStyle/>
          <a:p>
            <a:r>
              <a:rPr lang="en-US" b="1" dirty="0"/>
              <a:t>Calendar and Prices</a:t>
            </a:r>
          </a:p>
        </p:txBody>
      </p:sp>
      <p:sp>
        <p:nvSpPr>
          <p:cNvPr id="9" name="TextBox 8">
            <a:extLst>
              <a:ext uri="{FF2B5EF4-FFF2-40B4-BE49-F238E27FC236}">
                <a16:creationId xmlns:a16="http://schemas.microsoft.com/office/drawing/2014/main" id="{FE3D1022-938F-495A-8861-D3FE844DDED0}"/>
              </a:ext>
            </a:extLst>
          </p:cNvPr>
          <p:cNvSpPr txBox="1"/>
          <p:nvPr/>
        </p:nvSpPr>
        <p:spPr>
          <a:xfrm>
            <a:off x="1412905" y="2193887"/>
            <a:ext cx="2856411" cy="369332"/>
          </a:xfrm>
          <a:prstGeom prst="rect">
            <a:avLst/>
          </a:prstGeom>
          <a:noFill/>
        </p:spPr>
        <p:txBody>
          <a:bodyPr wrap="square" rtlCol="0">
            <a:spAutoFit/>
          </a:bodyPr>
          <a:lstStyle/>
          <a:p>
            <a:r>
              <a:rPr lang="en-US" b="1" dirty="0" err="1"/>
              <a:t>Sales_train_validation</a:t>
            </a:r>
            <a:endParaRPr lang="en-US" b="1" dirty="0"/>
          </a:p>
        </p:txBody>
      </p:sp>
      <p:sp>
        <p:nvSpPr>
          <p:cNvPr id="10" name="TextBox 9">
            <a:extLst>
              <a:ext uri="{FF2B5EF4-FFF2-40B4-BE49-F238E27FC236}">
                <a16:creationId xmlns:a16="http://schemas.microsoft.com/office/drawing/2014/main" id="{B0BA9A4E-3006-4C7B-A910-19170D021A81}"/>
              </a:ext>
            </a:extLst>
          </p:cNvPr>
          <p:cNvSpPr txBox="1"/>
          <p:nvPr/>
        </p:nvSpPr>
        <p:spPr>
          <a:xfrm>
            <a:off x="7922684" y="2160073"/>
            <a:ext cx="2856411" cy="369332"/>
          </a:xfrm>
          <a:prstGeom prst="rect">
            <a:avLst/>
          </a:prstGeom>
          <a:noFill/>
        </p:spPr>
        <p:txBody>
          <a:bodyPr wrap="square" rtlCol="0">
            <a:spAutoFit/>
          </a:bodyPr>
          <a:lstStyle/>
          <a:p>
            <a:r>
              <a:rPr lang="en-US" b="1" dirty="0" err="1"/>
              <a:t>Sales_train_evaluation</a:t>
            </a:r>
            <a:endParaRPr lang="en-US" b="1" dirty="0"/>
          </a:p>
        </p:txBody>
      </p:sp>
    </p:spTree>
    <p:extLst>
      <p:ext uri="{BB962C8B-B14F-4D97-AF65-F5344CB8AC3E}">
        <p14:creationId xmlns:p14="http://schemas.microsoft.com/office/powerpoint/2010/main" val="372200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E51F-9F14-48A9-B74D-30A3B3083CCF}"/>
              </a:ext>
            </a:extLst>
          </p:cNvPr>
          <p:cNvSpPr>
            <a:spLocks noGrp="1"/>
          </p:cNvSpPr>
          <p:nvPr>
            <p:ph type="title"/>
          </p:nvPr>
        </p:nvSpPr>
        <p:spPr/>
        <p:txBody>
          <a:bodyPr>
            <a:normAutofit fontScale="90000"/>
          </a:bodyPr>
          <a:lstStyle/>
          <a:p>
            <a:r>
              <a:rPr lang="en-US" i="0" dirty="0">
                <a:effectLst/>
                <a:latin typeface="Söhne"/>
              </a:rPr>
              <a:t>Processing Calendar Data &amp; Feature Engineering</a:t>
            </a:r>
            <a:endParaRPr lang="en-US" dirty="0"/>
          </a:p>
        </p:txBody>
      </p:sp>
      <p:sp>
        <p:nvSpPr>
          <p:cNvPr id="3" name="Content Placeholder 2">
            <a:extLst>
              <a:ext uri="{FF2B5EF4-FFF2-40B4-BE49-F238E27FC236}">
                <a16:creationId xmlns:a16="http://schemas.microsoft.com/office/drawing/2014/main" id="{8C2609D1-EB88-4861-A09B-DD1439E71E7A}"/>
              </a:ext>
            </a:extLst>
          </p:cNvPr>
          <p:cNvSpPr>
            <a:spLocks noGrp="1"/>
          </p:cNvSpPr>
          <p:nvPr>
            <p:ph idx="1"/>
          </p:nvPr>
        </p:nvSpPr>
        <p:spPr>
          <a:xfrm>
            <a:off x="827313" y="2211977"/>
            <a:ext cx="10702835" cy="4180114"/>
          </a:xfrm>
        </p:spPr>
        <p:txBody>
          <a:bodyPr>
            <a:normAutofit fontScale="62500" lnSpcReduction="20000"/>
          </a:bodyPr>
          <a:lstStyle/>
          <a:p>
            <a:pPr>
              <a:buFont typeface="+mj-lt"/>
              <a:buAutoNum type="arabicPeriod"/>
            </a:pPr>
            <a:r>
              <a:rPr lang="en-US" i="0" dirty="0">
                <a:effectLst/>
                <a:latin typeface="Söhne"/>
              </a:rPr>
              <a:t>Drop</a:t>
            </a:r>
            <a:r>
              <a:rPr lang="en-US" b="0" i="0" dirty="0">
                <a:effectLst/>
                <a:latin typeface="Söhne"/>
              </a:rPr>
              <a:t> unnecessary columns: Remove columns such as 'weekday', '</a:t>
            </a:r>
            <a:r>
              <a:rPr lang="en-US" b="0" i="0" dirty="0" err="1">
                <a:effectLst/>
                <a:latin typeface="Söhne"/>
              </a:rPr>
              <a:t>wday</a:t>
            </a:r>
            <a:r>
              <a:rPr lang="en-US" b="0" i="0" dirty="0">
                <a:effectLst/>
                <a:latin typeface="Söhne"/>
              </a:rPr>
              <a:t>', 'month', 'year', 'event_name_1', 'event_type_1', 'event_name_2', and 'event_type_2’.</a:t>
            </a:r>
          </a:p>
          <a:p>
            <a:pPr algn="l">
              <a:buFont typeface="+mj-lt"/>
              <a:buAutoNum type="arabicPeriod"/>
            </a:pPr>
            <a:r>
              <a:rPr lang="en-US" b="0" i="0" dirty="0">
                <a:effectLst/>
                <a:latin typeface="Söhne"/>
              </a:rPr>
              <a:t>Create additional features: a. Holidays:</a:t>
            </a:r>
          </a:p>
          <a:p>
            <a:pPr marL="742950" lvl="1" indent="-285750" algn="l">
              <a:buFont typeface="+mj-lt"/>
              <a:buAutoNum type="arabicPeriod"/>
            </a:pPr>
            <a:r>
              <a:rPr lang="en-US" b="0" i="0" dirty="0">
                <a:effectLst/>
                <a:latin typeface="Söhne"/>
              </a:rPr>
              <a:t>Define a list of holidays based on the competition context, including events like '</a:t>
            </a:r>
            <a:r>
              <a:rPr lang="en-US" b="0" i="0" dirty="0" err="1">
                <a:effectLst/>
                <a:latin typeface="Söhne"/>
              </a:rPr>
              <a:t>NewYear</a:t>
            </a:r>
            <a:r>
              <a:rPr lang="en-US" b="0" i="0" dirty="0">
                <a:effectLst/>
                <a:latin typeface="Söhne"/>
              </a:rPr>
              <a:t>', '</a:t>
            </a:r>
            <a:r>
              <a:rPr lang="en-US" b="0" i="0" dirty="0" err="1">
                <a:effectLst/>
                <a:latin typeface="Söhne"/>
              </a:rPr>
              <a:t>OrthodoxChristmas</a:t>
            </a:r>
            <a:r>
              <a:rPr lang="en-US" b="0" i="0" dirty="0">
                <a:effectLst/>
                <a:latin typeface="Söhne"/>
              </a:rPr>
              <a:t>', '</a:t>
            </a:r>
            <a:r>
              <a:rPr lang="en-US" b="0" i="0" dirty="0" err="1">
                <a:effectLst/>
                <a:latin typeface="Söhne"/>
              </a:rPr>
              <a:t>MartinLutherKingDay</a:t>
            </a:r>
            <a:r>
              <a:rPr lang="en-US" b="0" i="0" dirty="0">
                <a:effectLst/>
                <a:latin typeface="Söhne"/>
              </a:rPr>
              <a:t>', etc.</a:t>
            </a:r>
          </a:p>
          <a:p>
            <a:pPr marL="742950" lvl="1" indent="-285750" algn="l">
              <a:buFont typeface="+mj-lt"/>
              <a:buAutoNum type="arabicPeriod"/>
            </a:pPr>
            <a:r>
              <a:rPr lang="en-US" b="0" i="0" dirty="0">
                <a:effectLst/>
                <a:latin typeface="Söhne"/>
              </a:rPr>
              <a:t>Implement a function called '</a:t>
            </a:r>
            <a:r>
              <a:rPr lang="en-US" b="0" i="0" dirty="0" err="1">
                <a:effectLst/>
                <a:latin typeface="Söhne"/>
              </a:rPr>
              <a:t>is_holiday</a:t>
            </a:r>
            <a:r>
              <a:rPr lang="en-US" b="0" i="0" dirty="0">
                <a:effectLst/>
                <a:latin typeface="Söhne"/>
              </a:rPr>
              <a:t>(x)' that takes an event name as input and returns 1 if it is a holiday, or 0 otherwise.</a:t>
            </a:r>
          </a:p>
          <a:p>
            <a:pPr marL="742950" lvl="1" indent="-285750" algn="l">
              <a:buFont typeface="+mj-lt"/>
              <a:buAutoNum type="arabicPeriod"/>
            </a:pPr>
            <a:r>
              <a:rPr lang="en-US" b="0" i="0" dirty="0">
                <a:effectLst/>
                <a:latin typeface="Söhne"/>
              </a:rPr>
              <a:t>Apply the '</a:t>
            </a:r>
            <a:r>
              <a:rPr lang="en-US" b="0" i="0" dirty="0" err="1">
                <a:effectLst/>
                <a:latin typeface="Söhne"/>
              </a:rPr>
              <a:t>is_holiday</a:t>
            </a:r>
            <a:r>
              <a:rPr lang="en-US" b="0" i="0" dirty="0">
                <a:effectLst/>
                <a:latin typeface="Söhne"/>
              </a:rPr>
              <a:t>' function to the 'event_name_1' and 'event_name_2' columns using the 'apply' method.</a:t>
            </a:r>
          </a:p>
          <a:p>
            <a:pPr marL="742950" lvl="1" indent="-285750" algn="l">
              <a:buFont typeface="+mj-lt"/>
              <a:buAutoNum type="arabicPeriod"/>
            </a:pPr>
            <a:r>
              <a:rPr lang="en-US" b="0" i="0" dirty="0">
                <a:effectLst/>
                <a:latin typeface="Söhne"/>
              </a:rPr>
              <a:t>Create a new column called '</a:t>
            </a:r>
            <a:r>
              <a:rPr lang="en-US" b="0" i="0" dirty="0" err="1">
                <a:effectLst/>
                <a:latin typeface="Söhne"/>
              </a:rPr>
              <a:t>is_holiday</a:t>
            </a:r>
            <a:r>
              <a:rPr lang="en-US" b="0" i="0" dirty="0">
                <a:effectLst/>
                <a:latin typeface="Söhne"/>
              </a:rPr>
              <a:t>' by taking the maximum value between 'is_holiday_1' and 'is_holiday_2' using the 'max' function.</a:t>
            </a:r>
          </a:p>
          <a:p>
            <a:pPr marL="1200150" lvl="2" indent="-285750">
              <a:buFont typeface="+mj-lt"/>
              <a:buAutoNum type="arabicPeriod"/>
            </a:pPr>
            <a:r>
              <a:rPr lang="en-US" b="0" i="0" dirty="0">
                <a:effectLst/>
                <a:latin typeface="Söhne"/>
              </a:rPr>
              <a:t>This process identifies whether a particular date is associated with a holiday.</a:t>
            </a:r>
          </a:p>
          <a:p>
            <a:pPr algn="l">
              <a:buFont typeface="+mj-lt"/>
              <a:buAutoNum type="arabicPeriod"/>
            </a:pPr>
            <a:r>
              <a:rPr lang="en-US" b="0" i="0" dirty="0">
                <a:effectLst/>
                <a:latin typeface="Söhne"/>
              </a:rPr>
              <a:t>b. Weekends:</a:t>
            </a:r>
          </a:p>
          <a:p>
            <a:pPr marL="742950" lvl="1" indent="-285750" algn="l">
              <a:buFont typeface="+mj-lt"/>
              <a:buAutoNum type="arabicPeriod"/>
            </a:pPr>
            <a:r>
              <a:rPr lang="en-US" b="0" i="0" dirty="0">
                <a:effectLst/>
                <a:latin typeface="Söhne"/>
              </a:rPr>
              <a:t>Define a list of weekend days, such as 'Saturday' and 'Sunday'.</a:t>
            </a:r>
          </a:p>
          <a:p>
            <a:pPr marL="742950" lvl="1" indent="-285750" algn="l">
              <a:buFont typeface="+mj-lt"/>
              <a:buAutoNum type="arabicPeriod"/>
            </a:pPr>
            <a:r>
              <a:rPr lang="en-US" b="0" i="0" dirty="0">
                <a:effectLst/>
                <a:latin typeface="Söhne"/>
              </a:rPr>
              <a:t>Implement a function called '</a:t>
            </a:r>
            <a:r>
              <a:rPr lang="en-US" b="0" i="0" dirty="0" err="1">
                <a:effectLst/>
                <a:latin typeface="Söhne"/>
              </a:rPr>
              <a:t>is_weekend</a:t>
            </a:r>
            <a:r>
              <a:rPr lang="en-US" b="0" i="0" dirty="0">
                <a:effectLst/>
                <a:latin typeface="Söhne"/>
              </a:rPr>
              <a:t>(x)' that takes a weekday as input and returns 1 if it is a weekend, or 0 otherwise.</a:t>
            </a:r>
          </a:p>
          <a:p>
            <a:pPr marL="742950" lvl="1" indent="-285750" algn="l">
              <a:buFont typeface="+mj-lt"/>
              <a:buAutoNum type="arabicPeriod"/>
            </a:pPr>
            <a:r>
              <a:rPr lang="en-US" b="0" i="0" dirty="0">
                <a:effectLst/>
                <a:latin typeface="Söhne"/>
              </a:rPr>
              <a:t>Apply the '</a:t>
            </a:r>
            <a:r>
              <a:rPr lang="en-US" b="0" i="0" dirty="0" err="1">
                <a:effectLst/>
                <a:latin typeface="Söhne"/>
              </a:rPr>
              <a:t>is_weekend</a:t>
            </a:r>
            <a:r>
              <a:rPr lang="en-US" b="0" i="0" dirty="0">
                <a:effectLst/>
                <a:latin typeface="Söhne"/>
              </a:rPr>
              <a:t>' function to the 'weekday' column using the 'apply' method.</a:t>
            </a:r>
          </a:p>
          <a:p>
            <a:pPr marL="742950" lvl="1" indent="-285750" algn="l">
              <a:buFont typeface="+mj-lt"/>
              <a:buAutoNum type="arabicPeriod"/>
            </a:pPr>
            <a:r>
              <a:rPr lang="en-US" b="0" i="0" dirty="0">
                <a:effectLst/>
                <a:latin typeface="Söhne"/>
              </a:rPr>
              <a:t>Create a new column called '</a:t>
            </a:r>
            <a:r>
              <a:rPr lang="en-US" b="0" i="0" dirty="0" err="1">
                <a:effectLst/>
                <a:latin typeface="Söhne"/>
              </a:rPr>
              <a:t>is_weekend</a:t>
            </a:r>
            <a:r>
              <a:rPr lang="en-US" b="0" i="0" dirty="0">
                <a:effectLst/>
                <a:latin typeface="Söhne"/>
              </a:rPr>
              <a:t>' to store the results.</a:t>
            </a:r>
          </a:p>
          <a:p>
            <a:pPr marL="1200150" lvl="2" indent="-285750">
              <a:buFont typeface="+mj-lt"/>
              <a:buAutoNum type="arabicPeriod"/>
            </a:pPr>
            <a:r>
              <a:rPr lang="en-US" b="0" i="0" dirty="0">
                <a:effectLst/>
                <a:latin typeface="Söhne"/>
              </a:rPr>
              <a:t>This process determines whether a specific date falls on a weekend.</a:t>
            </a:r>
          </a:p>
          <a:p>
            <a:r>
              <a:rPr lang="en-US" b="0" i="0" dirty="0">
                <a:effectLst/>
                <a:latin typeface="Söhne"/>
              </a:rPr>
              <a:t>These additional features of holidays and weekends provide valuable information for analyzing and forecasting sales data, as they capture potential patterns and variations in consumer behavior based on special events and weekends.</a:t>
            </a:r>
          </a:p>
        </p:txBody>
      </p:sp>
    </p:spTree>
    <p:extLst>
      <p:ext uri="{BB962C8B-B14F-4D97-AF65-F5344CB8AC3E}">
        <p14:creationId xmlns:p14="http://schemas.microsoft.com/office/powerpoint/2010/main" val="204144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CDBE-1ED5-4D9A-9920-8B14FF30B945}"/>
              </a:ext>
            </a:extLst>
          </p:cNvPr>
          <p:cNvSpPr>
            <a:spLocks noGrp="1"/>
          </p:cNvSpPr>
          <p:nvPr>
            <p:ph type="title"/>
          </p:nvPr>
        </p:nvSpPr>
        <p:spPr/>
        <p:txBody>
          <a:bodyPr/>
          <a:lstStyle/>
          <a:p>
            <a:r>
              <a:rPr lang="en-US" i="0" dirty="0">
                <a:effectLst/>
                <a:latin typeface="Söhne"/>
              </a:rPr>
              <a:t>Data and Preprocessing Sales Evaluation Data</a:t>
            </a:r>
            <a:endParaRPr lang="en-US" dirty="0"/>
          </a:p>
        </p:txBody>
      </p:sp>
      <p:sp>
        <p:nvSpPr>
          <p:cNvPr id="3" name="Content Placeholder 2">
            <a:extLst>
              <a:ext uri="{FF2B5EF4-FFF2-40B4-BE49-F238E27FC236}">
                <a16:creationId xmlns:a16="http://schemas.microsoft.com/office/drawing/2014/main" id="{FC9E458C-D190-482A-8E1A-5FC58E9C35B6}"/>
              </a:ext>
            </a:extLst>
          </p:cNvPr>
          <p:cNvSpPr>
            <a:spLocks noGrp="1"/>
          </p:cNvSpPr>
          <p:nvPr>
            <p:ph idx="1"/>
          </p:nvPr>
        </p:nvSpPr>
        <p:spPr>
          <a:xfrm>
            <a:off x="696686" y="2220686"/>
            <a:ext cx="10587010" cy="3951514"/>
          </a:xfrm>
        </p:spPr>
        <p:txBody>
          <a:bodyPr>
            <a:normAutofit fontScale="70000" lnSpcReduction="20000"/>
          </a:bodyPr>
          <a:lstStyle/>
          <a:p>
            <a:r>
              <a:rPr lang="en-US" dirty="0"/>
              <a:t>Transformation using the Melt Function </a:t>
            </a:r>
          </a:p>
          <a:p>
            <a:pPr lvl="1"/>
            <a:r>
              <a:rPr lang="en-US" dirty="0"/>
              <a:t>Utilize the melt function to reshape the data. </a:t>
            </a:r>
          </a:p>
          <a:p>
            <a:pPr lvl="1"/>
            <a:r>
              <a:rPr lang="en-US" dirty="0"/>
              <a:t>Purpose: Convert the wide format (each day as a separate column) to a long format (each day as a separate row). </a:t>
            </a:r>
          </a:p>
          <a:p>
            <a:pPr lvl="2"/>
            <a:r>
              <a:rPr lang="en-US" dirty="0"/>
              <a:t>The melt function allows us to gather multiple columns into a single column while preserving the identifying variables.</a:t>
            </a:r>
          </a:p>
          <a:p>
            <a:r>
              <a:rPr lang="en-US" dirty="0"/>
              <a:t>Reshaped Data Structure </a:t>
            </a:r>
          </a:p>
          <a:p>
            <a:r>
              <a:rPr lang="en-US" dirty="0"/>
              <a:t>The reshaped data structure consists of the following columns: </a:t>
            </a:r>
          </a:p>
          <a:p>
            <a:pPr lvl="1"/>
            <a:r>
              <a:rPr lang="en-US" dirty="0"/>
              <a:t>id: Unique identifier for each item and store combination. </a:t>
            </a:r>
          </a:p>
          <a:p>
            <a:pPr lvl="1"/>
            <a:r>
              <a:rPr lang="en-US" dirty="0" err="1"/>
              <a:t>item_id</a:t>
            </a:r>
            <a:r>
              <a:rPr lang="en-US" dirty="0"/>
              <a:t>: Unique identifier for the item. </a:t>
            </a:r>
          </a:p>
          <a:p>
            <a:pPr lvl="1"/>
            <a:r>
              <a:rPr lang="en-US" dirty="0" err="1"/>
              <a:t>dept_id</a:t>
            </a:r>
            <a:r>
              <a:rPr lang="en-US" dirty="0"/>
              <a:t>: Unique identifier for the item department. </a:t>
            </a:r>
          </a:p>
          <a:p>
            <a:pPr lvl="1"/>
            <a:r>
              <a:rPr lang="en-US" dirty="0" err="1"/>
              <a:t>cat_id</a:t>
            </a:r>
            <a:r>
              <a:rPr lang="en-US" dirty="0"/>
              <a:t>: Unique identifier for the item category. </a:t>
            </a:r>
          </a:p>
          <a:p>
            <a:pPr lvl="1"/>
            <a:r>
              <a:rPr lang="en-US" dirty="0" err="1"/>
              <a:t>store_id</a:t>
            </a:r>
            <a:r>
              <a:rPr lang="en-US" dirty="0"/>
              <a:t>: Unique identifier for the store. </a:t>
            </a:r>
          </a:p>
          <a:p>
            <a:pPr lvl="1"/>
            <a:r>
              <a:rPr lang="en-US" dirty="0" err="1"/>
              <a:t>state_id</a:t>
            </a:r>
            <a:r>
              <a:rPr lang="en-US" dirty="0"/>
              <a:t>: Unique identifier for the state. </a:t>
            </a:r>
          </a:p>
          <a:p>
            <a:pPr lvl="1"/>
            <a:r>
              <a:rPr lang="en-US" dirty="0"/>
              <a:t>d: Day identifier (e.g., "d_1" represents the first day). </a:t>
            </a:r>
          </a:p>
          <a:p>
            <a:pPr lvl="1"/>
            <a:r>
              <a:rPr lang="en-US" dirty="0"/>
              <a:t>qty: Sales quantity for a specific item, store, and day.</a:t>
            </a:r>
          </a:p>
        </p:txBody>
      </p:sp>
    </p:spTree>
    <p:extLst>
      <p:ext uri="{BB962C8B-B14F-4D97-AF65-F5344CB8AC3E}">
        <p14:creationId xmlns:p14="http://schemas.microsoft.com/office/powerpoint/2010/main" val="81928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77CDBE-1ED5-4D9A-9920-8B14FF30B945}"/>
              </a:ext>
            </a:extLst>
          </p:cNvPr>
          <p:cNvSpPr>
            <a:spLocks noGrp="1"/>
          </p:cNvSpPr>
          <p:nvPr>
            <p:ph type="title"/>
          </p:nvPr>
        </p:nvSpPr>
        <p:spPr>
          <a:xfrm>
            <a:off x="371094" y="1161288"/>
            <a:ext cx="3438144" cy="1239012"/>
          </a:xfrm>
        </p:spPr>
        <p:txBody>
          <a:bodyPr anchor="ctr">
            <a:normAutofit/>
          </a:bodyPr>
          <a:lstStyle/>
          <a:p>
            <a:r>
              <a:rPr lang="en-US" sz="2600" i="0" dirty="0">
                <a:effectLst/>
                <a:latin typeface="Söhne"/>
              </a:rPr>
              <a:t>Data and Preprocessing Sales Evaluation Data</a:t>
            </a:r>
            <a:endParaRPr lang="en-US" sz="2600" dirty="0"/>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E458C-D190-482A-8E1A-5FC58E9C35B6}"/>
              </a:ext>
            </a:extLst>
          </p:cNvPr>
          <p:cNvSpPr>
            <a:spLocks noGrp="1"/>
          </p:cNvSpPr>
          <p:nvPr>
            <p:ph idx="1"/>
          </p:nvPr>
        </p:nvSpPr>
        <p:spPr>
          <a:xfrm>
            <a:off x="371094" y="2718054"/>
            <a:ext cx="3438906" cy="3207258"/>
          </a:xfrm>
        </p:spPr>
        <p:txBody>
          <a:bodyPr anchor="t">
            <a:normAutofit/>
          </a:bodyPr>
          <a:lstStyle/>
          <a:p>
            <a:pPr>
              <a:lnSpc>
                <a:spcPct val="100000"/>
              </a:lnSpc>
            </a:pPr>
            <a:r>
              <a:rPr lang="en-US" sz="1400" dirty="0"/>
              <a:t>There is a change in data structure and the inclusion of the qty column representing sales quantities.</a:t>
            </a:r>
          </a:p>
          <a:p>
            <a:pPr>
              <a:lnSpc>
                <a:spcPct val="100000"/>
              </a:lnSpc>
            </a:pPr>
            <a:r>
              <a:rPr lang="en-US" sz="1400" dirty="0"/>
              <a:t>By using the melt function, the original wide-format data is converted into a long format, allowing for easier analysis and modeling. </a:t>
            </a:r>
          </a:p>
          <a:p>
            <a:pPr lvl="1">
              <a:lnSpc>
                <a:spcPct val="100000"/>
              </a:lnSpc>
            </a:pPr>
            <a:r>
              <a:rPr lang="en-US" sz="1400" dirty="0"/>
              <a:t>The reshaped data retains important information such as item, store, and sales quantity, which are essential for forecasting.</a:t>
            </a:r>
          </a:p>
        </p:txBody>
      </p:sp>
      <p:pic>
        <p:nvPicPr>
          <p:cNvPr id="7" name="Picture 6">
            <a:extLst>
              <a:ext uri="{FF2B5EF4-FFF2-40B4-BE49-F238E27FC236}">
                <a16:creationId xmlns:a16="http://schemas.microsoft.com/office/drawing/2014/main" id="{42AB861C-D6EB-4CD2-852F-35FBCFDE328B}"/>
              </a:ext>
            </a:extLst>
          </p:cNvPr>
          <p:cNvPicPr>
            <a:picLocks noChangeAspect="1"/>
          </p:cNvPicPr>
          <p:nvPr/>
        </p:nvPicPr>
        <p:blipFill>
          <a:blip r:embed="rId2"/>
          <a:stretch>
            <a:fillRect/>
          </a:stretch>
        </p:blipFill>
        <p:spPr>
          <a:xfrm>
            <a:off x="3888036" y="2117025"/>
            <a:ext cx="8289128" cy="2420140"/>
          </a:xfrm>
          <a:prstGeom prst="rect">
            <a:avLst/>
          </a:prstGeom>
        </p:spPr>
      </p:pic>
    </p:spTree>
    <p:extLst>
      <p:ext uri="{BB962C8B-B14F-4D97-AF65-F5344CB8AC3E}">
        <p14:creationId xmlns:p14="http://schemas.microsoft.com/office/powerpoint/2010/main" val="1323961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CBCFA-97FD-4E1E-B0AD-F79A70C25510}"/>
              </a:ext>
            </a:extLst>
          </p:cNvPr>
          <p:cNvSpPr>
            <a:spLocks noGrp="1"/>
          </p:cNvSpPr>
          <p:nvPr>
            <p:ph type="title"/>
          </p:nvPr>
        </p:nvSpPr>
        <p:spPr/>
        <p:txBody>
          <a:bodyPr>
            <a:normAutofit fontScale="90000"/>
          </a:bodyPr>
          <a:lstStyle/>
          <a:p>
            <a:r>
              <a:rPr lang="en-US" dirty="0"/>
              <a:t>Preprocessing Calendar, Sales, Price Data</a:t>
            </a:r>
          </a:p>
        </p:txBody>
      </p:sp>
      <p:sp>
        <p:nvSpPr>
          <p:cNvPr id="3" name="Content Placeholder 2">
            <a:extLst>
              <a:ext uri="{FF2B5EF4-FFF2-40B4-BE49-F238E27FC236}">
                <a16:creationId xmlns:a16="http://schemas.microsoft.com/office/drawing/2014/main" id="{FD5E6541-198B-49C2-BE5C-55DFB8F321DD}"/>
              </a:ext>
            </a:extLst>
          </p:cNvPr>
          <p:cNvSpPr>
            <a:spLocks noGrp="1"/>
          </p:cNvSpPr>
          <p:nvPr>
            <p:ph idx="1"/>
          </p:nvPr>
        </p:nvSpPr>
        <p:spPr/>
        <p:txBody>
          <a:bodyPr>
            <a:normAutofit fontScale="92500" lnSpcReduction="10000"/>
          </a:bodyPr>
          <a:lstStyle/>
          <a:p>
            <a:r>
              <a:rPr lang="en-US" dirty="0">
                <a:latin typeface="Söhne"/>
              </a:rPr>
              <a:t>The </a:t>
            </a:r>
            <a:r>
              <a:rPr lang="en-US" dirty="0" err="1">
                <a:latin typeface="Söhne"/>
              </a:rPr>
              <a:t>train_sales</a:t>
            </a:r>
            <a:r>
              <a:rPr lang="en-US" dirty="0">
                <a:latin typeface="Söhne"/>
              </a:rPr>
              <a:t> </a:t>
            </a:r>
            <a:r>
              <a:rPr lang="en-US" dirty="0" err="1">
                <a:latin typeface="Söhne"/>
              </a:rPr>
              <a:t>DataFrame</a:t>
            </a:r>
            <a:r>
              <a:rPr lang="en-US" dirty="0">
                <a:latin typeface="Söhne"/>
              </a:rPr>
              <a:t> is merged with the calendar </a:t>
            </a:r>
            <a:r>
              <a:rPr lang="en-US" dirty="0" err="1">
                <a:latin typeface="Söhne"/>
              </a:rPr>
              <a:t>DataFrame</a:t>
            </a:r>
            <a:r>
              <a:rPr lang="en-US" dirty="0">
                <a:latin typeface="Söhne"/>
              </a:rPr>
              <a:t> based on the common column 'd' (representing the day) using the </a:t>
            </a:r>
            <a:r>
              <a:rPr lang="en-US" dirty="0" err="1">
                <a:latin typeface="Söhne"/>
              </a:rPr>
              <a:t>pd.merge</a:t>
            </a:r>
            <a:r>
              <a:rPr lang="en-US" dirty="0">
                <a:latin typeface="Söhne"/>
              </a:rPr>
              <a:t>() function. This combines the sales data with the corresponding calendar information. </a:t>
            </a:r>
            <a:endParaRPr lang="en-US" b="0" i="0" dirty="0">
              <a:effectLst/>
              <a:latin typeface="Söhne"/>
            </a:endParaRPr>
          </a:p>
          <a:p>
            <a:r>
              <a:rPr lang="en-US" b="0" i="0" dirty="0">
                <a:effectLst/>
                <a:latin typeface="Söhne"/>
              </a:rPr>
              <a:t>The sales data, which was previously transformed using the melt function, was merged with the prices data. </a:t>
            </a:r>
          </a:p>
          <a:p>
            <a:pPr lvl="1"/>
            <a:r>
              <a:rPr lang="en-US" b="0" i="0" dirty="0">
                <a:effectLst/>
                <a:latin typeface="Söhne"/>
              </a:rPr>
              <a:t>The merging was done based on three columns: "</a:t>
            </a:r>
            <a:r>
              <a:rPr lang="en-US" b="0" i="0" dirty="0" err="1">
                <a:effectLst/>
                <a:latin typeface="Söhne"/>
              </a:rPr>
              <a:t>item_id</a:t>
            </a:r>
            <a:r>
              <a:rPr lang="en-US" b="0" i="0" dirty="0">
                <a:effectLst/>
                <a:latin typeface="Söhne"/>
              </a:rPr>
              <a:t>," "</a:t>
            </a:r>
            <a:r>
              <a:rPr lang="en-US" b="0" i="0" dirty="0" err="1">
                <a:effectLst/>
                <a:latin typeface="Söhne"/>
              </a:rPr>
              <a:t>wm_yr_wk</a:t>
            </a:r>
            <a:r>
              <a:rPr lang="en-US" b="0" i="0" dirty="0">
                <a:effectLst/>
                <a:latin typeface="Söhne"/>
              </a:rPr>
              <a:t>" (week), and "</a:t>
            </a:r>
            <a:r>
              <a:rPr lang="en-US" b="0" i="0" dirty="0" err="1">
                <a:effectLst/>
                <a:latin typeface="Söhne"/>
              </a:rPr>
              <a:t>store_id</a:t>
            </a:r>
            <a:r>
              <a:rPr lang="en-US" b="0" i="0" dirty="0">
                <a:effectLst/>
                <a:latin typeface="Söhne"/>
              </a:rPr>
              <a:t>." </a:t>
            </a:r>
          </a:p>
          <a:p>
            <a:pPr lvl="2"/>
            <a:r>
              <a:rPr lang="en-US" b="0" i="0" dirty="0">
                <a:effectLst/>
                <a:latin typeface="Söhne"/>
              </a:rPr>
              <a:t>This allows us to align the sales data with the corresponding prices for each item, week, and store.</a:t>
            </a:r>
          </a:p>
          <a:p>
            <a:pPr algn="l">
              <a:buFont typeface="Arial" panose="020B0604020202020204" pitchFamily="34" charset="0"/>
              <a:buChar char="•"/>
            </a:pPr>
            <a:r>
              <a:rPr lang="en-US" b="0" i="0" dirty="0">
                <a:effectLst/>
                <a:latin typeface="Söhne"/>
              </a:rPr>
              <a:t>The merged dataset contains sales, calendar, and price information combined.</a:t>
            </a:r>
          </a:p>
          <a:p>
            <a:pPr lvl="1"/>
            <a:r>
              <a:rPr lang="en-US" b="0" i="0" dirty="0">
                <a:effectLst/>
                <a:latin typeface="Söhne"/>
              </a:rPr>
              <a:t>Each row corresponds to a specific item, week, and store combination.</a:t>
            </a:r>
          </a:p>
          <a:p>
            <a:pPr marL="0" indent="0">
              <a:buNone/>
            </a:pPr>
            <a:endParaRPr lang="en-US" dirty="0"/>
          </a:p>
        </p:txBody>
      </p:sp>
    </p:spTree>
    <p:extLst>
      <p:ext uri="{BB962C8B-B14F-4D97-AF65-F5344CB8AC3E}">
        <p14:creationId xmlns:p14="http://schemas.microsoft.com/office/powerpoint/2010/main" val="293810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E7DA-6612-4B4B-9FC4-9CE4BAE36B02}"/>
              </a:ext>
            </a:extLst>
          </p:cNvPr>
          <p:cNvSpPr>
            <a:spLocks noGrp="1"/>
          </p:cNvSpPr>
          <p:nvPr>
            <p:ph type="title"/>
          </p:nvPr>
        </p:nvSpPr>
        <p:spPr/>
        <p:txBody>
          <a:bodyPr/>
          <a:lstStyle/>
          <a:p>
            <a:r>
              <a:rPr lang="en-US" dirty="0"/>
              <a:t>Merging and Transforming</a:t>
            </a:r>
          </a:p>
        </p:txBody>
      </p:sp>
      <p:sp>
        <p:nvSpPr>
          <p:cNvPr id="3" name="Content Placeholder 2">
            <a:extLst>
              <a:ext uri="{FF2B5EF4-FFF2-40B4-BE49-F238E27FC236}">
                <a16:creationId xmlns:a16="http://schemas.microsoft.com/office/drawing/2014/main" id="{64DFCA2A-6A61-4634-B689-2BA8F646E547}"/>
              </a:ext>
            </a:extLst>
          </p:cNvPr>
          <p:cNvSpPr>
            <a:spLocks noGrp="1"/>
          </p:cNvSpPr>
          <p:nvPr>
            <p:ph idx="1"/>
          </p:nvPr>
        </p:nvSpPr>
        <p:spPr/>
        <p:txBody>
          <a:bodyPr>
            <a:normAutofit fontScale="92500" lnSpcReduction="10000"/>
          </a:bodyPr>
          <a:lstStyle/>
          <a:p>
            <a:r>
              <a:rPr lang="en-US" dirty="0"/>
              <a:t>A specific subset of train sales data ('</a:t>
            </a:r>
            <a:r>
              <a:rPr lang="en-US" dirty="0" err="1"/>
              <a:t>train_sales_test</a:t>
            </a:r>
            <a:r>
              <a:rPr lang="en-US" dirty="0"/>
              <a:t>') is selected for further processing. </a:t>
            </a:r>
          </a:p>
          <a:p>
            <a:r>
              <a:rPr lang="en-US" dirty="0"/>
              <a:t>Rows from the original </a:t>
            </a:r>
            <a:r>
              <a:rPr lang="en-US" dirty="0" err="1"/>
              <a:t>train_sales_test</a:t>
            </a:r>
            <a:r>
              <a:rPr lang="en-US" dirty="0"/>
              <a:t> </a:t>
            </a:r>
            <a:r>
              <a:rPr lang="en-US" dirty="0" err="1"/>
              <a:t>DataFrame</a:t>
            </a:r>
            <a:r>
              <a:rPr lang="en-US" dirty="0"/>
              <a:t> are duplicated and appended to itself 28 times to accommodate the predictions for each of the 28 forecasted days. </a:t>
            </a:r>
          </a:p>
          <a:p>
            <a:r>
              <a:rPr lang="en-US" dirty="0"/>
              <a:t>'</a:t>
            </a:r>
            <a:r>
              <a:rPr lang="en-US" dirty="0" err="1"/>
              <a:t>train_sales_test</a:t>
            </a:r>
            <a:r>
              <a:rPr lang="en-US" dirty="0"/>
              <a:t>' is merged again with the calendar data based on the 'd' column using a left join. </a:t>
            </a:r>
          </a:p>
          <a:p>
            <a:r>
              <a:rPr lang="en-US" dirty="0"/>
              <a:t>'</a:t>
            </a:r>
            <a:r>
              <a:rPr lang="en-US" dirty="0" err="1"/>
              <a:t>train_sales_test</a:t>
            </a:r>
            <a:r>
              <a:rPr lang="en-US" dirty="0"/>
              <a:t>' is merged again with the prices data based on the '</a:t>
            </a:r>
            <a:r>
              <a:rPr lang="en-US" dirty="0" err="1"/>
              <a:t>item_id</a:t>
            </a:r>
            <a:r>
              <a:rPr lang="en-US" dirty="0"/>
              <a:t>', '</a:t>
            </a:r>
            <a:r>
              <a:rPr lang="en-US" dirty="0" err="1"/>
              <a:t>wm_yr_wk</a:t>
            </a:r>
            <a:r>
              <a:rPr lang="en-US" dirty="0"/>
              <a:t>', and '</a:t>
            </a:r>
            <a:r>
              <a:rPr lang="en-US" dirty="0" err="1"/>
              <a:t>store_id</a:t>
            </a:r>
            <a:r>
              <a:rPr lang="en-US" dirty="0"/>
              <a:t>' columns using a left join.</a:t>
            </a:r>
          </a:p>
        </p:txBody>
      </p:sp>
    </p:spTree>
    <p:extLst>
      <p:ext uri="{BB962C8B-B14F-4D97-AF65-F5344CB8AC3E}">
        <p14:creationId xmlns:p14="http://schemas.microsoft.com/office/powerpoint/2010/main" val="179679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6665-23F0-407D-9DE1-CD42934D1C75}"/>
              </a:ext>
            </a:extLst>
          </p:cNvPr>
          <p:cNvSpPr>
            <a:spLocks noGrp="1"/>
          </p:cNvSpPr>
          <p:nvPr>
            <p:ph type="title"/>
          </p:nvPr>
        </p:nvSpPr>
        <p:spPr/>
        <p:txBody>
          <a:bodyPr/>
          <a:lstStyle/>
          <a:p>
            <a:r>
              <a:rPr lang="en-US" i="0" dirty="0">
                <a:effectLst/>
                <a:latin typeface="Söhne"/>
              </a:rPr>
              <a:t>Feature Engineering (Model 2)</a:t>
            </a:r>
            <a:endParaRPr lang="en-US" dirty="0"/>
          </a:p>
        </p:txBody>
      </p:sp>
      <p:sp>
        <p:nvSpPr>
          <p:cNvPr id="3" name="Content Placeholder 2">
            <a:extLst>
              <a:ext uri="{FF2B5EF4-FFF2-40B4-BE49-F238E27FC236}">
                <a16:creationId xmlns:a16="http://schemas.microsoft.com/office/drawing/2014/main" id="{25B4529D-60E9-4F63-8FFA-F01AA362D416}"/>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effectLst/>
                <a:latin typeface="Söhne"/>
              </a:rPr>
              <a:t>Two lists, holiday and weekend, are created to identify holidays and weekends. </a:t>
            </a:r>
          </a:p>
          <a:p>
            <a:pPr algn="l">
              <a:buFont typeface="Arial" panose="020B0604020202020204" pitchFamily="34" charset="0"/>
              <a:buChar char="•"/>
            </a:pPr>
            <a:r>
              <a:rPr lang="en-US" b="0" i="0" dirty="0">
                <a:effectLst/>
                <a:latin typeface="Söhne"/>
              </a:rPr>
              <a:t>Two functions, </a:t>
            </a:r>
            <a:r>
              <a:rPr lang="en-US" b="0" i="0" dirty="0" err="1">
                <a:effectLst/>
                <a:latin typeface="Söhne"/>
              </a:rPr>
              <a:t>is_holiday</a:t>
            </a:r>
            <a:r>
              <a:rPr lang="en-US" b="0" i="0" dirty="0">
                <a:effectLst/>
                <a:latin typeface="Söhne"/>
              </a:rPr>
              <a:t>() and </a:t>
            </a:r>
            <a:r>
              <a:rPr lang="en-US" b="0" i="0" dirty="0" err="1">
                <a:effectLst/>
                <a:latin typeface="Söhne"/>
              </a:rPr>
              <a:t>is_weekend</a:t>
            </a:r>
            <a:r>
              <a:rPr lang="en-US" b="0" i="0" dirty="0">
                <a:effectLst/>
                <a:latin typeface="Söhne"/>
              </a:rPr>
              <a:t>(), are defined to assign binary values (1 or 0) indicating whether a particular event is a holiday or falls on a weekend. </a:t>
            </a:r>
          </a:p>
          <a:p>
            <a:pPr algn="l">
              <a:buFont typeface="Arial" panose="020B0604020202020204" pitchFamily="34" charset="0"/>
              <a:buChar char="•"/>
            </a:pPr>
            <a:r>
              <a:rPr lang="en-US" b="0" i="0" dirty="0">
                <a:effectLst/>
                <a:latin typeface="Söhne"/>
              </a:rPr>
              <a:t>The functions are applied to the event_name_1, event_name_2, and weekday columns of the calendar </a:t>
            </a:r>
            <a:r>
              <a:rPr lang="en-US" b="0" i="0" dirty="0" err="1">
                <a:effectLst/>
                <a:latin typeface="Söhne"/>
              </a:rPr>
              <a:t>DataFrame</a:t>
            </a:r>
            <a:r>
              <a:rPr lang="en-US" b="0" i="0" dirty="0">
                <a:effectLst/>
                <a:latin typeface="Söhne"/>
              </a:rPr>
              <a:t> to create additional columns (is_holiday_1, is_holiday_2, </a:t>
            </a:r>
            <a:r>
              <a:rPr lang="en-US" b="0" i="0" dirty="0" err="1">
                <a:effectLst/>
                <a:latin typeface="Söhne"/>
              </a:rPr>
              <a:t>is_holiday</a:t>
            </a:r>
            <a:r>
              <a:rPr lang="en-US" b="0" i="0" dirty="0">
                <a:effectLst/>
                <a:latin typeface="Söhne"/>
              </a:rPr>
              <a:t>, and </a:t>
            </a:r>
            <a:r>
              <a:rPr lang="en-US" b="0" i="0" dirty="0" err="1">
                <a:effectLst/>
                <a:latin typeface="Söhne"/>
              </a:rPr>
              <a:t>is_weekend</a:t>
            </a:r>
            <a:r>
              <a:rPr lang="en-US" b="0" i="0" dirty="0">
                <a:effectLst/>
                <a:latin typeface="Söhne"/>
              </a:rPr>
              <a:t>).</a:t>
            </a:r>
          </a:p>
          <a:p>
            <a:pPr algn="l">
              <a:buFont typeface="Arial" panose="020B0604020202020204" pitchFamily="34" charset="0"/>
              <a:buChar char="•"/>
            </a:pPr>
            <a:r>
              <a:rPr lang="en-US" dirty="0">
                <a:latin typeface="Söhne"/>
              </a:rPr>
              <a:t>Creation of Dummy Variables: The </a:t>
            </a:r>
            <a:r>
              <a:rPr lang="en-US" dirty="0" err="1">
                <a:latin typeface="Söhne"/>
              </a:rPr>
              <a:t>train_sales</a:t>
            </a:r>
            <a:r>
              <a:rPr lang="en-US" dirty="0">
                <a:latin typeface="Söhne"/>
              </a:rPr>
              <a:t> and </a:t>
            </a:r>
            <a:r>
              <a:rPr lang="en-US" dirty="0" err="1">
                <a:latin typeface="Söhne"/>
              </a:rPr>
              <a:t>train_sales_test</a:t>
            </a:r>
            <a:r>
              <a:rPr lang="en-US" dirty="0">
                <a:latin typeface="Söhne"/>
              </a:rPr>
              <a:t> </a:t>
            </a:r>
            <a:r>
              <a:rPr lang="en-US" dirty="0" err="1">
                <a:latin typeface="Söhne"/>
              </a:rPr>
              <a:t>DataFrames</a:t>
            </a:r>
            <a:r>
              <a:rPr lang="en-US" dirty="0">
                <a:latin typeface="Söhne"/>
              </a:rPr>
              <a:t> are transformed using one-hot encoding to create dummy variables for categorical columns (</a:t>
            </a:r>
            <a:r>
              <a:rPr lang="en-US" dirty="0" err="1">
                <a:latin typeface="Söhne"/>
              </a:rPr>
              <a:t>dept_id</a:t>
            </a:r>
            <a:r>
              <a:rPr lang="en-US" dirty="0">
                <a:latin typeface="Söhne"/>
              </a:rPr>
              <a:t>, </a:t>
            </a:r>
            <a:r>
              <a:rPr lang="en-US" dirty="0" err="1">
                <a:latin typeface="Söhne"/>
              </a:rPr>
              <a:t>cat_id</a:t>
            </a:r>
            <a:r>
              <a:rPr lang="en-US" dirty="0">
                <a:latin typeface="Söhne"/>
              </a:rPr>
              <a:t>, </a:t>
            </a:r>
            <a:r>
              <a:rPr lang="en-US" dirty="0" err="1">
                <a:latin typeface="Söhne"/>
              </a:rPr>
              <a:t>store_id</a:t>
            </a:r>
            <a:r>
              <a:rPr lang="en-US" dirty="0">
                <a:latin typeface="Söhne"/>
              </a:rPr>
              <a:t>, </a:t>
            </a:r>
            <a:r>
              <a:rPr lang="en-US" dirty="0" err="1">
                <a:latin typeface="Söhne"/>
              </a:rPr>
              <a:t>state_id</a:t>
            </a:r>
            <a:r>
              <a:rPr lang="en-US" dirty="0">
                <a:latin typeface="Söhne"/>
              </a:rPr>
              <a:t>). </a:t>
            </a:r>
          </a:p>
          <a:p>
            <a:pPr lvl="1"/>
            <a:r>
              <a:rPr lang="en-US" dirty="0">
                <a:latin typeface="Söhne"/>
              </a:rPr>
              <a:t>Dummy variables are created for each unique category value in the categorical columns, expanding the feature space.</a:t>
            </a:r>
          </a:p>
          <a:p>
            <a:pPr algn="l">
              <a:buFont typeface="Arial" panose="020B0604020202020204" pitchFamily="34" charset="0"/>
              <a:buChar char="•"/>
            </a:pPr>
            <a:endParaRPr lang="en-US" dirty="0">
              <a:latin typeface="Söhne"/>
            </a:endParaRPr>
          </a:p>
        </p:txBody>
      </p:sp>
    </p:spTree>
    <p:extLst>
      <p:ext uri="{BB962C8B-B14F-4D97-AF65-F5344CB8AC3E}">
        <p14:creationId xmlns:p14="http://schemas.microsoft.com/office/powerpoint/2010/main" val="2394422484"/>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3B3521"/>
      </a:dk2>
      <a:lt2>
        <a:srgbClr val="E2E8E8"/>
      </a:lt2>
      <a:accent1>
        <a:srgbClr val="DC8087"/>
      </a:accent1>
      <a:accent2>
        <a:srgbClr val="D48B64"/>
      </a:accent2>
      <a:accent3>
        <a:srgbClr val="B7A363"/>
      </a:accent3>
      <a:accent4>
        <a:srgbClr val="9AAA50"/>
      </a:accent4>
      <a:accent5>
        <a:srgbClr val="83AF66"/>
      </a:accent5>
      <a:accent6>
        <a:srgbClr val="56B658"/>
      </a:accent6>
      <a:hlink>
        <a:srgbClr val="568E8A"/>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593</TotalTime>
  <Words>2953</Words>
  <Application>Microsoft Office PowerPoint</Application>
  <PresentationFormat>Widescreen</PresentationFormat>
  <Paragraphs>185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Neue Haas Grotesk Text Pro</vt:lpstr>
      <vt:lpstr>Söhne</vt:lpstr>
      <vt:lpstr>AccentBoxVTI</vt:lpstr>
      <vt:lpstr>Walmart Predictions</vt:lpstr>
      <vt:lpstr>Introduction </vt:lpstr>
      <vt:lpstr>Memory Optimization</vt:lpstr>
      <vt:lpstr>Processing Calendar Data &amp; Feature Engineering</vt:lpstr>
      <vt:lpstr>Data and Preprocessing Sales Evaluation Data</vt:lpstr>
      <vt:lpstr>Data and Preprocessing Sales Evaluation Data</vt:lpstr>
      <vt:lpstr>Preprocessing Calendar, Sales, Price Data</vt:lpstr>
      <vt:lpstr>Merging and Transforming</vt:lpstr>
      <vt:lpstr>Feature Engineering (Model 2)</vt:lpstr>
      <vt:lpstr>Feature Engineering: Lags and Rolling Average (Model 1)</vt:lpstr>
      <vt:lpstr>LightGBM</vt:lpstr>
      <vt:lpstr>LightGBM</vt:lpstr>
      <vt:lpstr>Model Training </vt:lpstr>
      <vt:lpstr>Prediction </vt:lpstr>
      <vt:lpstr>Prediction </vt:lpstr>
      <vt:lpstr>Problems </vt:lpstr>
      <vt:lpstr>Comparison</vt:lpstr>
      <vt:lpstr>Comparison – Merging Model 1</vt:lpstr>
      <vt:lpstr>Comparison</vt:lpstr>
      <vt:lpstr>Comparison</vt:lpstr>
      <vt:lpstr>Comparison</vt:lpstr>
      <vt:lpstr>Comparison – Conclusion</vt:lpstr>
      <vt:lpstr>LSTM</vt:lpstr>
      <vt:lpstr>LSTM – Feature Scaling </vt:lpstr>
      <vt:lpstr>LSTM – Data Prep</vt:lpstr>
      <vt:lpstr>LSTM - The RNN</vt:lpstr>
      <vt:lpstr>LSTM - Fitting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Predictions</dc:title>
  <dc:creator>Gaglani, Simran (Student)</dc:creator>
  <cp:lastModifiedBy>Gaglani, Simran (Student)</cp:lastModifiedBy>
  <cp:revision>7</cp:revision>
  <dcterms:created xsi:type="dcterms:W3CDTF">2023-05-16T12:04:11Z</dcterms:created>
  <dcterms:modified xsi:type="dcterms:W3CDTF">2023-05-16T21:58:04Z</dcterms:modified>
</cp:coreProperties>
</file>