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y="5143500" cx="9144000"/>
  <p:notesSz cx="6858000" cy="9144000"/>
  <p:embeddedFontLst>
    <p:embeddedFont>
      <p:font typeface="Robo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4A98D46-1F99-4EB1-A9BB-B5AD6F08E440}">
  <a:tblStyle styleId="{84A98D46-1F99-4EB1-A9BB-B5AD6F08E440}"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C8B4F5DC-0AED-4B23-B641-482D0BC1772B}"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Roboto-bold.fntdata"/><Relationship Id="rId14" Type="http://schemas.openxmlformats.org/officeDocument/2006/relationships/slide" Target="slides/slide7.xml"/><Relationship Id="rId36" Type="http://schemas.openxmlformats.org/officeDocument/2006/relationships/font" Target="fonts/Roboto-regular.fntdata"/><Relationship Id="rId17" Type="http://schemas.openxmlformats.org/officeDocument/2006/relationships/slide" Target="slides/slide10.xml"/><Relationship Id="rId39" Type="http://schemas.openxmlformats.org/officeDocument/2006/relationships/font" Target="fonts/Roboto-boldItalic.fntdata"/><Relationship Id="rId16" Type="http://schemas.openxmlformats.org/officeDocument/2006/relationships/slide" Target="slides/slide9.xml"/><Relationship Id="rId38" Type="http://schemas.openxmlformats.org/officeDocument/2006/relationships/font" Target="fonts/Roboto-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19f30d21ab_2_7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g219f30d21ab_2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19f30d21ab_2_1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g219f30d21ab_2_1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19f30d21ab_2_1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g219f30d21ab_2_1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19f30d21ab_2_1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g219f30d21ab_2_1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19f30d21ab_2_1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4" name="Google Shape;214;g219f30d21ab_2_1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19f30d21ab_2_1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5" name="Google Shape;225;g219f30d21ab_2_1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19f30d21ab_2_17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3" name="Google Shape;233;g219f30d21ab_2_1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19f30d21ab_2_17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g219f30d21ab_2_1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19f30d21ab_2_18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g219f30d21ab_2_1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19f30d21ab_2_18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g219f30d21ab_2_1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19f30d21ab_2_19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1" name="Google Shape;261;g219f30d21ab_2_1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19f30d21ab_2_8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g219f30d21ab_2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19f30d21ab_2_20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9" name="Google Shape;269;g219f30d21ab_2_2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19f30d21ab_2_20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6" name="Google Shape;276;g219f30d21ab_2_2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19f30d21ab_2_2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3" name="Google Shape;283;g219f30d21ab_2_2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19f30d21ab_2_2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
                <a:latin typeface="Roboto"/>
                <a:ea typeface="Roboto"/>
                <a:cs typeface="Roboto"/>
                <a:sym typeface="Roboto"/>
              </a:rPr>
              <a:t>The accuracy of the model is 80.88%, which means that 80.88% of the predictions made by the model were correct. The precision score of 49.43% indicates that only about half of the positive predictions made by the model were actually true positives. The recall score of 1.81% indicates that the model correctly identified only a very small proportion of the actual positive cases. The F1 score, which takes into account both precision and recall, is 3.49%. The ROC AUC score of 50.69% indicates that the model's performance is only slightly better than random guessing. The confusion matrix shows that the model correctly classified 40267 negative cases and 173 positive cases, but incorrectly classified 9383 positive cases as negative and 177 negative cases as positive. Overall, the model's performance is poor and may require further refinement to improve its accuracy and predictive power.</a:t>
            </a:r>
            <a:endParaRPr/>
          </a:p>
        </p:txBody>
      </p:sp>
      <p:sp>
        <p:nvSpPr>
          <p:cNvPr id="289" name="Google Shape;289;g219f30d21ab_2_2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19f30d21ab_2_2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
              <a:t>The accuracy of the model is 81.19%, which indicates that 81.19% of the predictions made by the model were correct. The precision score of 49.65% indicates that only about half of the positive predictions made by the model were actually true positives. The recall score of 12.95% indicates that the model correctly identified only a small proportion of the actual positive cases. The F1 score, which takes into account both precision and recall, is 20.54%. The ROC AUC score of 54.96% indicates that the model's performance is slightly better than random guessing. The confusion matrix shows that the model correctly classified 39378 negative cases and 1216 positive cases, but incorrectly classified 8173 positive cases as negative and 1233 negative cases as positive. Overall, the model's performance is better than the logistic regression model, but still has room for improvement to increase its accuracy and predictive power.</a:t>
            </a:r>
            <a:endParaRPr/>
          </a:p>
        </p:txBody>
      </p:sp>
      <p:sp>
        <p:nvSpPr>
          <p:cNvPr id="297" name="Google Shape;297;g219f30d21ab_2_2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19f30d21ab_0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
              <a:t>The accuracy of the model is 81.19%, which indicates that 81.19% of the predictions made by the model were correct. The precision score of 49.65% indicates that only about half of the positive predictions made by the model were actually true positives. The recall score of 12.95% indicates that the model correctly identified only a small proportion of the actual positive cases. The F1 score, which takes into account both precision and recall, is 20.54%. The ROC AUC score of 54.96% indicates that the model's performance is slightly better than random guessing. The confusion matrix shows that the model correctly classified 39378 negative cases and 1216 positive cases, but incorrectly classified 8173 positive cases as negative and 1233 negative cases as positive. Overall, the model's performance is better than the logistic regression model, but still has room for improvement to increase its accuracy and predictive power.</a:t>
            </a:r>
            <a:endParaRPr/>
          </a:p>
        </p:txBody>
      </p:sp>
      <p:sp>
        <p:nvSpPr>
          <p:cNvPr id="305" name="Google Shape;305;g219f30d21ab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19f30d21ab_2_2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2" name="Google Shape;312;g219f30d21ab_2_2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19f30d21ab_2_2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g219f30d21ab_2_2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9" name="Google Shape;319;g219f30d21ab_2_23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19f30d21ab_2_2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6" name="Google Shape;326;g219f30d21ab_2_2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19f30d21ab_2_8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g219f30d21ab_2_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19f30d21ab_2_9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g219f30d21ab_2_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19f30d21ab_2_10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g219f30d21ab_2_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19f30d21ab_2_10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g219f30d21ab_2_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19f30d21ab_2_1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g219f30d21ab_2_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19f30d21ab_2_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g219f30d21ab_2_1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g219f30d21ab_2_1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19f30d21ab_2_1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g219f30d21ab_2_1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0" name="Google Shape;70;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1" name="Google Shape;71;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4" name="Google Shape;74;p17"/>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5" name="Google Shape;75;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6" name="Google Shape;76;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7" name="Google Shape;77;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0" name="Google Shape;80;p18"/>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1" name="Google Shape;81;p18"/>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2" name="Google Shape;82;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3" name="Google Shape;83;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4" name="Google Shape;84;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7" name="Google Shape;87;p19"/>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8" name="Google Shape;88;p19"/>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9" name="Google Shape;89;p19"/>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0" name="Google Shape;90;p19"/>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1" name="Google Shape;91;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2" name="Google Shape;92;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3" name="Google Shape;93;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1" name="Google Shape;121;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20.jpg"/><Relationship Id="rId4" Type="http://schemas.openxmlformats.org/officeDocument/2006/relationships/image" Target="../media/image2.pn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20.jpg"/><Relationship Id="rId4" Type="http://schemas.openxmlformats.org/officeDocument/2006/relationships/image" Target="../media/image4.png"/><Relationship Id="rId5"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20.jp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20.jpg"/><Relationship Id="rId4" Type="http://schemas.openxmlformats.org/officeDocument/2006/relationships/image" Target="../media/image8.png"/><Relationship Id="rId5" Type="http://schemas.openxmlformats.org/officeDocument/2006/relationships/image" Target="../media/image13.png"/><Relationship Id="rId6" Type="http://schemas.openxmlformats.org/officeDocument/2006/relationships/image" Target="../media/image10.png"/><Relationship Id="rId7" Type="http://schemas.openxmlformats.org/officeDocument/2006/relationships/image" Target="../media/image16.png"/><Relationship Id="rId8"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20.jpg"/><Relationship Id="rId4" Type="http://schemas.openxmlformats.org/officeDocument/2006/relationships/image" Target="../media/image14.png"/><Relationship Id="rId5"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2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20.jp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20.jp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20.jp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20.jp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20.jp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20.jp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image" Target="../media/image2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2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20.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20.jp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20.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20.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2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0.jp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2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20.jpg"/><Relationship Id="rId4" Type="http://schemas.openxmlformats.org/officeDocument/2006/relationships/hyperlink" Target="https://www.kaggle.com/datasets/threnjen/2019-airline-delays-and-cancellations" TargetMode="External"/><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31000"/>
          </a:blip>
          <a:stretch>
            <a:fillRect/>
          </a:stretch>
        </a:blipFill>
      </p:bgPr>
    </p:bg>
    <p:spTree>
      <p:nvGrpSpPr>
        <p:cNvPr id="128" name="Shape 128"/>
        <p:cNvGrpSpPr/>
        <p:nvPr/>
      </p:nvGrpSpPr>
      <p:grpSpPr>
        <a:xfrm>
          <a:off x="0" y="0"/>
          <a:ext cx="0" cy="0"/>
          <a:chOff x="0" y="0"/>
          <a:chExt cx="0" cy="0"/>
        </a:xfrm>
      </p:grpSpPr>
      <p:graphicFrame>
        <p:nvGraphicFramePr>
          <p:cNvPr id="129" name="Google Shape;129;p25"/>
          <p:cNvGraphicFramePr/>
          <p:nvPr/>
        </p:nvGraphicFramePr>
        <p:xfrm>
          <a:off x="7849688" y="3390470"/>
          <a:ext cx="3000000" cy="3000000"/>
        </p:xfrm>
        <a:graphic>
          <a:graphicData uri="http://schemas.openxmlformats.org/drawingml/2006/table">
            <a:tbl>
              <a:tblPr bandRow="1" firstCol="1" firstRow="1">
                <a:noFill/>
                <a:tableStyleId>{84A98D46-1F99-4EB1-A9BB-B5AD6F08E440}</a:tableStyleId>
              </a:tblPr>
              <a:tblGrid>
                <a:gridCol w="1871500"/>
              </a:tblGrid>
              <a:tr h="320750">
                <a:tc>
                  <a:txBody>
                    <a:bodyPr/>
                    <a:lstStyle/>
                    <a:p>
                      <a:pPr indent="0" lvl="0" marL="0" marR="0" rtl="0" algn="just">
                        <a:lnSpc>
                          <a:spcPct val="150000"/>
                        </a:lnSpc>
                        <a:spcBef>
                          <a:spcPts val="0"/>
                        </a:spcBef>
                        <a:spcAft>
                          <a:spcPts val="0"/>
                        </a:spcAft>
                        <a:buClr>
                          <a:srgbClr val="000000"/>
                        </a:buClr>
                        <a:buSzPts val="1800"/>
                        <a:buFont typeface="Arial"/>
                        <a:buNone/>
                      </a:pPr>
                      <a:r>
                        <a:rPr lang="en" sz="1800" u="none" cap="none" strike="noStrike">
                          <a:solidFill>
                            <a:schemeClr val="dk1"/>
                          </a:solidFill>
                        </a:rPr>
                        <a:t>Ahmed</a:t>
                      </a:r>
                      <a:endParaRPr sz="1800" u="none" cap="none" strike="noStrike">
                        <a:solidFill>
                          <a:schemeClr val="dk1"/>
                        </a:solidFill>
                        <a:latin typeface="Calibri"/>
                        <a:ea typeface="Calibri"/>
                        <a:cs typeface="Calibri"/>
                        <a:sym typeface="Calibri"/>
                      </a:endParaRPr>
                    </a:p>
                  </a:txBody>
                  <a:tcPr marT="0" marB="0" marR="51425" marL="51425"/>
                </a:tc>
              </a:tr>
              <a:tr h="228600">
                <a:tc>
                  <a:txBody>
                    <a:bodyPr/>
                    <a:lstStyle/>
                    <a:p>
                      <a:pPr indent="0" lvl="0" marL="0" marR="0" rtl="0" algn="just">
                        <a:lnSpc>
                          <a:spcPct val="150000"/>
                        </a:lnSpc>
                        <a:spcBef>
                          <a:spcPts val="0"/>
                        </a:spcBef>
                        <a:spcAft>
                          <a:spcPts val="0"/>
                        </a:spcAft>
                        <a:buClr>
                          <a:srgbClr val="000000"/>
                        </a:buClr>
                        <a:buSzPts val="1800"/>
                        <a:buFont typeface="Arial"/>
                        <a:buNone/>
                      </a:pPr>
                      <a:r>
                        <a:rPr lang="en" sz="1800" u="none" cap="none" strike="noStrike">
                          <a:solidFill>
                            <a:schemeClr val="dk1"/>
                          </a:solidFill>
                        </a:rPr>
                        <a:t>Jasleen</a:t>
                      </a:r>
                      <a:endParaRPr sz="1800" u="none" cap="none" strike="noStrike">
                        <a:solidFill>
                          <a:schemeClr val="dk1"/>
                        </a:solidFill>
                        <a:latin typeface="Calibri"/>
                        <a:ea typeface="Calibri"/>
                        <a:cs typeface="Calibri"/>
                        <a:sym typeface="Calibri"/>
                      </a:endParaRPr>
                    </a:p>
                  </a:txBody>
                  <a:tcPr marT="0" marB="0" marR="51425" marL="51425"/>
                </a:tc>
              </a:tr>
              <a:tr h="279975">
                <a:tc>
                  <a:txBody>
                    <a:bodyPr/>
                    <a:lstStyle/>
                    <a:p>
                      <a:pPr indent="0" lvl="0" marL="0" marR="0" rtl="0" algn="l">
                        <a:lnSpc>
                          <a:spcPct val="150000"/>
                        </a:lnSpc>
                        <a:spcBef>
                          <a:spcPts val="0"/>
                        </a:spcBef>
                        <a:spcAft>
                          <a:spcPts val="0"/>
                        </a:spcAft>
                        <a:buClr>
                          <a:srgbClr val="000000"/>
                        </a:buClr>
                        <a:buSzPts val="1800"/>
                        <a:buFont typeface="Arial"/>
                        <a:buNone/>
                      </a:pPr>
                      <a:r>
                        <a:rPr lang="en" sz="1800" u="none" cap="none" strike="noStrike">
                          <a:solidFill>
                            <a:schemeClr val="dk1"/>
                          </a:solidFill>
                        </a:rPr>
                        <a:t>Simran </a:t>
                      </a:r>
                      <a:endParaRPr sz="1800" u="none" cap="none" strike="noStrike">
                        <a:solidFill>
                          <a:schemeClr val="dk1"/>
                        </a:solidFill>
                        <a:latin typeface="Calibri"/>
                        <a:ea typeface="Calibri"/>
                        <a:cs typeface="Calibri"/>
                        <a:sym typeface="Calibri"/>
                      </a:endParaRPr>
                    </a:p>
                  </a:txBody>
                  <a:tcPr marT="0" marB="0" marR="51425" marL="51425"/>
                </a:tc>
              </a:tr>
              <a:tr h="279975">
                <a:tc>
                  <a:txBody>
                    <a:bodyPr/>
                    <a:lstStyle/>
                    <a:p>
                      <a:pPr indent="0" lvl="0" marL="0" marR="0" rtl="0" algn="just">
                        <a:lnSpc>
                          <a:spcPct val="150000"/>
                        </a:lnSpc>
                        <a:spcBef>
                          <a:spcPts val="0"/>
                        </a:spcBef>
                        <a:spcAft>
                          <a:spcPts val="0"/>
                        </a:spcAft>
                        <a:buClr>
                          <a:srgbClr val="000000"/>
                        </a:buClr>
                        <a:buSzPts val="1800"/>
                        <a:buFont typeface="Arial"/>
                        <a:buNone/>
                      </a:pPr>
                      <a:r>
                        <a:rPr lang="en" sz="1800" u="none" cap="none" strike="noStrike">
                          <a:solidFill>
                            <a:schemeClr val="dk1"/>
                          </a:solidFill>
                        </a:rPr>
                        <a:t>Bimsara</a:t>
                      </a:r>
                      <a:endParaRPr sz="1800" u="none" cap="none" strike="noStrike">
                        <a:solidFill>
                          <a:schemeClr val="dk1"/>
                        </a:solidFill>
                        <a:latin typeface="Calibri"/>
                        <a:ea typeface="Calibri"/>
                        <a:cs typeface="Calibri"/>
                        <a:sym typeface="Calibri"/>
                      </a:endParaRPr>
                    </a:p>
                  </a:txBody>
                  <a:tcPr marT="0" marB="0" marR="51425" marL="51425"/>
                </a:tc>
              </a:tr>
              <a:tr h="279975">
                <a:tc>
                  <a:txBody>
                    <a:bodyPr/>
                    <a:lstStyle/>
                    <a:p>
                      <a:pPr indent="0" lvl="0" marL="0" marR="0" rtl="0" algn="just">
                        <a:lnSpc>
                          <a:spcPct val="150000"/>
                        </a:lnSpc>
                        <a:spcBef>
                          <a:spcPts val="0"/>
                        </a:spcBef>
                        <a:spcAft>
                          <a:spcPts val="0"/>
                        </a:spcAft>
                        <a:buClr>
                          <a:srgbClr val="000000"/>
                        </a:buClr>
                        <a:buSzPts val="1800"/>
                        <a:buFont typeface="Arial"/>
                        <a:buNone/>
                      </a:pPr>
                      <a:r>
                        <a:rPr lang="en" sz="1800" u="none" cap="none" strike="noStrike">
                          <a:solidFill>
                            <a:schemeClr val="dk1"/>
                          </a:solidFill>
                        </a:rPr>
                        <a:t>Simranjeet</a:t>
                      </a:r>
                      <a:endParaRPr sz="1800" u="none" cap="none" strike="noStrike">
                        <a:solidFill>
                          <a:schemeClr val="dk1"/>
                        </a:solidFill>
                        <a:latin typeface="Calibri"/>
                        <a:ea typeface="Calibri"/>
                        <a:cs typeface="Calibri"/>
                        <a:sym typeface="Calibri"/>
                      </a:endParaRPr>
                    </a:p>
                  </a:txBody>
                  <a:tcPr marT="0" marB="0" marR="51425" marL="51425"/>
                </a:tc>
              </a:tr>
            </a:tbl>
          </a:graphicData>
        </a:graphic>
      </p:graphicFrame>
      <p:sp>
        <p:nvSpPr>
          <p:cNvPr id="130" name="Google Shape;130;p25"/>
          <p:cNvSpPr txBox="1"/>
          <p:nvPr/>
        </p:nvSpPr>
        <p:spPr>
          <a:xfrm>
            <a:off x="6727063" y="4448359"/>
            <a:ext cx="1340400" cy="377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chemeClr val="dk1"/>
                </a:solidFill>
                <a:latin typeface="Calibri"/>
                <a:ea typeface="Calibri"/>
                <a:cs typeface="Calibri"/>
                <a:sym typeface="Calibri"/>
              </a:rPr>
              <a:t>Group 5</a:t>
            </a:r>
            <a:r>
              <a:rPr b="1" i="0" lang="en" sz="1500" u="none" cap="none" strike="noStrike">
                <a:solidFill>
                  <a:schemeClr val="dk1"/>
                </a:solidFill>
                <a:latin typeface="Calibri"/>
                <a:ea typeface="Calibri"/>
                <a:cs typeface="Calibri"/>
                <a:sym typeface="Calibri"/>
              </a:rPr>
              <a:t>:</a:t>
            </a:r>
            <a:endParaRPr b="0" i="0" sz="1500" u="none" cap="none" strike="noStrike">
              <a:solidFill>
                <a:schemeClr val="dk1"/>
              </a:solidFill>
              <a:latin typeface="Calibri"/>
              <a:ea typeface="Calibri"/>
              <a:cs typeface="Calibri"/>
              <a:sym typeface="Calibri"/>
            </a:endParaRPr>
          </a:p>
        </p:txBody>
      </p:sp>
      <p:sp>
        <p:nvSpPr>
          <p:cNvPr id="131" name="Google Shape;131;p25"/>
          <p:cNvSpPr txBox="1"/>
          <p:nvPr>
            <p:ph type="ctrTitle"/>
          </p:nvPr>
        </p:nvSpPr>
        <p:spPr>
          <a:xfrm>
            <a:off x="1424090" y="-9"/>
            <a:ext cx="6295800" cy="2771400"/>
          </a:xfrm>
          <a:prstGeom prst="rect">
            <a:avLst/>
          </a:prstGeom>
          <a:noFill/>
          <a:ln>
            <a:noFill/>
          </a:ln>
        </p:spPr>
        <p:txBody>
          <a:bodyPr anchorCtr="0" anchor="b" bIns="34275" lIns="68575" spcFirstLastPara="1" rIns="68575" wrap="square" tIns="34275">
            <a:normAutofit/>
          </a:bodyPr>
          <a:lstStyle/>
          <a:p>
            <a:pPr indent="0" lvl="0" marL="0" rtl="0" algn="ctr">
              <a:lnSpc>
                <a:spcPct val="150000"/>
              </a:lnSpc>
              <a:spcBef>
                <a:spcPts val="0"/>
              </a:spcBef>
              <a:spcAft>
                <a:spcPts val="0"/>
              </a:spcAft>
              <a:buClr>
                <a:srgbClr val="1F3864"/>
              </a:buClr>
              <a:buSzPts val="5000"/>
              <a:buFont typeface="Arial Rounded"/>
              <a:buNone/>
            </a:pPr>
            <a:r>
              <a:rPr b="1" lang="en" sz="4900">
                <a:solidFill>
                  <a:schemeClr val="dk1"/>
                </a:solidFill>
                <a:latin typeface="Arial Rounded"/>
                <a:ea typeface="Arial Rounded"/>
                <a:cs typeface="Arial Rounded"/>
                <a:sym typeface="Arial Rounded"/>
              </a:rPr>
              <a:t>Heart Disease </a:t>
            </a:r>
            <a:br>
              <a:rPr b="1" lang="en" sz="4900">
                <a:solidFill>
                  <a:schemeClr val="dk1"/>
                </a:solidFill>
                <a:latin typeface="Arial Rounded"/>
                <a:ea typeface="Arial Rounded"/>
                <a:cs typeface="Arial Rounded"/>
                <a:sym typeface="Arial Rounded"/>
              </a:rPr>
            </a:br>
            <a:r>
              <a:rPr b="1" lang="en" sz="4900">
                <a:solidFill>
                  <a:schemeClr val="dk1"/>
                </a:solidFill>
                <a:latin typeface="Arial Rounded"/>
                <a:ea typeface="Arial Rounded"/>
                <a:cs typeface="Arial Rounded"/>
                <a:sym typeface="Arial Rounded"/>
              </a:rPr>
              <a:t>Prediction</a:t>
            </a:r>
            <a:endParaRPr b="1" sz="49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17000"/>
          </a:blip>
          <a:stretch>
            <a:fillRect/>
          </a:stretch>
        </a:blipFill>
      </p:bgPr>
    </p:bg>
    <p:spTree>
      <p:nvGrpSpPr>
        <p:cNvPr id="191" name="Shape 191"/>
        <p:cNvGrpSpPr/>
        <p:nvPr/>
      </p:nvGrpSpPr>
      <p:grpSpPr>
        <a:xfrm>
          <a:off x="0" y="0"/>
          <a:ext cx="0" cy="0"/>
          <a:chOff x="0" y="0"/>
          <a:chExt cx="0" cy="0"/>
        </a:xfrm>
      </p:grpSpPr>
      <p:sp>
        <p:nvSpPr>
          <p:cNvPr id="192" name="Google Shape;192;p3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193" name="Google Shape;193;p34"/>
          <p:cNvSpPr txBox="1"/>
          <p:nvPr/>
        </p:nvSpPr>
        <p:spPr>
          <a:xfrm>
            <a:off x="162231" y="102335"/>
            <a:ext cx="7654412" cy="784830"/>
          </a:xfrm>
          <a:prstGeom prst="rect">
            <a:avLst/>
          </a:prstGeom>
          <a:noFill/>
          <a:ln>
            <a:noFill/>
          </a:ln>
        </p:spPr>
        <p:txBody>
          <a:bodyPr anchorCtr="0" anchor="t" bIns="34275" lIns="68575" spcFirstLastPara="1" rIns="68575" wrap="square" tIns="34275">
            <a:spAutoFit/>
          </a:bodyPr>
          <a:lstStyle/>
          <a:p>
            <a:pPr indent="-215900" lvl="0" marL="215900" marR="0" rtl="0" algn="l">
              <a:lnSpc>
                <a:spcPct val="100000"/>
              </a:lnSpc>
              <a:spcBef>
                <a:spcPts val="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These are the steps we followed to prepare the data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94" name="Google Shape;194;p34"/>
          <p:cNvSpPr txBox="1"/>
          <p:nvPr/>
        </p:nvSpPr>
        <p:spPr>
          <a:xfrm>
            <a:off x="287592" y="714040"/>
            <a:ext cx="8712029" cy="3554789"/>
          </a:xfrm>
          <a:prstGeom prst="rect">
            <a:avLst/>
          </a:prstGeom>
          <a:noFill/>
          <a:ln>
            <a:noFill/>
          </a:ln>
        </p:spPr>
        <p:txBody>
          <a:bodyPr anchorCtr="0" anchor="t" bIns="34275" lIns="68575" spcFirstLastPara="1" rIns="68575" wrap="square" tIns="34275">
            <a:spAutoFit/>
          </a:bodyPr>
          <a:lstStyle/>
          <a:p>
            <a:pPr indent="-254000" lvl="0" marL="254000" marR="0" rtl="0" algn="l">
              <a:lnSpc>
                <a:spcPct val="100000"/>
              </a:lnSpc>
              <a:spcBef>
                <a:spcPts val="0"/>
              </a:spcBef>
              <a:spcAft>
                <a:spcPts val="0"/>
              </a:spcAft>
              <a:buClr>
                <a:schemeClr val="dk1"/>
              </a:buClr>
              <a:buSzPts val="1800"/>
              <a:buFont typeface="Calibri"/>
              <a:buAutoNum type="arabicPeriod"/>
            </a:pPr>
            <a:r>
              <a:rPr b="0" i="0" lang="en" sz="1800" u="none" cap="none" strike="noStrike">
                <a:solidFill>
                  <a:schemeClr val="dk1"/>
                </a:solidFill>
                <a:latin typeface="Calibri"/>
                <a:ea typeface="Calibri"/>
                <a:cs typeface="Calibri"/>
                <a:sym typeface="Calibri"/>
              </a:rPr>
              <a:t>Import necessary libraries </a:t>
            </a:r>
            <a:endParaRPr b="0" i="0" sz="1800" u="none" cap="none" strike="noStrike">
              <a:solidFill>
                <a:schemeClr val="dk1"/>
              </a:solidFill>
              <a:latin typeface="Calibri"/>
              <a:ea typeface="Calibri"/>
              <a:cs typeface="Calibri"/>
              <a:sym typeface="Calibri"/>
            </a:endParaRPr>
          </a:p>
          <a:p>
            <a:pPr indent="-139700" lvl="0" marL="2540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139700" lvl="0" marL="2540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139700" lvl="0" marL="2540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139700" lvl="0" marL="2540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139700" lvl="0" marL="2540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139700" lvl="0" marL="2540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 sz="1800" u="none" cap="none" strike="noStrike">
                <a:solidFill>
                  <a:schemeClr val="dk1"/>
                </a:solidFill>
                <a:latin typeface="Calibri"/>
                <a:ea typeface="Calibri"/>
                <a:cs typeface="Calibri"/>
                <a:sym typeface="Calibri"/>
              </a:rPr>
              <a:t>2. Create a database and collection </a:t>
            </a:r>
            <a:endParaRPr b="0" i="0" sz="1800" u="none" cap="none" strike="noStrike">
              <a:solidFill>
                <a:srgbClr val="000000"/>
              </a:solidFill>
              <a:latin typeface="Arial"/>
              <a:ea typeface="Arial"/>
              <a:cs typeface="Arial"/>
              <a:sym typeface="Arial"/>
            </a:endParaRPr>
          </a:p>
          <a:p>
            <a:pPr indent="-139700" lvl="0" marL="2540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139700" lvl="0" marL="2540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139700" lvl="0" marL="2540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139700" lvl="0" marL="254000" marR="0" rtl="0" algn="l">
              <a:lnSpc>
                <a:spcPct val="100000"/>
              </a:lnSpc>
              <a:spcBef>
                <a:spcPts val="0"/>
              </a:spcBef>
              <a:spcAft>
                <a:spcPts val="0"/>
              </a:spcAft>
              <a:buClr>
                <a:schemeClr val="dk1"/>
              </a:buClr>
              <a:buSzPts val="1800"/>
              <a:buFont typeface="Calibri"/>
              <a:buNone/>
            </a:pPr>
            <a:r>
              <a:t/>
            </a:r>
            <a:endParaRPr b="0" i="0" sz="1100" u="none" cap="none" strike="noStrike">
              <a:solidFill>
                <a:srgbClr val="000000"/>
              </a:solidFill>
              <a:latin typeface="Arial"/>
              <a:ea typeface="Arial"/>
              <a:cs typeface="Arial"/>
              <a:sym typeface="Arial"/>
            </a:endParaRPr>
          </a:p>
        </p:txBody>
      </p:sp>
      <p:pic>
        <p:nvPicPr>
          <p:cNvPr id="195" name="Google Shape;195;p34"/>
          <p:cNvPicPr preferRelativeResize="0"/>
          <p:nvPr/>
        </p:nvPicPr>
        <p:blipFill rotWithShape="1">
          <a:blip r:embed="rId4">
            <a:alphaModFix/>
          </a:blip>
          <a:srcRect b="0" l="0" r="0" t="0"/>
          <a:stretch/>
        </p:blipFill>
        <p:spPr>
          <a:xfrm>
            <a:off x="643689" y="1060289"/>
            <a:ext cx="8085221" cy="1751144"/>
          </a:xfrm>
          <a:prstGeom prst="rect">
            <a:avLst/>
          </a:prstGeom>
          <a:noFill/>
          <a:ln>
            <a:noFill/>
          </a:ln>
        </p:spPr>
      </p:pic>
      <p:pic>
        <p:nvPicPr>
          <p:cNvPr id="196" name="Google Shape;196;p34"/>
          <p:cNvPicPr preferRelativeResize="0"/>
          <p:nvPr/>
        </p:nvPicPr>
        <p:blipFill rotWithShape="1">
          <a:blip r:embed="rId5">
            <a:alphaModFix/>
          </a:blip>
          <a:srcRect b="0" l="0" r="0" t="0"/>
          <a:stretch/>
        </p:blipFill>
        <p:spPr>
          <a:xfrm>
            <a:off x="643689" y="3309866"/>
            <a:ext cx="8085221" cy="130521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17000"/>
          </a:blip>
          <a:stretch>
            <a:fillRect/>
          </a:stretch>
        </a:blipFill>
      </p:bgPr>
    </p:bg>
    <p:spTree>
      <p:nvGrpSpPr>
        <p:cNvPr id="200" name="Shape 200"/>
        <p:cNvGrpSpPr/>
        <p:nvPr/>
      </p:nvGrpSpPr>
      <p:grpSpPr>
        <a:xfrm>
          <a:off x="0" y="0"/>
          <a:ext cx="0" cy="0"/>
          <a:chOff x="0" y="0"/>
          <a:chExt cx="0" cy="0"/>
        </a:xfrm>
      </p:grpSpPr>
      <p:sp>
        <p:nvSpPr>
          <p:cNvPr id="201" name="Google Shape;201;p3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202" name="Google Shape;202;p35"/>
          <p:cNvSpPr txBox="1"/>
          <p:nvPr/>
        </p:nvSpPr>
        <p:spPr>
          <a:xfrm>
            <a:off x="339211" y="202103"/>
            <a:ext cx="8696504" cy="4466577"/>
          </a:xfrm>
          <a:prstGeom prst="rect">
            <a:avLst/>
          </a:prstGeom>
          <a:noFill/>
          <a:ln>
            <a:noFill/>
          </a:ln>
        </p:spPr>
        <p:txBody>
          <a:bodyPr anchorCtr="0" anchor="t" bIns="34275" lIns="68575" spcFirstLastPara="1" rIns="68575" wrap="square" tIns="34275">
            <a:spAutoFit/>
          </a:bodyPr>
          <a:lstStyle/>
          <a:p>
            <a:pPr indent="0" lvl="0" marL="0" marR="0" rtl="0" algn="l">
              <a:lnSpc>
                <a:spcPct val="150000"/>
              </a:lnSpc>
              <a:spcBef>
                <a:spcPts val="0"/>
              </a:spcBef>
              <a:spcAft>
                <a:spcPts val="0"/>
              </a:spcAft>
              <a:buNone/>
            </a:pPr>
            <a:r>
              <a:rPr b="0" i="0" lang="en" sz="1800" u="none" cap="none" strike="noStrike">
                <a:solidFill>
                  <a:schemeClr val="dk1"/>
                </a:solidFill>
                <a:latin typeface="Calibri"/>
                <a:ea typeface="Calibri"/>
                <a:cs typeface="Calibri"/>
                <a:sym typeface="Calibri"/>
              </a:rPr>
              <a:t>3. Process data- Creating Data frame</a:t>
            </a:r>
            <a:endParaRPr sz="1100"/>
          </a:p>
          <a:p>
            <a:pPr indent="0" lvl="0" marL="0" marR="0" rtl="0" algn="l">
              <a:lnSpc>
                <a:spcPct val="15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rPr b="0" i="0" lang="en" sz="1800" u="none" cap="none" strike="noStrike">
                <a:solidFill>
                  <a:srgbClr val="000000"/>
                </a:solidFill>
                <a:latin typeface="Arial"/>
                <a:ea typeface="Arial"/>
                <a:cs typeface="Arial"/>
                <a:sym typeface="Arial"/>
              </a:rPr>
              <a:t>4. Changing data types of all columns </a:t>
            </a:r>
            <a:endParaRPr sz="1100"/>
          </a:p>
          <a:p>
            <a:pPr indent="0" lvl="0" marL="0" marR="0" rtl="0" algn="l">
              <a:lnSpc>
                <a:spcPct val="15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pic>
        <p:nvPicPr>
          <p:cNvPr id="203" name="Google Shape;203;p35"/>
          <p:cNvPicPr preferRelativeResize="0"/>
          <p:nvPr/>
        </p:nvPicPr>
        <p:blipFill rotWithShape="1">
          <a:blip r:embed="rId4">
            <a:alphaModFix/>
          </a:blip>
          <a:srcRect b="0" l="0" r="0" t="0"/>
          <a:stretch/>
        </p:blipFill>
        <p:spPr>
          <a:xfrm>
            <a:off x="681821" y="688304"/>
            <a:ext cx="7995057" cy="1181537"/>
          </a:xfrm>
          <a:prstGeom prst="rect">
            <a:avLst/>
          </a:prstGeom>
          <a:noFill/>
          <a:ln>
            <a:noFill/>
          </a:ln>
        </p:spPr>
      </p:pic>
      <p:pic>
        <p:nvPicPr>
          <p:cNvPr id="204" name="Google Shape;204;p35"/>
          <p:cNvPicPr preferRelativeResize="0"/>
          <p:nvPr/>
        </p:nvPicPr>
        <p:blipFill rotWithShape="1">
          <a:blip r:embed="rId5">
            <a:alphaModFix/>
          </a:blip>
          <a:srcRect b="0" l="0" r="0" t="0"/>
          <a:stretch/>
        </p:blipFill>
        <p:spPr>
          <a:xfrm>
            <a:off x="698047" y="2509900"/>
            <a:ext cx="7978831" cy="239428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17000"/>
          </a:blip>
          <a:stretch>
            <a:fillRect/>
          </a:stretch>
        </a:blipFill>
      </p:bgPr>
    </p:bg>
    <p:spTree>
      <p:nvGrpSpPr>
        <p:cNvPr id="208" name="Shape 208"/>
        <p:cNvGrpSpPr/>
        <p:nvPr/>
      </p:nvGrpSpPr>
      <p:grpSpPr>
        <a:xfrm>
          <a:off x="0" y="0"/>
          <a:ext cx="0" cy="0"/>
          <a:chOff x="0" y="0"/>
          <a:chExt cx="0" cy="0"/>
        </a:xfrm>
      </p:grpSpPr>
      <p:sp>
        <p:nvSpPr>
          <p:cNvPr id="209" name="Google Shape;209;p3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210" name="Google Shape;210;p36"/>
          <p:cNvSpPr txBox="1"/>
          <p:nvPr/>
        </p:nvSpPr>
        <p:spPr>
          <a:xfrm>
            <a:off x="251167" y="167745"/>
            <a:ext cx="8610092" cy="4882075"/>
          </a:xfrm>
          <a:prstGeom prst="rect">
            <a:avLst/>
          </a:prstGeom>
          <a:noFill/>
          <a:ln>
            <a:noFill/>
          </a:ln>
        </p:spPr>
        <p:txBody>
          <a:bodyPr anchorCtr="0" anchor="t" bIns="34275" lIns="68575" spcFirstLastPara="1" rIns="68575" wrap="square" tIns="34275">
            <a:spAutoFit/>
          </a:bodyPr>
          <a:lstStyle/>
          <a:p>
            <a:pPr indent="0" lvl="0" marL="0" marR="0" rtl="0" algn="l">
              <a:lnSpc>
                <a:spcPct val="150000"/>
              </a:lnSpc>
              <a:spcBef>
                <a:spcPts val="0"/>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 5. Checking for all missing values with Zero</a:t>
            </a:r>
            <a:endParaRPr sz="1100"/>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11" name="Google Shape;211;p36"/>
          <p:cNvPicPr preferRelativeResize="0"/>
          <p:nvPr/>
        </p:nvPicPr>
        <p:blipFill rotWithShape="1">
          <a:blip r:embed="rId4">
            <a:alphaModFix/>
          </a:blip>
          <a:srcRect b="0" l="0" r="0" t="0"/>
          <a:stretch/>
        </p:blipFill>
        <p:spPr>
          <a:xfrm>
            <a:off x="577516" y="703847"/>
            <a:ext cx="7838573" cy="408837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17000"/>
          </a:blip>
          <a:stretch>
            <a:fillRect/>
          </a:stretch>
        </a:blipFill>
      </p:bgPr>
    </p:bg>
    <p:spTree>
      <p:nvGrpSpPr>
        <p:cNvPr id="215" name="Shape 215"/>
        <p:cNvGrpSpPr/>
        <p:nvPr/>
      </p:nvGrpSpPr>
      <p:grpSpPr>
        <a:xfrm>
          <a:off x="0" y="0"/>
          <a:ext cx="0" cy="0"/>
          <a:chOff x="0" y="0"/>
          <a:chExt cx="0" cy="0"/>
        </a:xfrm>
      </p:grpSpPr>
      <p:sp>
        <p:nvSpPr>
          <p:cNvPr id="216" name="Google Shape;216;p3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217" name="Google Shape;217;p37"/>
          <p:cNvSpPr txBox="1"/>
          <p:nvPr/>
        </p:nvSpPr>
        <p:spPr>
          <a:xfrm>
            <a:off x="67274" y="0"/>
            <a:ext cx="8744758" cy="5055200"/>
          </a:xfrm>
          <a:prstGeom prst="rect">
            <a:avLst/>
          </a:prstGeom>
          <a:noFill/>
          <a:ln>
            <a:noFill/>
          </a:ln>
        </p:spPr>
        <p:txBody>
          <a:bodyPr anchorCtr="0" anchor="t" bIns="34275" lIns="68575" spcFirstLastPara="1" rIns="68575" wrap="square" tIns="34275">
            <a:spAutoFit/>
          </a:bodyPr>
          <a:lstStyle/>
          <a:p>
            <a:pPr indent="0" lvl="0" marL="0" marR="0" rtl="0" algn="l">
              <a:lnSpc>
                <a:spcPct val="15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6. Plotting data</a:t>
            </a:r>
            <a:endParaRPr sz="1100"/>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p:txBody>
      </p:sp>
      <p:pic>
        <p:nvPicPr>
          <p:cNvPr id="218" name="Google Shape;218;p37"/>
          <p:cNvPicPr preferRelativeResize="0"/>
          <p:nvPr/>
        </p:nvPicPr>
        <p:blipFill rotWithShape="1">
          <a:blip r:embed="rId4">
            <a:alphaModFix/>
          </a:blip>
          <a:srcRect b="0" l="0" r="0" t="0"/>
          <a:stretch/>
        </p:blipFill>
        <p:spPr>
          <a:xfrm>
            <a:off x="125398" y="499310"/>
            <a:ext cx="4115734" cy="1852864"/>
          </a:xfrm>
          <a:prstGeom prst="rect">
            <a:avLst/>
          </a:prstGeom>
          <a:noFill/>
          <a:ln>
            <a:noFill/>
          </a:ln>
        </p:spPr>
      </p:pic>
      <p:pic>
        <p:nvPicPr>
          <p:cNvPr id="219" name="Google Shape;219;p37"/>
          <p:cNvPicPr preferRelativeResize="0"/>
          <p:nvPr/>
        </p:nvPicPr>
        <p:blipFill rotWithShape="1">
          <a:blip r:embed="rId5">
            <a:alphaModFix/>
          </a:blip>
          <a:srcRect b="0" l="0" r="0" t="0"/>
          <a:stretch/>
        </p:blipFill>
        <p:spPr>
          <a:xfrm>
            <a:off x="4439653" y="499310"/>
            <a:ext cx="4577365" cy="1852865"/>
          </a:xfrm>
          <a:prstGeom prst="rect">
            <a:avLst/>
          </a:prstGeom>
          <a:noFill/>
          <a:ln>
            <a:noFill/>
          </a:ln>
        </p:spPr>
      </p:pic>
      <p:pic>
        <p:nvPicPr>
          <p:cNvPr id="220" name="Google Shape;220;p37"/>
          <p:cNvPicPr preferRelativeResize="0"/>
          <p:nvPr/>
        </p:nvPicPr>
        <p:blipFill rotWithShape="1">
          <a:blip r:embed="rId6">
            <a:alphaModFix/>
          </a:blip>
          <a:srcRect b="0" l="0" r="0" t="0"/>
          <a:stretch/>
        </p:blipFill>
        <p:spPr>
          <a:xfrm>
            <a:off x="125398" y="2497766"/>
            <a:ext cx="2467408" cy="2543341"/>
          </a:xfrm>
          <a:prstGeom prst="rect">
            <a:avLst/>
          </a:prstGeom>
          <a:noFill/>
          <a:ln>
            <a:noFill/>
          </a:ln>
        </p:spPr>
      </p:pic>
      <p:pic>
        <p:nvPicPr>
          <p:cNvPr id="221" name="Google Shape;221;p37"/>
          <p:cNvPicPr preferRelativeResize="0"/>
          <p:nvPr/>
        </p:nvPicPr>
        <p:blipFill rotWithShape="1">
          <a:blip r:embed="rId7">
            <a:alphaModFix/>
          </a:blip>
          <a:srcRect b="0" l="0" r="0" t="0"/>
          <a:stretch/>
        </p:blipFill>
        <p:spPr>
          <a:xfrm>
            <a:off x="2791326" y="2497766"/>
            <a:ext cx="3031958" cy="2543341"/>
          </a:xfrm>
          <a:prstGeom prst="rect">
            <a:avLst/>
          </a:prstGeom>
          <a:noFill/>
          <a:ln>
            <a:noFill/>
          </a:ln>
        </p:spPr>
      </p:pic>
      <p:pic>
        <p:nvPicPr>
          <p:cNvPr id="222" name="Google Shape;222;p37"/>
          <p:cNvPicPr preferRelativeResize="0"/>
          <p:nvPr/>
        </p:nvPicPr>
        <p:blipFill rotWithShape="1">
          <a:blip r:embed="rId8">
            <a:alphaModFix/>
          </a:blip>
          <a:srcRect b="0" l="0" r="0" t="0"/>
          <a:stretch/>
        </p:blipFill>
        <p:spPr>
          <a:xfrm>
            <a:off x="5943600" y="2492106"/>
            <a:ext cx="3073418" cy="2549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17000"/>
          </a:blip>
          <a:stretch>
            <a:fillRect/>
          </a:stretch>
        </a:blipFill>
      </p:bgPr>
    </p:bg>
    <p:spTree>
      <p:nvGrpSpPr>
        <p:cNvPr id="226" name="Shape 226"/>
        <p:cNvGrpSpPr/>
        <p:nvPr/>
      </p:nvGrpSpPr>
      <p:grpSpPr>
        <a:xfrm>
          <a:off x="0" y="0"/>
          <a:ext cx="0" cy="0"/>
          <a:chOff x="0" y="0"/>
          <a:chExt cx="0" cy="0"/>
        </a:xfrm>
      </p:grpSpPr>
      <p:sp>
        <p:nvSpPr>
          <p:cNvPr id="227" name="Google Shape;227;p3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228" name="Google Shape;228;p38"/>
          <p:cNvSpPr txBox="1"/>
          <p:nvPr/>
        </p:nvSpPr>
        <p:spPr>
          <a:xfrm>
            <a:off x="81116" y="162233"/>
            <a:ext cx="8876394" cy="4189578"/>
          </a:xfrm>
          <a:prstGeom prst="rect">
            <a:avLst/>
          </a:prstGeom>
          <a:noFill/>
          <a:ln>
            <a:noFill/>
          </a:ln>
        </p:spPr>
        <p:txBody>
          <a:bodyPr anchorCtr="0" anchor="t" bIns="34275" lIns="68575" spcFirstLastPara="1" rIns="68575" wrap="square" tIns="34275">
            <a:spAutoFit/>
          </a:bodyPr>
          <a:lstStyle/>
          <a:p>
            <a:pPr indent="0" lvl="0" marL="0" marR="0" rtl="0" algn="just">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 </a:t>
            </a:r>
            <a:r>
              <a:rPr b="0" i="0" lang="en" sz="1800" u="none" cap="none" strike="noStrike">
                <a:solidFill>
                  <a:schemeClr val="dk1"/>
                </a:solidFill>
                <a:latin typeface="Arial"/>
                <a:ea typeface="Arial"/>
                <a:cs typeface="Arial"/>
                <a:sym typeface="Arial"/>
              </a:rPr>
              <a:t>7. Generating a heatmap that displays the correlation of features in the DataFrame        with the target feature.</a:t>
            </a:r>
            <a:endParaRPr sz="1100"/>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pic>
        <p:nvPicPr>
          <p:cNvPr id="229" name="Google Shape;229;p38"/>
          <p:cNvPicPr preferRelativeResize="0"/>
          <p:nvPr/>
        </p:nvPicPr>
        <p:blipFill rotWithShape="1">
          <a:blip r:embed="rId4">
            <a:alphaModFix/>
          </a:blip>
          <a:srcRect b="0" l="0" r="0" t="0"/>
          <a:stretch/>
        </p:blipFill>
        <p:spPr>
          <a:xfrm>
            <a:off x="269317" y="1004637"/>
            <a:ext cx="6011167" cy="1076826"/>
          </a:xfrm>
          <a:prstGeom prst="rect">
            <a:avLst/>
          </a:prstGeom>
          <a:noFill/>
          <a:ln>
            <a:noFill/>
          </a:ln>
        </p:spPr>
      </p:pic>
      <p:pic>
        <p:nvPicPr>
          <p:cNvPr id="230" name="Google Shape;230;p38"/>
          <p:cNvPicPr preferRelativeResize="0"/>
          <p:nvPr/>
        </p:nvPicPr>
        <p:blipFill rotWithShape="1">
          <a:blip r:embed="rId5">
            <a:alphaModFix/>
          </a:blip>
          <a:srcRect b="0" l="0" r="0" t="0"/>
          <a:stretch/>
        </p:blipFill>
        <p:spPr>
          <a:xfrm>
            <a:off x="2687953" y="2171700"/>
            <a:ext cx="6269557" cy="286940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17000"/>
          </a:blip>
          <a:stretch>
            <a:fillRect/>
          </a:stretch>
        </a:blipFill>
      </p:bgPr>
    </p:bg>
    <p:spTree>
      <p:nvGrpSpPr>
        <p:cNvPr id="234" name="Shape 234"/>
        <p:cNvGrpSpPr/>
        <p:nvPr/>
      </p:nvGrpSpPr>
      <p:grpSpPr>
        <a:xfrm>
          <a:off x="0" y="0"/>
          <a:ext cx="0" cy="0"/>
          <a:chOff x="0" y="0"/>
          <a:chExt cx="0" cy="0"/>
        </a:xfrm>
      </p:grpSpPr>
      <p:sp>
        <p:nvSpPr>
          <p:cNvPr id="235" name="Google Shape;235;p3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236" name="Google Shape;236;p39"/>
          <p:cNvSpPr txBox="1"/>
          <p:nvPr/>
        </p:nvSpPr>
        <p:spPr>
          <a:xfrm>
            <a:off x="1885950" y="96378"/>
            <a:ext cx="4572000" cy="577081"/>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n" sz="3300" u="sng" cap="none" strike="noStrike">
                <a:solidFill>
                  <a:schemeClr val="dk1"/>
                </a:solidFill>
                <a:latin typeface="Calibri"/>
                <a:ea typeface="Calibri"/>
                <a:cs typeface="Calibri"/>
                <a:sym typeface="Calibri"/>
              </a:rPr>
              <a:t>Modelling</a:t>
            </a:r>
            <a:endParaRPr b="0" i="0" sz="1100" u="none" cap="none" strike="noStrike">
              <a:solidFill>
                <a:srgbClr val="000000"/>
              </a:solidFill>
              <a:latin typeface="Arial"/>
              <a:ea typeface="Arial"/>
              <a:cs typeface="Arial"/>
              <a:sym typeface="Arial"/>
            </a:endParaRPr>
          </a:p>
        </p:txBody>
      </p:sp>
      <p:sp>
        <p:nvSpPr>
          <p:cNvPr id="237" name="Google Shape;237;p39"/>
          <p:cNvSpPr txBox="1"/>
          <p:nvPr/>
        </p:nvSpPr>
        <p:spPr>
          <a:xfrm>
            <a:off x="193669" y="1058882"/>
            <a:ext cx="8804788" cy="3889496"/>
          </a:xfrm>
          <a:prstGeom prst="rect">
            <a:avLst/>
          </a:prstGeom>
          <a:noFill/>
          <a:ln>
            <a:noFill/>
          </a:ln>
        </p:spPr>
        <p:txBody>
          <a:bodyPr anchorCtr="0" anchor="t" bIns="34275" lIns="68575" spcFirstLastPara="1" rIns="68575" wrap="square" tIns="34275">
            <a:spAutoFit/>
          </a:bodyPr>
          <a:lstStyle/>
          <a:p>
            <a:pPr indent="-247650" lvl="0" marL="254000" marR="0" rtl="0" algn="just">
              <a:lnSpc>
                <a:spcPct val="100000"/>
              </a:lnSpc>
              <a:spcBef>
                <a:spcPts val="500"/>
              </a:spcBef>
              <a:spcAft>
                <a:spcPts val="0"/>
              </a:spcAft>
              <a:buClr>
                <a:schemeClr val="dk1"/>
              </a:buClr>
              <a:buSzPts val="2100"/>
              <a:buFont typeface="Arial"/>
              <a:buChar char="•"/>
            </a:pPr>
            <a:r>
              <a:rPr b="0" i="0" lang="en" sz="1800" u="none" cap="none" strike="noStrike">
                <a:solidFill>
                  <a:srgbClr val="000000"/>
                </a:solidFill>
                <a:latin typeface="Arial"/>
                <a:ea typeface="Arial"/>
                <a:cs typeface="Arial"/>
                <a:sym typeface="Arial"/>
              </a:rPr>
              <a:t>The conceptual framework of ML is based on models that receive input data (e.g., images or text) and through a combination of mathematical optimization and statistical analysis predict outcomes</a:t>
            </a:r>
            <a:endParaRPr sz="1100"/>
          </a:p>
          <a:p>
            <a:pPr indent="-247650" lvl="0" marL="254000" marR="0" rtl="0" algn="just">
              <a:lnSpc>
                <a:spcPct val="100000"/>
              </a:lnSpc>
              <a:spcBef>
                <a:spcPts val="500"/>
              </a:spcBef>
              <a:spcAft>
                <a:spcPts val="0"/>
              </a:spcAft>
              <a:buClr>
                <a:schemeClr val="dk1"/>
              </a:buClr>
              <a:buSzPts val="2100"/>
              <a:buFont typeface="Arial"/>
              <a:buChar char="•"/>
            </a:pPr>
            <a:r>
              <a:rPr b="0" i="0" lang="en" sz="1800" u="none" cap="none" strike="noStrike">
                <a:solidFill>
                  <a:schemeClr val="dk1"/>
                </a:solidFill>
                <a:latin typeface="Arial"/>
                <a:ea typeface="Arial"/>
                <a:cs typeface="Arial"/>
                <a:sym typeface="Arial"/>
              </a:rPr>
              <a:t>Here, ML models predict under which conditions patients are likely to be prone to heart disease.</a:t>
            </a:r>
            <a:endParaRPr sz="1100"/>
          </a:p>
          <a:p>
            <a:pPr indent="-247650" lvl="0" marL="254000" marR="0" rtl="0" algn="just">
              <a:lnSpc>
                <a:spcPct val="100000"/>
              </a:lnSpc>
              <a:spcBef>
                <a:spcPts val="500"/>
              </a:spcBef>
              <a:spcAft>
                <a:spcPts val="0"/>
              </a:spcAft>
              <a:buClr>
                <a:schemeClr val="dk1"/>
              </a:buClr>
              <a:buSzPts val="2100"/>
              <a:buFont typeface="Arial"/>
              <a:buChar char="•"/>
            </a:pPr>
            <a:r>
              <a:rPr b="0" i="0" lang="en" sz="1800" u="none" cap="none" strike="noStrike">
                <a:solidFill>
                  <a:schemeClr val="dk1"/>
                </a:solidFill>
                <a:latin typeface="Arial"/>
                <a:ea typeface="Arial"/>
                <a:cs typeface="Arial"/>
                <a:sym typeface="Arial"/>
              </a:rPr>
              <a:t>We implemented two models here: Logistic Regression and Random forest classifier</a:t>
            </a:r>
            <a:endParaRPr b="0" i="0" sz="1800" u="none" cap="none" strike="noStrike">
              <a:solidFill>
                <a:srgbClr val="000000"/>
              </a:solidFill>
              <a:latin typeface="Arial"/>
              <a:ea typeface="Arial"/>
              <a:cs typeface="Arial"/>
              <a:sym typeface="Arial"/>
            </a:endParaRPr>
          </a:p>
          <a:p>
            <a:pPr indent="-247650" lvl="0" marL="254000" marR="0" rtl="0" algn="just">
              <a:lnSpc>
                <a:spcPct val="100000"/>
              </a:lnSpc>
              <a:spcBef>
                <a:spcPts val="500"/>
              </a:spcBef>
              <a:spcAft>
                <a:spcPts val="0"/>
              </a:spcAft>
              <a:buClr>
                <a:schemeClr val="dk1"/>
              </a:buClr>
              <a:buSzPts val="2100"/>
              <a:buFont typeface="Arial"/>
              <a:buChar char="•"/>
            </a:pPr>
            <a:r>
              <a:rPr b="0" i="0" lang="en" sz="1800" u="none" cap="none" strike="noStrike">
                <a:solidFill>
                  <a:schemeClr val="dk1"/>
                </a:solidFill>
                <a:latin typeface="Arial"/>
                <a:ea typeface="Arial"/>
                <a:cs typeface="Arial"/>
                <a:sym typeface="Arial"/>
              </a:rPr>
              <a:t>The feature variables are assigned to x and the target variable to y.</a:t>
            </a:r>
            <a:r>
              <a:rPr b="0" i="0" lang="en" sz="1800" u="none" cap="none" strike="noStrike">
                <a:solidFill>
                  <a:srgbClr val="000000"/>
                </a:solidFill>
                <a:latin typeface="Arial"/>
                <a:ea typeface="Arial"/>
                <a:cs typeface="Arial"/>
                <a:sym typeface="Arial"/>
              </a:rPr>
              <a:t> </a:t>
            </a:r>
            <a:r>
              <a:rPr b="0" i="0" lang="en" sz="1800" u="none" cap="none" strike="noStrike">
                <a:solidFill>
                  <a:schemeClr val="dk1"/>
                </a:solidFill>
                <a:latin typeface="Arial"/>
                <a:ea typeface="Arial"/>
                <a:cs typeface="Arial"/>
                <a:sym typeface="Arial"/>
              </a:rPr>
              <a:t>The data is split into training and testing sets using the train_test_split function from the sklearn library. This allows the model to be trained on a subset of the data and evaluated on a separate subset.</a:t>
            </a:r>
            <a:endParaRPr b="0" i="0" sz="1800" u="none" cap="none" strike="noStrike">
              <a:solidFill>
                <a:srgbClr val="000000"/>
              </a:solidFill>
              <a:latin typeface="Arial"/>
              <a:ea typeface="Arial"/>
              <a:cs typeface="Arial"/>
              <a:sym typeface="Arial"/>
            </a:endParaRPr>
          </a:p>
          <a:p>
            <a:pPr indent="-114300" lvl="0" marL="254000" marR="0" rtl="0" algn="l">
              <a:lnSpc>
                <a:spcPct val="150000"/>
              </a:lnSpc>
              <a:spcBef>
                <a:spcPts val="500"/>
              </a:spcBef>
              <a:spcAft>
                <a:spcPts val="0"/>
              </a:spcAft>
              <a:buClr>
                <a:schemeClr val="dk1"/>
              </a:buClr>
              <a:buSzPts val="2100"/>
              <a:buFont typeface="Arial"/>
              <a:buNone/>
            </a:pPr>
            <a:r>
              <a:t/>
            </a:r>
            <a:endParaRPr b="0" i="0" sz="210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17000"/>
          </a:blip>
          <a:stretch>
            <a:fillRect/>
          </a:stretch>
        </a:blipFill>
      </p:bgPr>
    </p:bg>
    <p:spTree>
      <p:nvGrpSpPr>
        <p:cNvPr id="241" name="Shape 241"/>
        <p:cNvGrpSpPr/>
        <p:nvPr/>
      </p:nvGrpSpPr>
      <p:grpSpPr>
        <a:xfrm>
          <a:off x="0" y="0"/>
          <a:ext cx="0" cy="0"/>
          <a:chOff x="0" y="0"/>
          <a:chExt cx="0" cy="0"/>
        </a:xfrm>
      </p:grpSpPr>
      <p:sp>
        <p:nvSpPr>
          <p:cNvPr id="242" name="Google Shape;242;p4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243" name="Google Shape;243;p40"/>
          <p:cNvSpPr txBox="1"/>
          <p:nvPr/>
        </p:nvSpPr>
        <p:spPr>
          <a:xfrm>
            <a:off x="147485" y="239316"/>
            <a:ext cx="8834090" cy="5216783"/>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Modelling using Logistic Regression</a:t>
            </a:r>
            <a:endParaRPr sz="1100"/>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pic>
        <p:nvPicPr>
          <p:cNvPr id="244" name="Google Shape;244;p40"/>
          <p:cNvPicPr preferRelativeResize="0"/>
          <p:nvPr/>
        </p:nvPicPr>
        <p:blipFill rotWithShape="1">
          <a:blip r:embed="rId4">
            <a:alphaModFix/>
          </a:blip>
          <a:srcRect b="0" l="0" r="0" t="0"/>
          <a:stretch/>
        </p:blipFill>
        <p:spPr>
          <a:xfrm>
            <a:off x="147485" y="612877"/>
            <a:ext cx="8678077" cy="446966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17000"/>
          </a:blip>
          <a:stretch>
            <a:fillRect/>
          </a:stretch>
        </a:blipFill>
      </p:bgPr>
    </p:bg>
    <p:spTree>
      <p:nvGrpSpPr>
        <p:cNvPr id="248" name="Shape 248"/>
        <p:cNvGrpSpPr/>
        <p:nvPr/>
      </p:nvGrpSpPr>
      <p:grpSpPr>
        <a:xfrm>
          <a:off x="0" y="0"/>
          <a:ext cx="0" cy="0"/>
          <a:chOff x="0" y="0"/>
          <a:chExt cx="0" cy="0"/>
        </a:xfrm>
      </p:grpSpPr>
      <p:sp>
        <p:nvSpPr>
          <p:cNvPr id="249" name="Google Shape;249;p4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pic>
        <p:nvPicPr>
          <p:cNvPr id="250" name="Google Shape;250;p41"/>
          <p:cNvPicPr preferRelativeResize="0"/>
          <p:nvPr/>
        </p:nvPicPr>
        <p:blipFill rotWithShape="1">
          <a:blip r:embed="rId4">
            <a:alphaModFix/>
          </a:blip>
          <a:srcRect b="0" l="0" r="0" t="0"/>
          <a:stretch/>
        </p:blipFill>
        <p:spPr>
          <a:xfrm>
            <a:off x="186490" y="595563"/>
            <a:ext cx="8602578" cy="4325353"/>
          </a:xfrm>
          <a:prstGeom prst="rect">
            <a:avLst/>
          </a:prstGeom>
          <a:noFill/>
          <a:ln>
            <a:noFill/>
          </a:ln>
        </p:spPr>
      </p:pic>
      <p:sp>
        <p:nvSpPr>
          <p:cNvPr id="251" name="Google Shape;251;p41"/>
          <p:cNvSpPr txBox="1"/>
          <p:nvPr/>
        </p:nvSpPr>
        <p:spPr>
          <a:xfrm>
            <a:off x="126333" y="156411"/>
            <a:ext cx="3741820" cy="346249"/>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1" i="0" lang="en" sz="1800" u="none" cap="none" strike="noStrike">
                <a:solidFill>
                  <a:srgbClr val="000000"/>
                </a:solidFill>
                <a:latin typeface="Arial"/>
                <a:ea typeface="Arial"/>
                <a:cs typeface="Arial"/>
                <a:sym typeface="Arial"/>
              </a:rPr>
              <a:t>Results achieved</a:t>
            </a:r>
            <a:endParaRPr b="1" i="0" sz="18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17000"/>
          </a:blip>
          <a:stretch>
            <a:fillRect/>
          </a:stretch>
        </a:blipFill>
      </p:bgPr>
    </p:bg>
    <p:spTree>
      <p:nvGrpSpPr>
        <p:cNvPr id="255" name="Shape 255"/>
        <p:cNvGrpSpPr/>
        <p:nvPr/>
      </p:nvGrpSpPr>
      <p:grpSpPr>
        <a:xfrm>
          <a:off x="0" y="0"/>
          <a:ext cx="0" cy="0"/>
          <a:chOff x="0" y="0"/>
          <a:chExt cx="0" cy="0"/>
        </a:xfrm>
      </p:grpSpPr>
      <p:sp>
        <p:nvSpPr>
          <p:cNvPr id="256" name="Google Shape;256;p4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257" name="Google Shape;257;p42"/>
          <p:cNvSpPr/>
          <p:nvPr/>
        </p:nvSpPr>
        <p:spPr>
          <a:xfrm>
            <a:off x="296639" y="254556"/>
            <a:ext cx="2931331" cy="346249"/>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b="1" i="0" lang="en" sz="1800" u="none" cap="none" strike="noStrike">
                <a:solidFill>
                  <a:schemeClr val="dk1"/>
                </a:solidFill>
                <a:latin typeface="Calibri"/>
                <a:ea typeface="Calibri"/>
                <a:cs typeface="Calibri"/>
                <a:sym typeface="Calibri"/>
              </a:rPr>
              <a:t>Plotting the results achieved</a:t>
            </a:r>
            <a:r>
              <a:rPr b="0" i="0" lang="en"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p:txBody>
      </p:sp>
      <p:pic>
        <p:nvPicPr>
          <p:cNvPr id="258" name="Google Shape;258;p42"/>
          <p:cNvPicPr preferRelativeResize="0"/>
          <p:nvPr/>
        </p:nvPicPr>
        <p:blipFill rotWithShape="1">
          <a:blip r:embed="rId4">
            <a:alphaModFix/>
          </a:blip>
          <a:srcRect b="0" l="0" r="0" t="0"/>
          <a:stretch/>
        </p:blipFill>
        <p:spPr>
          <a:xfrm>
            <a:off x="397041" y="931403"/>
            <a:ext cx="7158790" cy="383586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17000"/>
          </a:blip>
          <a:stretch>
            <a:fillRect/>
          </a:stretch>
        </a:blipFill>
      </p:bgPr>
    </p:bg>
    <p:spTree>
      <p:nvGrpSpPr>
        <p:cNvPr id="262" name="Shape 262"/>
        <p:cNvGrpSpPr/>
        <p:nvPr/>
      </p:nvGrpSpPr>
      <p:grpSpPr>
        <a:xfrm>
          <a:off x="0" y="0"/>
          <a:ext cx="0" cy="0"/>
          <a:chOff x="0" y="0"/>
          <a:chExt cx="0" cy="0"/>
        </a:xfrm>
      </p:grpSpPr>
      <p:sp>
        <p:nvSpPr>
          <p:cNvPr id="263" name="Google Shape;263;p4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264" name="Google Shape;264;p43"/>
          <p:cNvSpPr/>
          <p:nvPr/>
        </p:nvSpPr>
        <p:spPr>
          <a:xfrm>
            <a:off x="0" y="-254108"/>
            <a:ext cx="49" cy="508217"/>
          </a:xfrm>
          <a:prstGeom prst="rect">
            <a:avLst/>
          </a:prstGeom>
          <a:solidFill>
            <a:srgbClr val="F7F7F8"/>
          </a:solidFill>
          <a:ln>
            <a:noFill/>
          </a:ln>
        </p:spPr>
        <p:txBody>
          <a:bodyPr anchorCtr="0" anchor="ctr" bIns="148775" lIns="0" spcFirstLastPara="1" rIns="0" wrap="square" tIns="1487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p:txBody>
      </p:sp>
      <p:sp>
        <p:nvSpPr>
          <p:cNvPr id="265" name="Google Shape;265;p43"/>
          <p:cNvSpPr txBox="1"/>
          <p:nvPr/>
        </p:nvSpPr>
        <p:spPr>
          <a:xfrm>
            <a:off x="126332" y="120316"/>
            <a:ext cx="8855242" cy="4824398"/>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1" i="0" lang="en" sz="1800" u="none" cap="none" strike="noStrike">
                <a:solidFill>
                  <a:schemeClr val="dk1"/>
                </a:solidFill>
                <a:latin typeface="Calibri"/>
                <a:ea typeface="Calibri"/>
                <a:cs typeface="Calibri"/>
                <a:sym typeface="Calibri"/>
              </a:rPr>
              <a:t>Modelling using Random Forest Classifier</a:t>
            </a:r>
            <a:endParaRPr sz="1100"/>
          </a:p>
          <a:p>
            <a:pPr indent="0" lvl="0" marL="0" marR="0" rtl="0" algn="l">
              <a:lnSpc>
                <a:spcPct val="100000"/>
              </a:lnSpc>
              <a:spcBef>
                <a:spcPts val="0"/>
              </a:spcBef>
              <a:spcAft>
                <a:spcPts val="0"/>
              </a:spcAft>
              <a:buNone/>
            </a:pPr>
            <a:r>
              <a:t/>
            </a:r>
            <a:endParaRPr b="0" i="0" sz="11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1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1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1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1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1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1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1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1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1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1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1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1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1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1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1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1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1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1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1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1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1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1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1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1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1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1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pic>
        <p:nvPicPr>
          <p:cNvPr id="266" name="Google Shape;266;p43"/>
          <p:cNvPicPr preferRelativeResize="0"/>
          <p:nvPr/>
        </p:nvPicPr>
        <p:blipFill rotWithShape="1">
          <a:blip r:embed="rId4">
            <a:alphaModFix/>
          </a:blip>
          <a:srcRect b="0" l="0" r="0" t="0"/>
          <a:stretch/>
        </p:blipFill>
        <p:spPr>
          <a:xfrm>
            <a:off x="168442" y="703847"/>
            <a:ext cx="8552658" cy="417982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17000"/>
          </a:blip>
          <a:stretch>
            <a:fillRect/>
          </a:stretch>
        </a:blipFill>
      </p:bgPr>
    </p:bg>
    <p:spTree>
      <p:nvGrpSpPr>
        <p:cNvPr id="135" name="Shape 135"/>
        <p:cNvGrpSpPr/>
        <p:nvPr/>
      </p:nvGrpSpPr>
      <p:grpSpPr>
        <a:xfrm>
          <a:off x="0" y="0"/>
          <a:ext cx="0" cy="0"/>
          <a:chOff x="0" y="0"/>
          <a:chExt cx="0" cy="0"/>
        </a:xfrm>
      </p:grpSpPr>
      <p:sp>
        <p:nvSpPr>
          <p:cNvPr id="136" name="Google Shape;136;p2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1F3864"/>
              </a:buClr>
              <a:buSzPts val="4100"/>
              <a:buFont typeface="Calibri"/>
              <a:buNone/>
            </a:pPr>
            <a:r>
              <a:rPr b="1" lang="en" sz="4100">
                <a:solidFill>
                  <a:schemeClr val="dk1"/>
                </a:solidFill>
              </a:rPr>
              <a:t>Content</a:t>
            </a:r>
            <a:endParaRPr>
              <a:solidFill>
                <a:schemeClr val="dk1"/>
              </a:solidFill>
            </a:endParaRPr>
          </a:p>
        </p:txBody>
      </p:sp>
      <p:sp>
        <p:nvSpPr>
          <p:cNvPr id="137" name="Google Shape;137;p26"/>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lnSpcReduction="10000"/>
          </a:bodyPr>
          <a:lstStyle/>
          <a:p>
            <a:pPr indent="-393700" lvl="0" marL="558800" rtl="0" algn="just">
              <a:lnSpc>
                <a:spcPct val="90000"/>
              </a:lnSpc>
              <a:spcBef>
                <a:spcPts val="0"/>
              </a:spcBef>
              <a:spcAft>
                <a:spcPts val="0"/>
              </a:spcAft>
              <a:buClr>
                <a:schemeClr val="dk1"/>
              </a:buClr>
              <a:buSzPts val="2400"/>
              <a:buFont typeface="Arial"/>
              <a:buChar char="•"/>
            </a:pPr>
            <a:r>
              <a:rPr lang="en" sz="2400">
                <a:latin typeface="Calibri"/>
                <a:ea typeface="Calibri"/>
                <a:cs typeface="Calibri"/>
                <a:sym typeface="Calibri"/>
              </a:rPr>
              <a:t>Methodology</a:t>
            </a:r>
            <a:endParaRPr/>
          </a:p>
          <a:p>
            <a:pPr indent="-393700" lvl="0" marL="558800" rtl="0" algn="just">
              <a:lnSpc>
                <a:spcPct val="90000"/>
              </a:lnSpc>
              <a:spcBef>
                <a:spcPts val="800"/>
              </a:spcBef>
              <a:spcAft>
                <a:spcPts val="0"/>
              </a:spcAft>
              <a:buClr>
                <a:schemeClr val="dk1"/>
              </a:buClr>
              <a:buSzPts val="2400"/>
              <a:buFont typeface="Arial"/>
              <a:buChar char="•"/>
            </a:pPr>
            <a:r>
              <a:rPr lang="en" sz="2400">
                <a:latin typeface="Calibri"/>
                <a:ea typeface="Calibri"/>
                <a:cs typeface="Calibri"/>
                <a:sym typeface="Calibri"/>
              </a:rPr>
              <a:t>Business Understanding</a:t>
            </a:r>
            <a:endParaRPr sz="2400">
              <a:latin typeface="Calibri"/>
              <a:ea typeface="Calibri"/>
              <a:cs typeface="Calibri"/>
              <a:sym typeface="Calibri"/>
            </a:endParaRPr>
          </a:p>
          <a:p>
            <a:pPr indent="-393700" lvl="0" marL="558800" rtl="0" algn="just">
              <a:lnSpc>
                <a:spcPct val="90000"/>
              </a:lnSpc>
              <a:spcBef>
                <a:spcPts val="800"/>
              </a:spcBef>
              <a:spcAft>
                <a:spcPts val="0"/>
              </a:spcAft>
              <a:buClr>
                <a:schemeClr val="dk1"/>
              </a:buClr>
              <a:buSzPts val="2400"/>
              <a:buFont typeface="Arial"/>
              <a:buChar char="•"/>
            </a:pPr>
            <a:r>
              <a:rPr lang="en" sz="2400">
                <a:latin typeface="Calibri"/>
                <a:ea typeface="Calibri"/>
                <a:cs typeface="Calibri"/>
                <a:sym typeface="Calibri"/>
              </a:rPr>
              <a:t>Data Understanding</a:t>
            </a:r>
            <a:endParaRPr/>
          </a:p>
          <a:p>
            <a:pPr indent="-393700" lvl="0" marL="558800" rtl="0" algn="just">
              <a:lnSpc>
                <a:spcPct val="90000"/>
              </a:lnSpc>
              <a:spcBef>
                <a:spcPts val="800"/>
              </a:spcBef>
              <a:spcAft>
                <a:spcPts val="0"/>
              </a:spcAft>
              <a:buClr>
                <a:schemeClr val="dk1"/>
              </a:buClr>
              <a:buSzPts val="2400"/>
              <a:buFont typeface="Arial"/>
              <a:buChar char="•"/>
            </a:pPr>
            <a:r>
              <a:rPr lang="en" sz="2400">
                <a:latin typeface="Calibri"/>
                <a:ea typeface="Calibri"/>
                <a:cs typeface="Calibri"/>
                <a:sym typeface="Calibri"/>
              </a:rPr>
              <a:t>Data Preparation</a:t>
            </a:r>
            <a:endParaRPr sz="2400">
              <a:latin typeface="Calibri"/>
              <a:ea typeface="Calibri"/>
              <a:cs typeface="Calibri"/>
              <a:sym typeface="Calibri"/>
            </a:endParaRPr>
          </a:p>
          <a:p>
            <a:pPr indent="-393700" lvl="0" marL="558800" rtl="0" algn="just">
              <a:lnSpc>
                <a:spcPct val="90000"/>
              </a:lnSpc>
              <a:spcBef>
                <a:spcPts val="800"/>
              </a:spcBef>
              <a:spcAft>
                <a:spcPts val="0"/>
              </a:spcAft>
              <a:buClr>
                <a:schemeClr val="dk1"/>
              </a:buClr>
              <a:buSzPts val="2400"/>
              <a:buFont typeface="Arial"/>
              <a:buChar char="•"/>
            </a:pPr>
            <a:r>
              <a:rPr lang="en" sz="2400">
                <a:latin typeface="Calibri"/>
                <a:ea typeface="Calibri"/>
                <a:cs typeface="Calibri"/>
                <a:sym typeface="Calibri"/>
              </a:rPr>
              <a:t>Modeling</a:t>
            </a:r>
            <a:endParaRPr/>
          </a:p>
          <a:p>
            <a:pPr indent="-393700" lvl="0" marL="558800" rtl="0" algn="just">
              <a:lnSpc>
                <a:spcPct val="90000"/>
              </a:lnSpc>
              <a:spcBef>
                <a:spcPts val="800"/>
              </a:spcBef>
              <a:spcAft>
                <a:spcPts val="0"/>
              </a:spcAft>
              <a:buClr>
                <a:schemeClr val="dk1"/>
              </a:buClr>
              <a:buSzPts val="2400"/>
              <a:buFont typeface="Arial"/>
              <a:buChar char="•"/>
            </a:pPr>
            <a:r>
              <a:rPr lang="en" sz="2400">
                <a:latin typeface="Calibri"/>
                <a:ea typeface="Calibri"/>
                <a:cs typeface="Calibri"/>
                <a:sym typeface="Calibri"/>
              </a:rPr>
              <a:t>Evaluation</a:t>
            </a:r>
            <a:endParaRPr sz="2400">
              <a:latin typeface="Calibri"/>
              <a:ea typeface="Calibri"/>
              <a:cs typeface="Calibri"/>
              <a:sym typeface="Calibri"/>
            </a:endParaRPr>
          </a:p>
          <a:p>
            <a:pPr indent="-88900" lvl="0" marL="177800" rtl="0" algn="l">
              <a:lnSpc>
                <a:spcPct val="90000"/>
              </a:lnSpc>
              <a:spcBef>
                <a:spcPts val="800"/>
              </a:spcBef>
              <a:spcAft>
                <a:spcPts val="0"/>
              </a:spcAft>
              <a:buClr>
                <a:schemeClr val="dk1"/>
              </a:buClr>
              <a:buSzPts val="1400"/>
              <a:buNone/>
            </a:pPr>
            <a:r>
              <a:t/>
            </a:r>
            <a:endParaRPr sz="1400">
              <a:latin typeface="Calibri"/>
              <a:ea typeface="Calibri"/>
              <a:cs typeface="Calibri"/>
              <a:sym typeface="Calibri"/>
            </a:endParaRPr>
          </a:p>
          <a:p>
            <a:pPr indent="-88900" lvl="0" marL="177800" rtl="0" algn="l">
              <a:lnSpc>
                <a:spcPct val="90000"/>
              </a:lnSpc>
              <a:spcBef>
                <a:spcPts val="800"/>
              </a:spcBef>
              <a:spcAft>
                <a:spcPts val="0"/>
              </a:spcAft>
              <a:buClr>
                <a:schemeClr val="dk1"/>
              </a:buClr>
              <a:buSzPts val="1400"/>
              <a:buNone/>
            </a:pPr>
            <a:r>
              <a:t/>
            </a:r>
            <a:endParaRPr sz="1400">
              <a:latin typeface="Calibri"/>
              <a:ea typeface="Calibri"/>
              <a:cs typeface="Calibri"/>
              <a:sym typeface="Calibri"/>
            </a:endParaRPr>
          </a:p>
          <a:p>
            <a:pPr indent="-38100" lvl="0" marL="177800" rtl="0" algn="l">
              <a:lnSpc>
                <a:spcPct val="90000"/>
              </a:lnSpc>
              <a:spcBef>
                <a:spcPts val="800"/>
              </a:spcBef>
              <a:spcAft>
                <a:spcPts val="0"/>
              </a:spcAft>
              <a:buClr>
                <a:schemeClr val="dk1"/>
              </a:buClr>
              <a:buSzPts val="21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17000"/>
          </a:blip>
          <a:stretch>
            <a:fillRect/>
          </a:stretch>
        </a:blipFill>
      </p:bgPr>
    </p:bg>
    <p:spTree>
      <p:nvGrpSpPr>
        <p:cNvPr id="270" name="Shape 270"/>
        <p:cNvGrpSpPr/>
        <p:nvPr/>
      </p:nvGrpSpPr>
      <p:grpSpPr>
        <a:xfrm>
          <a:off x="0" y="0"/>
          <a:ext cx="0" cy="0"/>
          <a:chOff x="0" y="0"/>
          <a:chExt cx="0" cy="0"/>
        </a:xfrm>
      </p:grpSpPr>
      <p:sp>
        <p:nvSpPr>
          <p:cNvPr id="271" name="Google Shape;271;p4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272" name="Google Shape;272;p44"/>
          <p:cNvSpPr txBox="1"/>
          <p:nvPr/>
        </p:nvSpPr>
        <p:spPr>
          <a:xfrm>
            <a:off x="102268" y="120316"/>
            <a:ext cx="8867273" cy="5032147"/>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 sz="1800" u="none" cap="none" strike="noStrike">
                <a:solidFill>
                  <a:srgbClr val="000000"/>
                </a:solidFill>
                <a:latin typeface="Arial"/>
                <a:ea typeface="Arial"/>
                <a:cs typeface="Arial"/>
                <a:sym typeface="Arial"/>
              </a:rPr>
              <a:t>Results achieved</a:t>
            </a:r>
            <a:endParaRPr sz="1100"/>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pic>
        <p:nvPicPr>
          <p:cNvPr id="273" name="Google Shape;273;p44"/>
          <p:cNvPicPr preferRelativeResize="0"/>
          <p:nvPr/>
        </p:nvPicPr>
        <p:blipFill rotWithShape="1">
          <a:blip r:embed="rId4">
            <a:alphaModFix/>
          </a:blip>
          <a:srcRect b="0" l="0" r="0" t="0"/>
          <a:stretch/>
        </p:blipFill>
        <p:spPr>
          <a:xfrm>
            <a:off x="168441" y="541421"/>
            <a:ext cx="7682164" cy="449968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17000"/>
          </a:blip>
          <a:stretch>
            <a:fillRect/>
          </a:stretch>
        </a:blipFill>
      </p:bgPr>
    </p:bg>
    <p:spTree>
      <p:nvGrpSpPr>
        <p:cNvPr id="277" name="Shape 277"/>
        <p:cNvGrpSpPr/>
        <p:nvPr/>
      </p:nvGrpSpPr>
      <p:grpSpPr>
        <a:xfrm>
          <a:off x="0" y="0"/>
          <a:ext cx="0" cy="0"/>
          <a:chOff x="0" y="0"/>
          <a:chExt cx="0" cy="0"/>
        </a:xfrm>
      </p:grpSpPr>
      <p:sp>
        <p:nvSpPr>
          <p:cNvPr id="278" name="Google Shape;278;p4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279" name="Google Shape;279;p45"/>
          <p:cNvSpPr txBox="1"/>
          <p:nvPr/>
        </p:nvSpPr>
        <p:spPr>
          <a:xfrm>
            <a:off x="180474" y="110613"/>
            <a:ext cx="8758989" cy="4755118"/>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Arial"/>
              <a:buNone/>
            </a:pPr>
            <a:r>
              <a:rPr b="0" i="0" lang="en" sz="2100" u="none" cap="none" strike="noStrike">
                <a:solidFill>
                  <a:schemeClr val="dk1"/>
                </a:solidFill>
                <a:latin typeface="Calibri"/>
                <a:ea typeface="Calibri"/>
                <a:cs typeface="Calibri"/>
                <a:sym typeface="Calibri"/>
              </a:rPr>
              <a:t>Plotting the results achieved:</a:t>
            </a:r>
            <a:endParaRPr sz="1100"/>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pic>
        <p:nvPicPr>
          <p:cNvPr id="280" name="Google Shape;280;p45"/>
          <p:cNvPicPr preferRelativeResize="0"/>
          <p:nvPr/>
        </p:nvPicPr>
        <p:blipFill rotWithShape="1">
          <a:blip r:embed="rId4">
            <a:alphaModFix/>
          </a:blip>
          <a:srcRect b="0" l="0" r="0" t="0"/>
          <a:stretch/>
        </p:blipFill>
        <p:spPr>
          <a:xfrm>
            <a:off x="330868" y="939976"/>
            <a:ext cx="6647447" cy="382728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17000"/>
          </a:blip>
          <a:stretch>
            <a:fillRect/>
          </a:stretch>
        </a:blipFill>
      </p:bgPr>
    </p:bg>
    <p:spTree>
      <p:nvGrpSpPr>
        <p:cNvPr id="284" name="Shape 284"/>
        <p:cNvGrpSpPr/>
        <p:nvPr/>
      </p:nvGrpSpPr>
      <p:grpSpPr>
        <a:xfrm>
          <a:off x="0" y="0"/>
          <a:ext cx="0" cy="0"/>
          <a:chOff x="0" y="0"/>
          <a:chExt cx="0" cy="0"/>
        </a:xfrm>
      </p:grpSpPr>
      <p:sp>
        <p:nvSpPr>
          <p:cNvPr id="285" name="Google Shape;285;p46"/>
          <p:cNvSpPr txBox="1"/>
          <p:nvPr>
            <p:ph idx="1" type="body"/>
          </p:nvPr>
        </p:nvSpPr>
        <p:spPr>
          <a:xfrm>
            <a:off x="420329" y="280219"/>
            <a:ext cx="8399207" cy="4417141"/>
          </a:xfrm>
          <a:prstGeom prst="rect">
            <a:avLst/>
          </a:prstGeom>
          <a:noFill/>
          <a:ln>
            <a:noFill/>
          </a:ln>
        </p:spPr>
        <p:txBody>
          <a:bodyPr anchorCtr="0" anchor="t" bIns="34275" lIns="68575" spcFirstLastPara="1" rIns="68575" wrap="square" tIns="34275">
            <a:normAutofit fontScale="85000" lnSpcReduction="10000"/>
          </a:bodyPr>
          <a:lstStyle/>
          <a:p>
            <a:pPr indent="0" lvl="0" marL="0" rtl="0" algn="ctr">
              <a:lnSpc>
                <a:spcPct val="90000"/>
              </a:lnSpc>
              <a:spcBef>
                <a:spcPts val="0"/>
              </a:spcBef>
              <a:spcAft>
                <a:spcPts val="0"/>
              </a:spcAft>
              <a:buClr>
                <a:schemeClr val="dk1"/>
              </a:buClr>
              <a:buSzPct val="100000"/>
              <a:buNone/>
            </a:pPr>
            <a:r>
              <a:rPr b="1" lang="en" sz="3300" u="sng">
                <a:solidFill>
                  <a:schemeClr val="dk1"/>
                </a:solidFill>
              </a:rPr>
              <a:t>Evaluation</a:t>
            </a:r>
            <a:endParaRPr b="1" sz="3300" u="sng">
              <a:solidFill>
                <a:schemeClr val="dk1"/>
              </a:solidFill>
            </a:endParaRPr>
          </a:p>
          <a:p>
            <a:pPr indent="0" lvl="0" marL="0" rtl="0" algn="ctr">
              <a:lnSpc>
                <a:spcPct val="90000"/>
              </a:lnSpc>
              <a:spcBef>
                <a:spcPts val="0"/>
              </a:spcBef>
              <a:spcAft>
                <a:spcPts val="0"/>
              </a:spcAft>
              <a:buClr>
                <a:schemeClr val="dk1"/>
              </a:buClr>
              <a:buSzPct val="100000"/>
              <a:buNone/>
            </a:pPr>
            <a:r>
              <a:t/>
            </a:r>
            <a:endParaRPr b="1" sz="3300" u="sng">
              <a:solidFill>
                <a:schemeClr val="dk1"/>
              </a:solidFill>
            </a:endParaRPr>
          </a:p>
          <a:p>
            <a:pPr indent="-227647" lvl="0" marL="254000" rtl="0" algn="l">
              <a:lnSpc>
                <a:spcPct val="150000"/>
              </a:lnSpc>
              <a:spcBef>
                <a:spcPts val="800"/>
              </a:spcBef>
              <a:spcAft>
                <a:spcPts val="0"/>
              </a:spcAft>
              <a:buClr>
                <a:schemeClr val="dk1"/>
              </a:buClr>
              <a:buSzPct val="100000"/>
              <a:buFont typeface="Arial"/>
              <a:buChar char="•"/>
            </a:pPr>
            <a:r>
              <a:rPr lang="en" sz="2100">
                <a:solidFill>
                  <a:schemeClr val="dk1"/>
                </a:solidFill>
              </a:rPr>
              <a:t>Evaluation is important in CRISP to determine accuracy and effectiveness of model</a:t>
            </a:r>
            <a:endParaRPr sz="2100">
              <a:solidFill>
                <a:schemeClr val="dk1"/>
              </a:solidFill>
            </a:endParaRPr>
          </a:p>
          <a:p>
            <a:pPr indent="-227647" lvl="0" marL="254000" rtl="0" algn="l">
              <a:lnSpc>
                <a:spcPct val="150000"/>
              </a:lnSpc>
              <a:spcBef>
                <a:spcPts val="800"/>
              </a:spcBef>
              <a:spcAft>
                <a:spcPts val="0"/>
              </a:spcAft>
              <a:buClr>
                <a:schemeClr val="dk1"/>
              </a:buClr>
              <a:buSzPct val="100000"/>
              <a:buFont typeface="Arial"/>
              <a:buChar char="•"/>
            </a:pPr>
            <a:r>
              <a:rPr lang="en" sz="2100">
                <a:solidFill>
                  <a:schemeClr val="dk1"/>
                </a:solidFill>
              </a:rPr>
              <a:t>Compares predicted outcomes with actual outcomes to see model's performance</a:t>
            </a:r>
            <a:endParaRPr sz="2100">
              <a:solidFill>
                <a:schemeClr val="dk1"/>
              </a:solidFill>
            </a:endParaRPr>
          </a:p>
          <a:p>
            <a:pPr indent="-227647" lvl="0" marL="254000" rtl="0" algn="l">
              <a:lnSpc>
                <a:spcPct val="150000"/>
              </a:lnSpc>
              <a:spcBef>
                <a:spcPts val="800"/>
              </a:spcBef>
              <a:spcAft>
                <a:spcPts val="0"/>
              </a:spcAft>
              <a:buClr>
                <a:schemeClr val="dk1"/>
              </a:buClr>
              <a:buSzPct val="100000"/>
              <a:buFont typeface="Arial"/>
              <a:buChar char="•"/>
            </a:pPr>
            <a:r>
              <a:rPr lang="en" sz="2100">
                <a:solidFill>
                  <a:schemeClr val="dk1"/>
                </a:solidFill>
              </a:rPr>
              <a:t>Techniques used include confusion matrices, ROC AUC, precision, recall and F1-score</a:t>
            </a:r>
            <a:endParaRPr sz="2100">
              <a:solidFill>
                <a:schemeClr val="dk1"/>
              </a:solidFill>
            </a:endParaRPr>
          </a:p>
          <a:p>
            <a:pPr indent="-227647" lvl="0" marL="254000" rtl="0" algn="l">
              <a:lnSpc>
                <a:spcPct val="150000"/>
              </a:lnSpc>
              <a:spcBef>
                <a:spcPts val="800"/>
              </a:spcBef>
              <a:spcAft>
                <a:spcPts val="0"/>
              </a:spcAft>
              <a:buClr>
                <a:schemeClr val="dk1"/>
              </a:buClr>
              <a:buSzPct val="100000"/>
              <a:buFont typeface="Arial"/>
              <a:buChar char="•"/>
            </a:pPr>
            <a:r>
              <a:rPr lang="en" sz="2100">
                <a:solidFill>
                  <a:schemeClr val="dk1"/>
                </a:solidFill>
              </a:rPr>
              <a:t>Evaluation ensures model meets required standards and can predict chances of heart disease accurately</a:t>
            </a:r>
            <a:endParaRPr sz="2100">
              <a:solidFill>
                <a:schemeClr val="dk1"/>
              </a:solidFill>
            </a:endParaRPr>
          </a:p>
          <a:p>
            <a:pPr indent="-227647" lvl="0" marL="254000" rtl="0" algn="l">
              <a:lnSpc>
                <a:spcPct val="150000"/>
              </a:lnSpc>
              <a:spcBef>
                <a:spcPts val="800"/>
              </a:spcBef>
              <a:spcAft>
                <a:spcPts val="0"/>
              </a:spcAft>
              <a:buClr>
                <a:schemeClr val="dk1"/>
              </a:buClr>
              <a:buSzPct val="100000"/>
              <a:buFont typeface="Arial"/>
              <a:buChar char="•"/>
            </a:pPr>
            <a:r>
              <a:rPr lang="en" sz="2100">
                <a:solidFill>
                  <a:schemeClr val="dk1"/>
                </a:solidFill>
              </a:rPr>
              <a:t>Helps identify areas for improvement/refinement to achieve better results</a:t>
            </a:r>
            <a:endParaRPr sz="2100">
              <a:solidFill>
                <a:schemeClr val="dk1"/>
              </a:solidFill>
            </a:endParaRPr>
          </a:p>
        </p:txBody>
      </p:sp>
      <p:sp>
        <p:nvSpPr>
          <p:cNvPr id="286" name="Google Shape;286;p4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17000"/>
          </a:blip>
          <a:stretch>
            <a:fillRect/>
          </a:stretch>
        </a:blipFill>
      </p:bgPr>
    </p:bg>
    <p:spTree>
      <p:nvGrpSpPr>
        <p:cNvPr id="290" name="Shape 290"/>
        <p:cNvGrpSpPr/>
        <p:nvPr/>
      </p:nvGrpSpPr>
      <p:grpSpPr>
        <a:xfrm>
          <a:off x="0" y="0"/>
          <a:ext cx="0" cy="0"/>
          <a:chOff x="0" y="0"/>
          <a:chExt cx="0" cy="0"/>
        </a:xfrm>
      </p:grpSpPr>
      <p:sp>
        <p:nvSpPr>
          <p:cNvPr id="291" name="Google Shape;291;p4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292" name="Google Shape;292;p47"/>
          <p:cNvSpPr txBox="1"/>
          <p:nvPr/>
        </p:nvSpPr>
        <p:spPr>
          <a:xfrm>
            <a:off x="288707" y="965013"/>
            <a:ext cx="8893350" cy="2492960"/>
          </a:xfrm>
          <a:prstGeom prst="rect">
            <a:avLst/>
          </a:prstGeom>
          <a:noFill/>
          <a:ln>
            <a:noFill/>
          </a:ln>
        </p:spPr>
        <p:txBody>
          <a:bodyPr anchorCtr="0" anchor="t" bIns="34275" lIns="68575" spcFirstLastPara="1" rIns="68575" wrap="square" tIns="34275">
            <a:spAutoFit/>
          </a:bodyPr>
          <a:lstStyle/>
          <a:p>
            <a:pPr indent="0" lvl="0" marL="0" marR="0" rtl="0" algn="l">
              <a:lnSpc>
                <a:spcPct val="150000"/>
              </a:lnSpc>
              <a:spcBef>
                <a:spcPts val="0"/>
              </a:spcBef>
              <a:spcAft>
                <a:spcPts val="0"/>
              </a:spcAft>
              <a:buNone/>
            </a:pPr>
            <a:r>
              <a:rPr b="1" i="0" lang="en" sz="1500" u="none" cap="none" strike="noStrike">
                <a:solidFill>
                  <a:schemeClr val="dk1"/>
                </a:solidFill>
                <a:latin typeface="Arial"/>
                <a:ea typeface="Arial"/>
                <a:cs typeface="Arial"/>
                <a:sym typeface="Arial"/>
              </a:rPr>
              <a:t>Accuracy</a:t>
            </a:r>
            <a:r>
              <a:rPr b="0" i="0" lang="en" sz="1500" u="none" cap="none" strike="noStrike">
                <a:solidFill>
                  <a:schemeClr val="dk1"/>
                </a:solidFill>
                <a:latin typeface="Arial"/>
                <a:ea typeface="Arial"/>
                <a:cs typeface="Arial"/>
                <a:sym typeface="Arial"/>
              </a:rPr>
              <a:t>: </a:t>
            </a:r>
            <a:r>
              <a:rPr b="1" i="0" lang="en" sz="1500" u="none" cap="none" strike="noStrike">
                <a:solidFill>
                  <a:schemeClr val="dk1"/>
                </a:solidFill>
                <a:latin typeface="Arial"/>
                <a:ea typeface="Arial"/>
                <a:cs typeface="Arial"/>
                <a:sym typeface="Arial"/>
              </a:rPr>
              <a:t>90.63%</a:t>
            </a:r>
            <a:r>
              <a:rPr b="0" i="0" lang="en" sz="1500" u="none" cap="none" strike="noStrike">
                <a:solidFill>
                  <a:schemeClr val="dk1"/>
                </a:solidFill>
                <a:latin typeface="Arial"/>
                <a:ea typeface="Arial"/>
                <a:cs typeface="Arial"/>
                <a:sym typeface="Arial"/>
              </a:rPr>
              <a:t> 			- How accurate is the model?</a:t>
            </a:r>
            <a:endParaRPr b="0" i="0" sz="15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None/>
            </a:pPr>
            <a:r>
              <a:rPr b="1" i="0" lang="en" sz="1500" u="none" cap="none" strike="noStrike">
                <a:solidFill>
                  <a:schemeClr val="dk1"/>
                </a:solidFill>
                <a:latin typeface="Arial"/>
                <a:ea typeface="Arial"/>
                <a:cs typeface="Arial"/>
                <a:sym typeface="Arial"/>
              </a:rPr>
              <a:t>Precision</a:t>
            </a:r>
            <a:r>
              <a:rPr b="0" i="0" lang="en" sz="1500" u="none" cap="none" strike="noStrike">
                <a:solidFill>
                  <a:schemeClr val="dk1"/>
                </a:solidFill>
                <a:latin typeface="Arial"/>
                <a:ea typeface="Arial"/>
                <a:cs typeface="Arial"/>
                <a:sym typeface="Arial"/>
              </a:rPr>
              <a:t>: </a:t>
            </a:r>
            <a:r>
              <a:rPr b="1" i="0" lang="en" sz="1500" u="none" cap="none" strike="noStrike">
                <a:solidFill>
                  <a:schemeClr val="dk1"/>
                </a:solidFill>
                <a:latin typeface="Arial"/>
                <a:ea typeface="Arial"/>
                <a:cs typeface="Arial"/>
                <a:sym typeface="Arial"/>
              </a:rPr>
              <a:t>55.80%</a:t>
            </a:r>
            <a:r>
              <a:rPr b="0" i="0" lang="en" sz="1500" u="none" cap="none" strike="noStrike">
                <a:solidFill>
                  <a:schemeClr val="dk1"/>
                </a:solidFill>
                <a:latin typeface="Arial"/>
                <a:ea typeface="Arial"/>
                <a:cs typeface="Arial"/>
                <a:sym typeface="Arial"/>
              </a:rPr>
              <a:t> 			- How many did we predict true and were right ?</a:t>
            </a:r>
            <a:endParaRPr b="0" i="0" sz="15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None/>
            </a:pPr>
            <a:r>
              <a:rPr b="1" i="0" lang="en" sz="1500" u="none" cap="none" strike="noStrike">
                <a:solidFill>
                  <a:schemeClr val="dk1"/>
                </a:solidFill>
                <a:latin typeface="Arial"/>
                <a:ea typeface="Arial"/>
                <a:cs typeface="Arial"/>
                <a:sym typeface="Arial"/>
              </a:rPr>
              <a:t>Recall</a:t>
            </a:r>
            <a:r>
              <a:rPr b="0" i="0" lang="en" sz="1500" u="none" cap="none" strike="noStrike">
                <a:solidFill>
                  <a:schemeClr val="dk1"/>
                </a:solidFill>
                <a:latin typeface="Arial"/>
                <a:ea typeface="Arial"/>
                <a:cs typeface="Arial"/>
                <a:sym typeface="Arial"/>
              </a:rPr>
              <a:t>: </a:t>
            </a:r>
            <a:r>
              <a:rPr b="1" i="0" lang="en" sz="1500" u="none" cap="none" strike="noStrike">
                <a:solidFill>
                  <a:schemeClr val="dk1"/>
                </a:solidFill>
                <a:latin typeface="Arial"/>
                <a:ea typeface="Arial"/>
                <a:cs typeface="Arial"/>
                <a:sym typeface="Arial"/>
              </a:rPr>
              <a:t>11.46%	</a:t>
            </a:r>
            <a:r>
              <a:rPr b="0" i="0" lang="en" sz="1500" u="none" cap="none" strike="noStrike">
                <a:solidFill>
                  <a:schemeClr val="dk1"/>
                </a:solidFill>
                <a:latin typeface="Arial"/>
                <a:ea typeface="Arial"/>
                <a:cs typeface="Arial"/>
                <a:sym typeface="Arial"/>
              </a:rPr>
              <a:t>			- How many did we guess out of the actual positive?</a:t>
            </a:r>
            <a:endParaRPr b="0" i="0" sz="15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None/>
            </a:pPr>
            <a:r>
              <a:rPr b="1" i="0" lang="en" sz="1500" u="none" cap="none" strike="noStrike">
                <a:solidFill>
                  <a:schemeClr val="dk1"/>
                </a:solidFill>
                <a:latin typeface="Arial"/>
                <a:ea typeface="Arial"/>
                <a:cs typeface="Arial"/>
                <a:sym typeface="Arial"/>
              </a:rPr>
              <a:t>F1 Score</a:t>
            </a:r>
            <a:r>
              <a:rPr b="0" i="0" lang="en" sz="1500" u="none" cap="none" strike="noStrike">
                <a:solidFill>
                  <a:schemeClr val="dk1"/>
                </a:solidFill>
                <a:latin typeface="Arial"/>
                <a:ea typeface="Arial"/>
                <a:cs typeface="Arial"/>
                <a:sym typeface="Arial"/>
              </a:rPr>
              <a:t>: </a:t>
            </a:r>
            <a:r>
              <a:rPr b="1" i="0" lang="en" sz="1500" u="none" cap="none" strike="noStrike">
                <a:solidFill>
                  <a:schemeClr val="dk1"/>
                </a:solidFill>
                <a:latin typeface="Arial"/>
                <a:ea typeface="Arial"/>
                <a:cs typeface="Arial"/>
                <a:sym typeface="Arial"/>
              </a:rPr>
              <a:t>19.02%	</a:t>
            </a:r>
            <a:r>
              <a:rPr b="0" i="0" lang="en" sz="1500" u="none" cap="none" strike="noStrike">
                <a:solidFill>
                  <a:schemeClr val="dk1"/>
                </a:solidFill>
                <a:latin typeface="Arial"/>
                <a:ea typeface="Arial"/>
                <a:cs typeface="Arial"/>
                <a:sym typeface="Arial"/>
              </a:rPr>
              <a:t>		- How good is the model at identifying positive cases?</a:t>
            </a:r>
            <a:endParaRPr b="0" i="0" sz="15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None/>
            </a:pPr>
            <a:r>
              <a:rPr b="1" i="0" lang="en" sz="1500" u="none" cap="none" strike="noStrike">
                <a:solidFill>
                  <a:schemeClr val="dk1"/>
                </a:solidFill>
                <a:latin typeface="Arial"/>
                <a:ea typeface="Arial"/>
                <a:cs typeface="Arial"/>
                <a:sym typeface="Arial"/>
              </a:rPr>
              <a:t>ROC AUC Score</a:t>
            </a:r>
            <a:r>
              <a:rPr b="0" i="0" lang="en" sz="1500" u="none" cap="none" strike="noStrike">
                <a:solidFill>
                  <a:schemeClr val="dk1"/>
                </a:solidFill>
                <a:latin typeface="Arial"/>
                <a:ea typeface="Arial"/>
                <a:cs typeface="Arial"/>
                <a:sym typeface="Arial"/>
              </a:rPr>
              <a:t>: </a:t>
            </a:r>
            <a:r>
              <a:rPr b="1" i="0" lang="en" sz="1500" u="none" cap="none" strike="noStrike">
                <a:solidFill>
                  <a:schemeClr val="dk1"/>
                </a:solidFill>
                <a:latin typeface="Arial"/>
                <a:ea typeface="Arial"/>
                <a:cs typeface="Arial"/>
                <a:sym typeface="Arial"/>
              </a:rPr>
              <a:t>55.25% </a:t>
            </a:r>
            <a:r>
              <a:rPr b="0" i="0" lang="en" sz="1500" u="none" cap="none" strike="noStrike">
                <a:solidFill>
                  <a:schemeClr val="dk1"/>
                </a:solidFill>
                <a:latin typeface="Arial"/>
                <a:ea typeface="Arial"/>
                <a:cs typeface="Arial"/>
                <a:sym typeface="Arial"/>
              </a:rPr>
              <a:t>		- How well can it tell the difference?</a:t>
            </a:r>
            <a:endParaRPr sz="1100"/>
          </a:p>
          <a:p>
            <a:pPr indent="0" lvl="0" marL="0" marR="0" rtl="0" algn="l">
              <a:lnSpc>
                <a:spcPct val="150000"/>
              </a:lnSpc>
              <a:spcBef>
                <a:spcPts val="0"/>
              </a:spcBef>
              <a:spcAft>
                <a:spcPts val="0"/>
              </a:spcAft>
              <a:buNone/>
            </a:pPr>
            <a:r>
              <a:t/>
            </a:r>
            <a:endParaRPr b="0" i="0" sz="15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None/>
            </a:pPr>
            <a:r>
              <a:rPr b="1" i="0" lang="en" sz="1500" u="none" cap="none" strike="noStrike">
                <a:solidFill>
                  <a:schemeClr val="dk1"/>
                </a:solidFill>
                <a:latin typeface="Arial"/>
                <a:ea typeface="Arial"/>
                <a:cs typeface="Arial"/>
                <a:sym typeface="Arial"/>
              </a:rPr>
              <a:t>Confusion Matrix:</a:t>
            </a:r>
            <a:endParaRPr b="1" i="0" sz="1500" u="none" cap="none" strike="noStrike">
              <a:solidFill>
                <a:schemeClr val="dk1"/>
              </a:solidFill>
              <a:latin typeface="Arial"/>
              <a:ea typeface="Arial"/>
              <a:cs typeface="Arial"/>
              <a:sym typeface="Arial"/>
            </a:endParaRPr>
          </a:p>
        </p:txBody>
      </p:sp>
      <p:sp>
        <p:nvSpPr>
          <p:cNvPr id="293" name="Google Shape;293;p47"/>
          <p:cNvSpPr txBox="1"/>
          <p:nvPr/>
        </p:nvSpPr>
        <p:spPr>
          <a:xfrm>
            <a:off x="671512" y="325988"/>
            <a:ext cx="7800975" cy="3924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2100"/>
              <a:buFont typeface="Arial"/>
              <a:buNone/>
            </a:pPr>
            <a:r>
              <a:rPr b="1" i="0" lang="en" sz="2100" u="none" cap="none" strike="noStrike">
                <a:solidFill>
                  <a:schemeClr val="dk1"/>
                </a:solidFill>
                <a:latin typeface="Arial"/>
                <a:ea typeface="Arial"/>
                <a:cs typeface="Arial"/>
                <a:sym typeface="Arial"/>
              </a:rPr>
              <a:t>Evaluation Metrics for Logistic Regression Model</a:t>
            </a:r>
            <a:endParaRPr b="1" i="0" sz="2100" u="none" cap="none" strike="noStrike">
              <a:solidFill>
                <a:schemeClr val="dk1"/>
              </a:solidFill>
              <a:latin typeface="Arial"/>
              <a:ea typeface="Arial"/>
              <a:cs typeface="Arial"/>
              <a:sym typeface="Arial"/>
            </a:endParaRPr>
          </a:p>
        </p:txBody>
      </p:sp>
      <p:graphicFrame>
        <p:nvGraphicFramePr>
          <p:cNvPr id="294" name="Google Shape;294;p47"/>
          <p:cNvGraphicFramePr/>
          <p:nvPr/>
        </p:nvGraphicFramePr>
        <p:xfrm>
          <a:off x="714375" y="3636000"/>
          <a:ext cx="3000000" cy="3000000"/>
        </p:xfrm>
        <a:graphic>
          <a:graphicData uri="http://schemas.openxmlformats.org/drawingml/2006/table">
            <a:tbl>
              <a:tblPr>
                <a:noFill/>
                <a:tableStyleId>{C8B4F5DC-0AED-4B23-B641-482D0BC1772B}</a:tableStyleId>
              </a:tblPr>
              <a:tblGrid>
                <a:gridCol w="2245575"/>
                <a:gridCol w="2621925"/>
                <a:gridCol w="2847725"/>
              </a:tblGrid>
              <a:tr h="424650">
                <a:tc>
                  <a:txBody>
                    <a:bodyPr/>
                    <a:lstStyle/>
                    <a:p>
                      <a:pPr indent="0" lvl="0" marL="0" marR="0" rtl="0" algn="l">
                        <a:lnSpc>
                          <a:spcPct val="100000"/>
                        </a:lnSpc>
                        <a:spcBef>
                          <a:spcPts val="0"/>
                        </a:spcBef>
                        <a:spcAft>
                          <a:spcPts val="0"/>
                        </a:spcAft>
                        <a:buClr>
                          <a:srgbClr val="000000"/>
                        </a:buClr>
                        <a:buSzPts val="1700"/>
                        <a:buFont typeface="Arial"/>
                        <a:buNone/>
                      </a:pPr>
                      <a:r>
                        <a:t/>
                      </a:r>
                      <a:endParaRPr b="1" sz="1700" u="none" cap="none" strike="noStrike">
                        <a:solidFill>
                          <a:schemeClr val="dk1"/>
                        </a:solidFill>
                      </a:endParaRPr>
                    </a:p>
                  </a:txBody>
                  <a:tcPr marT="68575" marB="68575" marR="68575" marL="68575"/>
                </a:tc>
                <a:tc>
                  <a:txBody>
                    <a:bodyPr/>
                    <a:lstStyle/>
                    <a:p>
                      <a:pPr indent="0" lvl="0" marL="0" marR="0" rtl="0" algn="l">
                        <a:lnSpc>
                          <a:spcPct val="100000"/>
                        </a:lnSpc>
                        <a:spcBef>
                          <a:spcPts val="0"/>
                        </a:spcBef>
                        <a:spcAft>
                          <a:spcPts val="0"/>
                        </a:spcAft>
                        <a:buClr>
                          <a:srgbClr val="000000"/>
                        </a:buClr>
                        <a:buSzPts val="1700"/>
                        <a:buFont typeface="Arial"/>
                        <a:buNone/>
                      </a:pPr>
                      <a:r>
                        <a:rPr b="1" lang="en" sz="1700" u="none" cap="none" strike="noStrike">
                          <a:solidFill>
                            <a:schemeClr val="dk1"/>
                          </a:solidFill>
                        </a:rPr>
                        <a:t>Predicted Negatives </a:t>
                      </a:r>
                      <a:endParaRPr b="1" sz="1700" u="none" cap="none" strike="noStrike">
                        <a:solidFill>
                          <a:schemeClr val="dk1"/>
                        </a:solidFill>
                      </a:endParaRPr>
                    </a:p>
                  </a:txBody>
                  <a:tcPr marT="68575" marB="68575" marR="68575" marL="68575"/>
                </a:tc>
                <a:tc>
                  <a:txBody>
                    <a:bodyPr/>
                    <a:lstStyle/>
                    <a:p>
                      <a:pPr indent="0" lvl="0" marL="0" marR="0" rtl="0" algn="l">
                        <a:lnSpc>
                          <a:spcPct val="100000"/>
                        </a:lnSpc>
                        <a:spcBef>
                          <a:spcPts val="0"/>
                        </a:spcBef>
                        <a:spcAft>
                          <a:spcPts val="0"/>
                        </a:spcAft>
                        <a:buClr>
                          <a:srgbClr val="000000"/>
                        </a:buClr>
                        <a:buSzPts val="1700"/>
                        <a:buFont typeface="Arial"/>
                        <a:buNone/>
                      </a:pPr>
                      <a:r>
                        <a:rPr b="1" lang="en" sz="1700" u="none" cap="none" strike="noStrike">
                          <a:solidFill>
                            <a:schemeClr val="dk1"/>
                          </a:solidFill>
                        </a:rPr>
                        <a:t>Predicted Positive</a:t>
                      </a:r>
                      <a:endParaRPr b="1" sz="1700" u="none" cap="none" strike="noStrike">
                        <a:solidFill>
                          <a:schemeClr val="dk1"/>
                        </a:solidFill>
                      </a:endParaRPr>
                    </a:p>
                  </a:txBody>
                  <a:tcPr marT="68575" marB="68575" marR="68575" marL="68575"/>
                </a:tc>
              </a:tr>
              <a:tr h="285750">
                <a:tc>
                  <a:txBody>
                    <a:bodyPr/>
                    <a:lstStyle/>
                    <a:p>
                      <a:pPr indent="0" lvl="0" marL="0" marR="0" rtl="0" algn="l">
                        <a:lnSpc>
                          <a:spcPct val="100000"/>
                        </a:lnSpc>
                        <a:spcBef>
                          <a:spcPts val="0"/>
                        </a:spcBef>
                        <a:spcAft>
                          <a:spcPts val="0"/>
                        </a:spcAft>
                        <a:buClr>
                          <a:srgbClr val="000000"/>
                        </a:buClr>
                        <a:buSzPts val="1700"/>
                        <a:buFont typeface="Arial"/>
                        <a:buNone/>
                      </a:pPr>
                      <a:r>
                        <a:rPr b="1" lang="en" sz="1700" u="none" cap="none" strike="noStrike">
                          <a:solidFill>
                            <a:schemeClr val="dk1"/>
                          </a:solidFill>
                        </a:rPr>
                        <a:t>Actual Negative</a:t>
                      </a:r>
                      <a:endParaRPr b="1" sz="1700" u="none" cap="none" strike="noStrike">
                        <a:solidFill>
                          <a:schemeClr val="dk1"/>
                        </a:solidFill>
                      </a:endParaRPr>
                    </a:p>
                  </a:txBody>
                  <a:tcPr marT="68575" marB="68575" marR="68575" marL="68575"/>
                </a:tc>
                <a:tc>
                  <a:txBody>
                    <a:bodyPr/>
                    <a:lstStyle/>
                    <a:p>
                      <a:pPr indent="0" lvl="0" marL="0" marR="0" rtl="0" algn="l">
                        <a:lnSpc>
                          <a:spcPct val="100000"/>
                        </a:lnSpc>
                        <a:spcBef>
                          <a:spcPts val="0"/>
                        </a:spcBef>
                        <a:spcAft>
                          <a:spcPts val="0"/>
                        </a:spcAft>
                        <a:buClr>
                          <a:srgbClr val="000000"/>
                        </a:buClr>
                        <a:buSzPts val="1700"/>
                        <a:buFont typeface="Arial"/>
                        <a:buNone/>
                      </a:pPr>
                      <a:r>
                        <a:rPr lang="en" sz="1700" u="none" cap="none" strike="noStrike">
                          <a:solidFill>
                            <a:schemeClr val="dk1"/>
                          </a:solidFill>
                        </a:rPr>
                        <a:t>45425</a:t>
                      </a:r>
                      <a:endParaRPr sz="1700" u="none" cap="none" strike="noStrike">
                        <a:solidFill>
                          <a:schemeClr val="dk1"/>
                        </a:solidFill>
                      </a:endParaRPr>
                    </a:p>
                  </a:txBody>
                  <a:tcPr marT="68575" marB="68575" marR="68575" marL="68575"/>
                </a:tc>
                <a:tc>
                  <a:txBody>
                    <a:bodyPr/>
                    <a:lstStyle/>
                    <a:p>
                      <a:pPr indent="0" lvl="0" marL="0" marR="0" rtl="0" algn="l">
                        <a:lnSpc>
                          <a:spcPct val="100000"/>
                        </a:lnSpc>
                        <a:spcBef>
                          <a:spcPts val="0"/>
                        </a:spcBef>
                        <a:spcAft>
                          <a:spcPts val="0"/>
                        </a:spcAft>
                        <a:buClr>
                          <a:srgbClr val="000000"/>
                        </a:buClr>
                        <a:buSzPts val="1700"/>
                        <a:buFont typeface="Arial"/>
                        <a:buNone/>
                      </a:pPr>
                      <a:r>
                        <a:rPr lang="en" sz="1700" u="none" cap="none" strike="noStrike">
                          <a:solidFill>
                            <a:schemeClr val="dk1"/>
                          </a:solidFill>
                        </a:rPr>
                        <a:t>442</a:t>
                      </a:r>
                      <a:endParaRPr sz="1700" u="none" cap="none" strike="noStrike">
                        <a:solidFill>
                          <a:schemeClr val="dk1"/>
                        </a:solidFill>
                      </a:endParaRPr>
                    </a:p>
                  </a:txBody>
                  <a:tcPr marT="68575" marB="68575" marR="68575" marL="68575"/>
                </a:tc>
              </a:tr>
              <a:tr h="285750">
                <a:tc>
                  <a:txBody>
                    <a:bodyPr/>
                    <a:lstStyle/>
                    <a:p>
                      <a:pPr indent="0" lvl="0" marL="0" marR="0" rtl="0" algn="l">
                        <a:lnSpc>
                          <a:spcPct val="100000"/>
                        </a:lnSpc>
                        <a:spcBef>
                          <a:spcPts val="0"/>
                        </a:spcBef>
                        <a:spcAft>
                          <a:spcPts val="0"/>
                        </a:spcAft>
                        <a:buClr>
                          <a:srgbClr val="000000"/>
                        </a:buClr>
                        <a:buSzPts val="1700"/>
                        <a:buFont typeface="Arial"/>
                        <a:buNone/>
                      </a:pPr>
                      <a:r>
                        <a:rPr b="1" lang="en" sz="1700" u="none" cap="none" strike="noStrike">
                          <a:solidFill>
                            <a:schemeClr val="dk1"/>
                          </a:solidFill>
                        </a:rPr>
                        <a:t>Actual Positive</a:t>
                      </a:r>
                      <a:endParaRPr b="1" sz="1700" u="none" cap="none" strike="noStrike">
                        <a:solidFill>
                          <a:schemeClr val="dk1"/>
                        </a:solidFill>
                      </a:endParaRPr>
                    </a:p>
                  </a:txBody>
                  <a:tcPr marT="68575" marB="68575" marR="68575" marL="68575"/>
                </a:tc>
                <a:tc>
                  <a:txBody>
                    <a:bodyPr/>
                    <a:lstStyle/>
                    <a:p>
                      <a:pPr indent="0" lvl="0" marL="0" marR="0" rtl="0" algn="l">
                        <a:lnSpc>
                          <a:spcPct val="100000"/>
                        </a:lnSpc>
                        <a:spcBef>
                          <a:spcPts val="0"/>
                        </a:spcBef>
                        <a:spcAft>
                          <a:spcPts val="0"/>
                        </a:spcAft>
                        <a:buClr>
                          <a:srgbClr val="000000"/>
                        </a:buClr>
                        <a:buSzPts val="1700"/>
                        <a:buFont typeface="Arial"/>
                        <a:buNone/>
                      </a:pPr>
                      <a:r>
                        <a:rPr lang="en" sz="1700" u="none" cap="none" strike="noStrike">
                          <a:solidFill>
                            <a:schemeClr val="dk1"/>
                          </a:solidFill>
                        </a:rPr>
                        <a:t>4311</a:t>
                      </a:r>
                      <a:endParaRPr sz="1700" u="none" cap="none" strike="noStrike">
                        <a:solidFill>
                          <a:schemeClr val="dk1"/>
                        </a:solidFill>
                      </a:endParaRPr>
                    </a:p>
                  </a:txBody>
                  <a:tcPr marT="68575" marB="68575" marR="68575" marL="68575"/>
                </a:tc>
                <a:tc>
                  <a:txBody>
                    <a:bodyPr/>
                    <a:lstStyle/>
                    <a:p>
                      <a:pPr indent="0" lvl="0" marL="0" marR="0" rtl="0" algn="l">
                        <a:lnSpc>
                          <a:spcPct val="100000"/>
                        </a:lnSpc>
                        <a:spcBef>
                          <a:spcPts val="0"/>
                        </a:spcBef>
                        <a:spcAft>
                          <a:spcPts val="0"/>
                        </a:spcAft>
                        <a:buClr>
                          <a:srgbClr val="000000"/>
                        </a:buClr>
                        <a:buSzPts val="1700"/>
                        <a:buFont typeface="Arial"/>
                        <a:buNone/>
                      </a:pPr>
                      <a:r>
                        <a:rPr lang="en" sz="1700" u="none" cap="none" strike="noStrike">
                          <a:solidFill>
                            <a:schemeClr val="dk1"/>
                          </a:solidFill>
                        </a:rPr>
                        <a:t>558</a:t>
                      </a:r>
                      <a:endParaRPr sz="1700" u="none" cap="none" strike="noStrike">
                        <a:solidFill>
                          <a:schemeClr val="dk1"/>
                        </a:solidFill>
                      </a:endParaRPr>
                    </a:p>
                  </a:txBody>
                  <a:tcPr marT="68575" marB="68575" marR="68575" marL="6857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17000"/>
          </a:blip>
          <a:stretch>
            <a:fillRect/>
          </a:stretch>
        </a:blipFill>
      </p:bgPr>
    </p:bg>
    <p:spTree>
      <p:nvGrpSpPr>
        <p:cNvPr id="298" name="Shape 298"/>
        <p:cNvGrpSpPr/>
        <p:nvPr/>
      </p:nvGrpSpPr>
      <p:grpSpPr>
        <a:xfrm>
          <a:off x="0" y="0"/>
          <a:ext cx="0" cy="0"/>
          <a:chOff x="0" y="0"/>
          <a:chExt cx="0" cy="0"/>
        </a:xfrm>
      </p:grpSpPr>
      <p:sp>
        <p:nvSpPr>
          <p:cNvPr id="299" name="Google Shape;299;p4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300" name="Google Shape;300;p48"/>
          <p:cNvSpPr txBox="1"/>
          <p:nvPr/>
        </p:nvSpPr>
        <p:spPr>
          <a:xfrm>
            <a:off x="1221874" y="394529"/>
            <a:ext cx="6489225" cy="3924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2100"/>
              <a:buFont typeface="Arial"/>
              <a:buNone/>
            </a:pPr>
            <a:r>
              <a:rPr b="1" i="0" lang="en" sz="2100" u="none" cap="none" strike="noStrike">
                <a:solidFill>
                  <a:schemeClr val="dk1"/>
                </a:solidFill>
                <a:latin typeface="Arial"/>
                <a:ea typeface="Arial"/>
                <a:cs typeface="Arial"/>
                <a:sym typeface="Arial"/>
              </a:rPr>
              <a:t>Evaluation Metrics for Random Forest Classifier</a:t>
            </a:r>
            <a:endParaRPr b="1" i="0" sz="2100" u="none" cap="none" strike="noStrike">
              <a:solidFill>
                <a:schemeClr val="dk1"/>
              </a:solidFill>
              <a:latin typeface="Arial"/>
              <a:ea typeface="Arial"/>
              <a:cs typeface="Arial"/>
              <a:sym typeface="Arial"/>
            </a:endParaRPr>
          </a:p>
        </p:txBody>
      </p:sp>
      <p:sp>
        <p:nvSpPr>
          <p:cNvPr id="301" name="Google Shape;301;p48"/>
          <p:cNvSpPr txBox="1"/>
          <p:nvPr/>
        </p:nvSpPr>
        <p:spPr>
          <a:xfrm>
            <a:off x="409074" y="1049288"/>
            <a:ext cx="8307782" cy="2492960"/>
          </a:xfrm>
          <a:prstGeom prst="rect">
            <a:avLst/>
          </a:prstGeom>
          <a:noFill/>
          <a:ln>
            <a:noFill/>
          </a:ln>
        </p:spPr>
        <p:txBody>
          <a:bodyPr anchorCtr="0" anchor="t" bIns="34275" lIns="68575" spcFirstLastPara="1" rIns="68575" wrap="square" tIns="34275">
            <a:spAutoFit/>
          </a:bodyPr>
          <a:lstStyle/>
          <a:p>
            <a:pPr indent="0" lvl="0" marL="63500" marR="0" rtl="0" algn="just">
              <a:lnSpc>
                <a:spcPct val="150000"/>
              </a:lnSpc>
              <a:spcBef>
                <a:spcPts val="0"/>
              </a:spcBef>
              <a:spcAft>
                <a:spcPts val="0"/>
              </a:spcAft>
              <a:buNone/>
            </a:pPr>
            <a:r>
              <a:rPr b="1" i="0" lang="en" sz="1500" u="none" cap="none" strike="noStrike">
                <a:solidFill>
                  <a:schemeClr val="dk1"/>
                </a:solidFill>
                <a:latin typeface="Arial"/>
                <a:ea typeface="Arial"/>
                <a:cs typeface="Arial"/>
                <a:sym typeface="Arial"/>
              </a:rPr>
              <a:t>Accuracy: 90.35%		</a:t>
            </a:r>
            <a:endParaRPr b="1" i="0" sz="1500" u="none" cap="none" strike="noStrike">
              <a:solidFill>
                <a:schemeClr val="dk1"/>
              </a:solidFill>
              <a:latin typeface="Arial"/>
              <a:ea typeface="Arial"/>
              <a:cs typeface="Arial"/>
              <a:sym typeface="Arial"/>
            </a:endParaRPr>
          </a:p>
          <a:p>
            <a:pPr indent="0" lvl="0" marL="63500" marR="0" rtl="0" algn="just">
              <a:lnSpc>
                <a:spcPct val="150000"/>
              </a:lnSpc>
              <a:spcBef>
                <a:spcPts val="0"/>
              </a:spcBef>
              <a:spcAft>
                <a:spcPts val="0"/>
              </a:spcAft>
              <a:buNone/>
            </a:pPr>
            <a:r>
              <a:rPr b="1" i="0" lang="en" sz="1500" u="none" cap="none" strike="noStrike">
                <a:solidFill>
                  <a:schemeClr val="dk1"/>
                </a:solidFill>
                <a:latin typeface="Arial"/>
                <a:ea typeface="Arial"/>
                <a:cs typeface="Arial"/>
                <a:sym typeface="Arial"/>
              </a:rPr>
              <a:t>Precision: 44.89%		</a:t>
            </a:r>
            <a:endParaRPr b="1" i="0" sz="1500" u="none" cap="none" strike="noStrike">
              <a:solidFill>
                <a:schemeClr val="dk1"/>
              </a:solidFill>
              <a:latin typeface="Arial"/>
              <a:ea typeface="Arial"/>
              <a:cs typeface="Arial"/>
              <a:sym typeface="Arial"/>
            </a:endParaRPr>
          </a:p>
          <a:p>
            <a:pPr indent="0" lvl="0" marL="63500" marR="0" rtl="0" algn="just">
              <a:lnSpc>
                <a:spcPct val="150000"/>
              </a:lnSpc>
              <a:spcBef>
                <a:spcPts val="0"/>
              </a:spcBef>
              <a:spcAft>
                <a:spcPts val="0"/>
              </a:spcAft>
              <a:buNone/>
            </a:pPr>
            <a:r>
              <a:rPr b="1" i="0" lang="en" sz="1500" u="none" cap="none" strike="noStrike">
                <a:solidFill>
                  <a:schemeClr val="dk1"/>
                </a:solidFill>
                <a:latin typeface="Arial"/>
                <a:ea typeface="Arial"/>
                <a:cs typeface="Arial"/>
                <a:sym typeface="Arial"/>
              </a:rPr>
              <a:t>Recall: 11.79%			</a:t>
            </a:r>
            <a:endParaRPr b="1" i="0" sz="1500" u="none" cap="none" strike="noStrike">
              <a:solidFill>
                <a:schemeClr val="dk1"/>
              </a:solidFill>
              <a:latin typeface="Arial"/>
              <a:ea typeface="Arial"/>
              <a:cs typeface="Arial"/>
              <a:sym typeface="Arial"/>
            </a:endParaRPr>
          </a:p>
          <a:p>
            <a:pPr indent="0" lvl="0" marL="63500" marR="0" rtl="0" algn="just">
              <a:lnSpc>
                <a:spcPct val="150000"/>
              </a:lnSpc>
              <a:spcBef>
                <a:spcPts val="0"/>
              </a:spcBef>
              <a:spcAft>
                <a:spcPts val="0"/>
              </a:spcAft>
              <a:buNone/>
            </a:pPr>
            <a:r>
              <a:rPr b="1" i="0" lang="en" sz="1500" u="none" cap="none" strike="noStrike">
                <a:solidFill>
                  <a:schemeClr val="dk1"/>
                </a:solidFill>
                <a:latin typeface="Arial"/>
                <a:ea typeface="Arial"/>
                <a:cs typeface="Arial"/>
                <a:sym typeface="Arial"/>
              </a:rPr>
              <a:t>F1 Score: 18.67%		</a:t>
            </a:r>
            <a:endParaRPr b="1" i="0" sz="1500" u="none" cap="none" strike="noStrike">
              <a:solidFill>
                <a:schemeClr val="dk1"/>
              </a:solidFill>
              <a:latin typeface="Arial"/>
              <a:ea typeface="Arial"/>
              <a:cs typeface="Arial"/>
              <a:sym typeface="Arial"/>
            </a:endParaRPr>
          </a:p>
          <a:p>
            <a:pPr indent="0" lvl="0" marL="63500" marR="0" rtl="0" algn="just">
              <a:lnSpc>
                <a:spcPct val="150000"/>
              </a:lnSpc>
              <a:spcBef>
                <a:spcPts val="0"/>
              </a:spcBef>
              <a:spcAft>
                <a:spcPts val="0"/>
              </a:spcAft>
              <a:buNone/>
            </a:pPr>
            <a:r>
              <a:rPr b="1" i="0" lang="en" sz="1500" u="none" cap="none" strike="noStrike">
                <a:solidFill>
                  <a:schemeClr val="dk1"/>
                </a:solidFill>
                <a:latin typeface="Arial"/>
                <a:ea typeface="Arial"/>
                <a:cs typeface="Arial"/>
                <a:sym typeface="Arial"/>
              </a:rPr>
              <a:t>ROC AUC Score: 55.14%</a:t>
            </a:r>
            <a:endParaRPr sz="1100"/>
          </a:p>
          <a:p>
            <a:pPr indent="0" lvl="0" marL="63500" marR="0" rtl="0" algn="just">
              <a:lnSpc>
                <a:spcPct val="150000"/>
              </a:lnSpc>
              <a:spcBef>
                <a:spcPts val="0"/>
              </a:spcBef>
              <a:spcAft>
                <a:spcPts val="0"/>
              </a:spcAft>
              <a:buNone/>
            </a:pPr>
            <a:r>
              <a:rPr b="0" i="0" lang="en" sz="1500" u="none" cap="none" strike="noStrike">
                <a:solidFill>
                  <a:schemeClr val="lt1"/>
                </a:solidFill>
                <a:latin typeface="Arial"/>
                <a:ea typeface="Arial"/>
                <a:cs typeface="Arial"/>
                <a:sym typeface="Arial"/>
              </a:rPr>
              <a:t>		</a:t>
            </a:r>
            <a:endParaRPr b="0" i="0" sz="1500" u="none" cap="none" strike="noStrike">
              <a:solidFill>
                <a:schemeClr val="lt1"/>
              </a:solidFill>
              <a:latin typeface="Arial"/>
              <a:ea typeface="Arial"/>
              <a:cs typeface="Arial"/>
              <a:sym typeface="Arial"/>
            </a:endParaRPr>
          </a:p>
          <a:p>
            <a:pPr indent="0" lvl="0" marL="63500" marR="0" rtl="0" algn="just">
              <a:lnSpc>
                <a:spcPct val="150000"/>
              </a:lnSpc>
              <a:spcBef>
                <a:spcPts val="0"/>
              </a:spcBef>
              <a:spcAft>
                <a:spcPts val="0"/>
              </a:spcAft>
              <a:buNone/>
            </a:pPr>
            <a:r>
              <a:rPr b="1" i="0" lang="en" sz="1500" u="none" cap="none" strike="noStrike">
                <a:solidFill>
                  <a:schemeClr val="dk1"/>
                </a:solidFill>
                <a:latin typeface="Arial"/>
                <a:ea typeface="Arial"/>
                <a:cs typeface="Arial"/>
                <a:sym typeface="Arial"/>
              </a:rPr>
              <a:t>Confusion Matrix: </a:t>
            </a:r>
            <a:endParaRPr b="1" i="0" sz="1500" u="none" cap="none" strike="noStrike">
              <a:solidFill>
                <a:schemeClr val="dk1"/>
              </a:solidFill>
              <a:latin typeface="Arial"/>
              <a:ea typeface="Arial"/>
              <a:cs typeface="Arial"/>
              <a:sym typeface="Arial"/>
            </a:endParaRPr>
          </a:p>
        </p:txBody>
      </p:sp>
      <p:graphicFrame>
        <p:nvGraphicFramePr>
          <p:cNvPr id="302" name="Google Shape;302;p48"/>
          <p:cNvGraphicFramePr/>
          <p:nvPr/>
        </p:nvGraphicFramePr>
        <p:xfrm>
          <a:off x="714375" y="3645788"/>
          <a:ext cx="3000000" cy="3000000"/>
        </p:xfrm>
        <a:graphic>
          <a:graphicData uri="http://schemas.openxmlformats.org/drawingml/2006/table">
            <a:tbl>
              <a:tblPr>
                <a:noFill/>
                <a:tableStyleId>{C8B4F5DC-0AED-4B23-B641-482D0BC1772B}</a:tableStyleId>
              </a:tblPr>
              <a:tblGrid>
                <a:gridCol w="2571750"/>
                <a:gridCol w="2571750"/>
                <a:gridCol w="2571750"/>
              </a:tblGrid>
              <a:tr h="285750">
                <a:tc>
                  <a:txBody>
                    <a:bodyPr/>
                    <a:lstStyle/>
                    <a:p>
                      <a:pPr indent="0" lvl="0" marL="0" marR="0" rtl="0" algn="l">
                        <a:lnSpc>
                          <a:spcPct val="100000"/>
                        </a:lnSpc>
                        <a:spcBef>
                          <a:spcPts val="0"/>
                        </a:spcBef>
                        <a:spcAft>
                          <a:spcPts val="0"/>
                        </a:spcAft>
                        <a:buClr>
                          <a:srgbClr val="000000"/>
                        </a:buClr>
                        <a:buSzPts val="1700"/>
                        <a:buFont typeface="Arial"/>
                        <a:buNone/>
                      </a:pPr>
                      <a:r>
                        <a:t/>
                      </a:r>
                      <a:endParaRPr b="1" sz="1700" u="none" cap="none" strike="noStrike">
                        <a:solidFill>
                          <a:schemeClr val="dk1"/>
                        </a:solidFill>
                      </a:endParaRPr>
                    </a:p>
                  </a:txBody>
                  <a:tcPr marT="68575" marB="68575" marR="68575" marL="68575"/>
                </a:tc>
                <a:tc>
                  <a:txBody>
                    <a:bodyPr/>
                    <a:lstStyle/>
                    <a:p>
                      <a:pPr indent="0" lvl="0" marL="0" marR="0" rtl="0" algn="l">
                        <a:lnSpc>
                          <a:spcPct val="100000"/>
                        </a:lnSpc>
                        <a:spcBef>
                          <a:spcPts val="0"/>
                        </a:spcBef>
                        <a:spcAft>
                          <a:spcPts val="0"/>
                        </a:spcAft>
                        <a:buClr>
                          <a:srgbClr val="000000"/>
                        </a:buClr>
                        <a:buSzPts val="1700"/>
                        <a:buFont typeface="Arial"/>
                        <a:buNone/>
                      </a:pPr>
                      <a:r>
                        <a:rPr b="1" lang="en" sz="1700" u="none" cap="none" strike="noStrike">
                          <a:solidFill>
                            <a:schemeClr val="dk1"/>
                          </a:solidFill>
                        </a:rPr>
                        <a:t>Predicted Negatives </a:t>
                      </a:r>
                      <a:endParaRPr b="1" sz="1700" u="none" cap="none" strike="noStrike">
                        <a:solidFill>
                          <a:schemeClr val="dk1"/>
                        </a:solidFill>
                      </a:endParaRPr>
                    </a:p>
                  </a:txBody>
                  <a:tcPr marT="68575" marB="68575" marR="68575" marL="68575"/>
                </a:tc>
                <a:tc>
                  <a:txBody>
                    <a:bodyPr/>
                    <a:lstStyle/>
                    <a:p>
                      <a:pPr indent="0" lvl="0" marL="0" marR="0" rtl="0" algn="l">
                        <a:lnSpc>
                          <a:spcPct val="100000"/>
                        </a:lnSpc>
                        <a:spcBef>
                          <a:spcPts val="0"/>
                        </a:spcBef>
                        <a:spcAft>
                          <a:spcPts val="0"/>
                        </a:spcAft>
                        <a:buClr>
                          <a:srgbClr val="000000"/>
                        </a:buClr>
                        <a:buSzPts val="1700"/>
                        <a:buFont typeface="Arial"/>
                        <a:buNone/>
                      </a:pPr>
                      <a:r>
                        <a:rPr b="1" lang="en" sz="1700" u="none" cap="none" strike="noStrike">
                          <a:solidFill>
                            <a:schemeClr val="dk1"/>
                          </a:solidFill>
                        </a:rPr>
                        <a:t>Predicted Positive</a:t>
                      </a:r>
                      <a:endParaRPr b="1" sz="1700" u="none" cap="none" strike="noStrike">
                        <a:solidFill>
                          <a:schemeClr val="dk1"/>
                        </a:solidFill>
                      </a:endParaRPr>
                    </a:p>
                  </a:txBody>
                  <a:tcPr marT="68575" marB="68575" marR="68575" marL="68575"/>
                </a:tc>
              </a:tr>
              <a:tr h="285750">
                <a:tc>
                  <a:txBody>
                    <a:bodyPr/>
                    <a:lstStyle/>
                    <a:p>
                      <a:pPr indent="0" lvl="0" marL="0" marR="0" rtl="0" algn="l">
                        <a:lnSpc>
                          <a:spcPct val="100000"/>
                        </a:lnSpc>
                        <a:spcBef>
                          <a:spcPts val="0"/>
                        </a:spcBef>
                        <a:spcAft>
                          <a:spcPts val="0"/>
                        </a:spcAft>
                        <a:buClr>
                          <a:srgbClr val="000000"/>
                        </a:buClr>
                        <a:buSzPts val="1700"/>
                        <a:buFont typeface="Arial"/>
                        <a:buNone/>
                      </a:pPr>
                      <a:r>
                        <a:rPr b="1" lang="en" sz="1700" u="none" cap="none" strike="noStrike">
                          <a:solidFill>
                            <a:schemeClr val="dk1"/>
                          </a:solidFill>
                        </a:rPr>
                        <a:t>Actual Negative</a:t>
                      </a:r>
                      <a:endParaRPr b="1" sz="1700" u="none" cap="none" strike="noStrike">
                        <a:solidFill>
                          <a:schemeClr val="dk1"/>
                        </a:solidFill>
                      </a:endParaRPr>
                    </a:p>
                  </a:txBody>
                  <a:tcPr marT="68575" marB="68575" marR="68575" marL="68575"/>
                </a:tc>
                <a:tc>
                  <a:txBody>
                    <a:bodyPr/>
                    <a:lstStyle/>
                    <a:p>
                      <a:pPr indent="0" lvl="0" marL="0" marR="0" rtl="0" algn="l">
                        <a:lnSpc>
                          <a:spcPct val="100000"/>
                        </a:lnSpc>
                        <a:spcBef>
                          <a:spcPts val="0"/>
                        </a:spcBef>
                        <a:spcAft>
                          <a:spcPts val="0"/>
                        </a:spcAft>
                        <a:buClr>
                          <a:srgbClr val="000000"/>
                        </a:buClr>
                        <a:buSzPts val="1700"/>
                        <a:buFont typeface="Arial"/>
                        <a:buNone/>
                      </a:pPr>
                      <a:r>
                        <a:rPr lang="en" sz="1700" u="none" cap="none" strike="noStrike">
                          <a:solidFill>
                            <a:schemeClr val="dk1"/>
                          </a:solidFill>
                        </a:rPr>
                        <a:t>45278</a:t>
                      </a:r>
                      <a:endParaRPr sz="1700" u="none" cap="none" strike="noStrike">
                        <a:solidFill>
                          <a:schemeClr val="dk1"/>
                        </a:solidFill>
                      </a:endParaRPr>
                    </a:p>
                  </a:txBody>
                  <a:tcPr marT="68575" marB="68575" marR="68575" marL="68575"/>
                </a:tc>
                <a:tc>
                  <a:txBody>
                    <a:bodyPr/>
                    <a:lstStyle/>
                    <a:p>
                      <a:pPr indent="0" lvl="0" marL="0" marR="0" rtl="0" algn="l">
                        <a:lnSpc>
                          <a:spcPct val="100000"/>
                        </a:lnSpc>
                        <a:spcBef>
                          <a:spcPts val="0"/>
                        </a:spcBef>
                        <a:spcAft>
                          <a:spcPts val="0"/>
                        </a:spcAft>
                        <a:buClr>
                          <a:srgbClr val="000000"/>
                        </a:buClr>
                        <a:buSzPts val="1700"/>
                        <a:buFont typeface="Arial"/>
                        <a:buNone/>
                      </a:pPr>
                      <a:r>
                        <a:rPr lang="en" sz="1700" u="none" cap="none" strike="noStrike">
                          <a:solidFill>
                            <a:schemeClr val="dk1"/>
                          </a:solidFill>
                        </a:rPr>
                        <a:t>690</a:t>
                      </a:r>
                      <a:endParaRPr sz="1700" u="none" cap="none" strike="noStrike">
                        <a:solidFill>
                          <a:schemeClr val="dk1"/>
                        </a:solidFill>
                      </a:endParaRPr>
                    </a:p>
                  </a:txBody>
                  <a:tcPr marT="68575" marB="68575" marR="68575" marL="68575"/>
                </a:tc>
              </a:tr>
              <a:tr h="285750">
                <a:tc>
                  <a:txBody>
                    <a:bodyPr/>
                    <a:lstStyle/>
                    <a:p>
                      <a:pPr indent="0" lvl="0" marL="0" marR="0" rtl="0" algn="l">
                        <a:lnSpc>
                          <a:spcPct val="100000"/>
                        </a:lnSpc>
                        <a:spcBef>
                          <a:spcPts val="0"/>
                        </a:spcBef>
                        <a:spcAft>
                          <a:spcPts val="0"/>
                        </a:spcAft>
                        <a:buClr>
                          <a:srgbClr val="000000"/>
                        </a:buClr>
                        <a:buSzPts val="1700"/>
                        <a:buFont typeface="Arial"/>
                        <a:buNone/>
                      </a:pPr>
                      <a:r>
                        <a:rPr b="1" lang="en" sz="1700" u="none" cap="none" strike="noStrike">
                          <a:solidFill>
                            <a:schemeClr val="dk1"/>
                          </a:solidFill>
                        </a:rPr>
                        <a:t>Actual Positive</a:t>
                      </a:r>
                      <a:endParaRPr b="1" sz="1700" u="none" cap="none" strike="noStrike">
                        <a:solidFill>
                          <a:schemeClr val="dk1"/>
                        </a:solidFill>
                      </a:endParaRPr>
                    </a:p>
                  </a:txBody>
                  <a:tcPr marT="68575" marB="68575" marR="68575" marL="68575"/>
                </a:tc>
                <a:tc>
                  <a:txBody>
                    <a:bodyPr/>
                    <a:lstStyle/>
                    <a:p>
                      <a:pPr indent="0" lvl="0" marL="0" marR="0" rtl="0" algn="l">
                        <a:lnSpc>
                          <a:spcPct val="100000"/>
                        </a:lnSpc>
                        <a:spcBef>
                          <a:spcPts val="0"/>
                        </a:spcBef>
                        <a:spcAft>
                          <a:spcPts val="0"/>
                        </a:spcAft>
                        <a:buClr>
                          <a:srgbClr val="000000"/>
                        </a:buClr>
                        <a:buSzPts val="1700"/>
                        <a:buFont typeface="Arial"/>
                        <a:buNone/>
                      </a:pPr>
                      <a:r>
                        <a:rPr lang="en" sz="1700" u="none" cap="none" strike="noStrike">
                          <a:solidFill>
                            <a:schemeClr val="dk1"/>
                          </a:solidFill>
                        </a:rPr>
                        <a:t>4206</a:t>
                      </a:r>
                      <a:endParaRPr sz="1700" u="none" cap="none" strike="noStrike">
                        <a:solidFill>
                          <a:schemeClr val="dk1"/>
                        </a:solidFill>
                      </a:endParaRPr>
                    </a:p>
                  </a:txBody>
                  <a:tcPr marT="68575" marB="68575" marR="68575" marL="68575"/>
                </a:tc>
                <a:tc>
                  <a:txBody>
                    <a:bodyPr/>
                    <a:lstStyle/>
                    <a:p>
                      <a:pPr indent="0" lvl="0" marL="0" marR="0" rtl="0" algn="l">
                        <a:lnSpc>
                          <a:spcPct val="100000"/>
                        </a:lnSpc>
                        <a:spcBef>
                          <a:spcPts val="0"/>
                        </a:spcBef>
                        <a:spcAft>
                          <a:spcPts val="0"/>
                        </a:spcAft>
                        <a:buClr>
                          <a:srgbClr val="000000"/>
                        </a:buClr>
                        <a:buSzPts val="1700"/>
                        <a:buFont typeface="Arial"/>
                        <a:buNone/>
                      </a:pPr>
                      <a:r>
                        <a:rPr lang="en" sz="1700" u="none" cap="none" strike="noStrike">
                          <a:solidFill>
                            <a:schemeClr val="dk1"/>
                          </a:solidFill>
                        </a:rPr>
                        <a:t>562</a:t>
                      </a:r>
                      <a:endParaRPr sz="1700" u="none" cap="none" strike="noStrike">
                        <a:solidFill>
                          <a:schemeClr val="dk1"/>
                        </a:solidFill>
                      </a:endParaRPr>
                    </a:p>
                  </a:txBody>
                  <a:tcPr marT="68575" marB="68575" marR="68575" marL="6857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17000"/>
          </a:blip>
          <a:stretch>
            <a:fillRect/>
          </a:stretch>
        </a:blipFill>
      </p:bgPr>
    </p:bg>
    <p:spTree>
      <p:nvGrpSpPr>
        <p:cNvPr id="306" name="Shape 306"/>
        <p:cNvGrpSpPr/>
        <p:nvPr/>
      </p:nvGrpSpPr>
      <p:grpSpPr>
        <a:xfrm>
          <a:off x="0" y="0"/>
          <a:ext cx="0" cy="0"/>
          <a:chOff x="0" y="0"/>
          <a:chExt cx="0" cy="0"/>
        </a:xfrm>
      </p:grpSpPr>
      <p:sp>
        <p:nvSpPr>
          <p:cNvPr id="307" name="Google Shape;307;p4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308" name="Google Shape;308;p49"/>
          <p:cNvSpPr txBox="1"/>
          <p:nvPr/>
        </p:nvSpPr>
        <p:spPr>
          <a:xfrm>
            <a:off x="1221874" y="394529"/>
            <a:ext cx="6489300" cy="3924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2100"/>
              <a:buFont typeface="Arial"/>
              <a:buNone/>
            </a:pPr>
            <a:r>
              <a:rPr b="1" lang="en" sz="2100">
                <a:solidFill>
                  <a:schemeClr val="dk1"/>
                </a:solidFill>
              </a:rPr>
              <a:t>Running Model on Sample input</a:t>
            </a:r>
            <a:endParaRPr b="1" sz="2100">
              <a:solidFill>
                <a:schemeClr val="dk1"/>
              </a:solidFill>
            </a:endParaRPr>
          </a:p>
        </p:txBody>
      </p:sp>
      <p:pic>
        <p:nvPicPr>
          <p:cNvPr id="309" name="Google Shape;309;p49"/>
          <p:cNvPicPr preferRelativeResize="0"/>
          <p:nvPr/>
        </p:nvPicPr>
        <p:blipFill>
          <a:blip r:embed="rId4">
            <a:alphaModFix/>
          </a:blip>
          <a:stretch>
            <a:fillRect/>
          </a:stretch>
        </p:blipFill>
        <p:spPr>
          <a:xfrm>
            <a:off x="152400" y="1205100"/>
            <a:ext cx="8839204" cy="31439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17000"/>
          </a:blip>
          <a:stretch>
            <a:fillRect/>
          </a:stretch>
        </a:blipFill>
      </p:bgPr>
    </p:bg>
    <p:spTree>
      <p:nvGrpSpPr>
        <p:cNvPr id="313" name="Shape 313"/>
        <p:cNvGrpSpPr/>
        <p:nvPr/>
      </p:nvGrpSpPr>
      <p:grpSpPr>
        <a:xfrm>
          <a:off x="0" y="0"/>
          <a:ext cx="0" cy="0"/>
          <a:chOff x="0" y="0"/>
          <a:chExt cx="0" cy="0"/>
        </a:xfrm>
      </p:grpSpPr>
      <p:sp>
        <p:nvSpPr>
          <p:cNvPr id="314" name="Google Shape;314;p5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315" name="Google Shape;315;p50"/>
          <p:cNvSpPr txBox="1"/>
          <p:nvPr/>
        </p:nvSpPr>
        <p:spPr>
          <a:xfrm>
            <a:off x="195511" y="180432"/>
            <a:ext cx="8617500" cy="4363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232323"/>
              </a:buClr>
              <a:buSzPts val="2400"/>
              <a:buFont typeface="Quattrocento Sans"/>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32323"/>
              </a:buClr>
              <a:buSzPts val="2400"/>
              <a:buFont typeface="Quattrocento Sans"/>
              <a:buNone/>
            </a:pPr>
            <a:r>
              <a:rPr b="1" i="0" lang="en" sz="2700" u="none" cap="none" strike="noStrike">
                <a:solidFill>
                  <a:schemeClr val="dk1"/>
                </a:solidFill>
                <a:latin typeface="Arial"/>
                <a:ea typeface="Arial"/>
                <a:cs typeface="Arial"/>
                <a:sym typeface="Arial"/>
              </a:rPr>
              <a:t>Future enhancements</a:t>
            </a:r>
            <a:endParaRPr sz="2000"/>
          </a:p>
          <a:p>
            <a:pPr indent="0" lvl="0" marL="0" marR="0" rtl="0" algn="l">
              <a:lnSpc>
                <a:spcPct val="200000"/>
              </a:lnSpc>
              <a:spcBef>
                <a:spcPts val="0"/>
              </a:spcBef>
              <a:spcAft>
                <a:spcPts val="0"/>
              </a:spcAft>
              <a:buClr>
                <a:srgbClr val="232323"/>
              </a:buClr>
              <a:buSzPts val="2400"/>
              <a:buFont typeface="Quattrocento Sans"/>
              <a:buNone/>
            </a:pPr>
            <a:r>
              <a:t/>
            </a:r>
            <a:endParaRPr b="1" i="0" sz="1800" u="none" cap="none" strike="noStrike">
              <a:solidFill>
                <a:schemeClr val="dk1"/>
              </a:solidFill>
              <a:latin typeface="Arial"/>
              <a:ea typeface="Arial"/>
              <a:cs typeface="Arial"/>
              <a:sym typeface="Arial"/>
            </a:endParaRPr>
          </a:p>
          <a:p>
            <a:pPr indent="-273050" lvl="0" marL="342900" marR="0" rtl="0" algn="l">
              <a:lnSpc>
                <a:spcPct val="200000"/>
              </a:lnSpc>
              <a:spcBef>
                <a:spcPts val="0"/>
              </a:spcBef>
              <a:spcAft>
                <a:spcPts val="0"/>
              </a:spcAft>
              <a:buClr>
                <a:schemeClr val="dk1"/>
              </a:buClr>
              <a:buSzPts val="1700"/>
              <a:buFont typeface="Quattrocento Sans"/>
              <a:buChar char="●"/>
            </a:pPr>
            <a:r>
              <a:rPr b="1" i="0" lang="en" sz="1800" u="none" cap="none" strike="noStrike">
                <a:solidFill>
                  <a:schemeClr val="dk1"/>
                </a:solidFill>
                <a:latin typeface="Arial"/>
                <a:ea typeface="Arial"/>
                <a:cs typeface="Arial"/>
                <a:sym typeface="Arial"/>
              </a:rPr>
              <a:t>Increasing dataset size</a:t>
            </a:r>
            <a:r>
              <a:rPr b="0" i="0" lang="en" sz="1800" u="none" cap="none" strike="noStrike">
                <a:solidFill>
                  <a:schemeClr val="dk1"/>
                </a:solidFill>
                <a:latin typeface="Arial"/>
                <a:ea typeface="Arial"/>
                <a:cs typeface="Arial"/>
                <a:sym typeface="Arial"/>
              </a:rPr>
              <a:t>: Collecting more data to train the model</a:t>
            </a:r>
            <a:endParaRPr sz="1100"/>
          </a:p>
          <a:p>
            <a:pPr indent="-273050" lvl="0" marL="342900" marR="0" rtl="0" algn="l">
              <a:lnSpc>
                <a:spcPct val="200000"/>
              </a:lnSpc>
              <a:spcBef>
                <a:spcPts val="0"/>
              </a:spcBef>
              <a:spcAft>
                <a:spcPts val="0"/>
              </a:spcAft>
              <a:buClr>
                <a:schemeClr val="dk1"/>
              </a:buClr>
              <a:buSzPts val="1700"/>
              <a:buFont typeface="Quattrocento Sans"/>
              <a:buChar char="●"/>
            </a:pPr>
            <a:r>
              <a:rPr b="1" i="0" lang="en" sz="1800" u="none" cap="none" strike="noStrike">
                <a:solidFill>
                  <a:schemeClr val="dk1"/>
                </a:solidFill>
                <a:latin typeface="Arial"/>
                <a:ea typeface="Arial"/>
                <a:cs typeface="Arial"/>
                <a:sym typeface="Arial"/>
              </a:rPr>
              <a:t>Feature engineering</a:t>
            </a:r>
            <a:r>
              <a:rPr b="0" i="0" lang="en" sz="1800" u="none" cap="none" strike="noStrike">
                <a:solidFill>
                  <a:schemeClr val="dk1"/>
                </a:solidFill>
                <a:latin typeface="Arial"/>
                <a:ea typeface="Arial"/>
                <a:cs typeface="Arial"/>
                <a:sym typeface="Arial"/>
              </a:rPr>
              <a:t>: Identifying new features</a:t>
            </a:r>
            <a:endParaRPr sz="1100"/>
          </a:p>
          <a:p>
            <a:pPr indent="-273050" lvl="0" marL="342900" marR="0" rtl="0" algn="l">
              <a:lnSpc>
                <a:spcPct val="200000"/>
              </a:lnSpc>
              <a:spcBef>
                <a:spcPts val="0"/>
              </a:spcBef>
              <a:spcAft>
                <a:spcPts val="0"/>
              </a:spcAft>
              <a:buClr>
                <a:schemeClr val="dk1"/>
              </a:buClr>
              <a:buSzPts val="1700"/>
              <a:buFont typeface="Quattrocento Sans"/>
              <a:buChar char="●"/>
            </a:pPr>
            <a:r>
              <a:rPr b="1" i="0" lang="en" sz="1800" u="none" cap="none" strike="noStrike">
                <a:solidFill>
                  <a:schemeClr val="dk1"/>
                </a:solidFill>
                <a:latin typeface="Arial"/>
                <a:ea typeface="Arial"/>
                <a:cs typeface="Arial"/>
                <a:sym typeface="Arial"/>
              </a:rPr>
              <a:t>Incorporating external data sources</a:t>
            </a:r>
            <a:r>
              <a:rPr b="0" i="0" lang="en" sz="1800" u="none" cap="none" strike="noStrike">
                <a:solidFill>
                  <a:schemeClr val="dk1"/>
                </a:solidFill>
                <a:latin typeface="Arial"/>
                <a:ea typeface="Arial"/>
                <a:cs typeface="Arial"/>
                <a:sym typeface="Arial"/>
              </a:rPr>
              <a:t>: Utilizing external data sources.</a:t>
            </a:r>
            <a:endParaRPr sz="1100"/>
          </a:p>
          <a:p>
            <a:pPr indent="-273050" lvl="0" marL="342900" marR="0" rtl="0" algn="l">
              <a:lnSpc>
                <a:spcPct val="200000"/>
              </a:lnSpc>
              <a:spcBef>
                <a:spcPts val="0"/>
              </a:spcBef>
              <a:spcAft>
                <a:spcPts val="0"/>
              </a:spcAft>
              <a:buClr>
                <a:schemeClr val="dk1"/>
              </a:buClr>
              <a:buSzPts val="1700"/>
              <a:buFont typeface="Quattrocento Sans"/>
              <a:buChar char="●"/>
            </a:pPr>
            <a:r>
              <a:rPr b="1" i="0" lang="en" sz="1800" u="none" cap="none" strike="noStrike">
                <a:solidFill>
                  <a:schemeClr val="dk1"/>
                </a:solidFill>
                <a:latin typeface="Arial"/>
                <a:ea typeface="Arial"/>
                <a:cs typeface="Arial"/>
                <a:sym typeface="Arial"/>
              </a:rPr>
              <a:t>Deploying the model</a:t>
            </a:r>
            <a:r>
              <a:rPr b="0" i="0" lang="en" sz="1800" u="none" cap="none" strike="noStrike">
                <a:solidFill>
                  <a:schemeClr val="dk1"/>
                </a:solidFill>
                <a:latin typeface="Arial"/>
                <a:ea typeface="Arial"/>
                <a:cs typeface="Arial"/>
                <a:sym typeface="Arial"/>
              </a:rPr>
              <a:t>: Implementing the model into a production environment</a:t>
            </a:r>
            <a:endParaRPr sz="1100"/>
          </a:p>
          <a:p>
            <a:pPr indent="0" lvl="0" marL="0" marR="0" rtl="0" algn="l">
              <a:lnSpc>
                <a:spcPct val="100000"/>
              </a:lnSpc>
              <a:spcBef>
                <a:spcPts val="0"/>
              </a:spcBef>
              <a:spcAft>
                <a:spcPts val="0"/>
              </a:spcAft>
              <a:buClr>
                <a:srgbClr val="232323"/>
              </a:buClr>
              <a:buSzPts val="2400"/>
              <a:buFont typeface="Quattrocento Sans"/>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32323"/>
              </a:buClr>
              <a:buSzPts val="2400"/>
              <a:buFont typeface="Quattrocento Sans"/>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32323"/>
              </a:buClr>
              <a:buSzPts val="2400"/>
              <a:buFont typeface="Quattrocento Sans"/>
              <a:buNone/>
            </a:pPr>
            <a:r>
              <a:t/>
            </a:r>
            <a:endParaRPr b="1" i="0" sz="1800" u="none" cap="none" strike="noStrik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17000"/>
          </a:blip>
          <a:stretch>
            <a:fillRect/>
          </a:stretch>
        </a:blipFill>
      </p:bgPr>
    </p:bg>
    <p:spTree>
      <p:nvGrpSpPr>
        <p:cNvPr id="320" name="Shape 320"/>
        <p:cNvGrpSpPr/>
        <p:nvPr/>
      </p:nvGrpSpPr>
      <p:grpSpPr>
        <a:xfrm>
          <a:off x="0" y="0"/>
          <a:ext cx="0" cy="0"/>
          <a:chOff x="0" y="0"/>
          <a:chExt cx="0" cy="0"/>
        </a:xfrm>
      </p:grpSpPr>
      <p:sp>
        <p:nvSpPr>
          <p:cNvPr id="321" name="Google Shape;321;p51"/>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
              <a:t>‹#›</a:t>
            </a:fld>
            <a:endParaRPr/>
          </a:p>
        </p:txBody>
      </p:sp>
      <p:sp>
        <p:nvSpPr>
          <p:cNvPr id="322" name="Google Shape;322;p51"/>
          <p:cNvSpPr txBox="1"/>
          <p:nvPr/>
        </p:nvSpPr>
        <p:spPr>
          <a:xfrm>
            <a:off x="390656" y="325538"/>
            <a:ext cx="6250275" cy="554175"/>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2700"/>
              <a:buFont typeface="Arial"/>
              <a:buNone/>
            </a:pPr>
            <a:r>
              <a:rPr b="1" i="0" lang="en" sz="2700" u="none" cap="none" strike="noStrike">
                <a:solidFill>
                  <a:srgbClr val="000000"/>
                </a:solidFill>
                <a:latin typeface="Calibri"/>
                <a:ea typeface="Calibri"/>
                <a:cs typeface="Calibri"/>
                <a:sym typeface="Calibri"/>
              </a:rPr>
              <a:t>References</a:t>
            </a:r>
            <a:endParaRPr b="1" i="0" sz="2700" u="none" cap="none" strike="noStrike">
              <a:solidFill>
                <a:srgbClr val="000000"/>
              </a:solidFill>
              <a:latin typeface="Calibri"/>
              <a:ea typeface="Calibri"/>
              <a:cs typeface="Calibri"/>
              <a:sym typeface="Calibri"/>
            </a:endParaRPr>
          </a:p>
        </p:txBody>
      </p:sp>
      <p:sp>
        <p:nvSpPr>
          <p:cNvPr id="323" name="Google Shape;323;p51"/>
          <p:cNvSpPr txBox="1"/>
          <p:nvPr/>
        </p:nvSpPr>
        <p:spPr>
          <a:xfrm>
            <a:off x="390656" y="1433202"/>
            <a:ext cx="8124750" cy="1523471"/>
          </a:xfrm>
          <a:prstGeom prst="rect">
            <a:avLst/>
          </a:prstGeom>
          <a:noFill/>
          <a:ln>
            <a:noFill/>
          </a:ln>
        </p:spPr>
        <p:txBody>
          <a:bodyPr anchorCtr="0" anchor="t" bIns="68575" lIns="68575" spcFirstLastPara="1" rIns="68575" wrap="square" tIns="68575">
            <a:spAutoFit/>
          </a:bodyPr>
          <a:lstStyle/>
          <a:p>
            <a:pPr indent="-215900" lvl="0" marL="215900" marR="0" rtl="0" algn="l">
              <a:lnSpc>
                <a:spcPct val="100000"/>
              </a:lnSpc>
              <a:spcBef>
                <a:spcPts val="0"/>
              </a:spcBef>
              <a:spcAft>
                <a:spcPts val="0"/>
              </a:spcAft>
              <a:buClr>
                <a:srgbClr val="000000"/>
              </a:buClr>
              <a:buSzPts val="1800"/>
              <a:buFont typeface="Arial"/>
              <a:buChar char="•"/>
            </a:pPr>
            <a:r>
              <a:rPr b="1" i="0" lang="en" sz="1800" u="none" cap="none" strike="noStrike">
                <a:solidFill>
                  <a:srgbClr val="000000"/>
                </a:solidFill>
                <a:latin typeface="Arial"/>
                <a:ea typeface="Arial"/>
                <a:cs typeface="Arial"/>
                <a:sym typeface="Arial"/>
              </a:rPr>
              <a:t>Heart Disease Health Indicators Dataset</a:t>
            </a:r>
            <a:endParaRPr sz="1100"/>
          </a:p>
          <a:p>
            <a:pPr indent="0" lvl="0" marL="0" marR="0" rtl="0" algn="l">
              <a:lnSpc>
                <a:spcPct val="100000"/>
              </a:lnSpc>
              <a:spcBef>
                <a:spcPts val="0"/>
              </a:spcBef>
              <a:spcAft>
                <a:spcPts val="0"/>
              </a:spcAft>
              <a:buNone/>
            </a:pPr>
            <a:r>
              <a:rPr b="0" i="0" lang="en" sz="1800" u="none" cap="none" strike="noStrike">
                <a:solidFill>
                  <a:srgbClr val="000000"/>
                </a:solidFill>
                <a:latin typeface="Arial"/>
                <a:ea typeface="Arial"/>
                <a:cs typeface="Arial"/>
                <a:sym typeface="Arial"/>
              </a:rPr>
              <a:t>    253,680 survey responses from cleaned BRFSS 2015 - binary classification</a:t>
            </a:r>
            <a:endParaRPr sz="1100"/>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800" u="none" cap="none" strike="noStrike">
                <a:solidFill>
                  <a:srgbClr val="000000"/>
                </a:solidFill>
                <a:latin typeface="Arial"/>
                <a:ea typeface="Arial"/>
                <a:cs typeface="Arial"/>
                <a:sym typeface="Arial"/>
              </a:rPr>
              <a:t>    </a:t>
            </a:r>
            <a:r>
              <a:rPr b="0" i="0" lang="en" sz="1800" u="sng" cap="none" strike="noStrike">
                <a:solidFill>
                  <a:srgbClr val="000000"/>
                </a:solidFill>
                <a:latin typeface="Arial"/>
                <a:ea typeface="Arial"/>
                <a:cs typeface="Arial"/>
                <a:sym typeface="Arial"/>
              </a:rPr>
              <a:t>https://www.kaggle.com/datasets/alexteboul/heart-disease-health-indicators-dataset</a:t>
            </a:r>
            <a:endParaRPr sz="11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17000"/>
          </a:blip>
          <a:stretch>
            <a:fillRect/>
          </a:stretch>
        </a:blipFill>
      </p:bgPr>
    </p:bg>
    <p:spTree>
      <p:nvGrpSpPr>
        <p:cNvPr id="327" name="Shape 327"/>
        <p:cNvGrpSpPr/>
        <p:nvPr/>
      </p:nvGrpSpPr>
      <p:grpSpPr>
        <a:xfrm>
          <a:off x="0" y="0"/>
          <a:ext cx="0" cy="0"/>
          <a:chOff x="0" y="0"/>
          <a:chExt cx="0" cy="0"/>
        </a:xfrm>
      </p:grpSpPr>
      <p:sp>
        <p:nvSpPr>
          <p:cNvPr id="328" name="Google Shape;328;p5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329" name="Google Shape;329;p52"/>
          <p:cNvSpPr txBox="1"/>
          <p:nvPr/>
        </p:nvSpPr>
        <p:spPr>
          <a:xfrm>
            <a:off x="0" y="2183731"/>
            <a:ext cx="9144000" cy="530915"/>
          </a:xfrm>
          <a:prstGeom prst="rect">
            <a:avLst/>
          </a:prstGeom>
          <a:solidFill>
            <a:srgbClr val="1F3864"/>
          </a:solid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0" i="0" lang="en" sz="3000" u="none" cap="none" strike="noStrike">
                <a:solidFill>
                  <a:schemeClr val="lt1"/>
                </a:solidFill>
                <a:latin typeface="Arial"/>
                <a:ea typeface="Arial"/>
                <a:cs typeface="Arial"/>
                <a:sym typeface="Arial"/>
              </a:rPr>
              <a:t>Thank You</a:t>
            </a:r>
            <a:endParaRPr b="0" i="0" sz="30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17000"/>
          </a:blip>
          <a:stretch>
            <a:fillRect/>
          </a:stretch>
        </a:blipFill>
      </p:bgPr>
    </p:bg>
    <p:spTree>
      <p:nvGrpSpPr>
        <p:cNvPr id="141" name="Shape 141"/>
        <p:cNvGrpSpPr/>
        <p:nvPr/>
      </p:nvGrpSpPr>
      <p:grpSpPr>
        <a:xfrm>
          <a:off x="0" y="0"/>
          <a:ext cx="0" cy="0"/>
          <a:chOff x="0" y="0"/>
          <a:chExt cx="0" cy="0"/>
        </a:xfrm>
      </p:grpSpPr>
      <p:sp>
        <p:nvSpPr>
          <p:cNvPr id="142" name="Google Shape;142;p27"/>
          <p:cNvSpPr txBox="1"/>
          <p:nvPr>
            <p:ph type="title"/>
          </p:nvPr>
        </p:nvSpPr>
        <p:spPr>
          <a:xfrm>
            <a:off x="628650" y="114894"/>
            <a:ext cx="7886700" cy="994172"/>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b="1" lang="en" u="sng">
                <a:solidFill>
                  <a:schemeClr val="dk1"/>
                </a:solidFill>
              </a:rPr>
              <a:t>Methodology</a:t>
            </a:r>
            <a:endParaRPr>
              <a:solidFill>
                <a:schemeClr val="dk1"/>
              </a:solidFill>
            </a:endParaRPr>
          </a:p>
        </p:txBody>
      </p:sp>
      <p:sp>
        <p:nvSpPr>
          <p:cNvPr id="143" name="Google Shape;143;p27"/>
          <p:cNvSpPr txBox="1"/>
          <p:nvPr/>
        </p:nvSpPr>
        <p:spPr>
          <a:xfrm>
            <a:off x="170192" y="1339327"/>
            <a:ext cx="5693100" cy="3866100"/>
          </a:xfrm>
          <a:prstGeom prst="rect">
            <a:avLst/>
          </a:prstGeom>
          <a:noFill/>
          <a:ln>
            <a:noFill/>
          </a:ln>
        </p:spPr>
        <p:txBody>
          <a:bodyPr anchorCtr="0" anchor="t" bIns="34275" lIns="68575" spcFirstLastPara="1" rIns="68575" wrap="square" tIns="34275">
            <a:spAutoFit/>
          </a:bodyPr>
          <a:lstStyle/>
          <a:p>
            <a:pPr indent="-215900" lvl="0" marL="215900" marR="0" rtl="0" algn="just">
              <a:lnSpc>
                <a:spcPct val="150000"/>
              </a:lnSpc>
              <a:spcBef>
                <a:spcPts val="0"/>
              </a:spcBef>
              <a:spcAft>
                <a:spcPts val="0"/>
              </a:spcAft>
              <a:buClr>
                <a:schemeClr val="dk1"/>
              </a:buClr>
              <a:buSzPts val="2000"/>
              <a:buFont typeface="Arial"/>
              <a:buChar char="•"/>
            </a:pPr>
            <a:r>
              <a:rPr b="0" i="0" lang="en" sz="1400" u="none" cap="none" strike="noStrike">
                <a:solidFill>
                  <a:schemeClr val="dk1"/>
                </a:solidFill>
                <a:latin typeface="Arial"/>
                <a:ea typeface="Arial"/>
                <a:cs typeface="Arial"/>
                <a:sym typeface="Arial"/>
              </a:rPr>
              <a:t>We are using the CRISP-DM</a:t>
            </a:r>
            <a:r>
              <a:rPr lang="en">
                <a:solidFill>
                  <a:schemeClr val="dk1"/>
                </a:solidFill>
              </a:rPr>
              <a:t> </a:t>
            </a:r>
            <a:r>
              <a:rPr b="0" i="0" lang="en" sz="1400" u="none" cap="none" strike="noStrike">
                <a:solidFill>
                  <a:schemeClr val="dk1"/>
                </a:solidFill>
                <a:latin typeface="Arial"/>
                <a:ea typeface="Arial"/>
                <a:cs typeface="Arial"/>
                <a:sym typeface="Arial"/>
              </a:rPr>
              <a:t>framework to guide the data mining process.</a:t>
            </a:r>
            <a:endParaRPr b="0" i="0" sz="1400" u="none" cap="none" strike="noStrike">
              <a:solidFill>
                <a:srgbClr val="000000"/>
              </a:solidFill>
              <a:latin typeface="Arial"/>
              <a:ea typeface="Arial"/>
              <a:cs typeface="Arial"/>
              <a:sym typeface="Arial"/>
            </a:endParaRPr>
          </a:p>
          <a:p>
            <a:pPr indent="-165100" lvl="0" marL="165100" marR="0" rtl="0" algn="just">
              <a:lnSpc>
                <a:spcPct val="80000"/>
              </a:lnSpc>
              <a:spcBef>
                <a:spcPts val="800"/>
              </a:spcBef>
              <a:spcAft>
                <a:spcPts val="0"/>
              </a:spcAft>
              <a:buClr>
                <a:schemeClr val="dk1"/>
              </a:buClr>
              <a:buSzPts val="2000"/>
              <a:buFont typeface="Arial"/>
              <a:buChar char="•"/>
            </a:pPr>
            <a:r>
              <a:rPr b="0" i="0" lang="en" sz="1400" u="none" cap="none" strike="noStrike">
                <a:solidFill>
                  <a:schemeClr val="dk1"/>
                </a:solidFill>
                <a:latin typeface="Arial"/>
                <a:ea typeface="Arial"/>
                <a:cs typeface="Arial"/>
                <a:sym typeface="Arial"/>
              </a:rPr>
              <a:t>The framework consists of six phases: </a:t>
            </a:r>
            <a:endParaRPr b="0" i="0" sz="1400" u="none" cap="none" strike="noStrike">
              <a:solidFill>
                <a:srgbClr val="000000"/>
              </a:solidFill>
              <a:latin typeface="Arial"/>
              <a:ea typeface="Arial"/>
              <a:cs typeface="Arial"/>
              <a:sym typeface="Arial"/>
            </a:endParaRPr>
          </a:p>
          <a:p>
            <a:pPr indent="-381000" lvl="0" marL="977900" marR="0" rtl="0" algn="just">
              <a:lnSpc>
                <a:spcPct val="100000"/>
              </a:lnSpc>
              <a:spcBef>
                <a:spcPts val="500"/>
              </a:spcBef>
              <a:spcAft>
                <a:spcPts val="0"/>
              </a:spcAft>
              <a:buClr>
                <a:schemeClr val="dk1"/>
              </a:buClr>
              <a:buSzPts val="2000"/>
              <a:buFont typeface="Courier New"/>
              <a:buChar char="o"/>
            </a:pPr>
            <a:r>
              <a:rPr b="0" i="0" lang="en" sz="1400" u="none" cap="none" strike="noStrike">
                <a:solidFill>
                  <a:schemeClr val="dk1"/>
                </a:solidFill>
                <a:latin typeface="Arial"/>
                <a:ea typeface="Arial"/>
                <a:cs typeface="Arial"/>
                <a:sym typeface="Arial"/>
              </a:rPr>
              <a:t>Business Understanding</a:t>
            </a:r>
            <a:endParaRPr b="0" i="0" sz="1400" u="none" cap="none" strike="noStrike">
              <a:solidFill>
                <a:srgbClr val="000000"/>
              </a:solidFill>
              <a:latin typeface="Arial"/>
              <a:ea typeface="Arial"/>
              <a:cs typeface="Arial"/>
              <a:sym typeface="Arial"/>
            </a:endParaRPr>
          </a:p>
          <a:p>
            <a:pPr indent="-381000" lvl="0" marL="977900" marR="0" rtl="0" algn="just">
              <a:lnSpc>
                <a:spcPct val="100000"/>
              </a:lnSpc>
              <a:spcBef>
                <a:spcPts val="500"/>
              </a:spcBef>
              <a:spcAft>
                <a:spcPts val="0"/>
              </a:spcAft>
              <a:buClr>
                <a:schemeClr val="dk1"/>
              </a:buClr>
              <a:buSzPts val="2000"/>
              <a:buFont typeface="Courier New"/>
              <a:buChar char="o"/>
            </a:pPr>
            <a:r>
              <a:rPr b="0" i="0" lang="en" sz="1400" u="none" cap="none" strike="noStrike">
                <a:solidFill>
                  <a:schemeClr val="dk1"/>
                </a:solidFill>
                <a:latin typeface="Arial"/>
                <a:ea typeface="Arial"/>
                <a:cs typeface="Arial"/>
                <a:sym typeface="Arial"/>
              </a:rPr>
              <a:t>Data Understanding</a:t>
            </a:r>
            <a:endParaRPr b="0" i="0" sz="1400" u="none" cap="none" strike="noStrike">
              <a:solidFill>
                <a:srgbClr val="000000"/>
              </a:solidFill>
              <a:latin typeface="Arial"/>
              <a:ea typeface="Arial"/>
              <a:cs typeface="Arial"/>
              <a:sym typeface="Arial"/>
            </a:endParaRPr>
          </a:p>
          <a:p>
            <a:pPr indent="-381000" lvl="0" marL="977900" marR="0" rtl="0" algn="just">
              <a:lnSpc>
                <a:spcPct val="100000"/>
              </a:lnSpc>
              <a:spcBef>
                <a:spcPts val="500"/>
              </a:spcBef>
              <a:spcAft>
                <a:spcPts val="0"/>
              </a:spcAft>
              <a:buClr>
                <a:schemeClr val="dk1"/>
              </a:buClr>
              <a:buSzPts val="2000"/>
              <a:buFont typeface="Courier New"/>
              <a:buChar char="o"/>
            </a:pPr>
            <a:r>
              <a:rPr b="0" i="0" lang="en" sz="1400" u="none" cap="none" strike="noStrike">
                <a:solidFill>
                  <a:schemeClr val="dk1"/>
                </a:solidFill>
                <a:latin typeface="Arial"/>
                <a:ea typeface="Arial"/>
                <a:cs typeface="Arial"/>
                <a:sym typeface="Arial"/>
              </a:rPr>
              <a:t>Data Preparation</a:t>
            </a:r>
            <a:endParaRPr b="0" i="0" sz="1400" u="none" cap="none" strike="noStrike">
              <a:solidFill>
                <a:srgbClr val="000000"/>
              </a:solidFill>
              <a:latin typeface="Arial"/>
              <a:ea typeface="Arial"/>
              <a:cs typeface="Arial"/>
              <a:sym typeface="Arial"/>
            </a:endParaRPr>
          </a:p>
          <a:p>
            <a:pPr indent="-381000" lvl="0" marL="977900" marR="0" rtl="0" algn="just">
              <a:lnSpc>
                <a:spcPct val="100000"/>
              </a:lnSpc>
              <a:spcBef>
                <a:spcPts val="500"/>
              </a:spcBef>
              <a:spcAft>
                <a:spcPts val="0"/>
              </a:spcAft>
              <a:buClr>
                <a:schemeClr val="dk1"/>
              </a:buClr>
              <a:buSzPts val="2000"/>
              <a:buFont typeface="Courier New"/>
              <a:buChar char="o"/>
            </a:pPr>
            <a:r>
              <a:rPr b="0" i="0" lang="en" sz="1400" u="none" cap="none" strike="noStrike">
                <a:solidFill>
                  <a:schemeClr val="dk1"/>
                </a:solidFill>
                <a:latin typeface="Arial"/>
                <a:ea typeface="Arial"/>
                <a:cs typeface="Arial"/>
                <a:sym typeface="Arial"/>
              </a:rPr>
              <a:t>Modeling</a:t>
            </a:r>
            <a:endParaRPr b="0" i="0" sz="1400" u="none" cap="none" strike="noStrike">
              <a:solidFill>
                <a:srgbClr val="000000"/>
              </a:solidFill>
              <a:latin typeface="Arial"/>
              <a:ea typeface="Arial"/>
              <a:cs typeface="Arial"/>
              <a:sym typeface="Arial"/>
            </a:endParaRPr>
          </a:p>
          <a:p>
            <a:pPr indent="-381000" lvl="0" marL="977900" marR="0" rtl="0" algn="just">
              <a:lnSpc>
                <a:spcPct val="100000"/>
              </a:lnSpc>
              <a:spcBef>
                <a:spcPts val="500"/>
              </a:spcBef>
              <a:spcAft>
                <a:spcPts val="0"/>
              </a:spcAft>
              <a:buClr>
                <a:schemeClr val="dk1"/>
              </a:buClr>
              <a:buSzPts val="2000"/>
              <a:buFont typeface="Courier New"/>
              <a:buChar char="o"/>
            </a:pPr>
            <a:r>
              <a:rPr b="0" i="0" lang="en" sz="1400" u="none" cap="none" strike="noStrike">
                <a:solidFill>
                  <a:schemeClr val="dk1"/>
                </a:solidFill>
                <a:latin typeface="Arial"/>
                <a:ea typeface="Arial"/>
                <a:cs typeface="Arial"/>
                <a:sym typeface="Arial"/>
              </a:rPr>
              <a:t>Evaluation</a:t>
            </a:r>
            <a:endParaRPr b="0" i="0" sz="1400" u="none" cap="none" strike="noStrike">
              <a:solidFill>
                <a:srgbClr val="000000"/>
              </a:solidFill>
              <a:latin typeface="Arial"/>
              <a:ea typeface="Arial"/>
              <a:cs typeface="Arial"/>
              <a:sym typeface="Arial"/>
            </a:endParaRPr>
          </a:p>
          <a:p>
            <a:pPr indent="-381000" lvl="0" marL="977900" marR="0" rtl="0" algn="just">
              <a:lnSpc>
                <a:spcPct val="100000"/>
              </a:lnSpc>
              <a:spcBef>
                <a:spcPts val="500"/>
              </a:spcBef>
              <a:spcAft>
                <a:spcPts val="0"/>
              </a:spcAft>
              <a:buClr>
                <a:schemeClr val="dk1"/>
              </a:buClr>
              <a:buSzPts val="2000"/>
              <a:buFont typeface="Courier New"/>
              <a:buChar char="o"/>
            </a:pPr>
            <a:r>
              <a:rPr b="0" i="0" lang="en" sz="1400" u="none" cap="none" strike="noStrike">
                <a:solidFill>
                  <a:schemeClr val="dk1"/>
                </a:solidFill>
                <a:latin typeface="Arial"/>
                <a:ea typeface="Arial"/>
                <a:cs typeface="Arial"/>
                <a:sym typeface="Arial"/>
              </a:rPr>
              <a:t>Deployment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7415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74151"/>
              </a:solidFill>
              <a:latin typeface="Arial"/>
              <a:ea typeface="Arial"/>
              <a:cs typeface="Arial"/>
              <a:sym typeface="Arial"/>
            </a:endParaRPr>
          </a:p>
        </p:txBody>
      </p:sp>
      <p:pic>
        <p:nvPicPr>
          <p:cNvPr id="144" name="Google Shape;144;p27"/>
          <p:cNvPicPr preferRelativeResize="0"/>
          <p:nvPr>
            <p:ph idx="1" type="body"/>
          </p:nvPr>
        </p:nvPicPr>
        <p:blipFill rotWithShape="1">
          <a:blip r:embed="rId4">
            <a:alphaModFix/>
          </a:blip>
          <a:srcRect b="0" l="0" r="0" t="0"/>
          <a:stretch/>
        </p:blipFill>
        <p:spPr>
          <a:xfrm>
            <a:off x="5449275" y="1893860"/>
            <a:ext cx="3646599" cy="3249640"/>
          </a:xfrm>
          <a:prstGeom prst="rect">
            <a:avLst/>
          </a:prstGeom>
          <a:noFill/>
          <a:ln>
            <a:noFill/>
          </a:ln>
        </p:spPr>
      </p:pic>
      <p:sp>
        <p:nvSpPr>
          <p:cNvPr id="145" name="Google Shape;145;p2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17000"/>
          </a:blip>
          <a:stretch>
            <a:fillRect/>
          </a:stretch>
        </a:blipFill>
      </p:bgPr>
    </p:bg>
    <p:spTree>
      <p:nvGrpSpPr>
        <p:cNvPr id="149" name="Shape 149"/>
        <p:cNvGrpSpPr/>
        <p:nvPr/>
      </p:nvGrpSpPr>
      <p:grpSpPr>
        <a:xfrm>
          <a:off x="0" y="0"/>
          <a:ext cx="0" cy="0"/>
          <a:chOff x="0" y="0"/>
          <a:chExt cx="0" cy="0"/>
        </a:xfrm>
      </p:grpSpPr>
      <p:sp>
        <p:nvSpPr>
          <p:cNvPr id="150" name="Google Shape;150;p28"/>
          <p:cNvSpPr txBox="1"/>
          <p:nvPr/>
        </p:nvSpPr>
        <p:spPr>
          <a:xfrm>
            <a:off x="90237" y="956510"/>
            <a:ext cx="8927400" cy="3481200"/>
          </a:xfrm>
          <a:prstGeom prst="rect">
            <a:avLst/>
          </a:prstGeom>
          <a:noFill/>
          <a:ln>
            <a:noFill/>
          </a:ln>
        </p:spPr>
        <p:txBody>
          <a:bodyPr anchorCtr="0" anchor="t" bIns="34275" lIns="68575" spcFirstLastPara="1" rIns="68575" wrap="square" tIns="34275">
            <a:spAutoFit/>
          </a:bodyPr>
          <a:lstStyle/>
          <a:p>
            <a:pPr indent="-158750" lvl="0" marL="165100" marR="0" rtl="0" algn="l">
              <a:lnSpc>
                <a:spcPct val="150000"/>
              </a:lnSpc>
              <a:spcBef>
                <a:spcPts val="0"/>
              </a:spcBef>
              <a:spcAft>
                <a:spcPts val="0"/>
              </a:spcAft>
              <a:buClr>
                <a:schemeClr val="dk1"/>
              </a:buClr>
              <a:buSzPts val="2100"/>
              <a:buFont typeface="Arial"/>
              <a:buChar char="•"/>
            </a:pPr>
            <a:r>
              <a:rPr b="1" i="0" lang="en" sz="1500" u="none" cap="none" strike="noStrike">
                <a:solidFill>
                  <a:schemeClr val="dk1"/>
                </a:solidFill>
                <a:latin typeface="Arial"/>
                <a:ea typeface="Arial"/>
                <a:cs typeface="Arial"/>
                <a:sym typeface="Arial"/>
              </a:rPr>
              <a:t>Business Understanding phase: </a:t>
            </a:r>
            <a:r>
              <a:rPr b="0" i="0" lang="en" sz="1500" u="none" cap="none" strike="noStrike">
                <a:solidFill>
                  <a:schemeClr val="dk1"/>
                </a:solidFill>
                <a:latin typeface="Arial"/>
                <a:ea typeface="Arial"/>
                <a:cs typeface="Arial"/>
                <a:sym typeface="Arial"/>
              </a:rPr>
              <a:t>Involved identifying the problem and defining the project goal.</a:t>
            </a:r>
            <a:endParaRPr b="0" i="0" sz="1500" u="none" cap="none" strike="noStrike">
              <a:solidFill>
                <a:srgbClr val="000000"/>
              </a:solidFill>
              <a:latin typeface="Arial"/>
              <a:ea typeface="Arial"/>
              <a:cs typeface="Arial"/>
              <a:sym typeface="Arial"/>
            </a:endParaRPr>
          </a:p>
          <a:p>
            <a:pPr indent="-158750" lvl="0" marL="165100" marR="0" rtl="0" algn="l">
              <a:lnSpc>
                <a:spcPct val="150000"/>
              </a:lnSpc>
              <a:spcBef>
                <a:spcPts val="800"/>
              </a:spcBef>
              <a:spcAft>
                <a:spcPts val="0"/>
              </a:spcAft>
              <a:buClr>
                <a:schemeClr val="dk1"/>
              </a:buClr>
              <a:buSzPts val="2100"/>
              <a:buFont typeface="Arial"/>
              <a:buChar char="•"/>
            </a:pPr>
            <a:r>
              <a:rPr b="1" i="0" lang="en" sz="1500" u="none" cap="none" strike="noStrike">
                <a:solidFill>
                  <a:schemeClr val="dk1"/>
                </a:solidFill>
                <a:latin typeface="Arial"/>
                <a:ea typeface="Arial"/>
                <a:cs typeface="Arial"/>
                <a:sym typeface="Arial"/>
              </a:rPr>
              <a:t>Data Understanding phase: </a:t>
            </a:r>
            <a:r>
              <a:rPr b="0" i="0" lang="en" sz="1500" u="none" cap="none" strike="noStrike">
                <a:solidFill>
                  <a:schemeClr val="dk1"/>
                </a:solidFill>
                <a:latin typeface="Arial"/>
                <a:ea typeface="Arial"/>
                <a:cs typeface="Arial"/>
                <a:sym typeface="Arial"/>
              </a:rPr>
              <a:t>We gathered and explored heart health data of patients .</a:t>
            </a:r>
            <a:endParaRPr b="0" i="0" sz="1500" u="none" cap="none" strike="noStrike">
              <a:solidFill>
                <a:srgbClr val="000000"/>
              </a:solidFill>
              <a:latin typeface="Arial"/>
              <a:ea typeface="Arial"/>
              <a:cs typeface="Arial"/>
              <a:sym typeface="Arial"/>
            </a:endParaRPr>
          </a:p>
          <a:p>
            <a:pPr indent="-158750" lvl="0" marL="165100" marR="0" rtl="0" algn="l">
              <a:lnSpc>
                <a:spcPct val="150000"/>
              </a:lnSpc>
              <a:spcBef>
                <a:spcPts val="800"/>
              </a:spcBef>
              <a:spcAft>
                <a:spcPts val="0"/>
              </a:spcAft>
              <a:buClr>
                <a:schemeClr val="dk1"/>
              </a:buClr>
              <a:buSzPts val="2100"/>
              <a:buFont typeface="Arial"/>
              <a:buChar char="•"/>
            </a:pPr>
            <a:r>
              <a:rPr b="1" i="0" lang="en" sz="1500" u="none" cap="none" strike="noStrike">
                <a:solidFill>
                  <a:schemeClr val="dk1"/>
                </a:solidFill>
                <a:latin typeface="Arial"/>
                <a:ea typeface="Arial"/>
                <a:cs typeface="Arial"/>
                <a:sym typeface="Arial"/>
              </a:rPr>
              <a:t>Data Preparation phase: </a:t>
            </a:r>
            <a:r>
              <a:rPr b="0" i="0" lang="en" sz="1500" u="none" cap="none" strike="noStrike">
                <a:solidFill>
                  <a:schemeClr val="dk1"/>
                </a:solidFill>
                <a:latin typeface="Arial"/>
                <a:ea typeface="Arial"/>
                <a:cs typeface="Arial"/>
                <a:sym typeface="Arial"/>
              </a:rPr>
              <a:t>Involved transforming, and preparing the data for modeling.</a:t>
            </a:r>
            <a:endParaRPr b="0" i="0" sz="1500" u="none" cap="none" strike="noStrike">
              <a:solidFill>
                <a:srgbClr val="000000"/>
              </a:solidFill>
              <a:latin typeface="Arial"/>
              <a:ea typeface="Arial"/>
              <a:cs typeface="Arial"/>
              <a:sym typeface="Arial"/>
            </a:endParaRPr>
          </a:p>
          <a:p>
            <a:pPr indent="-158750" lvl="0" marL="165100" marR="0" rtl="0" algn="l">
              <a:lnSpc>
                <a:spcPct val="150000"/>
              </a:lnSpc>
              <a:spcBef>
                <a:spcPts val="800"/>
              </a:spcBef>
              <a:spcAft>
                <a:spcPts val="0"/>
              </a:spcAft>
              <a:buClr>
                <a:schemeClr val="dk1"/>
              </a:buClr>
              <a:buSzPts val="2100"/>
              <a:buFont typeface="Arial"/>
              <a:buChar char="•"/>
            </a:pPr>
            <a:r>
              <a:rPr b="1" i="0" lang="en" sz="1500" u="none" cap="none" strike="noStrike">
                <a:solidFill>
                  <a:schemeClr val="dk1"/>
                </a:solidFill>
                <a:latin typeface="Arial"/>
                <a:ea typeface="Arial"/>
                <a:cs typeface="Arial"/>
                <a:sym typeface="Arial"/>
              </a:rPr>
              <a:t>Modeling phase: </a:t>
            </a:r>
            <a:r>
              <a:rPr b="0" i="0" lang="en" sz="1500" u="none" cap="none" strike="noStrike">
                <a:solidFill>
                  <a:schemeClr val="dk1"/>
                </a:solidFill>
                <a:latin typeface="Arial"/>
                <a:ea typeface="Arial"/>
                <a:cs typeface="Arial"/>
                <a:sym typeface="Arial"/>
              </a:rPr>
              <a:t>Involved building and testing machine learning models to predict whether the current health conditions and parameters indicate potential threat of heart disease or not.</a:t>
            </a:r>
            <a:endParaRPr sz="1100"/>
          </a:p>
          <a:p>
            <a:pPr indent="-158750" lvl="0" marL="165100" marR="0" rtl="0" algn="l">
              <a:lnSpc>
                <a:spcPct val="150000"/>
              </a:lnSpc>
              <a:spcBef>
                <a:spcPts val="800"/>
              </a:spcBef>
              <a:spcAft>
                <a:spcPts val="0"/>
              </a:spcAft>
              <a:buClr>
                <a:schemeClr val="dk1"/>
              </a:buClr>
              <a:buSzPts val="2100"/>
              <a:buFont typeface="Arial"/>
              <a:buChar char="•"/>
            </a:pPr>
            <a:r>
              <a:rPr b="1" i="0" lang="en" sz="1500" u="none" cap="none" strike="noStrike">
                <a:solidFill>
                  <a:schemeClr val="dk1"/>
                </a:solidFill>
                <a:latin typeface="Arial"/>
                <a:ea typeface="Arial"/>
                <a:cs typeface="Arial"/>
                <a:sym typeface="Arial"/>
              </a:rPr>
              <a:t>Evaluation phase:</a:t>
            </a:r>
            <a:r>
              <a:rPr b="0" i="0" lang="en" sz="1500" u="none" cap="none" strike="noStrike">
                <a:solidFill>
                  <a:schemeClr val="dk1"/>
                </a:solidFill>
                <a:latin typeface="Arial"/>
                <a:ea typeface="Arial"/>
                <a:cs typeface="Arial"/>
                <a:sym typeface="Arial"/>
              </a:rPr>
              <a:t> Involved comparing the performance of the different models and selecting the best one.</a:t>
            </a:r>
            <a:endParaRPr b="0" i="0" sz="2000" u="none" cap="none" strike="noStrike">
              <a:solidFill>
                <a:schemeClr val="dk1"/>
              </a:solidFill>
              <a:latin typeface="Arial"/>
              <a:ea typeface="Arial"/>
              <a:cs typeface="Arial"/>
              <a:sym typeface="Arial"/>
            </a:endParaRPr>
          </a:p>
        </p:txBody>
      </p:sp>
      <p:sp>
        <p:nvSpPr>
          <p:cNvPr id="151" name="Google Shape;151;p2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17000"/>
          </a:blip>
          <a:stretch>
            <a:fillRect/>
          </a:stretch>
        </a:blipFill>
      </p:bgPr>
    </p:bg>
    <p:spTree>
      <p:nvGrpSpPr>
        <p:cNvPr id="155" name="Shape 155"/>
        <p:cNvGrpSpPr/>
        <p:nvPr/>
      </p:nvGrpSpPr>
      <p:grpSpPr>
        <a:xfrm>
          <a:off x="0" y="0"/>
          <a:ext cx="0" cy="0"/>
          <a:chOff x="0" y="0"/>
          <a:chExt cx="0" cy="0"/>
        </a:xfrm>
      </p:grpSpPr>
      <p:sp>
        <p:nvSpPr>
          <p:cNvPr id="156" name="Google Shape;156;p2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393700" lvl="0" marL="558800" rtl="0" algn="ctr">
              <a:lnSpc>
                <a:spcPct val="90000"/>
              </a:lnSpc>
              <a:spcBef>
                <a:spcPts val="0"/>
              </a:spcBef>
              <a:spcAft>
                <a:spcPts val="0"/>
              </a:spcAft>
              <a:buClr>
                <a:schemeClr val="dk1"/>
              </a:buClr>
              <a:buSzPts val="3300"/>
              <a:buFont typeface="Calibri"/>
              <a:buNone/>
            </a:pPr>
            <a:r>
              <a:rPr b="1" lang="en" sz="3300" u="sng">
                <a:solidFill>
                  <a:schemeClr val="dk1"/>
                </a:solidFill>
                <a:latin typeface="Calibri"/>
                <a:ea typeface="Calibri"/>
                <a:cs typeface="Calibri"/>
                <a:sym typeface="Calibri"/>
              </a:rPr>
              <a:t>Business Understanding</a:t>
            </a:r>
            <a:endParaRPr b="1" sz="3300" u="sng">
              <a:solidFill>
                <a:schemeClr val="dk1"/>
              </a:solidFill>
              <a:latin typeface="Calibri"/>
              <a:ea typeface="Calibri"/>
              <a:cs typeface="Calibri"/>
              <a:sym typeface="Calibri"/>
            </a:endParaRPr>
          </a:p>
        </p:txBody>
      </p:sp>
      <p:sp>
        <p:nvSpPr>
          <p:cNvPr id="157" name="Google Shape;157;p29"/>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177800" lvl="0" marL="177800" rtl="0" algn="just">
              <a:lnSpc>
                <a:spcPct val="90000"/>
              </a:lnSpc>
              <a:spcBef>
                <a:spcPts val="0"/>
              </a:spcBef>
              <a:spcAft>
                <a:spcPts val="0"/>
              </a:spcAft>
              <a:buSzPts val="1800"/>
              <a:buChar char="•"/>
            </a:pPr>
            <a:r>
              <a:rPr lang="en" sz="1800">
                <a:latin typeface="Arial"/>
                <a:ea typeface="Arial"/>
                <a:cs typeface="Arial"/>
                <a:sym typeface="Arial"/>
              </a:rPr>
              <a:t>Heart related diseases are increasing it gets further difficult to diagnose and start treatment at early stage.</a:t>
            </a:r>
            <a:endParaRPr/>
          </a:p>
          <a:p>
            <a:pPr indent="0" lvl="0" marL="0" rtl="0" algn="just">
              <a:lnSpc>
                <a:spcPct val="90000"/>
              </a:lnSpc>
              <a:spcBef>
                <a:spcPts val="0"/>
              </a:spcBef>
              <a:spcAft>
                <a:spcPts val="0"/>
              </a:spcAft>
              <a:buSzPts val="1800"/>
              <a:buNone/>
            </a:pPr>
            <a:r>
              <a:t/>
            </a:r>
            <a:endParaRPr sz="1800">
              <a:latin typeface="Arial"/>
              <a:ea typeface="Arial"/>
              <a:cs typeface="Arial"/>
              <a:sym typeface="Arial"/>
            </a:endParaRPr>
          </a:p>
          <a:p>
            <a:pPr indent="-177800" lvl="0" marL="177800" rtl="0" algn="just">
              <a:lnSpc>
                <a:spcPct val="90000"/>
              </a:lnSpc>
              <a:spcBef>
                <a:spcPts val="0"/>
              </a:spcBef>
              <a:spcAft>
                <a:spcPts val="0"/>
              </a:spcAft>
              <a:buSzPts val="1800"/>
              <a:buChar char="•"/>
            </a:pPr>
            <a:r>
              <a:rPr lang="en" sz="1800">
                <a:latin typeface="Arial"/>
                <a:ea typeface="Arial"/>
                <a:cs typeface="Arial"/>
                <a:sym typeface="Arial"/>
              </a:rPr>
              <a:t>The objective of this project is to test ML models for heart disease prediction based on the related parameters.</a:t>
            </a:r>
            <a:endParaRPr/>
          </a:p>
          <a:p>
            <a:pPr indent="0" lvl="0" marL="0" rtl="0" algn="just">
              <a:lnSpc>
                <a:spcPct val="90000"/>
              </a:lnSpc>
              <a:spcBef>
                <a:spcPts val="800"/>
              </a:spcBef>
              <a:spcAft>
                <a:spcPts val="0"/>
              </a:spcAft>
              <a:buClr>
                <a:schemeClr val="dk1"/>
              </a:buClr>
              <a:buSzPts val="1800"/>
              <a:buNone/>
            </a:pPr>
            <a:r>
              <a:t/>
            </a:r>
            <a:endParaRPr b="0" i="0" sz="1800">
              <a:latin typeface="Arial"/>
              <a:ea typeface="Arial"/>
              <a:cs typeface="Arial"/>
              <a:sym typeface="Arial"/>
            </a:endParaRPr>
          </a:p>
          <a:p>
            <a:pPr indent="-177800" lvl="0" marL="177800" rtl="0" algn="just">
              <a:lnSpc>
                <a:spcPct val="90000"/>
              </a:lnSpc>
              <a:spcBef>
                <a:spcPts val="800"/>
              </a:spcBef>
              <a:spcAft>
                <a:spcPts val="0"/>
              </a:spcAft>
              <a:buSzPts val="1800"/>
              <a:buChar char="•"/>
            </a:pPr>
            <a:r>
              <a:rPr lang="en" sz="1800">
                <a:latin typeface="Arial"/>
                <a:ea typeface="Arial"/>
                <a:cs typeface="Arial"/>
                <a:sym typeface="Arial"/>
              </a:rPr>
              <a:t>Machine learning is increasingly utilized within the field of cardiovascular medicine. This work presents machine learning approaches for predicting heart diseases, using data of major health factors from patients.</a:t>
            </a:r>
            <a:endParaRPr sz="1800">
              <a:latin typeface="Arial"/>
              <a:ea typeface="Arial"/>
              <a:cs typeface="Arial"/>
              <a:sym typeface="Arial"/>
            </a:endParaRPr>
          </a:p>
        </p:txBody>
      </p:sp>
      <p:sp>
        <p:nvSpPr>
          <p:cNvPr id="158" name="Google Shape;158;p2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17000"/>
          </a:blip>
          <a:stretch>
            <a:fillRect/>
          </a:stretch>
        </a:blipFill>
      </p:bgPr>
    </p:bg>
    <p:spTree>
      <p:nvGrpSpPr>
        <p:cNvPr id="162" name="Shape 162"/>
        <p:cNvGrpSpPr/>
        <p:nvPr/>
      </p:nvGrpSpPr>
      <p:grpSpPr>
        <a:xfrm>
          <a:off x="0" y="0"/>
          <a:ext cx="0" cy="0"/>
          <a:chOff x="0" y="0"/>
          <a:chExt cx="0" cy="0"/>
        </a:xfrm>
      </p:grpSpPr>
      <p:sp>
        <p:nvSpPr>
          <p:cNvPr id="163" name="Google Shape;163;p3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b="1" lang="en" u="sng">
                <a:latin typeface="Calibri"/>
                <a:ea typeface="Calibri"/>
                <a:cs typeface="Calibri"/>
                <a:sym typeface="Calibri"/>
              </a:rPr>
              <a:t>Data Understanding</a:t>
            </a:r>
            <a:br>
              <a:rPr lang="en" sz="3300">
                <a:latin typeface="Calibri"/>
                <a:ea typeface="Calibri"/>
                <a:cs typeface="Calibri"/>
                <a:sym typeface="Calibri"/>
              </a:rPr>
            </a:br>
            <a:endParaRPr/>
          </a:p>
        </p:txBody>
      </p:sp>
      <p:sp>
        <p:nvSpPr>
          <p:cNvPr id="164" name="Google Shape;164;p30"/>
          <p:cNvSpPr txBox="1"/>
          <p:nvPr>
            <p:ph idx="1" type="body"/>
          </p:nvPr>
        </p:nvSpPr>
        <p:spPr>
          <a:xfrm>
            <a:off x="178823" y="1112920"/>
            <a:ext cx="8965177" cy="3928186"/>
          </a:xfrm>
          <a:prstGeom prst="rect">
            <a:avLst/>
          </a:prstGeom>
          <a:noFill/>
          <a:ln>
            <a:noFill/>
          </a:ln>
        </p:spPr>
        <p:txBody>
          <a:bodyPr anchorCtr="0" anchor="t" bIns="34275" lIns="68575" spcFirstLastPara="1" rIns="68575" wrap="square" tIns="34275">
            <a:normAutofit fontScale="85000"/>
          </a:bodyPr>
          <a:lstStyle/>
          <a:p>
            <a:pPr indent="-176847" lvl="0" marL="177800" rtl="0" algn="just">
              <a:lnSpc>
                <a:spcPct val="170000"/>
              </a:lnSpc>
              <a:spcBef>
                <a:spcPts val="0"/>
              </a:spcBef>
              <a:spcAft>
                <a:spcPts val="0"/>
              </a:spcAft>
              <a:buClr>
                <a:schemeClr val="dk1"/>
              </a:buClr>
              <a:buSzPct val="100000"/>
              <a:buFont typeface="Arial"/>
              <a:buChar char="•"/>
            </a:pPr>
            <a:r>
              <a:rPr b="0" i="0" lang="en">
                <a:latin typeface="Arial"/>
                <a:ea typeface="Arial"/>
                <a:cs typeface="Arial"/>
                <a:sym typeface="Arial"/>
              </a:rPr>
              <a:t>The first step in the project is to </a:t>
            </a:r>
            <a:r>
              <a:rPr b="1" i="0" lang="en">
                <a:latin typeface="Arial"/>
                <a:ea typeface="Arial"/>
                <a:cs typeface="Arial"/>
                <a:sym typeface="Arial"/>
              </a:rPr>
              <a:t>collect a large dataset </a:t>
            </a:r>
            <a:r>
              <a:rPr b="0" i="0" lang="en">
                <a:latin typeface="Arial"/>
                <a:ea typeface="Arial"/>
                <a:cs typeface="Arial"/>
                <a:sym typeface="Arial"/>
              </a:rPr>
              <a:t>of heart health data.</a:t>
            </a:r>
            <a:endParaRPr>
              <a:latin typeface="Arial"/>
              <a:ea typeface="Arial"/>
              <a:cs typeface="Arial"/>
              <a:sym typeface="Arial"/>
            </a:endParaRPr>
          </a:p>
          <a:p>
            <a:pPr indent="0" lvl="0" marL="177800" rtl="0" algn="just">
              <a:lnSpc>
                <a:spcPct val="170000"/>
              </a:lnSpc>
              <a:spcBef>
                <a:spcPts val="0"/>
              </a:spcBef>
              <a:spcAft>
                <a:spcPts val="0"/>
              </a:spcAft>
              <a:buSzPct val="76190"/>
              <a:buNone/>
            </a:pPr>
            <a:r>
              <a:t/>
            </a:r>
            <a:endParaRPr>
              <a:latin typeface="Arial"/>
              <a:ea typeface="Arial"/>
              <a:cs typeface="Arial"/>
              <a:sym typeface="Arial"/>
            </a:endParaRPr>
          </a:p>
          <a:p>
            <a:pPr indent="-176847" lvl="0" marL="177800" rtl="0" algn="just">
              <a:lnSpc>
                <a:spcPct val="170000"/>
              </a:lnSpc>
              <a:spcBef>
                <a:spcPts val="0"/>
              </a:spcBef>
              <a:spcAft>
                <a:spcPts val="0"/>
              </a:spcAft>
              <a:buClr>
                <a:schemeClr val="dk1"/>
              </a:buClr>
              <a:buSzPct val="100000"/>
              <a:buFont typeface="Arial"/>
              <a:buChar char="•"/>
            </a:pPr>
            <a:r>
              <a:rPr b="0" i="0" lang="en">
                <a:latin typeface="Arial"/>
                <a:ea typeface="Arial"/>
                <a:cs typeface="Arial"/>
                <a:sym typeface="Arial"/>
              </a:rPr>
              <a:t>This step is critical to the success of the project, as the accuracy and completeness of the data will directly impact the performance of the predictive model.</a:t>
            </a:r>
            <a:endParaRPr/>
          </a:p>
          <a:p>
            <a:pPr indent="0" lvl="0" marL="0" rtl="0" algn="just">
              <a:lnSpc>
                <a:spcPct val="170000"/>
              </a:lnSpc>
              <a:spcBef>
                <a:spcPts val="0"/>
              </a:spcBef>
              <a:spcAft>
                <a:spcPts val="0"/>
              </a:spcAft>
              <a:buClr>
                <a:schemeClr val="dk1"/>
              </a:buClr>
              <a:buSzPct val="100000"/>
              <a:buNone/>
            </a:pPr>
            <a:r>
              <a:t/>
            </a:r>
            <a:endParaRPr b="0" i="0">
              <a:latin typeface="Arial"/>
              <a:ea typeface="Arial"/>
              <a:cs typeface="Arial"/>
              <a:sym typeface="Arial"/>
            </a:endParaRPr>
          </a:p>
          <a:p>
            <a:pPr indent="-176847" lvl="0" marL="177800" rtl="0" algn="just">
              <a:lnSpc>
                <a:spcPct val="170000"/>
              </a:lnSpc>
              <a:spcBef>
                <a:spcPts val="0"/>
              </a:spcBef>
              <a:spcAft>
                <a:spcPts val="0"/>
              </a:spcAft>
              <a:buClr>
                <a:schemeClr val="dk1"/>
              </a:buClr>
              <a:buSzPct val="100000"/>
              <a:buFont typeface="Arial"/>
              <a:buChar char="•"/>
            </a:pPr>
            <a:r>
              <a:rPr lang="en">
                <a:latin typeface="Arial"/>
                <a:ea typeface="Arial"/>
                <a:cs typeface="Arial"/>
                <a:sym typeface="Arial"/>
              </a:rPr>
              <a:t>The data to be worked upon was obtained from below:</a:t>
            </a:r>
            <a:endParaRPr/>
          </a:p>
          <a:p>
            <a:pPr indent="0" lvl="0" marL="0" rtl="0" algn="just">
              <a:lnSpc>
                <a:spcPct val="170000"/>
              </a:lnSpc>
              <a:spcBef>
                <a:spcPts val="0"/>
              </a:spcBef>
              <a:spcAft>
                <a:spcPts val="0"/>
              </a:spcAft>
              <a:buSzPct val="100000"/>
              <a:buNone/>
            </a:pPr>
            <a:r>
              <a:rPr lang="en">
                <a:latin typeface="Arial"/>
                <a:ea typeface="Arial"/>
                <a:cs typeface="Arial"/>
                <a:sym typeface="Arial"/>
              </a:rPr>
              <a:t>      </a:t>
            </a:r>
            <a:r>
              <a:rPr lang="en" u="sng">
                <a:latin typeface="Arial"/>
                <a:ea typeface="Arial"/>
                <a:cs typeface="Arial"/>
                <a:sym typeface="Arial"/>
              </a:rPr>
              <a:t>https://www.kaggle.com/datasets/alexteboul/heart-disease-health-indicators-dataset</a:t>
            </a:r>
            <a:endParaRPr u="sng">
              <a:latin typeface="Arial"/>
              <a:ea typeface="Arial"/>
              <a:cs typeface="Arial"/>
              <a:sym typeface="Arial"/>
            </a:endParaRPr>
          </a:p>
          <a:p>
            <a:pPr indent="-139700" lvl="0" marL="177800" rtl="0" algn="l">
              <a:lnSpc>
                <a:spcPct val="90000"/>
              </a:lnSpc>
              <a:spcBef>
                <a:spcPts val="800"/>
              </a:spcBef>
              <a:spcAft>
                <a:spcPts val="0"/>
              </a:spcAft>
              <a:buClr>
                <a:schemeClr val="dk1"/>
              </a:buClr>
              <a:buSzPct val="100000"/>
              <a:buNone/>
            </a:pPr>
            <a:r>
              <a:t/>
            </a:r>
            <a:endParaRPr sz="1500">
              <a:latin typeface="Arial"/>
              <a:ea typeface="Arial"/>
              <a:cs typeface="Arial"/>
              <a:sym typeface="Arial"/>
            </a:endParaRPr>
          </a:p>
        </p:txBody>
      </p:sp>
      <p:sp>
        <p:nvSpPr>
          <p:cNvPr id="165" name="Google Shape;165;p3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17000"/>
          </a:blip>
          <a:stretch>
            <a:fillRect/>
          </a:stretch>
        </a:blipFill>
      </p:bgPr>
    </p:bg>
    <p:spTree>
      <p:nvGrpSpPr>
        <p:cNvPr id="169" name="Shape 169"/>
        <p:cNvGrpSpPr/>
        <p:nvPr/>
      </p:nvGrpSpPr>
      <p:grpSpPr>
        <a:xfrm>
          <a:off x="0" y="0"/>
          <a:ext cx="0" cy="0"/>
          <a:chOff x="0" y="0"/>
          <a:chExt cx="0" cy="0"/>
        </a:xfrm>
      </p:grpSpPr>
      <p:sp>
        <p:nvSpPr>
          <p:cNvPr id="170" name="Google Shape;170;p31"/>
          <p:cNvSpPr txBox="1"/>
          <p:nvPr>
            <p:ph idx="1" type="body"/>
          </p:nvPr>
        </p:nvSpPr>
        <p:spPr>
          <a:xfrm>
            <a:off x="140110" y="178867"/>
            <a:ext cx="8885903" cy="4453855"/>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sz="1800">
                <a:solidFill>
                  <a:schemeClr val="dk1"/>
                </a:solidFill>
                <a:latin typeface="Arial"/>
                <a:ea typeface="Arial"/>
                <a:cs typeface="Arial"/>
                <a:sym typeface="Arial"/>
              </a:rPr>
              <a:t>In this project we use following dataset from </a:t>
            </a:r>
            <a:r>
              <a:rPr b="1" lang="en" sz="1800">
                <a:solidFill>
                  <a:schemeClr val="dk1"/>
                </a:solidFill>
                <a:latin typeface="Arial"/>
                <a:ea typeface="Arial"/>
                <a:cs typeface="Arial"/>
                <a:sym typeface="Arial"/>
              </a:rPr>
              <a:t>Kaggle</a:t>
            </a:r>
            <a:r>
              <a:rPr lang="en" sz="18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a:p>
            <a:pPr indent="0" lvl="0" marL="0" rtl="0" algn="just">
              <a:lnSpc>
                <a:spcPct val="90000"/>
              </a:lnSpc>
              <a:spcBef>
                <a:spcPts val="800"/>
              </a:spcBef>
              <a:spcAft>
                <a:spcPts val="0"/>
              </a:spcAft>
              <a:buClr>
                <a:srgbClr val="374151"/>
              </a:buClr>
              <a:buSzPts val="1400"/>
              <a:buNone/>
            </a:pPr>
            <a:r>
              <a:rPr lang="en" sz="1800">
                <a:solidFill>
                  <a:schemeClr val="dk1"/>
                </a:solidFill>
                <a:latin typeface="Arial"/>
                <a:ea typeface="Arial"/>
                <a:cs typeface="Arial"/>
                <a:sym typeface="Arial"/>
              </a:rPr>
              <a:t>(</a:t>
            </a:r>
            <a:r>
              <a:rPr b="0" i="0" lang="en" sz="1500">
                <a:solidFill>
                  <a:schemeClr val="dk1"/>
                </a:solidFill>
                <a:latin typeface="Arial"/>
                <a:ea typeface="Arial"/>
                <a:cs typeface="Arial"/>
                <a:sym typeface="Arial"/>
              </a:rPr>
              <a:t>Kaggle is an online platform for data scientists and machine learning enthusiasts that offers access to public datasets, tools for data analysis and visualization, and a community of over 4 million experts</a:t>
            </a:r>
            <a:r>
              <a:rPr b="0" i="0" lang="en" sz="1800">
                <a:solidFill>
                  <a:schemeClr val="dk1"/>
                </a:solidFill>
                <a:latin typeface="Arial"/>
                <a:ea typeface="Arial"/>
                <a:cs typeface="Arial"/>
                <a:sym typeface="Arial"/>
              </a:rPr>
              <a:t>)</a:t>
            </a:r>
            <a:endParaRPr/>
          </a:p>
          <a:p>
            <a:pPr indent="0" lvl="0" marL="0" rtl="0" algn="l">
              <a:lnSpc>
                <a:spcPct val="90000"/>
              </a:lnSpc>
              <a:spcBef>
                <a:spcPts val="800"/>
              </a:spcBef>
              <a:spcAft>
                <a:spcPts val="0"/>
              </a:spcAft>
              <a:buClr>
                <a:srgbClr val="374151"/>
              </a:buClr>
              <a:buSzPts val="1400"/>
              <a:buNone/>
            </a:pPr>
            <a:r>
              <a:t/>
            </a:r>
            <a:endParaRPr sz="1800" u="sng">
              <a:solidFill>
                <a:schemeClr val="hlink"/>
              </a:solidFill>
              <a:latin typeface="Arial"/>
              <a:ea typeface="Arial"/>
              <a:cs typeface="Arial"/>
              <a:sym typeface="Arial"/>
              <a:hlinkClick r:id="rId4"/>
            </a:endParaRPr>
          </a:p>
          <a:p>
            <a:pPr indent="0" lvl="0" marL="0" rtl="0" algn="l">
              <a:lnSpc>
                <a:spcPct val="90000"/>
              </a:lnSpc>
              <a:spcBef>
                <a:spcPts val="800"/>
              </a:spcBef>
              <a:spcAft>
                <a:spcPts val="0"/>
              </a:spcAft>
              <a:buClr>
                <a:schemeClr val="dk1"/>
              </a:buClr>
              <a:buSzPts val="2100"/>
              <a:buNone/>
            </a:pPr>
            <a:r>
              <a:t/>
            </a:r>
            <a:endParaRPr/>
          </a:p>
          <a:p>
            <a:pPr indent="-38100" lvl="0" marL="177800" rtl="0" algn="l">
              <a:lnSpc>
                <a:spcPct val="90000"/>
              </a:lnSpc>
              <a:spcBef>
                <a:spcPts val="800"/>
              </a:spcBef>
              <a:spcAft>
                <a:spcPts val="0"/>
              </a:spcAft>
              <a:buClr>
                <a:schemeClr val="dk1"/>
              </a:buClr>
              <a:buSzPts val="2100"/>
              <a:buNone/>
            </a:pPr>
            <a:r>
              <a:t/>
            </a:r>
            <a:endParaRPr/>
          </a:p>
          <a:p>
            <a:pPr indent="-38100" lvl="0" marL="177800" rtl="0" algn="l">
              <a:lnSpc>
                <a:spcPct val="90000"/>
              </a:lnSpc>
              <a:spcBef>
                <a:spcPts val="800"/>
              </a:spcBef>
              <a:spcAft>
                <a:spcPts val="0"/>
              </a:spcAft>
              <a:buClr>
                <a:schemeClr val="dk1"/>
              </a:buClr>
              <a:buSzPts val="2100"/>
              <a:buNone/>
            </a:pPr>
            <a:r>
              <a:t/>
            </a:r>
            <a:endParaRPr/>
          </a:p>
        </p:txBody>
      </p:sp>
      <p:sp>
        <p:nvSpPr>
          <p:cNvPr id="171" name="Google Shape;171;p3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pic>
        <p:nvPicPr>
          <p:cNvPr id="172" name="Google Shape;172;p31"/>
          <p:cNvPicPr preferRelativeResize="0"/>
          <p:nvPr/>
        </p:nvPicPr>
        <p:blipFill rotWithShape="1">
          <a:blip r:embed="rId5">
            <a:alphaModFix/>
          </a:blip>
          <a:srcRect b="0" l="0" r="0" t="0"/>
          <a:stretch/>
        </p:blipFill>
        <p:spPr>
          <a:xfrm>
            <a:off x="544425" y="1441725"/>
            <a:ext cx="8077274" cy="44538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17000"/>
          </a:blip>
          <a:stretch>
            <a:fillRect/>
          </a:stretch>
        </a:blipFill>
      </p:bgPr>
    </p:bg>
    <p:spTree>
      <p:nvGrpSpPr>
        <p:cNvPr id="177" name="Shape 177"/>
        <p:cNvGrpSpPr/>
        <p:nvPr/>
      </p:nvGrpSpPr>
      <p:grpSpPr>
        <a:xfrm>
          <a:off x="0" y="0"/>
          <a:ext cx="0" cy="0"/>
          <a:chOff x="0" y="0"/>
          <a:chExt cx="0" cy="0"/>
        </a:xfrm>
      </p:grpSpPr>
      <p:sp>
        <p:nvSpPr>
          <p:cNvPr id="178" name="Google Shape;178;p32"/>
          <p:cNvSpPr txBox="1"/>
          <p:nvPr>
            <p:ph type="title"/>
          </p:nvPr>
        </p:nvSpPr>
        <p:spPr>
          <a:xfrm>
            <a:off x="628650" y="-2"/>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en"/>
              <a:t>Some of the most important data factors are:</a:t>
            </a:r>
            <a:endParaRPr/>
          </a:p>
        </p:txBody>
      </p:sp>
      <p:sp>
        <p:nvSpPr>
          <p:cNvPr id="179" name="Google Shape;179;p32"/>
          <p:cNvSpPr txBox="1"/>
          <p:nvPr>
            <p:ph idx="1" type="body"/>
          </p:nvPr>
        </p:nvSpPr>
        <p:spPr>
          <a:xfrm>
            <a:off x="0" y="1247907"/>
            <a:ext cx="9144000" cy="4856700"/>
          </a:xfrm>
          <a:prstGeom prst="rect">
            <a:avLst/>
          </a:prstGeom>
          <a:noFill/>
          <a:ln>
            <a:noFill/>
          </a:ln>
        </p:spPr>
        <p:txBody>
          <a:bodyPr anchorCtr="0" anchor="t" bIns="34275" lIns="68575" spcFirstLastPara="1" rIns="68575" wrap="square" tIns="34275">
            <a:noAutofit/>
          </a:bodyPr>
          <a:lstStyle/>
          <a:p>
            <a:pPr indent="-260350" lvl="0" marL="342900" rtl="0" algn="l">
              <a:lnSpc>
                <a:spcPct val="150000"/>
              </a:lnSpc>
              <a:spcBef>
                <a:spcPts val="800"/>
              </a:spcBef>
              <a:spcAft>
                <a:spcPts val="0"/>
              </a:spcAft>
              <a:buSzPts val="1500"/>
              <a:buChar char="●"/>
            </a:pPr>
            <a:r>
              <a:rPr b="1" lang="en" sz="2000"/>
              <a:t>Health vitals data</a:t>
            </a:r>
            <a:r>
              <a:rPr lang="en" sz="2000"/>
              <a:t>: high BP, high cholesterol, diabetes, o</a:t>
            </a:r>
            <a:r>
              <a:rPr lang="en" sz="2000"/>
              <a:t>r a person suffered from stro</a:t>
            </a:r>
            <a:r>
              <a:rPr lang="en" sz="2000"/>
              <a:t>ke etc.</a:t>
            </a:r>
            <a:endParaRPr sz="2000"/>
          </a:p>
          <a:p>
            <a:pPr indent="-260350" lvl="0" marL="342900" rtl="0" algn="l">
              <a:lnSpc>
                <a:spcPct val="150000"/>
              </a:lnSpc>
              <a:spcBef>
                <a:spcPts val="0"/>
              </a:spcBef>
              <a:spcAft>
                <a:spcPts val="0"/>
              </a:spcAft>
              <a:buSzPts val="1500"/>
              <a:buChar char="●"/>
            </a:pPr>
            <a:r>
              <a:rPr b="1" lang="en" sz="2000"/>
              <a:t>Lifestyle</a:t>
            </a:r>
            <a:r>
              <a:rPr lang="en" sz="2000"/>
              <a:t>:  BMI, smoker or non-smoker, physically active etc.</a:t>
            </a:r>
            <a:endParaRPr sz="2000"/>
          </a:p>
          <a:p>
            <a:pPr indent="-260350" lvl="0" marL="342900" rtl="0" algn="l">
              <a:lnSpc>
                <a:spcPct val="150000"/>
              </a:lnSpc>
              <a:spcBef>
                <a:spcPts val="0"/>
              </a:spcBef>
              <a:spcAft>
                <a:spcPts val="0"/>
              </a:spcAft>
              <a:buSzPts val="1500"/>
              <a:buChar char="●"/>
            </a:pPr>
            <a:r>
              <a:rPr b="1" lang="en" sz="2000"/>
              <a:t>Person specific data</a:t>
            </a:r>
            <a:r>
              <a:rPr lang="en" sz="2000"/>
              <a:t>: age, mental health, education, income etc. along with other important factors.</a:t>
            </a:r>
            <a:endParaRPr sz="2000"/>
          </a:p>
          <a:p>
            <a:pPr indent="-260350" lvl="0" marL="342900" rtl="0" algn="l">
              <a:lnSpc>
                <a:spcPct val="150000"/>
              </a:lnSpc>
              <a:spcBef>
                <a:spcPts val="0"/>
              </a:spcBef>
              <a:spcAft>
                <a:spcPts val="0"/>
              </a:spcAft>
              <a:buSzPts val="1500"/>
              <a:buChar char="●"/>
            </a:pPr>
            <a:r>
              <a:rPr b="1" lang="en" sz="2000"/>
              <a:t>Dietary factors</a:t>
            </a:r>
            <a:r>
              <a:rPr lang="en" sz="2000"/>
              <a:t>: fruits or veggies, whether the person consumes alcohol etc.</a:t>
            </a:r>
            <a:endParaRPr sz="2000"/>
          </a:p>
        </p:txBody>
      </p:sp>
      <p:sp>
        <p:nvSpPr>
          <p:cNvPr id="180" name="Google Shape;180;p32"/>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17000"/>
          </a:blip>
          <a:stretch>
            <a:fillRect/>
          </a:stretch>
        </a:blipFill>
      </p:bgPr>
    </p:bg>
    <p:spTree>
      <p:nvGrpSpPr>
        <p:cNvPr id="184" name="Shape 184"/>
        <p:cNvGrpSpPr/>
        <p:nvPr/>
      </p:nvGrpSpPr>
      <p:grpSpPr>
        <a:xfrm>
          <a:off x="0" y="0"/>
          <a:ext cx="0" cy="0"/>
          <a:chOff x="0" y="0"/>
          <a:chExt cx="0" cy="0"/>
        </a:xfrm>
      </p:grpSpPr>
      <p:sp>
        <p:nvSpPr>
          <p:cNvPr id="185" name="Google Shape;185;p33"/>
          <p:cNvSpPr txBox="1"/>
          <p:nvPr>
            <p:ph type="title"/>
          </p:nvPr>
        </p:nvSpPr>
        <p:spPr>
          <a:xfrm>
            <a:off x="628650" y="273844"/>
            <a:ext cx="7886700" cy="994275"/>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b="1" lang="en" u="sng">
                <a:latin typeface="Calibri"/>
                <a:ea typeface="Calibri"/>
                <a:cs typeface="Calibri"/>
                <a:sym typeface="Calibri"/>
              </a:rPr>
              <a:t>Data Preparation</a:t>
            </a:r>
            <a:br>
              <a:rPr lang="en" sz="3300">
                <a:latin typeface="Calibri"/>
                <a:ea typeface="Calibri"/>
                <a:cs typeface="Calibri"/>
                <a:sym typeface="Calibri"/>
              </a:rPr>
            </a:br>
            <a:endParaRPr/>
          </a:p>
        </p:txBody>
      </p:sp>
      <p:sp>
        <p:nvSpPr>
          <p:cNvPr id="186" name="Google Shape;186;p33"/>
          <p:cNvSpPr txBox="1"/>
          <p:nvPr>
            <p:ph idx="1" type="body"/>
          </p:nvPr>
        </p:nvSpPr>
        <p:spPr>
          <a:xfrm>
            <a:off x="295350" y="1107749"/>
            <a:ext cx="8553300" cy="3831000"/>
          </a:xfrm>
          <a:prstGeom prst="rect">
            <a:avLst/>
          </a:prstGeom>
          <a:noFill/>
          <a:ln>
            <a:noFill/>
          </a:ln>
        </p:spPr>
        <p:txBody>
          <a:bodyPr anchorCtr="0" anchor="t" bIns="34275" lIns="68575" spcFirstLastPara="1" rIns="68575" wrap="square" tIns="34275">
            <a:normAutofit fontScale="85000" lnSpcReduction="20000"/>
          </a:bodyPr>
          <a:lstStyle/>
          <a:p>
            <a:pPr indent="-173037" lvl="0" marL="177800" rtl="0" algn="just">
              <a:lnSpc>
                <a:spcPct val="150000"/>
              </a:lnSpc>
              <a:spcBef>
                <a:spcPts val="0"/>
              </a:spcBef>
              <a:spcAft>
                <a:spcPts val="0"/>
              </a:spcAft>
              <a:buClr>
                <a:schemeClr val="dk1"/>
              </a:buClr>
              <a:buSzPct val="138888"/>
              <a:buFont typeface="Arial"/>
              <a:buChar char="•"/>
            </a:pPr>
            <a:r>
              <a:rPr b="0" i="0" lang="en" sz="1800">
                <a:latin typeface="Arial"/>
                <a:ea typeface="Arial"/>
                <a:cs typeface="Arial"/>
                <a:sym typeface="Arial"/>
              </a:rPr>
              <a:t>The data collected needs to be </a:t>
            </a:r>
            <a:r>
              <a:rPr b="1" lang="en" sz="1800">
                <a:latin typeface="Arial"/>
                <a:ea typeface="Arial"/>
                <a:cs typeface="Arial"/>
                <a:sym typeface="Arial"/>
              </a:rPr>
              <a:t>transformed</a:t>
            </a:r>
            <a:r>
              <a:rPr b="1" i="0" lang="en" sz="1800">
                <a:latin typeface="Arial"/>
                <a:ea typeface="Arial"/>
                <a:cs typeface="Arial"/>
                <a:sym typeface="Arial"/>
              </a:rPr>
              <a:t> and processed </a:t>
            </a:r>
            <a:r>
              <a:rPr b="0" i="0" lang="en" sz="1800">
                <a:latin typeface="Arial"/>
                <a:ea typeface="Arial"/>
                <a:cs typeface="Arial"/>
                <a:sym typeface="Arial"/>
              </a:rPr>
              <a:t>using Python and related tools to ensure that it is in a format suitable for analysis and storage in MongoDB.</a:t>
            </a:r>
            <a:endParaRPr b="0" i="0" sz="1800">
              <a:latin typeface="Arial"/>
              <a:ea typeface="Arial"/>
              <a:cs typeface="Arial"/>
              <a:sym typeface="Arial"/>
            </a:endParaRPr>
          </a:p>
          <a:p>
            <a:pPr indent="0" lvl="0" marL="177800" rtl="0" algn="just">
              <a:lnSpc>
                <a:spcPct val="150000"/>
              </a:lnSpc>
              <a:spcBef>
                <a:spcPts val="0"/>
              </a:spcBef>
              <a:spcAft>
                <a:spcPts val="0"/>
              </a:spcAft>
              <a:buSzPct val="88888"/>
              <a:buNone/>
            </a:pPr>
            <a:r>
              <a:t/>
            </a:r>
            <a:endParaRPr sz="1800">
              <a:latin typeface="Arial"/>
              <a:ea typeface="Arial"/>
              <a:cs typeface="Arial"/>
              <a:sym typeface="Arial"/>
            </a:endParaRPr>
          </a:p>
          <a:p>
            <a:pPr indent="-173037" lvl="0" marL="177800" rtl="0" algn="just">
              <a:lnSpc>
                <a:spcPct val="150000"/>
              </a:lnSpc>
              <a:spcBef>
                <a:spcPts val="800"/>
              </a:spcBef>
              <a:spcAft>
                <a:spcPts val="0"/>
              </a:spcAft>
              <a:buClr>
                <a:schemeClr val="dk1"/>
              </a:buClr>
              <a:buSzPct val="138888"/>
              <a:buFont typeface="Arial"/>
              <a:buChar char="•"/>
            </a:pPr>
            <a:r>
              <a:rPr b="0" i="0" lang="en" sz="1800">
                <a:latin typeface="Arial"/>
                <a:ea typeface="Arial"/>
                <a:cs typeface="Arial"/>
                <a:sym typeface="Arial"/>
              </a:rPr>
              <a:t>This process involves </a:t>
            </a:r>
            <a:r>
              <a:rPr b="1" i="0" lang="en" sz="1800">
                <a:latin typeface="Arial"/>
                <a:ea typeface="Arial"/>
                <a:cs typeface="Arial"/>
                <a:sym typeface="Arial"/>
              </a:rPr>
              <a:t>identifying missing or erroneous data, removing duplicates if found, and transforming data types and values </a:t>
            </a:r>
            <a:r>
              <a:rPr b="0" i="0" lang="en" sz="1800">
                <a:latin typeface="Arial"/>
                <a:ea typeface="Arial"/>
                <a:cs typeface="Arial"/>
                <a:sym typeface="Arial"/>
              </a:rPr>
              <a:t>as necessary.</a:t>
            </a:r>
            <a:endParaRPr/>
          </a:p>
          <a:p>
            <a:pPr indent="0" lvl="0" marL="0" rtl="0" algn="just">
              <a:lnSpc>
                <a:spcPct val="150000"/>
              </a:lnSpc>
              <a:spcBef>
                <a:spcPts val="800"/>
              </a:spcBef>
              <a:spcAft>
                <a:spcPts val="0"/>
              </a:spcAft>
              <a:buClr>
                <a:schemeClr val="dk1"/>
              </a:buClr>
              <a:buSzPct val="138888"/>
              <a:buNone/>
            </a:pPr>
            <a:r>
              <a:t/>
            </a:r>
            <a:endParaRPr b="0" i="0" sz="1800">
              <a:latin typeface="Arial"/>
              <a:ea typeface="Arial"/>
              <a:cs typeface="Arial"/>
              <a:sym typeface="Arial"/>
            </a:endParaRPr>
          </a:p>
          <a:p>
            <a:pPr indent="-211137" lvl="0" marL="215900" rtl="0" algn="l">
              <a:lnSpc>
                <a:spcPct val="150000"/>
              </a:lnSpc>
              <a:spcBef>
                <a:spcPts val="0"/>
              </a:spcBef>
              <a:spcAft>
                <a:spcPts val="0"/>
              </a:spcAft>
              <a:buSzPct val="138888"/>
              <a:buChar char="•"/>
            </a:pPr>
            <a:r>
              <a:rPr lang="en" sz="1800">
                <a:latin typeface="Arial"/>
                <a:ea typeface="Arial"/>
                <a:cs typeface="Arial"/>
                <a:sym typeface="Arial"/>
              </a:rPr>
              <a:t>Once the data is cleaned and the schema is designed, the data will be imported into MongoDB using tools such as PyMongo or MongoDB Compass.</a:t>
            </a:r>
            <a:endParaRPr sz="1800"/>
          </a:p>
          <a:p>
            <a:pPr indent="-38100" lvl="0" marL="177800" rtl="0" algn="just">
              <a:lnSpc>
                <a:spcPct val="150000"/>
              </a:lnSpc>
              <a:spcBef>
                <a:spcPts val="800"/>
              </a:spcBef>
              <a:spcAft>
                <a:spcPts val="0"/>
              </a:spcAft>
              <a:buClr>
                <a:schemeClr val="dk1"/>
              </a:buClr>
              <a:buSzPct val="138888"/>
              <a:buFont typeface="Arial"/>
              <a:buNone/>
            </a:pPr>
            <a:r>
              <a:t/>
            </a:r>
            <a:endParaRPr sz="1800">
              <a:latin typeface="Arial"/>
              <a:ea typeface="Arial"/>
              <a:cs typeface="Arial"/>
              <a:sym typeface="Arial"/>
            </a:endParaRPr>
          </a:p>
          <a:p>
            <a:pPr indent="-50800" lvl="0" marL="177800" rtl="0" algn="l">
              <a:lnSpc>
                <a:spcPct val="90000"/>
              </a:lnSpc>
              <a:spcBef>
                <a:spcPts val="800"/>
              </a:spcBef>
              <a:spcAft>
                <a:spcPts val="0"/>
              </a:spcAft>
              <a:buClr>
                <a:schemeClr val="dk1"/>
              </a:buClr>
              <a:buSzPct val="119047"/>
              <a:buNone/>
            </a:pPr>
            <a:r>
              <a:t/>
            </a:r>
            <a:endParaRPr/>
          </a:p>
        </p:txBody>
      </p:sp>
      <p:sp>
        <p:nvSpPr>
          <p:cNvPr id="187" name="Google Shape;187;p3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