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3" r:id="rId4"/>
    <p:sldId id="260" r:id="rId5"/>
    <p:sldId id="264" r:id="rId6"/>
    <p:sldId id="265" r:id="rId7"/>
    <p:sldId id="266" r:id="rId8"/>
    <p:sldId id="268" r:id="rId9"/>
    <p:sldId id="267" r:id="rId10"/>
    <p:sldId id="269" r:id="rId11"/>
    <p:sldId id="270" r:id="rId12"/>
    <p:sldId id="271" r:id="rId13"/>
    <p:sldId id="261" r:id="rId14"/>
    <p:sldId id="272" r:id="rId15"/>
    <p:sldId id="273" r:id="rId16"/>
    <p:sldId id="275" r:id="rId17"/>
    <p:sldId id="276" r:id="rId18"/>
    <p:sldId id="277" r:id="rId19"/>
    <p:sldId id="278" r:id="rId20"/>
    <p:sldId id="279" r:id="rId21"/>
    <p:sldId id="280" r:id="rId22"/>
    <p:sldId id="281" r:id="rId23"/>
    <p:sldId id="283" r:id="rId24"/>
    <p:sldId id="26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A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3AA4D868-6A00-423E-BBB7-855D599EDE6A}" type="datetimeFigureOut">
              <a:rPr lang="en-IN" smtClean="0"/>
              <a:t>21-06-2019</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B7B6C7FC-DD4B-4014-806B-06DCC11363A4}"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98583900"/>
      </p:ext>
    </p:extLst>
  </p:cSld>
  <p:clrMapOvr>
    <a:masterClrMapping/>
  </p:clrMapOvr>
  <p:transition spd="slow">
    <p:push dir="u"/>
  </p:transition>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4D868-6A00-423E-BBB7-855D599EDE6A}"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6C7FC-DD4B-4014-806B-06DCC11363A4}" type="slidenum">
              <a:rPr lang="en-IN" smtClean="0"/>
              <a:t>‹#›</a:t>
            </a:fld>
            <a:endParaRPr lang="en-IN"/>
          </a:p>
        </p:txBody>
      </p:sp>
    </p:spTree>
    <p:extLst>
      <p:ext uri="{BB962C8B-B14F-4D97-AF65-F5344CB8AC3E}">
        <p14:creationId xmlns:p14="http://schemas.microsoft.com/office/powerpoint/2010/main" val="111318075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3AA4D868-6A00-423E-BBB7-855D599EDE6A}" type="datetimeFigureOut">
              <a:rPr lang="en-IN" smtClean="0"/>
              <a:t>21-06-2019</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B7B6C7FC-DD4B-4014-806B-06DCC11363A4}"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64609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4D868-6A00-423E-BBB7-855D599EDE6A}"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6C7FC-DD4B-4014-806B-06DCC11363A4}" type="slidenum">
              <a:rPr lang="en-IN" smtClean="0"/>
              <a:t>‹#›</a:t>
            </a:fld>
            <a:endParaRPr lang="en-IN"/>
          </a:p>
        </p:txBody>
      </p:sp>
    </p:spTree>
    <p:extLst>
      <p:ext uri="{BB962C8B-B14F-4D97-AF65-F5344CB8AC3E}">
        <p14:creationId xmlns:p14="http://schemas.microsoft.com/office/powerpoint/2010/main" val="362102424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3AA4D868-6A00-423E-BBB7-855D599EDE6A}" type="datetimeFigureOut">
              <a:rPr lang="en-IN" smtClean="0"/>
              <a:t>21-06-2019</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B7B6C7FC-DD4B-4014-806B-06DCC11363A4}"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9587813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A4D868-6A00-423E-BBB7-855D599EDE6A}" type="datetimeFigureOut">
              <a:rPr lang="en-IN" smtClean="0"/>
              <a:t>21-06-2019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B6C7FC-DD4B-4014-806B-06DCC11363A4}" type="slidenum">
              <a:rPr lang="en-IN" smtClean="0"/>
              <a:t>‹#›</a:t>
            </a:fld>
            <a:endParaRPr lang="en-IN"/>
          </a:p>
        </p:txBody>
      </p:sp>
    </p:spTree>
    <p:extLst>
      <p:ext uri="{BB962C8B-B14F-4D97-AF65-F5344CB8AC3E}">
        <p14:creationId xmlns:p14="http://schemas.microsoft.com/office/powerpoint/2010/main" val="328092212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A4D868-6A00-423E-BBB7-855D599EDE6A}" type="datetimeFigureOut">
              <a:rPr lang="en-IN" smtClean="0"/>
              <a:t>21-06-2019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B6C7FC-DD4B-4014-806B-06DCC11363A4}" type="slidenum">
              <a:rPr lang="en-IN" smtClean="0"/>
              <a:t>‹#›</a:t>
            </a:fld>
            <a:endParaRPr lang="en-IN"/>
          </a:p>
        </p:txBody>
      </p:sp>
    </p:spTree>
    <p:extLst>
      <p:ext uri="{BB962C8B-B14F-4D97-AF65-F5344CB8AC3E}">
        <p14:creationId xmlns:p14="http://schemas.microsoft.com/office/powerpoint/2010/main" val="279441856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A4D868-6A00-423E-BBB7-855D599EDE6A}" type="datetimeFigureOut">
              <a:rPr lang="en-IN" smtClean="0"/>
              <a:t>21-06-2019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B6C7FC-DD4B-4014-806B-06DCC11363A4}" type="slidenum">
              <a:rPr lang="en-IN" smtClean="0"/>
              <a:t>‹#›</a:t>
            </a:fld>
            <a:endParaRPr lang="en-IN"/>
          </a:p>
        </p:txBody>
      </p:sp>
    </p:spTree>
    <p:extLst>
      <p:ext uri="{BB962C8B-B14F-4D97-AF65-F5344CB8AC3E}">
        <p14:creationId xmlns:p14="http://schemas.microsoft.com/office/powerpoint/2010/main" val="86451072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3AA4D868-6A00-423E-BBB7-855D599EDE6A}" type="datetimeFigureOut">
              <a:rPr lang="en-IN" smtClean="0"/>
              <a:t>21-06-2019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B6C7FC-DD4B-4014-806B-06DCC11363A4}" type="slidenum">
              <a:rPr lang="en-IN" smtClean="0"/>
              <a:t>‹#›</a:t>
            </a:fld>
            <a:endParaRPr lang="en-IN"/>
          </a:p>
        </p:txBody>
      </p:sp>
    </p:spTree>
    <p:extLst>
      <p:ext uri="{BB962C8B-B14F-4D97-AF65-F5344CB8AC3E}">
        <p14:creationId xmlns:p14="http://schemas.microsoft.com/office/powerpoint/2010/main" val="1330161446"/>
      </p:ext>
    </p:extLst>
  </p:cSld>
  <p:clrMapOvr>
    <a:masterClrMapping/>
  </p:clrMapOvr>
  <p:transition spd="slow">
    <p:push dir="u"/>
  </p:transition>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3AA4D868-6A00-423E-BBB7-855D599EDE6A}" type="datetimeFigureOut">
              <a:rPr lang="en-IN" smtClean="0"/>
              <a:t>21-06-2019</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B7B6C7FC-DD4B-4014-806B-06DCC11363A4}" type="slidenum">
              <a:rPr lang="en-IN" smtClean="0"/>
              <a:t>‹#›</a:t>
            </a:fld>
            <a:endParaRPr lang="en-IN"/>
          </a:p>
        </p:txBody>
      </p:sp>
    </p:spTree>
    <p:extLst>
      <p:ext uri="{BB962C8B-B14F-4D97-AF65-F5344CB8AC3E}">
        <p14:creationId xmlns:p14="http://schemas.microsoft.com/office/powerpoint/2010/main" val="1893956212"/>
      </p:ext>
    </p:extLst>
  </p:cSld>
  <p:clrMapOvr>
    <a:masterClrMapping/>
  </p:clrMapOvr>
  <p:transition spd="slow">
    <p:push dir="u"/>
  </p:transition>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3AA4D868-6A00-423E-BBB7-855D599EDE6A}" type="datetimeFigureOut">
              <a:rPr lang="en-IN" smtClean="0"/>
              <a:t>21-06-2019</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B7B6C7FC-DD4B-4014-806B-06DCC11363A4}" type="slidenum">
              <a:rPr lang="en-IN" smtClean="0"/>
              <a:t>‹#›</a:t>
            </a:fld>
            <a:endParaRPr lang="en-IN"/>
          </a:p>
        </p:txBody>
      </p:sp>
    </p:spTree>
    <p:extLst>
      <p:ext uri="{BB962C8B-B14F-4D97-AF65-F5344CB8AC3E}">
        <p14:creationId xmlns:p14="http://schemas.microsoft.com/office/powerpoint/2010/main" val="229053392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3AA4D868-6A00-423E-BBB7-855D599EDE6A}" type="datetimeFigureOut">
              <a:rPr lang="en-IN" smtClean="0"/>
              <a:t>21-06-2019</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B7B6C7FC-DD4B-4014-806B-06DCC11363A4}"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55259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ransition spd="slow">
    <p:push dir="u"/>
  </p:transition>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A5E7-FFA6-4B1E-BEA4-2AFFF3E9FF34}"/>
              </a:ext>
            </a:extLst>
          </p:cNvPr>
          <p:cNvSpPr>
            <a:spLocks noGrp="1"/>
          </p:cNvSpPr>
          <p:nvPr>
            <p:ph type="ctrTitle"/>
          </p:nvPr>
        </p:nvSpPr>
        <p:spPr/>
        <p:txBody>
          <a:bodyPr>
            <a:normAutofit/>
          </a:bodyPr>
          <a:lstStyle/>
          <a:p>
            <a:br>
              <a:rPr lang="en-IN" dirty="0"/>
            </a:br>
            <a:endParaRPr lang="en-IN" dirty="0"/>
          </a:p>
        </p:txBody>
      </p:sp>
      <p:sp>
        <p:nvSpPr>
          <p:cNvPr id="3" name="Subtitle 2">
            <a:extLst>
              <a:ext uri="{FF2B5EF4-FFF2-40B4-BE49-F238E27FC236}">
                <a16:creationId xmlns:a16="http://schemas.microsoft.com/office/drawing/2014/main" id="{FCD1EEB5-29DF-484C-B88F-29EDE8FE41A5}"/>
              </a:ext>
            </a:extLst>
          </p:cNvPr>
          <p:cNvSpPr>
            <a:spLocks noGrp="1"/>
          </p:cNvSpPr>
          <p:nvPr>
            <p:ph type="subTitle" idx="1"/>
          </p:nvPr>
        </p:nvSpPr>
        <p:spPr/>
        <p:txBody>
          <a:bodyPr/>
          <a:lstStyle/>
          <a:p>
            <a:r>
              <a:rPr lang="en-IN" dirty="0">
                <a:solidFill>
                  <a:srgbClr val="F9FAFD"/>
                </a:solidFill>
                <a:latin typeface="Algerian" panose="04020705040A02060702" pitchFamily="82" charset="0"/>
              </a:rPr>
              <a:t>          SUMMER INTERNSHIIP </a:t>
            </a:r>
          </a:p>
          <a:p>
            <a:r>
              <a:rPr lang="en-IN" dirty="0">
                <a:solidFill>
                  <a:srgbClr val="F9FAFD"/>
                </a:solidFill>
                <a:latin typeface="Algerian" panose="04020705040A02060702" pitchFamily="82" charset="0"/>
              </a:rPr>
              <a:t>                     PROGRAM   </a:t>
            </a:r>
            <a:r>
              <a:rPr lang="en-IN" dirty="0">
                <a:latin typeface="Algerian" panose="04020705040A02060702" pitchFamily="82" charset="0"/>
              </a:rPr>
              <a:t>                       </a:t>
            </a:r>
          </a:p>
        </p:txBody>
      </p:sp>
      <p:pic>
        <p:nvPicPr>
          <p:cNvPr id="4" name="Picture 3">
            <a:extLst>
              <a:ext uri="{FF2B5EF4-FFF2-40B4-BE49-F238E27FC236}">
                <a16:creationId xmlns:a16="http://schemas.microsoft.com/office/drawing/2014/main" id="{A12BE3C5-A3BB-479E-9BB0-F841AF923321}"/>
              </a:ext>
            </a:extLst>
          </p:cNvPr>
          <p:cNvPicPr>
            <a:picLocks noChangeAspect="1"/>
          </p:cNvPicPr>
          <p:nvPr/>
        </p:nvPicPr>
        <p:blipFill>
          <a:blip r:embed="rId2"/>
          <a:stretch>
            <a:fillRect/>
          </a:stretch>
        </p:blipFill>
        <p:spPr>
          <a:xfrm>
            <a:off x="119062" y="451998"/>
            <a:ext cx="11953875" cy="3267075"/>
          </a:xfrm>
          <a:prstGeom prst="rect">
            <a:avLst/>
          </a:prstGeom>
        </p:spPr>
      </p:pic>
    </p:spTree>
    <p:extLst>
      <p:ext uri="{BB962C8B-B14F-4D97-AF65-F5344CB8AC3E}">
        <p14:creationId xmlns:p14="http://schemas.microsoft.com/office/powerpoint/2010/main" val="15906318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94DDE-AE9B-4AD6-8B3C-F27930195407}"/>
              </a:ext>
            </a:extLst>
          </p:cNvPr>
          <p:cNvSpPr>
            <a:spLocks noGrp="1"/>
          </p:cNvSpPr>
          <p:nvPr>
            <p:ph type="title"/>
          </p:nvPr>
        </p:nvSpPr>
        <p:spPr/>
        <p:txBody>
          <a:bodyPr>
            <a:normAutofit/>
          </a:bodyPr>
          <a:lstStyle/>
          <a:p>
            <a:r>
              <a:rPr lang="en-US" dirty="0">
                <a:latin typeface="Algerian" pitchFamily="82" charset="0"/>
              </a:rPr>
              <a:t>              </a:t>
            </a:r>
            <a:r>
              <a:rPr lang="en-US" dirty="0">
                <a:solidFill>
                  <a:srgbClr val="002060"/>
                </a:solidFill>
                <a:latin typeface="Algerian" pitchFamily="82" charset="0"/>
              </a:rPr>
              <a:t>Software  Used:</a:t>
            </a:r>
            <a:endParaRPr lang="en-IN" dirty="0">
              <a:solidFill>
                <a:srgbClr val="002060"/>
              </a:solidFill>
            </a:endParaRPr>
          </a:p>
        </p:txBody>
      </p:sp>
      <p:sp>
        <p:nvSpPr>
          <p:cNvPr id="3" name="Content Placeholder 2">
            <a:extLst>
              <a:ext uri="{FF2B5EF4-FFF2-40B4-BE49-F238E27FC236}">
                <a16:creationId xmlns:a16="http://schemas.microsoft.com/office/drawing/2014/main" id="{920B8499-C77C-42A6-A558-4FE72A875059}"/>
              </a:ext>
            </a:extLst>
          </p:cNvPr>
          <p:cNvSpPr>
            <a:spLocks noGrp="1"/>
          </p:cNvSpPr>
          <p:nvPr>
            <p:ph idx="1"/>
          </p:nvPr>
        </p:nvSpPr>
        <p:spPr/>
        <p:txBody>
          <a:bodyPr/>
          <a:lstStyle/>
          <a:p>
            <a:r>
              <a:rPr lang="en-US" sz="2800" b="1" dirty="0">
                <a:solidFill>
                  <a:schemeClr val="tx1">
                    <a:lumMod val="95000"/>
                    <a:lumOff val="5000"/>
                  </a:schemeClr>
                </a:solidFill>
                <a:latin typeface="Monotype Corsiva" pitchFamily="66" charset="0"/>
              </a:rPr>
              <a:t>Anaconda  Navigator -</a:t>
            </a:r>
            <a:endParaRPr lang="en-US" sz="2800" b="1" dirty="0">
              <a:solidFill>
                <a:schemeClr val="tx1">
                  <a:lumMod val="95000"/>
                  <a:lumOff val="5000"/>
                </a:schemeClr>
              </a:solidFill>
            </a:endParaRPr>
          </a:p>
          <a:p>
            <a:pPr algn="just">
              <a:buNone/>
            </a:pPr>
            <a:r>
              <a:rPr lang="en-US" sz="2800" b="1" dirty="0">
                <a:solidFill>
                  <a:schemeClr val="tx1">
                    <a:lumMod val="95000"/>
                    <a:lumOff val="5000"/>
                  </a:schemeClr>
                </a:solidFill>
                <a:latin typeface="Monotype Corsiva" pitchFamily="66" charset="0"/>
              </a:rPr>
              <a:t>	</a:t>
            </a:r>
            <a:r>
              <a:rPr lang="en-US" sz="2800" dirty="0">
                <a:solidFill>
                  <a:schemeClr val="tx1">
                    <a:lumMod val="95000"/>
                    <a:lumOff val="5000"/>
                  </a:schemeClr>
                </a:solidFill>
                <a:latin typeface="Monotype Corsiva" pitchFamily="66" charset="0"/>
              </a:rPr>
              <a:t>	Anaconda Navigator is a desktop graphical user interface (GUI) included in Anaconda® distribution that allows you to launch applications and easily manage </a:t>
            </a:r>
            <a:r>
              <a:rPr lang="en-US" sz="2800" dirty="0" err="1">
                <a:solidFill>
                  <a:schemeClr val="tx1">
                    <a:lumMod val="95000"/>
                    <a:lumOff val="5000"/>
                  </a:schemeClr>
                </a:solidFill>
                <a:latin typeface="Monotype Corsiva" pitchFamily="66" charset="0"/>
              </a:rPr>
              <a:t>conda</a:t>
            </a:r>
            <a:r>
              <a:rPr lang="en-US" sz="2800" dirty="0">
                <a:solidFill>
                  <a:schemeClr val="tx1">
                    <a:lumMod val="95000"/>
                    <a:lumOff val="5000"/>
                  </a:schemeClr>
                </a:solidFill>
                <a:latin typeface="Monotype Corsiva" pitchFamily="66" charset="0"/>
              </a:rPr>
              <a:t> packages, environments and channels without using command-line commands.</a:t>
            </a:r>
          </a:p>
          <a:p>
            <a:endParaRPr lang="en-IN" dirty="0"/>
          </a:p>
        </p:txBody>
      </p:sp>
      <p:pic>
        <p:nvPicPr>
          <p:cNvPr id="4" name="Picture 3">
            <a:extLst>
              <a:ext uri="{FF2B5EF4-FFF2-40B4-BE49-F238E27FC236}">
                <a16:creationId xmlns:a16="http://schemas.microsoft.com/office/drawing/2014/main" id="{C7A5C697-5AEB-40BD-872B-E77278BA8138}"/>
              </a:ext>
            </a:extLst>
          </p:cNvPr>
          <p:cNvPicPr>
            <a:picLocks noChangeAspect="1"/>
          </p:cNvPicPr>
          <p:nvPr/>
        </p:nvPicPr>
        <p:blipFill>
          <a:blip r:embed="rId2"/>
          <a:stretch>
            <a:fillRect/>
          </a:stretch>
        </p:blipFill>
        <p:spPr>
          <a:xfrm>
            <a:off x="393333" y="3992497"/>
            <a:ext cx="2801922" cy="2727717"/>
          </a:xfrm>
          <a:prstGeom prst="rect">
            <a:avLst/>
          </a:prstGeom>
        </p:spPr>
      </p:pic>
    </p:spTree>
    <p:extLst>
      <p:ext uri="{BB962C8B-B14F-4D97-AF65-F5344CB8AC3E}">
        <p14:creationId xmlns:p14="http://schemas.microsoft.com/office/powerpoint/2010/main" val="32429769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8595-8D20-46FF-A16F-2FA4F611C3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1D9EDF-5390-41A2-8841-AB92236DC37D}"/>
              </a:ext>
            </a:extLst>
          </p:cNvPr>
          <p:cNvSpPr>
            <a:spLocks noGrp="1"/>
          </p:cNvSpPr>
          <p:nvPr>
            <p:ph idx="1"/>
          </p:nvPr>
        </p:nvSpPr>
        <p:spPr/>
        <p:txBody>
          <a:bodyPr/>
          <a:lstStyle/>
          <a:p>
            <a:pPr marL="0" indent="0">
              <a:buNone/>
            </a:pPr>
            <a:r>
              <a:rPr lang="en-US" sz="2800" b="1" dirty="0">
                <a:latin typeface="Monotype Corsiva" pitchFamily="66" charset="0"/>
              </a:rPr>
              <a:t>          -</a:t>
            </a:r>
          </a:p>
          <a:p>
            <a:pPr>
              <a:buNone/>
            </a:pPr>
            <a:r>
              <a:rPr lang="en-US" sz="2800" dirty="0">
                <a:latin typeface="Monotype Corsiva" pitchFamily="66" charset="0"/>
              </a:rPr>
              <a:t>		</a:t>
            </a:r>
            <a:r>
              <a:rPr lang="en-US" sz="2800" dirty="0">
                <a:solidFill>
                  <a:schemeClr val="tx1">
                    <a:lumMod val="95000"/>
                    <a:lumOff val="5000"/>
                  </a:schemeClr>
                </a:solidFill>
                <a:latin typeface="Monotype Corsiva" pitchFamily="66" charset="0"/>
              </a:rPr>
              <a:t>Spyder, the Scientific Python Development Environment, is a free integrated development environment (IDE) that is included with Anaconda. It includes editing, interactive testing, debugging and introspection features. Spyder is also pre-installed in Anaconda Navigator, included in Anaconda.</a:t>
            </a:r>
          </a:p>
          <a:p>
            <a:endParaRPr lang="en-IN" dirty="0"/>
          </a:p>
        </p:txBody>
      </p:sp>
      <p:pic>
        <p:nvPicPr>
          <p:cNvPr id="4" name="Picture 3">
            <a:extLst>
              <a:ext uri="{FF2B5EF4-FFF2-40B4-BE49-F238E27FC236}">
                <a16:creationId xmlns:a16="http://schemas.microsoft.com/office/drawing/2014/main" id="{56D2EE76-324B-4798-9D08-E939D96219FF}"/>
              </a:ext>
            </a:extLst>
          </p:cNvPr>
          <p:cNvPicPr>
            <a:picLocks noChangeAspect="1"/>
          </p:cNvPicPr>
          <p:nvPr/>
        </p:nvPicPr>
        <p:blipFill>
          <a:blip r:embed="rId2"/>
          <a:stretch>
            <a:fillRect/>
          </a:stretch>
        </p:blipFill>
        <p:spPr>
          <a:xfrm>
            <a:off x="642998" y="-72444"/>
            <a:ext cx="3657917" cy="3127519"/>
          </a:xfrm>
          <a:prstGeom prst="rect">
            <a:avLst/>
          </a:prstGeom>
        </p:spPr>
      </p:pic>
    </p:spTree>
    <p:extLst>
      <p:ext uri="{BB962C8B-B14F-4D97-AF65-F5344CB8AC3E}">
        <p14:creationId xmlns:p14="http://schemas.microsoft.com/office/powerpoint/2010/main" val="396850483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940AFE-E435-4F42-A0F1-2248D3F98DC1}"/>
              </a:ext>
            </a:extLst>
          </p:cNvPr>
          <p:cNvPicPr>
            <a:picLocks noChangeAspect="1"/>
          </p:cNvPicPr>
          <p:nvPr/>
        </p:nvPicPr>
        <p:blipFill>
          <a:blip r:embed="rId2"/>
          <a:stretch>
            <a:fillRect/>
          </a:stretch>
        </p:blipFill>
        <p:spPr>
          <a:xfrm>
            <a:off x="9551621" y="504606"/>
            <a:ext cx="2152650" cy="2124075"/>
          </a:xfrm>
          <a:prstGeom prst="rect">
            <a:avLst/>
          </a:prstGeom>
        </p:spPr>
      </p:pic>
      <p:sp>
        <p:nvSpPr>
          <p:cNvPr id="2" name="Title 1">
            <a:extLst>
              <a:ext uri="{FF2B5EF4-FFF2-40B4-BE49-F238E27FC236}">
                <a16:creationId xmlns:a16="http://schemas.microsoft.com/office/drawing/2014/main" id="{204A61CC-9A40-407F-BC56-476BF860C9B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4A04FF1-4917-498A-B53D-28BA22E09138}"/>
              </a:ext>
            </a:extLst>
          </p:cNvPr>
          <p:cNvSpPr>
            <a:spLocks noGrp="1"/>
          </p:cNvSpPr>
          <p:nvPr>
            <p:ph idx="1"/>
          </p:nvPr>
        </p:nvSpPr>
        <p:spPr/>
        <p:txBody>
          <a:bodyPr>
            <a:normAutofit/>
          </a:bodyPr>
          <a:lstStyle/>
          <a:p>
            <a:r>
              <a:rPr lang="en-IN" sz="2800" dirty="0">
                <a:solidFill>
                  <a:schemeClr val="tx1">
                    <a:lumMod val="95000"/>
                    <a:lumOff val="5000"/>
                  </a:schemeClr>
                </a:solidFill>
                <a:latin typeface="Monotype Corsiva"/>
              </a:rPr>
              <a:t>Watson studio </a:t>
            </a:r>
          </a:p>
          <a:p>
            <a:pPr marL="0" indent="0">
              <a:buNone/>
            </a:pPr>
            <a:r>
              <a:rPr lang="en-IN" sz="2400" dirty="0">
                <a:solidFill>
                  <a:schemeClr val="tx1">
                    <a:lumMod val="95000"/>
                    <a:lumOff val="5000"/>
                  </a:schemeClr>
                </a:solidFill>
                <a:latin typeface="Monotype Corsiva"/>
              </a:rPr>
              <a:t>                  </a:t>
            </a:r>
            <a:r>
              <a:rPr lang="en-US" sz="2400" dirty="0">
                <a:solidFill>
                  <a:schemeClr val="tx1">
                    <a:lumMod val="95000"/>
                    <a:lumOff val="5000"/>
                  </a:schemeClr>
                </a:solidFill>
                <a:latin typeface="Monotype Corsiva"/>
              </a:rPr>
              <a:t>Watson Studio provides you with the environment and tools to solve   your business problems by collaboratively working with data. You can choose the tools you need to analyze and visualize data, to cleanse and shape data, to ingest streaming data, or to create and train machine learning models.</a:t>
            </a:r>
          </a:p>
          <a:p>
            <a:r>
              <a:rPr lang="en-US" sz="2400" dirty="0">
                <a:solidFill>
                  <a:schemeClr val="tx1">
                    <a:lumMod val="95000"/>
                    <a:lumOff val="5000"/>
                  </a:schemeClr>
                </a:solidFill>
                <a:latin typeface="Monotype Corsiva"/>
              </a:rPr>
              <a:t>This illustration shows how the architecture of Watson Studio is centered around the project. A project is where you organize your resources and work with data.</a:t>
            </a:r>
          </a:p>
          <a:p>
            <a:pPr marL="0" indent="0">
              <a:buNone/>
            </a:pPr>
            <a:endParaRPr lang="en-IN" sz="2800" dirty="0">
              <a:solidFill>
                <a:schemeClr val="tx1">
                  <a:lumMod val="95000"/>
                  <a:lumOff val="5000"/>
                </a:schemeClr>
              </a:solidFill>
              <a:latin typeface="Monotype Corsiva"/>
            </a:endParaRPr>
          </a:p>
        </p:txBody>
      </p:sp>
    </p:spTree>
    <p:extLst>
      <p:ext uri="{BB962C8B-B14F-4D97-AF65-F5344CB8AC3E}">
        <p14:creationId xmlns:p14="http://schemas.microsoft.com/office/powerpoint/2010/main" val="100674296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15C15-E270-40EC-B33C-9CDA720840E4}"/>
              </a:ext>
            </a:extLst>
          </p:cNvPr>
          <p:cNvSpPr>
            <a:spLocks noGrp="1"/>
          </p:cNvSpPr>
          <p:nvPr>
            <p:ph type="title"/>
          </p:nvPr>
        </p:nvSpPr>
        <p:spPr/>
        <p:txBody>
          <a:bodyPr/>
          <a:lstStyle/>
          <a:p>
            <a:r>
              <a:rPr lang="en-US" dirty="0">
                <a:latin typeface="Algerian" pitchFamily="82" charset="0"/>
              </a:rPr>
              <a:t>                    </a:t>
            </a:r>
            <a:r>
              <a:rPr lang="en-US" sz="4800" dirty="0">
                <a:solidFill>
                  <a:srgbClr val="002060"/>
                </a:solidFill>
                <a:latin typeface="Algerian" pitchFamily="82" charset="0"/>
              </a:rPr>
              <a:t>libraries:</a:t>
            </a:r>
            <a:endParaRPr lang="en-IN" sz="4800" dirty="0">
              <a:solidFill>
                <a:srgbClr val="002060"/>
              </a:solidFill>
            </a:endParaRPr>
          </a:p>
        </p:txBody>
      </p:sp>
      <p:sp>
        <p:nvSpPr>
          <p:cNvPr id="3" name="Content Placeholder 2">
            <a:extLst>
              <a:ext uri="{FF2B5EF4-FFF2-40B4-BE49-F238E27FC236}">
                <a16:creationId xmlns:a16="http://schemas.microsoft.com/office/drawing/2014/main" id="{8207C262-A653-4C77-870F-7DCEEF514461}"/>
              </a:ext>
            </a:extLst>
          </p:cNvPr>
          <p:cNvSpPr>
            <a:spLocks noGrp="1"/>
          </p:cNvSpPr>
          <p:nvPr>
            <p:ph idx="1"/>
          </p:nvPr>
        </p:nvSpPr>
        <p:spPr>
          <a:xfrm>
            <a:off x="2933700" y="2129061"/>
            <a:ext cx="8770571" cy="3960843"/>
          </a:xfrm>
        </p:spPr>
        <p:txBody>
          <a:bodyPr>
            <a:normAutofit fontScale="85000" lnSpcReduction="20000"/>
          </a:bodyPr>
          <a:lstStyle/>
          <a:p>
            <a:pPr>
              <a:buNone/>
            </a:pPr>
            <a:r>
              <a:rPr lang="en-US" sz="3000" b="1" dirty="0">
                <a:solidFill>
                  <a:schemeClr val="tx1">
                    <a:lumMod val="95000"/>
                    <a:lumOff val="5000"/>
                  </a:schemeClr>
                </a:solidFill>
                <a:latin typeface="Monotype Corsiva" pitchFamily="66" charset="0"/>
              </a:rPr>
              <a:t>Pandas</a:t>
            </a:r>
            <a:r>
              <a:rPr lang="en-US" sz="3000" dirty="0">
                <a:solidFill>
                  <a:schemeClr val="tx1">
                    <a:lumMod val="95000"/>
                    <a:lumOff val="5000"/>
                  </a:schemeClr>
                </a:solidFill>
                <a:latin typeface="Monotype Corsiva" pitchFamily="66" charset="0"/>
              </a:rPr>
              <a:t>: </a:t>
            </a:r>
          </a:p>
          <a:p>
            <a:r>
              <a:rPr lang="en-US" sz="3000" dirty="0">
                <a:solidFill>
                  <a:schemeClr val="tx1">
                    <a:lumMod val="95000"/>
                    <a:lumOff val="5000"/>
                  </a:schemeClr>
                </a:solidFill>
                <a:latin typeface="Monotype Corsiva" pitchFamily="66" charset="0"/>
              </a:rPr>
              <a:t>This library  is used carry out the whole process of data analysis and data modeling  which  was not possible in python </a:t>
            </a:r>
            <a:r>
              <a:rPr lang="en-US" sz="3000" dirty="0" err="1">
                <a:solidFill>
                  <a:schemeClr val="tx1">
                    <a:lumMod val="95000"/>
                    <a:lumOff val="5000"/>
                  </a:schemeClr>
                </a:solidFill>
                <a:latin typeface="Monotype Corsiva" pitchFamily="66" charset="0"/>
              </a:rPr>
              <a:t>priorly</a:t>
            </a:r>
            <a:r>
              <a:rPr lang="en-US" sz="3000" dirty="0">
                <a:solidFill>
                  <a:schemeClr val="tx1">
                    <a:lumMod val="95000"/>
                    <a:lumOff val="5000"/>
                  </a:schemeClr>
                </a:solidFill>
                <a:latin typeface="Monotype Corsiva" pitchFamily="66" charset="0"/>
              </a:rPr>
              <a:t>.</a:t>
            </a:r>
          </a:p>
          <a:p>
            <a:r>
              <a:rPr lang="en-US" sz="3000" dirty="0">
                <a:solidFill>
                  <a:schemeClr val="tx1">
                    <a:lumMod val="95000"/>
                    <a:lumOff val="5000"/>
                  </a:schemeClr>
                </a:solidFill>
                <a:latin typeface="Monotype Corsiva" pitchFamily="66" charset="0"/>
              </a:rPr>
              <a:t>Pandas  allows us to focus much on research and less on programming . In this way  it becomes very easy to learn. The bottom line is that it has increased our productivity.</a:t>
            </a:r>
          </a:p>
          <a:p>
            <a:r>
              <a:rPr lang="en-US" sz="3000" dirty="0">
                <a:solidFill>
                  <a:schemeClr val="tx1">
                    <a:lumMod val="95000"/>
                    <a:lumOff val="5000"/>
                  </a:schemeClr>
                </a:solidFill>
                <a:latin typeface="Monotype Corsiva" pitchFamily="66" charset="0"/>
              </a:rPr>
              <a:t>We use </a:t>
            </a:r>
            <a:r>
              <a:rPr lang="en-US" sz="3000" i="1" dirty="0">
                <a:solidFill>
                  <a:schemeClr val="tx1">
                    <a:lumMod val="95000"/>
                    <a:lumOff val="5000"/>
                  </a:schemeClr>
                </a:solidFill>
                <a:latin typeface="Monotype Corsiva" pitchFamily="66" charset="0"/>
              </a:rPr>
              <a:t>pandas</a:t>
            </a:r>
            <a:r>
              <a:rPr lang="en-US" sz="3000" dirty="0">
                <a:solidFill>
                  <a:schemeClr val="tx1">
                    <a:lumMod val="95000"/>
                    <a:lumOff val="5000"/>
                  </a:schemeClr>
                </a:solidFill>
                <a:latin typeface="Monotype Corsiva" pitchFamily="66" charset="0"/>
              </a:rPr>
              <a:t> to process time series data on our production servers.</a:t>
            </a:r>
          </a:p>
          <a:p>
            <a:r>
              <a:rPr lang="en-US" sz="3000" dirty="0">
                <a:solidFill>
                  <a:schemeClr val="tx1">
                    <a:lumMod val="95000"/>
                    <a:lumOff val="5000"/>
                  </a:schemeClr>
                </a:solidFill>
                <a:latin typeface="Monotype Corsiva" pitchFamily="66" charset="0"/>
              </a:rPr>
              <a:t> The simplicity and elegance of its API, and its high level of performance for high-volume datasets, made it a perfect choice for us.</a:t>
            </a:r>
          </a:p>
          <a:p>
            <a:endParaRPr lang="en-IN" dirty="0"/>
          </a:p>
        </p:txBody>
      </p:sp>
      <p:pic>
        <p:nvPicPr>
          <p:cNvPr id="4" name="Picture 3">
            <a:extLst>
              <a:ext uri="{FF2B5EF4-FFF2-40B4-BE49-F238E27FC236}">
                <a16:creationId xmlns:a16="http://schemas.microsoft.com/office/drawing/2014/main" id="{03E86C8B-B748-4D9E-862D-08E983217399}"/>
              </a:ext>
            </a:extLst>
          </p:cNvPr>
          <p:cNvPicPr>
            <a:picLocks noChangeAspect="1"/>
          </p:cNvPicPr>
          <p:nvPr/>
        </p:nvPicPr>
        <p:blipFill rotWithShape="1">
          <a:blip r:embed="rId2"/>
          <a:srcRect b="14492"/>
          <a:stretch/>
        </p:blipFill>
        <p:spPr>
          <a:xfrm>
            <a:off x="2441196" y="437364"/>
            <a:ext cx="2919369" cy="1492104"/>
          </a:xfrm>
          <a:prstGeom prst="rect">
            <a:avLst/>
          </a:prstGeom>
        </p:spPr>
      </p:pic>
    </p:spTree>
    <p:extLst>
      <p:ext uri="{BB962C8B-B14F-4D97-AF65-F5344CB8AC3E}">
        <p14:creationId xmlns:p14="http://schemas.microsoft.com/office/powerpoint/2010/main" val="395390998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C4B1-EF91-48E7-910A-3C496A6F6EEB}"/>
              </a:ext>
            </a:extLst>
          </p:cNvPr>
          <p:cNvSpPr>
            <a:spLocks noGrp="1"/>
          </p:cNvSpPr>
          <p:nvPr>
            <p:ph type="title"/>
          </p:nvPr>
        </p:nvSpPr>
        <p:spPr>
          <a:xfrm>
            <a:off x="2933700" y="568345"/>
            <a:ext cx="8770571" cy="773894"/>
          </a:xfrm>
        </p:spPr>
        <p:txBody>
          <a:bodyPr/>
          <a:lstStyle/>
          <a:p>
            <a:endParaRPr lang="en-IN" dirty="0"/>
          </a:p>
        </p:txBody>
      </p:sp>
      <p:sp>
        <p:nvSpPr>
          <p:cNvPr id="3" name="Content Placeholder 2">
            <a:extLst>
              <a:ext uri="{FF2B5EF4-FFF2-40B4-BE49-F238E27FC236}">
                <a16:creationId xmlns:a16="http://schemas.microsoft.com/office/drawing/2014/main" id="{6E72BA43-C7DF-4DD3-9458-626AB0D43A9F}"/>
              </a:ext>
            </a:extLst>
          </p:cNvPr>
          <p:cNvSpPr>
            <a:spLocks noGrp="1"/>
          </p:cNvSpPr>
          <p:nvPr>
            <p:ph idx="1"/>
          </p:nvPr>
        </p:nvSpPr>
        <p:spPr>
          <a:xfrm>
            <a:off x="2933700" y="1551963"/>
            <a:ext cx="8770571" cy="4537942"/>
          </a:xfrm>
        </p:spPr>
        <p:txBody>
          <a:bodyPr>
            <a:normAutofit lnSpcReduction="10000"/>
          </a:bodyPr>
          <a:lstStyle/>
          <a:p>
            <a:pPr>
              <a:buNone/>
            </a:pPr>
            <a:r>
              <a:rPr lang="en-US" sz="2400" b="1" dirty="0">
                <a:solidFill>
                  <a:schemeClr val="tx1">
                    <a:lumMod val="95000"/>
                    <a:lumOff val="5000"/>
                  </a:schemeClr>
                </a:solidFill>
                <a:latin typeface="Monotype Corsiva" pitchFamily="66" charset="0"/>
              </a:rPr>
              <a:t>NumPy</a:t>
            </a:r>
            <a:r>
              <a:rPr lang="en-US" sz="2400" dirty="0">
                <a:solidFill>
                  <a:schemeClr val="tx1">
                    <a:lumMod val="95000"/>
                    <a:lumOff val="5000"/>
                  </a:schemeClr>
                </a:solidFill>
                <a:latin typeface="Monotype Corsiva" pitchFamily="66" charset="0"/>
              </a:rPr>
              <a:t>:</a:t>
            </a:r>
          </a:p>
          <a:p>
            <a:pPr>
              <a:buNone/>
            </a:pPr>
            <a:endParaRPr lang="en-US" sz="2400" dirty="0">
              <a:solidFill>
                <a:schemeClr val="tx1">
                  <a:lumMod val="95000"/>
                  <a:lumOff val="5000"/>
                </a:schemeClr>
              </a:solidFill>
              <a:latin typeface="Monotype Corsiva" pitchFamily="66" charset="0"/>
            </a:endParaRPr>
          </a:p>
          <a:p>
            <a:r>
              <a:rPr lang="en-US" sz="2400" dirty="0">
                <a:solidFill>
                  <a:schemeClr val="tx1">
                    <a:lumMod val="95000"/>
                    <a:lumOff val="5000"/>
                  </a:schemeClr>
                </a:solidFill>
                <a:latin typeface="Monotype Corsiva" pitchFamily="66" charset="0"/>
              </a:rPr>
              <a:t>NumPy is a Python package which stands for 'Numerical Python'. It is a library consisting of multidimensional array objects and a collection of routines for processing of array.</a:t>
            </a:r>
          </a:p>
          <a:p>
            <a:r>
              <a:rPr lang="en-US" sz="2400" dirty="0">
                <a:solidFill>
                  <a:schemeClr val="tx1">
                    <a:lumMod val="95000"/>
                    <a:lumOff val="5000"/>
                  </a:schemeClr>
                </a:solidFill>
                <a:latin typeface="Monotype Corsiva" pitchFamily="66" charset="0"/>
              </a:rPr>
              <a:t>NumPy is the fundamental package for scientific computing with Python. </a:t>
            </a:r>
          </a:p>
          <a:p>
            <a:r>
              <a:rPr lang="en-US" sz="2400" dirty="0">
                <a:solidFill>
                  <a:schemeClr val="tx1">
                    <a:lumMod val="95000"/>
                    <a:lumOff val="5000"/>
                  </a:schemeClr>
                </a:solidFill>
                <a:latin typeface="Monotype Corsiva" pitchFamily="66" charset="0"/>
              </a:rPr>
              <a:t>Besides its obvious scientific uses, NumPy can also be used as an efficient multi-dimensional container of generic data. </a:t>
            </a:r>
          </a:p>
          <a:p>
            <a:r>
              <a:rPr lang="en-US" sz="2400" dirty="0">
                <a:solidFill>
                  <a:schemeClr val="tx1">
                    <a:lumMod val="95000"/>
                    <a:lumOff val="5000"/>
                  </a:schemeClr>
                </a:solidFill>
                <a:latin typeface="Monotype Corsiva" pitchFamily="66" charset="0"/>
              </a:rPr>
              <a:t>Arbitrary data-types can be defined. This allows NumPy to seamlessly and speedily integrate with a wide variety of databases.</a:t>
            </a:r>
          </a:p>
          <a:p>
            <a:endParaRPr lang="en-US" dirty="0">
              <a:solidFill>
                <a:schemeClr val="tx1">
                  <a:lumMod val="95000"/>
                  <a:lumOff val="5000"/>
                </a:schemeClr>
              </a:solidFill>
              <a:latin typeface="Monotype Corsiva" pitchFamily="66" charset="0"/>
            </a:endParaRPr>
          </a:p>
          <a:p>
            <a:endParaRPr lang="en-IN" dirty="0"/>
          </a:p>
        </p:txBody>
      </p:sp>
      <p:pic>
        <p:nvPicPr>
          <p:cNvPr id="4" name="Picture 3">
            <a:extLst>
              <a:ext uri="{FF2B5EF4-FFF2-40B4-BE49-F238E27FC236}">
                <a16:creationId xmlns:a16="http://schemas.microsoft.com/office/drawing/2014/main" id="{91299698-2FF6-4970-8363-738E5380A9AC}"/>
              </a:ext>
            </a:extLst>
          </p:cNvPr>
          <p:cNvPicPr>
            <a:picLocks noChangeAspect="1"/>
          </p:cNvPicPr>
          <p:nvPr/>
        </p:nvPicPr>
        <p:blipFill>
          <a:blip r:embed="rId2"/>
          <a:stretch>
            <a:fillRect/>
          </a:stretch>
        </p:blipFill>
        <p:spPr>
          <a:xfrm>
            <a:off x="6291699" y="208938"/>
            <a:ext cx="3400425" cy="1343025"/>
          </a:xfrm>
          <a:prstGeom prst="rect">
            <a:avLst/>
          </a:prstGeom>
        </p:spPr>
      </p:pic>
    </p:spTree>
    <p:extLst>
      <p:ext uri="{BB962C8B-B14F-4D97-AF65-F5344CB8AC3E}">
        <p14:creationId xmlns:p14="http://schemas.microsoft.com/office/powerpoint/2010/main" val="357480763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4DDE6-7F58-4AA5-B66E-A94D8B4945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B588C7-5D19-474E-9B4D-7E80C5DFDB31}"/>
              </a:ext>
            </a:extLst>
          </p:cNvPr>
          <p:cNvSpPr>
            <a:spLocks noGrp="1"/>
          </p:cNvSpPr>
          <p:nvPr>
            <p:ph idx="1"/>
          </p:nvPr>
        </p:nvSpPr>
        <p:spPr>
          <a:xfrm>
            <a:off x="2933700" y="1686187"/>
            <a:ext cx="8770571" cy="4403717"/>
          </a:xfrm>
        </p:spPr>
        <p:txBody>
          <a:bodyPr>
            <a:normAutofit/>
          </a:bodyPr>
          <a:lstStyle/>
          <a:p>
            <a:pPr>
              <a:buNone/>
            </a:pPr>
            <a:r>
              <a:rPr lang="en-US" sz="2400" b="1" dirty="0">
                <a:solidFill>
                  <a:schemeClr val="tx1">
                    <a:lumMod val="95000"/>
                    <a:lumOff val="5000"/>
                  </a:schemeClr>
                </a:solidFill>
                <a:latin typeface="Monotype Corsiva" pitchFamily="66" charset="0"/>
              </a:rPr>
              <a:t>Matplotlib</a:t>
            </a:r>
            <a:r>
              <a:rPr lang="en-US" sz="2400" dirty="0">
                <a:solidFill>
                  <a:schemeClr val="tx1">
                    <a:lumMod val="95000"/>
                    <a:lumOff val="5000"/>
                  </a:schemeClr>
                </a:solidFill>
                <a:latin typeface="Monotype Corsiva" pitchFamily="66" charset="0"/>
              </a:rPr>
              <a:t>:</a:t>
            </a:r>
          </a:p>
          <a:p>
            <a:pPr>
              <a:buNone/>
            </a:pPr>
            <a:endParaRPr lang="en-US" sz="2400" dirty="0">
              <a:solidFill>
                <a:schemeClr val="tx1">
                  <a:lumMod val="95000"/>
                  <a:lumOff val="5000"/>
                </a:schemeClr>
              </a:solidFill>
              <a:latin typeface="Monotype Corsiva" pitchFamily="66" charset="0"/>
            </a:endParaRPr>
          </a:p>
          <a:p>
            <a:r>
              <a:rPr lang="en-US" sz="2400" dirty="0">
                <a:solidFill>
                  <a:schemeClr val="tx1">
                    <a:lumMod val="95000"/>
                    <a:lumOff val="5000"/>
                  </a:schemeClr>
                </a:solidFill>
                <a:latin typeface="Monotype Corsiva" pitchFamily="66" charset="0"/>
              </a:rPr>
              <a:t>Matplotlib is an amazing visualization library in Python for 2D plots of arrays.</a:t>
            </a:r>
          </a:p>
          <a:p>
            <a:r>
              <a:rPr lang="en-US" sz="2400" dirty="0">
                <a:solidFill>
                  <a:schemeClr val="tx1">
                    <a:lumMod val="95000"/>
                    <a:lumOff val="5000"/>
                  </a:schemeClr>
                </a:solidFill>
                <a:latin typeface="Monotype Corsiva" pitchFamily="66" charset="0"/>
              </a:rPr>
              <a:t> Matplotlib is a multi-platform data visualization library built on NumPy arrays and designed to work with the broader SciPy stack.</a:t>
            </a:r>
          </a:p>
          <a:p>
            <a:r>
              <a:rPr lang="en-US" sz="2400" dirty="0">
                <a:solidFill>
                  <a:schemeClr val="tx1">
                    <a:lumMod val="95000"/>
                    <a:lumOff val="5000"/>
                  </a:schemeClr>
                </a:solidFill>
                <a:latin typeface="Monotype Corsiva" pitchFamily="66" charset="0"/>
              </a:rPr>
              <a:t>One of the greatest benefits of visualization is that it allows us visual access to huge amounts of data in easily digestible visuals.</a:t>
            </a:r>
          </a:p>
          <a:p>
            <a:r>
              <a:rPr lang="en-US" sz="2400" dirty="0">
                <a:solidFill>
                  <a:schemeClr val="tx1">
                    <a:lumMod val="95000"/>
                    <a:lumOff val="5000"/>
                  </a:schemeClr>
                </a:solidFill>
                <a:latin typeface="Monotype Corsiva" pitchFamily="66" charset="0"/>
              </a:rPr>
              <a:t>Matplotlib consists of several plots like line, bar, scatter, histogram etc.</a:t>
            </a:r>
          </a:p>
          <a:p>
            <a:endParaRPr lang="en-IN" dirty="0"/>
          </a:p>
        </p:txBody>
      </p:sp>
      <p:pic>
        <p:nvPicPr>
          <p:cNvPr id="4" name="Picture 3">
            <a:extLst>
              <a:ext uri="{FF2B5EF4-FFF2-40B4-BE49-F238E27FC236}">
                <a16:creationId xmlns:a16="http://schemas.microsoft.com/office/drawing/2014/main" id="{3B8C9EAB-D3F0-48DF-B4DE-C7D0BFF13093}"/>
              </a:ext>
            </a:extLst>
          </p:cNvPr>
          <p:cNvPicPr>
            <a:picLocks noChangeAspect="1"/>
          </p:cNvPicPr>
          <p:nvPr/>
        </p:nvPicPr>
        <p:blipFill>
          <a:blip r:embed="rId2"/>
          <a:stretch>
            <a:fillRect/>
          </a:stretch>
        </p:blipFill>
        <p:spPr>
          <a:xfrm>
            <a:off x="6669247" y="0"/>
            <a:ext cx="5035023" cy="2832200"/>
          </a:xfrm>
          <a:prstGeom prst="rect">
            <a:avLst/>
          </a:prstGeom>
        </p:spPr>
      </p:pic>
    </p:spTree>
    <p:extLst>
      <p:ext uri="{BB962C8B-B14F-4D97-AF65-F5344CB8AC3E}">
        <p14:creationId xmlns:p14="http://schemas.microsoft.com/office/powerpoint/2010/main" val="311368118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960BC-26A7-4A7E-B8A1-352540CEE2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77CBDA-3554-4B0F-A363-7CAE1E6BDA5E}"/>
              </a:ext>
            </a:extLst>
          </p:cNvPr>
          <p:cNvSpPr>
            <a:spLocks noGrp="1"/>
          </p:cNvSpPr>
          <p:nvPr>
            <p:ph idx="1"/>
          </p:nvPr>
        </p:nvSpPr>
        <p:spPr>
          <a:xfrm>
            <a:off x="2933700" y="1493240"/>
            <a:ext cx="8770571" cy="4596664"/>
          </a:xfrm>
        </p:spPr>
        <p:txBody>
          <a:bodyPr>
            <a:normAutofit fontScale="92500" lnSpcReduction="20000"/>
          </a:bodyPr>
          <a:lstStyle/>
          <a:p>
            <a:pPr fontAlgn="base">
              <a:buNone/>
            </a:pPr>
            <a:r>
              <a:rPr lang="en-US" sz="2400" b="1" dirty="0" err="1">
                <a:solidFill>
                  <a:schemeClr val="tx1">
                    <a:lumMod val="95000"/>
                    <a:lumOff val="5000"/>
                  </a:schemeClr>
                </a:solidFill>
                <a:latin typeface="Monotype Corsiva" pitchFamily="66" charset="0"/>
              </a:rPr>
              <a:t>Keras</a:t>
            </a:r>
            <a:r>
              <a:rPr lang="en-US" sz="2400" dirty="0">
                <a:solidFill>
                  <a:schemeClr val="tx1">
                    <a:lumMod val="95000"/>
                    <a:lumOff val="5000"/>
                  </a:schemeClr>
                </a:solidFill>
                <a:latin typeface="Monotype Corsiva" pitchFamily="66" charset="0"/>
              </a:rPr>
              <a:t>:</a:t>
            </a:r>
          </a:p>
          <a:p>
            <a:pPr fontAlgn="base"/>
            <a:endParaRPr lang="en-US" sz="2400" dirty="0">
              <a:solidFill>
                <a:schemeClr val="tx1">
                  <a:lumMod val="95000"/>
                  <a:lumOff val="5000"/>
                </a:schemeClr>
              </a:solidFill>
              <a:latin typeface="Monotype Corsiva" pitchFamily="66" charset="0"/>
            </a:endParaRPr>
          </a:p>
          <a:p>
            <a:pPr fontAlgn="base"/>
            <a:r>
              <a:rPr lang="en-US" sz="2400" dirty="0" err="1">
                <a:solidFill>
                  <a:schemeClr val="tx1">
                    <a:lumMod val="95000"/>
                    <a:lumOff val="5000"/>
                  </a:schemeClr>
                </a:solidFill>
                <a:latin typeface="Monotype Corsiva" pitchFamily="66" charset="0"/>
              </a:rPr>
              <a:t>Keras</a:t>
            </a:r>
            <a:r>
              <a:rPr lang="en-US" sz="2400" dirty="0">
                <a:solidFill>
                  <a:schemeClr val="tx1">
                    <a:lumMod val="95000"/>
                    <a:lumOff val="5000"/>
                  </a:schemeClr>
                </a:solidFill>
                <a:latin typeface="Monotype Corsiva" pitchFamily="66" charset="0"/>
              </a:rPr>
              <a:t> is a minimalist Python library for deep learning that can run on top of Theano or TensorFlow.</a:t>
            </a:r>
          </a:p>
          <a:p>
            <a:pPr fontAlgn="base"/>
            <a:r>
              <a:rPr lang="en-US" sz="2400" dirty="0">
                <a:solidFill>
                  <a:schemeClr val="tx1">
                    <a:lumMod val="95000"/>
                    <a:lumOff val="5000"/>
                  </a:schemeClr>
                </a:solidFill>
                <a:latin typeface="Monotype Corsiva" pitchFamily="66" charset="0"/>
              </a:rPr>
              <a:t>It was developed based on four principles-</a:t>
            </a:r>
          </a:p>
          <a:p>
            <a:pPr fontAlgn="base"/>
            <a:r>
              <a:rPr lang="en-US" sz="2400" b="1" dirty="0">
                <a:solidFill>
                  <a:schemeClr val="tx1">
                    <a:lumMod val="95000"/>
                    <a:lumOff val="5000"/>
                  </a:schemeClr>
                </a:solidFill>
                <a:latin typeface="Monotype Corsiva" pitchFamily="66" charset="0"/>
              </a:rPr>
              <a:t>Modularity</a:t>
            </a:r>
            <a:r>
              <a:rPr lang="en-US" sz="2400" dirty="0">
                <a:solidFill>
                  <a:schemeClr val="tx1">
                    <a:lumMod val="95000"/>
                    <a:lumOff val="5000"/>
                  </a:schemeClr>
                </a:solidFill>
                <a:latin typeface="Monotype Corsiva" pitchFamily="66" charset="0"/>
              </a:rPr>
              <a:t>: A model can be understood as a sequence or a graph alone. All the concerns of a deep learning model are discrete components that can be combined in arbitrary ways.</a:t>
            </a:r>
          </a:p>
          <a:p>
            <a:pPr fontAlgn="base"/>
            <a:r>
              <a:rPr lang="en-US" sz="2400" b="1" dirty="0">
                <a:solidFill>
                  <a:schemeClr val="tx1">
                    <a:lumMod val="95000"/>
                    <a:lumOff val="5000"/>
                  </a:schemeClr>
                </a:solidFill>
                <a:latin typeface="Monotype Corsiva" pitchFamily="66" charset="0"/>
              </a:rPr>
              <a:t>Minimalism</a:t>
            </a:r>
            <a:r>
              <a:rPr lang="en-US" sz="2400" dirty="0">
                <a:solidFill>
                  <a:schemeClr val="tx1">
                    <a:lumMod val="95000"/>
                    <a:lumOff val="5000"/>
                  </a:schemeClr>
                </a:solidFill>
                <a:latin typeface="Monotype Corsiva" pitchFamily="66" charset="0"/>
              </a:rPr>
              <a:t>: The library provides just enough to achieve an outcome, no frills and maximizing readability.</a:t>
            </a:r>
          </a:p>
          <a:p>
            <a:pPr fontAlgn="base"/>
            <a:r>
              <a:rPr lang="en-US" sz="2400" b="1" dirty="0">
                <a:solidFill>
                  <a:schemeClr val="tx1">
                    <a:lumMod val="95000"/>
                    <a:lumOff val="5000"/>
                  </a:schemeClr>
                </a:solidFill>
                <a:latin typeface="Monotype Corsiva" pitchFamily="66" charset="0"/>
              </a:rPr>
              <a:t>Extensibility</a:t>
            </a:r>
            <a:r>
              <a:rPr lang="en-US" sz="2400" dirty="0">
                <a:solidFill>
                  <a:schemeClr val="tx1">
                    <a:lumMod val="95000"/>
                    <a:lumOff val="5000"/>
                  </a:schemeClr>
                </a:solidFill>
                <a:latin typeface="Monotype Corsiva" pitchFamily="66" charset="0"/>
              </a:rPr>
              <a:t>: New components are intentionally easy to add and use within the framework, intended for researchers to trial and explore new ideas.</a:t>
            </a:r>
          </a:p>
          <a:p>
            <a:pPr fontAlgn="base"/>
            <a:r>
              <a:rPr lang="en-US" sz="2400" b="1" dirty="0">
                <a:solidFill>
                  <a:schemeClr val="tx1">
                    <a:lumMod val="95000"/>
                    <a:lumOff val="5000"/>
                  </a:schemeClr>
                </a:solidFill>
                <a:latin typeface="Monotype Corsiva" pitchFamily="66" charset="0"/>
              </a:rPr>
              <a:t>Python</a:t>
            </a:r>
            <a:r>
              <a:rPr lang="en-US" sz="2400" dirty="0">
                <a:solidFill>
                  <a:schemeClr val="tx1">
                    <a:lumMod val="95000"/>
                    <a:lumOff val="5000"/>
                  </a:schemeClr>
                </a:solidFill>
                <a:latin typeface="Monotype Corsiva" pitchFamily="66" charset="0"/>
              </a:rPr>
              <a:t>: No separate model files with custom file formats. Everything is native Python.</a:t>
            </a:r>
          </a:p>
          <a:p>
            <a:endParaRPr lang="en-IN" dirty="0"/>
          </a:p>
        </p:txBody>
      </p:sp>
      <p:pic>
        <p:nvPicPr>
          <p:cNvPr id="4" name="Picture 3">
            <a:extLst>
              <a:ext uri="{FF2B5EF4-FFF2-40B4-BE49-F238E27FC236}">
                <a16:creationId xmlns:a16="http://schemas.microsoft.com/office/drawing/2014/main" id="{6B164A4D-D19D-4943-8E05-3B3D99C1D294}"/>
              </a:ext>
            </a:extLst>
          </p:cNvPr>
          <p:cNvPicPr>
            <a:picLocks noChangeAspect="1"/>
          </p:cNvPicPr>
          <p:nvPr/>
        </p:nvPicPr>
        <p:blipFill>
          <a:blip r:embed="rId2"/>
          <a:stretch>
            <a:fillRect/>
          </a:stretch>
        </p:blipFill>
        <p:spPr>
          <a:xfrm>
            <a:off x="8549299" y="586011"/>
            <a:ext cx="2962275" cy="1543050"/>
          </a:xfrm>
          <a:prstGeom prst="rect">
            <a:avLst/>
          </a:prstGeom>
        </p:spPr>
      </p:pic>
    </p:spTree>
    <p:extLst>
      <p:ext uri="{BB962C8B-B14F-4D97-AF65-F5344CB8AC3E}">
        <p14:creationId xmlns:p14="http://schemas.microsoft.com/office/powerpoint/2010/main" val="36800725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1464-CBE2-44F4-B57E-06937153D8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8B5DA7-B9FF-406D-BD04-81D97D9F9C03}"/>
              </a:ext>
            </a:extLst>
          </p:cNvPr>
          <p:cNvSpPr>
            <a:spLocks noGrp="1"/>
          </p:cNvSpPr>
          <p:nvPr>
            <p:ph idx="1"/>
          </p:nvPr>
        </p:nvSpPr>
        <p:spPr>
          <a:xfrm>
            <a:off x="2933700" y="1476462"/>
            <a:ext cx="8770571" cy="4613442"/>
          </a:xfrm>
        </p:spPr>
        <p:txBody>
          <a:bodyPr>
            <a:normAutofit/>
          </a:bodyPr>
          <a:lstStyle/>
          <a:p>
            <a:pPr>
              <a:buNone/>
            </a:pPr>
            <a:r>
              <a:rPr lang="en-US" sz="2400" b="1" dirty="0">
                <a:solidFill>
                  <a:schemeClr val="tx1">
                    <a:lumMod val="95000"/>
                    <a:lumOff val="5000"/>
                  </a:schemeClr>
                </a:solidFill>
                <a:latin typeface="Monotype Corsiva" pitchFamily="66" charset="0"/>
              </a:rPr>
              <a:t>Pickle</a:t>
            </a:r>
            <a:r>
              <a:rPr lang="en-US" sz="2400" dirty="0">
                <a:solidFill>
                  <a:schemeClr val="tx1">
                    <a:lumMod val="95000"/>
                    <a:lumOff val="5000"/>
                  </a:schemeClr>
                </a:solidFill>
              </a:rPr>
              <a:t>:</a:t>
            </a:r>
          </a:p>
          <a:p>
            <a:pPr>
              <a:buNone/>
            </a:pPr>
            <a:endParaRPr lang="en-US" sz="2400" dirty="0">
              <a:solidFill>
                <a:schemeClr val="tx1">
                  <a:lumMod val="95000"/>
                  <a:lumOff val="5000"/>
                </a:schemeClr>
              </a:solidFill>
            </a:endParaRPr>
          </a:p>
          <a:p>
            <a:r>
              <a:rPr lang="en-US" sz="2400" dirty="0">
                <a:solidFill>
                  <a:schemeClr val="tx1">
                    <a:lumMod val="95000"/>
                    <a:lumOff val="5000"/>
                  </a:schemeClr>
                </a:solidFill>
                <a:latin typeface="Monotype Corsiva" pitchFamily="66" charset="0"/>
              </a:rPr>
              <a:t>This  library is used for serializing and de-serializing a Python object structure. </a:t>
            </a:r>
          </a:p>
          <a:p>
            <a:r>
              <a:rPr lang="en-US" sz="2400" dirty="0">
                <a:solidFill>
                  <a:schemeClr val="tx1">
                    <a:lumMod val="95000"/>
                    <a:lumOff val="5000"/>
                  </a:schemeClr>
                </a:solidFill>
                <a:latin typeface="Monotype Corsiva" pitchFamily="66" charset="0"/>
              </a:rPr>
              <a:t>Any object in python can be pickled so that it can be saved on disk. What pickle does is that it “</a:t>
            </a:r>
            <a:r>
              <a:rPr lang="en-US" sz="2400" dirty="0" err="1">
                <a:solidFill>
                  <a:schemeClr val="tx1">
                    <a:lumMod val="95000"/>
                    <a:lumOff val="5000"/>
                  </a:schemeClr>
                </a:solidFill>
                <a:latin typeface="Monotype Corsiva" pitchFamily="66" charset="0"/>
              </a:rPr>
              <a:t>serialises</a:t>
            </a:r>
            <a:r>
              <a:rPr lang="en-US" sz="2400" dirty="0">
                <a:solidFill>
                  <a:schemeClr val="tx1">
                    <a:lumMod val="95000"/>
                    <a:lumOff val="5000"/>
                  </a:schemeClr>
                </a:solidFill>
                <a:latin typeface="Monotype Corsiva" pitchFamily="66" charset="0"/>
              </a:rPr>
              <a:t>” the object first before writing it to file. </a:t>
            </a:r>
          </a:p>
          <a:p>
            <a:r>
              <a:rPr lang="en-US" sz="2400" dirty="0">
                <a:solidFill>
                  <a:schemeClr val="tx1">
                    <a:lumMod val="95000"/>
                    <a:lumOff val="5000"/>
                  </a:schemeClr>
                </a:solidFill>
                <a:latin typeface="Monotype Corsiva" pitchFamily="66" charset="0"/>
              </a:rPr>
              <a:t>Pickling is a way to convert a python object (list, </a:t>
            </a:r>
            <a:r>
              <a:rPr lang="en-US" sz="2400" dirty="0" err="1">
                <a:solidFill>
                  <a:schemeClr val="tx1">
                    <a:lumMod val="95000"/>
                    <a:lumOff val="5000"/>
                  </a:schemeClr>
                </a:solidFill>
                <a:latin typeface="Monotype Corsiva" pitchFamily="66" charset="0"/>
              </a:rPr>
              <a:t>dict</a:t>
            </a:r>
            <a:r>
              <a:rPr lang="en-US" sz="2400" dirty="0">
                <a:solidFill>
                  <a:schemeClr val="tx1">
                    <a:lumMod val="95000"/>
                    <a:lumOff val="5000"/>
                  </a:schemeClr>
                </a:solidFill>
                <a:latin typeface="Monotype Corsiva" pitchFamily="66" charset="0"/>
              </a:rPr>
              <a:t>, etc.) into a character stream. </a:t>
            </a:r>
          </a:p>
          <a:p>
            <a:r>
              <a:rPr lang="en-US" sz="2400" dirty="0">
                <a:solidFill>
                  <a:schemeClr val="tx1">
                    <a:lumMod val="95000"/>
                    <a:lumOff val="5000"/>
                  </a:schemeClr>
                </a:solidFill>
                <a:latin typeface="Monotype Corsiva" pitchFamily="66" charset="0"/>
              </a:rPr>
              <a:t>The idea is that this character stream contains all the information necessary to reconstruct the object in another python script.</a:t>
            </a:r>
          </a:p>
          <a:p>
            <a:endParaRPr lang="en-IN" dirty="0"/>
          </a:p>
        </p:txBody>
      </p:sp>
    </p:spTree>
    <p:extLst>
      <p:ext uri="{BB962C8B-B14F-4D97-AF65-F5344CB8AC3E}">
        <p14:creationId xmlns:p14="http://schemas.microsoft.com/office/powerpoint/2010/main" val="312095897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BA7DC-9436-405C-AAC6-4080DAC42A6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6F1C014-CAED-466E-B61B-70579924E6CA}"/>
              </a:ext>
            </a:extLst>
          </p:cNvPr>
          <p:cNvSpPr>
            <a:spLocks noGrp="1"/>
          </p:cNvSpPr>
          <p:nvPr>
            <p:ph idx="1"/>
          </p:nvPr>
        </p:nvSpPr>
        <p:spPr>
          <a:xfrm>
            <a:off x="2933700" y="1593908"/>
            <a:ext cx="8770571" cy="4495996"/>
          </a:xfrm>
        </p:spPr>
        <p:txBody>
          <a:bodyPr>
            <a:normAutofit fontScale="92500" lnSpcReduction="20000"/>
          </a:bodyPr>
          <a:lstStyle/>
          <a:p>
            <a:pPr>
              <a:buNone/>
            </a:pPr>
            <a:r>
              <a:rPr lang="en-US" sz="2600" b="1" dirty="0" err="1">
                <a:solidFill>
                  <a:schemeClr val="tx1">
                    <a:lumMod val="95000"/>
                    <a:lumOff val="5000"/>
                  </a:schemeClr>
                </a:solidFill>
                <a:latin typeface="Monotype Corsiva" pitchFamily="66" charset="0"/>
              </a:rPr>
              <a:t>Tkinter</a:t>
            </a:r>
            <a:r>
              <a:rPr lang="en-US" sz="2600" dirty="0">
                <a:solidFill>
                  <a:schemeClr val="tx1">
                    <a:lumMod val="95000"/>
                    <a:lumOff val="5000"/>
                  </a:schemeClr>
                </a:solidFill>
                <a:latin typeface="Monotype Corsiva" pitchFamily="66" charset="0"/>
              </a:rPr>
              <a:t>:</a:t>
            </a:r>
          </a:p>
          <a:p>
            <a:pPr>
              <a:buNone/>
            </a:pPr>
            <a:endParaRPr lang="en-US" sz="2600" dirty="0">
              <a:solidFill>
                <a:schemeClr val="tx1">
                  <a:lumMod val="95000"/>
                  <a:lumOff val="5000"/>
                </a:schemeClr>
              </a:solidFill>
              <a:latin typeface="Monotype Corsiva" pitchFamily="66" charset="0"/>
            </a:endParaRPr>
          </a:p>
          <a:p>
            <a:r>
              <a:rPr lang="en-US" sz="2600" dirty="0">
                <a:solidFill>
                  <a:schemeClr val="tx1">
                    <a:lumMod val="95000"/>
                    <a:lumOff val="5000"/>
                  </a:schemeClr>
                </a:solidFill>
                <a:latin typeface="Monotype Corsiva" pitchFamily="66" charset="0"/>
              </a:rPr>
              <a:t>The  </a:t>
            </a:r>
            <a:r>
              <a:rPr lang="en-US" sz="2600" dirty="0" err="1">
                <a:solidFill>
                  <a:schemeClr val="tx1">
                    <a:lumMod val="95000"/>
                    <a:lumOff val="5000"/>
                  </a:schemeClr>
                </a:solidFill>
                <a:latin typeface="Monotype Corsiva" pitchFamily="66" charset="0"/>
              </a:rPr>
              <a:t>Tkinter</a:t>
            </a:r>
            <a:r>
              <a:rPr lang="en-US" sz="2600" dirty="0">
                <a:solidFill>
                  <a:schemeClr val="tx1">
                    <a:lumMod val="95000"/>
                    <a:lumOff val="5000"/>
                  </a:schemeClr>
                </a:solidFill>
                <a:latin typeface="Monotype Corsiva" pitchFamily="66" charset="0"/>
              </a:rPr>
              <a:t> module (“Tk interface”) is the standard Python interface to the Tk GUI toolkit</a:t>
            </a:r>
            <a:r>
              <a:rPr lang="en-US" sz="2600" dirty="0">
                <a:solidFill>
                  <a:schemeClr val="tx1">
                    <a:lumMod val="95000"/>
                    <a:lumOff val="5000"/>
                  </a:schemeClr>
                </a:solidFill>
              </a:rPr>
              <a:t>.</a:t>
            </a:r>
            <a:endParaRPr lang="en-US" sz="2600" dirty="0">
              <a:solidFill>
                <a:schemeClr val="tx1">
                  <a:lumMod val="95000"/>
                  <a:lumOff val="5000"/>
                </a:schemeClr>
              </a:solidFill>
              <a:latin typeface="Monotype Corsiva" pitchFamily="66" charset="0"/>
            </a:endParaRPr>
          </a:p>
          <a:p>
            <a:r>
              <a:rPr lang="en-US" sz="2600" dirty="0" err="1">
                <a:solidFill>
                  <a:schemeClr val="tx1">
                    <a:lumMod val="95000"/>
                    <a:lumOff val="5000"/>
                  </a:schemeClr>
                </a:solidFill>
                <a:latin typeface="Monotype Corsiva" pitchFamily="66" charset="0"/>
              </a:rPr>
              <a:t>Tkinter</a:t>
            </a:r>
            <a:r>
              <a:rPr lang="en-US" sz="2600" dirty="0">
                <a:solidFill>
                  <a:schemeClr val="tx1">
                    <a:lumMod val="95000"/>
                    <a:lumOff val="5000"/>
                  </a:schemeClr>
                </a:solidFill>
                <a:latin typeface="Monotype Corsiva" pitchFamily="66" charset="0"/>
              </a:rPr>
              <a:t> is not the only  </a:t>
            </a:r>
            <a:r>
              <a:rPr lang="en-US" sz="2600" dirty="0" err="1">
                <a:solidFill>
                  <a:schemeClr val="tx1">
                    <a:lumMod val="95000"/>
                    <a:lumOff val="5000"/>
                  </a:schemeClr>
                </a:solidFill>
                <a:latin typeface="Monotype Corsiva" pitchFamily="66" charset="0"/>
              </a:rPr>
              <a:t>GuiProgramming</a:t>
            </a:r>
            <a:r>
              <a:rPr lang="en-US" sz="2600" dirty="0">
                <a:solidFill>
                  <a:schemeClr val="tx1">
                    <a:lumMod val="95000"/>
                    <a:lumOff val="5000"/>
                  </a:schemeClr>
                </a:solidFill>
                <a:latin typeface="Monotype Corsiva" pitchFamily="66" charset="0"/>
              </a:rPr>
              <a:t>  toolkit for Python. It is however the most commonly used one.</a:t>
            </a:r>
          </a:p>
          <a:p>
            <a:r>
              <a:rPr lang="en-US" sz="2600" dirty="0">
                <a:solidFill>
                  <a:schemeClr val="tx1">
                    <a:lumMod val="95000"/>
                    <a:lumOff val="5000"/>
                  </a:schemeClr>
                </a:solidFill>
                <a:latin typeface="Monotype Corsiva" pitchFamily="66" charset="0"/>
              </a:rPr>
              <a:t>The Tk interface is located in a binary module named _</a:t>
            </a:r>
            <a:r>
              <a:rPr lang="en-US" sz="2600" dirty="0" err="1">
                <a:solidFill>
                  <a:schemeClr val="tx1">
                    <a:lumMod val="95000"/>
                    <a:lumOff val="5000"/>
                  </a:schemeClr>
                </a:solidFill>
                <a:latin typeface="Monotype Corsiva" pitchFamily="66" charset="0"/>
              </a:rPr>
              <a:t>tkinter</a:t>
            </a:r>
            <a:r>
              <a:rPr lang="en-US" sz="2600" dirty="0">
                <a:solidFill>
                  <a:schemeClr val="tx1">
                    <a:lumMod val="95000"/>
                    <a:lumOff val="5000"/>
                  </a:schemeClr>
                </a:solidFill>
                <a:latin typeface="Monotype Corsiva" pitchFamily="66" charset="0"/>
              </a:rPr>
              <a:t>. This module contains the low-level interface to Tk, and should never be used directly by application programmers. </a:t>
            </a:r>
          </a:p>
          <a:p>
            <a:r>
              <a:rPr lang="en-US" sz="2600" dirty="0">
                <a:solidFill>
                  <a:schemeClr val="tx1">
                    <a:lumMod val="95000"/>
                    <a:lumOff val="5000"/>
                  </a:schemeClr>
                </a:solidFill>
                <a:latin typeface="Monotype Corsiva" pitchFamily="66" charset="0"/>
              </a:rPr>
              <a:t>It is usually a shared library (or DLL), but might in some cases be statically linked with the Python interpreter.</a:t>
            </a:r>
          </a:p>
          <a:p>
            <a:endParaRPr lang="en-IN" dirty="0"/>
          </a:p>
        </p:txBody>
      </p:sp>
    </p:spTree>
    <p:extLst>
      <p:ext uri="{BB962C8B-B14F-4D97-AF65-F5344CB8AC3E}">
        <p14:creationId xmlns:p14="http://schemas.microsoft.com/office/powerpoint/2010/main" val="341134068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1876-BADD-4ABF-A7BD-DBE1191C4409}"/>
              </a:ext>
            </a:extLst>
          </p:cNvPr>
          <p:cNvSpPr>
            <a:spLocks noGrp="1"/>
          </p:cNvSpPr>
          <p:nvPr>
            <p:ph type="title"/>
          </p:nvPr>
        </p:nvSpPr>
        <p:spPr/>
        <p:txBody>
          <a:bodyPr/>
          <a:lstStyle/>
          <a:p>
            <a:r>
              <a:rPr lang="en-US" dirty="0">
                <a:latin typeface="Algerian" pitchFamily="82" charset="0"/>
              </a:rPr>
              <a:t>             </a:t>
            </a:r>
            <a:r>
              <a:rPr lang="en-US" dirty="0">
                <a:solidFill>
                  <a:srgbClr val="002060"/>
                </a:solidFill>
                <a:latin typeface="Algerian" pitchFamily="82" charset="0"/>
              </a:rPr>
              <a:t>Code description:</a:t>
            </a:r>
            <a:endParaRPr lang="en-IN" dirty="0">
              <a:solidFill>
                <a:srgbClr val="002060"/>
              </a:solidFill>
            </a:endParaRPr>
          </a:p>
        </p:txBody>
      </p:sp>
      <p:sp>
        <p:nvSpPr>
          <p:cNvPr id="3" name="Content Placeholder 2">
            <a:extLst>
              <a:ext uri="{FF2B5EF4-FFF2-40B4-BE49-F238E27FC236}">
                <a16:creationId xmlns:a16="http://schemas.microsoft.com/office/drawing/2014/main" id="{F966441E-E9C8-4622-8B51-92DEB9030038}"/>
              </a:ext>
            </a:extLst>
          </p:cNvPr>
          <p:cNvSpPr>
            <a:spLocks noGrp="1"/>
          </p:cNvSpPr>
          <p:nvPr>
            <p:ph idx="1"/>
          </p:nvPr>
        </p:nvSpPr>
        <p:spPr>
          <a:xfrm>
            <a:off x="2933700" y="2129061"/>
            <a:ext cx="8770571" cy="3960843"/>
          </a:xfrm>
        </p:spPr>
        <p:txBody>
          <a:bodyPr>
            <a:normAutofit fontScale="92500" lnSpcReduction="20000"/>
          </a:bodyPr>
          <a:lstStyle/>
          <a:p>
            <a:r>
              <a:rPr lang="en-US" sz="2400" dirty="0">
                <a:solidFill>
                  <a:schemeClr val="tx1">
                    <a:lumMod val="95000"/>
                    <a:lumOff val="5000"/>
                  </a:schemeClr>
                </a:solidFill>
                <a:latin typeface="Monotype Corsiva" pitchFamily="66" charset="0"/>
              </a:rPr>
              <a:t>Firstly the libraries such as pandas, </a:t>
            </a:r>
            <a:r>
              <a:rPr lang="en-US" sz="2400" dirty="0" err="1">
                <a:solidFill>
                  <a:schemeClr val="tx1">
                    <a:lumMod val="95000"/>
                    <a:lumOff val="5000"/>
                  </a:schemeClr>
                </a:solidFill>
                <a:latin typeface="Monotype Corsiva" pitchFamily="66" charset="0"/>
              </a:rPr>
              <a:t>numPy</a:t>
            </a:r>
            <a:r>
              <a:rPr lang="en-US" sz="2400" dirty="0">
                <a:solidFill>
                  <a:schemeClr val="tx1">
                    <a:lumMod val="95000"/>
                    <a:lumOff val="5000"/>
                  </a:schemeClr>
                </a:solidFill>
                <a:latin typeface="Monotype Corsiva" pitchFamily="66" charset="0"/>
              </a:rPr>
              <a:t>, matplotlib, pickle and </a:t>
            </a:r>
            <a:r>
              <a:rPr lang="en-US" sz="2400" dirty="0" err="1">
                <a:solidFill>
                  <a:schemeClr val="tx1">
                    <a:lumMod val="95000"/>
                    <a:lumOff val="5000"/>
                  </a:schemeClr>
                </a:solidFill>
                <a:latin typeface="Monotype Corsiva" pitchFamily="66" charset="0"/>
              </a:rPr>
              <a:t>tkinter</a:t>
            </a:r>
            <a:r>
              <a:rPr lang="en-US" sz="2400" dirty="0">
                <a:solidFill>
                  <a:schemeClr val="tx1">
                    <a:lumMod val="95000"/>
                    <a:lumOff val="5000"/>
                  </a:schemeClr>
                </a:solidFill>
                <a:latin typeface="Monotype Corsiva" pitchFamily="66" charset="0"/>
              </a:rPr>
              <a:t>  are imported.</a:t>
            </a:r>
          </a:p>
          <a:p>
            <a:r>
              <a:rPr lang="en-US" sz="2400" dirty="0">
                <a:solidFill>
                  <a:schemeClr val="tx1">
                    <a:lumMod val="95000"/>
                    <a:lumOff val="5000"/>
                  </a:schemeClr>
                </a:solidFill>
                <a:latin typeface="Monotype Corsiva" pitchFamily="66" charset="0"/>
              </a:rPr>
              <a:t>Then a dataset was created based on the customer reviews which mainly had three columns - reviews, liked  and cities.</a:t>
            </a:r>
          </a:p>
          <a:p>
            <a:r>
              <a:rPr lang="en-US" sz="2400" dirty="0">
                <a:solidFill>
                  <a:schemeClr val="tx1">
                    <a:lumMod val="95000"/>
                    <a:lumOff val="5000"/>
                  </a:schemeClr>
                </a:solidFill>
                <a:latin typeface="Monotype Corsiva" pitchFamily="66" charset="0"/>
              </a:rPr>
              <a:t>The model was initially trained  and then tested  using the dataset.</a:t>
            </a:r>
          </a:p>
          <a:p>
            <a:r>
              <a:rPr lang="en-US" sz="2400" dirty="0">
                <a:solidFill>
                  <a:schemeClr val="tx1">
                    <a:lumMod val="95000"/>
                    <a:lumOff val="5000"/>
                  </a:schemeClr>
                </a:solidFill>
                <a:latin typeface="Monotype Corsiva" pitchFamily="66" charset="0"/>
              </a:rPr>
              <a:t>UI’s  were created , one for the customer’s  feedback  and other for the developer ‘s  analysis.</a:t>
            </a:r>
          </a:p>
          <a:p>
            <a:r>
              <a:rPr lang="en-US" sz="2400" dirty="0">
                <a:solidFill>
                  <a:schemeClr val="tx1">
                    <a:lumMod val="95000"/>
                    <a:lumOff val="5000"/>
                  </a:schemeClr>
                </a:solidFill>
                <a:latin typeface="Monotype Corsiva" pitchFamily="66" charset="0"/>
              </a:rPr>
              <a:t>The  customer’s UI is composed of label, text and buttons  whereas  the developer’s UI consists of </a:t>
            </a:r>
            <a:r>
              <a:rPr lang="en-US" sz="2400" dirty="0" err="1">
                <a:solidFill>
                  <a:schemeClr val="tx1">
                    <a:lumMod val="95000"/>
                    <a:lumOff val="5000"/>
                  </a:schemeClr>
                </a:solidFill>
                <a:latin typeface="Monotype Corsiva" pitchFamily="66" charset="0"/>
              </a:rPr>
              <a:t>piecharts</a:t>
            </a:r>
            <a:r>
              <a:rPr lang="en-US" sz="2400" dirty="0">
                <a:solidFill>
                  <a:schemeClr val="tx1">
                    <a:lumMod val="95000"/>
                    <a:lumOff val="5000"/>
                  </a:schemeClr>
                </a:solidFill>
                <a:latin typeface="Monotype Corsiva" pitchFamily="66" charset="0"/>
              </a:rPr>
              <a:t> and </a:t>
            </a:r>
            <a:r>
              <a:rPr lang="en-US" sz="2400" dirty="0" err="1">
                <a:solidFill>
                  <a:schemeClr val="tx1">
                    <a:lumMod val="95000"/>
                    <a:lumOff val="5000"/>
                  </a:schemeClr>
                </a:solidFill>
                <a:latin typeface="Monotype Corsiva" pitchFamily="66" charset="0"/>
              </a:rPr>
              <a:t>bargraphs</a:t>
            </a:r>
            <a:r>
              <a:rPr lang="en-US" sz="2400" dirty="0">
                <a:solidFill>
                  <a:schemeClr val="tx1">
                    <a:lumMod val="95000"/>
                    <a:lumOff val="5000"/>
                  </a:schemeClr>
                </a:solidFill>
                <a:latin typeface="Monotype Corsiva" pitchFamily="66" charset="0"/>
              </a:rPr>
              <a:t> .</a:t>
            </a:r>
          </a:p>
          <a:p>
            <a:r>
              <a:rPr lang="en-US" sz="2400" dirty="0">
                <a:solidFill>
                  <a:schemeClr val="tx1">
                    <a:lumMod val="95000"/>
                    <a:lumOff val="5000"/>
                  </a:schemeClr>
                </a:solidFill>
                <a:latin typeface="Monotype Corsiva" pitchFamily="66" charset="0"/>
              </a:rPr>
              <a:t>The reviews are examined and are differentiated as positive or negative comments using the dataset.</a:t>
            </a:r>
          </a:p>
          <a:p>
            <a:endParaRPr lang="en-IN" dirty="0"/>
          </a:p>
        </p:txBody>
      </p:sp>
    </p:spTree>
    <p:extLst>
      <p:ext uri="{BB962C8B-B14F-4D97-AF65-F5344CB8AC3E}">
        <p14:creationId xmlns:p14="http://schemas.microsoft.com/office/powerpoint/2010/main" val="189805638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1241E-1277-416B-BF7D-0F49FD71E352}"/>
              </a:ext>
            </a:extLst>
          </p:cNvPr>
          <p:cNvSpPr>
            <a:spLocks noGrp="1"/>
          </p:cNvSpPr>
          <p:nvPr>
            <p:ph type="title"/>
          </p:nvPr>
        </p:nvSpPr>
        <p:spPr/>
        <p:txBody>
          <a:bodyPr>
            <a:normAutofit fontScale="90000"/>
          </a:bodyPr>
          <a:lstStyle/>
          <a:p>
            <a:r>
              <a:rPr lang="en-IN" dirty="0"/>
              <a:t>                       </a:t>
            </a:r>
            <a:r>
              <a:rPr lang="en-IN" dirty="0">
                <a:solidFill>
                  <a:srgbClr val="002060"/>
                </a:solidFill>
              </a:rPr>
              <a:t>Project</a:t>
            </a:r>
            <a:br>
              <a:rPr lang="en-IN" dirty="0"/>
            </a:br>
            <a:r>
              <a:rPr lang="en-IN" dirty="0"/>
              <a:t>  </a:t>
            </a:r>
            <a:r>
              <a:rPr lang="en-IN" sz="4000" dirty="0">
                <a:solidFill>
                  <a:srgbClr val="00B0F0"/>
                </a:solidFill>
              </a:rPr>
              <a:t>Zomato Customer Review Prediction</a:t>
            </a:r>
          </a:p>
        </p:txBody>
      </p:sp>
      <p:sp>
        <p:nvSpPr>
          <p:cNvPr id="3" name="Content Placeholder 2">
            <a:extLst>
              <a:ext uri="{FF2B5EF4-FFF2-40B4-BE49-F238E27FC236}">
                <a16:creationId xmlns:a16="http://schemas.microsoft.com/office/drawing/2014/main" id="{0545F289-9293-47B9-8FE3-864C0662A9EF}"/>
              </a:ext>
            </a:extLst>
          </p:cNvPr>
          <p:cNvSpPr>
            <a:spLocks noGrp="1"/>
          </p:cNvSpPr>
          <p:nvPr>
            <p:ph idx="1"/>
          </p:nvPr>
        </p:nvSpPr>
        <p:spPr/>
        <p:txBody>
          <a:bodyPr>
            <a:normAutofit fontScale="85000" lnSpcReduction="20000"/>
          </a:bodyPr>
          <a:lstStyle/>
          <a:p>
            <a:r>
              <a:rPr lang="en-IN" sz="2800" dirty="0">
                <a:solidFill>
                  <a:schemeClr val="tx1"/>
                </a:solidFill>
                <a:latin typeface="Alaska" panose="020E0602030304020303" pitchFamily="34" charset="0"/>
              </a:rPr>
              <a:t>TEAM NAME: </a:t>
            </a:r>
            <a:r>
              <a:rPr lang="en-IN" sz="4000" dirty="0">
                <a:solidFill>
                  <a:srgbClr val="FF0000"/>
                </a:solidFill>
                <a:latin typeface="Alaska" panose="020E0602030304020303" pitchFamily="34" charset="0"/>
              </a:rPr>
              <a:t>Super Six</a:t>
            </a:r>
          </a:p>
          <a:p>
            <a:r>
              <a:rPr lang="en-IN" sz="2800" dirty="0">
                <a:solidFill>
                  <a:schemeClr val="tx1"/>
                </a:solidFill>
                <a:latin typeface="Alaska" panose="020E0602030304020303" pitchFamily="34" charset="0"/>
              </a:rPr>
              <a:t>MEMBERS OF TEAM:</a:t>
            </a:r>
          </a:p>
          <a:p>
            <a:pPr marL="0" indent="0">
              <a:buNone/>
            </a:pPr>
            <a:r>
              <a:rPr lang="en-IN" sz="2800" dirty="0">
                <a:solidFill>
                  <a:schemeClr val="tx1"/>
                </a:solidFill>
                <a:latin typeface="Alaska" panose="020E0602030304020303" pitchFamily="34" charset="0"/>
              </a:rPr>
              <a:t>                                     1.</a:t>
            </a:r>
            <a:r>
              <a:rPr lang="en-IN" dirty="0">
                <a:solidFill>
                  <a:schemeClr val="tx1"/>
                </a:solidFill>
                <a:latin typeface="Cooper Black" panose="0208090404030B020404" pitchFamily="18" charset="0"/>
              </a:rPr>
              <a:t>RINCY MARIAM THOMAS   </a:t>
            </a:r>
          </a:p>
          <a:p>
            <a:pPr marL="0" indent="0">
              <a:buNone/>
            </a:pPr>
            <a:r>
              <a:rPr lang="en-IN" dirty="0">
                <a:solidFill>
                  <a:schemeClr val="tx1"/>
                </a:solidFill>
                <a:latin typeface="Cooper Black" panose="0208090404030B020404" pitchFamily="18" charset="0"/>
              </a:rPr>
              <a:t>                                                                 2 .SIMRANPREET KAUR CHAWLA</a:t>
            </a:r>
          </a:p>
          <a:p>
            <a:pPr marL="0" indent="0">
              <a:buNone/>
            </a:pPr>
            <a:r>
              <a:rPr lang="en-IN" dirty="0">
                <a:solidFill>
                  <a:schemeClr val="tx1"/>
                </a:solidFill>
                <a:latin typeface="Cooper Black" panose="0208090404030B020404" pitchFamily="18" charset="0"/>
              </a:rPr>
              <a:t>                                                                 3 .RANIA KHAN</a:t>
            </a:r>
          </a:p>
          <a:p>
            <a:pPr marL="0" indent="0">
              <a:buNone/>
            </a:pPr>
            <a:r>
              <a:rPr lang="en-IN" dirty="0">
                <a:solidFill>
                  <a:schemeClr val="tx1"/>
                </a:solidFill>
                <a:latin typeface="Cooper Black" panose="0208090404030B020404" pitchFamily="18" charset="0"/>
              </a:rPr>
              <a:t>                                                                 4 .SUPRIYA PUNNA</a:t>
            </a:r>
          </a:p>
          <a:p>
            <a:pPr marL="0" indent="0">
              <a:buNone/>
            </a:pPr>
            <a:r>
              <a:rPr lang="en-IN" dirty="0">
                <a:solidFill>
                  <a:schemeClr val="tx1"/>
                </a:solidFill>
                <a:latin typeface="Cooper Black" panose="0208090404030B020404" pitchFamily="18" charset="0"/>
              </a:rPr>
              <a:t>                                                                 5  .VAISHNAVI LOLLA</a:t>
            </a:r>
          </a:p>
          <a:p>
            <a:pPr marL="0" indent="0">
              <a:buNone/>
            </a:pPr>
            <a:r>
              <a:rPr lang="en-IN" dirty="0">
                <a:solidFill>
                  <a:schemeClr val="tx1"/>
                </a:solidFill>
                <a:latin typeface="Cooper Black" panose="0208090404030B020404" pitchFamily="18" charset="0"/>
              </a:rPr>
              <a:t>                                                                 6 .VANDANA ADUPA</a:t>
            </a:r>
          </a:p>
          <a:p>
            <a:pPr marL="0" indent="0">
              <a:buNone/>
            </a:pPr>
            <a:r>
              <a:rPr lang="en-IN" dirty="0">
                <a:solidFill>
                  <a:schemeClr val="tx1"/>
                </a:solidFill>
                <a:latin typeface="Cooper Black" panose="0208090404030B020404" pitchFamily="18" charset="0"/>
              </a:rPr>
              <a:t>                                                                       </a:t>
            </a:r>
          </a:p>
        </p:txBody>
      </p:sp>
    </p:spTree>
    <p:extLst>
      <p:ext uri="{BB962C8B-B14F-4D97-AF65-F5344CB8AC3E}">
        <p14:creationId xmlns:p14="http://schemas.microsoft.com/office/powerpoint/2010/main" val="273180220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4502E-B72F-4411-9C73-1D4C138975C0}"/>
              </a:ext>
            </a:extLst>
          </p:cNvPr>
          <p:cNvSpPr>
            <a:spLocks noGrp="1"/>
          </p:cNvSpPr>
          <p:nvPr>
            <p:ph type="title"/>
          </p:nvPr>
        </p:nvSpPr>
        <p:spPr/>
        <p:txBody>
          <a:bodyPr/>
          <a:lstStyle/>
          <a:p>
            <a:r>
              <a:rPr lang="en-US" dirty="0">
                <a:solidFill>
                  <a:srgbClr val="002060"/>
                </a:solidFill>
                <a:latin typeface="Algerian" pitchFamily="82" charset="0"/>
              </a:rPr>
              <a:t>                      </a:t>
            </a:r>
            <a:r>
              <a:rPr lang="en-US" dirty="0" err="1">
                <a:solidFill>
                  <a:srgbClr val="002060"/>
                </a:solidFill>
                <a:latin typeface="Algerian" pitchFamily="82" charset="0"/>
              </a:rPr>
              <a:t>RESULt</a:t>
            </a:r>
            <a:r>
              <a:rPr lang="en-US" dirty="0">
                <a:solidFill>
                  <a:srgbClr val="002060"/>
                </a:solidFill>
                <a:latin typeface="Algerian" pitchFamily="82" charset="0"/>
              </a:rPr>
              <a:t>:</a:t>
            </a:r>
            <a:endParaRPr lang="en-IN" dirty="0">
              <a:solidFill>
                <a:srgbClr val="002060"/>
              </a:solidFill>
            </a:endParaRPr>
          </a:p>
        </p:txBody>
      </p:sp>
      <p:sp>
        <p:nvSpPr>
          <p:cNvPr id="3" name="Content Placeholder 2">
            <a:extLst>
              <a:ext uri="{FF2B5EF4-FFF2-40B4-BE49-F238E27FC236}">
                <a16:creationId xmlns:a16="http://schemas.microsoft.com/office/drawing/2014/main" id="{019D10A1-D24D-4207-A427-128B5F638684}"/>
              </a:ext>
            </a:extLst>
          </p:cNvPr>
          <p:cNvSpPr>
            <a:spLocks noGrp="1"/>
          </p:cNvSpPr>
          <p:nvPr>
            <p:ph idx="1"/>
          </p:nvPr>
        </p:nvSpPr>
        <p:spPr/>
        <p:txBody>
          <a:bodyPr/>
          <a:lstStyle/>
          <a:p>
            <a:r>
              <a:rPr lang="en-US" sz="2400" dirty="0">
                <a:solidFill>
                  <a:schemeClr val="tx1">
                    <a:lumMod val="95000"/>
                    <a:lumOff val="5000"/>
                  </a:schemeClr>
                </a:solidFill>
                <a:latin typeface="Monotype Corsiva" pitchFamily="66" charset="0"/>
              </a:rPr>
              <a:t>The set of reviews surveyed from the cities are categorized as positive and negative .</a:t>
            </a:r>
          </a:p>
          <a:p>
            <a:r>
              <a:rPr lang="en-US" sz="2400" dirty="0">
                <a:solidFill>
                  <a:schemeClr val="tx1">
                    <a:lumMod val="95000"/>
                    <a:lumOff val="5000"/>
                  </a:schemeClr>
                </a:solidFill>
                <a:latin typeface="Monotype Corsiva" pitchFamily="66" charset="0"/>
              </a:rPr>
              <a:t>Then comments  are represented  visually in the form of </a:t>
            </a:r>
            <a:r>
              <a:rPr lang="en-US" sz="2400" dirty="0" err="1">
                <a:solidFill>
                  <a:schemeClr val="tx1">
                    <a:lumMod val="95000"/>
                    <a:lumOff val="5000"/>
                  </a:schemeClr>
                </a:solidFill>
                <a:latin typeface="Monotype Corsiva" pitchFamily="66" charset="0"/>
              </a:rPr>
              <a:t>piecharts</a:t>
            </a:r>
            <a:r>
              <a:rPr lang="en-US" sz="2400" dirty="0">
                <a:solidFill>
                  <a:schemeClr val="tx1">
                    <a:lumMod val="95000"/>
                    <a:lumOff val="5000"/>
                  </a:schemeClr>
                </a:solidFill>
                <a:latin typeface="Monotype Corsiva" pitchFamily="66" charset="0"/>
              </a:rPr>
              <a:t> and </a:t>
            </a:r>
            <a:r>
              <a:rPr lang="en-US" sz="2400" dirty="0" err="1">
                <a:solidFill>
                  <a:schemeClr val="tx1">
                    <a:lumMod val="95000"/>
                    <a:lumOff val="5000"/>
                  </a:schemeClr>
                </a:solidFill>
                <a:latin typeface="Monotype Corsiva" pitchFamily="66" charset="0"/>
              </a:rPr>
              <a:t>bargraphs</a:t>
            </a:r>
            <a:r>
              <a:rPr lang="en-US" sz="2400" dirty="0">
                <a:solidFill>
                  <a:schemeClr val="tx1">
                    <a:lumMod val="95000"/>
                    <a:lumOff val="5000"/>
                  </a:schemeClr>
                </a:solidFill>
              </a:rPr>
              <a:t>.</a:t>
            </a:r>
          </a:p>
          <a:p>
            <a:r>
              <a:rPr lang="en-US" sz="2400" dirty="0">
                <a:solidFill>
                  <a:schemeClr val="tx1">
                    <a:lumMod val="95000"/>
                    <a:lumOff val="5000"/>
                  </a:schemeClr>
                </a:solidFill>
                <a:latin typeface="Monotype Corsiva" pitchFamily="66" charset="0"/>
              </a:rPr>
              <a:t>The visualized part is appeared on the developer’s UI.</a:t>
            </a:r>
          </a:p>
          <a:p>
            <a:r>
              <a:rPr lang="en-US" sz="2400" dirty="0">
                <a:solidFill>
                  <a:schemeClr val="tx1">
                    <a:lumMod val="95000"/>
                    <a:lumOff val="5000"/>
                  </a:schemeClr>
                </a:solidFill>
                <a:latin typeface="Monotype Corsiva" pitchFamily="66" charset="0"/>
              </a:rPr>
              <a:t>This  gives the clear picture to the developer of how efficient and reliable the app is.</a:t>
            </a:r>
          </a:p>
          <a:p>
            <a:endParaRPr lang="en-IN" dirty="0"/>
          </a:p>
        </p:txBody>
      </p:sp>
    </p:spTree>
    <p:extLst>
      <p:ext uri="{BB962C8B-B14F-4D97-AF65-F5344CB8AC3E}">
        <p14:creationId xmlns:p14="http://schemas.microsoft.com/office/powerpoint/2010/main" val="67728468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6C82-5F82-4CBB-AA4C-9161892CBEE8}"/>
              </a:ext>
            </a:extLst>
          </p:cNvPr>
          <p:cNvSpPr>
            <a:spLocks noGrp="1"/>
          </p:cNvSpPr>
          <p:nvPr>
            <p:ph type="title"/>
          </p:nvPr>
        </p:nvSpPr>
        <p:spPr/>
        <p:txBody>
          <a:bodyPr/>
          <a:lstStyle/>
          <a:p>
            <a:r>
              <a:rPr lang="en-US" dirty="0">
                <a:solidFill>
                  <a:srgbClr val="002060"/>
                </a:solidFill>
                <a:latin typeface="Algerian" pitchFamily="82" charset="0"/>
              </a:rPr>
              <a:t>                 Advantages</a:t>
            </a:r>
            <a:r>
              <a:rPr lang="en-US" dirty="0">
                <a:solidFill>
                  <a:srgbClr val="002060"/>
                </a:solidFill>
              </a:rPr>
              <a:t>:</a:t>
            </a:r>
            <a:endParaRPr lang="en-IN" dirty="0">
              <a:solidFill>
                <a:srgbClr val="002060"/>
              </a:solidFill>
            </a:endParaRPr>
          </a:p>
        </p:txBody>
      </p:sp>
      <p:sp>
        <p:nvSpPr>
          <p:cNvPr id="3" name="Content Placeholder 2">
            <a:extLst>
              <a:ext uri="{FF2B5EF4-FFF2-40B4-BE49-F238E27FC236}">
                <a16:creationId xmlns:a16="http://schemas.microsoft.com/office/drawing/2014/main" id="{5769E9ED-3D5C-4A67-BDA5-85EBFF1FBD73}"/>
              </a:ext>
            </a:extLst>
          </p:cNvPr>
          <p:cNvSpPr>
            <a:spLocks noGrp="1"/>
          </p:cNvSpPr>
          <p:nvPr>
            <p:ph idx="1"/>
          </p:nvPr>
        </p:nvSpPr>
        <p:spPr/>
        <p:txBody>
          <a:bodyPr/>
          <a:lstStyle/>
          <a:p>
            <a:r>
              <a:rPr lang="en-IN" sz="2400" dirty="0">
                <a:solidFill>
                  <a:schemeClr val="tx1">
                    <a:lumMod val="95000"/>
                    <a:lumOff val="5000"/>
                  </a:schemeClr>
                </a:solidFill>
                <a:latin typeface="Monotype Corsiva"/>
              </a:rPr>
              <a:t>Through the predictions we make the developer of the Zomato app would able to know their drawbacks.</a:t>
            </a:r>
          </a:p>
          <a:p>
            <a:r>
              <a:rPr lang="en-IN" sz="2400" dirty="0">
                <a:solidFill>
                  <a:schemeClr val="tx1">
                    <a:lumMod val="95000"/>
                    <a:lumOff val="5000"/>
                  </a:schemeClr>
                </a:solidFill>
                <a:latin typeface="Monotype Corsiva"/>
              </a:rPr>
              <a:t>When any customer gives any review the developer would be able to improvise  their services.</a:t>
            </a:r>
          </a:p>
          <a:p>
            <a:r>
              <a:rPr lang="en-IN" sz="2400" dirty="0">
                <a:solidFill>
                  <a:schemeClr val="tx1">
                    <a:lumMod val="95000"/>
                    <a:lumOff val="5000"/>
                  </a:schemeClr>
                </a:solidFill>
                <a:latin typeface="Monotype Corsiva"/>
              </a:rPr>
              <a:t>Through the prediction we are creating an interface between the user and the developer which is a boon to the developer of the app</a:t>
            </a:r>
          </a:p>
          <a:p>
            <a:endParaRPr lang="en-IN" sz="2400" dirty="0">
              <a:solidFill>
                <a:schemeClr val="tx1">
                  <a:lumMod val="95000"/>
                  <a:lumOff val="5000"/>
                </a:schemeClr>
              </a:solidFill>
              <a:latin typeface="Monotype Corsiva"/>
            </a:endParaRPr>
          </a:p>
          <a:p>
            <a:endParaRPr lang="en-IN" dirty="0"/>
          </a:p>
        </p:txBody>
      </p:sp>
    </p:spTree>
    <p:extLst>
      <p:ext uri="{BB962C8B-B14F-4D97-AF65-F5344CB8AC3E}">
        <p14:creationId xmlns:p14="http://schemas.microsoft.com/office/powerpoint/2010/main" val="210119110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E83E-1F5E-49ED-A6D9-38EDCBE52EBA}"/>
              </a:ext>
            </a:extLst>
          </p:cNvPr>
          <p:cNvSpPr>
            <a:spLocks noGrp="1"/>
          </p:cNvSpPr>
          <p:nvPr>
            <p:ph type="title"/>
          </p:nvPr>
        </p:nvSpPr>
        <p:spPr/>
        <p:txBody>
          <a:bodyPr/>
          <a:lstStyle/>
          <a:p>
            <a:r>
              <a:rPr lang="en-IN" dirty="0">
                <a:solidFill>
                  <a:srgbClr val="002060"/>
                </a:solidFill>
                <a:latin typeface="Algerian" panose="04020705040A02060702" pitchFamily="82" charset="0"/>
              </a:rPr>
              <a:t>                disadvantages</a:t>
            </a:r>
          </a:p>
        </p:txBody>
      </p:sp>
      <p:sp>
        <p:nvSpPr>
          <p:cNvPr id="3" name="Content Placeholder 2">
            <a:extLst>
              <a:ext uri="{FF2B5EF4-FFF2-40B4-BE49-F238E27FC236}">
                <a16:creationId xmlns:a16="http://schemas.microsoft.com/office/drawing/2014/main" id="{D0290833-E0C2-4EAA-9711-7FEA40166C24}"/>
              </a:ext>
            </a:extLst>
          </p:cNvPr>
          <p:cNvSpPr>
            <a:spLocks noGrp="1"/>
          </p:cNvSpPr>
          <p:nvPr>
            <p:ph idx="1"/>
          </p:nvPr>
        </p:nvSpPr>
        <p:spPr/>
        <p:txBody>
          <a:bodyPr>
            <a:normAutofit/>
          </a:bodyPr>
          <a:lstStyle/>
          <a:p>
            <a:r>
              <a:rPr lang="en-IN" sz="2800" dirty="0">
                <a:solidFill>
                  <a:schemeClr val="tx1">
                    <a:lumMod val="95000"/>
                    <a:lumOff val="5000"/>
                  </a:schemeClr>
                </a:solidFill>
                <a:latin typeface="Monotype Corsiva"/>
              </a:rPr>
              <a:t>When a user who is not well versed of this tries to give a review which is not correct then the machine might not be able to detect if it is a positive or a negative review. It gives wrong output.</a:t>
            </a:r>
          </a:p>
          <a:p>
            <a:endParaRPr lang="en-IN" sz="2800" dirty="0">
              <a:solidFill>
                <a:schemeClr val="tx1">
                  <a:lumMod val="95000"/>
                  <a:lumOff val="5000"/>
                </a:schemeClr>
              </a:solidFill>
            </a:endParaRPr>
          </a:p>
          <a:p>
            <a:pPr marL="0" indent="0">
              <a:buNone/>
            </a:pPr>
            <a:r>
              <a:rPr lang="en-IN" sz="2800" dirty="0">
                <a:solidFill>
                  <a:schemeClr val="tx1">
                    <a:lumMod val="95000"/>
                    <a:lumOff val="5000"/>
                  </a:schemeClr>
                </a:solidFill>
              </a:rPr>
              <a:t> </a:t>
            </a:r>
          </a:p>
        </p:txBody>
      </p:sp>
    </p:spTree>
    <p:extLst>
      <p:ext uri="{BB962C8B-B14F-4D97-AF65-F5344CB8AC3E}">
        <p14:creationId xmlns:p14="http://schemas.microsoft.com/office/powerpoint/2010/main" val="138772999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CF745-11CC-45BD-A7BB-D457DA760594}"/>
              </a:ext>
            </a:extLst>
          </p:cNvPr>
          <p:cNvSpPr>
            <a:spLocks noGrp="1"/>
          </p:cNvSpPr>
          <p:nvPr>
            <p:ph type="title"/>
          </p:nvPr>
        </p:nvSpPr>
        <p:spPr/>
        <p:txBody>
          <a:bodyPr/>
          <a:lstStyle/>
          <a:p>
            <a:r>
              <a:rPr lang="en-US" dirty="0">
                <a:solidFill>
                  <a:srgbClr val="002060"/>
                </a:solidFill>
                <a:latin typeface="Algerian" pitchFamily="82" charset="0"/>
              </a:rPr>
              <a:t>                         Scope:</a:t>
            </a:r>
            <a:endParaRPr lang="en-IN" dirty="0"/>
          </a:p>
        </p:txBody>
      </p:sp>
      <p:sp>
        <p:nvSpPr>
          <p:cNvPr id="3" name="Content Placeholder 2">
            <a:extLst>
              <a:ext uri="{FF2B5EF4-FFF2-40B4-BE49-F238E27FC236}">
                <a16:creationId xmlns:a16="http://schemas.microsoft.com/office/drawing/2014/main" id="{59ADE00D-B020-497B-AF5B-008FCE334929}"/>
              </a:ext>
            </a:extLst>
          </p:cNvPr>
          <p:cNvSpPr>
            <a:spLocks noGrp="1"/>
          </p:cNvSpPr>
          <p:nvPr>
            <p:ph idx="1"/>
          </p:nvPr>
        </p:nvSpPr>
        <p:spPr/>
        <p:txBody>
          <a:bodyPr>
            <a:normAutofit/>
          </a:bodyPr>
          <a:lstStyle/>
          <a:p>
            <a:r>
              <a:rPr lang="en-IN" sz="2800" dirty="0">
                <a:latin typeface="Monotype Corsiva"/>
              </a:rPr>
              <a:t> </a:t>
            </a:r>
            <a:r>
              <a:rPr lang="en-IN" sz="2800" dirty="0">
                <a:solidFill>
                  <a:schemeClr val="tx1">
                    <a:lumMod val="95000"/>
                    <a:lumOff val="5000"/>
                  </a:schemeClr>
                </a:solidFill>
                <a:latin typeface="Monotype Corsiva"/>
              </a:rPr>
              <a:t>In future, this project can be further applied to analyse the statistics of particular app and develop accordingly.</a:t>
            </a:r>
          </a:p>
          <a:p>
            <a:r>
              <a:rPr lang="en-IN" sz="2800" dirty="0">
                <a:solidFill>
                  <a:schemeClr val="tx1">
                    <a:lumMod val="95000"/>
                    <a:lumOff val="5000"/>
                  </a:schemeClr>
                </a:solidFill>
                <a:latin typeface="Monotype Corsiva"/>
              </a:rPr>
              <a:t>This project can be considered as a base and can be implemented to various apps irrespective of the fields which makes their work simpler and productive.</a:t>
            </a:r>
          </a:p>
          <a:p>
            <a:r>
              <a:rPr lang="en-IN" sz="2800" dirty="0">
                <a:solidFill>
                  <a:schemeClr val="tx1">
                    <a:lumMod val="95000"/>
                    <a:lumOff val="5000"/>
                  </a:schemeClr>
                </a:solidFill>
                <a:latin typeface="Monotype Corsiva"/>
              </a:rPr>
              <a:t>It improves the efficiency of the app.</a:t>
            </a:r>
          </a:p>
        </p:txBody>
      </p:sp>
    </p:spTree>
    <p:extLst>
      <p:ext uri="{BB962C8B-B14F-4D97-AF65-F5344CB8AC3E}">
        <p14:creationId xmlns:p14="http://schemas.microsoft.com/office/powerpoint/2010/main" val="227738592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402C3C-96BF-48F5-9BF8-93E4C0BE84A3}"/>
              </a:ext>
            </a:extLst>
          </p:cNvPr>
          <p:cNvPicPr>
            <a:picLocks noChangeAspect="1"/>
          </p:cNvPicPr>
          <p:nvPr/>
        </p:nvPicPr>
        <p:blipFill>
          <a:blip r:embed="rId2"/>
          <a:stretch>
            <a:fillRect/>
          </a:stretch>
        </p:blipFill>
        <p:spPr>
          <a:xfrm>
            <a:off x="3640822" y="0"/>
            <a:ext cx="8414158" cy="6858000"/>
          </a:xfrm>
          <a:prstGeom prst="rect">
            <a:avLst/>
          </a:prstGeom>
        </p:spPr>
      </p:pic>
    </p:spTree>
    <p:extLst>
      <p:ext uri="{BB962C8B-B14F-4D97-AF65-F5344CB8AC3E}">
        <p14:creationId xmlns:p14="http://schemas.microsoft.com/office/powerpoint/2010/main" val="243284133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A15E75-5DDE-4F7F-8930-2FDD3346BDCB}"/>
              </a:ext>
            </a:extLst>
          </p:cNvPr>
          <p:cNvPicPr>
            <a:picLocks noChangeAspect="1"/>
          </p:cNvPicPr>
          <p:nvPr/>
        </p:nvPicPr>
        <p:blipFill>
          <a:blip r:embed="rId2"/>
          <a:stretch>
            <a:fillRect/>
          </a:stretch>
        </p:blipFill>
        <p:spPr>
          <a:xfrm>
            <a:off x="733943" y="2236272"/>
            <a:ext cx="2133785" cy="2133785"/>
          </a:xfrm>
          <a:prstGeom prst="rect">
            <a:avLst/>
          </a:prstGeom>
        </p:spPr>
      </p:pic>
      <p:pic>
        <p:nvPicPr>
          <p:cNvPr id="3" name="Picture 2">
            <a:extLst>
              <a:ext uri="{FF2B5EF4-FFF2-40B4-BE49-F238E27FC236}">
                <a16:creationId xmlns:a16="http://schemas.microsoft.com/office/drawing/2014/main" id="{5CE92B7C-9585-465A-ACD9-EDA8357FA93A}"/>
              </a:ext>
            </a:extLst>
          </p:cNvPr>
          <p:cNvPicPr>
            <a:picLocks noChangeAspect="1"/>
          </p:cNvPicPr>
          <p:nvPr/>
        </p:nvPicPr>
        <p:blipFill>
          <a:blip r:embed="rId3"/>
          <a:stretch>
            <a:fillRect/>
          </a:stretch>
        </p:blipFill>
        <p:spPr>
          <a:xfrm>
            <a:off x="2867728" y="964734"/>
            <a:ext cx="6316953" cy="4840447"/>
          </a:xfrm>
          <a:prstGeom prst="rect">
            <a:avLst/>
          </a:prstGeom>
        </p:spPr>
      </p:pic>
      <p:pic>
        <p:nvPicPr>
          <p:cNvPr id="4" name="Picture 3">
            <a:extLst>
              <a:ext uri="{FF2B5EF4-FFF2-40B4-BE49-F238E27FC236}">
                <a16:creationId xmlns:a16="http://schemas.microsoft.com/office/drawing/2014/main" id="{FE4368A1-CA5F-4E22-906B-9E28238D4E88}"/>
              </a:ext>
            </a:extLst>
          </p:cNvPr>
          <p:cNvPicPr>
            <a:picLocks noChangeAspect="1"/>
          </p:cNvPicPr>
          <p:nvPr/>
        </p:nvPicPr>
        <p:blipFill>
          <a:blip r:embed="rId4"/>
          <a:stretch>
            <a:fillRect/>
          </a:stretch>
        </p:blipFill>
        <p:spPr>
          <a:xfrm>
            <a:off x="9184681" y="2236272"/>
            <a:ext cx="2060627" cy="2133785"/>
          </a:xfrm>
          <a:prstGeom prst="rect">
            <a:avLst/>
          </a:prstGeom>
        </p:spPr>
      </p:pic>
    </p:spTree>
    <p:extLst>
      <p:ext uri="{BB962C8B-B14F-4D97-AF65-F5344CB8AC3E}">
        <p14:creationId xmlns:p14="http://schemas.microsoft.com/office/powerpoint/2010/main" val="6050754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03454-6A7A-4242-8371-293175380E58}"/>
              </a:ext>
            </a:extLst>
          </p:cNvPr>
          <p:cNvSpPr>
            <a:spLocks noGrp="1"/>
          </p:cNvSpPr>
          <p:nvPr>
            <p:ph type="title"/>
          </p:nvPr>
        </p:nvSpPr>
        <p:spPr/>
        <p:txBody>
          <a:bodyPr/>
          <a:lstStyle/>
          <a:p>
            <a:r>
              <a:rPr lang="en-US" dirty="0">
                <a:solidFill>
                  <a:srgbClr val="002060"/>
                </a:solidFill>
                <a:latin typeface="Algerian" pitchFamily="82" charset="0"/>
              </a:rPr>
              <a:t>          About the project:</a:t>
            </a:r>
            <a:endParaRPr lang="en-IN" dirty="0">
              <a:solidFill>
                <a:srgbClr val="002060"/>
              </a:solidFill>
            </a:endParaRPr>
          </a:p>
        </p:txBody>
      </p:sp>
      <p:sp>
        <p:nvSpPr>
          <p:cNvPr id="3" name="Content Placeholder 2">
            <a:extLst>
              <a:ext uri="{FF2B5EF4-FFF2-40B4-BE49-F238E27FC236}">
                <a16:creationId xmlns:a16="http://schemas.microsoft.com/office/drawing/2014/main" id="{04BF3B98-ADFB-41BA-9352-94126DC0F31D}"/>
              </a:ext>
            </a:extLst>
          </p:cNvPr>
          <p:cNvSpPr>
            <a:spLocks noGrp="1"/>
          </p:cNvSpPr>
          <p:nvPr>
            <p:ph idx="1"/>
          </p:nvPr>
        </p:nvSpPr>
        <p:spPr/>
        <p:txBody>
          <a:bodyPr/>
          <a:lstStyle/>
          <a:p>
            <a:r>
              <a:rPr lang="en-US" sz="2400" dirty="0">
                <a:solidFill>
                  <a:schemeClr val="tx1"/>
                </a:solidFill>
                <a:latin typeface="Monotype Corsiva" pitchFamily="66" charset="0"/>
              </a:rPr>
              <a:t>The project demonstrates  the efficiency of the app Zomato.</a:t>
            </a:r>
          </a:p>
          <a:p>
            <a:r>
              <a:rPr lang="en-US" sz="2400" dirty="0">
                <a:solidFill>
                  <a:schemeClr val="tx1"/>
                </a:solidFill>
                <a:latin typeface="Monotype Corsiva" pitchFamily="66" charset="0"/>
              </a:rPr>
              <a:t>The user gets an instant feedback based on the review given.</a:t>
            </a:r>
          </a:p>
          <a:p>
            <a:r>
              <a:rPr lang="en-US" sz="2400" dirty="0">
                <a:solidFill>
                  <a:schemeClr val="tx1"/>
                </a:solidFill>
                <a:latin typeface="Monotype Corsiva" pitchFamily="66" charset="0"/>
              </a:rPr>
              <a:t>The user is free to give  any kind of feedback  which  is ensured to be taken care by the developer.</a:t>
            </a:r>
          </a:p>
          <a:p>
            <a:r>
              <a:rPr lang="en-US" sz="2400" dirty="0">
                <a:solidFill>
                  <a:schemeClr val="tx1"/>
                </a:solidFill>
                <a:latin typeface="Monotype Corsiva" pitchFamily="66" charset="0"/>
              </a:rPr>
              <a:t>It helps the  developer  to know how productive the app is in different places.</a:t>
            </a:r>
          </a:p>
          <a:p>
            <a:r>
              <a:rPr lang="en-US" sz="2400" dirty="0">
                <a:solidFill>
                  <a:schemeClr val="tx1"/>
                </a:solidFill>
                <a:latin typeface="Monotype Corsiva" pitchFamily="66" charset="0"/>
              </a:rPr>
              <a:t>It provides  developer a rough statistic of the reviews  stated by the customers.</a:t>
            </a:r>
          </a:p>
          <a:p>
            <a:r>
              <a:rPr lang="en-US" sz="2400" dirty="0">
                <a:solidFill>
                  <a:schemeClr val="tx1"/>
                </a:solidFill>
                <a:latin typeface="Monotype Corsiva" pitchFamily="66" charset="0"/>
              </a:rPr>
              <a:t>The developer analyses the statistics and develops accordingly.</a:t>
            </a:r>
          </a:p>
          <a:p>
            <a:endParaRPr lang="en-IN" dirty="0"/>
          </a:p>
        </p:txBody>
      </p:sp>
    </p:spTree>
    <p:extLst>
      <p:ext uri="{BB962C8B-B14F-4D97-AF65-F5344CB8AC3E}">
        <p14:creationId xmlns:p14="http://schemas.microsoft.com/office/powerpoint/2010/main" val="6760942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8A392-E755-46A8-B2D0-453062B84EB4}"/>
              </a:ext>
            </a:extLst>
          </p:cNvPr>
          <p:cNvSpPr>
            <a:spLocks noGrp="1"/>
          </p:cNvSpPr>
          <p:nvPr>
            <p:ph type="title"/>
          </p:nvPr>
        </p:nvSpPr>
        <p:spPr/>
        <p:txBody>
          <a:bodyPr/>
          <a:lstStyle/>
          <a:p>
            <a:r>
              <a:rPr lang="en-US" dirty="0">
                <a:latin typeface="Algerian" pitchFamily="82" charset="0"/>
              </a:rPr>
              <a:t>                           </a:t>
            </a:r>
            <a:r>
              <a:rPr lang="en-US" sz="6000" dirty="0">
                <a:solidFill>
                  <a:srgbClr val="002060"/>
                </a:solidFill>
                <a:latin typeface="Algerian" pitchFamily="82" charset="0"/>
              </a:rPr>
              <a:t>NLP:</a:t>
            </a:r>
            <a:endParaRPr lang="en-IN" sz="6000" dirty="0">
              <a:solidFill>
                <a:srgbClr val="002060"/>
              </a:solidFill>
            </a:endParaRPr>
          </a:p>
        </p:txBody>
      </p:sp>
      <p:sp>
        <p:nvSpPr>
          <p:cNvPr id="3" name="Content Placeholder 2">
            <a:extLst>
              <a:ext uri="{FF2B5EF4-FFF2-40B4-BE49-F238E27FC236}">
                <a16:creationId xmlns:a16="http://schemas.microsoft.com/office/drawing/2014/main" id="{10466CA3-0FAF-4417-BB83-84FE2D54C16B}"/>
              </a:ext>
            </a:extLst>
          </p:cNvPr>
          <p:cNvSpPr>
            <a:spLocks noGrp="1"/>
          </p:cNvSpPr>
          <p:nvPr>
            <p:ph idx="1"/>
          </p:nvPr>
        </p:nvSpPr>
        <p:spPr/>
        <p:txBody>
          <a:bodyPr/>
          <a:lstStyle/>
          <a:p>
            <a:r>
              <a:rPr lang="en-US" sz="2400" dirty="0">
                <a:solidFill>
                  <a:schemeClr val="tx1">
                    <a:lumMod val="95000"/>
                    <a:lumOff val="5000"/>
                  </a:schemeClr>
                </a:solidFill>
                <a:latin typeface="Monotype Corsiva" pitchFamily="66" charset="0"/>
              </a:rPr>
              <a:t>The implementation  of our project is done using Natural Language Processing(NLP) .</a:t>
            </a:r>
          </a:p>
          <a:p>
            <a:r>
              <a:rPr lang="en-US" sz="2400" dirty="0">
                <a:solidFill>
                  <a:schemeClr val="tx1">
                    <a:lumMod val="95000"/>
                    <a:lumOff val="5000"/>
                  </a:schemeClr>
                </a:solidFill>
                <a:latin typeface="Monotype Corsiva" pitchFamily="66" charset="0"/>
              </a:rPr>
              <a:t>NLP  is concerned with the interactions between computers and the human language.</a:t>
            </a:r>
          </a:p>
          <a:p>
            <a:r>
              <a:rPr lang="en-US" sz="2400" dirty="0">
                <a:solidFill>
                  <a:schemeClr val="tx1">
                    <a:lumMod val="95000"/>
                    <a:lumOff val="5000"/>
                  </a:schemeClr>
                </a:solidFill>
                <a:latin typeface="Monotype Corsiva" pitchFamily="66" charset="0"/>
              </a:rPr>
              <a:t>It analyses large amount  of natural  language   data.</a:t>
            </a:r>
          </a:p>
          <a:p>
            <a:r>
              <a:rPr lang="en-US" sz="2400" dirty="0">
                <a:solidFill>
                  <a:schemeClr val="tx1">
                    <a:lumMod val="95000"/>
                    <a:lumOff val="5000"/>
                  </a:schemeClr>
                </a:solidFill>
                <a:latin typeface="Monotype Corsiva" pitchFamily="66" charset="0"/>
              </a:rPr>
              <a:t>Challenges in NLP  involve speech recognition ,natural language understanding and  natural language generation .</a:t>
            </a:r>
          </a:p>
          <a:p>
            <a:endParaRPr lang="en-IN" dirty="0"/>
          </a:p>
        </p:txBody>
      </p:sp>
      <p:pic>
        <p:nvPicPr>
          <p:cNvPr id="4" name="Picture 3">
            <a:extLst>
              <a:ext uri="{FF2B5EF4-FFF2-40B4-BE49-F238E27FC236}">
                <a16:creationId xmlns:a16="http://schemas.microsoft.com/office/drawing/2014/main" id="{F83EA419-5ACB-44ED-A0A6-8AEDD2F5E1B9}"/>
              </a:ext>
            </a:extLst>
          </p:cNvPr>
          <p:cNvPicPr>
            <a:picLocks noChangeAspect="1"/>
          </p:cNvPicPr>
          <p:nvPr/>
        </p:nvPicPr>
        <p:blipFill>
          <a:blip r:embed="rId2"/>
          <a:stretch>
            <a:fillRect/>
          </a:stretch>
        </p:blipFill>
        <p:spPr>
          <a:xfrm>
            <a:off x="245081" y="2438400"/>
            <a:ext cx="2621507" cy="1743607"/>
          </a:xfrm>
          <a:prstGeom prst="rect">
            <a:avLst/>
          </a:prstGeom>
        </p:spPr>
      </p:pic>
    </p:spTree>
    <p:extLst>
      <p:ext uri="{BB962C8B-B14F-4D97-AF65-F5344CB8AC3E}">
        <p14:creationId xmlns:p14="http://schemas.microsoft.com/office/powerpoint/2010/main" val="68358217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FD70-6E5B-4877-95F9-ABEA7DEA5A4C}"/>
              </a:ext>
            </a:extLst>
          </p:cNvPr>
          <p:cNvSpPr>
            <a:spLocks noGrp="1"/>
          </p:cNvSpPr>
          <p:nvPr>
            <p:ph type="title"/>
          </p:nvPr>
        </p:nvSpPr>
        <p:spPr/>
        <p:txBody>
          <a:bodyPr/>
          <a:lstStyle/>
          <a:p>
            <a:r>
              <a:rPr lang="en-US" dirty="0">
                <a:latin typeface="Algerian" pitchFamily="82" charset="0"/>
              </a:rPr>
              <a:t>               </a:t>
            </a:r>
            <a:r>
              <a:rPr lang="en-US" dirty="0">
                <a:solidFill>
                  <a:srgbClr val="002060"/>
                </a:solidFill>
                <a:latin typeface="Algerian" pitchFamily="82" charset="0"/>
              </a:rPr>
              <a:t>terminology:</a:t>
            </a:r>
            <a:endParaRPr lang="en-IN" dirty="0">
              <a:solidFill>
                <a:srgbClr val="002060"/>
              </a:solidFill>
            </a:endParaRPr>
          </a:p>
        </p:txBody>
      </p:sp>
      <p:sp>
        <p:nvSpPr>
          <p:cNvPr id="3" name="Content Placeholder 2">
            <a:extLst>
              <a:ext uri="{FF2B5EF4-FFF2-40B4-BE49-F238E27FC236}">
                <a16:creationId xmlns:a16="http://schemas.microsoft.com/office/drawing/2014/main" id="{1733A532-B3A9-49EA-BB31-50D98A03119A}"/>
              </a:ext>
            </a:extLst>
          </p:cNvPr>
          <p:cNvSpPr>
            <a:spLocks noGrp="1"/>
          </p:cNvSpPr>
          <p:nvPr>
            <p:ph idx="1"/>
          </p:nvPr>
        </p:nvSpPr>
        <p:spPr/>
        <p:txBody>
          <a:bodyPr>
            <a:normAutofit fontScale="85000" lnSpcReduction="20000"/>
          </a:bodyPr>
          <a:lstStyle/>
          <a:p>
            <a:r>
              <a:rPr lang="en-US" sz="2600" b="1" dirty="0">
                <a:solidFill>
                  <a:schemeClr val="tx1">
                    <a:lumMod val="95000"/>
                    <a:lumOff val="5000"/>
                  </a:schemeClr>
                </a:solidFill>
                <a:latin typeface="Monotype Corsiva" pitchFamily="66" charset="0"/>
              </a:rPr>
              <a:t>Grammar Induction:	</a:t>
            </a:r>
          </a:p>
          <a:p>
            <a:pPr>
              <a:buNone/>
            </a:pPr>
            <a:r>
              <a:rPr lang="en-US" sz="2600" b="1" dirty="0">
                <a:solidFill>
                  <a:schemeClr val="tx1">
                    <a:lumMod val="95000"/>
                    <a:lumOff val="5000"/>
                  </a:schemeClr>
                </a:solidFill>
                <a:latin typeface="Monotype Corsiva" pitchFamily="66" charset="0"/>
              </a:rPr>
              <a:t>    </a:t>
            </a:r>
            <a:r>
              <a:rPr lang="en-US" sz="2600" dirty="0">
                <a:solidFill>
                  <a:schemeClr val="tx1">
                    <a:lumMod val="95000"/>
                    <a:lumOff val="5000"/>
                  </a:schemeClr>
                </a:solidFill>
                <a:latin typeface="Monotype Corsiva" pitchFamily="66" charset="0"/>
              </a:rPr>
              <a:t> 		Generates  a  formal  grammar  that  describes  language’s  syntax.</a:t>
            </a:r>
          </a:p>
          <a:p>
            <a:r>
              <a:rPr lang="en-US" sz="2600" b="1" dirty="0">
                <a:solidFill>
                  <a:schemeClr val="tx1">
                    <a:lumMod val="95000"/>
                    <a:lumOff val="5000"/>
                  </a:schemeClr>
                </a:solidFill>
                <a:latin typeface="Monotype Corsiva" pitchFamily="66" charset="0"/>
              </a:rPr>
              <a:t>Lemmatization:</a:t>
            </a:r>
          </a:p>
          <a:p>
            <a:pPr>
              <a:buNone/>
            </a:pPr>
            <a:r>
              <a:rPr lang="en-US" sz="2600" b="1" dirty="0">
                <a:solidFill>
                  <a:schemeClr val="tx1">
                    <a:lumMod val="95000"/>
                    <a:lumOff val="5000"/>
                  </a:schemeClr>
                </a:solidFill>
                <a:latin typeface="Monotype Corsiva" pitchFamily="66" charset="0"/>
              </a:rPr>
              <a:t>	</a:t>
            </a:r>
            <a:r>
              <a:rPr lang="en-US" sz="2600" dirty="0">
                <a:solidFill>
                  <a:schemeClr val="tx1">
                    <a:lumMod val="95000"/>
                    <a:lumOff val="5000"/>
                  </a:schemeClr>
                </a:solidFill>
                <a:latin typeface="Monotype Corsiva" pitchFamily="66" charset="0"/>
              </a:rPr>
              <a:t>	The task of removing inflectional endings only and to return the base dictionary form of a word which is also known as a lemma.</a:t>
            </a:r>
          </a:p>
          <a:p>
            <a:r>
              <a:rPr lang="en-US" sz="2600" b="1" dirty="0">
                <a:solidFill>
                  <a:schemeClr val="tx1">
                    <a:lumMod val="95000"/>
                    <a:lumOff val="5000"/>
                  </a:schemeClr>
                </a:solidFill>
                <a:latin typeface="Monotype Corsiva" pitchFamily="66" charset="0"/>
              </a:rPr>
              <a:t>Part-of-speech tagging:</a:t>
            </a:r>
          </a:p>
          <a:p>
            <a:pPr>
              <a:buNone/>
            </a:pPr>
            <a:r>
              <a:rPr lang="en-US" sz="2600" b="1" dirty="0">
                <a:solidFill>
                  <a:schemeClr val="tx1">
                    <a:lumMod val="95000"/>
                    <a:lumOff val="5000"/>
                  </a:schemeClr>
                </a:solidFill>
                <a:latin typeface="Monotype Corsiva" pitchFamily="66" charset="0"/>
              </a:rPr>
              <a:t>	</a:t>
            </a:r>
            <a:r>
              <a:rPr lang="en-US" sz="2600" dirty="0">
                <a:solidFill>
                  <a:schemeClr val="tx1">
                    <a:lumMod val="95000"/>
                    <a:lumOff val="5000"/>
                  </a:schemeClr>
                </a:solidFill>
                <a:latin typeface="Monotype Corsiva" pitchFamily="66" charset="0"/>
              </a:rPr>
              <a:t>	Given a sentence, determine the part of speech (</a:t>
            </a:r>
            <a:r>
              <a:rPr lang="en-US" sz="2600" b="1" dirty="0">
                <a:solidFill>
                  <a:schemeClr val="tx1">
                    <a:lumMod val="95000"/>
                    <a:lumOff val="5000"/>
                  </a:schemeClr>
                </a:solidFill>
                <a:latin typeface="Monotype Corsiva" pitchFamily="66" charset="0"/>
              </a:rPr>
              <a:t>POS</a:t>
            </a:r>
            <a:r>
              <a:rPr lang="en-US" sz="2600" dirty="0">
                <a:solidFill>
                  <a:schemeClr val="tx1">
                    <a:lumMod val="95000"/>
                    <a:lumOff val="5000"/>
                  </a:schemeClr>
                </a:solidFill>
                <a:latin typeface="Monotype Corsiva" pitchFamily="66" charset="0"/>
              </a:rPr>
              <a:t>) for each word. Many words, especially common ones, can serve as multiple parts of speech. For example, "book" can be a noun ("the book on the table") or verb ("to book a flight").</a:t>
            </a:r>
          </a:p>
          <a:p>
            <a:endParaRPr lang="en-IN" dirty="0"/>
          </a:p>
        </p:txBody>
      </p:sp>
    </p:spTree>
    <p:extLst>
      <p:ext uri="{BB962C8B-B14F-4D97-AF65-F5344CB8AC3E}">
        <p14:creationId xmlns:p14="http://schemas.microsoft.com/office/powerpoint/2010/main" val="224427922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9E2D-7B86-4746-AA01-C7F35BAFFF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89D86B-113E-4EEC-88D6-48541340B809}"/>
              </a:ext>
            </a:extLst>
          </p:cNvPr>
          <p:cNvSpPr>
            <a:spLocks noGrp="1"/>
          </p:cNvSpPr>
          <p:nvPr>
            <p:ph idx="1"/>
          </p:nvPr>
        </p:nvSpPr>
        <p:spPr/>
        <p:txBody>
          <a:bodyPr>
            <a:normAutofit lnSpcReduction="10000"/>
          </a:bodyPr>
          <a:lstStyle/>
          <a:p>
            <a:r>
              <a:rPr lang="en-US" sz="2400" b="1" dirty="0">
                <a:solidFill>
                  <a:schemeClr val="tx1">
                    <a:lumMod val="95000"/>
                    <a:lumOff val="5000"/>
                  </a:schemeClr>
                </a:solidFill>
                <a:latin typeface="Monotype Corsiva" pitchFamily="66" charset="0"/>
              </a:rPr>
              <a:t>Parsing:</a:t>
            </a:r>
          </a:p>
          <a:p>
            <a:pPr>
              <a:buNone/>
            </a:pPr>
            <a:r>
              <a:rPr lang="en-US" sz="2400" b="1" dirty="0">
                <a:solidFill>
                  <a:schemeClr val="tx1">
                    <a:lumMod val="95000"/>
                    <a:lumOff val="5000"/>
                  </a:schemeClr>
                </a:solidFill>
                <a:latin typeface="Monotype Corsiva" pitchFamily="66" charset="0"/>
              </a:rPr>
              <a:t>	</a:t>
            </a:r>
            <a:r>
              <a:rPr lang="en-US" sz="2400" dirty="0">
                <a:solidFill>
                  <a:schemeClr val="tx1">
                    <a:lumMod val="95000"/>
                    <a:lumOff val="5000"/>
                  </a:schemeClr>
                </a:solidFill>
                <a:latin typeface="Monotype Corsiva" pitchFamily="66" charset="0"/>
              </a:rPr>
              <a:t>	Determine the parse tree (grammatical analysis) of a given sentence.</a:t>
            </a:r>
            <a:endParaRPr lang="en-IN" sz="2400" dirty="0">
              <a:solidFill>
                <a:schemeClr val="tx1">
                  <a:lumMod val="95000"/>
                  <a:lumOff val="5000"/>
                </a:schemeClr>
              </a:solidFill>
            </a:endParaRPr>
          </a:p>
          <a:p>
            <a:r>
              <a:rPr lang="en-US" sz="2400" b="1" dirty="0">
                <a:solidFill>
                  <a:schemeClr val="tx1">
                    <a:lumMod val="95000"/>
                    <a:lumOff val="5000"/>
                  </a:schemeClr>
                </a:solidFill>
                <a:latin typeface="Monotype Corsiva" pitchFamily="66" charset="0"/>
              </a:rPr>
              <a:t>Sentence  breaking:</a:t>
            </a:r>
          </a:p>
          <a:p>
            <a:pPr>
              <a:buNone/>
            </a:pPr>
            <a:r>
              <a:rPr lang="en-US" sz="2400" dirty="0">
                <a:solidFill>
                  <a:schemeClr val="tx1">
                    <a:lumMod val="95000"/>
                    <a:lumOff val="5000"/>
                  </a:schemeClr>
                </a:solidFill>
                <a:latin typeface="Monotype Corsiva" pitchFamily="66" charset="0"/>
              </a:rPr>
              <a:t>		From a given a chunk of text, we find the sentence boundaries. Sentence boundaries are often marked by periods or other punctuation marks.</a:t>
            </a:r>
          </a:p>
          <a:p>
            <a:r>
              <a:rPr lang="en-US" sz="2400" b="1" dirty="0">
                <a:solidFill>
                  <a:schemeClr val="tx1">
                    <a:lumMod val="95000"/>
                    <a:lumOff val="5000"/>
                  </a:schemeClr>
                </a:solidFill>
                <a:latin typeface="Monotype Corsiva" pitchFamily="66" charset="0"/>
              </a:rPr>
              <a:t>Stemming:</a:t>
            </a:r>
          </a:p>
          <a:p>
            <a:pPr>
              <a:buNone/>
            </a:pPr>
            <a:r>
              <a:rPr lang="en-US" sz="2400" dirty="0">
                <a:solidFill>
                  <a:schemeClr val="tx1">
                    <a:lumMod val="95000"/>
                    <a:lumOff val="5000"/>
                  </a:schemeClr>
                </a:solidFill>
                <a:latin typeface="Monotype Corsiva" pitchFamily="66" charset="0"/>
              </a:rPr>
              <a:t>		The process of reducing inflected (or sometimes derived) words to their root form. (e.g. "close" will be the root for "closed", "closing", "close", "closer" </a:t>
            </a:r>
            <a:r>
              <a:rPr lang="en-US" sz="2400" dirty="0" err="1">
                <a:solidFill>
                  <a:schemeClr val="tx1">
                    <a:lumMod val="95000"/>
                    <a:lumOff val="5000"/>
                  </a:schemeClr>
                </a:solidFill>
                <a:latin typeface="Monotype Corsiva" pitchFamily="66" charset="0"/>
              </a:rPr>
              <a:t>etc</a:t>
            </a:r>
            <a:r>
              <a:rPr lang="en-US" sz="2400" dirty="0">
                <a:solidFill>
                  <a:schemeClr val="tx1">
                    <a:lumMod val="95000"/>
                    <a:lumOff val="5000"/>
                  </a:schemeClr>
                </a:solidFill>
                <a:latin typeface="Monotype Corsiva" pitchFamily="66" charset="0"/>
              </a:rPr>
              <a:t>).</a:t>
            </a:r>
          </a:p>
        </p:txBody>
      </p:sp>
      <p:pic>
        <p:nvPicPr>
          <p:cNvPr id="4" name="Picture 3">
            <a:extLst>
              <a:ext uri="{FF2B5EF4-FFF2-40B4-BE49-F238E27FC236}">
                <a16:creationId xmlns:a16="http://schemas.microsoft.com/office/drawing/2014/main" id="{AD34D4A0-F735-42C7-BB40-EBBA6D905439}"/>
              </a:ext>
            </a:extLst>
          </p:cNvPr>
          <p:cNvPicPr>
            <a:picLocks noChangeAspect="1"/>
          </p:cNvPicPr>
          <p:nvPr/>
        </p:nvPicPr>
        <p:blipFill>
          <a:blip r:embed="rId2"/>
          <a:stretch>
            <a:fillRect/>
          </a:stretch>
        </p:blipFill>
        <p:spPr>
          <a:xfrm>
            <a:off x="487729" y="5049736"/>
            <a:ext cx="2362200" cy="1238250"/>
          </a:xfrm>
          <a:prstGeom prst="rect">
            <a:avLst/>
          </a:prstGeom>
        </p:spPr>
      </p:pic>
    </p:spTree>
    <p:extLst>
      <p:ext uri="{BB962C8B-B14F-4D97-AF65-F5344CB8AC3E}">
        <p14:creationId xmlns:p14="http://schemas.microsoft.com/office/powerpoint/2010/main" val="241776907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044E0-049D-444E-A7CD-38D41751B2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1EABED-AC7E-432A-82D2-ED76FEB0B3C7}"/>
              </a:ext>
            </a:extLst>
          </p:cNvPr>
          <p:cNvSpPr>
            <a:spLocks noGrp="1"/>
          </p:cNvSpPr>
          <p:nvPr>
            <p:ph idx="1"/>
          </p:nvPr>
        </p:nvSpPr>
        <p:spPr/>
        <p:txBody>
          <a:bodyPr>
            <a:normAutofit/>
          </a:bodyPr>
          <a:lstStyle/>
          <a:p>
            <a:r>
              <a:rPr lang="en-US" sz="2800" b="1" dirty="0">
                <a:solidFill>
                  <a:schemeClr val="tx1">
                    <a:lumMod val="95000"/>
                    <a:lumOff val="5000"/>
                  </a:schemeClr>
                </a:solidFill>
                <a:latin typeface="Monotype Corsiva" pitchFamily="66" charset="0"/>
              </a:rPr>
              <a:t>Terminology extraction</a:t>
            </a:r>
            <a:endParaRPr lang="en-US" sz="2800" dirty="0">
              <a:solidFill>
                <a:schemeClr val="tx1">
                  <a:lumMod val="95000"/>
                  <a:lumOff val="5000"/>
                </a:schemeClr>
              </a:solidFill>
              <a:latin typeface="Monotype Corsiva" pitchFamily="66" charset="0"/>
            </a:endParaRPr>
          </a:p>
          <a:p>
            <a:pPr>
              <a:buNone/>
            </a:pPr>
            <a:r>
              <a:rPr lang="en-US" sz="2800" dirty="0">
                <a:solidFill>
                  <a:schemeClr val="tx1">
                    <a:lumMod val="95000"/>
                    <a:lumOff val="5000"/>
                  </a:schemeClr>
                </a:solidFill>
                <a:latin typeface="Monotype Corsiva" pitchFamily="66" charset="0"/>
              </a:rPr>
              <a:t>	The goal of terminology extraction is to automatically extract relevant terms from a given corpus.</a:t>
            </a:r>
          </a:p>
          <a:p>
            <a:r>
              <a:rPr lang="en-US" sz="2800" dirty="0">
                <a:solidFill>
                  <a:schemeClr val="tx1">
                    <a:lumMod val="95000"/>
                    <a:lumOff val="5000"/>
                  </a:schemeClr>
                </a:solidFill>
                <a:latin typeface="Monotype Corsiva" pitchFamily="66" charset="0"/>
              </a:rPr>
              <a:t> </a:t>
            </a:r>
            <a:r>
              <a:rPr lang="en-US" sz="2800" b="1" dirty="0">
                <a:solidFill>
                  <a:schemeClr val="tx1">
                    <a:lumMod val="95000"/>
                    <a:lumOff val="5000"/>
                  </a:schemeClr>
                </a:solidFill>
                <a:latin typeface="Monotype Corsiva" pitchFamily="66" charset="0"/>
              </a:rPr>
              <a:t>Word segmentation</a:t>
            </a:r>
          </a:p>
          <a:p>
            <a:pPr>
              <a:buNone/>
            </a:pPr>
            <a:r>
              <a:rPr lang="en-US" sz="2800" dirty="0">
                <a:solidFill>
                  <a:schemeClr val="tx1">
                    <a:lumMod val="95000"/>
                    <a:lumOff val="5000"/>
                  </a:schemeClr>
                </a:solidFill>
                <a:latin typeface="Monotype Corsiva" pitchFamily="66" charset="0"/>
              </a:rPr>
              <a:t>		Separate a chunk of continuous text into separate words.</a:t>
            </a:r>
          </a:p>
        </p:txBody>
      </p:sp>
    </p:spTree>
    <p:extLst>
      <p:ext uri="{BB962C8B-B14F-4D97-AF65-F5344CB8AC3E}">
        <p14:creationId xmlns:p14="http://schemas.microsoft.com/office/powerpoint/2010/main" val="269491643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AA85-8E64-4185-BF3F-708C0797565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59BFDE5-A0D7-4482-ACE0-7C8E790F8CA8}"/>
              </a:ext>
            </a:extLst>
          </p:cNvPr>
          <p:cNvSpPr>
            <a:spLocks noGrp="1"/>
          </p:cNvSpPr>
          <p:nvPr>
            <p:ph idx="1"/>
          </p:nvPr>
        </p:nvSpPr>
        <p:spPr/>
        <p:txBody>
          <a:bodyPr>
            <a:normAutofit/>
          </a:bodyPr>
          <a:lstStyle/>
          <a:p>
            <a:endParaRPr lang="en-US" sz="2400" dirty="0">
              <a:latin typeface="Monotype Corsiva" pitchFamily="66" charset="0"/>
            </a:endParaRPr>
          </a:p>
          <a:p>
            <a:r>
              <a:rPr lang="en-US" sz="2400" b="1" dirty="0">
                <a:solidFill>
                  <a:schemeClr val="tx1">
                    <a:lumMod val="95000"/>
                    <a:lumOff val="5000"/>
                  </a:schemeClr>
                </a:solidFill>
                <a:latin typeface="Monotype Corsiva" pitchFamily="66" charset="0"/>
              </a:rPr>
              <a:t>Natural</a:t>
            </a:r>
            <a:r>
              <a:rPr lang="en-US" sz="2400" b="1" dirty="0">
                <a:solidFill>
                  <a:schemeClr val="tx1">
                    <a:lumMod val="95000"/>
                    <a:lumOff val="5000"/>
                  </a:schemeClr>
                </a:solidFill>
              </a:rPr>
              <a:t> </a:t>
            </a:r>
            <a:r>
              <a:rPr lang="en-US" sz="2400" b="1" dirty="0">
                <a:solidFill>
                  <a:schemeClr val="tx1">
                    <a:lumMod val="95000"/>
                    <a:lumOff val="5000"/>
                  </a:schemeClr>
                </a:solidFill>
                <a:latin typeface="Monotype Corsiva" pitchFamily="66" charset="0"/>
              </a:rPr>
              <a:t>language generation</a:t>
            </a:r>
          </a:p>
          <a:p>
            <a:pPr>
              <a:buNone/>
            </a:pPr>
            <a:r>
              <a:rPr lang="en-US" sz="2400" dirty="0">
                <a:solidFill>
                  <a:schemeClr val="tx1">
                    <a:lumMod val="95000"/>
                    <a:lumOff val="5000"/>
                  </a:schemeClr>
                </a:solidFill>
                <a:latin typeface="Monotype Corsiva" pitchFamily="66" charset="0"/>
              </a:rPr>
              <a:t>		Convert information from computer databases or semantic intents into readable human language.</a:t>
            </a:r>
          </a:p>
          <a:p>
            <a:r>
              <a:rPr lang="en-US" sz="2400" b="1" dirty="0">
                <a:solidFill>
                  <a:schemeClr val="tx1">
                    <a:lumMod val="95000"/>
                    <a:lumOff val="5000"/>
                  </a:schemeClr>
                </a:solidFill>
                <a:latin typeface="Monotype Corsiva" pitchFamily="66" charset="0"/>
              </a:rPr>
              <a:t>Natural language understanding</a:t>
            </a:r>
          </a:p>
          <a:p>
            <a:pPr>
              <a:buNone/>
            </a:pPr>
            <a:r>
              <a:rPr lang="en-US" sz="2400" dirty="0">
                <a:solidFill>
                  <a:schemeClr val="tx1">
                    <a:lumMod val="95000"/>
                    <a:lumOff val="5000"/>
                  </a:schemeClr>
                </a:solidFill>
                <a:latin typeface="Monotype Corsiva" pitchFamily="66" charset="0"/>
              </a:rPr>
              <a:t>		Convert chunks of text into more formal representations such as first-order logic structures that are easier for computer programs to manipulate</a:t>
            </a:r>
            <a:endParaRPr lang="en-US" sz="2400" b="1" dirty="0">
              <a:solidFill>
                <a:schemeClr val="tx1">
                  <a:lumMod val="95000"/>
                  <a:lumOff val="5000"/>
                </a:schemeClr>
              </a:solidFill>
              <a:latin typeface="Monotype Corsiva" pitchFamily="66" charset="0"/>
            </a:endParaRPr>
          </a:p>
          <a:p>
            <a:endParaRPr lang="en-US" sz="2400" dirty="0">
              <a:solidFill>
                <a:schemeClr val="tx1">
                  <a:lumMod val="95000"/>
                  <a:lumOff val="5000"/>
                </a:schemeClr>
              </a:solidFill>
              <a:latin typeface="Monotype Corsiva" pitchFamily="66" charset="0"/>
            </a:endParaRPr>
          </a:p>
          <a:p>
            <a:endParaRPr lang="en-IN" dirty="0"/>
          </a:p>
        </p:txBody>
      </p:sp>
      <p:pic>
        <p:nvPicPr>
          <p:cNvPr id="4" name="Picture 3">
            <a:extLst>
              <a:ext uri="{FF2B5EF4-FFF2-40B4-BE49-F238E27FC236}">
                <a16:creationId xmlns:a16="http://schemas.microsoft.com/office/drawing/2014/main" id="{F0706791-189B-400A-BF88-63592B1286DC}"/>
              </a:ext>
            </a:extLst>
          </p:cNvPr>
          <p:cNvPicPr>
            <a:picLocks noChangeAspect="1"/>
          </p:cNvPicPr>
          <p:nvPr/>
        </p:nvPicPr>
        <p:blipFill>
          <a:blip r:embed="rId2"/>
          <a:stretch>
            <a:fillRect/>
          </a:stretch>
        </p:blipFill>
        <p:spPr>
          <a:xfrm>
            <a:off x="7381351" y="2129061"/>
            <a:ext cx="3486150" cy="1314450"/>
          </a:xfrm>
          <a:prstGeom prst="rect">
            <a:avLst/>
          </a:prstGeom>
        </p:spPr>
      </p:pic>
      <p:pic>
        <p:nvPicPr>
          <p:cNvPr id="6" name="Picture 5">
            <a:extLst>
              <a:ext uri="{FF2B5EF4-FFF2-40B4-BE49-F238E27FC236}">
                <a16:creationId xmlns:a16="http://schemas.microsoft.com/office/drawing/2014/main" id="{958BCFC2-0CB0-407D-BB91-2A797E048788}"/>
              </a:ext>
            </a:extLst>
          </p:cNvPr>
          <p:cNvPicPr>
            <a:picLocks noChangeAspect="1"/>
          </p:cNvPicPr>
          <p:nvPr/>
        </p:nvPicPr>
        <p:blipFill>
          <a:blip r:embed="rId3"/>
          <a:stretch>
            <a:fillRect/>
          </a:stretch>
        </p:blipFill>
        <p:spPr>
          <a:xfrm>
            <a:off x="387061" y="4492614"/>
            <a:ext cx="2847079" cy="1597290"/>
          </a:xfrm>
          <a:prstGeom prst="rect">
            <a:avLst/>
          </a:prstGeom>
        </p:spPr>
      </p:pic>
    </p:spTree>
    <p:extLst>
      <p:ext uri="{BB962C8B-B14F-4D97-AF65-F5344CB8AC3E}">
        <p14:creationId xmlns:p14="http://schemas.microsoft.com/office/powerpoint/2010/main" val="2578742749"/>
      </p:ext>
    </p:extLst>
  </p:cSld>
  <p:clrMapOvr>
    <a:masterClrMapping/>
  </p:clrMapOvr>
  <p:transition spd="slow">
    <p:push dir="u"/>
  </p:transition>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487</TotalTime>
  <Words>974</Words>
  <Application>Microsoft Office PowerPoint</Application>
  <PresentationFormat>Widescreen</PresentationFormat>
  <Paragraphs>117</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Alaska</vt:lpstr>
      <vt:lpstr>Algerian</vt:lpstr>
      <vt:lpstr>Calibri</vt:lpstr>
      <vt:lpstr>Century Schoolbook</vt:lpstr>
      <vt:lpstr>Cooper Black</vt:lpstr>
      <vt:lpstr>Corbel</vt:lpstr>
      <vt:lpstr>Monotype Corsiva</vt:lpstr>
      <vt:lpstr>Feathered</vt:lpstr>
      <vt:lpstr> </vt:lpstr>
      <vt:lpstr>                       Project   Zomato Customer Review Prediction</vt:lpstr>
      <vt:lpstr>PowerPoint Presentation</vt:lpstr>
      <vt:lpstr>          About the project:</vt:lpstr>
      <vt:lpstr>                           NLP:</vt:lpstr>
      <vt:lpstr>               terminology:</vt:lpstr>
      <vt:lpstr>PowerPoint Presentation</vt:lpstr>
      <vt:lpstr>PowerPoint Presentation</vt:lpstr>
      <vt:lpstr>PowerPoint Presentation</vt:lpstr>
      <vt:lpstr>              Software  Used:</vt:lpstr>
      <vt:lpstr>PowerPoint Presentation</vt:lpstr>
      <vt:lpstr>PowerPoint Presentation</vt:lpstr>
      <vt:lpstr>                    libraries:</vt:lpstr>
      <vt:lpstr>PowerPoint Presentation</vt:lpstr>
      <vt:lpstr>PowerPoint Presentation</vt:lpstr>
      <vt:lpstr>PowerPoint Presentation</vt:lpstr>
      <vt:lpstr>PowerPoint Presentation</vt:lpstr>
      <vt:lpstr>PowerPoint Presentation</vt:lpstr>
      <vt:lpstr>             Code description:</vt:lpstr>
      <vt:lpstr>                      RESULt:</vt:lpstr>
      <vt:lpstr>                 Advantages:</vt:lpstr>
      <vt:lpstr>                disadvantages</vt:lpstr>
      <vt:lpstr>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Sumsummer</dc:title>
  <dc:creator>Lalitha Gayatri L</dc:creator>
  <cp:lastModifiedBy>Lalitha Gayatri L</cp:lastModifiedBy>
  <cp:revision>31</cp:revision>
  <dcterms:created xsi:type="dcterms:W3CDTF">2019-06-18T09:52:48Z</dcterms:created>
  <dcterms:modified xsi:type="dcterms:W3CDTF">2019-06-21T08:39:52Z</dcterms:modified>
</cp:coreProperties>
</file>