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6" r:id="rId28"/>
    <p:sldId id="285" r:id="rId29"/>
    <p:sldId id="258" r:id="rId30"/>
    <p:sldId id="284" r:id="rId31"/>
    <p:sldId id="25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2" autoAdjust="0"/>
    <p:restoredTop sz="94660"/>
  </p:normalViewPr>
  <p:slideViewPr>
    <p:cSldViewPr snapToGrid="0">
      <p:cViewPr varScale="1">
        <p:scale>
          <a:sx n="73" d="100"/>
          <a:sy n="73" d="100"/>
        </p:scale>
        <p:origin x="64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3285-5A85-47E9-911C-287BD1835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DE2A74-5504-40B3-9CD9-7038CCF737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870C294-DC6A-447C-B552-C52E7E836930}"/>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5" name="Footer Placeholder 4">
            <a:extLst>
              <a:ext uri="{FF2B5EF4-FFF2-40B4-BE49-F238E27FC236}">
                <a16:creationId xmlns:a16="http://schemas.microsoft.com/office/drawing/2014/main" id="{F4975F54-C147-4BC7-BE55-296E1D4119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A0BEDCB-5EBF-497B-9C95-3B8ADCEFE1C2}"/>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3703733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1CF-69EF-400C-9C8C-2A639E90B21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574DEE-6129-4E98-8DBD-887779958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55406F2-1714-4C29-998C-FF2EBC5D7144}"/>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5" name="Footer Placeholder 4">
            <a:extLst>
              <a:ext uri="{FF2B5EF4-FFF2-40B4-BE49-F238E27FC236}">
                <a16:creationId xmlns:a16="http://schemas.microsoft.com/office/drawing/2014/main" id="{6CE1EDBC-0CB3-4905-93BF-F4112C76C9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2C5693-B643-42B0-9758-C74AEAC2DE2B}"/>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38702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00B66C-B082-469C-B226-58427B541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45BC1CA-7903-4AC9-8545-ACA7B58F2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56CBEFA-5368-4EED-AAAD-B097210FAE6D}"/>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5" name="Footer Placeholder 4">
            <a:extLst>
              <a:ext uri="{FF2B5EF4-FFF2-40B4-BE49-F238E27FC236}">
                <a16:creationId xmlns:a16="http://schemas.microsoft.com/office/drawing/2014/main" id="{90073B89-7528-46FF-AFCA-B842E4CFB20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DED305A-CEC5-4C09-8C09-929DEF174F99}"/>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155786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6D2C2-FB9C-4EBC-A207-DAA209B347D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C9718FA-A6F3-444F-951D-EFCF3F3CE8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E7FFCE2-B459-4474-B999-95465C983322}"/>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5" name="Footer Placeholder 4">
            <a:extLst>
              <a:ext uri="{FF2B5EF4-FFF2-40B4-BE49-F238E27FC236}">
                <a16:creationId xmlns:a16="http://schemas.microsoft.com/office/drawing/2014/main" id="{5F0378B8-657C-429D-8E84-C83F7D506A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F51CDC-FC46-4E0E-9404-74B81B8B9D49}"/>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22293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B4B2-1489-4022-A373-052373D1C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55FC03C-1D36-4CB1-ABC1-16A92AE2CC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24709C-0A73-4DE1-BCBB-54592DAB92F8}"/>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5" name="Footer Placeholder 4">
            <a:extLst>
              <a:ext uri="{FF2B5EF4-FFF2-40B4-BE49-F238E27FC236}">
                <a16:creationId xmlns:a16="http://schemas.microsoft.com/office/drawing/2014/main" id="{6E6A6272-5838-4688-AA75-11BB447B02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3C568B-D9FD-46AE-943E-9D8396A7E942}"/>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201685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7FDF-C9E9-4956-BBEE-B96048457B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C537566-0218-4B9D-8134-833E64238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DC87318-384A-41DA-8A36-223D1BFDA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15A0716-8ED7-4487-86B8-45E7E7D2582A}"/>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6" name="Footer Placeholder 5">
            <a:extLst>
              <a:ext uri="{FF2B5EF4-FFF2-40B4-BE49-F238E27FC236}">
                <a16:creationId xmlns:a16="http://schemas.microsoft.com/office/drawing/2014/main" id="{B1682D45-89AE-45DC-A64E-4A5E32A5952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F5B0C29-7278-4961-A4FF-CC5E8BD9E7F0}"/>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2291646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E1-149F-43B0-910B-E8818BDF399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325201E-1BCD-4DD4-8647-969AC73D57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1519A-2804-489B-84B3-5A2DFC4D3D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40FE776-90AF-4E43-93B6-60BF21261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8130D6-7298-4D45-9424-F5E96D02F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E6BFC59-4A8A-4F0F-A53E-C7AFFF13D1C3}"/>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8" name="Footer Placeholder 7">
            <a:extLst>
              <a:ext uri="{FF2B5EF4-FFF2-40B4-BE49-F238E27FC236}">
                <a16:creationId xmlns:a16="http://schemas.microsoft.com/office/drawing/2014/main" id="{E0D49752-021A-48D6-9E41-4E71FF9D17A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36F4937-9952-4F6E-96D3-F080572CA74B}"/>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1777468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0620-968D-4717-9957-7ABF44C32E1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F211ECD-8629-4DD6-8622-F9D02EC2E62E}"/>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4" name="Footer Placeholder 3">
            <a:extLst>
              <a:ext uri="{FF2B5EF4-FFF2-40B4-BE49-F238E27FC236}">
                <a16:creationId xmlns:a16="http://schemas.microsoft.com/office/drawing/2014/main" id="{CC1D3C7E-3FF6-4F97-B3B8-40487E7E240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D8EE233-D2D3-4BAF-8E4F-F5A3D8BA0703}"/>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282757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AD12C-3DF3-4D16-86DB-215915392539}"/>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3" name="Footer Placeholder 2">
            <a:extLst>
              <a:ext uri="{FF2B5EF4-FFF2-40B4-BE49-F238E27FC236}">
                <a16:creationId xmlns:a16="http://schemas.microsoft.com/office/drawing/2014/main" id="{F7721EC0-D296-40D9-B885-9DC39CD0A52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9F3DBBC-4624-4525-B050-34534678913E}"/>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337309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0A10-0822-4955-922D-0D8F32B61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B78C5A3-8EA7-4307-B8B2-0157BE957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C5D6410-CBA7-4254-BA7A-D9F546CED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A0F0A-C855-4B41-9665-A5E9EE0FBAA1}"/>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6" name="Footer Placeholder 5">
            <a:extLst>
              <a:ext uri="{FF2B5EF4-FFF2-40B4-BE49-F238E27FC236}">
                <a16:creationId xmlns:a16="http://schemas.microsoft.com/office/drawing/2014/main" id="{9F013937-B6E3-4801-8D19-58FD856B438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9CDF60E-D64E-4DA5-9C0D-7F07815F81E9}"/>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281403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36A9-D3D7-461A-9CB1-A999F3586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46B705C-8B17-45CC-ACE7-3DC816548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0EC49D2-E18A-4917-ADCF-4E3F55076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02B23-FB0D-4A89-9DAE-876CA2C5D45E}"/>
              </a:ext>
            </a:extLst>
          </p:cNvPr>
          <p:cNvSpPr>
            <a:spLocks noGrp="1"/>
          </p:cNvSpPr>
          <p:nvPr>
            <p:ph type="dt" sz="half" idx="10"/>
          </p:nvPr>
        </p:nvSpPr>
        <p:spPr/>
        <p:txBody>
          <a:bodyPr/>
          <a:lstStyle/>
          <a:p>
            <a:fld id="{E8C8A876-84D5-49FC-A9B4-9AF75B47EB9C}" type="datetimeFigureOut">
              <a:rPr lang="en-CA" smtClean="0"/>
              <a:t>2021-04-18</a:t>
            </a:fld>
            <a:endParaRPr lang="en-CA"/>
          </a:p>
        </p:txBody>
      </p:sp>
      <p:sp>
        <p:nvSpPr>
          <p:cNvPr id="6" name="Footer Placeholder 5">
            <a:extLst>
              <a:ext uri="{FF2B5EF4-FFF2-40B4-BE49-F238E27FC236}">
                <a16:creationId xmlns:a16="http://schemas.microsoft.com/office/drawing/2014/main" id="{B26A025C-322C-4D31-9AF0-2E5FA5633F3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15F2546-5B79-4A3E-BD03-73AEDFE2A035}"/>
              </a:ext>
            </a:extLst>
          </p:cNvPr>
          <p:cNvSpPr>
            <a:spLocks noGrp="1"/>
          </p:cNvSpPr>
          <p:nvPr>
            <p:ph type="sldNum" sz="quarter" idx="12"/>
          </p:nvPr>
        </p:nvSpPr>
        <p:spPr/>
        <p:txBody>
          <a:bodyPr/>
          <a:lstStyle/>
          <a:p>
            <a:fld id="{C3C77ED3-ECB8-4A7F-BA8A-3A737E57AAE5}" type="slidenum">
              <a:rPr lang="en-CA" smtClean="0"/>
              <a:t>‹#›</a:t>
            </a:fld>
            <a:endParaRPr lang="en-CA"/>
          </a:p>
        </p:txBody>
      </p:sp>
    </p:spTree>
    <p:extLst>
      <p:ext uri="{BB962C8B-B14F-4D97-AF65-F5344CB8AC3E}">
        <p14:creationId xmlns:p14="http://schemas.microsoft.com/office/powerpoint/2010/main" val="397566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0E71F5-AE10-43D7-9F23-786C37872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0D680BF-F7A0-4810-A508-5ED480F16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51DAF96-3DB3-431F-BF0A-0809AD693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8A876-84D5-49FC-A9B4-9AF75B47EB9C}" type="datetimeFigureOut">
              <a:rPr lang="en-CA" smtClean="0"/>
              <a:t>2021-04-18</a:t>
            </a:fld>
            <a:endParaRPr lang="en-CA"/>
          </a:p>
        </p:txBody>
      </p:sp>
      <p:sp>
        <p:nvSpPr>
          <p:cNvPr id="5" name="Footer Placeholder 4">
            <a:extLst>
              <a:ext uri="{FF2B5EF4-FFF2-40B4-BE49-F238E27FC236}">
                <a16:creationId xmlns:a16="http://schemas.microsoft.com/office/drawing/2014/main" id="{38B769B2-C033-41EB-82EF-510F244F04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7F0C045-663D-4B0E-90B4-B9B0D9BA6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77ED3-ECB8-4A7F-BA8A-3A737E57AAE5}" type="slidenum">
              <a:rPr lang="en-CA" smtClean="0"/>
              <a:t>‹#›</a:t>
            </a:fld>
            <a:endParaRPr lang="en-CA"/>
          </a:p>
        </p:txBody>
      </p:sp>
    </p:spTree>
    <p:extLst>
      <p:ext uri="{BB962C8B-B14F-4D97-AF65-F5344CB8AC3E}">
        <p14:creationId xmlns:p14="http://schemas.microsoft.com/office/powerpoint/2010/main" val="1314297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htxt.co.za/2013/10/09/how-to-arduino-class-kicking-off-in-cape-town/"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arduino.stackexchange.com/questions/9483/how-to-communicate-the-arduino-board-with-sim900"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arget="https://blog.fazedores.com/como-usar-servo-motor-com-arduino/" TargetMode="External" Type="http://schemas.openxmlformats.org/officeDocument/2006/relationships/hyperlink"/><Relationship Id="rId2" Target="../media/image7.jpeg" Type="http://schemas.openxmlformats.org/officeDocument/2006/relationships/image"/><Relationship Id="rId1" Target="../slideLayouts/slideLayout2.xml" Type="http://schemas.openxmlformats.org/officeDocument/2006/relationships/slideLayout"/><Relationship Id="rId4" Target="https://creativecommons.org/licenses/by-sa/3.0/" TargetMode="External" Type="http://schemas.openxmlformats.org/officeDocument/2006/relationships/hyperlink"/></Relationships>
</file>

<file path=ppt/slides/_rels/slide25.xml.rels><?xml version="1.0" encoding="UTF-8" standalone="yes"?>
<Relationships xmlns="http://schemas.openxmlformats.org/package/2006/relationships"><Relationship Id="rId3" Type="http://schemas.openxmlformats.org/officeDocument/2006/relationships/hyperlink" Target="https://jpralves.net/tag/tft-touch-display.html"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echnofaq.org/posts/2018/11/6-reasons-every-homeowner-should-own-a-multimeter/"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11/6-reasons-every-homeowner-should-own-a-multimeter/"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9.xml.rels><?xml version="1.0" encoding="UTF-8" standalone="yes" ?><Relationships xmlns="http://schemas.openxmlformats.org/package/2006/relationships"><Relationship Id="rId3" Target="../media/image4.jpeg" Type="http://schemas.openxmlformats.org/officeDocument/2006/relationships/image"/><Relationship Id="rId2" Target="../media/image10.jpe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electronicsforu.com/technology-trends/learn-electronics/veroboard-zero-pcb-difference" TargetMode="External"/><Relationship Id="rId2" Type="http://schemas.openxmlformats.org/officeDocument/2006/relationships/hyperlink" Target="https://medium.com/@Graylogix/general-purpose-pcbs-f5ca0f09e99e" TargetMode="External"/><Relationship Id="rId1" Type="http://schemas.openxmlformats.org/officeDocument/2006/relationships/slideLayout" Target="../slideLayouts/slideLayout2.xml"/><Relationship Id="rId4" Type="http://schemas.openxmlformats.org/officeDocument/2006/relationships/hyperlink" Target="https://multimeterexpert.com/use-multimeter-test-solder-joi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Freeform: Shape 21">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A4F61C1-6510-48BC-B75A-8D32FDFAA488}"/>
              </a:ext>
            </a:extLst>
          </p:cNvPr>
          <p:cNvSpPr>
            <a:spLocks noGrp="1"/>
          </p:cNvSpPr>
          <p:nvPr>
            <p:ph type="ctrTitle"/>
          </p:nvPr>
        </p:nvSpPr>
        <p:spPr>
          <a:xfrm>
            <a:off x="2381534" y="1344304"/>
            <a:ext cx="7451678" cy="2843702"/>
          </a:xfrm>
        </p:spPr>
        <p:txBody>
          <a:bodyPr>
            <a:normAutofit/>
          </a:bodyPr>
          <a:lstStyle/>
          <a:p>
            <a:r>
              <a:rPr lang="en-US" sz="5400">
                <a:solidFill>
                  <a:schemeClr val="bg1"/>
                </a:solidFill>
              </a:rPr>
              <a:t>IMPLEMENTING ZERO PCB PART 2</a:t>
            </a:r>
            <a:endParaRPr lang="en-CA" sz="5400">
              <a:solidFill>
                <a:schemeClr val="bg1"/>
              </a:solidFill>
            </a:endParaRPr>
          </a:p>
        </p:txBody>
      </p:sp>
      <p:sp>
        <p:nvSpPr>
          <p:cNvPr id="5" name="Subtitle 4">
            <a:extLst>
              <a:ext uri="{FF2B5EF4-FFF2-40B4-BE49-F238E27FC236}">
                <a16:creationId xmlns:a16="http://schemas.microsoft.com/office/drawing/2014/main" id="{44F3FEB7-8050-419E-A561-AF029CB74B35}"/>
              </a:ext>
            </a:extLst>
          </p:cNvPr>
          <p:cNvSpPr>
            <a:spLocks noGrp="1"/>
          </p:cNvSpPr>
          <p:nvPr>
            <p:ph type="subTitle" idx="1"/>
          </p:nvPr>
        </p:nvSpPr>
        <p:spPr>
          <a:xfrm>
            <a:off x="2886765" y="4414123"/>
            <a:ext cx="6418471" cy="1432109"/>
          </a:xfrm>
        </p:spPr>
        <p:txBody>
          <a:bodyPr>
            <a:normAutofit/>
          </a:bodyPr>
          <a:lstStyle/>
          <a:p>
            <a:r>
              <a:rPr lang="en-US" sz="2000">
                <a:solidFill>
                  <a:schemeClr val="bg1"/>
                </a:solidFill>
              </a:rPr>
              <a:t>SUBMITTED BY : AMANDEEP SINGH (C0761298)</a:t>
            </a:r>
          </a:p>
          <a:p>
            <a:r>
              <a:rPr lang="en-US" sz="2000">
                <a:solidFill>
                  <a:schemeClr val="bg1"/>
                </a:solidFill>
              </a:rPr>
              <a:t>GROUP : 2</a:t>
            </a:r>
            <a:endParaRPr lang="en-CA" sz="2000">
              <a:solidFill>
                <a:schemeClr val="bg1"/>
              </a:solidFill>
            </a:endParaRPr>
          </a:p>
        </p:txBody>
      </p:sp>
      <p:sp>
        <p:nvSpPr>
          <p:cNvPr id="30" name="Oval 29">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155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DB6F5B-25BE-4356-8A9C-6C4A0CADAEFA}"/>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BLOCK DIAGRAM</a:t>
            </a:r>
          </a:p>
        </p:txBody>
      </p:sp>
      <p:pic>
        <p:nvPicPr>
          <p:cNvPr id="4" name="Content Placeholder 3">
            <a:extLst>
              <a:ext uri="{FF2B5EF4-FFF2-40B4-BE49-F238E27FC236}">
                <a16:creationId xmlns:a16="http://schemas.microsoft.com/office/drawing/2014/main" id="{1A65D5D1-0D3F-406E-A78E-CDC6053637D4}"/>
              </a:ext>
            </a:extLst>
          </p:cNvPr>
          <p:cNvPicPr>
            <a:picLocks noGrp="1" noChangeAspect="1"/>
          </p:cNvPicPr>
          <p:nvPr>
            <p:ph idx="1"/>
          </p:nvPr>
        </p:nvPicPr>
        <p:blipFill>
          <a:blip r:embed="rId2"/>
          <a:stretch>
            <a:fillRect/>
          </a:stretch>
        </p:blipFill>
        <p:spPr>
          <a:xfrm>
            <a:off x="1224424" y="2139351"/>
            <a:ext cx="9743150" cy="4165196"/>
          </a:xfrm>
          <a:prstGeom prst="rect">
            <a:avLst/>
          </a:prstGeom>
        </p:spPr>
      </p:pic>
    </p:spTree>
    <p:extLst>
      <p:ext uri="{BB962C8B-B14F-4D97-AF65-F5344CB8AC3E}">
        <p14:creationId xmlns:p14="http://schemas.microsoft.com/office/powerpoint/2010/main" val="49891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2D8C9-6E4C-4565-969E-D817CB5E3E2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SCHEMATIC VIEW</a:t>
            </a:r>
          </a:p>
        </p:txBody>
      </p:sp>
      <p:pic>
        <p:nvPicPr>
          <p:cNvPr id="4" name="Content Placeholder 3">
            <a:extLst>
              <a:ext uri="{FF2B5EF4-FFF2-40B4-BE49-F238E27FC236}">
                <a16:creationId xmlns:a16="http://schemas.microsoft.com/office/drawing/2014/main" id="{03A8F392-A67E-479F-B919-7AA995868FA9}"/>
              </a:ext>
            </a:extLst>
          </p:cNvPr>
          <p:cNvPicPr>
            <a:picLocks noGrp="1" noChangeAspect="1"/>
          </p:cNvPicPr>
          <p:nvPr>
            <p:ph idx="1"/>
          </p:nvPr>
        </p:nvPicPr>
        <p:blipFill>
          <a:blip r:embed="rId2"/>
          <a:stretch>
            <a:fillRect/>
          </a:stretch>
        </p:blipFill>
        <p:spPr>
          <a:xfrm>
            <a:off x="1701803" y="1675227"/>
            <a:ext cx="8788394" cy="4394199"/>
          </a:xfrm>
          <a:prstGeom prst="rect">
            <a:avLst/>
          </a:prstGeom>
        </p:spPr>
      </p:pic>
    </p:spTree>
    <p:extLst>
      <p:ext uri="{BB962C8B-B14F-4D97-AF65-F5344CB8AC3E}">
        <p14:creationId xmlns:p14="http://schemas.microsoft.com/office/powerpoint/2010/main" val="3339953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C1B6D-17B3-4CED-9A18-A8788EC010B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PCB DESIGN ONLINE</a:t>
            </a:r>
          </a:p>
        </p:txBody>
      </p:sp>
      <p:pic>
        <p:nvPicPr>
          <p:cNvPr id="4" name="Content Placeholder 3">
            <a:extLst>
              <a:ext uri="{FF2B5EF4-FFF2-40B4-BE49-F238E27FC236}">
                <a16:creationId xmlns:a16="http://schemas.microsoft.com/office/drawing/2014/main" id="{E5BCC6EE-2ADA-4BFA-9784-1A167CAB7AD2}"/>
              </a:ext>
            </a:extLst>
          </p:cNvPr>
          <p:cNvPicPr>
            <a:picLocks noGrp="1" noChangeAspect="1"/>
          </p:cNvPicPr>
          <p:nvPr>
            <p:ph idx="1"/>
          </p:nvPr>
        </p:nvPicPr>
        <p:blipFill>
          <a:blip r:embed="rId2"/>
          <a:stretch>
            <a:fillRect/>
          </a:stretch>
        </p:blipFill>
        <p:spPr>
          <a:xfrm>
            <a:off x="643467" y="1703217"/>
            <a:ext cx="10905066" cy="4338219"/>
          </a:xfrm>
          <a:prstGeom prst="rect">
            <a:avLst/>
          </a:prstGeom>
        </p:spPr>
      </p:pic>
    </p:spTree>
    <p:extLst>
      <p:ext uri="{BB962C8B-B14F-4D97-AF65-F5344CB8AC3E}">
        <p14:creationId xmlns:p14="http://schemas.microsoft.com/office/powerpoint/2010/main" val="921530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2D633DA2-7B03-4D37-B701-282F193E2A94}"/>
              </a:ext>
            </a:extLst>
          </p:cNvPr>
          <p:cNvSpPr>
            <a:spLocks noGrp="1"/>
          </p:cNvSpPr>
          <p:nvPr>
            <p:ph type="title"/>
          </p:nvPr>
        </p:nvSpPr>
        <p:spPr>
          <a:xfrm>
            <a:off x="1014141" y="1450655"/>
            <a:ext cx="3932030" cy="3956690"/>
          </a:xfrm>
        </p:spPr>
        <p:txBody>
          <a:bodyPr anchor="ctr">
            <a:normAutofit/>
          </a:bodyPr>
          <a:lstStyle/>
          <a:p>
            <a:r>
              <a:rPr lang="en-US" sz="5000">
                <a:solidFill>
                  <a:schemeClr val="bg1"/>
                </a:solidFill>
              </a:rPr>
              <a:t>FIXING THE COMPONENTS ON THE BOARD</a:t>
            </a:r>
            <a:endParaRPr lang="en-CA" sz="5000">
              <a:solidFill>
                <a:schemeClr val="bg1"/>
              </a:solidFill>
            </a:endParaRPr>
          </a:p>
        </p:txBody>
      </p:sp>
      <p:cxnSp>
        <p:nvCxnSpPr>
          <p:cNvPr id="14"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5FA54F-0DDA-4C54-80EA-5A48A256A068}"/>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To fix the components soldering is done.</a:t>
            </a:r>
          </a:p>
          <a:p>
            <a:r>
              <a:rPr lang="en-US" sz="2000">
                <a:solidFill>
                  <a:schemeClr val="bg1"/>
                </a:solidFill>
              </a:rPr>
              <a:t>Soldering is an art that is an embedded engineer must possess to complete the hardware part of the project. This art requires some time to practice as good soldering is a quite challenging task.</a:t>
            </a:r>
          </a:p>
          <a:p>
            <a:r>
              <a:rPr lang="en-US" sz="2000">
                <a:solidFill>
                  <a:schemeClr val="bg1"/>
                </a:solidFill>
              </a:rPr>
              <a:t>Why one should acquire this art because this is the way by which one can connect the components physically and electrically.</a:t>
            </a:r>
          </a:p>
          <a:p>
            <a:endParaRPr lang="en-US" sz="2000">
              <a:solidFill>
                <a:schemeClr val="bg1"/>
              </a:solidFill>
            </a:endParaRPr>
          </a:p>
        </p:txBody>
      </p:sp>
    </p:spTree>
    <p:extLst>
      <p:ext uri="{BB962C8B-B14F-4D97-AF65-F5344CB8AC3E}">
        <p14:creationId xmlns:p14="http://schemas.microsoft.com/office/powerpoint/2010/main" val="3858820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06FB53-4D12-40C2-B201-DAC7F687BEFD}"/>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SOLDERING</a:t>
            </a:r>
            <a:endParaRPr lang="en-CA">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FF8359-B8E9-4557-B676-2C840CCCD36D}"/>
              </a:ext>
            </a:extLst>
          </p:cNvPr>
          <p:cNvSpPr>
            <a:spLocks noGrp="1"/>
          </p:cNvSpPr>
          <p:nvPr>
            <p:ph idx="1"/>
          </p:nvPr>
        </p:nvSpPr>
        <p:spPr>
          <a:xfrm>
            <a:off x="1392667" y="2398957"/>
            <a:ext cx="9406666" cy="3526144"/>
          </a:xfrm>
        </p:spPr>
        <p:txBody>
          <a:bodyPr>
            <a:normAutofit/>
          </a:bodyPr>
          <a:lstStyle/>
          <a:p>
            <a:r>
              <a:rPr lang="en-US" sz="2000">
                <a:solidFill>
                  <a:schemeClr val="bg1"/>
                </a:solidFill>
              </a:rPr>
              <a:t>This task can further be divided onto three different parts and they are  listed as below:</a:t>
            </a:r>
          </a:p>
          <a:p>
            <a:pPr marL="514350" indent="-514350">
              <a:buFont typeface="+mj-lt"/>
              <a:buAutoNum type="arabicPeriod"/>
            </a:pPr>
            <a:r>
              <a:rPr lang="en-US" sz="2000">
                <a:solidFill>
                  <a:schemeClr val="bg1"/>
                </a:solidFill>
              </a:rPr>
              <a:t>Collecting the material for the soldering.</a:t>
            </a:r>
          </a:p>
          <a:p>
            <a:pPr marL="514350" indent="-514350">
              <a:buFont typeface="+mj-lt"/>
              <a:buAutoNum type="arabicPeriod"/>
            </a:pPr>
            <a:r>
              <a:rPr lang="en-US" sz="2000">
                <a:solidFill>
                  <a:schemeClr val="bg1"/>
                </a:solidFill>
              </a:rPr>
              <a:t>Preparing for soldering.</a:t>
            </a:r>
          </a:p>
          <a:p>
            <a:pPr marL="514350" indent="-514350">
              <a:buFont typeface="+mj-lt"/>
              <a:buAutoNum type="arabicPeriod"/>
            </a:pPr>
            <a:r>
              <a:rPr lang="en-US" sz="2000">
                <a:solidFill>
                  <a:schemeClr val="bg1"/>
                </a:solidFill>
              </a:rPr>
              <a:t>Soldering PCB. </a:t>
            </a:r>
            <a:endParaRPr lang="en-CA"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41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46B5653-D536-42B1-9D37-A8E352FB691D}"/>
              </a:ext>
            </a:extLst>
          </p:cNvPr>
          <p:cNvSpPr>
            <a:spLocks noGrp="1"/>
          </p:cNvSpPr>
          <p:nvPr>
            <p:ph type="title"/>
          </p:nvPr>
        </p:nvSpPr>
        <p:spPr>
          <a:xfrm>
            <a:off x="838200" y="669925"/>
            <a:ext cx="4508946" cy="1325563"/>
          </a:xfrm>
        </p:spPr>
        <p:txBody>
          <a:bodyPr anchor="b">
            <a:normAutofit/>
          </a:bodyPr>
          <a:lstStyle/>
          <a:p>
            <a:pPr algn="r"/>
            <a:r>
              <a:rPr lang="en-US" sz="3400">
                <a:solidFill>
                  <a:schemeClr val="bg1"/>
                </a:solidFill>
              </a:rPr>
              <a:t>COLLECTING MATERIAL FOR THE SOLDERING</a:t>
            </a:r>
            <a:endParaRPr lang="en-CA" sz="34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F0E5CB-F9B0-4B36-A4CA-0EDC2177CABE}"/>
              </a:ext>
            </a:extLst>
          </p:cNvPr>
          <p:cNvSpPr>
            <a:spLocks noGrp="1"/>
          </p:cNvSpPr>
          <p:nvPr>
            <p:ph idx="1"/>
          </p:nvPr>
        </p:nvSpPr>
        <p:spPr>
          <a:xfrm>
            <a:off x="1392667" y="2398957"/>
            <a:ext cx="9406666" cy="3526144"/>
          </a:xfrm>
        </p:spPr>
        <p:txBody>
          <a:bodyPr>
            <a:normAutofit/>
          </a:bodyPr>
          <a:lstStyle/>
          <a:p>
            <a:r>
              <a:rPr lang="en-US" sz="2000">
                <a:solidFill>
                  <a:schemeClr val="bg1"/>
                </a:solidFill>
              </a:rPr>
              <a:t>Basic tools required for the soldering are soldering iron and wire and here is the basic information regarding these components.</a:t>
            </a:r>
          </a:p>
          <a:p>
            <a:r>
              <a:rPr lang="en-US" sz="2000">
                <a:solidFill>
                  <a:schemeClr val="bg1"/>
                </a:solidFill>
              </a:rPr>
              <a:t>Soldering Iron: Lets first talk about the tip of the iron. It is the part of the iron the heats up when electricity is provided to the iron. Heated tip allows the solder to melt around the tip of the components. In some soldering irons we have the option to change the tip as well as these tips comes in various sizes.</a:t>
            </a:r>
          </a:p>
          <a:p>
            <a:r>
              <a:rPr lang="en-US" sz="2000">
                <a:solidFill>
                  <a:schemeClr val="bg1"/>
                </a:solidFill>
              </a:rPr>
              <a:t>Wand: AS we know the tip gets heated up when connected to supply so in order to hold the iron an insulated part as provided that is known as wand. </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48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EBDD6BE-4F96-4762-BC68-8FA0B6D77618}"/>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rPr>
              <a:t>PREPARING TO SOLDER</a:t>
            </a:r>
            <a:endParaRPr lang="en-CA" sz="72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11235F-1196-4A9D-B659-6B5F5E02A0B3}"/>
              </a:ext>
            </a:extLst>
          </p:cNvPr>
          <p:cNvSpPr>
            <a:spLocks noGrp="1"/>
          </p:cNvSpPr>
          <p:nvPr>
            <p:ph idx="1"/>
          </p:nvPr>
        </p:nvSpPr>
        <p:spPr>
          <a:xfrm>
            <a:off x="6490314" y="753042"/>
            <a:ext cx="4562272" cy="5172060"/>
          </a:xfrm>
        </p:spPr>
        <p:txBody>
          <a:bodyPr anchor="ctr">
            <a:normAutofit/>
          </a:bodyPr>
          <a:lstStyle/>
          <a:p>
            <a:r>
              <a:rPr lang="en-US" sz="2000">
                <a:solidFill>
                  <a:schemeClr val="bg1"/>
                </a:solidFill>
              </a:rPr>
              <a:t>Before we use the iron it must be tinned. "Tinning" is the process of coating a soldering tip with a thin coat of solder. This aids in heat transfer between the tip and the component you are soldering and gives the solder a base from which to flow from. For tinning these steps should be followed.</a:t>
            </a:r>
          </a:p>
          <a:p>
            <a:r>
              <a:rPr lang="en-US" sz="2000">
                <a:solidFill>
                  <a:schemeClr val="bg1"/>
                </a:solidFill>
              </a:rPr>
              <a:t>Heating up the iron: Iron must be heated up to the temperature at which it can easily melt the soldering wire. It is important if the iron is being used for the first time as Sometimes insulation is  done to prevent the tip from the corrosion.</a:t>
            </a:r>
            <a:endParaRPr lang="en-CA"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00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B14029E-1BD3-41CD-A531-429AC13C1FC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PREPARING TO SOLDER</a:t>
            </a:r>
            <a:endParaRPr lang="en-CA">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BD875-4BA7-49D2-8AD7-FCAA86ED868A}"/>
              </a:ext>
            </a:extLst>
          </p:cNvPr>
          <p:cNvSpPr>
            <a:spLocks noGrp="1"/>
          </p:cNvSpPr>
          <p:nvPr>
            <p:ph idx="1"/>
          </p:nvPr>
        </p:nvSpPr>
        <p:spPr>
          <a:xfrm>
            <a:off x="1392667" y="2398957"/>
            <a:ext cx="9406666" cy="3526144"/>
          </a:xfrm>
        </p:spPr>
        <p:txBody>
          <a:bodyPr>
            <a:normAutofit/>
          </a:bodyPr>
          <a:lstStyle/>
          <a:p>
            <a:r>
              <a:rPr lang="en-US" sz="2000">
                <a:solidFill>
                  <a:schemeClr val="bg1"/>
                </a:solidFill>
              </a:rPr>
              <a:t>Preparing palace to solder : Try to keep a piece of wood near when doing the soldering as sometimes the solder drips down. So, to make sure it does not harm anything.</a:t>
            </a:r>
          </a:p>
          <a:p>
            <a:r>
              <a:rPr lang="en-US" sz="2000">
                <a:solidFill>
                  <a:schemeClr val="bg1"/>
                </a:solidFill>
              </a:rPr>
              <a:t>Coating the tip completely: Tip should be coated properly. This is very important to so that the conductivity is there. If left uncovered, it may attract the flux residue that hinders the heating.</a:t>
            </a:r>
            <a:endParaRPr lang="en-CA"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52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024EB48-D480-47C7-9EDD-7A1A6B16C1BB}"/>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rPr>
              <a:t>PREPARING TO SOLDER</a:t>
            </a:r>
            <a:endParaRPr lang="en-CA" sz="72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9B9492-10CC-43BF-9966-25E83C1B4B5F}"/>
              </a:ext>
            </a:extLst>
          </p:cNvPr>
          <p:cNvSpPr>
            <a:spLocks noGrp="1"/>
          </p:cNvSpPr>
          <p:nvPr>
            <p:ph idx="1"/>
          </p:nvPr>
        </p:nvSpPr>
        <p:spPr>
          <a:xfrm>
            <a:off x="6490314" y="753042"/>
            <a:ext cx="4562272" cy="5172060"/>
          </a:xfrm>
        </p:spPr>
        <p:txBody>
          <a:bodyPr anchor="ctr">
            <a:normAutofit/>
          </a:bodyPr>
          <a:lstStyle/>
          <a:p>
            <a:r>
              <a:rPr lang="en-US" sz="2000">
                <a:solidFill>
                  <a:schemeClr val="bg1"/>
                </a:solidFill>
              </a:rPr>
              <a:t>Clean the soldering tip: Once its, made sure that the tip has been coated completely with the solder one should clean the tip using a sponge as it will lead to the flux residue around the tip.</a:t>
            </a:r>
          </a:p>
          <a:p>
            <a:r>
              <a:rPr lang="en-US" sz="2000">
                <a:solidFill>
                  <a:schemeClr val="bg1"/>
                </a:solidFill>
              </a:rPr>
              <a:t>So, these were some step need to be taken to keep the tip alright. This keeps the heat transfer up to the mark. </a:t>
            </a:r>
            <a:endParaRPr lang="en-CA"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06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63DA2EF-4C4E-4B74-AE53-C65C398733ED}"/>
              </a:ext>
            </a:extLst>
          </p:cNvPr>
          <p:cNvSpPr>
            <a:spLocks noGrp="1"/>
          </p:cNvSpPr>
          <p:nvPr>
            <p:ph type="title"/>
          </p:nvPr>
        </p:nvSpPr>
        <p:spPr>
          <a:xfrm>
            <a:off x="1268127" y="2023558"/>
            <a:ext cx="3521265" cy="2491292"/>
          </a:xfrm>
        </p:spPr>
        <p:txBody>
          <a:bodyPr anchor="t">
            <a:normAutofit/>
          </a:bodyPr>
          <a:lstStyle/>
          <a:p>
            <a:r>
              <a:rPr lang="en-US" sz="4000"/>
              <a:t>CLEANING THE SURFACE</a:t>
            </a:r>
            <a:endParaRPr lang="en-CA" sz="4000"/>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9622143-5B29-4B55-A097-47577DC47480}"/>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Cleaning the surface before using it always a good practice. This will remove the any dirt on the surface.</a:t>
            </a:r>
          </a:p>
          <a:p>
            <a:r>
              <a:rPr lang="en-US" sz="2400">
                <a:solidFill>
                  <a:schemeClr val="tx1">
                    <a:alpha val="80000"/>
                  </a:schemeClr>
                </a:solidFill>
              </a:rPr>
              <a:t>If we want a strong solder with low resistivity always clean the surface.</a:t>
            </a:r>
          </a:p>
          <a:p>
            <a:r>
              <a:rPr lang="en-US" sz="2400">
                <a:solidFill>
                  <a:schemeClr val="tx1">
                    <a:alpha val="80000"/>
                  </a:schemeClr>
                </a:solidFill>
              </a:rPr>
              <a:t>Any industrial pad can be used for this purpose.</a:t>
            </a:r>
            <a:endParaRPr lang="en-CA" sz="2400">
              <a:solidFill>
                <a:schemeClr val="tx1">
                  <a:alpha val="80000"/>
                </a:schemeClr>
              </a:solidFill>
            </a:endParaRPr>
          </a:p>
        </p:txBody>
      </p:sp>
    </p:spTree>
    <p:extLst>
      <p:ext uri="{BB962C8B-B14F-4D97-AF65-F5344CB8AC3E}">
        <p14:creationId xmlns:p14="http://schemas.microsoft.com/office/powerpoint/2010/main" val="12136128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36CA30B-9673-4CEF-B26A-FEEDB8569D9F}"/>
              </a:ext>
            </a:extLst>
          </p:cNvPr>
          <p:cNvSpPr>
            <a:spLocks noGrp="1"/>
          </p:cNvSpPr>
          <p:nvPr>
            <p:ph type="title"/>
          </p:nvPr>
        </p:nvSpPr>
        <p:spPr>
          <a:xfrm>
            <a:off x="838200" y="1391619"/>
            <a:ext cx="4905401" cy="4042196"/>
          </a:xfrm>
        </p:spPr>
        <p:txBody>
          <a:bodyPr>
            <a:normAutofit/>
          </a:bodyPr>
          <a:lstStyle/>
          <a:p>
            <a:pPr algn="ctr"/>
            <a:r>
              <a:rPr lang="en-CA" b="1">
                <a:solidFill>
                  <a:schemeClr val="bg1"/>
                </a:solidFill>
              </a:rPr>
              <a:t>INTRODUCTION TO PCB</a:t>
            </a:r>
            <a:endParaRPr lang="en-CA">
              <a:solidFill>
                <a:schemeClr val="bg1"/>
              </a:solidFill>
            </a:endParaRPr>
          </a:p>
        </p:txBody>
      </p:sp>
      <p:sp>
        <p:nvSpPr>
          <p:cNvPr id="3" name="Subtitle 2">
            <a:extLst>
              <a:ext uri="{FF2B5EF4-FFF2-40B4-BE49-F238E27FC236}">
                <a16:creationId xmlns:a16="http://schemas.microsoft.com/office/drawing/2014/main" id="{9BD06CA6-1422-4CE3-AFC1-886DFD03DB1D}"/>
              </a:ext>
            </a:extLst>
          </p:cNvPr>
          <p:cNvSpPr>
            <a:spLocks noGrp="1"/>
          </p:cNvSpPr>
          <p:nvPr>
            <p:ph idx="1"/>
          </p:nvPr>
        </p:nvSpPr>
        <p:spPr>
          <a:xfrm>
            <a:off x="6477270" y="1130846"/>
            <a:ext cx="4974771" cy="4351338"/>
          </a:xfrm>
        </p:spPr>
        <p:txBody>
          <a:bodyPr>
            <a:normAutofit/>
          </a:bodyPr>
          <a:lstStyle/>
          <a:p>
            <a:r>
              <a:rPr lang="en-US" sz="2200" b="0" i="0">
                <a:solidFill>
                  <a:schemeClr val="bg1"/>
                </a:solidFill>
                <a:effectLst/>
                <a:latin typeface="Poppins"/>
              </a:rPr>
              <a:t> </a:t>
            </a:r>
            <a:endParaRPr lang="en-CA" sz="2200">
              <a:solidFill>
                <a:schemeClr val="bg1"/>
              </a:solidFill>
            </a:endParaRPr>
          </a:p>
          <a:p>
            <a:r>
              <a:rPr lang="en-US" sz="2200">
                <a:solidFill>
                  <a:schemeClr val="bg1"/>
                </a:solidFill>
                <a:latin typeface="Times New Roman" panose="02020603050405020304" pitchFamily="18" charset="0"/>
                <a:cs typeface="Times New Roman" panose="02020603050405020304" pitchFamily="18" charset="0"/>
              </a:rPr>
              <a:t>Printed circuit boards (PCBs) are the boards that are used as the base in most electronics – both as a physical support piece and as the wiring area for the surface-mounted and socketed components. PCBs are mostly made from fiberglass, composite epoxy, or another composite material.</a:t>
            </a:r>
          </a:p>
          <a:p>
            <a:r>
              <a:rPr lang="en-CA" sz="2200">
                <a:solidFill>
                  <a:schemeClr val="bg1"/>
                </a:solidFill>
                <a:latin typeface="Times New Roman" panose="02020603050405020304" pitchFamily="18" charset="0"/>
                <a:cs typeface="Times New Roman" panose="02020603050405020304" pitchFamily="18" charset="0"/>
              </a:rPr>
              <a:t>PCB contains electrical traces, paths that connects the various components placed on it.</a:t>
            </a:r>
          </a:p>
        </p:txBody>
      </p:sp>
    </p:spTree>
    <p:extLst>
      <p:ext uri="{BB962C8B-B14F-4D97-AF65-F5344CB8AC3E}">
        <p14:creationId xmlns:p14="http://schemas.microsoft.com/office/powerpoint/2010/main" val="329696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7F2B1FF-9EB4-4D23-BA73-EA217F96F06F}"/>
              </a:ext>
            </a:extLst>
          </p:cNvPr>
          <p:cNvSpPr>
            <a:spLocks noGrp="1"/>
          </p:cNvSpPr>
          <p:nvPr>
            <p:ph type="title"/>
          </p:nvPr>
        </p:nvSpPr>
        <p:spPr>
          <a:xfrm>
            <a:off x="922635" y="1250575"/>
            <a:ext cx="4604274" cy="4163210"/>
          </a:xfrm>
        </p:spPr>
        <p:txBody>
          <a:bodyPr anchor="ctr">
            <a:normAutofit/>
          </a:bodyPr>
          <a:lstStyle/>
          <a:p>
            <a:r>
              <a:rPr lang="en-US" sz="5600">
                <a:solidFill>
                  <a:schemeClr val="bg1"/>
                </a:solidFill>
              </a:rPr>
              <a:t>PLACING THE COMPONENTS</a:t>
            </a:r>
            <a:endParaRPr lang="en-CA" sz="5600">
              <a:solidFill>
                <a:schemeClr val="bg1"/>
              </a:solidFill>
            </a:endParaRP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E2B81C-25A2-43A6-9B12-DFE24F9CBC0A}"/>
              </a:ext>
            </a:extLst>
          </p:cNvPr>
          <p:cNvSpPr>
            <a:spLocks noGrp="1"/>
          </p:cNvSpPr>
          <p:nvPr>
            <p:ph idx="1"/>
          </p:nvPr>
        </p:nvSpPr>
        <p:spPr>
          <a:xfrm>
            <a:off x="6293224" y="860612"/>
            <a:ext cx="4797909" cy="5023821"/>
          </a:xfrm>
        </p:spPr>
        <p:txBody>
          <a:bodyPr anchor="ctr">
            <a:normAutofit/>
          </a:bodyPr>
          <a:lstStyle/>
          <a:p>
            <a:r>
              <a:rPr lang="en-US" sz="2000">
                <a:solidFill>
                  <a:schemeClr val="bg1"/>
                </a:solidFill>
              </a:rPr>
              <a:t>If the components are very few then one can place the components at once and solder them.</a:t>
            </a:r>
          </a:p>
          <a:p>
            <a:r>
              <a:rPr lang="en-US" sz="2000">
                <a:solidFill>
                  <a:schemeClr val="bg1"/>
                </a:solidFill>
              </a:rPr>
              <a:t>In case of more, number of components try to solder the flat and small components at first as this reduce the risk factor of damaging the components.</a:t>
            </a:r>
          </a:p>
          <a:p>
            <a:r>
              <a:rPr lang="en-US" sz="2000">
                <a:solidFill>
                  <a:schemeClr val="bg1"/>
                </a:solidFill>
              </a:rPr>
              <a:t>Place the leads of the components gently in the holes provided.</a:t>
            </a:r>
          </a:p>
          <a:p>
            <a:r>
              <a:rPr lang="en-US" sz="2000">
                <a:solidFill>
                  <a:schemeClr val="bg1"/>
                </a:solidFill>
              </a:rPr>
              <a:t>It’s a good practice to go through the schematic as this helps in placing the components at right place.</a:t>
            </a:r>
            <a:endParaRPr lang="en-CA" sz="2000">
              <a:solidFill>
                <a:schemeClr val="bg1"/>
              </a:solidFill>
            </a:endParaRPr>
          </a:p>
        </p:txBody>
      </p:sp>
    </p:spTree>
    <p:extLst>
      <p:ext uri="{BB962C8B-B14F-4D97-AF65-F5344CB8AC3E}">
        <p14:creationId xmlns:p14="http://schemas.microsoft.com/office/powerpoint/2010/main" val="3199243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ircuit&#10;&#10;Description automatically generated">
            <a:extLst>
              <a:ext uri="{FF2B5EF4-FFF2-40B4-BE49-F238E27FC236}">
                <a16:creationId xmlns:a16="http://schemas.microsoft.com/office/drawing/2014/main" id="{939501F4-2700-4608-94BE-6010150163CA}"/>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7660" r="6117"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B6288F17-BF8A-4162-8533-30C11BED35C2}"/>
              </a:ext>
            </a:extLst>
          </p:cNvPr>
          <p:cNvSpPr>
            <a:spLocks noGrp="1"/>
          </p:cNvSpPr>
          <p:nvPr>
            <p:ph type="title"/>
          </p:nvPr>
        </p:nvSpPr>
        <p:spPr>
          <a:xfrm>
            <a:off x="838200" y="365125"/>
            <a:ext cx="10515600" cy="1325563"/>
          </a:xfrm>
        </p:spPr>
        <p:txBody>
          <a:bodyPr>
            <a:normAutofit/>
          </a:bodyPr>
          <a:lstStyle/>
          <a:p>
            <a:r>
              <a:rPr lang="en-US">
                <a:solidFill>
                  <a:srgbClr val="FFFFFF"/>
                </a:solidFill>
              </a:rPr>
              <a:t>PLACING THE COMPONENTS</a:t>
            </a:r>
            <a:endParaRPr lang="en-CA">
              <a:solidFill>
                <a:srgbClr val="FFFFFF"/>
              </a:solidFill>
            </a:endParaRPr>
          </a:p>
        </p:txBody>
      </p:sp>
      <p:sp>
        <p:nvSpPr>
          <p:cNvPr id="3" name="Content Placeholder 2">
            <a:extLst>
              <a:ext uri="{FF2B5EF4-FFF2-40B4-BE49-F238E27FC236}">
                <a16:creationId xmlns:a16="http://schemas.microsoft.com/office/drawing/2014/main" id="{AC1F8687-C322-4DBA-A447-B76FC3131489}"/>
              </a:ext>
            </a:extLst>
          </p:cNvPr>
          <p:cNvSpPr>
            <a:spLocks noGrp="1"/>
          </p:cNvSpPr>
          <p:nvPr>
            <p:ph idx="1"/>
          </p:nvPr>
        </p:nvSpPr>
        <p:spPr>
          <a:xfrm>
            <a:off x="838200" y="1825625"/>
            <a:ext cx="10515600" cy="4351338"/>
          </a:xfrm>
        </p:spPr>
        <p:txBody>
          <a:bodyPr>
            <a:normAutofit/>
          </a:bodyPr>
          <a:lstStyle/>
          <a:p>
            <a:r>
              <a:rPr lang="en-US">
                <a:solidFill>
                  <a:srgbClr val="FFFFFF"/>
                </a:solidFill>
              </a:rPr>
              <a:t>First component that we are soldering and placing on the PCB is the Arduino mega.</a:t>
            </a:r>
          </a:p>
          <a:p>
            <a:r>
              <a:rPr lang="en-US">
                <a:solidFill>
                  <a:srgbClr val="FFFFFF"/>
                </a:solidFill>
              </a:rPr>
              <a:t>There are number of pins that are connected from the Arduino mega to the various modules </a:t>
            </a:r>
          </a:p>
          <a:p>
            <a:r>
              <a:rPr lang="en-US">
                <a:solidFill>
                  <a:srgbClr val="FFFFFF"/>
                </a:solidFill>
              </a:rPr>
              <a:t>We need to solder pins 14 to 19 carefully as these are making connections to other components as well. </a:t>
            </a:r>
            <a:endParaRPr lang="en-CA">
              <a:solidFill>
                <a:srgbClr val="FFFFFF"/>
              </a:solidFill>
            </a:endParaRPr>
          </a:p>
        </p:txBody>
      </p:sp>
      <p:sp>
        <p:nvSpPr>
          <p:cNvPr id="6" name="TextBox 5">
            <a:extLst>
              <a:ext uri="{FF2B5EF4-FFF2-40B4-BE49-F238E27FC236}">
                <a16:creationId xmlns:a16="http://schemas.microsoft.com/office/drawing/2014/main" id="{4672A892-E37F-471C-94BE-CA7F60752B52}"/>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www.htxt.co.za/2013/10/09/how-to-arduino-class-kicking-off-in-cape-town/">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148851575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75B19E4-0108-41C4-8DB1-11BAE0B4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7AF0E88-7C16-4B62-ADA2-561CC1A1864C}"/>
              </a:ext>
            </a:extLst>
          </p:cNvPr>
          <p:cNvSpPr>
            <a:spLocks noGrp="1"/>
          </p:cNvSpPr>
          <p:nvPr>
            <p:ph type="title"/>
          </p:nvPr>
        </p:nvSpPr>
        <p:spPr>
          <a:xfrm>
            <a:off x="6217919" y="669925"/>
            <a:ext cx="4635609" cy="1325563"/>
          </a:xfrm>
        </p:spPr>
        <p:txBody>
          <a:bodyPr anchor="b">
            <a:normAutofit/>
          </a:bodyPr>
          <a:lstStyle/>
          <a:p>
            <a:r>
              <a:rPr lang="en-US" sz="3800">
                <a:solidFill>
                  <a:schemeClr val="bg1"/>
                </a:solidFill>
              </a:rPr>
              <a:t> CONNECTIONS</a:t>
            </a:r>
            <a:endParaRPr lang="en-CA" sz="3800">
              <a:solidFill>
                <a:schemeClr val="bg1"/>
              </a:solidFill>
            </a:endParaRPr>
          </a:p>
        </p:txBody>
      </p:sp>
      <p:pic>
        <p:nvPicPr>
          <p:cNvPr id="6" name="Picture 5" descr="A picture containing text, electronics&#10;&#10;Description automatically generated">
            <a:extLst>
              <a:ext uri="{FF2B5EF4-FFF2-40B4-BE49-F238E27FC236}">
                <a16:creationId xmlns:a16="http://schemas.microsoft.com/office/drawing/2014/main" id="{545AA141-2B5A-4A2E-9E32-F1C149D2690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3311716" cy="3311716"/>
          </a:xfrm>
          <a:prstGeom prst="rect">
            <a:avLst/>
          </a:prstGeom>
        </p:spPr>
      </p:pic>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17920" y="2026340"/>
            <a:ext cx="5974081"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A14AE1-71AB-4B18-826E-F563FF4288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2916"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7851BC-3DB7-465B-8043-AAC015C47711}"/>
              </a:ext>
            </a:extLst>
          </p:cNvPr>
          <p:cNvSpPr>
            <a:spLocks noGrp="1"/>
          </p:cNvSpPr>
          <p:nvPr>
            <p:ph idx="1"/>
          </p:nvPr>
        </p:nvSpPr>
        <p:spPr>
          <a:xfrm>
            <a:off x="6217919" y="2400304"/>
            <a:ext cx="4635609" cy="3441692"/>
          </a:xfrm>
        </p:spPr>
        <p:txBody>
          <a:bodyPr>
            <a:normAutofit/>
          </a:bodyPr>
          <a:lstStyle/>
          <a:p>
            <a:r>
              <a:rPr lang="en-US" sz="2000">
                <a:solidFill>
                  <a:schemeClr val="bg1"/>
                </a:solidFill>
              </a:rPr>
              <a:t>GSM is connected to the Arduino mega with the uart protocol.</a:t>
            </a:r>
          </a:p>
          <a:p>
            <a:r>
              <a:rPr lang="en-US" sz="2000">
                <a:solidFill>
                  <a:schemeClr val="bg1"/>
                </a:solidFill>
              </a:rPr>
              <a:t>We are using GSM SIM 900 Module for this project to send SMS, when something wrong happen an email will be sent to the owner.</a:t>
            </a:r>
          </a:p>
          <a:p>
            <a:r>
              <a:rPr lang="en-US" sz="2000">
                <a:solidFill>
                  <a:schemeClr val="bg1"/>
                </a:solidFill>
              </a:rPr>
              <a:t>GSM need 5V power supply that is supplied by the 5V adaptor.</a:t>
            </a:r>
          </a:p>
          <a:p>
            <a:endParaRPr lang="en-CA" sz="2000">
              <a:solidFill>
                <a:schemeClr val="bg1"/>
              </a:solidFill>
            </a:endParaRPr>
          </a:p>
        </p:txBody>
      </p:sp>
      <p:graphicFrame>
        <p:nvGraphicFramePr>
          <p:cNvPr id="4" name="Table 4">
            <a:extLst>
              <a:ext uri="{FF2B5EF4-FFF2-40B4-BE49-F238E27FC236}">
                <a16:creationId xmlns:a16="http://schemas.microsoft.com/office/drawing/2014/main" id="{C7D67B32-A7F1-43FE-A586-48A5192A8623}"/>
              </a:ext>
            </a:extLst>
          </p:cNvPr>
          <p:cNvGraphicFramePr>
            <a:graphicFrameLocks noGrp="1"/>
          </p:cNvGraphicFramePr>
          <p:nvPr>
            <p:extLst>
              <p:ext uri="{D42A27DB-BD31-4B8C-83A1-F6EECF244321}">
                <p14:modId xmlns:p14="http://schemas.microsoft.com/office/powerpoint/2010/main" val="3554215765"/>
              </p:ext>
            </p:extLst>
          </p:nvPr>
        </p:nvGraphicFramePr>
        <p:xfrm>
          <a:off x="0" y="3670929"/>
          <a:ext cx="5753103" cy="2879544"/>
        </p:xfrm>
        <a:graphic>
          <a:graphicData uri="http://schemas.openxmlformats.org/drawingml/2006/table">
            <a:tbl>
              <a:tblPr firstRow="1" bandRow="1">
                <a:tableStyleId>{5C22544A-7EE6-4342-B048-85BDC9FD1C3A}</a:tableStyleId>
              </a:tblPr>
              <a:tblGrid>
                <a:gridCol w="3559036">
                  <a:extLst>
                    <a:ext uri="{9D8B030D-6E8A-4147-A177-3AD203B41FA5}">
                      <a16:colId xmlns:a16="http://schemas.microsoft.com/office/drawing/2014/main" val="3933645566"/>
                    </a:ext>
                  </a:extLst>
                </a:gridCol>
                <a:gridCol w="2194067">
                  <a:extLst>
                    <a:ext uri="{9D8B030D-6E8A-4147-A177-3AD203B41FA5}">
                      <a16:colId xmlns:a16="http://schemas.microsoft.com/office/drawing/2014/main" val="4085104411"/>
                    </a:ext>
                  </a:extLst>
                </a:gridCol>
              </a:tblGrid>
              <a:tr h="719886">
                <a:tc>
                  <a:txBody>
                    <a:bodyPr/>
                    <a:lstStyle/>
                    <a:p>
                      <a:r>
                        <a:rPr lang="en-US" sz="3200"/>
                        <a:t>ARDUINO</a:t>
                      </a:r>
                      <a:endParaRPr lang="en-CA" sz="3200"/>
                    </a:p>
                  </a:txBody>
                  <a:tcPr marL="163610" marR="163610" marT="81805" marB="81805"/>
                </a:tc>
                <a:tc>
                  <a:txBody>
                    <a:bodyPr/>
                    <a:lstStyle/>
                    <a:p>
                      <a:r>
                        <a:rPr lang="en-US" sz="3200"/>
                        <a:t>GSM</a:t>
                      </a:r>
                      <a:endParaRPr lang="en-CA" sz="3200"/>
                    </a:p>
                  </a:txBody>
                  <a:tcPr marL="163610" marR="163610" marT="81805" marB="81805"/>
                </a:tc>
                <a:extLst>
                  <a:ext uri="{0D108BD9-81ED-4DB2-BD59-A6C34878D82A}">
                    <a16:rowId xmlns:a16="http://schemas.microsoft.com/office/drawing/2014/main" val="742245286"/>
                  </a:ext>
                </a:extLst>
              </a:tr>
              <a:tr h="719886">
                <a:tc>
                  <a:txBody>
                    <a:bodyPr/>
                    <a:lstStyle/>
                    <a:p>
                      <a:r>
                        <a:rPr lang="en-US" sz="3200"/>
                        <a:t>PIN 15</a:t>
                      </a:r>
                      <a:endParaRPr lang="en-CA" sz="3200"/>
                    </a:p>
                  </a:txBody>
                  <a:tcPr marL="163610" marR="163610" marT="81805" marB="81805"/>
                </a:tc>
                <a:tc>
                  <a:txBody>
                    <a:bodyPr/>
                    <a:lstStyle/>
                    <a:p>
                      <a:r>
                        <a:rPr lang="en-US" sz="3200"/>
                        <a:t>Tx</a:t>
                      </a:r>
                      <a:endParaRPr lang="en-CA" sz="3200"/>
                    </a:p>
                  </a:txBody>
                  <a:tcPr marL="163610" marR="163610" marT="81805" marB="81805"/>
                </a:tc>
                <a:extLst>
                  <a:ext uri="{0D108BD9-81ED-4DB2-BD59-A6C34878D82A}">
                    <a16:rowId xmlns:a16="http://schemas.microsoft.com/office/drawing/2014/main" val="1437830910"/>
                  </a:ext>
                </a:extLst>
              </a:tr>
              <a:tr h="719886">
                <a:tc>
                  <a:txBody>
                    <a:bodyPr/>
                    <a:lstStyle/>
                    <a:p>
                      <a:r>
                        <a:rPr lang="en-US" sz="3200"/>
                        <a:t>PIN 14</a:t>
                      </a:r>
                      <a:endParaRPr lang="en-CA" sz="3200"/>
                    </a:p>
                  </a:txBody>
                  <a:tcPr marL="163610" marR="163610" marT="81805" marB="81805"/>
                </a:tc>
                <a:tc>
                  <a:txBody>
                    <a:bodyPr/>
                    <a:lstStyle/>
                    <a:p>
                      <a:r>
                        <a:rPr lang="en-US" sz="3200"/>
                        <a:t>Rx</a:t>
                      </a:r>
                      <a:endParaRPr lang="en-CA" sz="3200"/>
                    </a:p>
                  </a:txBody>
                  <a:tcPr marL="163610" marR="163610" marT="81805" marB="81805"/>
                </a:tc>
                <a:extLst>
                  <a:ext uri="{0D108BD9-81ED-4DB2-BD59-A6C34878D82A}">
                    <a16:rowId xmlns:a16="http://schemas.microsoft.com/office/drawing/2014/main" val="277500706"/>
                  </a:ext>
                </a:extLst>
              </a:tr>
              <a:tr h="719886">
                <a:tc>
                  <a:txBody>
                    <a:bodyPr/>
                    <a:lstStyle/>
                    <a:p>
                      <a:r>
                        <a:rPr lang="en-US" sz="3200"/>
                        <a:t>GND</a:t>
                      </a:r>
                      <a:endParaRPr lang="en-CA" sz="3200"/>
                    </a:p>
                  </a:txBody>
                  <a:tcPr marL="163610" marR="163610" marT="81805" marB="81805"/>
                </a:tc>
                <a:tc>
                  <a:txBody>
                    <a:bodyPr/>
                    <a:lstStyle/>
                    <a:p>
                      <a:r>
                        <a:rPr lang="en-US" sz="3200"/>
                        <a:t>GND</a:t>
                      </a:r>
                      <a:endParaRPr lang="en-CA" sz="3200"/>
                    </a:p>
                  </a:txBody>
                  <a:tcPr marL="163610" marR="163610" marT="81805" marB="81805"/>
                </a:tc>
                <a:extLst>
                  <a:ext uri="{0D108BD9-81ED-4DB2-BD59-A6C34878D82A}">
                    <a16:rowId xmlns:a16="http://schemas.microsoft.com/office/drawing/2014/main" val="406064345"/>
                  </a:ext>
                </a:extLst>
              </a:tr>
            </a:tbl>
          </a:graphicData>
        </a:graphic>
      </p:graphicFrame>
      <p:sp>
        <p:nvSpPr>
          <p:cNvPr id="7" name="TextBox 6">
            <a:extLst>
              <a:ext uri="{FF2B5EF4-FFF2-40B4-BE49-F238E27FC236}">
                <a16:creationId xmlns:a16="http://schemas.microsoft.com/office/drawing/2014/main" id="{D1DB7E52-27E0-49AE-B1EA-23DF049F756D}"/>
              </a:ext>
            </a:extLst>
          </p:cNvPr>
          <p:cNvSpPr txBox="1"/>
          <p:nvPr/>
        </p:nvSpPr>
        <p:spPr>
          <a:xfrm>
            <a:off x="1004673" y="3111661"/>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arduino.stackexchange.com/questions/9483/how-to-communicate-the-arduino-board-with-sim900">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670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707660-D207-4A32-B6C7-D2FAC8507DE6}"/>
              </a:ext>
            </a:extLst>
          </p:cNvPr>
          <p:cNvSpPr>
            <a:spLocks noGrp="1"/>
          </p:cNvSpPr>
          <p:nvPr>
            <p:ph type="title"/>
          </p:nvPr>
        </p:nvSpPr>
        <p:spPr>
          <a:xfrm>
            <a:off x="6981825" y="1641752"/>
            <a:ext cx="4391024" cy="1323439"/>
          </a:xfrm>
        </p:spPr>
        <p:txBody>
          <a:bodyPr anchor="t">
            <a:normAutofit/>
          </a:bodyPr>
          <a:lstStyle/>
          <a:p>
            <a:r>
              <a:rPr lang="en-US" sz="4000">
                <a:solidFill>
                  <a:schemeClr val="bg1"/>
                </a:solidFill>
              </a:rPr>
              <a:t>CONNECTIONS</a:t>
            </a:r>
            <a:endParaRPr lang="en-CA" sz="4000">
              <a:solidFill>
                <a:schemeClr val="bg1"/>
              </a:solidFill>
            </a:endParaRPr>
          </a:p>
        </p:txBody>
      </p:sp>
      <p:grpSp>
        <p:nvGrpSpPr>
          <p:cNvPr id="11" name="Group 10">
            <a:extLst>
              <a:ext uri="{FF2B5EF4-FFF2-40B4-BE49-F238E27FC236}">
                <a16:creationId xmlns:a16="http://schemas.microsoft.com/office/drawing/2014/main" id="{CC09AFE8-9934-40C0-A058-4008A3B197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160" y="1498600"/>
            <a:ext cx="5260976" cy="4707593"/>
            <a:chOff x="6096000" y="841376"/>
            <a:chExt cx="5260976" cy="4707593"/>
          </a:xfrm>
          <a:effectLst>
            <a:outerShdw blurRad="381000" dist="152400" dir="5400000" algn="ctr" rotWithShape="0">
              <a:srgbClr val="000000">
                <a:alpha val="10000"/>
              </a:srgbClr>
            </a:outerShdw>
          </a:effectLst>
        </p:grpSpPr>
        <p:grpSp>
          <p:nvGrpSpPr>
            <p:cNvPr id="12" name="Group 11">
              <a:extLst>
                <a:ext uri="{FF2B5EF4-FFF2-40B4-BE49-F238E27FC236}">
                  <a16:creationId xmlns:a16="http://schemas.microsoft.com/office/drawing/2014/main" id="{23588ED6-49C5-4EAF-BBCE-DB6B4184D3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6" name="Freeform: Shape 15">
                <a:extLst>
                  <a:ext uri="{FF2B5EF4-FFF2-40B4-BE49-F238E27FC236}">
                    <a16:creationId xmlns:a16="http://schemas.microsoft.com/office/drawing/2014/main" id="{0149B80A-4A62-4495-AE87-F32755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38C3DC5-5887-49A9-AABB-A9772488F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3" name="Group 12">
              <a:extLst>
                <a:ext uri="{FF2B5EF4-FFF2-40B4-BE49-F238E27FC236}">
                  <a16:creationId xmlns:a16="http://schemas.microsoft.com/office/drawing/2014/main" id="{5BD695E1-00AC-49AE-93BF-22000734A8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4" name="Freeform: Shape 13">
                <a:extLst>
                  <a:ext uri="{FF2B5EF4-FFF2-40B4-BE49-F238E27FC236}">
                    <a16:creationId xmlns:a16="http://schemas.microsoft.com/office/drawing/2014/main" id="{F721D808-B8BC-4568-A927-12BC276F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B2886F6-DE07-47C7-840F-22CD86C0D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3" name="Content Placeholder 2">
            <a:extLst>
              <a:ext uri="{FF2B5EF4-FFF2-40B4-BE49-F238E27FC236}">
                <a16:creationId xmlns:a16="http://schemas.microsoft.com/office/drawing/2014/main" id="{61599BA2-8A42-4BFF-A8FC-9DB9E1C6784B}"/>
              </a:ext>
            </a:extLst>
          </p:cNvPr>
          <p:cNvSpPr>
            <a:spLocks noGrp="1"/>
          </p:cNvSpPr>
          <p:nvPr>
            <p:ph idx="1"/>
          </p:nvPr>
        </p:nvSpPr>
        <p:spPr>
          <a:xfrm>
            <a:off x="6981826" y="3146400"/>
            <a:ext cx="4391024" cy="2454300"/>
          </a:xfrm>
        </p:spPr>
        <p:txBody>
          <a:bodyPr>
            <a:normAutofit/>
          </a:bodyPr>
          <a:lstStyle/>
          <a:p>
            <a:r>
              <a:rPr lang="en-US" sz="2400">
                <a:solidFill>
                  <a:schemeClr val="bg1">
                    <a:alpha val="80000"/>
                  </a:schemeClr>
                </a:solidFill>
              </a:rPr>
              <a:t>Buzzer is directly connected to the beaglebone black with the help of GPIO pins.</a:t>
            </a:r>
          </a:p>
          <a:p>
            <a:r>
              <a:rPr lang="en-US" sz="2400">
                <a:solidFill>
                  <a:schemeClr val="bg1">
                    <a:alpha val="80000"/>
                  </a:schemeClr>
                </a:solidFill>
              </a:rPr>
              <a:t>Function of buzzer is to make sound when something wrong happens.</a:t>
            </a:r>
          </a:p>
          <a:p>
            <a:endParaRPr lang="en-CA" sz="2400">
              <a:solidFill>
                <a:schemeClr val="bg1">
                  <a:alpha val="80000"/>
                </a:schemeClr>
              </a:solidFill>
            </a:endParaRPr>
          </a:p>
        </p:txBody>
      </p:sp>
      <p:graphicFrame>
        <p:nvGraphicFramePr>
          <p:cNvPr id="4" name="Table 4">
            <a:extLst>
              <a:ext uri="{FF2B5EF4-FFF2-40B4-BE49-F238E27FC236}">
                <a16:creationId xmlns:a16="http://schemas.microsoft.com/office/drawing/2014/main" id="{7997AC33-87C9-41EA-8122-0DE6638BBDFF}"/>
              </a:ext>
            </a:extLst>
          </p:cNvPr>
          <p:cNvGraphicFramePr>
            <a:graphicFrameLocks noGrp="1"/>
          </p:cNvGraphicFramePr>
          <p:nvPr>
            <p:extLst>
              <p:ext uri="{D42A27DB-BD31-4B8C-83A1-F6EECF244321}">
                <p14:modId xmlns:p14="http://schemas.microsoft.com/office/powerpoint/2010/main" val="1053195116"/>
              </p:ext>
            </p:extLst>
          </p:nvPr>
        </p:nvGraphicFramePr>
        <p:xfrm>
          <a:off x="1273091" y="2637416"/>
          <a:ext cx="4369113" cy="1804631"/>
        </p:xfrm>
        <a:graphic>
          <a:graphicData uri="http://schemas.openxmlformats.org/drawingml/2006/table">
            <a:tbl>
              <a:tblPr firstRow="1" bandRow="1">
                <a:solidFill>
                  <a:schemeClr val="bg1">
                    <a:lumMod val="95000"/>
                  </a:schemeClr>
                </a:solidFill>
                <a:tableStyleId>{5C22544A-7EE6-4342-B048-85BDC9FD1C3A}</a:tableStyleId>
              </a:tblPr>
              <a:tblGrid>
                <a:gridCol w="1764134">
                  <a:extLst>
                    <a:ext uri="{9D8B030D-6E8A-4147-A177-3AD203B41FA5}">
                      <a16:colId xmlns:a16="http://schemas.microsoft.com/office/drawing/2014/main" val="368359997"/>
                    </a:ext>
                  </a:extLst>
                </a:gridCol>
                <a:gridCol w="2604979">
                  <a:extLst>
                    <a:ext uri="{9D8B030D-6E8A-4147-A177-3AD203B41FA5}">
                      <a16:colId xmlns:a16="http://schemas.microsoft.com/office/drawing/2014/main" val="3138389654"/>
                    </a:ext>
                  </a:extLst>
                </a:gridCol>
              </a:tblGrid>
              <a:tr h="663399">
                <a:tc>
                  <a:txBody>
                    <a:bodyPr/>
                    <a:lstStyle/>
                    <a:p>
                      <a:r>
                        <a:rPr lang="en-US" sz="2400" b="1" cap="none" spc="0">
                          <a:solidFill>
                            <a:schemeClr val="tx1"/>
                          </a:solidFill>
                        </a:rPr>
                        <a:t>BUZZER </a:t>
                      </a:r>
                      <a:endParaRPr lang="en-CA" sz="2400" b="1" cap="none" spc="0">
                        <a:solidFill>
                          <a:schemeClr val="tx1"/>
                        </a:solidFill>
                      </a:endParaRPr>
                    </a:p>
                  </a:txBody>
                  <a:tcPr marL="97422" marR="139174" marT="27835" marB="208762"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2400" b="1" cap="none" spc="0">
                          <a:solidFill>
                            <a:schemeClr val="tx1"/>
                          </a:solidFill>
                        </a:rPr>
                        <a:t>BEAGLEBONE</a:t>
                      </a:r>
                      <a:endParaRPr lang="en-CA" sz="2400" b="1" cap="none" spc="0">
                        <a:solidFill>
                          <a:schemeClr val="tx1"/>
                        </a:solidFill>
                      </a:endParaRPr>
                    </a:p>
                  </a:txBody>
                  <a:tcPr marL="97422" marR="139174" marT="27835" marB="208762"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940692119"/>
                  </a:ext>
                </a:extLst>
              </a:tr>
              <a:tr h="570616">
                <a:tc>
                  <a:txBody>
                    <a:bodyPr/>
                    <a:lstStyle/>
                    <a:p>
                      <a:r>
                        <a:rPr lang="en-US" sz="1800" cap="none" spc="0">
                          <a:solidFill>
                            <a:schemeClr val="tx1"/>
                          </a:solidFill>
                        </a:rPr>
                        <a:t>RED </a:t>
                      </a:r>
                      <a:endParaRPr lang="en-CA" sz="1800" cap="none" spc="0">
                        <a:solidFill>
                          <a:schemeClr val="tx1"/>
                        </a:solidFill>
                      </a:endParaRPr>
                    </a:p>
                  </a:txBody>
                  <a:tcPr marL="97422" marR="139174" marT="27835" marB="208762">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a:solidFill>
                            <a:schemeClr val="tx1"/>
                          </a:solidFill>
                        </a:rPr>
                        <a:t>P8.12</a:t>
                      </a:r>
                      <a:endParaRPr lang="en-CA" sz="1800" cap="none" spc="0">
                        <a:solidFill>
                          <a:schemeClr val="tx1"/>
                        </a:solidFill>
                      </a:endParaRPr>
                    </a:p>
                  </a:txBody>
                  <a:tcPr marL="97422" marR="139174" marT="27835" marB="208762">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3566797632"/>
                  </a:ext>
                </a:extLst>
              </a:tr>
              <a:tr h="570616">
                <a:tc>
                  <a:txBody>
                    <a:bodyPr/>
                    <a:lstStyle/>
                    <a:p>
                      <a:r>
                        <a:rPr lang="en-US" sz="1800" cap="none" spc="0">
                          <a:solidFill>
                            <a:schemeClr val="tx1"/>
                          </a:solidFill>
                        </a:rPr>
                        <a:t>BAKCK</a:t>
                      </a:r>
                      <a:endParaRPr lang="en-CA" sz="1800" cap="none" spc="0">
                        <a:solidFill>
                          <a:schemeClr val="tx1"/>
                        </a:solidFill>
                      </a:endParaRPr>
                    </a:p>
                  </a:txBody>
                  <a:tcPr marL="97422" marR="139174" marT="27835" marB="208762">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P8.2</a:t>
                      </a:r>
                      <a:endParaRPr lang="en-CA" sz="1800" cap="none" spc="0">
                        <a:solidFill>
                          <a:schemeClr val="tx1"/>
                        </a:solidFill>
                      </a:endParaRPr>
                    </a:p>
                  </a:txBody>
                  <a:tcPr marL="97422" marR="139174" marT="27835" marB="208762">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764593476"/>
                  </a:ext>
                </a:extLst>
              </a:tr>
            </a:tbl>
          </a:graphicData>
        </a:graphic>
      </p:graphicFrame>
    </p:spTree>
    <p:extLst>
      <p:ext uri="{BB962C8B-B14F-4D97-AF65-F5344CB8AC3E}">
        <p14:creationId xmlns:p14="http://schemas.microsoft.com/office/powerpoint/2010/main" val="1409847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875C5-DF9D-4A0A-A47F-50A9B470B5A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CONNECTIONS</a:t>
            </a:r>
          </a:p>
        </p:txBody>
      </p:sp>
      <p:sp>
        <p:nvSpPr>
          <p:cNvPr id="3" name="Content Placeholder 2">
            <a:extLst>
              <a:ext uri="{FF2B5EF4-FFF2-40B4-BE49-F238E27FC236}">
                <a16:creationId xmlns:a16="http://schemas.microsoft.com/office/drawing/2014/main" id="{2FB0EC7E-822C-4227-9B08-DE5ABDFC65D6}"/>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F69E26"/>
                </a:solidFill>
              </a:rPr>
              <a:t>Servo motor is connected directly to the beagle bone black with the help of GPIO pins.</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928CFF8-86D3-483C-A997-DB25125CC5C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1567" y="2604724"/>
            <a:ext cx="5455917" cy="3641824"/>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9A2E25F6-4961-47C6-A64E-0D2E13B96669}"/>
              </a:ext>
            </a:extLst>
          </p:cNvPr>
          <p:cNvGraphicFramePr>
            <a:graphicFrameLocks noGrp="1"/>
          </p:cNvGraphicFramePr>
          <p:nvPr>
            <p:extLst>
              <p:ext uri="{D42A27DB-BD31-4B8C-83A1-F6EECF244321}">
                <p14:modId xmlns:p14="http://schemas.microsoft.com/office/powerpoint/2010/main" val="3556776055"/>
              </p:ext>
            </p:extLst>
          </p:nvPr>
        </p:nvGraphicFramePr>
        <p:xfrm>
          <a:off x="6445073" y="2771463"/>
          <a:ext cx="5455918" cy="3308350"/>
        </p:xfrm>
        <a:graphic>
          <a:graphicData uri="http://schemas.openxmlformats.org/drawingml/2006/table">
            <a:tbl>
              <a:tblPr firstRow="1" bandRow="1">
                <a:tableStyleId>{5C22544A-7EE6-4342-B048-85BDC9FD1C3A}</a:tableStyleId>
              </a:tblPr>
              <a:tblGrid>
                <a:gridCol w="2047642">
                  <a:extLst>
                    <a:ext uri="{9D8B030D-6E8A-4147-A177-3AD203B41FA5}">
                      <a16:colId xmlns:a16="http://schemas.microsoft.com/office/drawing/2014/main" val="2446417893"/>
                    </a:ext>
                  </a:extLst>
                </a:gridCol>
                <a:gridCol w="3408276">
                  <a:extLst>
                    <a:ext uri="{9D8B030D-6E8A-4147-A177-3AD203B41FA5}">
                      <a16:colId xmlns:a16="http://schemas.microsoft.com/office/drawing/2014/main" val="4291552060"/>
                    </a:ext>
                  </a:extLst>
                </a:gridCol>
              </a:tblGrid>
              <a:tr h="1188436">
                <a:tc>
                  <a:txBody>
                    <a:bodyPr/>
                    <a:lstStyle/>
                    <a:p>
                      <a:r>
                        <a:rPr lang="en-US" sz="3200"/>
                        <a:t>SERVO MOTOR</a:t>
                      </a:r>
                      <a:endParaRPr lang="en-CA" sz="3200"/>
                    </a:p>
                  </a:txBody>
                  <a:tcPr marL="160599" marR="160599" marT="80300" marB="80300"/>
                </a:tc>
                <a:tc>
                  <a:txBody>
                    <a:bodyPr/>
                    <a:lstStyle/>
                    <a:p>
                      <a:r>
                        <a:rPr lang="en-US" sz="3200"/>
                        <a:t>B.EAGLEBONE BLACK</a:t>
                      </a:r>
                      <a:endParaRPr lang="en-CA" sz="3200"/>
                    </a:p>
                  </a:txBody>
                  <a:tcPr marL="160599" marR="160599" marT="80300" marB="80300"/>
                </a:tc>
                <a:extLst>
                  <a:ext uri="{0D108BD9-81ED-4DB2-BD59-A6C34878D82A}">
                    <a16:rowId xmlns:a16="http://schemas.microsoft.com/office/drawing/2014/main" val="1431701564"/>
                  </a:ext>
                </a:extLst>
              </a:tr>
              <a:tr h="706638">
                <a:tc>
                  <a:txBody>
                    <a:bodyPr/>
                    <a:lstStyle/>
                    <a:p>
                      <a:r>
                        <a:rPr lang="en-US" sz="3200"/>
                        <a:t>GND </a:t>
                      </a:r>
                      <a:endParaRPr lang="en-CA" sz="3200"/>
                    </a:p>
                  </a:txBody>
                  <a:tcPr marL="160599" marR="160599" marT="80300" marB="80300"/>
                </a:tc>
                <a:tc>
                  <a:txBody>
                    <a:bodyPr/>
                    <a:lstStyle/>
                    <a:p>
                      <a:r>
                        <a:rPr lang="en-US" sz="3200"/>
                        <a:t>P 8.2</a:t>
                      </a:r>
                      <a:endParaRPr lang="en-CA" sz="3200"/>
                    </a:p>
                  </a:txBody>
                  <a:tcPr marL="160599" marR="160599" marT="80300" marB="80300"/>
                </a:tc>
                <a:extLst>
                  <a:ext uri="{0D108BD9-81ED-4DB2-BD59-A6C34878D82A}">
                    <a16:rowId xmlns:a16="http://schemas.microsoft.com/office/drawing/2014/main" val="1190448018"/>
                  </a:ext>
                </a:extLst>
              </a:tr>
              <a:tr h="706638">
                <a:tc>
                  <a:txBody>
                    <a:bodyPr/>
                    <a:lstStyle/>
                    <a:p>
                      <a:r>
                        <a:rPr lang="en-US" sz="3200"/>
                        <a:t>VCC</a:t>
                      </a:r>
                      <a:endParaRPr lang="en-CA" sz="3200"/>
                    </a:p>
                  </a:txBody>
                  <a:tcPr marL="160599" marR="160599" marT="80300" marB="80300"/>
                </a:tc>
                <a:tc>
                  <a:txBody>
                    <a:bodyPr/>
                    <a:lstStyle/>
                    <a:p>
                      <a:r>
                        <a:rPr lang="en-US" sz="3200"/>
                        <a:t>P 9.7</a:t>
                      </a:r>
                      <a:endParaRPr lang="en-CA" sz="3200"/>
                    </a:p>
                  </a:txBody>
                  <a:tcPr marL="160599" marR="160599" marT="80300" marB="80300"/>
                </a:tc>
                <a:extLst>
                  <a:ext uri="{0D108BD9-81ED-4DB2-BD59-A6C34878D82A}">
                    <a16:rowId xmlns:a16="http://schemas.microsoft.com/office/drawing/2014/main" val="114053718"/>
                  </a:ext>
                </a:extLst>
              </a:tr>
              <a:tr h="706638">
                <a:tc>
                  <a:txBody>
                    <a:bodyPr/>
                    <a:lstStyle/>
                    <a:p>
                      <a:r>
                        <a:rPr lang="en-US" sz="3200"/>
                        <a:t>PWM</a:t>
                      </a:r>
                      <a:endParaRPr lang="en-CA" sz="3200"/>
                    </a:p>
                  </a:txBody>
                  <a:tcPr marL="160599" marR="160599" marT="80300" marB="80300"/>
                </a:tc>
                <a:tc>
                  <a:txBody>
                    <a:bodyPr/>
                    <a:lstStyle/>
                    <a:p>
                      <a:r>
                        <a:rPr lang="en-US" sz="3200"/>
                        <a:t>P 8.10</a:t>
                      </a:r>
                      <a:endParaRPr lang="en-CA" sz="3200"/>
                    </a:p>
                  </a:txBody>
                  <a:tcPr marL="160599" marR="160599" marT="80300" marB="80300"/>
                </a:tc>
                <a:extLst>
                  <a:ext uri="{0D108BD9-81ED-4DB2-BD59-A6C34878D82A}">
                    <a16:rowId xmlns:a16="http://schemas.microsoft.com/office/drawing/2014/main" val="2195769310"/>
                  </a:ext>
                </a:extLst>
              </a:tr>
            </a:tbl>
          </a:graphicData>
        </a:graphic>
      </p:graphicFrame>
      <p:sp>
        <p:nvSpPr>
          <p:cNvPr id="7" name="TextBox 6">
            <a:extLst>
              <a:ext uri="{FF2B5EF4-FFF2-40B4-BE49-F238E27FC236}">
                <a16:creationId xmlns:a16="http://schemas.microsoft.com/office/drawing/2014/main" id="{25A78C59-B5C5-4872-A5A1-340A1BF186A5}"/>
              </a:ext>
            </a:extLst>
          </p:cNvPr>
          <p:cNvSpPr txBox="1"/>
          <p:nvPr/>
        </p:nvSpPr>
        <p:spPr>
          <a:xfrm>
            <a:off x="3480442" y="6046493"/>
            <a:ext cx="2307042"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blog.fazedores.com/como-usar-servo-motor-com-arduino/">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CA" sz="700">
              <a:solidFill>
                <a:srgbClr val="FFFFFF"/>
              </a:solidFill>
            </a:endParaRPr>
          </a:p>
        </p:txBody>
      </p:sp>
    </p:spTree>
    <p:extLst>
      <p:ext uri="{BB962C8B-B14F-4D97-AF65-F5344CB8AC3E}">
        <p14:creationId xmlns:p14="http://schemas.microsoft.com/office/powerpoint/2010/main" val="178617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FC9A0E-4573-4A34-8B87-C13D28337F39}"/>
              </a:ext>
            </a:extLst>
          </p:cNvPr>
          <p:cNvSpPr>
            <a:spLocks noGrp="1"/>
          </p:cNvSpPr>
          <p:nvPr>
            <p:ph type="title"/>
          </p:nvPr>
        </p:nvSpPr>
        <p:spPr>
          <a:xfrm>
            <a:off x="649270" y="506727"/>
            <a:ext cx="3885141" cy="1526741"/>
          </a:xfrm>
        </p:spPr>
        <p:txBody>
          <a:bodyPr>
            <a:normAutofit/>
          </a:bodyPr>
          <a:lstStyle/>
          <a:p>
            <a:pPr algn="r"/>
            <a:r>
              <a:rPr lang="en-US" sz="3000">
                <a:solidFill>
                  <a:schemeClr val="bg1"/>
                </a:solidFill>
              </a:rPr>
              <a:t>CONNECTIONS</a:t>
            </a:r>
            <a:endParaRPr lang="en-CA" sz="3000">
              <a:solidFill>
                <a:schemeClr val="bg1"/>
              </a:solidFill>
            </a:endParaRPr>
          </a:p>
        </p:txBody>
      </p:sp>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0FF746-5F81-4C53-BB4B-2119D9D21359}"/>
              </a:ext>
            </a:extLst>
          </p:cNvPr>
          <p:cNvSpPr>
            <a:spLocks noGrp="1"/>
          </p:cNvSpPr>
          <p:nvPr>
            <p:ph idx="1"/>
          </p:nvPr>
        </p:nvSpPr>
        <p:spPr>
          <a:xfrm>
            <a:off x="4945336" y="506727"/>
            <a:ext cx="6609921" cy="1526741"/>
          </a:xfrm>
        </p:spPr>
        <p:txBody>
          <a:bodyPr anchor="ctr">
            <a:normAutofit/>
          </a:bodyPr>
          <a:lstStyle/>
          <a:p>
            <a:r>
              <a:rPr lang="en-US" sz="2200">
                <a:solidFill>
                  <a:schemeClr val="bg1"/>
                </a:solidFill>
              </a:rPr>
              <a:t>Touch screen is connected with the ESP 8266.</a:t>
            </a:r>
          </a:p>
          <a:p>
            <a:endParaRPr lang="en-CA" sz="2200">
              <a:solidFill>
                <a:schemeClr val="bg1"/>
              </a:solidFill>
            </a:endParaRPr>
          </a:p>
        </p:txBody>
      </p:sp>
      <p:pic>
        <p:nvPicPr>
          <p:cNvPr id="6" name="Picture 5" descr="A picture containing text&#10;&#10;Description automatically generated">
            <a:extLst>
              <a:ext uri="{FF2B5EF4-FFF2-40B4-BE49-F238E27FC236}">
                <a16:creationId xmlns:a16="http://schemas.microsoft.com/office/drawing/2014/main" id="{B48E0F45-3FCD-4B93-AC8D-1D8DD7E77D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8528" y="2523915"/>
            <a:ext cx="3646808" cy="3722990"/>
          </a:xfrm>
          <a:prstGeom prst="rect">
            <a:avLst/>
          </a:prstGeom>
        </p:spPr>
      </p:pic>
      <p:graphicFrame>
        <p:nvGraphicFramePr>
          <p:cNvPr id="4" name="Table 4">
            <a:extLst>
              <a:ext uri="{FF2B5EF4-FFF2-40B4-BE49-F238E27FC236}">
                <a16:creationId xmlns:a16="http://schemas.microsoft.com/office/drawing/2014/main" id="{54152AC1-D0F4-4C7F-BF44-739F78A5167C}"/>
              </a:ext>
            </a:extLst>
          </p:cNvPr>
          <p:cNvGraphicFramePr>
            <a:graphicFrameLocks noGrp="1"/>
          </p:cNvGraphicFramePr>
          <p:nvPr>
            <p:extLst>
              <p:ext uri="{D42A27DB-BD31-4B8C-83A1-F6EECF244321}">
                <p14:modId xmlns:p14="http://schemas.microsoft.com/office/powerpoint/2010/main" val="3069501970"/>
              </p:ext>
            </p:extLst>
          </p:nvPr>
        </p:nvGraphicFramePr>
        <p:xfrm>
          <a:off x="6356853" y="2527997"/>
          <a:ext cx="5336721" cy="3749047"/>
        </p:xfrm>
        <a:graphic>
          <a:graphicData uri="http://schemas.openxmlformats.org/drawingml/2006/table">
            <a:tbl>
              <a:tblPr firstRow="1" bandRow="1">
                <a:solidFill>
                  <a:srgbClr val="F7F7F7"/>
                </a:solidFill>
                <a:tableStyleId>{5C22544A-7EE6-4342-B048-85BDC9FD1C3A}</a:tableStyleId>
              </a:tblPr>
              <a:tblGrid>
                <a:gridCol w="3128788">
                  <a:extLst>
                    <a:ext uri="{9D8B030D-6E8A-4147-A177-3AD203B41FA5}">
                      <a16:colId xmlns:a16="http://schemas.microsoft.com/office/drawing/2014/main" val="616840080"/>
                    </a:ext>
                  </a:extLst>
                </a:gridCol>
                <a:gridCol w="2207933">
                  <a:extLst>
                    <a:ext uri="{9D8B030D-6E8A-4147-A177-3AD203B41FA5}">
                      <a16:colId xmlns:a16="http://schemas.microsoft.com/office/drawing/2014/main" val="1390278263"/>
                    </a:ext>
                  </a:extLst>
                </a:gridCol>
              </a:tblGrid>
              <a:tr h="435373">
                <a:tc>
                  <a:txBody>
                    <a:bodyPr/>
                    <a:lstStyle/>
                    <a:p>
                      <a:r>
                        <a:rPr lang="en-US" sz="1100" b="1" cap="all" spc="60">
                          <a:solidFill>
                            <a:schemeClr val="tx1"/>
                          </a:solidFill>
                        </a:rPr>
                        <a:t>TOUCH SCREEN </a:t>
                      </a:r>
                      <a:endParaRPr lang="en-CA" sz="1100" b="1" cap="all" spc="60">
                        <a:solidFill>
                          <a:schemeClr val="tx1"/>
                        </a:solidFill>
                      </a:endParaRPr>
                    </a:p>
                  </a:txBody>
                  <a:tcPr marL="120937" marR="120937" marT="120937" marB="120937">
                    <a:lnL w="12700" cmpd="sng">
                      <a:noFill/>
                    </a:lnL>
                    <a:lnR w="12700" cmpd="sng">
                      <a:noFill/>
                    </a:lnR>
                    <a:lnT w="12700" cmpd="sng">
                      <a:noFill/>
                    </a:lnT>
                    <a:lnB w="38100" cmpd="sng">
                      <a:noFill/>
                    </a:lnB>
                    <a:noFill/>
                  </a:tcPr>
                </a:tc>
                <a:tc>
                  <a:txBody>
                    <a:bodyPr/>
                    <a:lstStyle/>
                    <a:p>
                      <a:r>
                        <a:rPr lang="en-US" sz="1100" b="1" cap="all" spc="60">
                          <a:solidFill>
                            <a:schemeClr val="tx1"/>
                          </a:solidFill>
                        </a:rPr>
                        <a:t>ESP 8266</a:t>
                      </a:r>
                      <a:endParaRPr lang="en-CA" sz="1100" b="1" cap="all" spc="60">
                        <a:solidFill>
                          <a:schemeClr val="tx1"/>
                        </a:solidFill>
                      </a:endParaRPr>
                    </a:p>
                  </a:txBody>
                  <a:tcPr marL="120937" marR="120937" marT="120937" marB="120937">
                    <a:lnL w="12700" cmpd="sng">
                      <a:noFill/>
                    </a:lnL>
                    <a:lnR w="12700" cmpd="sng">
                      <a:noFill/>
                    </a:lnR>
                    <a:lnT w="12700" cmpd="sng">
                      <a:noFill/>
                    </a:lnT>
                    <a:lnB w="38100" cmpd="sng">
                      <a:noFill/>
                    </a:lnB>
                    <a:noFill/>
                  </a:tcPr>
                </a:tc>
                <a:extLst>
                  <a:ext uri="{0D108BD9-81ED-4DB2-BD59-A6C34878D82A}">
                    <a16:rowId xmlns:a16="http://schemas.microsoft.com/office/drawing/2014/main" val="3380319882"/>
                  </a:ext>
                </a:extLst>
              </a:tr>
              <a:tr h="368186">
                <a:tc>
                  <a:txBody>
                    <a:bodyPr/>
                    <a:lstStyle/>
                    <a:p>
                      <a:r>
                        <a:rPr lang="en-US" sz="1400" cap="none" spc="0">
                          <a:solidFill>
                            <a:schemeClr val="tx1"/>
                          </a:solidFill>
                        </a:rPr>
                        <a:t>VCC</a:t>
                      </a:r>
                      <a:endParaRPr lang="en-CA" sz="1400" cap="none" spc="0">
                        <a:solidFill>
                          <a:schemeClr val="tx1"/>
                        </a:solidFill>
                      </a:endParaRPr>
                    </a:p>
                  </a:txBody>
                  <a:tcPr marL="80625" marR="80625" marT="40312" marB="80625">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1400" cap="none" spc="0">
                          <a:solidFill>
                            <a:schemeClr val="tx1"/>
                          </a:solidFill>
                        </a:rPr>
                        <a:t>3.3</a:t>
                      </a:r>
                      <a:endParaRPr lang="en-CA" sz="1400" cap="none" spc="0">
                        <a:solidFill>
                          <a:schemeClr val="tx1"/>
                        </a:solidFill>
                      </a:endParaRPr>
                    </a:p>
                  </a:txBody>
                  <a:tcPr marL="80625" marR="80625" marT="40312" marB="80625">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4132946083"/>
                  </a:ext>
                </a:extLst>
              </a:tr>
              <a:tr h="368186">
                <a:tc>
                  <a:txBody>
                    <a:bodyPr/>
                    <a:lstStyle/>
                    <a:p>
                      <a:r>
                        <a:rPr lang="en-US" sz="1400" cap="none" spc="0">
                          <a:solidFill>
                            <a:schemeClr val="tx1"/>
                          </a:solidFill>
                        </a:rPr>
                        <a:t>GND</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400" cap="none" spc="0">
                          <a:solidFill>
                            <a:schemeClr val="tx1"/>
                          </a:solidFill>
                        </a:rPr>
                        <a:t>GND</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51939240"/>
                  </a:ext>
                </a:extLst>
              </a:tr>
              <a:tr h="368186">
                <a:tc>
                  <a:txBody>
                    <a:bodyPr/>
                    <a:lstStyle/>
                    <a:p>
                      <a:r>
                        <a:rPr lang="en-US" sz="1400" cap="none" spc="0">
                          <a:solidFill>
                            <a:schemeClr val="tx1"/>
                          </a:solidFill>
                        </a:rPr>
                        <a:t>CS </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D8 </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779077394"/>
                  </a:ext>
                </a:extLst>
              </a:tr>
              <a:tr h="368186">
                <a:tc>
                  <a:txBody>
                    <a:bodyPr/>
                    <a:lstStyle/>
                    <a:p>
                      <a:r>
                        <a:rPr lang="en-US" sz="1400" cap="none" spc="0">
                          <a:solidFill>
                            <a:schemeClr val="tx1"/>
                          </a:solidFill>
                        </a:rPr>
                        <a:t>RESET</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400" cap="none" spc="0">
                          <a:solidFill>
                            <a:schemeClr val="tx1"/>
                          </a:solidFill>
                        </a:rPr>
                        <a:t>RST</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655996552"/>
                  </a:ext>
                </a:extLst>
              </a:tr>
              <a:tr h="368186">
                <a:tc>
                  <a:txBody>
                    <a:bodyPr/>
                    <a:lstStyle/>
                    <a:p>
                      <a:r>
                        <a:rPr lang="en-US" sz="1400" cap="none" spc="0">
                          <a:solidFill>
                            <a:schemeClr val="tx1"/>
                          </a:solidFill>
                        </a:rPr>
                        <a:t>DC</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D4</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397107456"/>
                  </a:ext>
                </a:extLst>
              </a:tr>
              <a:tr h="368186">
                <a:tc>
                  <a:txBody>
                    <a:bodyPr/>
                    <a:lstStyle/>
                    <a:p>
                      <a:r>
                        <a:rPr lang="en-US" sz="1400" cap="none" spc="0">
                          <a:solidFill>
                            <a:schemeClr val="tx1"/>
                          </a:solidFill>
                        </a:rPr>
                        <a:t>SDI</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400" cap="none" spc="0">
                          <a:solidFill>
                            <a:schemeClr val="tx1"/>
                          </a:solidFill>
                        </a:rPr>
                        <a:t>D7</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528126899"/>
                  </a:ext>
                </a:extLst>
              </a:tr>
              <a:tr h="368186">
                <a:tc>
                  <a:txBody>
                    <a:bodyPr/>
                    <a:lstStyle/>
                    <a:p>
                      <a:r>
                        <a:rPr lang="en-US" sz="1400" cap="none" spc="0">
                          <a:solidFill>
                            <a:schemeClr val="tx1"/>
                          </a:solidFill>
                        </a:rPr>
                        <a:t>SCK </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D5</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279990963"/>
                  </a:ext>
                </a:extLst>
              </a:tr>
              <a:tr h="368186">
                <a:tc>
                  <a:txBody>
                    <a:bodyPr/>
                    <a:lstStyle/>
                    <a:p>
                      <a:r>
                        <a:rPr lang="en-US" sz="1400" cap="none" spc="0">
                          <a:solidFill>
                            <a:schemeClr val="tx1"/>
                          </a:solidFill>
                        </a:rPr>
                        <a:t>LED</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1400" cap="none" spc="0">
                          <a:solidFill>
                            <a:schemeClr val="tx1"/>
                          </a:solidFill>
                        </a:rPr>
                        <a:t>3.3</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420655583"/>
                  </a:ext>
                </a:extLst>
              </a:tr>
              <a:tr h="368186">
                <a:tc>
                  <a:txBody>
                    <a:bodyPr/>
                    <a:lstStyle/>
                    <a:p>
                      <a:r>
                        <a:rPr lang="en-US" sz="1400" cap="none" spc="0">
                          <a:solidFill>
                            <a:schemeClr val="tx1"/>
                          </a:solidFill>
                        </a:rPr>
                        <a:t>SDD</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400" cap="none" spc="0">
                          <a:solidFill>
                            <a:schemeClr val="tx1"/>
                          </a:solidFill>
                        </a:rPr>
                        <a:t>D6</a:t>
                      </a:r>
                      <a:endParaRPr lang="en-CA" sz="1400" cap="none" spc="0">
                        <a:solidFill>
                          <a:schemeClr val="tx1"/>
                        </a:solidFill>
                      </a:endParaRPr>
                    </a:p>
                  </a:txBody>
                  <a:tcPr marL="80625" marR="80625" marT="40312" marB="80625">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07288705"/>
                  </a:ext>
                </a:extLst>
              </a:tr>
            </a:tbl>
          </a:graphicData>
        </a:graphic>
      </p:graphicFrame>
    </p:spTree>
    <p:extLst>
      <p:ext uri="{BB962C8B-B14F-4D97-AF65-F5344CB8AC3E}">
        <p14:creationId xmlns:p14="http://schemas.microsoft.com/office/powerpoint/2010/main" val="12682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040D855-682D-4F5C-830E-F47788338661}"/>
              </a:ext>
            </a:extLst>
          </p:cNvPr>
          <p:cNvSpPr>
            <a:spLocks noGrp="1"/>
          </p:cNvSpPr>
          <p:nvPr>
            <p:ph type="title"/>
          </p:nvPr>
        </p:nvSpPr>
        <p:spPr>
          <a:xfrm>
            <a:off x="838200" y="388308"/>
            <a:ext cx="5499970" cy="1021424"/>
          </a:xfrm>
        </p:spPr>
        <p:txBody>
          <a:bodyPr anchor="b">
            <a:normAutofit/>
          </a:bodyPr>
          <a:lstStyle/>
          <a:p>
            <a:pPr algn="r"/>
            <a:r>
              <a:rPr lang="en-US" sz="4000">
                <a:solidFill>
                  <a:schemeClr val="bg1"/>
                </a:solidFill>
              </a:rPr>
              <a:t>CONNECTIONS</a:t>
            </a:r>
            <a:endParaRPr lang="en-CA" sz="4000">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1440584"/>
            <a:ext cx="62119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C274E76F-051F-4C4C-97F3-4A9180C4618E}"/>
              </a:ext>
            </a:extLst>
          </p:cNvPr>
          <p:cNvGraphicFramePr>
            <a:graphicFrameLocks noGrp="1"/>
          </p:cNvGraphicFramePr>
          <p:nvPr>
            <p:ph idx="1"/>
            <p:extLst>
              <p:ext uri="{D42A27DB-BD31-4B8C-83A1-F6EECF244321}">
                <p14:modId xmlns:p14="http://schemas.microsoft.com/office/powerpoint/2010/main" val="4145805362"/>
              </p:ext>
            </p:extLst>
          </p:nvPr>
        </p:nvGraphicFramePr>
        <p:xfrm>
          <a:off x="2019240" y="1682750"/>
          <a:ext cx="8153521" cy="4241802"/>
        </p:xfrm>
        <a:graphic>
          <a:graphicData uri="http://schemas.openxmlformats.org/drawingml/2006/table">
            <a:tbl>
              <a:tblPr firstRow="1" bandRow="1">
                <a:tableStyleId>{5C22544A-7EE6-4342-B048-85BDC9FD1C3A}</a:tableStyleId>
              </a:tblPr>
              <a:tblGrid>
                <a:gridCol w="3294771">
                  <a:extLst>
                    <a:ext uri="{9D8B030D-6E8A-4147-A177-3AD203B41FA5}">
                      <a16:colId xmlns:a16="http://schemas.microsoft.com/office/drawing/2014/main" val="1153684123"/>
                    </a:ext>
                  </a:extLst>
                </a:gridCol>
                <a:gridCol w="4858750">
                  <a:extLst>
                    <a:ext uri="{9D8B030D-6E8A-4147-A177-3AD203B41FA5}">
                      <a16:colId xmlns:a16="http://schemas.microsoft.com/office/drawing/2014/main" val="1709677785"/>
                    </a:ext>
                  </a:extLst>
                </a:gridCol>
              </a:tblGrid>
              <a:tr h="706967">
                <a:tc>
                  <a:txBody>
                    <a:bodyPr/>
                    <a:lstStyle/>
                    <a:p>
                      <a:r>
                        <a:rPr lang="en-US" sz="3200"/>
                        <a:t>ESP 8266</a:t>
                      </a:r>
                      <a:endParaRPr lang="en-CA" sz="3200"/>
                    </a:p>
                  </a:txBody>
                  <a:tcPr marL="160674" marR="160674" marT="80337" marB="80337"/>
                </a:tc>
                <a:tc>
                  <a:txBody>
                    <a:bodyPr/>
                    <a:lstStyle/>
                    <a:p>
                      <a:r>
                        <a:rPr lang="en-US" sz="3200"/>
                        <a:t>TOUCHSCREEN</a:t>
                      </a:r>
                      <a:endParaRPr lang="en-CA" sz="3200"/>
                    </a:p>
                  </a:txBody>
                  <a:tcPr marL="160674" marR="160674" marT="80337" marB="80337"/>
                </a:tc>
                <a:extLst>
                  <a:ext uri="{0D108BD9-81ED-4DB2-BD59-A6C34878D82A}">
                    <a16:rowId xmlns:a16="http://schemas.microsoft.com/office/drawing/2014/main" val="1912397024"/>
                  </a:ext>
                </a:extLst>
              </a:tr>
              <a:tr h="706967">
                <a:tc>
                  <a:txBody>
                    <a:bodyPr/>
                    <a:lstStyle/>
                    <a:p>
                      <a:r>
                        <a:rPr lang="en-US" sz="3200"/>
                        <a:t>D5</a:t>
                      </a:r>
                      <a:endParaRPr lang="en-CA" sz="3200"/>
                    </a:p>
                  </a:txBody>
                  <a:tcPr marL="160674" marR="160674" marT="80337" marB="80337"/>
                </a:tc>
                <a:tc>
                  <a:txBody>
                    <a:bodyPr/>
                    <a:lstStyle/>
                    <a:p>
                      <a:r>
                        <a:rPr lang="en-US" sz="3200"/>
                        <a:t>T_CLK</a:t>
                      </a:r>
                      <a:endParaRPr lang="en-CA" sz="3200"/>
                    </a:p>
                  </a:txBody>
                  <a:tcPr marL="160674" marR="160674" marT="80337" marB="80337"/>
                </a:tc>
                <a:extLst>
                  <a:ext uri="{0D108BD9-81ED-4DB2-BD59-A6C34878D82A}">
                    <a16:rowId xmlns:a16="http://schemas.microsoft.com/office/drawing/2014/main" val="2166017415"/>
                  </a:ext>
                </a:extLst>
              </a:tr>
              <a:tr h="706967">
                <a:tc>
                  <a:txBody>
                    <a:bodyPr/>
                    <a:lstStyle/>
                    <a:p>
                      <a:r>
                        <a:rPr lang="en-US" sz="3200"/>
                        <a:t>D2</a:t>
                      </a:r>
                      <a:endParaRPr lang="en-CA" sz="3200"/>
                    </a:p>
                  </a:txBody>
                  <a:tcPr marL="160674" marR="160674" marT="80337" marB="80337"/>
                </a:tc>
                <a:tc>
                  <a:txBody>
                    <a:bodyPr/>
                    <a:lstStyle/>
                    <a:p>
                      <a:r>
                        <a:rPr lang="en-US" sz="3200"/>
                        <a:t>T_CS</a:t>
                      </a:r>
                      <a:endParaRPr lang="en-CA" sz="3200"/>
                    </a:p>
                  </a:txBody>
                  <a:tcPr marL="160674" marR="160674" marT="80337" marB="80337"/>
                </a:tc>
                <a:extLst>
                  <a:ext uri="{0D108BD9-81ED-4DB2-BD59-A6C34878D82A}">
                    <a16:rowId xmlns:a16="http://schemas.microsoft.com/office/drawing/2014/main" val="1716878144"/>
                  </a:ext>
                </a:extLst>
              </a:tr>
              <a:tr h="706967">
                <a:tc>
                  <a:txBody>
                    <a:bodyPr/>
                    <a:lstStyle/>
                    <a:p>
                      <a:r>
                        <a:rPr lang="en-US" sz="3200"/>
                        <a:t>D7</a:t>
                      </a:r>
                      <a:endParaRPr lang="en-CA" sz="3200"/>
                    </a:p>
                  </a:txBody>
                  <a:tcPr marL="160674" marR="160674" marT="80337" marB="80337"/>
                </a:tc>
                <a:tc>
                  <a:txBody>
                    <a:bodyPr/>
                    <a:lstStyle/>
                    <a:p>
                      <a:r>
                        <a:rPr lang="en-US" sz="3200"/>
                        <a:t>T_DIN</a:t>
                      </a:r>
                      <a:endParaRPr lang="en-CA" sz="3200"/>
                    </a:p>
                  </a:txBody>
                  <a:tcPr marL="160674" marR="160674" marT="80337" marB="80337"/>
                </a:tc>
                <a:extLst>
                  <a:ext uri="{0D108BD9-81ED-4DB2-BD59-A6C34878D82A}">
                    <a16:rowId xmlns:a16="http://schemas.microsoft.com/office/drawing/2014/main" val="4238143202"/>
                  </a:ext>
                </a:extLst>
              </a:tr>
              <a:tr h="706967">
                <a:tc>
                  <a:txBody>
                    <a:bodyPr/>
                    <a:lstStyle/>
                    <a:p>
                      <a:r>
                        <a:rPr lang="en-US" sz="3200"/>
                        <a:t>D6</a:t>
                      </a:r>
                      <a:endParaRPr lang="en-CA" sz="3200"/>
                    </a:p>
                  </a:txBody>
                  <a:tcPr marL="160674" marR="160674" marT="80337" marB="80337"/>
                </a:tc>
                <a:tc>
                  <a:txBody>
                    <a:bodyPr/>
                    <a:lstStyle/>
                    <a:p>
                      <a:r>
                        <a:rPr lang="en-US" sz="3200"/>
                        <a:t>T_DQ</a:t>
                      </a:r>
                      <a:endParaRPr lang="en-CA" sz="3200"/>
                    </a:p>
                  </a:txBody>
                  <a:tcPr marL="160674" marR="160674" marT="80337" marB="80337"/>
                </a:tc>
                <a:extLst>
                  <a:ext uri="{0D108BD9-81ED-4DB2-BD59-A6C34878D82A}">
                    <a16:rowId xmlns:a16="http://schemas.microsoft.com/office/drawing/2014/main" val="2872198168"/>
                  </a:ext>
                </a:extLst>
              </a:tr>
              <a:tr h="706967">
                <a:tc>
                  <a:txBody>
                    <a:bodyPr/>
                    <a:lstStyle/>
                    <a:p>
                      <a:r>
                        <a:rPr lang="en-US" sz="3200"/>
                        <a:t>D1</a:t>
                      </a:r>
                      <a:endParaRPr lang="en-CA" sz="3200"/>
                    </a:p>
                  </a:txBody>
                  <a:tcPr marL="160674" marR="160674" marT="80337" marB="80337"/>
                </a:tc>
                <a:tc>
                  <a:txBody>
                    <a:bodyPr/>
                    <a:lstStyle/>
                    <a:p>
                      <a:r>
                        <a:rPr lang="en-US" sz="3200"/>
                        <a:t>T_DRQ</a:t>
                      </a:r>
                      <a:endParaRPr lang="en-CA" sz="3200"/>
                    </a:p>
                  </a:txBody>
                  <a:tcPr marL="160674" marR="160674" marT="80337" marB="80337"/>
                </a:tc>
                <a:extLst>
                  <a:ext uri="{0D108BD9-81ED-4DB2-BD59-A6C34878D82A}">
                    <a16:rowId xmlns:a16="http://schemas.microsoft.com/office/drawing/2014/main" val="3408085282"/>
                  </a:ext>
                </a:extLst>
              </a:tr>
            </a:tbl>
          </a:graphicData>
        </a:graphic>
      </p:graphicFrame>
    </p:spTree>
    <p:extLst>
      <p:ext uri="{BB962C8B-B14F-4D97-AF65-F5344CB8AC3E}">
        <p14:creationId xmlns:p14="http://schemas.microsoft.com/office/powerpoint/2010/main" val="3854791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1AA632A-0105-4CAF-A098-3EABBA12F80F}"/>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TESTING WITH MULTIMETER</a:t>
            </a:r>
            <a:endParaRPr lang="en-CA" sz="3800">
              <a:solidFill>
                <a:schemeClr val="bg1"/>
              </a:solidFill>
            </a:endParaRPr>
          </a:p>
        </p:txBody>
      </p:sp>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DF4F37-5220-4CF2-8141-C7F1EDC6BB3B}"/>
              </a:ext>
            </a:extLst>
          </p:cNvPr>
          <p:cNvSpPr>
            <a:spLocks noGrp="1"/>
          </p:cNvSpPr>
          <p:nvPr>
            <p:ph idx="1"/>
          </p:nvPr>
        </p:nvSpPr>
        <p:spPr>
          <a:xfrm>
            <a:off x="897769" y="1909192"/>
            <a:ext cx="4586513" cy="3647710"/>
          </a:xfrm>
        </p:spPr>
        <p:txBody>
          <a:bodyPr>
            <a:normAutofit/>
          </a:bodyPr>
          <a:lstStyle/>
          <a:p>
            <a:r>
              <a:rPr lang="en-US" sz="2000">
                <a:solidFill>
                  <a:schemeClr val="bg1"/>
                </a:solidFill>
              </a:rPr>
              <a:t>You can also use the continuity function on your multimeter to test a solder joint. First, set your multimeter to continuity mode (looks like sound waves going out left to right in a cone shape). Touch the leads together and make sure the multimeter beeps.</a:t>
            </a:r>
          </a:p>
          <a:p>
            <a:endParaRPr lang="en-CA" sz="2000">
              <a:solidFill>
                <a:schemeClr val="bg1"/>
              </a:solidFill>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device, meter, gauge&#10;&#10;Description automatically generated">
            <a:extLst>
              <a:ext uri="{FF2B5EF4-FFF2-40B4-BE49-F238E27FC236}">
                <a16:creationId xmlns:a16="http://schemas.microsoft.com/office/drawing/2014/main" id="{480088BC-CC43-4336-B213-C58EE50D950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06" b="3992"/>
          <a:stretch/>
        </p:blipFill>
        <p:spPr>
          <a:xfrm>
            <a:off x="6525453" y="10"/>
            <a:ext cx="5666547" cy="6857990"/>
          </a:xfrm>
          <a:prstGeom prst="rect">
            <a:avLst/>
          </a:prstGeom>
        </p:spPr>
      </p:pic>
      <p:sp>
        <p:nvSpPr>
          <p:cNvPr id="6" name="TextBox 5">
            <a:extLst>
              <a:ext uri="{FF2B5EF4-FFF2-40B4-BE49-F238E27FC236}">
                <a16:creationId xmlns:a16="http://schemas.microsoft.com/office/drawing/2014/main" id="{D4C0B8E1-3964-423C-9C39-E85399E8E7B7}"/>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technofaq.org/posts/2018/11/6-reasons-every-homeowner-should-own-a-multimeter/">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cxnSp>
        <p:nvCxnSpPr>
          <p:cNvPr id="8" name="Straight Arrow Connector 7">
            <a:extLst>
              <a:ext uri="{FF2B5EF4-FFF2-40B4-BE49-F238E27FC236}">
                <a16:creationId xmlns:a16="http://schemas.microsoft.com/office/drawing/2014/main" id="{49B6A0D1-1FDB-439F-A95D-8FEBA57D3C2D}"/>
              </a:ext>
            </a:extLst>
          </p:cNvPr>
          <p:cNvCxnSpPr/>
          <p:nvPr/>
        </p:nvCxnSpPr>
        <p:spPr>
          <a:xfrm flipH="1">
            <a:off x="5361709" y="4281055"/>
            <a:ext cx="3616036" cy="207818"/>
          </a:xfrm>
          <a:prstGeom prst="straightConnector1">
            <a:avLst/>
          </a:prstGeom>
          <a:ln w="76200">
            <a:solidFill>
              <a:schemeClr val="accent2">
                <a:lumMod val="75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F85EDF9-8EE2-4F5E-927B-AEA724D4C595}"/>
              </a:ext>
            </a:extLst>
          </p:cNvPr>
          <p:cNvSpPr/>
          <p:nvPr/>
        </p:nvSpPr>
        <p:spPr>
          <a:xfrm>
            <a:off x="3069771" y="4167051"/>
            <a:ext cx="2041664" cy="979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CONTINUITY</a:t>
            </a:r>
          </a:p>
          <a:p>
            <a:pPr algn="ctr"/>
            <a:r>
              <a:rPr lang="en-US" dirty="0">
                <a:solidFill>
                  <a:schemeClr val="tx1"/>
                </a:solidFill>
              </a:rPr>
              <a:t>FUNCTION</a:t>
            </a:r>
            <a:endParaRPr lang="en-CA" dirty="0">
              <a:solidFill>
                <a:schemeClr val="tx1"/>
              </a:solidFill>
            </a:endParaRPr>
          </a:p>
        </p:txBody>
      </p:sp>
    </p:spTree>
    <p:extLst>
      <p:ext uri="{BB962C8B-B14F-4D97-AF65-F5344CB8AC3E}">
        <p14:creationId xmlns:p14="http://schemas.microsoft.com/office/powerpoint/2010/main" val="274683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itle 3">
            <a:extLst>
              <a:ext uri="{FF2B5EF4-FFF2-40B4-BE49-F238E27FC236}">
                <a16:creationId xmlns:a16="http://schemas.microsoft.com/office/drawing/2014/main" id="{025B2D7A-2EA9-4E91-B09B-A6C70A2F11A0}"/>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TESTING WITH MULTIMETER</a:t>
            </a:r>
            <a:endParaRPr lang="en-CA" sz="3800">
              <a:solidFill>
                <a:schemeClr val="bg1"/>
              </a:solidFill>
            </a:endParaRPr>
          </a:p>
        </p:txBody>
      </p:sp>
      <p:cxnSp>
        <p:nvCxnSpPr>
          <p:cNvPr id="15"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6E676A73-81E9-45B1-A8B9-3B94123BB832}"/>
              </a:ext>
            </a:extLst>
          </p:cNvPr>
          <p:cNvSpPr>
            <a:spLocks noGrp="1"/>
          </p:cNvSpPr>
          <p:nvPr>
            <p:ph idx="1"/>
          </p:nvPr>
        </p:nvSpPr>
        <p:spPr>
          <a:xfrm>
            <a:off x="897769" y="1909192"/>
            <a:ext cx="4586513" cy="3647710"/>
          </a:xfrm>
        </p:spPr>
        <p:txBody>
          <a:bodyPr>
            <a:normAutofit/>
          </a:bodyPr>
          <a:lstStyle/>
          <a:p>
            <a:r>
              <a:rPr lang="en-US" sz="2000">
                <a:solidFill>
                  <a:schemeClr val="bg1"/>
                </a:solidFill>
              </a:rPr>
              <a:t>Now, touch the leads to two points on opposite sides of your solder joint. The multimeter will beep if there is continuity detected. This means that conductive material (i.e. your solder joint) is connecting the points between your leads and that the solder joint is good from a continuity standpoint. If the multimeter does not beep, you do not have continuity.</a:t>
            </a:r>
          </a:p>
          <a:p>
            <a:endParaRPr lang="en-CA" sz="2000">
              <a:solidFill>
                <a:schemeClr val="bg1"/>
              </a:solidFill>
            </a:endParaRPr>
          </a:p>
        </p:txBody>
      </p:sp>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text, device, meter, gauge&#10;&#10;Description automatically generated">
            <a:extLst>
              <a:ext uri="{FF2B5EF4-FFF2-40B4-BE49-F238E27FC236}">
                <a16:creationId xmlns:a16="http://schemas.microsoft.com/office/drawing/2014/main" id="{40E252CB-03A3-47E2-BD97-6F8CE2FE229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306" b="3992"/>
          <a:stretch/>
        </p:blipFill>
        <p:spPr>
          <a:xfrm>
            <a:off x="6525453" y="10"/>
            <a:ext cx="5666547" cy="6857990"/>
          </a:xfrm>
          <a:prstGeom prst="rect">
            <a:avLst/>
          </a:prstGeom>
        </p:spPr>
      </p:pic>
      <p:sp>
        <p:nvSpPr>
          <p:cNvPr id="8" name="TextBox 7">
            <a:extLst>
              <a:ext uri="{FF2B5EF4-FFF2-40B4-BE49-F238E27FC236}">
                <a16:creationId xmlns:a16="http://schemas.microsoft.com/office/drawing/2014/main" id="{8DE0B152-E468-4223-91D9-16DF31128ADC}"/>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technofaq.org/posts/2018/11/6-reasons-every-homeowner-should-own-a-multimeter/">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129071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427E8-48F2-48FB-A530-382843BBC905}"/>
              </a:ext>
            </a:extLst>
          </p:cNvPr>
          <p:cNvSpPr>
            <a:spLocks noGrp="1"/>
          </p:cNvSpPr>
          <p:nvPr>
            <p:ph type="title"/>
          </p:nvPr>
        </p:nvSpPr>
        <p:spPr>
          <a:xfrm>
            <a:off x="838200" y="4669978"/>
            <a:ext cx="4391024" cy="1173700"/>
          </a:xfrm>
        </p:spPr>
        <p:txBody>
          <a:bodyPr anchor="t">
            <a:normAutofit/>
          </a:bodyPr>
          <a:lstStyle/>
          <a:p>
            <a:r>
              <a:rPr lang="en-US" sz="3700">
                <a:solidFill>
                  <a:schemeClr val="bg1"/>
                </a:solidFill>
              </a:rPr>
              <a:t>COMPONENTS ON THE PCB</a:t>
            </a:r>
            <a:endParaRPr lang="en-CA" sz="3700">
              <a:solidFill>
                <a:schemeClr val="bg1"/>
              </a:solidFill>
            </a:endParaRPr>
          </a:p>
        </p:txBody>
      </p:sp>
      <p:pic>
        <p:nvPicPr>
          <p:cNvPr id="5" name="Content Placeholder 4">
            <a:extLst>
              <a:ext uri="{FF2B5EF4-FFF2-40B4-BE49-F238E27FC236}">
                <a16:creationId xmlns:a16="http://schemas.microsoft.com/office/drawing/2014/main" id="{0C271C8F-FF74-4CD4-87F7-E71BA1C8F79A}"/>
              </a:ext>
            </a:extLst>
          </p:cNvPr>
          <p:cNvPicPr>
            <a:picLocks noChangeAspect="1"/>
          </p:cNvPicPr>
          <p:nvPr/>
        </p:nvPicPr>
        <p:blipFill rotWithShape="1">
          <a:blip r:embed="rId2"/>
          <a:srcRect t="32570" b="23850"/>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4" name="Group 13">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5" name="Freeform: Shape 14">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113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5EBF9A9-75D4-4A14-A4AE-59EF4B793D7D}"/>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TYPES OF PCB</a:t>
            </a:r>
            <a:endParaRPr lang="en-CA">
              <a:solidFill>
                <a:schemeClr val="bg1"/>
              </a:solidFill>
            </a:endParaRPr>
          </a:p>
        </p:txBody>
      </p:sp>
      <p:grpSp>
        <p:nvGrpSpPr>
          <p:cNvPr id="12"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3" name="Freeform: Shape 12">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6"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7" name="Freeform: Shape 16">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1" name="Oval 30">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Content Placeholder 4">
            <a:extLst>
              <a:ext uri="{FF2B5EF4-FFF2-40B4-BE49-F238E27FC236}">
                <a16:creationId xmlns:a16="http://schemas.microsoft.com/office/drawing/2014/main" id="{6E20BD21-8DE7-404E-8F32-D206E867DC5E}"/>
              </a:ext>
            </a:extLst>
          </p:cNvPr>
          <p:cNvSpPr>
            <a:spLocks noGrp="1"/>
          </p:cNvSpPr>
          <p:nvPr>
            <p:ph idx="1"/>
          </p:nvPr>
        </p:nvSpPr>
        <p:spPr>
          <a:xfrm>
            <a:off x="6234868" y="1130846"/>
            <a:ext cx="5217173" cy="4351338"/>
          </a:xfrm>
        </p:spPr>
        <p:txBody>
          <a:bodyPr>
            <a:normAutofit/>
          </a:bodyPr>
          <a:lstStyle/>
          <a:p>
            <a:r>
              <a:rPr lang="en-US" sz="1800">
                <a:solidFill>
                  <a:schemeClr val="bg1"/>
                </a:solidFill>
              </a:rPr>
              <a:t>There are various types of PCB available in the market.</a:t>
            </a:r>
          </a:p>
          <a:p>
            <a:pPr marL="514350" indent="-514350">
              <a:buFont typeface="+mj-lt"/>
              <a:buAutoNum type="arabicPeriod"/>
            </a:pPr>
            <a:r>
              <a:rPr lang="en-US" sz="1800">
                <a:solidFill>
                  <a:schemeClr val="bg1"/>
                </a:solidFill>
              </a:rPr>
              <a:t>Single sided PCB: Contains substrate on one side of the layer and this layer is coated with the metal that is has good conductivity like copper. These PCBs are utilized for simple circuits such as power sensors, relays, sensors and electronic toys.</a:t>
            </a:r>
          </a:p>
          <a:p>
            <a:pPr marL="514350" indent="-514350">
              <a:buFont typeface="+mj-lt"/>
              <a:buAutoNum type="arabicPeriod"/>
            </a:pPr>
            <a:r>
              <a:rPr lang="en-US" sz="1800">
                <a:solidFill>
                  <a:schemeClr val="bg1"/>
                </a:solidFill>
              </a:rPr>
              <a:t>Double sided PCB : Double sided PCBs have both the sides of the substrate featuring metal conductive layer. Holes in the circuit board allow the metal parts to be attached from one side to the other. These PCBs connect the circuits on the either side by either of the two mounting schemes, namely through-hole technology and surface mount technology</a:t>
            </a:r>
            <a:endParaRPr lang="en-CA" sz="1800">
              <a:solidFill>
                <a:schemeClr val="bg1"/>
              </a:solidFill>
            </a:endParaRPr>
          </a:p>
        </p:txBody>
      </p:sp>
    </p:spTree>
    <p:extLst>
      <p:ext uri="{BB962C8B-B14F-4D97-AF65-F5344CB8AC3E}">
        <p14:creationId xmlns:p14="http://schemas.microsoft.com/office/powerpoint/2010/main" val="2670645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96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7ACA2-E7CA-4B72-925A-7B74268A262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SOLDERING BOTTOM VIEW</a:t>
            </a:r>
          </a:p>
        </p:txBody>
      </p:sp>
      <p:sp>
        <p:nvSpPr>
          <p:cNvPr id="16"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text, electronics&#10;&#10;Description automatically generated">
            <a:extLst>
              <a:ext uri="{FF2B5EF4-FFF2-40B4-BE49-F238E27FC236}">
                <a16:creationId xmlns:a16="http://schemas.microsoft.com/office/drawing/2014/main" id="{E85189E8-5175-4709-A4B9-F8F131B2C82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0499"/>
          <a:stretch/>
        </p:blipFill>
        <p:spPr>
          <a:xfrm>
            <a:off x="976251" y="942538"/>
            <a:ext cx="7163222" cy="4808332"/>
          </a:xfrm>
          <a:prstGeom prst="rect">
            <a:avLst/>
          </a:prstGeom>
          <a:effectLst/>
        </p:spPr>
      </p:pic>
    </p:spTree>
    <p:extLst>
      <p:ext uri="{BB962C8B-B14F-4D97-AF65-F5344CB8AC3E}">
        <p14:creationId xmlns:p14="http://schemas.microsoft.com/office/powerpoint/2010/main" val="2984182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010B-231F-4A47-9943-C30118C9AF8D}"/>
              </a:ext>
            </a:extLst>
          </p:cNvPr>
          <p:cNvSpPr>
            <a:spLocks noGrp="1"/>
          </p:cNvSpPr>
          <p:nvPr>
            <p:ph type="title"/>
          </p:nvPr>
        </p:nvSpPr>
        <p:spPr/>
        <p:txBody>
          <a:bodyPr/>
          <a:lstStyle/>
          <a:p>
            <a:pPr algn="ctr"/>
            <a:r>
              <a:rPr lang="en-US" dirty="0"/>
              <a:t>REFERENCES</a:t>
            </a:r>
            <a:endParaRPr lang="en-CA" dirty="0"/>
          </a:p>
        </p:txBody>
      </p:sp>
      <p:sp>
        <p:nvSpPr>
          <p:cNvPr id="3" name="Content Placeholder 2">
            <a:extLst>
              <a:ext uri="{FF2B5EF4-FFF2-40B4-BE49-F238E27FC236}">
                <a16:creationId xmlns:a16="http://schemas.microsoft.com/office/drawing/2014/main" id="{BE2A38DA-0389-4AA8-80D2-41AFF1595626}"/>
              </a:ext>
            </a:extLst>
          </p:cNvPr>
          <p:cNvSpPr>
            <a:spLocks noGrp="1"/>
          </p:cNvSpPr>
          <p:nvPr>
            <p:ph idx="1"/>
          </p:nvPr>
        </p:nvSpPr>
        <p:spPr/>
        <p:txBody>
          <a:bodyPr/>
          <a:lstStyle/>
          <a:p>
            <a:r>
              <a:rPr lang="en-US" dirty="0"/>
              <a:t>Comparison of general-purpose PCB and zero PCB</a:t>
            </a:r>
          </a:p>
          <a:p>
            <a:pPr marL="0" indent="0">
              <a:buNone/>
            </a:pPr>
            <a:r>
              <a:rPr lang="en-CA" dirty="0">
                <a:hlinkClick r:id="rId2"/>
              </a:rPr>
              <a:t>https://medium.com/@Graylogix/general-purpose-pcbs-f5ca0f09e99e</a:t>
            </a:r>
            <a:endParaRPr lang="en-CA" dirty="0"/>
          </a:p>
          <a:p>
            <a:r>
              <a:rPr lang="en-CA" dirty="0"/>
              <a:t>Feature of the Zero </a:t>
            </a:r>
            <a:r>
              <a:rPr lang="en-CA" dirty="0" err="1"/>
              <a:t>pcb</a:t>
            </a:r>
            <a:endParaRPr lang="en-CA" dirty="0"/>
          </a:p>
          <a:p>
            <a:pPr marL="0" indent="0">
              <a:buNone/>
            </a:pPr>
            <a:r>
              <a:rPr lang="en-US" dirty="0">
                <a:hlinkClick r:id="rId3"/>
              </a:rPr>
              <a:t>https://www.electronicsforu.com/technology-trends/learn-electronics/veroboard-zero-pcb-difference</a:t>
            </a:r>
            <a:endParaRPr lang="en-CA" dirty="0"/>
          </a:p>
          <a:p>
            <a:r>
              <a:rPr lang="en-US" dirty="0"/>
              <a:t>Testing with the multimeter</a:t>
            </a:r>
          </a:p>
          <a:p>
            <a:pPr marL="0" indent="0">
              <a:buNone/>
            </a:pPr>
            <a:r>
              <a:rPr lang="en-CA" sz="2800" dirty="0">
                <a:solidFill>
                  <a:schemeClr val="bg1"/>
                </a:solidFill>
                <a:hlinkClick r:id="rId4"/>
              </a:rPr>
              <a:t>https://multimeterexpert.com/use-multimeter-test-solder-joint/</a:t>
            </a:r>
            <a:endParaRPr lang="en-CA" sz="2800" dirty="0">
              <a:solidFill>
                <a:schemeClr val="bg1"/>
              </a:solidFill>
            </a:endParaRPr>
          </a:p>
          <a:p>
            <a:pPr marL="0" indent="0">
              <a:buNone/>
            </a:pPr>
            <a:endParaRPr lang="en-US" dirty="0"/>
          </a:p>
          <a:p>
            <a:pPr marL="0" indent="0">
              <a:buNone/>
            </a:pPr>
            <a:endParaRPr lang="en-CA" dirty="0"/>
          </a:p>
        </p:txBody>
      </p:sp>
    </p:spTree>
    <p:extLst>
      <p:ext uri="{BB962C8B-B14F-4D97-AF65-F5344CB8AC3E}">
        <p14:creationId xmlns:p14="http://schemas.microsoft.com/office/powerpoint/2010/main" val="1042845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7C000F-BFCD-474A-B78D-CBBD10C388F4}"/>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TYPES OF PCB</a:t>
            </a:r>
            <a:endParaRPr lang="en-CA">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5A53D33-8667-4B4F-B1BA-11A8ACD57261}"/>
              </a:ext>
            </a:extLst>
          </p:cNvPr>
          <p:cNvSpPr>
            <a:spLocks noGrp="1"/>
          </p:cNvSpPr>
          <p:nvPr>
            <p:ph idx="1"/>
          </p:nvPr>
        </p:nvSpPr>
        <p:spPr>
          <a:xfrm>
            <a:off x="6234868" y="1130846"/>
            <a:ext cx="5217173" cy="4351338"/>
          </a:xfrm>
        </p:spPr>
        <p:txBody>
          <a:bodyPr>
            <a:normAutofit/>
          </a:bodyPr>
          <a:lstStyle/>
          <a:p>
            <a:r>
              <a:rPr lang="en-US" sz="2600">
                <a:solidFill>
                  <a:schemeClr val="bg1"/>
                </a:solidFill>
              </a:rPr>
              <a:t>Multi-layer PCB :  These are printed circuit boards, which comprise more than two copper layers. These PCBs play an important role in high-speed circuits</a:t>
            </a:r>
          </a:p>
          <a:p>
            <a:r>
              <a:rPr lang="en-US" sz="2600">
                <a:solidFill>
                  <a:schemeClr val="bg1"/>
                </a:solidFill>
              </a:rPr>
              <a:t>Some other types: </a:t>
            </a:r>
          </a:p>
          <a:p>
            <a:pPr marL="514350" indent="-514350">
              <a:buFont typeface="+mj-lt"/>
              <a:buAutoNum type="arabicPeriod"/>
            </a:pPr>
            <a:r>
              <a:rPr lang="en-US" sz="2600">
                <a:solidFill>
                  <a:schemeClr val="bg1"/>
                </a:solidFill>
              </a:rPr>
              <a:t>Rigid PCB</a:t>
            </a:r>
          </a:p>
          <a:p>
            <a:pPr marL="514350" indent="-514350">
              <a:buFont typeface="+mj-lt"/>
              <a:buAutoNum type="arabicPeriod"/>
            </a:pPr>
            <a:r>
              <a:rPr lang="en-US" sz="2600">
                <a:solidFill>
                  <a:schemeClr val="bg1"/>
                </a:solidFill>
              </a:rPr>
              <a:t>Flexible PCB</a:t>
            </a:r>
          </a:p>
          <a:p>
            <a:pPr marL="514350" indent="-514350">
              <a:buFont typeface="+mj-lt"/>
              <a:buAutoNum type="arabicPeriod"/>
            </a:pPr>
            <a:r>
              <a:rPr lang="en-US" sz="2600">
                <a:solidFill>
                  <a:schemeClr val="bg1"/>
                </a:solidFill>
              </a:rPr>
              <a:t>Rigid-flex PCB</a:t>
            </a: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pPr marL="0" indent="0">
              <a:buNone/>
            </a:pPr>
            <a:endParaRPr lang="en-CA" sz="2600">
              <a:solidFill>
                <a:schemeClr val="bg1"/>
              </a:solidFill>
            </a:endParaRPr>
          </a:p>
        </p:txBody>
      </p:sp>
    </p:spTree>
    <p:extLst>
      <p:ext uri="{BB962C8B-B14F-4D97-AF65-F5344CB8AC3E}">
        <p14:creationId xmlns:p14="http://schemas.microsoft.com/office/powerpoint/2010/main" val="19570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00F07CFD-2854-4756-945D-D3E47242A611}"/>
              </a:ext>
            </a:extLst>
          </p:cNvPr>
          <p:cNvSpPr>
            <a:spLocks noGrp="1"/>
          </p:cNvSpPr>
          <p:nvPr>
            <p:ph type="title"/>
          </p:nvPr>
        </p:nvSpPr>
        <p:spPr>
          <a:xfrm>
            <a:off x="1102368" y="3306515"/>
            <a:ext cx="3826286" cy="3215373"/>
          </a:xfrm>
        </p:spPr>
        <p:txBody>
          <a:bodyPr>
            <a:normAutofit/>
          </a:bodyPr>
          <a:lstStyle/>
          <a:p>
            <a:pPr algn="ctr"/>
            <a:r>
              <a:rPr lang="en-US">
                <a:solidFill>
                  <a:schemeClr val="bg1"/>
                </a:solidFill>
              </a:rPr>
              <a:t>ZERO PCB</a:t>
            </a:r>
            <a:endParaRPr lang="en-CA">
              <a:solidFill>
                <a:schemeClr val="bg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Content Placeholder 2">
            <a:extLst>
              <a:ext uri="{FF2B5EF4-FFF2-40B4-BE49-F238E27FC236}">
                <a16:creationId xmlns:a16="http://schemas.microsoft.com/office/drawing/2014/main" id="{FF3FB7BA-9963-45AF-8351-4C59C6D72924}"/>
              </a:ext>
            </a:extLst>
          </p:cNvPr>
          <p:cNvSpPr>
            <a:spLocks noGrp="1"/>
          </p:cNvSpPr>
          <p:nvPr>
            <p:ph idx="1"/>
          </p:nvPr>
        </p:nvSpPr>
        <p:spPr>
          <a:xfrm>
            <a:off x="5211448" y="706508"/>
            <a:ext cx="5217173" cy="4351338"/>
          </a:xfrm>
        </p:spPr>
        <p:txBody>
          <a:bodyPr>
            <a:normAutofit/>
          </a:bodyPr>
          <a:lstStyle/>
          <a:p>
            <a:r>
              <a:rPr lang="en-US">
                <a:solidFill>
                  <a:schemeClr val="bg1"/>
                </a:solidFill>
              </a:rPr>
              <a:t>General purpose PCB also known as dot or Perfboard.</a:t>
            </a:r>
          </a:p>
          <a:p>
            <a:r>
              <a:rPr lang="en-US">
                <a:solidFill>
                  <a:schemeClr val="bg1"/>
                </a:solidFill>
              </a:rPr>
              <a:t>It is thin rigid copper sheet with small dots.</a:t>
            </a:r>
          </a:p>
          <a:p>
            <a:r>
              <a:rPr lang="en-US">
                <a:solidFill>
                  <a:schemeClr val="bg1"/>
                </a:solidFill>
              </a:rPr>
              <a:t>These dots are equidistant to each other.</a:t>
            </a:r>
          </a:p>
          <a:p>
            <a:r>
              <a:rPr lang="en-US">
                <a:solidFill>
                  <a:schemeClr val="bg1"/>
                </a:solidFill>
              </a:rPr>
              <a:t>Spacing between the holes is 2.54mm.</a:t>
            </a:r>
          </a:p>
          <a:p>
            <a:pPr marL="0" indent="0">
              <a:buNone/>
            </a:pPr>
            <a:endParaRPr lang="en-CA">
              <a:solidFill>
                <a:schemeClr val="bg1"/>
              </a:solidFill>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2051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79E97436-2674-4D34-B9DC-70E03C7F6D79}"/>
              </a:ext>
            </a:extLst>
          </p:cNvPr>
          <p:cNvSpPr>
            <a:spLocks noGrp="1"/>
          </p:cNvSpPr>
          <p:nvPr>
            <p:ph type="title"/>
          </p:nvPr>
        </p:nvSpPr>
        <p:spPr>
          <a:xfrm>
            <a:off x="1102367" y="1264801"/>
            <a:ext cx="4114571" cy="4296387"/>
          </a:xfrm>
        </p:spPr>
        <p:txBody>
          <a:bodyPr>
            <a:normAutofit/>
          </a:bodyPr>
          <a:lstStyle/>
          <a:p>
            <a:pPr algn="ctr"/>
            <a:r>
              <a:rPr lang="en-US">
                <a:solidFill>
                  <a:schemeClr val="bg1"/>
                </a:solidFill>
              </a:rPr>
              <a:t>ROLE OF HOLES</a:t>
            </a:r>
            <a:endParaRPr lang="en-CA">
              <a:solidFill>
                <a:schemeClr val="bg1"/>
              </a:solidFill>
            </a:endParaRP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8" name="Oval 17">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B2416AF-826E-4975-BCD8-B680FFD7000B}"/>
              </a:ext>
            </a:extLst>
          </p:cNvPr>
          <p:cNvSpPr>
            <a:spLocks noGrp="1"/>
          </p:cNvSpPr>
          <p:nvPr>
            <p:ph idx="1"/>
          </p:nvPr>
        </p:nvSpPr>
        <p:spPr>
          <a:xfrm>
            <a:off x="6234868" y="1345827"/>
            <a:ext cx="5217173" cy="4351338"/>
          </a:xfrm>
        </p:spPr>
        <p:txBody>
          <a:bodyPr>
            <a:normAutofit/>
          </a:bodyPr>
          <a:lstStyle/>
          <a:p>
            <a:r>
              <a:rPr lang="en-US" sz="2200">
                <a:solidFill>
                  <a:schemeClr val="bg1"/>
                </a:solidFill>
              </a:rPr>
              <a:t>Holes provide the physical support to the components that we place at the board.</a:t>
            </a:r>
          </a:p>
          <a:p>
            <a:r>
              <a:rPr lang="en-US" sz="2200">
                <a:solidFill>
                  <a:schemeClr val="bg1"/>
                </a:solidFill>
              </a:rPr>
              <a:t>Once the components are placed  connections are made.</a:t>
            </a:r>
          </a:p>
          <a:p>
            <a:r>
              <a:rPr lang="en-US" sz="2200">
                <a:solidFill>
                  <a:schemeClr val="bg1"/>
                </a:solidFill>
              </a:rPr>
              <a:t> Each hole is encircled by a round or square copper pad so that component lead can be inserted into the hole and soldered around the pad without short-circuiting the nearby pads and other leads. For connecting the lead of component with another lead, solder these together or join these using a suitable conducting wire.</a:t>
            </a:r>
          </a:p>
          <a:p>
            <a:endParaRPr lang="en-US" sz="2200">
              <a:solidFill>
                <a:schemeClr val="bg1"/>
              </a:solidFill>
            </a:endParaRPr>
          </a:p>
          <a:p>
            <a:endParaRPr lang="en-US" sz="2200">
              <a:solidFill>
                <a:schemeClr val="bg1"/>
              </a:solidFill>
            </a:endParaRPr>
          </a:p>
          <a:p>
            <a:pPr marL="0" indent="0">
              <a:buNone/>
            </a:pPr>
            <a:endParaRPr lang="en-US" sz="2200">
              <a:solidFill>
                <a:schemeClr val="bg1"/>
              </a:solidFill>
            </a:endParaRP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8383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3BD5BAD-24C0-4FA8-9F97-19F87FB68EDC}"/>
              </a:ext>
            </a:extLst>
          </p:cNvPr>
          <p:cNvSpPr>
            <a:spLocks noGrp="1"/>
          </p:cNvSpPr>
          <p:nvPr>
            <p:ph type="title"/>
          </p:nvPr>
        </p:nvSpPr>
        <p:spPr>
          <a:xfrm>
            <a:off x="1014141" y="1450655"/>
            <a:ext cx="3932030" cy="3956690"/>
          </a:xfrm>
        </p:spPr>
        <p:txBody>
          <a:bodyPr anchor="ctr">
            <a:normAutofit/>
          </a:bodyPr>
          <a:lstStyle/>
          <a:p>
            <a:r>
              <a:rPr lang="en-US">
                <a:solidFill>
                  <a:schemeClr val="bg1"/>
                </a:solidFill>
              </a:rPr>
              <a:t>REQUIREMENTS</a:t>
            </a:r>
            <a:endParaRPr lang="en-CA">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C10C22-9E11-4695-8C29-B5F73ABDC519}"/>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Task is zero PCB implementation to accomplish this task connection is made between the components after placing them on the board. It requires few tools and the components used in the project.</a:t>
            </a:r>
            <a:endParaRPr lang="en-CA" sz="2000">
              <a:solidFill>
                <a:schemeClr val="bg1"/>
              </a:solidFill>
            </a:endParaRPr>
          </a:p>
        </p:txBody>
      </p:sp>
    </p:spTree>
    <p:extLst>
      <p:ext uri="{BB962C8B-B14F-4D97-AF65-F5344CB8AC3E}">
        <p14:creationId xmlns:p14="http://schemas.microsoft.com/office/powerpoint/2010/main" val="349933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0B5BBF-A85A-42A7-8ADE-70BC80C1B6F5}"/>
              </a:ext>
            </a:extLst>
          </p:cNvPr>
          <p:cNvSpPr>
            <a:spLocks noGrp="1"/>
          </p:cNvSpPr>
          <p:nvPr>
            <p:ph type="title"/>
          </p:nvPr>
        </p:nvSpPr>
        <p:spPr>
          <a:xfrm>
            <a:off x="1102368" y="694268"/>
            <a:ext cx="3553510" cy="5477932"/>
          </a:xfrm>
        </p:spPr>
        <p:txBody>
          <a:bodyPr>
            <a:normAutofit/>
          </a:bodyPr>
          <a:lstStyle/>
          <a:p>
            <a:pPr algn="ctr"/>
            <a:r>
              <a:rPr lang="en-US" sz="3700">
                <a:solidFill>
                  <a:schemeClr val="bg1"/>
                </a:solidFill>
              </a:rPr>
              <a:t>REQUIREMENTS</a:t>
            </a:r>
            <a:endParaRPr lang="en-CA" sz="370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4A5B00E-9DF8-4680-9DC3-26A922C59D78}"/>
              </a:ext>
            </a:extLst>
          </p:cNvPr>
          <p:cNvSpPr>
            <a:spLocks noGrp="1"/>
          </p:cNvSpPr>
          <p:nvPr>
            <p:ph idx="1"/>
          </p:nvPr>
        </p:nvSpPr>
        <p:spPr>
          <a:xfrm>
            <a:off x="6234868" y="1130846"/>
            <a:ext cx="5217173" cy="4351338"/>
          </a:xfrm>
        </p:spPr>
        <p:txBody>
          <a:bodyPr>
            <a:normAutofit/>
          </a:bodyPr>
          <a:lstStyle/>
          <a:p>
            <a:pPr marL="514350" indent="-514350">
              <a:buFont typeface="+mj-lt"/>
              <a:buAutoNum type="arabicPeriod"/>
            </a:pPr>
            <a:r>
              <a:rPr lang="en-US">
                <a:solidFill>
                  <a:schemeClr val="bg1"/>
                </a:solidFill>
              </a:rPr>
              <a:t>Soldering Iron</a:t>
            </a:r>
          </a:p>
          <a:p>
            <a:pPr marL="514350" indent="-514350">
              <a:buFont typeface="+mj-lt"/>
              <a:buAutoNum type="arabicPeriod"/>
            </a:pPr>
            <a:r>
              <a:rPr lang="en-US">
                <a:solidFill>
                  <a:schemeClr val="bg1"/>
                </a:solidFill>
              </a:rPr>
              <a:t>Soldering Wire</a:t>
            </a:r>
          </a:p>
          <a:p>
            <a:pPr marL="514350" indent="-514350">
              <a:buFont typeface="+mj-lt"/>
              <a:buAutoNum type="arabicPeriod"/>
            </a:pPr>
            <a:r>
              <a:rPr lang="en-US">
                <a:solidFill>
                  <a:schemeClr val="bg1"/>
                </a:solidFill>
              </a:rPr>
              <a:t>Wires</a:t>
            </a:r>
          </a:p>
          <a:p>
            <a:pPr marL="514350" indent="-514350">
              <a:buFont typeface="+mj-lt"/>
              <a:buAutoNum type="arabicPeriod"/>
            </a:pPr>
            <a:r>
              <a:rPr lang="en-US">
                <a:solidFill>
                  <a:schemeClr val="bg1"/>
                </a:solidFill>
              </a:rPr>
              <a:t>Zero PCB</a:t>
            </a:r>
          </a:p>
          <a:p>
            <a:pPr marL="514350" indent="-514350">
              <a:buFont typeface="+mj-lt"/>
              <a:buAutoNum type="arabicPeriod"/>
            </a:pPr>
            <a:r>
              <a:rPr lang="en-US">
                <a:solidFill>
                  <a:schemeClr val="bg1"/>
                </a:solidFill>
              </a:rPr>
              <a:t>Multimeter</a:t>
            </a:r>
          </a:p>
          <a:p>
            <a:pPr marL="514350" indent="-514350">
              <a:buFont typeface="+mj-lt"/>
              <a:buAutoNum type="arabicPeriod"/>
            </a:pPr>
            <a:r>
              <a:rPr lang="en-US">
                <a:solidFill>
                  <a:schemeClr val="bg1"/>
                </a:solidFill>
              </a:rPr>
              <a:t>Headers</a:t>
            </a:r>
          </a:p>
        </p:txBody>
      </p:sp>
    </p:spTree>
    <p:extLst>
      <p:ext uri="{BB962C8B-B14F-4D97-AF65-F5344CB8AC3E}">
        <p14:creationId xmlns:p14="http://schemas.microsoft.com/office/powerpoint/2010/main" val="3606964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1BBA604-B7E6-42F2-8D80-2C34CDD87C1E}"/>
              </a:ext>
            </a:extLst>
          </p:cNvPr>
          <p:cNvSpPr>
            <a:spLocks noGrp="1"/>
          </p:cNvSpPr>
          <p:nvPr>
            <p:ph type="title"/>
          </p:nvPr>
        </p:nvSpPr>
        <p:spPr>
          <a:xfrm>
            <a:off x="1014141" y="1450655"/>
            <a:ext cx="3932030" cy="3956690"/>
          </a:xfrm>
        </p:spPr>
        <p:txBody>
          <a:bodyPr anchor="ctr">
            <a:normAutofit/>
          </a:bodyPr>
          <a:lstStyle/>
          <a:p>
            <a:r>
              <a:rPr lang="en-US">
                <a:solidFill>
                  <a:schemeClr val="bg1"/>
                </a:solidFill>
              </a:rPr>
              <a:t>REQUIREMENTS</a:t>
            </a:r>
            <a:endParaRPr lang="en-CA">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45D586-6105-4656-BA03-CF3F117B3ED9}"/>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Touch Screen </a:t>
            </a:r>
          </a:p>
          <a:p>
            <a:r>
              <a:rPr lang="en-US" sz="2000">
                <a:solidFill>
                  <a:schemeClr val="bg1"/>
                </a:solidFill>
              </a:rPr>
              <a:t>GSM module</a:t>
            </a:r>
          </a:p>
          <a:p>
            <a:r>
              <a:rPr lang="en-US" sz="2000">
                <a:solidFill>
                  <a:schemeClr val="bg1"/>
                </a:solidFill>
              </a:rPr>
              <a:t>Motor</a:t>
            </a:r>
          </a:p>
          <a:p>
            <a:r>
              <a:rPr lang="en-US" sz="2000">
                <a:solidFill>
                  <a:schemeClr val="bg1"/>
                </a:solidFill>
              </a:rPr>
              <a:t>Buzzer</a:t>
            </a:r>
          </a:p>
          <a:p>
            <a:r>
              <a:rPr lang="en-US" sz="2000">
                <a:solidFill>
                  <a:schemeClr val="bg1"/>
                </a:solidFill>
              </a:rPr>
              <a:t>Arduino mega</a:t>
            </a:r>
          </a:p>
          <a:p>
            <a:r>
              <a:rPr lang="en-US" sz="2000">
                <a:solidFill>
                  <a:schemeClr val="bg1"/>
                </a:solidFill>
              </a:rPr>
              <a:t>Fingerprint sensor</a:t>
            </a:r>
            <a:endParaRPr lang="en-CA" sz="2000">
              <a:solidFill>
                <a:schemeClr val="bg1"/>
              </a:solidFill>
            </a:endParaRPr>
          </a:p>
        </p:txBody>
      </p:sp>
    </p:spTree>
    <p:extLst>
      <p:ext uri="{BB962C8B-B14F-4D97-AF65-F5344CB8AC3E}">
        <p14:creationId xmlns:p14="http://schemas.microsoft.com/office/powerpoint/2010/main" val="341151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1099</TotalTime>
  <Words>1528</Words>
  <Application>Microsoft Office PowerPoint</Application>
  <PresentationFormat>Widescreen</PresentationFormat>
  <Paragraphs>183</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Poppins</vt:lpstr>
      <vt:lpstr>Times New Roman</vt:lpstr>
      <vt:lpstr>Office Theme</vt:lpstr>
      <vt:lpstr>IMPLEMENTING ZERO PCB PART 2</vt:lpstr>
      <vt:lpstr>INTRODUCTION TO PCB</vt:lpstr>
      <vt:lpstr>TYPES OF PCB</vt:lpstr>
      <vt:lpstr>TYPES OF PCB</vt:lpstr>
      <vt:lpstr>ZERO PCB</vt:lpstr>
      <vt:lpstr>ROLE OF HOLES</vt:lpstr>
      <vt:lpstr>REQUIREMENTS</vt:lpstr>
      <vt:lpstr>REQUIREMENTS</vt:lpstr>
      <vt:lpstr>REQUIREMENTS</vt:lpstr>
      <vt:lpstr>BLOCK DIAGRAM</vt:lpstr>
      <vt:lpstr>SCHEMATIC VIEW</vt:lpstr>
      <vt:lpstr>PCB DESIGN ONLINE</vt:lpstr>
      <vt:lpstr>FIXING THE COMPONENTS ON THE BOARD</vt:lpstr>
      <vt:lpstr>SOLDERING</vt:lpstr>
      <vt:lpstr>COLLECTING MATERIAL FOR THE SOLDERING</vt:lpstr>
      <vt:lpstr>PREPARING TO SOLDER</vt:lpstr>
      <vt:lpstr>PREPARING TO SOLDER</vt:lpstr>
      <vt:lpstr>PREPARING TO SOLDER</vt:lpstr>
      <vt:lpstr>CLEANING THE SURFACE</vt:lpstr>
      <vt:lpstr>PLACING THE COMPONENTS</vt:lpstr>
      <vt:lpstr>PLACING THE COMPONENTS</vt:lpstr>
      <vt:lpstr> CONNECTIONS</vt:lpstr>
      <vt:lpstr>CONNECTIONS</vt:lpstr>
      <vt:lpstr>CONNECTIONS</vt:lpstr>
      <vt:lpstr>CONNECTIONS</vt:lpstr>
      <vt:lpstr>CONNECTIONS</vt:lpstr>
      <vt:lpstr>TESTING WITH MULTIMETER</vt:lpstr>
      <vt:lpstr>TESTING WITH MULTIMETER</vt:lpstr>
      <vt:lpstr>COMPONENTS ON THE PCB</vt:lpstr>
      <vt:lpstr>SOLDERING BOTTOM 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PCB</dc:title>
  <dc:creator>Amanpreet Singh</dc:creator>
  <cp:lastModifiedBy>Amanpreet Singh</cp:lastModifiedBy>
  <cp:revision>37</cp:revision>
  <dcterms:created xsi:type="dcterms:W3CDTF">2021-04-18T09:08:02Z</dcterms:created>
  <dcterms:modified xsi:type="dcterms:W3CDTF">2021-04-19T03:29:08Z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860769</vt:lpwstr>
  </property>
  <property fmtid="{D5CDD505-2E9C-101B-9397-08002B2CF9AE}" name="NXPowerLiteSettings" pid="3">
    <vt:lpwstr>C7000400038000</vt:lpwstr>
  </property>
  <property fmtid="{D5CDD505-2E9C-101B-9397-08002B2CF9AE}" name="NXPowerLiteVersion" pid="4">
    <vt:lpwstr>S9.0.3</vt:lpwstr>
  </property>
</Properties>
</file>