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6" r:id="rId3"/>
    <p:sldId id="257" r:id="rId4"/>
    <p:sldId id="258" r:id="rId5"/>
    <p:sldId id="259" r:id="rId6"/>
    <p:sldId id="260" r:id="rId7"/>
    <p:sldId id="261" r:id="rId8"/>
    <p:sldId id="262" r:id="rId9"/>
    <p:sldId id="263" r:id="rId10"/>
    <p:sldId id="264" r:id="rId11"/>
    <p:sldId id="265" r:id="rId12"/>
    <p:sldId id="266" r:id="rId13"/>
    <p:sldId id="267" r:id="rId14"/>
    <p:sldId id="296" r:id="rId15"/>
    <p:sldId id="268" r:id="rId16"/>
    <p:sldId id="293" r:id="rId17"/>
    <p:sldId id="269" r:id="rId18"/>
    <p:sldId id="270" r:id="rId19"/>
    <p:sldId id="271" r:id="rId20"/>
    <p:sldId id="272" r:id="rId21"/>
    <p:sldId id="273" r:id="rId22"/>
    <p:sldId id="292" r:id="rId23"/>
    <p:sldId id="285" r:id="rId24"/>
    <p:sldId id="286" r:id="rId25"/>
    <p:sldId id="287" r:id="rId26"/>
    <p:sldId id="288" r:id="rId27"/>
    <p:sldId id="289" r:id="rId28"/>
    <p:sldId id="291" r:id="rId29"/>
    <p:sldId id="274" r:id="rId30"/>
    <p:sldId id="275" r:id="rId31"/>
    <p:sldId id="276" r:id="rId32"/>
    <p:sldId id="278" r:id="rId33"/>
    <p:sldId id="294" r:id="rId34"/>
    <p:sldId id="295" r:id="rId35"/>
    <p:sldId id="277" r:id="rId36"/>
    <p:sldId id="280" r:id="rId37"/>
    <p:sldId id="281" r:id="rId38"/>
    <p:sldId id="282"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717D0-E3C9-4586-8388-A196827B10F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F85B0CB-F416-40C5-8B87-A2A485B6CE10}">
      <dgm:prSet/>
      <dgm:spPr/>
      <dgm:t>
        <a:bodyPr/>
        <a:lstStyle/>
        <a:p>
          <a:r>
            <a:rPr lang="en-CA"/>
            <a:t>Beaglebone Black</a:t>
          </a:r>
          <a:endParaRPr lang="en-US"/>
        </a:p>
      </dgm:t>
    </dgm:pt>
    <dgm:pt modelId="{CEF24543-E32D-4753-95D3-CF2EE6842C9B}" type="parTrans" cxnId="{7823A78A-DDD7-4C89-BE90-66C6301231E8}">
      <dgm:prSet/>
      <dgm:spPr/>
      <dgm:t>
        <a:bodyPr/>
        <a:lstStyle/>
        <a:p>
          <a:endParaRPr lang="en-US"/>
        </a:p>
      </dgm:t>
    </dgm:pt>
    <dgm:pt modelId="{1A2F0CE7-DC3E-461B-B742-8BC50C552833}" type="sibTrans" cxnId="{7823A78A-DDD7-4C89-BE90-66C6301231E8}">
      <dgm:prSet/>
      <dgm:spPr/>
      <dgm:t>
        <a:bodyPr/>
        <a:lstStyle/>
        <a:p>
          <a:endParaRPr lang="en-US"/>
        </a:p>
      </dgm:t>
    </dgm:pt>
    <dgm:pt modelId="{0A834710-BFB4-48F1-A029-78DC0B211599}">
      <dgm:prSet/>
      <dgm:spPr/>
      <dgm:t>
        <a:bodyPr/>
        <a:lstStyle/>
        <a:p>
          <a:r>
            <a:rPr lang="en-CA"/>
            <a:t>RTC Module</a:t>
          </a:r>
          <a:endParaRPr lang="en-US"/>
        </a:p>
      </dgm:t>
    </dgm:pt>
    <dgm:pt modelId="{4FCDD4C7-E4F9-444F-9599-A0E108D74C87}" type="parTrans" cxnId="{475C4B38-39C0-4162-A274-185941B37DF3}">
      <dgm:prSet/>
      <dgm:spPr/>
      <dgm:t>
        <a:bodyPr/>
        <a:lstStyle/>
        <a:p>
          <a:endParaRPr lang="en-US"/>
        </a:p>
      </dgm:t>
    </dgm:pt>
    <dgm:pt modelId="{BDBA290A-F0DC-4819-806C-62C1D84D26BD}" type="sibTrans" cxnId="{475C4B38-39C0-4162-A274-185941B37DF3}">
      <dgm:prSet/>
      <dgm:spPr/>
      <dgm:t>
        <a:bodyPr/>
        <a:lstStyle/>
        <a:p>
          <a:endParaRPr lang="en-US"/>
        </a:p>
      </dgm:t>
    </dgm:pt>
    <dgm:pt modelId="{F6AF0FA2-34EF-4057-9C20-D5F446629B17}">
      <dgm:prSet/>
      <dgm:spPr/>
      <dgm:t>
        <a:bodyPr/>
        <a:lstStyle/>
        <a:p>
          <a:r>
            <a:rPr lang="en-CA"/>
            <a:t>USB Cable</a:t>
          </a:r>
          <a:endParaRPr lang="en-US"/>
        </a:p>
      </dgm:t>
    </dgm:pt>
    <dgm:pt modelId="{6EEB46A7-A741-414C-B163-9777CF5BD519}" type="parTrans" cxnId="{357B6C3F-4599-407A-95A8-06650EA37B5C}">
      <dgm:prSet/>
      <dgm:spPr/>
      <dgm:t>
        <a:bodyPr/>
        <a:lstStyle/>
        <a:p>
          <a:endParaRPr lang="en-US"/>
        </a:p>
      </dgm:t>
    </dgm:pt>
    <dgm:pt modelId="{AB159A53-CDA2-44E6-9FB9-FF2B9ADB74E5}" type="sibTrans" cxnId="{357B6C3F-4599-407A-95A8-06650EA37B5C}">
      <dgm:prSet/>
      <dgm:spPr/>
      <dgm:t>
        <a:bodyPr/>
        <a:lstStyle/>
        <a:p>
          <a:endParaRPr lang="en-US"/>
        </a:p>
      </dgm:t>
    </dgm:pt>
    <dgm:pt modelId="{AABBBB62-6C14-4952-A795-6591E13E544F}">
      <dgm:prSet/>
      <dgm:spPr/>
      <dgm:t>
        <a:bodyPr/>
        <a:lstStyle/>
        <a:p>
          <a:r>
            <a:rPr lang="en-CA"/>
            <a:t>3V Lithium Battery</a:t>
          </a:r>
          <a:endParaRPr lang="en-US"/>
        </a:p>
      </dgm:t>
    </dgm:pt>
    <dgm:pt modelId="{547B722C-0D97-4C59-9C68-6FECB89E927C}" type="parTrans" cxnId="{D68BF8A6-CD80-4157-8441-36737447D889}">
      <dgm:prSet/>
      <dgm:spPr/>
      <dgm:t>
        <a:bodyPr/>
        <a:lstStyle/>
        <a:p>
          <a:endParaRPr lang="en-US"/>
        </a:p>
      </dgm:t>
    </dgm:pt>
    <dgm:pt modelId="{4D670555-BC59-4973-B16F-2DFFCD25FFCF}" type="sibTrans" cxnId="{D68BF8A6-CD80-4157-8441-36737447D889}">
      <dgm:prSet/>
      <dgm:spPr/>
      <dgm:t>
        <a:bodyPr/>
        <a:lstStyle/>
        <a:p>
          <a:endParaRPr lang="en-US"/>
        </a:p>
      </dgm:t>
    </dgm:pt>
    <dgm:pt modelId="{D6F9FF23-58F1-47EA-88B4-0C7745D480DF}">
      <dgm:prSet/>
      <dgm:spPr/>
      <dgm:t>
        <a:bodyPr/>
        <a:lstStyle/>
        <a:p>
          <a:r>
            <a:rPr lang="en-CA"/>
            <a:t>Jumper Wires</a:t>
          </a:r>
          <a:endParaRPr lang="en-US"/>
        </a:p>
      </dgm:t>
    </dgm:pt>
    <dgm:pt modelId="{283ACAE5-1308-47D7-B521-25A18614BD7B}" type="parTrans" cxnId="{C938621D-66C1-4859-962A-E0369D4B211E}">
      <dgm:prSet/>
      <dgm:spPr/>
      <dgm:t>
        <a:bodyPr/>
        <a:lstStyle/>
        <a:p>
          <a:endParaRPr lang="en-US"/>
        </a:p>
      </dgm:t>
    </dgm:pt>
    <dgm:pt modelId="{C16311A3-54F7-4A96-88BC-872844C551DC}" type="sibTrans" cxnId="{C938621D-66C1-4859-962A-E0369D4B211E}">
      <dgm:prSet/>
      <dgm:spPr/>
      <dgm:t>
        <a:bodyPr/>
        <a:lstStyle/>
        <a:p>
          <a:endParaRPr lang="en-US"/>
        </a:p>
      </dgm:t>
    </dgm:pt>
    <dgm:pt modelId="{99C7D6EE-490B-4BE8-94A6-5F535C064462}" type="pres">
      <dgm:prSet presAssocID="{A60717D0-E3C9-4586-8388-A196827B10FF}" presName="linear" presStyleCnt="0">
        <dgm:presLayoutVars>
          <dgm:animLvl val="lvl"/>
          <dgm:resizeHandles val="exact"/>
        </dgm:presLayoutVars>
      </dgm:prSet>
      <dgm:spPr/>
    </dgm:pt>
    <dgm:pt modelId="{A2B8B1C9-A1DC-4525-AE95-7EAC5FAFE18B}" type="pres">
      <dgm:prSet presAssocID="{FF85B0CB-F416-40C5-8B87-A2A485B6CE10}" presName="parentText" presStyleLbl="node1" presStyleIdx="0" presStyleCnt="5">
        <dgm:presLayoutVars>
          <dgm:chMax val="0"/>
          <dgm:bulletEnabled val="1"/>
        </dgm:presLayoutVars>
      </dgm:prSet>
      <dgm:spPr/>
    </dgm:pt>
    <dgm:pt modelId="{00A614C5-CEAB-4563-9CBD-45A9C3A8B88E}" type="pres">
      <dgm:prSet presAssocID="{1A2F0CE7-DC3E-461B-B742-8BC50C552833}" presName="spacer" presStyleCnt="0"/>
      <dgm:spPr/>
    </dgm:pt>
    <dgm:pt modelId="{765E9729-1E5D-4C14-8D88-2E05EB4F08CF}" type="pres">
      <dgm:prSet presAssocID="{0A834710-BFB4-48F1-A029-78DC0B211599}" presName="parentText" presStyleLbl="node1" presStyleIdx="1" presStyleCnt="5" custLinFactX="-22122" custLinFactNeighborX="-100000" custLinFactNeighborY="17400">
        <dgm:presLayoutVars>
          <dgm:chMax val="0"/>
          <dgm:bulletEnabled val="1"/>
        </dgm:presLayoutVars>
      </dgm:prSet>
      <dgm:spPr/>
    </dgm:pt>
    <dgm:pt modelId="{6C5DD6CB-C340-4954-B086-C929A2E06137}" type="pres">
      <dgm:prSet presAssocID="{BDBA290A-F0DC-4819-806C-62C1D84D26BD}" presName="spacer" presStyleCnt="0"/>
      <dgm:spPr/>
    </dgm:pt>
    <dgm:pt modelId="{8142F6D6-DD36-481B-9C7B-3730F676B151}" type="pres">
      <dgm:prSet presAssocID="{F6AF0FA2-34EF-4057-9C20-D5F446629B17}" presName="parentText" presStyleLbl="node1" presStyleIdx="2" presStyleCnt="5">
        <dgm:presLayoutVars>
          <dgm:chMax val="0"/>
          <dgm:bulletEnabled val="1"/>
        </dgm:presLayoutVars>
      </dgm:prSet>
      <dgm:spPr/>
    </dgm:pt>
    <dgm:pt modelId="{FAF55943-B17B-4F8F-A831-3E46D8460F7D}" type="pres">
      <dgm:prSet presAssocID="{AB159A53-CDA2-44E6-9FB9-FF2B9ADB74E5}" presName="spacer" presStyleCnt="0"/>
      <dgm:spPr/>
    </dgm:pt>
    <dgm:pt modelId="{E1A5D159-5ACB-406E-89CD-D2D9AAC31129}" type="pres">
      <dgm:prSet presAssocID="{AABBBB62-6C14-4952-A795-6591E13E544F}" presName="parentText" presStyleLbl="node1" presStyleIdx="3" presStyleCnt="5">
        <dgm:presLayoutVars>
          <dgm:chMax val="0"/>
          <dgm:bulletEnabled val="1"/>
        </dgm:presLayoutVars>
      </dgm:prSet>
      <dgm:spPr/>
    </dgm:pt>
    <dgm:pt modelId="{8A3FD02D-3298-4BC0-825E-4D3790A1AA86}" type="pres">
      <dgm:prSet presAssocID="{4D670555-BC59-4973-B16F-2DFFCD25FFCF}" presName="spacer" presStyleCnt="0"/>
      <dgm:spPr/>
    </dgm:pt>
    <dgm:pt modelId="{D924E6D3-3B9D-4A04-A6E6-47770F9E7A0B}" type="pres">
      <dgm:prSet presAssocID="{D6F9FF23-58F1-47EA-88B4-0C7745D480DF}" presName="parentText" presStyleLbl="node1" presStyleIdx="4" presStyleCnt="5">
        <dgm:presLayoutVars>
          <dgm:chMax val="0"/>
          <dgm:bulletEnabled val="1"/>
        </dgm:presLayoutVars>
      </dgm:prSet>
      <dgm:spPr/>
    </dgm:pt>
  </dgm:ptLst>
  <dgm:cxnLst>
    <dgm:cxn modelId="{AD7DA70D-113C-40C8-A257-77D950224EA5}" type="presOf" srcId="{FF85B0CB-F416-40C5-8B87-A2A485B6CE10}" destId="{A2B8B1C9-A1DC-4525-AE95-7EAC5FAFE18B}" srcOrd="0" destOrd="0" presId="urn:microsoft.com/office/officeart/2005/8/layout/vList2"/>
    <dgm:cxn modelId="{C938621D-66C1-4859-962A-E0369D4B211E}" srcId="{A60717D0-E3C9-4586-8388-A196827B10FF}" destId="{D6F9FF23-58F1-47EA-88B4-0C7745D480DF}" srcOrd="4" destOrd="0" parTransId="{283ACAE5-1308-47D7-B521-25A18614BD7B}" sibTransId="{C16311A3-54F7-4A96-88BC-872844C551DC}"/>
    <dgm:cxn modelId="{04F40B29-F6D8-4C3E-A8B0-3DAF9806CDF2}" type="presOf" srcId="{0A834710-BFB4-48F1-A029-78DC0B211599}" destId="{765E9729-1E5D-4C14-8D88-2E05EB4F08CF}" srcOrd="0" destOrd="0" presId="urn:microsoft.com/office/officeart/2005/8/layout/vList2"/>
    <dgm:cxn modelId="{475C4B38-39C0-4162-A274-185941B37DF3}" srcId="{A60717D0-E3C9-4586-8388-A196827B10FF}" destId="{0A834710-BFB4-48F1-A029-78DC0B211599}" srcOrd="1" destOrd="0" parTransId="{4FCDD4C7-E4F9-444F-9599-A0E108D74C87}" sibTransId="{BDBA290A-F0DC-4819-806C-62C1D84D26BD}"/>
    <dgm:cxn modelId="{357B6C3F-4599-407A-95A8-06650EA37B5C}" srcId="{A60717D0-E3C9-4586-8388-A196827B10FF}" destId="{F6AF0FA2-34EF-4057-9C20-D5F446629B17}" srcOrd="2" destOrd="0" parTransId="{6EEB46A7-A741-414C-B163-9777CF5BD519}" sibTransId="{AB159A53-CDA2-44E6-9FB9-FF2B9ADB74E5}"/>
    <dgm:cxn modelId="{8001E254-8BD2-488A-983F-FD081DF24F70}" type="presOf" srcId="{AABBBB62-6C14-4952-A795-6591E13E544F}" destId="{E1A5D159-5ACB-406E-89CD-D2D9AAC31129}" srcOrd="0" destOrd="0" presId="urn:microsoft.com/office/officeart/2005/8/layout/vList2"/>
    <dgm:cxn modelId="{5AD31577-0C0E-44DD-8BAF-38C47AE93C1E}" type="presOf" srcId="{D6F9FF23-58F1-47EA-88B4-0C7745D480DF}" destId="{D924E6D3-3B9D-4A04-A6E6-47770F9E7A0B}" srcOrd="0" destOrd="0" presId="urn:microsoft.com/office/officeart/2005/8/layout/vList2"/>
    <dgm:cxn modelId="{7823A78A-DDD7-4C89-BE90-66C6301231E8}" srcId="{A60717D0-E3C9-4586-8388-A196827B10FF}" destId="{FF85B0CB-F416-40C5-8B87-A2A485B6CE10}" srcOrd="0" destOrd="0" parTransId="{CEF24543-E32D-4753-95D3-CF2EE6842C9B}" sibTransId="{1A2F0CE7-DC3E-461B-B742-8BC50C552833}"/>
    <dgm:cxn modelId="{D68BF8A6-CD80-4157-8441-36737447D889}" srcId="{A60717D0-E3C9-4586-8388-A196827B10FF}" destId="{AABBBB62-6C14-4952-A795-6591E13E544F}" srcOrd="3" destOrd="0" parTransId="{547B722C-0D97-4C59-9C68-6FECB89E927C}" sibTransId="{4D670555-BC59-4973-B16F-2DFFCD25FFCF}"/>
    <dgm:cxn modelId="{3D8A25A7-58A2-4334-9597-4068EB53BF51}" type="presOf" srcId="{F6AF0FA2-34EF-4057-9C20-D5F446629B17}" destId="{8142F6D6-DD36-481B-9C7B-3730F676B151}" srcOrd="0" destOrd="0" presId="urn:microsoft.com/office/officeart/2005/8/layout/vList2"/>
    <dgm:cxn modelId="{C6C409D0-DFFF-4F8C-BD17-E06D3DCA4A5D}" type="presOf" srcId="{A60717D0-E3C9-4586-8388-A196827B10FF}" destId="{99C7D6EE-490B-4BE8-94A6-5F535C064462}" srcOrd="0" destOrd="0" presId="urn:microsoft.com/office/officeart/2005/8/layout/vList2"/>
    <dgm:cxn modelId="{3225B675-F85B-4ED1-9605-C6748FBE88E1}" type="presParOf" srcId="{99C7D6EE-490B-4BE8-94A6-5F535C064462}" destId="{A2B8B1C9-A1DC-4525-AE95-7EAC5FAFE18B}" srcOrd="0" destOrd="0" presId="urn:microsoft.com/office/officeart/2005/8/layout/vList2"/>
    <dgm:cxn modelId="{64B60C69-4F72-4543-A230-E1D031D4642A}" type="presParOf" srcId="{99C7D6EE-490B-4BE8-94A6-5F535C064462}" destId="{00A614C5-CEAB-4563-9CBD-45A9C3A8B88E}" srcOrd="1" destOrd="0" presId="urn:microsoft.com/office/officeart/2005/8/layout/vList2"/>
    <dgm:cxn modelId="{7BCF8B6B-F7DA-49BB-832F-3D64181AF31B}" type="presParOf" srcId="{99C7D6EE-490B-4BE8-94A6-5F535C064462}" destId="{765E9729-1E5D-4C14-8D88-2E05EB4F08CF}" srcOrd="2" destOrd="0" presId="urn:microsoft.com/office/officeart/2005/8/layout/vList2"/>
    <dgm:cxn modelId="{0A75E7AE-7B4C-40E3-B7F1-DE55B6B41E2C}" type="presParOf" srcId="{99C7D6EE-490B-4BE8-94A6-5F535C064462}" destId="{6C5DD6CB-C340-4954-B086-C929A2E06137}" srcOrd="3" destOrd="0" presId="urn:microsoft.com/office/officeart/2005/8/layout/vList2"/>
    <dgm:cxn modelId="{5B06CE15-0F1D-483A-99D0-6CED43FC775B}" type="presParOf" srcId="{99C7D6EE-490B-4BE8-94A6-5F535C064462}" destId="{8142F6D6-DD36-481B-9C7B-3730F676B151}" srcOrd="4" destOrd="0" presId="urn:microsoft.com/office/officeart/2005/8/layout/vList2"/>
    <dgm:cxn modelId="{09DAEC05-A780-4BD5-B045-CBC6E43FC938}" type="presParOf" srcId="{99C7D6EE-490B-4BE8-94A6-5F535C064462}" destId="{FAF55943-B17B-4F8F-A831-3E46D8460F7D}" srcOrd="5" destOrd="0" presId="urn:microsoft.com/office/officeart/2005/8/layout/vList2"/>
    <dgm:cxn modelId="{5C0D4561-BD70-4589-8706-21539CA6B08F}" type="presParOf" srcId="{99C7D6EE-490B-4BE8-94A6-5F535C064462}" destId="{E1A5D159-5ACB-406E-89CD-D2D9AAC31129}" srcOrd="6" destOrd="0" presId="urn:microsoft.com/office/officeart/2005/8/layout/vList2"/>
    <dgm:cxn modelId="{6FCC936F-9766-4237-9226-A6C27C9B8EE7}" type="presParOf" srcId="{99C7D6EE-490B-4BE8-94A6-5F535C064462}" destId="{8A3FD02D-3298-4BC0-825E-4D3790A1AA86}" srcOrd="7" destOrd="0" presId="urn:microsoft.com/office/officeart/2005/8/layout/vList2"/>
    <dgm:cxn modelId="{15D5D0F4-E5BA-4CE4-9755-B963145188BB}" type="presParOf" srcId="{99C7D6EE-490B-4BE8-94A6-5F535C064462}" destId="{D924E6D3-3B9D-4A04-A6E6-47770F9E7A0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506C7B-59FB-4310-8BA9-11D33EF8E4F0}"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2E4C4DAF-0FCE-458C-A1ED-7EF668DE33AD}">
      <dgm:prSet/>
      <dgm:spPr/>
      <dgm:t>
        <a:bodyPr/>
        <a:lstStyle/>
        <a:p>
          <a:r>
            <a:rPr lang="en-CA"/>
            <a:t>Terminal</a:t>
          </a:r>
          <a:endParaRPr lang="en-US"/>
        </a:p>
      </dgm:t>
    </dgm:pt>
    <dgm:pt modelId="{BADDCA60-1F41-4785-AAF5-8C0FAFD19DD4}" type="parTrans" cxnId="{613801E3-5007-4685-8F60-DCD2A5D399D1}">
      <dgm:prSet/>
      <dgm:spPr/>
      <dgm:t>
        <a:bodyPr/>
        <a:lstStyle/>
        <a:p>
          <a:endParaRPr lang="en-US"/>
        </a:p>
      </dgm:t>
    </dgm:pt>
    <dgm:pt modelId="{50FB3BB4-816A-4C98-B14F-3EBB7FDA5783}" type="sibTrans" cxnId="{613801E3-5007-4685-8F60-DCD2A5D399D1}">
      <dgm:prSet/>
      <dgm:spPr/>
      <dgm:t>
        <a:bodyPr/>
        <a:lstStyle/>
        <a:p>
          <a:endParaRPr lang="en-US"/>
        </a:p>
      </dgm:t>
    </dgm:pt>
    <dgm:pt modelId="{E3135941-43C7-4A33-A2BB-DFD363F42CFC}">
      <dgm:prSet/>
      <dgm:spPr/>
      <dgm:t>
        <a:bodyPr/>
        <a:lstStyle/>
        <a:p>
          <a:r>
            <a:rPr lang="en-CA"/>
            <a:t>GNU NANO Editor</a:t>
          </a:r>
          <a:endParaRPr lang="en-US"/>
        </a:p>
      </dgm:t>
    </dgm:pt>
    <dgm:pt modelId="{7465D54E-0267-4D6F-B405-6E5AE9CBC7BB}" type="parTrans" cxnId="{E0760A44-A4A5-42A8-B6DD-0912C8DB9DD9}">
      <dgm:prSet/>
      <dgm:spPr/>
      <dgm:t>
        <a:bodyPr/>
        <a:lstStyle/>
        <a:p>
          <a:endParaRPr lang="en-US"/>
        </a:p>
      </dgm:t>
    </dgm:pt>
    <dgm:pt modelId="{2C417ECF-9161-4F0E-A134-BA31E33B55EE}" type="sibTrans" cxnId="{E0760A44-A4A5-42A8-B6DD-0912C8DB9DD9}">
      <dgm:prSet/>
      <dgm:spPr/>
      <dgm:t>
        <a:bodyPr/>
        <a:lstStyle/>
        <a:p>
          <a:endParaRPr lang="en-US"/>
        </a:p>
      </dgm:t>
    </dgm:pt>
    <dgm:pt modelId="{03CF1A39-922C-410C-8A6C-90B2DCB587BE}">
      <dgm:prSet/>
      <dgm:spPr/>
      <dgm:t>
        <a:bodyPr/>
        <a:lstStyle/>
        <a:p>
          <a:r>
            <a:rPr lang="en-CA"/>
            <a:t>GCC Compiler</a:t>
          </a:r>
          <a:endParaRPr lang="en-US"/>
        </a:p>
      </dgm:t>
    </dgm:pt>
    <dgm:pt modelId="{D9BFE5C9-1ECF-464A-9224-2BB389031762}" type="parTrans" cxnId="{D571E50C-D8C4-415D-B88A-E7D5B1D9987D}">
      <dgm:prSet/>
      <dgm:spPr/>
      <dgm:t>
        <a:bodyPr/>
        <a:lstStyle/>
        <a:p>
          <a:endParaRPr lang="en-US"/>
        </a:p>
      </dgm:t>
    </dgm:pt>
    <dgm:pt modelId="{E651190E-D80B-4C48-8634-461F41520466}" type="sibTrans" cxnId="{D571E50C-D8C4-415D-B88A-E7D5B1D9987D}">
      <dgm:prSet/>
      <dgm:spPr/>
      <dgm:t>
        <a:bodyPr/>
        <a:lstStyle/>
        <a:p>
          <a:endParaRPr lang="en-US"/>
        </a:p>
      </dgm:t>
    </dgm:pt>
    <dgm:pt modelId="{C9D0A61A-2567-4EFF-AAD4-0E7A5FC69D0A}" type="pres">
      <dgm:prSet presAssocID="{70506C7B-59FB-4310-8BA9-11D33EF8E4F0}" presName="linear" presStyleCnt="0">
        <dgm:presLayoutVars>
          <dgm:dir/>
          <dgm:animLvl val="lvl"/>
          <dgm:resizeHandles val="exact"/>
        </dgm:presLayoutVars>
      </dgm:prSet>
      <dgm:spPr/>
    </dgm:pt>
    <dgm:pt modelId="{F7FEDF97-4B6F-4746-82D7-E8448CD7F801}" type="pres">
      <dgm:prSet presAssocID="{2E4C4DAF-0FCE-458C-A1ED-7EF668DE33AD}" presName="parentLin" presStyleCnt="0"/>
      <dgm:spPr/>
    </dgm:pt>
    <dgm:pt modelId="{870C48AD-EFBB-4D6D-B503-4BD87409532D}" type="pres">
      <dgm:prSet presAssocID="{2E4C4DAF-0FCE-458C-A1ED-7EF668DE33AD}" presName="parentLeftMargin" presStyleLbl="node1" presStyleIdx="0" presStyleCnt="3"/>
      <dgm:spPr/>
    </dgm:pt>
    <dgm:pt modelId="{E38571FF-C37E-477F-9BDD-CF295A29FE55}" type="pres">
      <dgm:prSet presAssocID="{2E4C4DAF-0FCE-458C-A1ED-7EF668DE33AD}" presName="parentText" presStyleLbl="node1" presStyleIdx="0" presStyleCnt="3">
        <dgm:presLayoutVars>
          <dgm:chMax val="0"/>
          <dgm:bulletEnabled val="1"/>
        </dgm:presLayoutVars>
      </dgm:prSet>
      <dgm:spPr/>
    </dgm:pt>
    <dgm:pt modelId="{1B2FE1BC-FE6B-4DB4-9FD6-92465E081A09}" type="pres">
      <dgm:prSet presAssocID="{2E4C4DAF-0FCE-458C-A1ED-7EF668DE33AD}" presName="negativeSpace" presStyleCnt="0"/>
      <dgm:spPr/>
    </dgm:pt>
    <dgm:pt modelId="{51749BD8-7E1D-4D1B-B4C8-CCD50D1144BB}" type="pres">
      <dgm:prSet presAssocID="{2E4C4DAF-0FCE-458C-A1ED-7EF668DE33AD}" presName="childText" presStyleLbl="conFgAcc1" presStyleIdx="0" presStyleCnt="3">
        <dgm:presLayoutVars>
          <dgm:bulletEnabled val="1"/>
        </dgm:presLayoutVars>
      </dgm:prSet>
      <dgm:spPr/>
    </dgm:pt>
    <dgm:pt modelId="{542AB215-0E6D-4913-B38E-10D32B3B17BF}" type="pres">
      <dgm:prSet presAssocID="{50FB3BB4-816A-4C98-B14F-3EBB7FDA5783}" presName="spaceBetweenRectangles" presStyleCnt="0"/>
      <dgm:spPr/>
    </dgm:pt>
    <dgm:pt modelId="{43CFE3B4-469D-4E77-92AE-D5E3AB69D42E}" type="pres">
      <dgm:prSet presAssocID="{E3135941-43C7-4A33-A2BB-DFD363F42CFC}" presName="parentLin" presStyleCnt="0"/>
      <dgm:spPr/>
    </dgm:pt>
    <dgm:pt modelId="{C5FEC3E9-B051-459A-8E4C-134DC56E7648}" type="pres">
      <dgm:prSet presAssocID="{E3135941-43C7-4A33-A2BB-DFD363F42CFC}" presName="parentLeftMargin" presStyleLbl="node1" presStyleIdx="0" presStyleCnt="3"/>
      <dgm:spPr/>
    </dgm:pt>
    <dgm:pt modelId="{307F185B-FF53-4085-B89A-B5A7DDCE606D}" type="pres">
      <dgm:prSet presAssocID="{E3135941-43C7-4A33-A2BB-DFD363F42CFC}" presName="parentText" presStyleLbl="node1" presStyleIdx="1" presStyleCnt="3">
        <dgm:presLayoutVars>
          <dgm:chMax val="0"/>
          <dgm:bulletEnabled val="1"/>
        </dgm:presLayoutVars>
      </dgm:prSet>
      <dgm:spPr/>
    </dgm:pt>
    <dgm:pt modelId="{F223A662-62E9-4D78-9795-E72AA28F5992}" type="pres">
      <dgm:prSet presAssocID="{E3135941-43C7-4A33-A2BB-DFD363F42CFC}" presName="negativeSpace" presStyleCnt="0"/>
      <dgm:spPr/>
    </dgm:pt>
    <dgm:pt modelId="{AC4B102A-FC34-4B77-8905-53F4A82F803D}" type="pres">
      <dgm:prSet presAssocID="{E3135941-43C7-4A33-A2BB-DFD363F42CFC}" presName="childText" presStyleLbl="conFgAcc1" presStyleIdx="1" presStyleCnt="3">
        <dgm:presLayoutVars>
          <dgm:bulletEnabled val="1"/>
        </dgm:presLayoutVars>
      </dgm:prSet>
      <dgm:spPr/>
    </dgm:pt>
    <dgm:pt modelId="{A586C8B0-F170-40D7-846E-A181FFB566E3}" type="pres">
      <dgm:prSet presAssocID="{2C417ECF-9161-4F0E-A134-BA31E33B55EE}" presName="spaceBetweenRectangles" presStyleCnt="0"/>
      <dgm:spPr/>
    </dgm:pt>
    <dgm:pt modelId="{5AD7A302-A69B-4172-9401-4BE074329A4C}" type="pres">
      <dgm:prSet presAssocID="{03CF1A39-922C-410C-8A6C-90B2DCB587BE}" presName="parentLin" presStyleCnt="0"/>
      <dgm:spPr/>
    </dgm:pt>
    <dgm:pt modelId="{88D9BD22-8C61-4A47-B63D-E19C39B3BD8E}" type="pres">
      <dgm:prSet presAssocID="{03CF1A39-922C-410C-8A6C-90B2DCB587BE}" presName="parentLeftMargin" presStyleLbl="node1" presStyleIdx="1" presStyleCnt="3"/>
      <dgm:spPr/>
    </dgm:pt>
    <dgm:pt modelId="{CEC5B9D5-43D5-42F3-9E97-B810F345A58F}" type="pres">
      <dgm:prSet presAssocID="{03CF1A39-922C-410C-8A6C-90B2DCB587BE}" presName="parentText" presStyleLbl="node1" presStyleIdx="2" presStyleCnt="3">
        <dgm:presLayoutVars>
          <dgm:chMax val="0"/>
          <dgm:bulletEnabled val="1"/>
        </dgm:presLayoutVars>
      </dgm:prSet>
      <dgm:spPr/>
    </dgm:pt>
    <dgm:pt modelId="{FA24921F-E4AF-4D17-B7CA-FFF525278316}" type="pres">
      <dgm:prSet presAssocID="{03CF1A39-922C-410C-8A6C-90B2DCB587BE}" presName="negativeSpace" presStyleCnt="0"/>
      <dgm:spPr/>
    </dgm:pt>
    <dgm:pt modelId="{EA103A11-2AC6-4357-A1BF-BA5D54C735BB}" type="pres">
      <dgm:prSet presAssocID="{03CF1A39-922C-410C-8A6C-90B2DCB587BE}" presName="childText" presStyleLbl="conFgAcc1" presStyleIdx="2" presStyleCnt="3">
        <dgm:presLayoutVars>
          <dgm:bulletEnabled val="1"/>
        </dgm:presLayoutVars>
      </dgm:prSet>
      <dgm:spPr/>
    </dgm:pt>
  </dgm:ptLst>
  <dgm:cxnLst>
    <dgm:cxn modelId="{A5EB0B0C-2949-4CE1-8C28-AF1A22C9765C}" type="presOf" srcId="{E3135941-43C7-4A33-A2BB-DFD363F42CFC}" destId="{307F185B-FF53-4085-B89A-B5A7DDCE606D}" srcOrd="1" destOrd="0" presId="urn:microsoft.com/office/officeart/2005/8/layout/list1"/>
    <dgm:cxn modelId="{D571E50C-D8C4-415D-B88A-E7D5B1D9987D}" srcId="{70506C7B-59FB-4310-8BA9-11D33EF8E4F0}" destId="{03CF1A39-922C-410C-8A6C-90B2DCB587BE}" srcOrd="2" destOrd="0" parTransId="{D9BFE5C9-1ECF-464A-9224-2BB389031762}" sibTransId="{E651190E-D80B-4C48-8634-461F41520466}"/>
    <dgm:cxn modelId="{8FB66512-5736-411F-8FE6-191199552DCB}" type="presOf" srcId="{03CF1A39-922C-410C-8A6C-90B2DCB587BE}" destId="{CEC5B9D5-43D5-42F3-9E97-B810F345A58F}" srcOrd="1" destOrd="0" presId="urn:microsoft.com/office/officeart/2005/8/layout/list1"/>
    <dgm:cxn modelId="{8AD59933-B13B-4876-B016-5DCF59651A8F}" type="presOf" srcId="{2E4C4DAF-0FCE-458C-A1ED-7EF668DE33AD}" destId="{E38571FF-C37E-477F-9BDD-CF295A29FE55}" srcOrd="1" destOrd="0" presId="urn:microsoft.com/office/officeart/2005/8/layout/list1"/>
    <dgm:cxn modelId="{9F09D33A-06C0-46BD-9951-36BFF181D470}" type="presOf" srcId="{E3135941-43C7-4A33-A2BB-DFD363F42CFC}" destId="{C5FEC3E9-B051-459A-8E4C-134DC56E7648}" srcOrd="0" destOrd="0" presId="urn:microsoft.com/office/officeart/2005/8/layout/list1"/>
    <dgm:cxn modelId="{E0760A44-A4A5-42A8-B6DD-0912C8DB9DD9}" srcId="{70506C7B-59FB-4310-8BA9-11D33EF8E4F0}" destId="{E3135941-43C7-4A33-A2BB-DFD363F42CFC}" srcOrd="1" destOrd="0" parTransId="{7465D54E-0267-4D6F-B405-6E5AE9CBC7BB}" sibTransId="{2C417ECF-9161-4F0E-A134-BA31E33B55EE}"/>
    <dgm:cxn modelId="{B6E2376D-9C7F-43B5-AE3A-70E83ADAED77}" type="presOf" srcId="{70506C7B-59FB-4310-8BA9-11D33EF8E4F0}" destId="{C9D0A61A-2567-4EFF-AAD4-0E7A5FC69D0A}" srcOrd="0" destOrd="0" presId="urn:microsoft.com/office/officeart/2005/8/layout/list1"/>
    <dgm:cxn modelId="{F1C3D4E2-7DBA-4CDB-8C6E-E83AD16A635C}" type="presOf" srcId="{2E4C4DAF-0FCE-458C-A1ED-7EF668DE33AD}" destId="{870C48AD-EFBB-4D6D-B503-4BD87409532D}" srcOrd="0" destOrd="0" presId="urn:microsoft.com/office/officeart/2005/8/layout/list1"/>
    <dgm:cxn modelId="{613801E3-5007-4685-8F60-DCD2A5D399D1}" srcId="{70506C7B-59FB-4310-8BA9-11D33EF8E4F0}" destId="{2E4C4DAF-0FCE-458C-A1ED-7EF668DE33AD}" srcOrd="0" destOrd="0" parTransId="{BADDCA60-1F41-4785-AAF5-8C0FAFD19DD4}" sibTransId="{50FB3BB4-816A-4C98-B14F-3EBB7FDA5783}"/>
    <dgm:cxn modelId="{5B5E29F7-FBC9-475A-8009-4AD6BCEAB134}" type="presOf" srcId="{03CF1A39-922C-410C-8A6C-90B2DCB587BE}" destId="{88D9BD22-8C61-4A47-B63D-E19C39B3BD8E}" srcOrd="0" destOrd="0" presId="urn:microsoft.com/office/officeart/2005/8/layout/list1"/>
    <dgm:cxn modelId="{4F4267AC-4E6D-4D23-8CC9-45A44A7ED92C}" type="presParOf" srcId="{C9D0A61A-2567-4EFF-AAD4-0E7A5FC69D0A}" destId="{F7FEDF97-4B6F-4746-82D7-E8448CD7F801}" srcOrd="0" destOrd="0" presId="urn:microsoft.com/office/officeart/2005/8/layout/list1"/>
    <dgm:cxn modelId="{D2F1D30C-B89D-4A21-9549-E5E510408963}" type="presParOf" srcId="{F7FEDF97-4B6F-4746-82D7-E8448CD7F801}" destId="{870C48AD-EFBB-4D6D-B503-4BD87409532D}" srcOrd="0" destOrd="0" presId="urn:microsoft.com/office/officeart/2005/8/layout/list1"/>
    <dgm:cxn modelId="{1C5AB107-7863-49FA-B8DD-22AFC69F870A}" type="presParOf" srcId="{F7FEDF97-4B6F-4746-82D7-E8448CD7F801}" destId="{E38571FF-C37E-477F-9BDD-CF295A29FE55}" srcOrd="1" destOrd="0" presId="urn:microsoft.com/office/officeart/2005/8/layout/list1"/>
    <dgm:cxn modelId="{724350BB-5EA6-4291-A6E1-979C85E2F292}" type="presParOf" srcId="{C9D0A61A-2567-4EFF-AAD4-0E7A5FC69D0A}" destId="{1B2FE1BC-FE6B-4DB4-9FD6-92465E081A09}" srcOrd="1" destOrd="0" presId="urn:microsoft.com/office/officeart/2005/8/layout/list1"/>
    <dgm:cxn modelId="{A1957B28-57E6-4EB4-82B6-F8564D5A3812}" type="presParOf" srcId="{C9D0A61A-2567-4EFF-AAD4-0E7A5FC69D0A}" destId="{51749BD8-7E1D-4D1B-B4C8-CCD50D1144BB}" srcOrd="2" destOrd="0" presId="urn:microsoft.com/office/officeart/2005/8/layout/list1"/>
    <dgm:cxn modelId="{A9798BC4-6E82-4789-9F55-E2073405C2D0}" type="presParOf" srcId="{C9D0A61A-2567-4EFF-AAD4-0E7A5FC69D0A}" destId="{542AB215-0E6D-4913-B38E-10D32B3B17BF}" srcOrd="3" destOrd="0" presId="urn:microsoft.com/office/officeart/2005/8/layout/list1"/>
    <dgm:cxn modelId="{E20D9773-B419-4C88-A9E0-A038376EB426}" type="presParOf" srcId="{C9D0A61A-2567-4EFF-AAD4-0E7A5FC69D0A}" destId="{43CFE3B4-469D-4E77-92AE-D5E3AB69D42E}" srcOrd="4" destOrd="0" presId="urn:microsoft.com/office/officeart/2005/8/layout/list1"/>
    <dgm:cxn modelId="{B3483BC6-BE1F-4CA6-A97C-A57F17B8D9F4}" type="presParOf" srcId="{43CFE3B4-469D-4E77-92AE-D5E3AB69D42E}" destId="{C5FEC3E9-B051-459A-8E4C-134DC56E7648}" srcOrd="0" destOrd="0" presId="urn:microsoft.com/office/officeart/2005/8/layout/list1"/>
    <dgm:cxn modelId="{CC819BF8-E56E-4962-91A2-2F6F5A20B81B}" type="presParOf" srcId="{43CFE3B4-469D-4E77-92AE-D5E3AB69D42E}" destId="{307F185B-FF53-4085-B89A-B5A7DDCE606D}" srcOrd="1" destOrd="0" presId="urn:microsoft.com/office/officeart/2005/8/layout/list1"/>
    <dgm:cxn modelId="{ACBA2F1B-4E76-4274-A976-509C0B7EDB29}" type="presParOf" srcId="{C9D0A61A-2567-4EFF-AAD4-0E7A5FC69D0A}" destId="{F223A662-62E9-4D78-9795-E72AA28F5992}" srcOrd="5" destOrd="0" presId="urn:microsoft.com/office/officeart/2005/8/layout/list1"/>
    <dgm:cxn modelId="{04AB76C6-45F7-4449-9839-7653579A35AB}" type="presParOf" srcId="{C9D0A61A-2567-4EFF-AAD4-0E7A5FC69D0A}" destId="{AC4B102A-FC34-4B77-8905-53F4A82F803D}" srcOrd="6" destOrd="0" presId="urn:microsoft.com/office/officeart/2005/8/layout/list1"/>
    <dgm:cxn modelId="{EB6D51FB-F855-4C20-81B6-CF3E406F82FF}" type="presParOf" srcId="{C9D0A61A-2567-4EFF-AAD4-0E7A5FC69D0A}" destId="{A586C8B0-F170-40D7-846E-A181FFB566E3}" srcOrd="7" destOrd="0" presId="urn:microsoft.com/office/officeart/2005/8/layout/list1"/>
    <dgm:cxn modelId="{CF46567D-9506-4C14-BD4B-10135021DE23}" type="presParOf" srcId="{C9D0A61A-2567-4EFF-AAD4-0E7A5FC69D0A}" destId="{5AD7A302-A69B-4172-9401-4BE074329A4C}" srcOrd="8" destOrd="0" presId="urn:microsoft.com/office/officeart/2005/8/layout/list1"/>
    <dgm:cxn modelId="{C2075B23-B235-4E8A-89C8-0E4D97CFBF78}" type="presParOf" srcId="{5AD7A302-A69B-4172-9401-4BE074329A4C}" destId="{88D9BD22-8C61-4A47-B63D-E19C39B3BD8E}" srcOrd="0" destOrd="0" presId="urn:microsoft.com/office/officeart/2005/8/layout/list1"/>
    <dgm:cxn modelId="{BED88059-8015-4A62-8846-D0C16FEC6056}" type="presParOf" srcId="{5AD7A302-A69B-4172-9401-4BE074329A4C}" destId="{CEC5B9D5-43D5-42F3-9E97-B810F345A58F}" srcOrd="1" destOrd="0" presId="urn:microsoft.com/office/officeart/2005/8/layout/list1"/>
    <dgm:cxn modelId="{35DFC7EB-3F91-4766-9FD2-464DB4B8104F}" type="presParOf" srcId="{C9D0A61A-2567-4EFF-AAD4-0E7A5FC69D0A}" destId="{FA24921F-E4AF-4D17-B7CA-FFF525278316}" srcOrd="9" destOrd="0" presId="urn:microsoft.com/office/officeart/2005/8/layout/list1"/>
    <dgm:cxn modelId="{1C546889-4A72-4FC0-99AE-91DA138912C3}" type="presParOf" srcId="{C9D0A61A-2567-4EFF-AAD4-0E7A5FC69D0A}" destId="{EA103A11-2AC6-4357-A1BF-BA5D54C735B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1F726D-9315-4E04-B3F8-AB4333B1AD65}"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AC5B7692-90D7-4E76-93D5-C67B1F818722}">
      <dgm:prSet custT="1"/>
      <dgm:spPr/>
      <dgm:t>
        <a:bodyPr/>
        <a:lstStyle/>
        <a:p>
          <a:pPr>
            <a:lnSpc>
              <a:spcPct val="100000"/>
            </a:lnSpc>
          </a:pPr>
          <a:r>
            <a:rPr lang="en-US" sz="1600" b="0" i="0" dirty="0"/>
            <a:t>I2C communication is the short form for inter-integrated circuits. It is a communication protocol developed by Philips Semiconductors for the transfer of data between a central processor and multiple ICs on the same circuit board using just two common wires.</a:t>
          </a:r>
          <a:endParaRPr lang="en-US" sz="1600" dirty="0"/>
        </a:p>
      </dgm:t>
    </dgm:pt>
    <dgm:pt modelId="{8705033C-2912-4577-80AB-D88CD9259D47}" type="parTrans" cxnId="{A5B252EC-58C1-4655-96B6-A8134D891EE5}">
      <dgm:prSet/>
      <dgm:spPr/>
      <dgm:t>
        <a:bodyPr/>
        <a:lstStyle/>
        <a:p>
          <a:endParaRPr lang="en-US"/>
        </a:p>
      </dgm:t>
    </dgm:pt>
    <dgm:pt modelId="{5ABFA654-A6D2-4E6D-A7CA-B8347198734D}" type="sibTrans" cxnId="{A5B252EC-58C1-4655-96B6-A8134D891EE5}">
      <dgm:prSet/>
      <dgm:spPr/>
      <dgm:t>
        <a:bodyPr/>
        <a:lstStyle/>
        <a:p>
          <a:endParaRPr lang="en-US"/>
        </a:p>
      </dgm:t>
    </dgm:pt>
    <dgm:pt modelId="{089244D9-CBA1-4C74-8CD8-FE6B31A3FF75}">
      <dgm:prSet custT="1"/>
      <dgm:spPr/>
      <dgm:t>
        <a:bodyPr/>
        <a:lstStyle/>
        <a:p>
          <a:pPr>
            <a:lnSpc>
              <a:spcPct val="100000"/>
            </a:lnSpc>
          </a:pPr>
          <a:r>
            <a:rPr lang="en-US" sz="1600" b="0" i="0" dirty="0"/>
            <a:t>This is a type of synchronous serial communication protocol. It means that data bits are transferred one by one at regular intervals of time set by a reference clock line.</a:t>
          </a:r>
          <a:endParaRPr lang="en-US" sz="1600" dirty="0"/>
        </a:p>
      </dgm:t>
    </dgm:pt>
    <dgm:pt modelId="{0C91A213-1BCB-4D40-B984-D90EB6259C69}" type="parTrans" cxnId="{9418A278-CE62-4757-8BA0-370E1618C02C}">
      <dgm:prSet/>
      <dgm:spPr/>
      <dgm:t>
        <a:bodyPr/>
        <a:lstStyle/>
        <a:p>
          <a:endParaRPr lang="en-US"/>
        </a:p>
      </dgm:t>
    </dgm:pt>
    <dgm:pt modelId="{04944DB7-C2E9-4C1A-8F46-C96A6CD8F34F}" type="sibTrans" cxnId="{9418A278-CE62-4757-8BA0-370E1618C02C}">
      <dgm:prSet/>
      <dgm:spPr/>
      <dgm:t>
        <a:bodyPr/>
        <a:lstStyle/>
        <a:p>
          <a:endParaRPr lang="en-US"/>
        </a:p>
      </dgm:t>
    </dgm:pt>
    <dgm:pt modelId="{F59132D8-A928-4C69-81EA-2C150DE8AB44}" type="pres">
      <dgm:prSet presAssocID="{031F726D-9315-4E04-B3F8-AB4333B1AD65}" presName="root" presStyleCnt="0">
        <dgm:presLayoutVars>
          <dgm:dir/>
          <dgm:resizeHandles val="exact"/>
        </dgm:presLayoutVars>
      </dgm:prSet>
      <dgm:spPr/>
    </dgm:pt>
    <dgm:pt modelId="{1D0CCC2B-EA69-4708-86F7-E498EC54A403}" type="pres">
      <dgm:prSet presAssocID="{AC5B7692-90D7-4E76-93D5-C67B1F818722}" presName="compNode" presStyleCnt="0"/>
      <dgm:spPr/>
    </dgm:pt>
    <dgm:pt modelId="{4DEDD8C8-C91F-4BCB-AA92-12D872BADA0B}" type="pres">
      <dgm:prSet presAssocID="{AC5B7692-90D7-4E76-93D5-C67B1F81872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150B056-CE8C-4E09-9F3E-121ACD6D2B1D}" type="pres">
      <dgm:prSet presAssocID="{AC5B7692-90D7-4E76-93D5-C67B1F818722}" presName="spaceRect" presStyleCnt="0"/>
      <dgm:spPr/>
    </dgm:pt>
    <dgm:pt modelId="{B7C43998-8AD7-44A7-86EE-87F92B0F4A48}" type="pres">
      <dgm:prSet presAssocID="{AC5B7692-90D7-4E76-93D5-C67B1F818722}" presName="textRect" presStyleLbl="revTx" presStyleIdx="0" presStyleCnt="2" custScaleX="161418">
        <dgm:presLayoutVars>
          <dgm:chMax val="1"/>
          <dgm:chPref val="1"/>
        </dgm:presLayoutVars>
      </dgm:prSet>
      <dgm:spPr/>
    </dgm:pt>
    <dgm:pt modelId="{8F53FF0D-D1BD-4F44-9EB0-C1BE9299C94C}" type="pres">
      <dgm:prSet presAssocID="{5ABFA654-A6D2-4E6D-A7CA-B8347198734D}" presName="sibTrans" presStyleCnt="0"/>
      <dgm:spPr/>
    </dgm:pt>
    <dgm:pt modelId="{A27DA6F5-C210-4279-ADE3-BBB1B1B0B5BA}" type="pres">
      <dgm:prSet presAssocID="{089244D9-CBA1-4C74-8CD8-FE6B31A3FF75}" presName="compNode" presStyleCnt="0"/>
      <dgm:spPr/>
    </dgm:pt>
    <dgm:pt modelId="{0796917E-CF60-4715-BCDF-C76A65957998}" type="pres">
      <dgm:prSet presAssocID="{089244D9-CBA1-4C74-8CD8-FE6B31A3FF7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28864AFF-2751-4050-AEF8-231E9633CEA4}" type="pres">
      <dgm:prSet presAssocID="{089244D9-CBA1-4C74-8CD8-FE6B31A3FF75}" presName="spaceRect" presStyleCnt="0"/>
      <dgm:spPr/>
    </dgm:pt>
    <dgm:pt modelId="{D870BA14-01CC-4C53-9270-C3971483068F}" type="pres">
      <dgm:prSet presAssocID="{089244D9-CBA1-4C74-8CD8-FE6B31A3FF75}" presName="textRect" presStyleLbl="revTx" presStyleIdx="1" presStyleCnt="2">
        <dgm:presLayoutVars>
          <dgm:chMax val="1"/>
          <dgm:chPref val="1"/>
        </dgm:presLayoutVars>
      </dgm:prSet>
      <dgm:spPr/>
    </dgm:pt>
  </dgm:ptLst>
  <dgm:cxnLst>
    <dgm:cxn modelId="{C8FC792B-EF66-40B2-8EFE-B3159834B901}" type="presOf" srcId="{AC5B7692-90D7-4E76-93D5-C67B1F818722}" destId="{B7C43998-8AD7-44A7-86EE-87F92B0F4A48}" srcOrd="0" destOrd="0" presId="urn:microsoft.com/office/officeart/2018/2/layout/IconLabelList"/>
    <dgm:cxn modelId="{D4FFA071-8EFD-4F5A-8CB4-F1369E5BDD1E}" type="presOf" srcId="{089244D9-CBA1-4C74-8CD8-FE6B31A3FF75}" destId="{D870BA14-01CC-4C53-9270-C3971483068F}" srcOrd="0" destOrd="0" presId="urn:microsoft.com/office/officeart/2018/2/layout/IconLabelList"/>
    <dgm:cxn modelId="{9418A278-CE62-4757-8BA0-370E1618C02C}" srcId="{031F726D-9315-4E04-B3F8-AB4333B1AD65}" destId="{089244D9-CBA1-4C74-8CD8-FE6B31A3FF75}" srcOrd="1" destOrd="0" parTransId="{0C91A213-1BCB-4D40-B984-D90EB6259C69}" sibTransId="{04944DB7-C2E9-4C1A-8F46-C96A6CD8F34F}"/>
    <dgm:cxn modelId="{DAB56C7C-7B70-4E7C-B584-43D698B07F05}" type="presOf" srcId="{031F726D-9315-4E04-B3F8-AB4333B1AD65}" destId="{F59132D8-A928-4C69-81EA-2C150DE8AB44}" srcOrd="0" destOrd="0" presId="urn:microsoft.com/office/officeart/2018/2/layout/IconLabelList"/>
    <dgm:cxn modelId="{A5B252EC-58C1-4655-96B6-A8134D891EE5}" srcId="{031F726D-9315-4E04-B3F8-AB4333B1AD65}" destId="{AC5B7692-90D7-4E76-93D5-C67B1F818722}" srcOrd="0" destOrd="0" parTransId="{8705033C-2912-4577-80AB-D88CD9259D47}" sibTransId="{5ABFA654-A6D2-4E6D-A7CA-B8347198734D}"/>
    <dgm:cxn modelId="{16929111-A8FE-47A4-A3DC-EABC033AA1CB}" type="presParOf" srcId="{F59132D8-A928-4C69-81EA-2C150DE8AB44}" destId="{1D0CCC2B-EA69-4708-86F7-E498EC54A403}" srcOrd="0" destOrd="0" presId="urn:microsoft.com/office/officeart/2018/2/layout/IconLabelList"/>
    <dgm:cxn modelId="{D25482A0-45A3-488C-A9B5-CDA7F38BC516}" type="presParOf" srcId="{1D0CCC2B-EA69-4708-86F7-E498EC54A403}" destId="{4DEDD8C8-C91F-4BCB-AA92-12D872BADA0B}" srcOrd="0" destOrd="0" presId="urn:microsoft.com/office/officeart/2018/2/layout/IconLabelList"/>
    <dgm:cxn modelId="{56D22BCC-2409-4F36-9F61-BBEC2614A508}" type="presParOf" srcId="{1D0CCC2B-EA69-4708-86F7-E498EC54A403}" destId="{4150B056-CE8C-4E09-9F3E-121ACD6D2B1D}" srcOrd="1" destOrd="0" presId="urn:microsoft.com/office/officeart/2018/2/layout/IconLabelList"/>
    <dgm:cxn modelId="{C13E47D5-151A-46A0-952E-D93A29B4A24A}" type="presParOf" srcId="{1D0CCC2B-EA69-4708-86F7-E498EC54A403}" destId="{B7C43998-8AD7-44A7-86EE-87F92B0F4A48}" srcOrd="2" destOrd="0" presId="urn:microsoft.com/office/officeart/2018/2/layout/IconLabelList"/>
    <dgm:cxn modelId="{CE7377B4-E127-4006-B772-02BF95164B76}" type="presParOf" srcId="{F59132D8-A928-4C69-81EA-2C150DE8AB44}" destId="{8F53FF0D-D1BD-4F44-9EB0-C1BE9299C94C}" srcOrd="1" destOrd="0" presId="urn:microsoft.com/office/officeart/2018/2/layout/IconLabelList"/>
    <dgm:cxn modelId="{5B545C07-83E0-4B70-BA91-B3C256245904}" type="presParOf" srcId="{F59132D8-A928-4C69-81EA-2C150DE8AB44}" destId="{A27DA6F5-C210-4279-ADE3-BBB1B1B0B5BA}" srcOrd="2" destOrd="0" presId="urn:microsoft.com/office/officeart/2018/2/layout/IconLabelList"/>
    <dgm:cxn modelId="{0A5E1998-D1E9-4C46-8169-A56AAD0C32AA}" type="presParOf" srcId="{A27DA6F5-C210-4279-ADE3-BBB1B1B0B5BA}" destId="{0796917E-CF60-4715-BCDF-C76A65957998}" srcOrd="0" destOrd="0" presId="urn:microsoft.com/office/officeart/2018/2/layout/IconLabelList"/>
    <dgm:cxn modelId="{6B8D3B31-1DC4-4E2D-A097-13BE8A9DBE51}" type="presParOf" srcId="{A27DA6F5-C210-4279-ADE3-BBB1B1B0B5BA}" destId="{28864AFF-2751-4050-AEF8-231E9633CEA4}" srcOrd="1" destOrd="0" presId="urn:microsoft.com/office/officeart/2018/2/layout/IconLabelList"/>
    <dgm:cxn modelId="{549E6A84-5EA3-4E3C-BFC3-5003E5C7B519}" type="presParOf" srcId="{A27DA6F5-C210-4279-ADE3-BBB1B1B0B5BA}" destId="{D870BA14-01CC-4C53-9270-C3971483068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F30FDD-104D-4C97-ADB4-821760CA3DBB}"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206D3B-26C9-405C-96D1-1B252B8253FD}">
      <dgm:prSet/>
      <dgm:spPr/>
      <dgm:t>
        <a:bodyPr/>
        <a:lstStyle/>
        <a:p>
          <a:pPr>
            <a:defRPr b="1"/>
          </a:pPr>
          <a:r>
            <a:rPr lang="en-CA" b="1"/>
            <a:t>stdio.h</a:t>
          </a:r>
          <a:endParaRPr lang="en-US"/>
        </a:p>
      </dgm:t>
    </dgm:pt>
    <dgm:pt modelId="{3637BA83-F146-49A7-82A4-1363A01AF4BD}" type="parTrans" cxnId="{0B9A00BC-7049-4AE9-BC9E-32EA1731EAE6}">
      <dgm:prSet/>
      <dgm:spPr/>
      <dgm:t>
        <a:bodyPr/>
        <a:lstStyle/>
        <a:p>
          <a:endParaRPr lang="en-US"/>
        </a:p>
      </dgm:t>
    </dgm:pt>
    <dgm:pt modelId="{01D120A8-790A-4BCC-A84B-AAE95A09166C}" type="sibTrans" cxnId="{0B9A00BC-7049-4AE9-BC9E-32EA1731EAE6}">
      <dgm:prSet/>
      <dgm:spPr/>
      <dgm:t>
        <a:bodyPr/>
        <a:lstStyle/>
        <a:p>
          <a:endParaRPr lang="en-US"/>
        </a:p>
      </dgm:t>
    </dgm:pt>
    <dgm:pt modelId="{EFCC26AE-49D0-4FE3-9EB5-CD0AC30ADAEF}">
      <dgm:prSet/>
      <dgm:spPr/>
      <dgm:t>
        <a:bodyPr/>
        <a:lstStyle/>
        <a:p>
          <a:r>
            <a:rPr lang="en-CA"/>
            <a:t>Standard C input Output Library.</a:t>
          </a:r>
          <a:endParaRPr lang="en-US"/>
        </a:p>
      </dgm:t>
    </dgm:pt>
    <dgm:pt modelId="{144A97B4-DE70-47D2-BA61-3CB12F6D8345}" type="parTrans" cxnId="{CD96FA14-8899-42A1-B3B4-07009A1FE77C}">
      <dgm:prSet/>
      <dgm:spPr/>
      <dgm:t>
        <a:bodyPr/>
        <a:lstStyle/>
        <a:p>
          <a:endParaRPr lang="en-US"/>
        </a:p>
      </dgm:t>
    </dgm:pt>
    <dgm:pt modelId="{79ECCCD4-4920-4083-AB17-B5919894F623}" type="sibTrans" cxnId="{CD96FA14-8899-42A1-B3B4-07009A1FE77C}">
      <dgm:prSet/>
      <dgm:spPr/>
      <dgm:t>
        <a:bodyPr/>
        <a:lstStyle/>
        <a:p>
          <a:endParaRPr lang="en-US"/>
        </a:p>
      </dgm:t>
    </dgm:pt>
    <dgm:pt modelId="{F1279EFE-DAB2-4C4E-BE40-6E0EDA8BFDF8}">
      <dgm:prSet/>
      <dgm:spPr/>
      <dgm:t>
        <a:bodyPr/>
        <a:lstStyle/>
        <a:p>
          <a:pPr>
            <a:defRPr b="1"/>
          </a:pPr>
          <a:r>
            <a:rPr lang="en-CA" b="1"/>
            <a:t>unistd.h </a:t>
          </a:r>
          <a:endParaRPr lang="en-US"/>
        </a:p>
      </dgm:t>
    </dgm:pt>
    <dgm:pt modelId="{F70A41FF-75DF-4E82-A07C-7103E8396038}" type="parTrans" cxnId="{CFADDEA1-940E-4535-8072-64DC67BDC7CD}">
      <dgm:prSet/>
      <dgm:spPr/>
      <dgm:t>
        <a:bodyPr/>
        <a:lstStyle/>
        <a:p>
          <a:endParaRPr lang="en-US"/>
        </a:p>
      </dgm:t>
    </dgm:pt>
    <dgm:pt modelId="{0285D902-E786-4C1E-BD3E-CAA4582A3653}" type="sibTrans" cxnId="{CFADDEA1-940E-4535-8072-64DC67BDC7CD}">
      <dgm:prSet/>
      <dgm:spPr/>
      <dgm:t>
        <a:bodyPr/>
        <a:lstStyle/>
        <a:p>
          <a:endParaRPr lang="en-US"/>
        </a:p>
      </dgm:t>
    </dgm:pt>
    <dgm:pt modelId="{68B82EB8-6706-4893-BEF6-1D17A2546F21}">
      <dgm:prSet/>
      <dgm:spPr/>
      <dgm:t>
        <a:bodyPr/>
        <a:lstStyle/>
        <a:p>
          <a:r>
            <a:rPr lang="en-CA"/>
            <a:t>defines miscellaneous symbolic constants and types and declares miscellaneous functions.</a:t>
          </a:r>
          <a:endParaRPr lang="en-US"/>
        </a:p>
      </dgm:t>
    </dgm:pt>
    <dgm:pt modelId="{9E51A354-C9B1-41C0-B903-7A028A1D4751}" type="parTrans" cxnId="{090D7CCE-9731-4A3B-BFD3-58E77220B336}">
      <dgm:prSet/>
      <dgm:spPr/>
      <dgm:t>
        <a:bodyPr/>
        <a:lstStyle/>
        <a:p>
          <a:endParaRPr lang="en-US"/>
        </a:p>
      </dgm:t>
    </dgm:pt>
    <dgm:pt modelId="{90FD98C6-7C6F-4987-AE6C-70A705E236C4}" type="sibTrans" cxnId="{090D7CCE-9731-4A3B-BFD3-58E77220B336}">
      <dgm:prSet/>
      <dgm:spPr/>
      <dgm:t>
        <a:bodyPr/>
        <a:lstStyle/>
        <a:p>
          <a:endParaRPr lang="en-US"/>
        </a:p>
      </dgm:t>
    </dgm:pt>
    <dgm:pt modelId="{1033D4C6-D705-4621-BB5D-72E5656BFEFF}">
      <dgm:prSet/>
      <dgm:spPr/>
      <dgm:t>
        <a:bodyPr/>
        <a:lstStyle/>
        <a:p>
          <a:pPr>
            <a:defRPr b="1"/>
          </a:pPr>
          <a:r>
            <a:rPr lang="en-CA" b="1"/>
            <a:t>stdlib.h</a:t>
          </a:r>
          <a:endParaRPr lang="en-US"/>
        </a:p>
      </dgm:t>
    </dgm:pt>
    <dgm:pt modelId="{9BD92CB6-2DBC-45B5-A8F4-601214A47101}" type="parTrans" cxnId="{C36AE435-4C1C-4ED0-BA78-0F059DFC5408}">
      <dgm:prSet/>
      <dgm:spPr/>
      <dgm:t>
        <a:bodyPr/>
        <a:lstStyle/>
        <a:p>
          <a:endParaRPr lang="en-US"/>
        </a:p>
      </dgm:t>
    </dgm:pt>
    <dgm:pt modelId="{AED3B1D3-1EC4-4E95-A321-4979045A1B87}" type="sibTrans" cxnId="{C36AE435-4C1C-4ED0-BA78-0F059DFC5408}">
      <dgm:prSet/>
      <dgm:spPr/>
      <dgm:t>
        <a:bodyPr/>
        <a:lstStyle/>
        <a:p>
          <a:endParaRPr lang="en-US"/>
        </a:p>
      </dgm:t>
    </dgm:pt>
    <dgm:pt modelId="{AEF75C54-98AB-41A6-AE67-5CC66D4EDFF5}">
      <dgm:prSet/>
      <dgm:spPr/>
      <dgm:t>
        <a:bodyPr/>
        <a:lstStyle/>
        <a:p>
          <a:r>
            <a:rPr lang="en-CA"/>
            <a:t>Includes some standard C libraries used for triggering command line.</a:t>
          </a:r>
          <a:endParaRPr lang="en-US"/>
        </a:p>
      </dgm:t>
    </dgm:pt>
    <dgm:pt modelId="{4E1FCC52-A76E-44F0-A12F-C8697652110F}" type="parTrans" cxnId="{48F94815-5515-46AD-AF51-42DFB27ED385}">
      <dgm:prSet/>
      <dgm:spPr/>
      <dgm:t>
        <a:bodyPr/>
        <a:lstStyle/>
        <a:p>
          <a:endParaRPr lang="en-US"/>
        </a:p>
      </dgm:t>
    </dgm:pt>
    <dgm:pt modelId="{5D830244-7B0F-465B-94FB-9D1881210BA1}" type="sibTrans" cxnId="{48F94815-5515-46AD-AF51-42DFB27ED385}">
      <dgm:prSet/>
      <dgm:spPr/>
      <dgm:t>
        <a:bodyPr/>
        <a:lstStyle/>
        <a:p>
          <a:endParaRPr lang="en-US"/>
        </a:p>
      </dgm:t>
    </dgm:pt>
    <dgm:pt modelId="{649E4846-639E-4E14-A9AA-50CA3A1403B3}" type="pres">
      <dgm:prSet presAssocID="{4EF30FDD-104D-4C97-ADB4-821760CA3DBB}" presName="root" presStyleCnt="0">
        <dgm:presLayoutVars>
          <dgm:dir/>
          <dgm:resizeHandles val="exact"/>
        </dgm:presLayoutVars>
      </dgm:prSet>
      <dgm:spPr/>
    </dgm:pt>
    <dgm:pt modelId="{FE4B5260-2350-48BC-B551-F0EE62FD730F}" type="pres">
      <dgm:prSet presAssocID="{E0206D3B-26C9-405C-96D1-1B252B8253FD}" presName="compNode" presStyleCnt="0"/>
      <dgm:spPr/>
    </dgm:pt>
    <dgm:pt modelId="{780F642D-0606-4C05-B7C4-CE049502DACF}" type="pres">
      <dgm:prSet presAssocID="{E0206D3B-26C9-405C-96D1-1B252B8253F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4B172635-B78E-4819-AFFB-2EFAE28DEC86}" type="pres">
      <dgm:prSet presAssocID="{E0206D3B-26C9-405C-96D1-1B252B8253FD}" presName="iconSpace" presStyleCnt="0"/>
      <dgm:spPr/>
    </dgm:pt>
    <dgm:pt modelId="{9004C374-D59E-46CA-B321-53FC33D26567}" type="pres">
      <dgm:prSet presAssocID="{E0206D3B-26C9-405C-96D1-1B252B8253FD}" presName="parTx" presStyleLbl="revTx" presStyleIdx="0" presStyleCnt="6">
        <dgm:presLayoutVars>
          <dgm:chMax val="0"/>
          <dgm:chPref val="0"/>
        </dgm:presLayoutVars>
      </dgm:prSet>
      <dgm:spPr/>
    </dgm:pt>
    <dgm:pt modelId="{48019C21-702F-4A4D-A9E6-5936B5D2C532}" type="pres">
      <dgm:prSet presAssocID="{E0206D3B-26C9-405C-96D1-1B252B8253FD}" presName="txSpace" presStyleCnt="0"/>
      <dgm:spPr/>
    </dgm:pt>
    <dgm:pt modelId="{0DCEA575-146C-447E-BD36-95BA32841DA3}" type="pres">
      <dgm:prSet presAssocID="{E0206D3B-26C9-405C-96D1-1B252B8253FD}" presName="desTx" presStyleLbl="revTx" presStyleIdx="1" presStyleCnt="6">
        <dgm:presLayoutVars/>
      </dgm:prSet>
      <dgm:spPr/>
    </dgm:pt>
    <dgm:pt modelId="{11EB8B7F-1F5A-4ABD-B06E-B4AC3A590751}" type="pres">
      <dgm:prSet presAssocID="{01D120A8-790A-4BCC-A84B-AAE95A09166C}" presName="sibTrans" presStyleCnt="0"/>
      <dgm:spPr/>
    </dgm:pt>
    <dgm:pt modelId="{35246813-AFD1-4B0D-A788-FA42C7169CAD}" type="pres">
      <dgm:prSet presAssocID="{F1279EFE-DAB2-4C4E-BE40-6E0EDA8BFDF8}" presName="compNode" presStyleCnt="0"/>
      <dgm:spPr/>
    </dgm:pt>
    <dgm:pt modelId="{C63613D1-4809-482B-9F34-9FA51E7F8547}" type="pres">
      <dgm:prSet presAssocID="{F1279EFE-DAB2-4C4E-BE40-6E0EDA8BFDF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stle scene"/>
        </a:ext>
      </dgm:extLst>
    </dgm:pt>
    <dgm:pt modelId="{01D99A8B-70BB-4649-9A37-B9B017270C81}" type="pres">
      <dgm:prSet presAssocID="{F1279EFE-DAB2-4C4E-BE40-6E0EDA8BFDF8}" presName="iconSpace" presStyleCnt="0"/>
      <dgm:spPr/>
    </dgm:pt>
    <dgm:pt modelId="{94512669-EF96-480C-AE9C-14B9F09EF3E9}" type="pres">
      <dgm:prSet presAssocID="{F1279EFE-DAB2-4C4E-BE40-6E0EDA8BFDF8}" presName="parTx" presStyleLbl="revTx" presStyleIdx="2" presStyleCnt="6">
        <dgm:presLayoutVars>
          <dgm:chMax val="0"/>
          <dgm:chPref val="0"/>
        </dgm:presLayoutVars>
      </dgm:prSet>
      <dgm:spPr/>
    </dgm:pt>
    <dgm:pt modelId="{7C16ADEB-FCB9-4767-823A-0E1852334D35}" type="pres">
      <dgm:prSet presAssocID="{F1279EFE-DAB2-4C4E-BE40-6E0EDA8BFDF8}" presName="txSpace" presStyleCnt="0"/>
      <dgm:spPr/>
    </dgm:pt>
    <dgm:pt modelId="{3E2F0648-4123-4E69-AABD-F80096B0B45A}" type="pres">
      <dgm:prSet presAssocID="{F1279EFE-DAB2-4C4E-BE40-6E0EDA8BFDF8}" presName="desTx" presStyleLbl="revTx" presStyleIdx="3" presStyleCnt="6">
        <dgm:presLayoutVars/>
      </dgm:prSet>
      <dgm:spPr/>
    </dgm:pt>
    <dgm:pt modelId="{7D0493D9-FB4F-45FB-8D0D-8A3986D198E3}" type="pres">
      <dgm:prSet presAssocID="{0285D902-E786-4C1E-BD3E-CAA4582A3653}" presName="sibTrans" presStyleCnt="0"/>
      <dgm:spPr/>
    </dgm:pt>
    <dgm:pt modelId="{5C88B956-9337-4D80-B455-CC204BF20305}" type="pres">
      <dgm:prSet presAssocID="{1033D4C6-D705-4621-BB5D-72E5656BFEFF}" presName="compNode" presStyleCnt="0"/>
      <dgm:spPr/>
    </dgm:pt>
    <dgm:pt modelId="{42FED92C-D427-486C-9C17-A0DEB1BDF96B}" type="pres">
      <dgm:prSet presAssocID="{1033D4C6-D705-4621-BB5D-72E5656BFE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226DD8CF-75C5-4155-A173-0CE29C378DD7}" type="pres">
      <dgm:prSet presAssocID="{1033D4C6-D705-4621-BB5D-72E5656BFEFF}" presName="iconSpace" presStyleCnt="0"/>
      <dgm:spPr/>
    </dgm:pt>
    <dgm:pt modelId="{190DF46E-8B67-4A8A-89CE-A8B6662A08E5}" type="pres">
      <dgm:prSet presAssocID="{1033D4C6-D705-4621-BB5D-72E5656BFEFF}" presName="parTx" presStyleLbl="revTx" presStyleIdx="4" presStyleCnt="6">
        <dgm:presLayoutVars>
          <dgm:chMax val="0"/>
          <dgm:chPref val="0"/>
        </dgm:presLayoutVars>
      </dgm:prSet>
      <dgm:spPr/>
    </dgm:pt>
    <dgm:pt modelId="{402FEABF-4E54-48E4-9713-B5B98FDE5247}" type="pres">
      <dgm:prSet presAssocID="{1033D4C6-D705-4621-BB5D-72E5656BFEFF}" presName="txSpace" presStyleCnt="0"/>
      <dgm:spPr/>
    </dgm:pt>
    <dgm:pt modelId="{8D0D3AD8-66C8-422D-9565-572D5774A1D4}" type="pres">
      <dgm:prSet presAssocID="{1033D4C6-D705-4621-BB5D-72E5656BFEFF}" presName="desTx" presStyleLbl="revTx" presStyleIdx="5" presStyleCnt="6">
        <dgm:presLayoutVars/>
      </dgm:prSet>
      <dgm:spPr/>
    </dgm:pt>
  </dgm:ptLst>
  <dgm:cxnLst>
    <dgm:cxn modelId="{EE8D1203-6928-484A-9BA7-0B83D229E528}" type="presOf" srcId="{4EF30FDD-104D-4C97-ADB4-821760CA3DBB}" destId="{649E4846-639E-4E14-A9AA-50CA3A1403B3}" srcOrd="0" destOrd="0" presId="urn:microsoft.com/office/officeart/2018/2/layout/IconLabelDescriptionList"/>
    <dgm:cxn modelId="{CD96FA14-8899-42A1-B3B4-07009A1FE77C}" srcId="{E0206D3B-26C9-405C-96D1-1B252B8253FD}" destId="{EFCC26AE-49D0-4FE3-9EB5-CD0AC30ADAEF}" srcOrd="0" destOrd="0" parTransId="{144A97B4-DE70-47D2-BA61-3CB12F6D8345}" sibTransId="{79ECCCD4-4920-4083-AB17-B5919894F623}"/>
    <dgm:cxn modelId="{48F94815-5515-46AD-AF51-42DFB27ED385}" srcId="{1033D4C6-D705-4621-BB5D-72E5656BFEFF}" destId="{AEF75C54-98AB-41A6-AE67-5CC66D4EDFF5}" srcOrd="0" destOrd="0" parTransId="{4E1FCC52-A76E-44F0-A12F-C8697652110F}" sibTransId="{5D830244-7B0F-465B-94FB-9D1881210BA1}"/>
    <dgm:cxn modelId="{C4B5651E-5D8C-4B3B-8717-E6827C18E91D}" type="presOf" srcId="{68B82EB8-6706-4893-BEF6-1D17A2546F21}" destId="{3E2F0648-4123-4E69-AABD-F80096B0B45A}" srcOrd="0" destOrd="0" presId="urn:microsoft.com/office/officeart/2018/2/layout/IconLabelDescriptionList"/>
    <dgm:cxn modelId="{C36AE435-4C1C-4ED0-BA78-0F059DFC5408}" srcId="{4EF30FDD-104D-4C97-ADB4-821760CA3DBB}" destId="{1033D4C6-D705-4621-BB5D-72E5656BFEFF}" srcOrd="2" destOrd="0" parTransId="{9BD92CB6-2DBC-45B5-A8F4-601214A47101}" sibTransId="{AED3B1D3-1EC4-4E95-A321-4979045A1B87}"/>
    <dgm:cxn modelId="{9AD2C246-1621-48AD-92E4-3FE38C91A510}" type="presOf" srcId="{E0206D3B-26C9-405C-96D1-1B252B8253FD}" destId="{9004C374-D59E-46CA-B321-53FC33D26567}" srcOrd="0" destOrd="0" presId="urn:microsoft.com/office/officeart/2018/2/layout/IconLabelDescriptionList"/>
    <dgm:cxn modelId="{09572588-4880-475E-8968-B824566A8A56}" type="presOf" srcId="{1033D4C6-D705-4621-BB5D-72E5656BFEFF}" destId="{190DF46E-8B67-4A8A-89CE-A8B6662A08E5}" srcOrd="0" destOrd="0" presId="urn:microsoft.com/office/officeart/2018/2/layout/IconLabelDescriptionList"/>
    <dgm:cxn modelId="{3C69F78D-304F-402A-8494-602DCFF4C7C5}" type="presOf" srcId="{EFCC26AE-49D0-4FE3-9EB5-CD0AC30ADAEF}" destId="{0DCEA575-146C-447E-BD36-95BA32841DA3}" srcOrd="0" destOrd="0" presId="urn:microsoft.com/office/officeart/2018/2/layout/IconLabelDescriptionList"/>
    <dgm:cxn modelId="{54B203A0-7DDB-41AB-BECE-860ACF2C7B21}" type="presOf" srcId="{AEF75C54-98AB-41A6-AE67-5CC66D4EDFF5}" destId="{8D0D3AD8-66C8-422D-9565-572D5774A1D4}" srcOrd="0" destOrd="0" presId="urn:microsoft.com/office/officeart/2018/2/layout/IconLabelDescriptionList"/>
    <dgm:cxn modelId="{CFADDEA1-940E-4535-8072-64DC67BDC7CD}" srcId="{4EF30FDD-104D-4C97-ADB4-821760CA3DBB}" destId="{F1279EFE-DAB2-4C4E-BE40-6E0EDA8BFDF8}" srcOrd="1" destOrd="0" parTransId="{F70A41FF-75DF-4E82-A07C-7103E8396038}" sibTransId="{0285D902-E786-4C1E-BD3E-CAA4582A3653}"/>
    <dgm:cxn modelId="{0B9A00BC-7049-4AE9-BC9E-32EA1731EAE6}" srcId="{4EF30FDD-104D-4C97-ADB4-821760CA3DBB}" destId="{E0206D3B-26C9-405C-96D1-1B252B8253FD}" srcOrd="0" destOrd="0" parTransId="{3637BA83-F146-49A7-82A4-1363A01AF4BD}" sibTransId="{01D120A8-790A-4BCC-A84B-AAE95A09166C}"/>
    <dgm:cxn modelId="{090D7CCE-9731-4A3B-BFD3-58E77220B336}" srcId="{F1279EFE-DAB2-4C4E-BE40-6E0EDA8BFDF8}" destId="{68B82EB8-6706-4893-BEF6-1D17A2546F21}" srcOrd="0" destOrd="0" parTransId="{9E51A354-C9B1-41C0-B903-7A028A1D4751}" sibTransId="{90FD98C6-7C6F-4987-AE6C-70A705E236C4}"/>
    <dgm:cxn modelId="{E0222EF4-9FD0-4BA5-903B-7630CDB3E10B}" type="presOf" srcId="{F1279EFE-DAB2-4C4E-BE40-6E0EDA8BFDF8}" destId="{94512669-EF96-480C-AE9C-14B9F09EF3E9}" srcOrd="0" destOrd="0" presId="urn:microsoft.com/office/officeart/2018/2/layout/IconLabelDescriptionList"/>
    <dgm:cxn modelId="{133BF82E-F46D-4FA0-8798-E37B5C8521CC}" type="presParOf" srcId="{649E4846-639E-4E14-A9AA-50CA3A1403B3}" destId="{FE4B5260-2350-48BC-B551-F0EE62FD730F}" srcOrd="0" destOrd="0" presId="urn:microsoft.com/office/officeart/2018/2/layout/IconLabelDescriptionList"/>
    <dgm:cxn modelId="{AC2A22F3-6F09-44EF-B0FF-AD75D41D3017}" type="presParOf" srcId="{FE4B5260-2350-48BC-B551-F0EE62FD730F}" destId="{780F642D-0606-4C05-B7C4-CE049502DACF}" srcOrd="0" destOrd="0" presId="urn:microsoft.com/office/officeart/2018/2/layout/IconLabelDescriptionList"/>
    <dgm:cxn modelId="{FE7E8635-8F57-40E7-A4CE-A2CBCABA611B}" type="presParOf" srcId="{FE4B5260-2350-48BC-B551-F0EE62FD730F}" destId="{4B172635-B78E-4819-AFFB-2EFAE28DEC86}" srcOrd="1" destOrd="0" presId="urn:microsoft.com/office/officeart/2018/2/layout/IconLabelDescriptionList"/>
    <dgm:cxn modelId="{252C98CB-EF8F-49E4-9AEA-3F711BA7B588}" type="presParOf" srcId="{FE4B5260-2350-48BC-B551-F0EE62FD730F}" destId="{9004C374-D59E-46CA-B321-53FC33D26567}" srcOrd="2" destOrd="0" presId="urn:microsoft.com/office/officeart/2018/2/layout/IconLabelDescriptionList"/>
    <dgm:cxn modelId="{D257B39A-75EF-470A-9BBD-2977ABA896E9}" type="presParOf" srcId="{FE4B5260-2350-48BC-B551-F0EE62FD730F}" destId="{48019C21-702F-4A4D-A9E6-5936B5D2C532}" srcOrd="3" destOrd="0" presId="urn:microsoft.com/office/officeart/2018/2/layout/IconLabelDescriptionList"/>
    <dgm:cxn modelId="{A5E10404-3C91-4990-A968-53DB205C6B87}" type="presParOf" srcId="{FE4B5260-2350-48BC-B551-F0EE62FD730F}" destId="{0DCEA575-146C-447E-BD36-95BA32841DA3}" srcOrd="4" destOrd="0" presId="urn:microsoft.com/office/officeart/2018/2/layout/IconLabelDescriptionList"/>
    <dgm:cxn modelId="{4EC47391-BE6E-4048-B5E9-0D570FA0BD76}" type="presParOf" srcId="{649E4846-639E-4E14-A9AA-50CA3A1403B3}" destId="{11EB8B7F-1F5A-4ABD-B06E-B4AC3A590751}" srcOrd="1" destOrd="0" presId="urn:microsoft.com/office/officeart/2018/2/layout/IconLabelDescriptionList"/>
    <dgm:cxn modelId="{2C9BDBF9-A9DF-430B-8A8B-789B4787CAC7}" type="presParOf" srcId="{649E4846-639E-4E14-A9AA-50CA3A1403B3}" destId="{35246813-AFD1-4B0D-A788-FA42C7169CAD}" srcOrd="2" destOrd="0" presId="urn:microsoft.com/office/officeart/2018/2/layout/IconLabelDescriptionList"/>
    <dgm:cxn modelId="{EB54E9AE-8617-4FEF-917E-B9BAC8A05480}" type="presParOf" srcId="{35246813-AFD1-4B0D-A788-FA42C7169CAD}" destId="{C63613D1-4809-482B-9F34-9FA51E7F8547}" srcOrd="0" destOrd="0" presId="urn:microsoft.com/office/officeart/2018/2/layout/IconLabelDescriptionList"/>
    <dgm:cxn modelId="{3EF27ACD-790D-4550-8061-658113C578F0}" type="presParOf" srcId="{35246813-AFD1-4B0D-A788-FA42C7169CAD}" destId="{01D99A8B-70BB-4649-9A37-B9B017270C81}" srcOrd="1" destOrd="0" presId="urn:microsoft.com/office/officeart/2018/2/layout/IconLabelDescriptionList"/>
    <dgm:cxn modelId="{D2597007-D8B7-404A-ACC9-426A2DE981D2}" type="presParOf" srcId="{35246813-AFD1-4B0D-A788-FA42C7169CAD}" destId="{94512669-EF96-480C-AE9C-14B9F09EF3E9}" srcOrd="2" destOrd="0" presId="urn:microsoft.com/office/officeart/2018/2/layout/IconLabelDescriptionList"/>
    <dgm:cxn modelId="{7226D8CD-047E-4117-B7F9-BE41BCCC00AC}" type="presParOf" srcId="{35246813-AFD1-4B0D-A788-FA42C7169CAD}" destId="{7C16ADEB-FCB9-4767-823A-0E1852334D35}" srcOrd="3" destOrd="0" presId="urn:microsoft.com/office/officeart/2018/2/layout/IconLabelDescriptionList"/>
    <dgm:cxn modelId="{16884E7F-1BA6-40CE-A809-CE874AEA3C6E}" type="presParOf" srcId="{35246813-AFD1-4B0D-A788-FA42C7169CAD}" destId="{3E2F0648-4123-4E69-AABD-F80096B0B45A}" srcOrd="4" destOrd="0" presId="urn:microsoft.com/office/officeart/2018/2/layout/IconLabelDescriptionList"/>
    <dgm:cxn modelId="{97FB2B28-2BA0-4FA6-9A98-F463E0782C53}" type="presParOf" srcId="{649E4846-639E-4E14-A9AA-50CA3A1403B3}" destId="{7D0493D9-FB4F-45FB-8D0D-8A3986D198E3}" srcOrd="3" destOrd="0" presId="urn:microsoft.com/office/officeart/2018/2/layout/IconLabelDescriptionList"/>
    <dgm:cxn modelId="{E3F14542-0C4B-4EE1-A77E-986FA0FF31CF}" type="presParOf" srcId="{649E4846-639E-4E14-A9AA-50CA3A1403B3}" destId="{5C88B956-9337-4D80-B455-CC204BF20305}" srcOrd="4" destOrd="0" presId="urn:microsoft.com/office/officeart/2018/2/layout/IconLabelDescriptionList"/>
    <dgm:cxn modelId="{56DA282F-44D4-4000-B207-F6608085BF3B}" type="presParOf" srcId="{5C88B956-9337-4D80-B455-CC204BF20305}" destId="{42FED92C-D427-486C-9C17-A0DEB1BDF96B}" srcOrd="0" destOrd="0" presId="urn:microsoft.com/office/officeart/2018/2/layout/IconLabelDescriptionList"/>
    <dgm:cxn modelId="{F6185F6B-63DD-46F8-A887-BD9F27986BF6}" type="presParOf" srcId="{5C88B956-9337-4D80-B455-CC204BF20305}" destId="{226DD8CF-75C5-4155-A173-0CE29C378DD7}" srcOrd="1" destOrd="0" presId="urn:microsoft.com/office/officeart/2018/2/layout/IconLabelDescriptionList"/>
    <dgm:cxn modelId="{DB6D7E41-8B93-43FD-AD8A-042DD05AB23E}" type="presParOf" srcId="{5C88B956-9337-4D80-B455-CC204BF20305}" destId="{190DF46E-8B67-4A8A-89CE-A8B6662A08E5}" srcOrd="2" destOrd="0" presId="urn:microsoft.com/office/officeart/2018/2/layout/IconLabelDescriptionList"/>
    <dgm:cxn modelId="{182D01D3-D263-467C-89B4-7C9744093575}" type="presParOf" srcId="{5C88B956-9337-4D80-B455-CC204BF20305}" destId="{402FEABF-4E54-48E4-9713-B5B98FDE5247}" srcOrd="3" destOrd="0" presId="urn:microsoft.com/office/officeart/2018/2/layout/IconLabelDescriptionList"/>
    <dgm:cxn modelId="{10EE83E9-562B-48C7-BC8E-B150C486D528}" type="presParOf" srcId="{5C88B956-9337-4D80-B455-CC204BF20305}" destId="{8D0D3AD8-66C8-422D-9565-572D5774A1D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8B1C9-A1DC-4525-AE95-7EAC5FAFE18B}">
      <dsp:nvSpPr>
        <dsp:cNvPr id="0" name=""/>
        <dsp:cNvSpPr/>
      </dsp:nvSpPr>
      <dsp:spPr>
        <a:xfrm>
          <a:off x="0" y="48126"/>
          <a:ext cx="6367912" cy="11512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CA" sz="4800" kern="1200"/>
            <a:t>Beaglebone Black</a:t>
          </a:r>
          <a:endParaRPr lang="en-US" sz="4800" kern="1200"/>
        </a:p>
      </dsp:txBody>
      <dsp:txXfrm>
        <a:off x="56201" y="104327"/>
        <a:ext cx="6255510" cy="1038877"/>
      </dsp:txXfrm>
    </dsp:sp>
    <dsp:sp modelId="{765E9729-1E5D-4C14-8D88-2E05EB4F08CF}">
      <dsp:nvSpPr>
        <dsp:cNvPr id="0" name=""/>
        <dsp:cNvSpPr/>
      </dsp:nvSpPr>
      <dsp:spPr>
        <a:xfrm>
          <a:off x="0" y="1361700"/>
          <a:ext cx="6367912" cy="1151279"/>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CA" sz="4800" kern="1200"/>
            <a:t>RTC Module</a:t>
          </a:r>
          <a:endParaRPr lang="en-US" sz="4800" kern="1200"/>
        </a:p>
      </dsp:txBody>
      <dsp:txXfrm>
        <a:off x="56201" y="1417901"/>
        <a:ext cx="6255510" cy="1038877"/>
      </dsp:txXfrm>
    </dsp:sp>
    <dsp:sp modelId="{8142F6D6-DD36-481B-9C7B-3730F676B151}">
      <dsp:nvSpPr>
        <dsp:cNvPr id="0" name=""/>
        <dsp:cNvSpPr/>
      </dsp:nvSpPr>
      <dsp:spPr>
        <a:xfrm>
          <a:off x="0" y="2627166"/>
          <a:ext cx="6367912" cy="115127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CA" sz="4800" kern="1200"/>
            <a:t>USB Cable</a:t>
          </a:r>
          <a:endParaRPr lang="en-US" sz="4800" kern="1200"/>
        </a:p>
      </dsp:txBody>
      <dsp:txXfrm>
        <a:off x="56201" y="2683367"/>
        <a:ext cx="6255510" cy="1038877"/>
      </dsp:txXfrm>
    </dsp:sp>
    <dsp:sp modelId="{E1A5D159-5ACB-406E-89CD-D2D9AAC31129}">
      <dsp:nvSpPr>
        <dsp:cNvPr id="0" name=""/>
        <dsp:cNvSpPr/>
      </dsp:nvSpPr>
      <dsp:spPr>
        <a:xfrm>
          <a:off x="0" y="3916686"/>
          <a:ext cx="6367912" cy="1151279"/>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CA" sz="4800" kern="1200"/>
            <a:t>3V Lithium Battery</a:t>
          </a:r>
          <a:endParaRPr lang="en-US" sz="4800" kern="1200"/>
        </a:p>
      </dsp:txBody>
      <dsp:txXfrm>
        <a:off x="56201" y="3972887"/>
        <a:ext cx="6255510" cy="1038877"/>
      </dsp:txXfrm>
    </dsp:sp>
    <dsp:sp modelId="{D924E6D3-3B9D-4A04-A6E6-47770F9E7A0B}">
      <dsp:nvSpPr>
        <dsp:cNvPr id="0" name=""/>
        <dsp:cNvSpPr/>
      </dsp:nvSpPr>
      <dsp:spPr>
        <a:xfrm>
          <a:off x="0" y="5206206"/>
          <a:ext cx="6367912" cy="11512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CA" sz="4800" kern="1200"/>
            <a:t>Jumper Wires</a:t>
          </a:r>
          <a:endParaRPr lang="en-US" sz="4800" kern="1200"/>
        </a:p>
      </dsp:txBody>
      <dsp:txXfrm>
        <a:off x="56201" y="5262407"/>
        <a:ext cx="6255510" cy="1038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49BD8-7E1D-4D1B-B4C8-CCD50D1144BB}">
      <dsp:nvSpPr>
        <dsp:cNvPr id="0" name=""/>
        <dsp:cNvSpPr/>
      </dsp:nvSpPr>
      <dsp:spPr>
        <a:xfrm>
          <a:off x="0" y="542257"/>
          <a:ext cx="5744684" cy="9072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38571FF-C37E-477F-9BDD-CF295A29FE55}">
      <dsp:nvSpPr>
        <dsp:cNvPr id="0" name=""/>
        <dsp:cNvSpPr/>
      </dsp:nvSpPr>
      <dsp:spPr>
        <a:xfrm>
          <a:off x="287234" y="10897"/>
          <a:ext cx="4021279" cy="10627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1600200">
            <a:lnSpc>
              <a:spcPct val="90000"/>
            </a:lnSpc>
            <a:spcBef>
              <a:spcPct val="0"/>
            </a:spcBef>
            <a:spcAft>
              <a:spcPct val="35000"/>
            </a:spcAft>
            <a:buNone/>
          </a:pPr>
          <a:r>
            <a:rPr lang="en-CA" sz="3600" kern="1200"/>
            <a:t>Terminal</a:t>
          </a:r>
          <a:endParaRPr lang="en-US" sz="3600" kern="1200"/>
        </a:p>
      </dsp:txBody>
      <dsp:txXfrm>
        <a:off x="339112" y="62775"/>
        <a:ext cx="3917523" cy="958964"/>
      </dsp:txXfrm>
    </dsp:sp>
    <dsp:sp modelId="{AC4B102A-FC34-4B77-8905-53F4A82F803D}">
      <dsp:nvSpPr>
        <dsp:cNvPr id="0" name=""/>
        <dsp:cNvSpPr/>
      </dsp:nvSpPr>
      <dsp:spPr>
        <a:xfrm>
          <a:off x="0" y="2175218"/>
          <a:ext cx="5744684" cy="9072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07F185B-FF53-4085-B89A-B5A7DDCE606D}">
      <dsp:nvSpPr>
        <dsp:cNvPr id="0" name=""/>
        <dsp:cNvSpPr/>
      </dsp:nvSpPr>
      <dsp:spPr>
        <a:xfrm>
          <a:off x="287234" y="1643858"/>
          <a:ext cx="4021279" cy="106272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1600200">
            <a:lnSpc>
              <a:spcPct val="90000"/>
            </a:lnSpc>
            <a:spcBef>
              <a:spcPct val="0"/>
            </a:spcBef>
            <a:spcAft>
              <a:spcPct val="35000"/>
            </a:spcAft>
            <a:buNone/>
          </a:pPr>
          <a:r>
            <a:rPr lang="en-CA" sz="3600" kern="1200"/>
            <a:t>GNU NANO Editor</a:t>
          </a:r>
          <a:endParaRPr lang="en-US" sz="3600" kern="1200"/>
        </a:p>
      </dsp:txBody>
      <dsp:txXfrm>
        <a:off x="339112" y="1695736"/>
        <a:ext cx="3917523" cy="958964"/>
      </dsp:txXfrm>
    </dsp:sp>
    <dsp:sp modelId="{EA103A11-2AC6-4357-A1BF-BA5D54C735BB}">
      <dsp:nvSpPr>
        <dsp:cNvPr id="0" name=""/>
        <dsp:cNvSpPr/>
      </dsp:nvSpPr>
      <dsp:spPr>
        <a:xfrm>
          <a:off x="0" y="3808178"/>
          <a:ext cx="5744684" cy="9072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C5B9D5-43D5-42F3-9E97-B810F345A58F}">
      <dsp:nvSpPr>
        <dsp:cNvPr id="0" name=""/>
        <dsp:cNvSpPr/>
      </dsp:nvSpPr>
      <dsp:spPr>
        <a:xfrm>
          <a:off x="287234" y="3276818"/>
          <a:ext cx="4021279" cy="106272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1600200">
            <a:lnSpc>
              <a:spcPct val="90000"/>
            </a:lnSpc>
            <a:spcBef>
              <a:spcPct val="0"/>
            </a:spcBef>
            <a:spcAft>
              <a:spcPct val="35000"/>
            </a:spcAft>
            <a:buNone/>
          </a:pPr>
          <a:r>
            <a:rPr lang="en-CA" sz="3600" kern="1200"/>
            <a:t>GCC Compiler</a:t>
          </a:r>
          <a:endParaRPr lang="en-US" sz="3600" kern="1200"/>
        </a:p>
      </dsp:txBody>
      <dsp:txXfrm>
        <a:off x="339112" y="3328696"/>
        <a:ext cx="3917523" cy="958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DD8C8-C91F-4BCB-AA92-12D872BADA0B}">
      <dsp:nvSpPr>
        <dsp:cNvPr id="0" name=""/>
        <dsp:cNvSpPr/>
      </dsp:nvSpPr>
      <dsp:spPr>
        <a:xfrm>
          <a:off x="1289286" y="826430"/>
          <a:ext cx="916312" cy="916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C43998-8AD7-44A7-86EE-87F92B0F4A48}">
      <dsp:nvSpPr>
        <dsp:cNvPr id="0" name=""/>
        <dsp:cNvSpPr/>
      </dsp:nvSpPr>
      <dsp:spPr>
        <a:xfrm>
          <a:off x="104005" y="2096361"/>
          <a:ext cx="3286874" cy="1087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I2C communication is the short form for inter-integrated circuits. It is a communication protocol developed by Philips Semiconductors for the transfer of data between a central processor and multiple ICs on the same circuit board using just two common wires.</a:t>
          </a:r>
          <a:endParaRPr lang="en-US" sz="1600" kern="1200" dirty="0"/>
        </a:p>
      </dsp:txBody>
      <dsp:txXfrm>
        <a:off x="104005" y="2096361"/>
        <a:ext cx="3286874" cy="1087233"/>
      </dsp:txXfrm>
    </dsp:sp>
    <dsp:sp modelId="{0796917E-CF60-4715-BCDF-C76A65957998}">
      <dsp:nvSpPr>
        <dsp:cNvPr id="0" name=""/>
        <dsp:cNvSpPr/>
      </dsp:nvSpPr>
      <dsp:spPr>
        <a:xfrm>
          <a:off x="4307192" y="826430"/>
          <a:ext cx="916312" cy="916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70BA14-01CC-4C53-9270-C3971483068F}">
      <dsp:nvSpPr>
        <dsp:cNvPr id="0" name=""/>
        <dsp:cNvSpPr/>
      </dsp:nvSpPr>
      <dsp:spPr>
        <a:xfrm>
          <a:off x="3747223" y="2096361"/>
          <a:ext cx="2036250" cy="1087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dirty="0"/>
            <a:t>This is a type of synchronous serial communication protocol. It means that data bits are transferred one by one at regular intervals of time set by a reference clock line.</a:t>
          </a:r>
          <a:endParaRPr lang="en-US" sz="1600" kern="1200" dirty="0"/>
        </a:p>
      </dsp:txBody>
      <dsp:txXfrm>
        <a:off x="3747223" y="2096361"/>
        <a:ext cx="2036250" cy="10872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F642D-0606-4C05-B7C4-CE049502DACF}">
      <dsp:nvSpPr>
        <dsp:cNvPr id="0" name=""/>
        <dsp:cNvSpPr/>
      </dsp:nvSpPr>
      <dsp:spPr>
        <a:xfrm>
          <a:off x="2888" y="1050920"/>
          <a:ext cx="1097085" cy="10970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04C374-D59E-46CA-B321-53FC33D26567}">
      <dsp:nvSpPr>
        <dsp:cNvPr id="0" name=""/>
        <dsp:cNvSpPr/>
      </dsp:nvSpPr>
      <dsp:spPr>
        <a:xfrm>
          <a:off x="2888" y="2252650"/>
          <a:ext cx="3134531" cy="47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66850">
            <a:lnSpc>
              <a:spcPct val="90000"/>
            </a:lnSpc>
            <a:spcBef>
              <a:spcPct val="0"/>
            </a:spcBef>
            <a:spcAft>
              <a:spcPct val="35000"/>
            </a:spcAft>
            <a:buNone/>
            <a:defRPr b="1"/>
          </a:pPr>
          <a:r>
            <a:rPr lang="en-CA" sz="3300" b="1" kern="1200"/>
            <a:t>stdio.h</a:t>
          </a:r>
          <a:endParaRPr lang="en-US" sz="3300" kern="1200"/>
        </a:p>
      </dsp:txBody>
      <dsp:txXfrm>
        <a:off x="2888" y="2252650"/>
        <a:ext cx="3134531" cy="470179"/>
      </dsp:txXfrm>
    </dsp:sp>
    <dsp:sp modelId="{0DCEA575-146C-447E-BD36-95BA32841DA3}">
      <dsp:nvSpPr>
        <dsp:cNvPr id="0" name=""/>
        <dsp:cNvSpPr/>
      </dsp:nvSpPr>
      <dsp:spPr>
        <a:xfrm>
          <a:off x="2888" y="2771501"/>
          <a:ext cx="3134531" cy="713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CA" sz="1700" kern="1200"/>
            <a:t>Standard C input Output Library.</a:t>
          </a:r>
          <a:endParaRPr lang="en-US" sz="1700" kern="1200"/>
        </a:p>
      </dsp:txBody>
      <dsp:txXfrm>
        <a:off x="2888" y="2771501"/>
        <a:ext cx="3134531" cy="713001"/>
      </dsp:txXfrm>
    </dsp:sp>
    <dsp:sp modelId="{C63613D1-4809-482B-9F34-9FA51E7F8547}">
      <dsp:nvSpPr>
        <dsp:cNvPr id="0" name=""/>
        <dsp:cNvSpPr/>
      </dsp:nvSpPr>
      <dsp:spPr>
        <a:xfrm>
          <a:off x="3685962" y="1050920"/>
          <a:ext cx="1097085" cy="10970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512669-EF96-480C-AE9C-14B9F09EF3E9}">
      <dsp:nvSpPr>
        <dsp:cNvPr id="0" name=""/>
        <dsp:cNvSpPr/>
      </dsp:nvSpPr>
      <dsp:spPr>
        <a:xfrm>
          <a:off x="3685962" y="2252650"/>
          <a:ext cx="3134531" cy="47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66850">
            <a:lnSpc>
              <a:spcPct val="90000"/>
            </a:lnSpc>
            <a:spcBef>
              <a:spcPct val="0"/>
            </a:spcBef>
            <a:spcAft>
              <a:spcPct val="35000"/>
            </a:spcAft>
            <a:buNone/>
            <a:defRPr b="1"/>
          </a:pPr>
          <a:r>
            <a:rPr lang="en-CA" sz="3300" b="1" kern="1200"/>
            <a:t>unistd.h </a:t>
          </a:r>
          <a:endParaRPr lang="en-US" sz="3300" kern="1200"/>
        </a:p>
      </dsp:txBody>
      <dsp:txXfrm>
        <a:off x="3685962" y="2252650"/>
        <a:ext cx="3134531" cy="470179"/>
      </dsp:txXfrm>
    </dsp:sp>
    <dsp:sp modelId="{3E2F0648-4123-4E69-AABD-F80096B0B45A}">
      <dsp:nvSpPr>
        <dsp:cNvPr id="0" name=""/>
        <dsp:cNvSpPr/>
      </dsp:nvSpPr>
      <dsp:spPr>
        <a:xfrm>
          <a:off x="3685962" y="2771501"/>
          <a:ext cx="3134531" cy="713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CA" sz="1700" kern="1200"/>
            <a:t>defines miscellaneous symbolic constants and types and declares miscellaneous functions.</a:t>
          </a:r>
          <a:endParaRPr lang="en-US" sz="1700" kern="1200"/>
        </a:p>
      </dsp:txBody>
      <dsp:txXfrm>
        <a:off x="3685962" y="2771501"/>
        <a:ext cx="3134531" cy="713001"/>
      </dsp:txXfrm>
    </dsp:sp>
    <dsp:sp modelId="{42FED92C-D427-486C-9C17-A0DEB1BDF96B}">
      <dsp:nvSpPr>
        <dsp:cNvPr id="0" name=""/>
        <dsp:cNvSpPr/>
      </dsp:nvSpPr>
      <dsp:spPr>
        <a:xfrm>
          <a:off x="7369036" y="1050920"/>
          <a:ext cx="1097085" cy="10970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0DF46E-8B67-4A8A-89CE-A8B6662A08E5}">
      <dsp:nvSpPr>
        <dsp:cNvPr id="0" name=""/>
        <dsp:cNvSpPr/>
      </dsp:nvSpPr>
      <dsp:spPr>
        <a:xfrm>
          <a:off x="7369036" y="2252650"/>
          <a:ext cx="3134531" cy="47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66850">
            <a:lnSpc>
              <a:spcPct val="90000"/>
            </a:lnSpc>
            <a:spcBef>
              <a:spcPct val="0"/>
            </a:spcBef>
            <a:spcAft>
              <a:spcPct val="35000"/>
            </a:spcAft>
            <a:buNone/>
            <a:defRPr b="1"/>
          </a:pPr>
          <a:r>
            <a:rPr lang="en-CA" sz="3300" b="1" kern="1200"/>
            <a:t>stdlib.h</a:t>
          </a:r>
          <a:endParaRPr lang="en-US" sz="3300" kern="1200"/>
        </a:p>
      </dsp:txBody>
      <dsp:txXfrm>
        <a:off x="7369036" y="2252650"/>
        <a:ext cx="3134531" cy="470179"/>
      </dsp:txXfrm>
    </dsp:sp>
    <dsp:sp modelId="{8D0D3AD8-66C8-422D-9565-572D5774A1D4}">
      <dsp:nvSpPr>
        <dsp:cNvPr id="0" name=""/>
        <dsp:cNvSpPr/>
      </dsp:nvSpPr>
      <dsp:spPr>
        <a:xfrm>
          <a:off x="7369036" y="2771501"/>
          <a:ext cx="3134531" cy="713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CA" sz="1700" kern="1200"/>
            <a:t>Includes some standard C libraries used for triggering command line.</a:t>
          </a:r>
          <a:endParaRPr lang="en-US" sz="1700" kern="1200"/>
        </a:p>
      </dsp:txBody>
      <dsp:txXfrm>
        <a:off x="7369036" y="2771501"/>
        <a:ext cx="3134531" cy="7130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1465-E8F8-4376-8F56-BB3CCFE8D2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3AF9F28-3DDB-4916-80E6-7A433057D9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114BEA6-4A2A-4840-9D2E-0672D075BF35}"/>
              </a:ext>
            </a:extLst>
          </p:cNvPr>
          <p:cNvSpPr>
            <a:spLocks noGrp="1"/>
          </p:cNvSpPr>
          <p:nvPr>
            <p:ph type="dt" sz="half" idx="10"/>
          </p:nvPr>
        </p:nvSpPr>
        <p:spPr/>
        <p:txBody>
          <a:bodyPr/>
          <a:lstStyle/>
          <a:p>
            <a:fld id="{3E515DF7-3CF5-4E52-83A2-3C50F6B06E31}" type="datetimeFigureOut">
              <a:rPr lang="en-CA" smtClean="0"/>
              <a:t>2021-04-08</a:t>
            </a:fld>
            <a:endParaRPr lang="en-CA"/>
          </a:p>
        </p:txBody>
      </p:sp>
      <p:sp>
        <p:nvSpPr>
          <p:cNvPr id="5" name="Footer Placeholder 4">
            <a:extLst>
              <a:ext uri="{FF2B5EF4-FFF2-40B4-BE49-F238E27FC236}">
                <a16:creationId xmlns:a16="http://schemas.microsoft.com/office/drawing/2014/main" id="{43BA3749-5354-41BE-B66D-CAD0F447920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36C046-7D6D-4A37-94C4-C98CB1A2A80E}"/>
              </a:ext>
            </a:extLst>
          </p:cNvPr>
          <p:cNvSpPr>
            <a:spLocks noGrp="1"/>
          </p:cNvSpPr>
          <p:nvPr>
            <p:ph type="sldNum" sz="quarter" idx="12"/>
          </p:nvPr>
        </p:nvSpPr>
        <p:spPr/>
        <p:txBody>
          <a:bodyPr/>
          <a:lstStyle/>
          <a:p>
            <a:fld id="{D7BC7715-D117-4C28-AE07-33AF5574B220}" type="slidenum">
              <a:rPr lang="en-CA" smtClean="0"/>
              <a:t>‹#›</a:t>
            </a:fld>
            <a:endParaRPr lang="en-CA"/>
          </a:p>
        </p:txBody>
      </p:sp>
    </p:spTree>
    <p:extLst>
      <p:ext uri="{BB962C8B-B14F-4D97-AF65-F5344CB8AC3E}">
        <p14:creationId xmlns:p14="http://schemas.microsoft.com/office/powerpoint/2010/main" val="17484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A5D2-B353-4F5D-9D03-F0A7F2E9C9E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9F3C53F-964C-4FEA-81C3-6712C34BAF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391F837-0336-44E5-8E80-ED1961B5A06D}"/>
              </a:ext>
            </a:extLst>
          </p:cNvPr>
          <p:cNvSpPr>
            <a:spLocks noGrp="1"/>
          </p:cNvSpPr>
          <p:nvPr>
            <p:ph type="dt" sz="half" idx="10"/>
          </p:nvPr>
        </p:nvSpPr>
        <p:spPr/>
        <p:txBody>
          <a:bodyPr/>
          <a:lstStyle/>
          <a:p>
            <a:fld id="{3E515DF7-3CF5-4E52-83A2-3C50F6B06E31}" type="datetimeFigureOut">
              <a:rPr lang="en-CA" smtClean="0"/>
              <a:t>2021-04-08</a:t>
            </a:fld>
            <a:endParaRPr lang="en-CA"/>
          </a:p>
        </p:txBody>
      </p:sp>
      <p:sp>
        <p:nvSpPr>
          <p:cNvPr id="5" name="Footer Placeholder 4">
            <a:extLst>
              <a:ext uri="{FF2B5EF4-FFF2-40B4-BE49-F238E27FC236}">
                <a16:creationId xmlns:a16="http://schemas.microsoft.com/office/drawing/2014/main" id="{263FF88C-147B-43F1-8DF9-E7D72E4668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7D789FB-B251-440C-B871-F33742D25F7A}"/>
              </a:ext>
            </a:extLst>
          </p:cNvPr>
          <p:cNvSpPr>
            <a:spLocks noGrp="1"/>
          </p:cNvSpPr>
          <p:nvPr>
            <p:ph type="sldNum" sz="quarter" idx="12"/>
          </p:nvPr>
        </p:nvSpPr>
        <p:spPr/>
        <p:txBody>
          <a:bodyPr/>
          <a:lstStyle/>
          <a:p>
            <a:fld id="{D7BC7715-D117-4C28-AE07-33AF5574B220}" type="slidenum">
              <a:rPr lang="en-CA" smtClean="0"/>
              <a:t>‹#›</a:t>
            </a:fld>
            <a:endParaRPr lang="en-CA"/>
          </a:p>
        </p:txBody>
      </p:sp>
    </p:spTree>
    <p:extLst>
      <p:ext uri="{BB962C8B-B14F-4D97-AF65-F5344CB8AC3E}">
        <p14:creationId xmlns:p14="http://schemas.microsoft.com/office/powerpoint/2010/main" val="168796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A6C3-6A05-4FAA-9632-99803A9CF6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AB2E44E-8922-489A-9A96-E9647C81FC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269DA09-16FB-4373-8A17-B4DD6BEA5996}"/>
              </a:ext>
            </a:extLst>
          </p:cNvPr>
          <p:cNvSpPr>
            <a:spLocks noGrp="1"/>
          </p:cNvSpPr>
          <p:nvPr>
            <p:ph type="dt" sz="half" idx="10"/>
          </p:nvPr>
        </p:nvSpPr>
        <p:spPr/>
        <p:txBody>
          <a:bodyPr/>
          <a:lstStyle/>
          <a:p>
            <a:fld id="{3E515DF7-3CF5-4E52-83A2-3C50F6B06E31}" type="datetimeFigureOut">
              <a:rPr lang="en-CA" smtClean="0"/>
              <a:t>2021-04-08</a:t>
            </a:fld>
            <a:endParaRPr lang="en-CA"/>
          </a:p>
        </p:txBody>
      </p:sp>
      <p:sp>
        <p:nvSpPr>
          <p:cNvPr id="5" name="Footer Placeholder 4">
            <a:extLst>
              <a:ext uri="{FF2B5EF4-FFF2-40B4-BE49-F238E27FC236}">
                <a16:creationId xmlns:a16="http://schemas.microsoft.com/office/drawing/2014/main" id="{7C7158EC-8A35-4E95-8EA8-5166C8B420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E1CEE61-835B-4066-BC77-2692951A04C5}"/>
              </a:ext>
            </a:extLst>
          </p:cNvPr>
          <p:cNvSpPr>
            <a:spLocks noGrp="1"/>
          </p:cNvSpPr>
          <p:nvPr>
            <p:ph type="sldNum" sz="quarter" idx="12"/>
          </p:nvPr>
        </p:nvSpPr>
        <p:spPr/>
        <p:txBody>
          <a:bodyPr/>
          <a:lstStyle/>
          <a:p>
            <a:fld id="{D7BC7715-D117-4C28-AE07-33AF5574B220}" type="slidenum">
              <a:rPr lang="en-CA" smtClean="0"/>
              <a:t>‹#›</a:t>
            </a:fld>
            <a:endParaRPr lang="en-CA"/>
          </a:p>
        </p:txBody>
      </p:sp>
    </p:spTree>
    <p:extLst>
      <p:ext uri="{BB962C8B-B14F-4D97-AF65-F5344CB8AC3E}">
        <p14:creationId xmlns:p14="http://schemas.microsoft.com/office/powerpoint/2010/main" val="34531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952D2-5CBC-4EDD-8F45-3676B287582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A3A3B6E-8D3B-4DE2-A124-BBC821E08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95B2C8-A49E-40D8-B924-32097B317984}"/>
              </a:ext>
            </a:extLst>
          </p:cNvPr>
          <p:cNvSpPr>
            <a:spLocks noGrp="1"/>
          </p:cNvSpPr>
          <p:nvPr>
            <p:ph type="dt" sz="half" idx="10"/>
          </p:nvPr>
        </p:nvSpPr>
        <p:spPr/>
        <p:txBody>
          <a:bodyPr/>
          <a:lstStyle/>
          <a:p>
            <a:fld id="{3E515DF7-3CF5-4E52-83A2-3C50F6B06E31}" type="datetimeFigureOut">
              <a:rPr lang="en-CA" smtClean="0"/>
              <a:t>2021-04-08</a:t>
            </a:fld>
            <a:endParaRPr lang="en-CA"/>
          </a:p>
        </p:txBody>
      </p:sp>
      <p:sp>
        <p:nvSpPr>
          <p:cNvPr id="5" name="Footer Placeholder 4">
            <a:extLst>
              <a:ext uri="{FF2B5EF4-FFF2-40B4-BE49-F238E27FC236}">
                <a16:creationId xmlns:a16="http://schemas.microsoft.com/office/drawing/2014/main" id="{F652B0EE-FCC3-4FB6-8B4D-D0CA8882BE6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506A898-5B68-47B0-A1DA-16ADEEDADFA5}"/>
              </a:ext>
            </a:extLst>
          </p:cNvPr>
          <p:cNvSpPr>
            <a:spLocks noGrp="1"/>
          </p:cNvSpPr>
          <p:nvPr>
            <p:ph type="sldNum" sz="quarter" idx="12"/>
          </p:nvPr>
        </p:nvSpPr>
        <p:spPr/>
        <p:txBody>
          <a:bodyPr/>
          <a:lstStyle/>
          <a:p>
            <a:fld id="{D7BC7715-D117-4C28-AE07-33AF5574B220}" type="slidenum">
              <a:rPr lang="en-CA" smtClean="0"/>
              <a:t>‹#›</a:t>
            </a:fld>
            <a:endParaRPr lang="en-CA"/>
          </a:p>
        </p:txBody>
      </p:sp>
    </p:spTree>
    <p:extLst>
      <p:ext uri="{BB962C8B-B14F-4D97-AF65-F5344CB8AC3E}">
        <p14:creationId xmlns:p14="http://schemas.microsoft.com/office/powerpoint/2010/main" val="1228023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8D5-A31F-4ACD-8C92-B6EC374516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F6A489F-E408-4230-B5A2-AE0076B8B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86315F-B5FF-4FA2-960E-E44CF9E84907}"/>
              </a:ext>
            </a:extLst>
          </p:cNvPr>
          <p:cNvSpPr>
            <a:spLocks noGrp="1"/>
          </p:cNvSpPr>
          <p:nvPr>
            <p:ph type="dt" sz="half" idx="10"/>
          </p:nvPr>
        </p:nvSpPr>
        <p:spPr/>
        <p:txBody>
          <a:bodyPr/>
          <a:lstStyle/>
          <a:p>
            <a:fld id="{3E515DF7-3CF5-4E52-83A2-3C50F6B06E31}" type="datetimeFigureOut">
              <a:rPr lang="en-CA" smtClean="0"/>
              <a:t>2021-04-08</a:t>
            </a:fld>
            <a:endParaRPr lang="en-CA"/>
          </a:p>
        </p:txBody>
      </p:sp>
      <p:sp>
        <p:nvSpPr>
          <p:cNvPr id="5" name="Footer Placeholder 4">
            <a:extLst>
              <a:ext uri="{FF2B5EF4-FFF2-40B4-BE49-F238E27FC236}">
                <a16:creationId xmlns:a16="http://schemas.microsoft.com/office/drawing/2014/main" id="{FC7B1412-D5C0-4FAD-B533-923832E6FD0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21EA6A-E199-422A-A954-EC9E5E2BC7F3}"/>
              </a:ext>
            </a:extLst>
          </p:cNvPr>
          <p:cNvSpPr>
            <a:spLocks noGrp="1"/>
          </p:cNvSpPr>
          <p:nvPr>
            <p:ph type="sldNum" sz="quarter" idx="12"/>
          </p:nvPr>
        </p:nvSpPr>
        <p:spPr/>
        <p:txBody>
          <a:bodyPr/>
          <a:lstStyle/>
          <a:p>
            <a:fld id="{D7BC7715-D117-4C28-AE07-33AF5574B220}" type="slidenum">
              <a:rPr lang="en-CA" smtClean="0"/>
              <a:t>‹#›</a:t>
            </a:fld>
            <a:endParaRPr lang="en-CA"/>
          </a:p>
        </p:txBody>
      </p:sp>
    </p:spTree>
    <p:extLst>
      <p:ext uri="{BB962C8B-B14F-4D97-AF65-F5344CB8AC3E}">
        <p14:creationId xmlns:p14="http://schemas.microsoft.com/office/powerpoint/2010/main" val="3143612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9B3F-64C9-4472-996D-F635EA9E9E3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451CF1A-C20F-4E54-845F-B845A71129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B6A656B-9A9C-4F6E-9BB1-2A7D546CC5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652108A-1722-4D15-A5C4-D37AA185B66B}"/>
              </a:ext>
            </a:extLst>
          </p:cNvPr>
          <p:cNvSpPr>
            <a:spLocks noGrp="1"/>
          </p:cNvSpPr>
          <p:nvPr>
            <p:ph type="dt" sz="half" idx="10"/>
          </p:nvPr>
        </p:nvSpPr>
        <p:spPr/>
        <p:txBody>
          <a:bodyPr/>
          <a:lstStyle/>
          <a:p>
            <a:fld id="{3E515DF7-3CF5-4E52-83A2-3C50F6B06E31}" type="datetimeFigureOut">
              <a:rPr lang="en-CA" smtClean="0"/>
              <a:t>2021-04-08</a:t>
            </a:fld>
            <a:endParaRPr lang="en-CA"/>
          </a:p>
        </p:txBody>
      </p:sp>
      <p:sp>
        <p:nvSpPr>
          <p:cNvPr id="6" name="Footer Placeholder 5">
            <a:extLst>
              <a:ext uri="{FF2B5EF4-FFF2-40B4-BE49-F238E27FC236}">
                <a16:creationId xmlns:a16="http://schemas.microsoft.com/office/drawing/2014/main" id="{3EC5CE37-1C6B-47A7-836F-57E4716DAB3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20F559E-E527-4BEA-A80C-0153462DEF7B}"/>
              </a:ext>
            </a:extLst>
          </p:cNvPr>
          <p:cNvSpPr>
            <a:spLocks noGrp="1"/>
          </p:cNvSpPr>
          <p:nvPr>
            <p:ph type="sldNum" sz="quarter" idx="12"/>
          </p:nvPr>
        </p:nvSpPr>
        <p:spPr/>
        <p:txBody>
          <a:bodyPr/>
          <a:lstStyle/>
          <a:p>
            <a:fld id="{D7BC7715-D117-4C28-AE07-33AF5574B220}" type="slidenum">
              <a:rPr lang="en-CA" smtClean="0"/>
              <a:t>‹#›</a:t>
            </a:fld>
            <a:endParaRPr lang="en-CA"/>
          </a:p>
        </p:txBody>
      </p:sp>
    </p:spTree>
    <p:extLst>
      <p:ext uri="{BB962C8B-B14F-4D97-AF65-F5344CB8AC3E}">
        <p14:creationId xmlns:p14="http://schemas.microsoft.com/office/powerpoint/2010/main" val="94385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5A11-81B6-46BA-A65C-D72C8C5BAFA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102914F-E774-4330-99BA-3B368FA505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BDCA08-829F-4DDB-A6C7-91B52BC13C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2F85289-F70E-4481-BDBC-DDEB95388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8C73A-01C7-4C71-BBBF-344994718B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F52A0B6-1498-4E6C-87ED-E155AA731F55}"/>
              </a:ext>
            </a:extLst>
          </p:cNvPr>
          <p:cNvSpPr>
            <a:spLocks noGrp="1"/>
          </p:cNvSpPr>
          <p:nvPr>
            <p:ph type="dt" sz="half" idx="10"/>
          </p:nvPr>
        </p:nvSpPr>
        <p:spPr/>
        <p:txBody>
          <a:bodyPr/>
          <a:lstStyle/>
          <a:p>
            <a:fld id="{3E515DF7-3CF5-4E52-83A2-3C50F6B06E31}" type="datetimeFigureOut">
              <a:rPr lang="en-CA" smtClean="0"/>
              <a:t>2021-04-08</a:t>
            </a:fld>
            <a:endParaRPr lang="en-CA"/>
          </a:p>
        </p:txBody>
      </p:sp>
      <p:sp>
        <p:nvSpPr>
          <p:cNvPr id="8" name="Footer Placeholder 7">
            <a:extLst>
              <a:ext uri="{FF2B5EF4-FFF2-40B4-BE49-F238E27FC236}">
                <a16:creationId xmlns:a16="http://schemas.microsoft.com/office/drawing/2014/main" id="{28FADE7F-D711-4A30-90F4-F37D938C4E7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3431D24-7CAA-4A7B-AD73-1C9DA47CA7B6}"/>
              </a:ext>
            </a:extLst>
          </p:cNvPr>
          <p:cNvSpPr>
            <a:spLocks noGrp="1"/>
          </p:cNvSpPr>
          <p:nvPr>
            <p:ph type="sldNum" sz="quarter" idx="12"/>
          </p:nvPr>
        </p:nvSpPr>
        <p:spPr/>
        <p:txBody>
          <a:bodyPr/>
          <a:lstStyle/>
          <a:p>
            <a:fld id="{D7BC7715-D117-4C28-AE07-33AF5574B220}" type="slidenum">
              <a:rPr lang="en-CA" smtClean="0"/>
              <a:t>‹#›</a:t>
            </a:fld>
            <a:endParaRPr lang="en-CA"/>
          </a:p>
        </p:txBody>
      </p:sp>
    </p:spTree>
    <p:extLst>
      <p:ext uri="{BB962C8B-B14F-4D97-AF65-F5344CB8AC3E}">
        <p14:creationId xmlns:p14="http://schemas.microsoft.com/office/powerpoint/2010/main" val="292389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FA9C-F14E-4C70-B78C-44C04D29A70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9E2A3A6-2214-4B98-8FF6-E7AFAAB24464}"/>
              </a:ext>
            </a:extLst>
          </p:cNvPr>
          <p:cNvSpPr>
            <a:spLocks noGrp="1"/>
          </p:cNvSpPr>
          <p:nvPr>
            <p:ph type="dt" sz="half" idx="10"/>
          </p:nvPr>
        </p:nvSpPr>
        <p:spPr/>
        <p:txBody>
          <a:bodyPr/>
          <a:lstStyle/>
          <a:p>
            <a:fld id="{3E515DF7-3CF5-4E52-83A2-3C50F6B06E31}" type="datetimeFigureOut">
              <a:rPr lang="en-CA" smtClean="0"/>
              <a:t>2021-04-08</a:t>
            </a:fld>
            <a:endParaRPr lang="en-CA"/>
          </a:p>
        </p:txBody>
      </p:sp>
      <p:sp>
        <p:nvSpPr>
          <p:cNvPr id="4" name="Footer Placeholder 3">
            <a:extLst>
              <a:ext uri="{FF2B5EF4-FFF2-40B4-BE49-F238E27FC236}">
                <a16:creationId xmlns:a16="http://schemas.microsoft.com/office/drawing/2014/main" id="{726AE2B9-5F94-4980-9EB3-7CCC14765F9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A677E58-853D-40AC-B23F-D39F5E9B53BD}"/>
              </a:ext>
            </a:extLst>
          </p:cNvPr>
          <p:cNvSpPr>
            <a:spLocks noGrp="1"/>
          </p:cNvSpPr>
          <p:nvPr>
            <p:ph type="sldNum" sz="quarter" idx="12"/>
          </p:nvPr>
        </p:nvSpPr>
        <p:spPr/>
        <p:txBody>
          <a:bodyPr/>
          <a:lstStyle/>
          <a:p>
            <a:fld id="{D7BC7715-D117-4C28-AE07-33AF5574B220}" type="slidenum">
              <a:rPr lang="en-CA" smtClean="0"/>
              <a:t>‹#›</a:t>
            </a:fld>
            <a:endParaRPr lang="en-CA"/>
          </a:p>
        </p:txBody>
      </p:sp>
    </p:spTree>
    <p:extLst>
      <p:ext uri="{BB962C8B-B14F-4D97-AF65-F5344CB8AC3E}">
        <p14:creationId xmlns:p14="http://schemas.microsoft.com/office/powerpoint/2010/main" val="74887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059C55-2622-4A4B-A3AB-F516D01ED6C5}"/>
              </a:ext>
            </a:extLst>
          </p:cNvPr>
          <p:cNvSpPr>
            <a:spLocks noGrp="1"/>
          </p:cNvSpPr>
          <p:nvPr>
            <p:ph type="dt" sz="half" idx="10"/>
          </p:nvPr>
        </p:nvSpPr>
        <p:spPr/>
        <p:txBody>
          <a:bodyPr/>
          <a:lstStyle/>
          <a:p>
            <a:fld id="{3E515DF7-3CF5-4E52-83A2-3C50F6B06E31}" type="datetimeFigureOut">
              <a:rPr lang="en-CA" smtClean="0"/>
              <a:t>2021-04-08</a:t>
            </a:fld>
            <a:endParaRPr lang="en-CA"/>
          </a:p>
        </p:txBody>
      </p:sp>
      <p:sp>
        <p:nvSpPr>
          <p:cNvPr id="3" name="Footer Placeholder 2">
            <a:extLst>
              <a:ext uri="{FF2B5EF4-FFF2-40B4-BE49-F238E27FC236}">
                <a16:creationId xmlns:a16="http://schemas.microsoft.com/office/drawing/2014/main" id="{D05A02E1-56AB-4FC1-BB24-FA1B4AEFBE7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C32335A-D905-48E9-956B-7BC5A18CEB31}"/>
              </a:ext>
            </a:extLst>
          </p:cNvPr>
          <p:cNvSpPr>
            <a:spLocks noGrp="1"/>
          </p:cNvSpPr>
          <p:nvPr>
            <p:ph type="sldNum" sz="quarter" idx="12"/>
          </p:nvPr>
        </p:nvSpPr>
        <p:spPr/>
        <p:txBody>
          <a:bodyPr/>
          <a:lstStyle/>
          <a:p>
            <a:fld id="{D7BC7715-D117-4C28-AE07-33AF5574B220}" type="slidenum">
              <a:rPr lang="en-CA" smtClean="0"/>
              <a:t>‹#›</a:t>
            </a:fld>
            <a:endParaRPr lang="en-CA"/>
          </a:p>
        </p:txBody>
      </p:sp>
    </p:spTree>
    <p:extLst>
      <p:ext uri="{BB962C8B-B14F-4D97-AF65-F5344CB8AC3E}">
        <p14:creationId xmlns:p14="http://schemas.microsoft.com/office/powerpoint/2010/main" val="2403348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463E-774D-4569-8AC7-862EC6414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7DD376E-539A-4B39-99AF-5E5E477F7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05DA610-577F-4153-928B-522A5F5AF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5A2BCD-78AF-4DB1-B436-3B5AD697C545}"/>
              </a:ext>
            </a:extLst>
          </p:cNvPr>
          <p:cNvSpPr>
            <a:spLocks noGrp="1"/>
          </p:cNvSpPr>
          <p:nvPr>
            <p:ph type="dt" sz="half" idx="10"/>
          </p:nvPr>
        </p:nvSpPr>
        <p:spPr/>
        <p:txBody>
          <a:bodyPr/>
          <a:lstStyle/>
          <a:p>
            <a:fld id="{3E515DF7-3CF5-4E52-83A2-3C50F6B06E31}" type="datetimeFigureOut">
              <a:rPr lang="en-CA" smtClean="0"/>
              <a:t>2021-04-08</a:t>
            </a:fld>
            <a:endParaRPr lang="en-CA"/>
          </a:p>
        </p:txBody>
      </p:sp>
      <p:sp>
        <p:nvSpPr>
          <p:cNvPr id="6" name="Footer Placeholder 5">
            <a:extLst>
              <a:ext uri="{FF2B5EF4-FFF2-40B4-BE49-F238E27FC236}">
                <a16:creationId xmlns:a16="http://schemas.microsoft.com/office/drawing/2014/main" id="{6600BFF5-7670-48B2-B984-30A15E637EC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08D7768-C612-474B-8460-5FFD7866486A}"/>
              </a:ext>
            </a:extLst>
          </p:cNvPr>
          <p:cNvSpPr>
            <a:spLocks noGrp="1"/>
          </p:cNvSpPr>
          <p:nvPr>
            <p:ph type="sldNum" sz="quarter" idx="12"/>
          </p:nvPr>
        </p:nvSpPr>
        <p:spPr/>
        <p:txBody>
          <a:bodyPr/>
          <a:lstStyle/>
          <a:p>
            <a:fld id="{D7BC7715-D117-4C28-AE07-33AF5574B220}" type="slidenum">
              <a:rPr lang="en-CA" smtClean="0"/>
              <a:t>‹#›</a:t>
            </a:fld>
            <a:endParaRPr lang="en-CA"/>
          </a:p>
        </p:txBody>
      </p:sp>
    </p:spTree>
    <p:extLst>
      <p:ext uri="{BB962C8B-B14F-4D97-AF65-F5344CB8AC3E}">
        <p14:creationId xmlns:p14="http://schemas.microsoft.com/office/powerpoint/2010/main" val="297386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1136-7E79-4F6F-8FE6-F64699129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36FF210-A28A-47C8-97A0-230F0CE6A5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298D7A8-2766-49D8-884D-45976066A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3FC90-670F-43E6-9A64-832EDE61367A}"/>
              </a:ext>
            </a:extLst>
          </p:cNvPr>
          <p:cNvSpPr>
            <a:spLocks noGrp="1"/>
          </p:cNvSpPr>
          <p:nvPr>
            <p:ph type="dt" sz="half" idx="10"/>
          </p:nvPr>
        </p:nvSpPr>
        <p:spPr/>
        <p:txBody>
          <a:bodyPr/>
          <a:lstStyle/>
          <a:p>
            <a:fld id="{3E515DF7-3CF5-4E52-83A2-3C50F6B06E31}" type="datetimeFigureOut">
              <a:rPr lang="en-CA" smtClean="0"/>
              <a:t>2021-04-08</a:t>
            </a:fld>
            <a:endParaRPr lang="en-CA"/>
          </a:p>
        </p:txBody>
      </p:sp>
      <p:sp>
        <p:nvSpPr>
          <p:cNvPr id="6" name="Footer Placeholder 5">
            <a:extLst>
              <a:ext uri="{FF2B5EF4-FFF2-40B4-BE49-F238E27FC236}">
                <a16:creationId xmlns:a16="http://schemas.microsoft.com/office/drawing/2014/main" id="{AD122D7B-50BF-4A37-8233-3979F194596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803116A-5ECC-4489-BD66-553EBBD523C7}"/>
              </a:ext>
            </a:extLst>
          </p:cNvPr>
          <p:cNvSpPr>
            <a:spLocks noGrp="1"/>
          </p:cNvSpPr>
          <p:nvPr>
            <p:ph type="sldNum" sz="quarter" idx="12"/>
          </p:nvPr>
        </p:nvSpPr>
        <p:spPr/>
        <p:txBody>
          <a:bodyPr/>
          <a:lstStyle/>
          <a:p>
            <a:fld id="{D7BC7715-D117-4C28-AE07-33AF5574B220}" type="slidenum">
              <a:rPr lang="en-CA" smtClean="0"/>
              <a:t>‹#›</a:t>
            </a:fld>
            <a:endParaRPr lang="en-CA"/>
          </a:p>
        </p:txBody>
      </p:sp>
    </p:spTree>
    <p:extLst>
      <p:ext uri="{BB962C8B-B14F-4D97-AF65-F5344CB8AC3E}">
        <p14:creationId xmlns:p14="http://schemas.microsoft.com/office/powerpoint/2010/main" val="4170597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B59D20-AEBA-4311-B550-9833E9340B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9F05A3A-9A08-4C73-AD53-EF7CE32D4B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20ECB8F-D68D-4402-AD5C-402CB7219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15DF7-3CF5-4E52-83A2-3C50F6B06E31}" type="datetimeFigureOut">
              <a:rPr lang="en-CA" smtClean="0"/>
              <a:t>2021-04-08</a:t>
            </a:fld>
            <a:endParaRPr lang="en-CA"/>
          </a:p>
        </p:txBody>
      </p:sp>
      <p:sp>
        <p:nvSpPr>
          <p:cNvPr id="5" name="Footer Placeholder 4">
            <a:extLst>
              <a:ext uri="{FF2B5EF4-FFF2-40B4-BE49-F238E27FC236}">
                <a16:creationId xmlns:a16="http://schemas.microsoft.com/office/drawing/2014/main" id="{CFDF4B0C-75D3-42CA-BE39-43751CB27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7C23C79-009C-469B-B140-F21ECC4D04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C7715-D117-4C28-AE07-33AF5574B220}" type="slidenum">
              <a:rPr lang="en-CA" smtClean="0"/>
              <a:t>‹#›</a:t>
            </a:fld>
            <a:endParaRPr lang="en-CA"/>
          </a:p>
        </p:txBody>
      </p:sp>
    </p:spTree>
    <p:extLst>
      <p:ext uri="{BB962C8B-B14F-4D97-AF65-F5344CB8AC3E}">
        <p14:creationId xmlns:p14="http://schemas.microsoft.com/office/powerpoint/2010/main" val="1190742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achmemicro.com/beaglebone-black-controlling-user-leds/"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embarcados.com.br/beaglebone-black-yocto"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electronics.stackexchange.com/questions/139927/why-is-p9-14-gpio-input-using-adafruits-library-giving-me-1227689624-on-my-bea"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electronics-lab.com/project/arduino-real-time-clock-and-temperature-monitor-using-the-ds3231-rtc-and-3-2-color-tft-display/"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lectronics-lab.com/using-a-2-ds3231-rtc-at24c32-eeprom-from-ebay/" TargetMode="External"/><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electronicshub.org/basics-i2c-communication/" TargetMode="External"/><Relationship Id="rId7" Type="http://schemas.openxmlformats.org/officeDocument/2006/relationships/hyperlink" Target="https://learn.adafruit.com/adding-a-real-time-clock-to-beaglebone-black" TargetMode="External"/><Relationship Id="rId2" Type="http://schemas.openxmlformats.org/officeDocument/2006/relationships/hyperlink" Target="https://www.circuitbasics.com/basics-of-the-i2c-communication-protocol/" TargetMode="External"/><Relationship Id="rId1" Type="http://schemas.openxmlformats.org/officeDocument/2006/relationships/slideLayout" Target="../slideLayouts/slideLayout2.xml"/><Relationship Id="rId6" Type="http://schemas.openxmlformats.org/officeDocument/2006/relationships/hyperlink" Target="https://lastminuteengineers.com/ds3231-rtc-arduino-tutorial/" TargetMode="External"/><Relationship Id="rId5" Type="http://schemas.openxmlformats.org/officeDocument/2006/relationships/hyperlink" Target="https://datasheets.maximintegrated.com/en/ds/DS3231-DS3231S.pdf" TargetMode="External"/><Relationship Id="rId4" Type="http://schemas.openxmlformats.org/officeDocument/2006/relationships/hyperlink" Target="https://elinux.org/Beagleboard:Cape_Expansion_Header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Padlock on computer motherboard">
            <a:extLst>
              <a:ext uri="{FF2B5EF4-FFF2-40B4-BE49-F238E27FC236}">
                <a16:creationId xmlns:a16="http://schemas.microsoft.com/office/drawing/2014/main" id="{4CA5A84A-8AE9-4706-8585-A6A2F9AF21D9}"/>
              </a:ext>
            </a:extLst>
          </p:cNvPr>
          <p:cNvPicPr>
            <a:picLocks noChangeAspect="1"/>
          </p:cNvPicPr>
          <p:nvPr/>
        </p:nvPicPr>
        <p:blipFill rotWithShape="1">
          <a:blip r:embed="rId2"/>
          <a:srcRect t="17767" r="9091" b="5624"/>
          <a:stretch/>
        </p:blipFill>
        <p:spPr>
          <a:xfrm>
            <a:off x="20" y="10"/>
            <a:ext cx="12191980" cy="6857990"/>
          </a:xfrm>
          <a:prstGeom prst="rect">
            <a:avLst/>
          </a:prstGeom>
        </p:spPr>
      </p:pic>
      <p:sp>
        <p:nvSpPr>
          <p:cNvPr id="28" name="Rectangle 2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9BC5C4-660B-41A6-9BAC-2176EB2DD136}"/>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IOT BASED BANK LOCKER SECURITY SYSTEM</a:t>
            </a:r>
          </a:p>
        </p:txBody>
      </p:sp>
      <p:sp>
        <p:nvSpPr>
          <p:cNvPr id="26" name="Rectangle: Rounded Corners 2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45321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4"/>
                                        </p:tgtEl>
                                        <p:attrNameLst>
                                          <p:attrName>style.visibility</p:attrName>
                                        </p:attrNameLst>
                                      </p:cBhvr>
                                      <p:to>
                                        <p:strVal val="visible"/>
                                      </p:to>
                                    </p:set>
                                    <p:animEffect transition="in" filter="fade">
                                      <p:cBhvr>
                                        <p:cTn id="10" dur="7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A picture containing electronics&#10;&#10;Description automatically generated">
            <a:extLst>
              <a:ext uri="{FF2B5EF4-FFF2-40B4-BE49-F238E27FC236}">
                <a16:creationId xmlns:a16="http://schemas.microsoft.com/office/drawing/2014/main" id="{240DB47A-27D1-4C94-BE0B-B7FF2BF3AE96}"/>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1309" r="-1" b="12657"/>
          <a:stretch/>
        </p:blipFill>
        <p:spPr>
          <a:xfrm>
            <a:off x="20" y="10"/>
            <a:ext cx="12188932" cy="6857990"/>
          </a:xfrm>
          <a:prstGeom prst="rect">
            <a:avLst/>
          </a:prstGeom>
        </p:spPr>
      </p:pic>
      <p:sp>
        <p:nvSpPr>
          <p:cNvPr id="11" name="Freeform: Shape 10">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538B35-D4AE-42F4-80E7-2BDE85002A9F}"/>
              </a:ext>
            </a:extLst>
          </p:cNvPr>
          <p:cNvSpPr>
            <a:spLocks noGrp="1"/>
          </p:cNvSpPr>
          <p:nvPr>
            <p:ph type="title"/>
          </p:nvPr>
        </p:nvSpPr>
        <p:spPr>
          <a:xfrm>
            <a:off x="618062" y="4185749"/>
            <a:ext cx="9265771" cy="622836"/>
          </a:xfrm>
        </p:spPr>
        <p:txBody>
          <a:bodyPr>
            <a:normAutofit/>
          </a:bodyPr>
          <a:lstStyle/>
          <a:p>
            <a:r>
              <a:rPr lang="en-CA" sz="3600" b="1" dirty="0"/>
              <a:t>INTRODUCTION TO BEAGLEBONE BLACK</a:t>
            </a:r>
          </a:p>
        </p:txBody>
      </p:sp>
      <p:sp>
        <p:nvSpPr>
          <p:cNvPr id="3" name="Content Placeholder 2">
            <a:extLst>
              <a:ext uri="{FF2B5EF4-FFF2-40B4-BE49-F238E27FC236}">
                <a16:creationId xmlns:a16="http://schemas.microsoft.com/office/drawing/2014/main" id="{FED754C4-5279-4BEC-9F6A-52B09E5E36CA}"/>
              </a:ext>
            </a:extLst>
          </p:cNvPr>
          <p:cNvSpPr>
            <a:spLocks noGrp="1"/>
          </p:cNvSpPr>
          <p:nvPr>
            <p:ph idx="1"/>
          </p:nvPr>
        </p:nvSpPr>
        <p:spPr>
          <a:xfrm>
            <a:off x="618063" y="4856921"/>
            <a:ext cx="9565028" cy="1249240"/>
          </a:xfrm>
        </p:spPr>
        <p:txBody>
          <a:bodyPr>
            <a:normAutofit/>
          </a:bodyPr>
          <a:lstStyle/>
          <a:p>
            <a:r>
              <a:rPr lang="en-US" sz="1800"/>
              <a:t>Beaglebone Black is our main microcontroller unit as all the components are connected directly or indirectly with the beaglebone black.</a:t>
            </a:r>
          </a:p>
          <a:p>
            <a:r>
              <a:rPr lang="en-US" sz="1800"/>
              <a:t>It </a:t>
            </a:r>
            <a:r>
              <a:rPr lang="en-IN" sz="1800"/>
              <a:t>is a low-cost, community-supported development platform.</a:t>
            </a:r>
            <a:endParaRPr lang="en-US" sz="1800"/>
          </a:p>
          <a:p>
            <a:endParaRPr lang="en-CA" sz="1800"/>
          </a:p>
        </p:txBody>
      </p:sp>
      <p:sp>
        <p:nvSpPr>
          <p:cNvPr id="6" name="TextBox 5">
            <a:extLst>
              <a:ext uri="{FF2B5EF4-FFF2-40B4-BE49-F238E27FC236}">
                <a16:creationId xmlns:a16="http://schemas.microsoft.com/office/drawing/2014/main" id="{A1A085B7-225B-4C57-B598-3EF2735CCBCD}"/>
              </a:ext>
            </a:extLst>
          </p:cNvPr>
          <p:cNvSpPr txBox="1"/>
          <p:nvPr/>
        </p:nvSpPr>
        <p:spPr>
          <a:xfrm>
            <a:off x="9869086" y="6657945"/>
            <a:ext cx="2319866"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www.teachmemicro.com/beaglebone-black-controlling-user-leds/">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CA" sz="700">
              <a:solidFill>
                <a:srgbClr val="FFFFFF"/>
              </a:solidFill>
            </a:endParaRPr>
          </a:p>
        </p:txBody>
      </p:sp>
    </p:spTree>
    <p:extLst>
      <p:ext uri="{BB962C8B-B14F-4D97-AF65-F5344CB8AC3E}">
        <p14:creationId xmlns:p14="http://schemas.microsoft.com/office/powerpoint/2010/main" val="286046119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electronics, circuit&#10;&#10;Description automatically generated">
            <a:extLst>
              <a:ext uri="{FF2B5EF4-FFF2-40B4-BE49-F238E27FC236}">
                <a16:creationId xmlns:a16="http://schemas.microsoft.com/office/drawing/2014/main" id="{B9E7DD4E-F658-451E-B6F7-FBF4C23800FB}"/>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155" b="6259"/>
          <a:stretch/>
        </p:blipFill>
        <p:spPr>
          <a:xfrm>
            <a:off x="20" y="1"/>
            <a:ext cx="12191980" cy="6857999"/>
          </a:xfrm>
          <a:prstGeom prst="rect">
            <a:avLst/>
          </a:prstGeom>
        </p:spPr>
      </p:pic>
      <p:sp>
        <p:nvSpPr>
          <p:cNvPr id="2" name="Title 1">
            <a:extLst>
              <a:ext uri="{FF2B5EF4-FFF2-40B4-BE49-F238E27FC236}">
                <a16:creationId xmlns:a16="http://schemas.microsoft.com/office/drawing/2014/main" id="{1E70372A-57BF-440E-843E-04173D016CF5}"/>
              </a:ext>
            </a:extLst>
          </p:cNvPr>
          <p:cNvSpPr>
            <a:spLocks noGrp="1"/>
          </p:cNvSpPr>
          <p:nvPr>
            <p:ph type="title"/>
          </p:nvPr>
        </p:nvSpPr>
        <p:spPr>
          <a:xfrm>
            <a:off x="640080" y="853673"/>
            <a:ext cx="4023360" cy="5004794"/>
          </a:xfrm>
        </p:spPr>
        <p:txBody>
          <a:bodyPr>
            <a:normAutofit/>
          </a:bodyPr>
          <a:lstStyle/>
          <a:p>
            <a:r>
              <a:rPr lang="en-CA" sz="5400" b="1">
                <a:solidFill>
                  <a:srgbClr val="FFFFFF"/>
                </a:solidFill>
              </a:rPr>
              <a:t>FEATURES</a:t>
            </a:r>
          </a:p>
        </p:txBody>
      </p:sp>
      <p:sp>
        <p:nvSpPr>
          <p:cNvPr id="3" name="Content Placeholder 2">
            <a:extLst>
              <a:ext uri="{FF2B5EF4-FFF2-40B4-BE49-F238E27FC236}">
                <a16:creationId xmlns:a16="http://schemas.microsoft.com/office/drawing/2014/main" id="{05521AB4-0338-478B-85A9-2A66AE5D9BD3}"/>
              </a:ext>
            </a:extLst>
          </p:cNvPr>
          <p:cNvSpPr>
            <a:spLocks noGrp="1"/>
          </p:cNvSpPr>
          <p:nvPr>
            <p:ph idx="1"/>
          </p:nvPr>
        </p:nvSpPr>
        <p:spPr>
          <a:xfrm>
            <a:off x="5599083" y="853673"/>
            <a:ext cx="5715000" cy="5004794"/>
          </a:xfrm>
        </p:spPr>
        <p:txBody>
          <a:bodyPr anchor="ctr">
            <a:normAutofit/>
          </a:bodyPr>
          <a:lstStyle/>
          <a:p>
            <a:r>
              <a:rPr lang="en-US" sz="2200">
                <a:solidFill>
                  <a:srgbClr val="FFFFFF"/>
                </a:solidFill>
              </a:rPr>
              <a:t>It has a range of IO including USB, SPI, I2C, UART, LCD, and GPIOs.</a:t>
            </a:r>
          </a:p>
          <a:p>
            <a:r>
              <a:rPr lang="en-CA" sz="2200">
                <a:solidFill>
                  <a:srgbClr val="FFFFFF"/>
                </a:solidFill>
              </a:rPr>
              <a:t>Connectivity</a:t>
            </a:r>
          </a:p>
          <a:p>
            <a:pPr lvl="1"/>
            <a:r>
              <a:rPr lang="en-CA" sz="2200">
                <a:solidFill>
                  <a:srgbClr val="FFFFFF"/>
                </a:solidFill>
              </a:rPr>
              <a:t>USB client for power &amp; communications</a:t>
            </a:r>
          </a:p>
          <a:p>
            <a:pPr lvl="1"/>
            <a:r>
              <a:rPr lang="en-CA" sz="2200">
                <a:solidFill>
                  <a:srgbClr val="FFFFFF"/>
                </a:solidFill>
              </a:rPr>
              <a:t>USB host</a:t>
            </a:r>
          </a:p>
          <a:p>
            <a:pPr lvl="1"/>
            <a:r>
              <a:rPr lang="en-CA" sz="2200">
                <a:solidFill>
                  <a:srgbClr val="FFFFFF"/>
                </a:solidFill>
              </a:rPr>
              <a:t>Ethernet</a:t>
            </a:r>
          </a:p>
          <a:p>
            <a:pPr lvl="1"/>
            <a:r>
              <a:rPr lang="en-CA" sz="2200">
                <a:solidFill>
                  <a:srgbClr val="FFFFFF"/>
                </a:solidFill>
              </a:rPr>
              <a:t>HDMI</a:t>
            </a:r>
          </a:p>
          <a:p>
            <a:pPr lvl="1"/>
            <a:r>
              <a:rPr lang="en-CA" sz="2200">
                <a:solidFill>
                  <a:srgbClr val="FFFFFF"/>
                </a:solidFill>
              </a:rPr>
              <a:t>2x 46 pin headers</a:t>
            </a:r>
          </a:p>
          <a:p>
            <a:r>
              <a:rPr lang="en-CA" sz="2200">
                <a:solidFill>
                  <a:srgbClr val="FFFFFF"/>
                </a:solidFill>
              </a:rPr>
              <a:t>Software Compatibility</a:t>
            </a:r>
          </a:p>
          <a:p>
            <a:pPr lvl="1"/>
            <a:r>
              <a:rPr lang="en-CA" sz="2200">
                <a:solidFill>
                  <a:srgbClr val="FFFFFF"/>
                </a:solidFill>
              </a:rPr>
              <a:t>Debian</a:t>
            </a:r>
          </a:p>
          <a:p>
            <a:pPr lvl="1"/>
            <a:r>
              <a:rPr lang="en-CA" sz="2200">
                <a:solidFill>
                  <a:srgbClr val="FFFFFF"/>
                </a:solidFill>
              </a:rPr>
              <a:t>Android</a:t>
            </a:r>
          </a:p>
          <a:p>
            <a:pPr lvl="1"/>
            <a:r>
              <a:rPr lang="en-CA" sz="2200">
                <a:solidFill>
                  <a:srgbClr val="FFFFFF"/>
                </a:solidFill>
              </a:rPr>
              <a:t>Ubuntu</a:t>
            </a:r>
          </a:p>
        </p:txBody>
      </p:sp>
      <p:sp>
        <p:nvSpPr>
          <p:cNvPr id="20"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AD368BA-7A7C-4CAF-8D2F-906DD2D592DE}"/>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embarcados.com.br/beaglebone-black-yocto">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99383461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circuit board&#10;&#10;Description automatically generated with low confidence">
            <a:extLst>
              <a:ext uri="{FF2B5EF4-FFF2-40B4-BE49-F238E27FC236}">
                <a16:creationId xmlns:a16="http://schemas.microsoft.com/office/drawing/2014/main" id="{DA233B1B-D920-4053-B062-F951B689D00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5334" r="-1" b="36931"/>
          <a:stretch/>
        </p:blipFill>
        <p:spPr>
          <a:xfrm>
            <a:off x="320040" y="320040"/>
            <a:ext cx="11548872" cy="4303462"/>
          </a:xfrm>
          <a:prstGeom prst="rect">
            <a:avLst/>
          </a:prstGeom>
        </p:spPr>
      </p:pic>
      <p:sp>
        <p:nvSpPr>
          <p:cNvPr id="15" name="Rectangle 14">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031A95-86EB-4019-B39B-4D297FFDFFF0}"/>
              </a:ext>
            </a:extLst>
          </p:cNvPr>
          <p:cNvSpPr>
            <a:spLocks noGrp="1"/>
          </p:cNvSpPr>
          <p:nvPr>
            <p:ph type="title"/>
          </p:nvPr>
        </p:nvSpPr>
        <p:spPr>
          <a:xfrm>
            <a:off x="841248" y="5009083"/>
            <a:ext cx="2889504" cy="1345997"/>
          </a:xfrm>
        </p:spPr>
        <p:txBody>
          <a:bodyPr anchor="ctr">
            <a:normAutofit/>
          </a:bodyPr>
          <a:lstStyle/>
          <a:p>
            <a:r>
              <a:rPr lang="en-CA" sz="4000" b="1" dirty="0">
                <a:solidFill>
                  <a:schemeClr val="bg1"/>
                </a:solidFill>
              </a:rPr>
              <a:t>PIN LAYOUT</a:t>
            </a:r>
          </a:p>
        </p:txBody>
      </p:sp>
      <p:cxnSp>
        <p:nvCxnSpPr>
          <p:cNvPr id="17" name="Straight Connector 16">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FBBBCB61-0668-4000-95FF-442FD09267B5}"/>
              </a:ext>
            </a:extLst>
          </p:cNvPr>
          <p:cNvSpPr>
            <a:spLocks noGrp="1"/>
          </p:cNvSpPr>
          <p:nvPr>
            <p:ph idx="1"/>
          </p:nvPr>
        </p:nvSpPr>
        <p:spPr>
          <a:xfrm>
            <a:off x="4379976" y="5009083"/>
            <a:ext cx="6976872" cy="1345997"/>
          </a:xfrm>
        </p:spPr>
        <p:txBody>
          <a:bodyPr anchor="ctr">
            <a:normAutofit/>
          </a:bodyPr>
          <a:lstStyle/>
          <a:p>
            <a:pPr marL="0" indent="0">
              <a:buNone/>
            </a:pPr>
            <a:r>
              <a:rPr lang="en-US" dirty="0">
                <a:solidFill>
                  <a:schemeClr val="bg1"/>
                </a:solidFill>
              </a:rPr>
              <a:t>The </a:t>
            </a:r>
            <a:r>
              <a:rPr lang="en-US" dirty="0" err="1">
                <a:solidFill>
                  <a:schemeClr val="bg1"/>
                </a:solidFill>
              </a:rPr>
              <a:t>beaglebone</a:t>
            </a:r>
            <a:r>
              <a:rPr lang="en-US" dirty="0">
                <a:solidFill>
                  <a:schemeClr val="bg1"/>
                </a:solidFill>
              </a:rPr>
              <a:t> black’s pin 19, 20, </a:t>
            </a:r>
            <a:r>
              <a:rPr lang="en-US" dirty="0" err="1">
                <a:solidFill>
                  <a:schemeClr val="bg1"/>
                </a:solidFill>
              </a:rPr>
              <a:t>Vcc</a:t>
            </a:r>
            <a:r>
              <a:rPr lang="en-US" dirty="0">
                <a:solidFill>
                  <a:schemeClr val="bg1"/>
                </a:solidFill>
              </a:rPr>
              <a:t> of header 9 and GND are used.</a:t>
            </a:r>
          </a:p>
        </p:txBody>
      </p:sp>
      <p:sp>
        <p:nvSpPr>
          <p:cNvPr id="6" name="TextBox 5">
            <a:extLst>
              <a:ext uri="{FF2B5EF4-FFF2-40B4-BE49-F238E27FC236}">
                <a16:creationId xmlns:a16="http://schemas.microsoft.com/office/drawing/2014/main" id="{DA4C671F-4E6C-4DFD-BE4A-1A16A0D6824E}"/>
              </a:ext>
            </a:extLst>
          </p:cNvPr>
          <p:cNvSpPr txBox="1"/>
          <p:nvPr/>
        </p:nvSpPr>
        <p:spPr>
          <a:xfrm>
            <a:off x="9561870" y="4423447"/>
            <a:ext cx="2307042"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electronics.stackexchange.com/questions/139927/why-is-p9-14-gpio-input-using-adafruits-library-giving-me-1227689624-on-my-bea">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
        <p:nvSpPr>
          <p:cNvPr id="3" name="Rectangle 2">
            <a:extLst>
              <a:ext uri="{FF2B5EF4-FFF2-40B4-BE49-F238E27FC236}">
                <a16:creationId xmlns:a16="http://schemas.microsoft.com/office/drawing/2014/main" id="{6C488CEE-828E-4CE7-99A3-DF17300A0C26}"/>
              </a:ext>
            </a:extLst>
          </p:cNvPr>
          <p:cNvSpPr/>
          <p:nvPr/>
        </p:nvSpPr>
        <p:spPr>
          <a:xfrm>
            <a:off x="841248" y="3098800"/>
            <a:ext cx="4574032" cy="330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43CB7296-CD95-4F8C-B4FF-0D9600B05721}"/>
              </a:ext>
            </a:extLst>
          </p:cNvPr>
          <p:cNvSpPr/>
          <p:nvPr/>
        </p:nvSpPr>
        <p:spPr>
          <a:xfrm>
            <a:off x="841248" y="1513840"/>
            <a:ext cx="2399792" cy="330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271D5421-F27A-4C8B-B3B5-36407D162121}"/>
              </a:ext>
            </a:extLst>
          </p:cNvPr>
          <p:cNvSpPr/>
          <p:nvPr/>
        </p:nvSpPr>
        <p:spPr>
          <a:xfrm>
            <a:off x="8209280" y="705621"/>
            <a:ext cx="2987040" cy="3306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27067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Picture 4" descr="A close-up of a cell phone&#10;&#10;Description automatically generated with medium confidence">
            <a:extLst>
              <a:ext uri="{FF2B5EF4-FFF2-40B4-BE49-F238E27FC236}">
                <a16:creationId xmlns:a16="http://schemas.microsoft.com/office/drawing/2014/main" id="{9DEA1DEB-6EAA-4D54-B98C-A371985BBE4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2325" r="-1" b="9682"/>
          <a:stretch/>
        </p:blipFill>
        <p:spPr>
          <a:xfrm>
            <a:off x="3068" y="0"/>
            <a:ext cx="12188932" cy="6857990"/>
          </a:xfrm>
          <a:prstGeom prst="rect">
            <a:avLst/>
          </a:prstGeom>
        </p:spPr>
      </p:pic>
      <p:sp>
        <p:nvSpPr>
          <p:cNvPr id="11" name="Freeform: Shape 10">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05A7B3-F33E-4877-B016-32B0A69591FC}"/>
              </a:ext>
            </a:extLst>
          </p:cNvPr>
          <p:cNvSpPr>
            <a:spLocks noGrp="1"/>
          </p:cNvSpPr>
          <p:nvPr>
            <p:ph type="title"/>
          </p:nvPr>
        </p:nvSpPr>
        <p:spPr>
          <a:xfrm>
            <a:off x="618062" y="4185749"/>
            <a:ext cx="9265771" cy="622836"/>
          </a:xfrm>
        </p:spPr>
        <p:txBody>
          <a:bodyPr>
            <a:normAutofit/>
          </a:bodyPr>
          <a:lstStyle/>
          <a:p>
            <a:r>
              <a:rPr lang="en-CA" sz="3600" b="1" dirty="0"/>
              <a:t>INTRODUCTION TO RTC MODULE</a:t>
            </a:r>
          </a:p>
        </p:txBody>
      </p:sp>
      <p:sp>
        <p:nvSpPr>
          <p:cNvPr id="3" name="Content Placeholder 2">
            <a:extLst>
              <a:ext uri="{FF2B5EF4-FFF2-40B4-BE49-F238E27FC236}">
                <a16:creationId xmlns:a16="http://schemas.microsoft.com/office/drawing/2014/main" id="{5BDBEBA1-4FC2-4D0D-A0A0-3EBEAA607476}"/>
              </a:ext>
            </a:extLst>
          </p:cNvPr>
          <p:cNvSpPr>
            <a:spLocks noGrp="1"/>
          </p:cNvSpPr>
          <p:nvPr>
            <p:ph idx="1"/>
          </p:nvPr>
        </p:nvSpPr>
        <p:spPr>
          <a:xfrm>
            <a:off x="618063" y="4663440"/>
            <a:ext cx="9565028" cy="1442721"/>
          </a:xfrm>
        </p:spPr>
        <p:txBody>
          <a:bodyPr>
            <a:noAutofit/>
          </a:bodyPr>
          <a:lstStyle/>
          <a:p>
            <a:r>
              <a:rPr lang="en-US" sz="1800" dirty="0"/>
              <a:t>The DS3231 is a low-cost, extremely accurate I2C real-time clock (RTC) with an integrated temperature compensated crystal oscillator (TCXO) and crystal. The device incorporates a battery input and maintains accurate timekeeping when main power to the device is interrupted.</a:t>
            </a:r>
          </a:p>
          <a:p>
            <a:r>
              <a:rPr lang="en-US" sz="1800" dirty="0"/>
              <a:t>The RTC maintains seconds, minutes, hours, day, date, month, and year information. The date at the end of the month is automatically adjusted for months with fewer than 31 days, including corrections for leap year.</a:t>
            </a:r>
            <a:endParaRPr lang="en-CA" sz="1800" dirty="0"/>
          </a:p>
        </p:txBody>
      </p:sp>
      <p:sp>
        <p:nvSpPr>
          <p:cNvPr id="6" name="TextBox 5">
            <a:extLst>
              <a:ext uri="{FF2B5EF4-FFF2-40B4-BE49-F238E27FC236}">
                <a16:creationId xmlns:a16="http://schemas.microsoft.com/office/drawing/2014/main" id="{0E00BF43-2EB2-4ED8-9AF7-FE7077E41189}"/>
              </a:ext>
            </a:extLst>
          </p:cNvPr>
          <p:cNvSpPr txBox="1"/>
          <p:nvPr/>
        </p:nvSpPr>
        <p:spPr>
          <a:xfrm>
            <a:off x="9881910" y="6657945"/>
            <a:ext cx="2307042"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www.electronics-lab.com/project/arduino-real-time-clock-and-temperature-monitor-using-the-ds3231-rtc-and-3-2-color-tft-display/">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47323455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75559">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3B5432-2C55-4302-96FF-80A89A6F63AB}"/>
              </a:ext>
            </a:extLst>
          </p:cNvPr>
          <p:cNvSpPr>
            <a:spLocks noGrp="1"/>
          </p:cNvSpPr>
          <p:nvPr>
            <p:ph type="title"/>
          </p:nvPr>
        </p:nvSpPr>
        <p:spPr>
          <a:xfrm>
            <a:off x="524256" y="4767072"/>
            <a:ext cx="6594189" cy="1625210"/>
          </a:xfrm>
        </p:spPr>
        <p:txBody>
          <a:bodyPr>
            <a:normAutofit/>
          </a:bodyPr>
          <a:lstStyle/>
          <a:p>
            <a:pPr algn="r"/>
            <a:r>
              <a:rPr lang="en-CA">
                <a:solidFill>
                  <a:srgbClr val="FFFFFF"/>
                </a:solidFill>
                <a:latin typeface="Roboto" panose="02000000000000000000" pitchFamily="2" charset="0"/>
              </a:rPr>
              <a:t>RTC MODULE: BATTERY BACKUP</a:t>
            </a:r>
            <a:endParaRPr lang="en-CA">
              <a:solidFill>
                <a:srgbClr val="FFFFFF"/>
              </a:solidFill>
            </a:endParaRPr>
          </a:p>
        </p:txBody>
      </p:sp>
      <p:pic>
        <p:nvPicPr>
          <p:cNvPr id="4" name="Picture 3">
            <a:extLst>
              <a:ext uri="{FF2B5EF4-FFF2-40B4-BE49-F238E27FC236}">
                <a16:creationId xmlns:a16="http://schemas.microsoft.com/office/drawing/2014/main" id="{4B401B11-0DB0-4256-80C7-FA9B4899DD54}"/>
              </a:ext>
            </a:extLst>
          </p:cNvPr>
          <p:cNvPicPr>
            <a:picLocks noChangeAspect="1"/>
          </p:cNvPicPr>
          <p:nvPr/>
        </p:nvPicPr>
        <p:blipFill rotWithShape="1">
          <a:blip r:embed="rId2"/>
          <a:srcRect b="8917"/>
          <a:stretch/>
        </p:blipFill>
        <p:spPr>
          <a:xfrm>
            <a:off x="327547" y="321733"/>
            <a:ext cx="7058306" cy="4107392"/>
          </a:xfrm>
          <a:prstGeom prst="rect">
            <a:avLst/>
          </a:prstGeom>
        </p:spPr>
      </p:pic>
      <p:sp>
        <p:nvSpPr>
          <p:cNvPr id="18" name="Rectangle 1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97CA53D-3F5D-4512-B0D9-78848F93511A}"/>
              </a:ext>
            </a:extLst>
          </p:cNvPr>
          <p:cNvSpPr>
            <a:spLocks noGrp="1"/>
          </p:cNvSpPr>
          <p:nvPr>
            <p:ph idx="1"/>
          </p:nvPr>
        </p:nvSpPr>
        <p:spPr>
          <a:xfrm>
            <a:off x="8029319" y="917725"/>
            <a:ext cx="3424739" cy="4852362"/>
          </a:xfrm>
        </p:spPr>
        <p:txBody>
          <a:bodyPr anchor="ctr">
            <a:normAutofit/>
          </a:bodyPr>
          <a:lstStyle/>
          <a:p>
            <a:r>
              <a:rPr lang="en-US" sz="2000" b="0" i="0" dirty="0">
                <a:solidFill>
                  <a:srgbClr val="FFFFFF"/>
                </a:solidFill>
                <a:effectLst/>
                <a:latin typeface="Roboto" panose="02000000000000000000" pitchFamily="2" charset="0"/>
              </a:rPr>
              <a:t>The DS3231 incorporates a battery input and maintains accurate timekeeping when main power to the device is interrupted.</a:t>
            </a:r>
          </a:p>
          <a:p>
            <a:r>
              <a:rPr lang="en-US" sz="2000" b="0" i="0" dirty="0">
                <a:solidFill>
                  <a:srgbClr val="FFFFFF"/>
                </a:solidFill>
                <a:effectLst/>
                <a:latin typeface="Roboto" panose="02000000000000000000" pitchFamily="2" charset="0"/>
              </a:rPr>
              <a:t>The bottom side of the board holds a battery holder for 20mm 3V lithium </a:t>
            </a:r>
            <a:r>
              <a:rPr lang="en-US" sz="2000" b="0" i="0" dirty="0" err="1">
                <a:solidFill>
                  <a:srgbClr val="FFFFFF"/>
                </a:solidFill>
                <a:effectLst/>
                <a:latin typeface="Roboto" panose="02000000000000000000" pitchFamily="2" charset="0"/>
              </a:rPr>
              <a:t>coincells</a:t>
            </a:r>
            <a:r>
              <a:rPr lang="en-US" sz="2000" b="0" i="0" dirty="0">
                <a:solidFill>
                  <a:srgbClr val="FFFFFF"/>
                </a:solidFill>
                <a:effectLst/>
                <a:latin typeface="Roboto" panose="02000000000000000000" pitchFamily="2" charset="0"/>
              </a:rPr>
              <a:t>. Any CR2032 battery can fit well.</a:t>
            </a:r>
            <a:endParaRPr lang="en-CA" sz="2000" dirty="0">
              <a:solidFill>
                <a:srgbClr val="FFFFFF"/>
              </a:solidFill>
            </a:endParaRPr>
          </a:p>
        </p:txBody>
      </p:sp>
    </p:spTree>
    <p:extLst>
      <p:ext uri="{BB962C8B-B14F-4D97-AF65-F5344CB8AC3E}">
        <p14:creationId xmlns:p14="http://schemas.microsoft.com/office/powerpoint/2010/main" val="118805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30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7E5096-446D-40BB-9695-1615E8C1E430}"/>
              </a:ext>
            </a:extLst>
          </p:cNvPr>
          <p:cNvSpPr>
            <a:spLocks noGrp="1"/>
          </p:cNvSpPr>
          <p:nvPr>
            <p:ph type="title"/>
          </p:nvPr>
        </p:nvSpPr>
        <p:spPr>
          <a:xfrm>
            <a:off x="524256" y="516804"/>
            <a:ext cx="6594189" cy="1625210"/>
          </a:xfrm>
        </p:spPr>
        <p:txBody>
          <a:bodyPr>
            <a:normAutofit/>
          </a:bodyPr>
          <a:lstStyle/>
          <a:p>
            <a:r>
              <a:rPr lang="en-CA">
                <a:solidFill>
                  <a:srgbClr val="FFFFFF"/>
                </a:solidFill>
              </a:rPr>
              <a:t>FEATURES</a:t>
            </a:r>
          </a:p>
        </p:txBody>
      </p:sp>
      <p:sp>
        <p:nvSpPr>
          <p:cNvPr id="36" name="Rectangle 35">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electronics, circuit&#10;&#10;Description automatically generated">
            <a:extLst>
              <a:ext uri="{FF2B5EF4-FFF2-40B4-BE49-F238E27FC236}">
                <a16:creationId xmlns:a16="http://schemas.microsoft.com/office/drawing/2014/main" id="{F6BE7FCC-7819-4E7D-BCA3-DAD383D0B9D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6744" y="2849720"/>
            <a:ext cx="6579910" cy="3268021"/>
          </a:xfrm>
          <a:prstGeom prst="rect">
            <a:avLst/>
          </a:prstGeom>
        </p:spPr>
      </p:pic>
      <p:sp>
        <p:nvSpPr>
          <p:cNvPr id="41" name="Rectangle 3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25C536-6088-412C-9035-60C41309C146}"/>
              </a:ext>
            </a:extLst>
          </p:cNvPr>
          <p:cNvSpPr>
            <a:spLocks noGrp="1"/>
          </p:cNvSpPr>
          <p:nvPr>
            <p:ph idx="1"/>
          </p:nvPr>
        </p:nvSpPr>
        <p:spPr>
          <a:xfrm>
            <a:off x="8029319" y="917725"/>
            <a:ext cx="3424739" cy="4852362"/>
          </a:xfrm>
        </p:spPr>
        <p:txBody>
          <a:bodyPr anchor="ctr">
            <a:normAutofit fontScale="92500" lnSpcReduction="20000"/>
          </a:bodyPr>
          <a:lstStyle/>
          <a:p>
            <a:r>
              <a:rPr lang="en-US" sz="1300" dirty="0">
                <a:solidFill>
                  <a:srgbClr val="FFFFFF"/>
                </a:solidFill>
              </a:rPr>
              <a:t> </a:t>
            </a:r>
            <a:r>
              <a:rPr lang="en-US" sz="1600" dirty="0">
                <a:solidFill>
                  <a:srgbClr val="FFFFFF"/>
                </a:solidFill>
              </a:rPr>
              <a:t>Can function with low voltages</a:t>
            </a:r>
          </a:p>
          <a:p>
            <a:r>
              <a:rPr lang="en-US" sz="1600" dirty="0">
                <a:solidFill>
                  <a:srgbClr val="FFFFFF"/>
                </a:solidFill>
              </a:rPr>
              <a:t>A programmable Square-wave output as per requirement</a:t>
            </a:r>
          </a:p>
          <a:p>
            <a:r>
              <a:rPr lang="en-US" sz="1600" dirty="0">
                <a:solidFill>
                  <a:srgbClr val="FFFFFF"/>
                </a:solidFill>
              </a:rPr>
              <a:t>A battery backup to stay updated even if there is no power</a:t>
            </a:r>
          </a:p>
          <a:p>
            <a:r>
              <a:rPr lang="en-US" sz="1600" dirty="0">
                <a:solidFill>
                  <a:srgbClr val="FFFFFF"/>
                </a:solidFill>
              </a:rPr>
              <a:t>A dual-directional, 400 kHz of I2C interface for speedy transmission</a:t>
            </a:r>
          </a:p>
          <a:p>
            <a:r>
              <a:rPr lang="en-US" sz="1600" dirty="0">
                <a:solidFill>
                  <a:srgbClr val="FFFFFF"/>
                </a:solidFill>
              </a:rPr>
              <a:t>32 bytes of EEPROM for to read/write or to save data</a:t>
            </a:r>
          </a:p>
          <a:p>
            <a:r>
              <a:rPr lang="en-US" sz="1600" dirty="0">
                <a:solidFill>
                  <a:srgbClr val="FFFFFF"/>
                </a:solidFill>
              </a:rPr>
              <a:t>A pushbutton to reset time</a:t>
            </a:r>
          </a:p>
          <a:p>
            <a:r>
              <a:rPr lang="en-US" sz="1600" dirty="0">
                <a:solidFill>
                  <a:srgbClr val="FFFFFF"/>
                </a:solidFill>
              </a:rPr>
              <a:t>RTC can be used either in 12hrs or 24hrs format</a:t>
            </a:r>
          </a:p>
          <a:p>
            <a:r>
              <a:rPr lang="en-US" sz="1600" dirty="0">
                <a:solidFill>
                  <a:srgbClr val="FFFFFF"/>
                </a:solidFill>
              </a:rPr>
              <a:t>An aging trim register to set a user-provided value as an offset with reference to the factory value</a:t>
            </a:r>
          </a:p>
          <a:p>
            <a:r>
              <a:rPr lang="en-US" sz="1600" dirty="0">
                <a:solidFill>
                  <a:srgbClr val="FFFFFF"/>
                </a:solidFill>
              </a:rPr>
              <a:t>Maintains seconds, minutes, hours, days, weeks, months, years information</a:t>
            </a:r>
          </a:p>
          <a:p>
            <a:r>
              <a:rPr lang="en-US" sz="1600" dirty="0">
                <a:solidFill>
                  <a:srgbClr val="FFFFFF"/>
                </a:solidFill>
              </a:rPr>
              <a:t>Switches automatically from a power source to an in-built battery source</a:t>
            </a:r>
          </a:p>
        </p:txBody>
      </p:sp>
      <p:sp>
        <p:nvSpPr>
          <p:cNvPr id="6" name="TextBox 5">
            <a:extLst>
              <a:ext uri="{FF2B5EF4-FFF2-40B4-BE49-F238E27FC236}">
                <a16:creationId xmlns:a16="http://schemas.microsoft.com/office/drawing/2014/main" id="{5C459BF0-FB08-4B21-AB85-FCCF3997BBEE}"/>
              </a:ext>
            </a:extLst>
          </p:cNvPr>
          <p:cNvSpPr txBox="1"/>
          <p:nvPr/>
        </p:nvSpPr>
        <p:spPr>
          <a:xfrm>
            <a:off x="4839612" y="5917686"/>
            <a:ext cx="2307042"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www.electronics-lab.com/using-a-2-ds3231-rtc-at24c32-eeprom-from-ebay/">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4209165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110DC7-35ED-4963-866D-7E783EC7723F}"/>
              </a:ext>
            </a:extLst>
          </p:cNvPr>
          <p:cNvPicPr>
            <a:picLocks noChangeAspect="1"/>
          </p:cNvPicPr>
          <p:nvPr/>
        </p:nvPicPr>
        <p:blipFill rotWithShape="1">
          <a:blip r:embed="rId2"/>
          <a:srcRect t="28447" b="15303"/>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3DC4D1-6974-49C6-ABB2-A7AC7C780996}"/>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FRONT AND BACK VIEW OF RTC MODULE</a:t>
            </a:r>
          </a:p>
        </p:txBody>
      </p:sp>
      <p:cxnSp>
        <p:nvCxnSpPr>
          <p:cNvPr id="33" name="Straight Connector 3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9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539556"/>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35795"/>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B5F3A-5EC5-4F2F-A732-A5D1F08D6675}"/>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PIN LAYOUT</a:t>
            </a:r>
          </a:p>
        </p:txBody>
      </p:sp>
      <p:pic>
        <p:nvPicPr>
          <p:cNvPr id="10" name="Picture 9">
            <a:extLst>
              <a:ext uri="{FF2B5EF4-FFF2-40B4-BE49-F238E27FC236}">
                <a16:creationId xmlns:a16="http://schemas.microsoft.com/office/drawing/2014/main" id="{3D689078-9422-42EF-9A7E-01D29CFFA271}"/>
              </a:ext>
            </a:extLst>
          </p:cNvPr>
          <p:cNvPicPr>
            <a:picLocks noChangeAspect="1"/>
          </p:cNvPicPr>
          <p:nvPr/>
        </p:nvPicPr>
        <p:blipFill>
          <a:blip r:embed="rId2"/>
          <a:stretch>
            <a:fillRect/>
          </a:stretch>
        </p:blipFill>
        <p:spPr>
          <a:xfrm>
            <a:off x="1651173" y="307731"/>
            <a:ext cx="8834555" cy="3997637"/>
          </a:xfrm>
          <a:prstGeom prst="rect">
            <a:avLst/>
          </a:prstGeom>
        </p:spPr>
      </p:pic>
      <p:cxnSp>
        <p:nvCxnSpPr>
          <p:cNvPr id="25" name="Straight Connector 1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5746932"/>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68601"/>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532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electronics, adapter&#10;&#10;Description automatically generated">
            <a:extLst>
              <a:ext uri="{FF2B5EF4-FFF2-40B4-BE49-F238E27FC236}">
                <a16:creationId xmlns:a16="http://schemas.microsoft.com/office/drawing/2014/main" id="{A7B6E47B-E656-4C3C-BB81-2A9042EC328F}"/>
              </a:ext>
            </a:extLst>
          </p:cNvPr>
          <p:cNvPicPr>
            <a:picLocks noChangeAspect="1"/>
          </p:cNvPicPr>
          <p:nvPr/>
        </p:nvPicPr>
        <p:blipFill rotWithShape="1">
          <a:blip r:embed="rId2">
            <a:extLst>
              <a:ext uri="{28A0092B-C50C-407E-A947-70E740481C1C}">
                <a14:useLocalDpi xmlns:a14="http://schemas.microsoft.com/office/drawing/2010/main" val="0"/>
              </a:ext>
            </a:extLst>
          </a:blip>
          <a:srcRect t="16669" b="8331"/>
          <a:stretch/>
        </p:blipFill>
        <p:spPr>
          <a:xfrm>
            <a:off x="-1" y="10"/>
            <a:ext cx="12192000" cy="6857990"/>
          </a:xfrm>
          <a:prstGeom prst="rect">
            <a:avLst/>
          </a:prstGeom>
        </p:spPr>
      </p:pic>
      <p:sp>
        <p:nvSpPr>
          <p:cNvPr id="1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24D1C9B-7171-49BA-90B1-F01301AD1596}"/>
              </a:ext>
            </a:extLst>
          </p:cNvPr>
          <p:cNvSpPr>
            <a:spLocks noGrp="1"/>
          </p:cNvSpPr>
          <p:nvPr>
            <p:ph type="title"/>
          </p:nvPr>
        </p:nvSpPr>
        <p:spPr>
          <a:xfrm>
            <a:off x="709448" y="1913950"/>
            <a:ext cx="4204137" cy="1342754"/>
          </a:xfrm>
        </p:spPr>
        <p:txBody>
          <a:bodyPr>
            <a:normAutofit/>
          </a:bodyPr>
          <a:lstStyle/>
          <a:p>
            <a:pPr algn="ctr"/>
            <a:r>
              <a:rPr lang="en-CA" sz="3600" b="1" dirty="0"/>
              <a:t>ROLE OF RTC MODULE</a:t>
            </a:r>
          </a:p>
        </p:txBody>
      </p:sp>
      <p:cxnSp>
        <p:nvCxnSpPr>
          <p:cNvPr id="12" name="Straight Connector 1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351FE4-6A89-45DD-9A15-9F7CF187DC43}"/>
              </a:ext>
            </a:extLst>
          </p:cNvPr>
          <p:cNvSpPr>
            <a:spLocks noGrp="1"/>
          </p:cNvSpPr>
          <p:nvPr>
            <p:ph idx="1"/>
          </p:nvPr>
        </p:nvSpPr>
        <p:spPr>
          <a:xfrm>
            <a:off x="525516" y="3417573"/>
            <a:ext cx="4593021" cy="2619839"/>
          </a:xfrm>
        </p:spPr>
        <p:txBody>
          <a:bodyPr anchor="ctr">
            <a:normAutofit/>
          </a:bodyPr>
          <a:lstStyle/>
          <a:p>
            <a:r>
              <a:rPr lang="en-US" dirty="0"/>
              <a:t>Real time clock (RTC) allows microcontroller project to keep track of time.</a:t>
            </a:r>
          </a:p>
          <a:p>
            <a:r>
              <a:rPr lang="en-US" dirty="0"/>
              <a:t>We are using RTC for keeping track or real time.</a:t>
            </a:r>
            <a:endParaRPr lang="en-CA" dirty="0"/>
          </a:p>
        </p:txBody>
      </p:sp>
    </p:spTree>
    <p:extLst>
      <p:ext uri="{BB962C8B-B14F-4D97-AF65-F5344CB8AC3E}">
        <p14:creationId xmlns:p14="http://schemas.microsoft.com/office/powerpoint/2010/main" val="1820363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47AF31C-8806-4AA2-9EF7-D4C443397109}"/>
              </a:ext>
            </a:extLst>
          </p:cNvPr>
          <p:cNvSpPr>
            <a:spLocks noGrp="1"/>
          </p:cNvSpPr>
          <p:nvPr>
            <p:ph type="title"/>
          </p:nvPr>
        </p:nvSpPr>
        <p:spPr>
          <a:xfrm>
            <a:off x="777240" y="694944"/>
            <a:ext cx="6610388" cy="1042416"/>
          </a:xfrm>
        </p:spPr>
        <p:txBody>
          <a:bodyPr>
            <a:normAutofit/>
          </a:bodyPr>
          <a:lstStyle/>
          <a:p>
            <a:r>
              <a:rPr lang="en-CA" sz="3300">
                <a:solidFill>
                  <a:srgbClr val="FFFFFF"/>
                </a:solidFill>
              </a:rPr>
              <a:t>INTERFACING OF RTC MODULE WITH BEAGLEBONE BLACK</a:t>
            </a:r>
          </a:p>
        </p:txBody>
      </p:sp>
      <p:sp>
        <p:nvSpPr>
          <p:cNvPr id="11" name="Rectangle 10">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93FC7F-7D0A-4233-9A56-B20F1D028A39}"/>
              </a:ext>
            </a:extLst>
          </p:cNvPr>
          <p:cNvSpPr>
            <a:spLocks noGrp="1"/>
          </p:cNvSpPr>
          <p:nvPr>
            <p:ph idx="1"/>
          </p:nvPr>
        </p:nvSpPr>
        <p:spPr>
          <a:xfrm>
            <a:off x="8109311" y="2393792"/>
            <a:ext cx="3360212" cy="3740893"/>
          </a:xfrm>
        </p:spPr>
        <p:txBody>
          <a:bodyPr anchor="ctr">
            <a:normAutofit/>
          </a:bodyPr>
          <a:lstStyle/>
          <a:p>
            <a:r>
              <a:rPr lang="en-US" sz="1800"/>
              <a:t>Real time clock is connected using I2C communication protocol.</a:t>
            </a:r>
          </a:p>
          <a:p>
            <a:r>
              <a:rPr lang="en-US" sz="1800">
                <a:latin typeface="Times New Roman" panose="02020603050405020304" pitchFamily="18" charset="0"/>
                <a:cs typeface="Times New Roman" panose="02020603050405020304" pitchFamily="18" charset="0"/>
              </a:rPr>
              <a:t>RTC is connected directly to the beagle bone to determine the real time on screen as BBB does not have inbuilt RTC.</a:t>
            </a:r>
            <a:endParaRPr lang="en-CA" sz="1800"/>
          </a:p>
        </p:txBody>
      </p:sp>
      <p:graphicFrame>
        <p:nvGraphicFramePr>
          <p:cNvPr id="4" name="Table 4">
            <a:extLst>
              <a:ext uri="{FF2B5EF4-FFF2-40B4-BE49-F238E27FC236}">
                <a16:creationId xmlns:a16="http://schemas.microsoft.com/office/drawing/2014/main" id="{E811F9BD-BDFD-49F5-8790-97B49B5F27DC}"/>
              </a:ext>
            </a:extLst>
          </p:cNvPr>
          <p:cNvGraphicFramePr>
            <a:graphicFrameLocks noGrp="1"/>
          </p:cNvGraphicFramePr>
          <p:nvPr>
            <p:extLst>
              <p:ext uri="{D42A27DB-BD31-4B8C-83A1-F6EECF244321}">
                <p14:modId xmlns:p14="http://schemas.microsoft.com/office/powerpoint/2010/main" val="892051200"/>
              </p:ext>
            </p:extLst>
          </p:nvPr>
        </p:nvGraphicFramePr>
        <p:xfrm>
          <a:off x="670142" y="2697901"/>
          <a:ext cx="6795371" cy="3132675"/>
        </p:xfrm>
        <a:graphic>
          <a:graphicData uri="http://schemas.openxmlformats.org/drawingml/2006/table">
            <a:tbl>
              <a:tblPr firstRow="1" bandRow="1">
                <a:tableStyleId>{8EC20E35-A176-4012-BC5E-935CFFF8708E}</a:tableStyleId>
              </a:tblPr>
              <a:tblGrid>
                <a:gridCol w="2606606">
                  <a:extLst>
                    <a:ext uri="{9D8B030D-6E8A-4147-A177-3AD203B41FA5}">
                      <a16:colId xmlns:a16="http://schemas.microsoft.com/office/drawing/2014/main" val="3564106979"/>
                    </a:ext>
                  </a:extLst>
                </a:gridCol>
                <a:gridCol w="4188765">
                  <a:extLst>
                    <a:ext uri="{9D8B030D-6E8A-4147-A177-3AD203B41FA5}">
                      <a16:colId xmlns:a16="http://schemas.microsoft.com/office/drawing/2014/main" val="2908642301"/>
                    </a:ext>
                  </a:extLst>
                </a:gridCol>
              </a:tblGrid>
              <a:tr h="626535">
                <a:tc>
                  <a:txBody>
                    <a:bodyPr/>
                    <a:lstStyle/>
                    <a:p>
                      <a:pPr algn="ctr"/>
                      <a:r>
                        <a:rPr lang="en-CA" sz="2800"/>
                        <a:t>RTC DS3231</a:t>
                      </a:r>
                    </a:p>
                  </a:txBody>
                  <a:tcPr marL="142394" marR="142394" marT="71197" marB="71197"/>
                </a:tc>
                <a:tc>
                  <a:txBody>
                    <a:bodyPr/>
                    <a:lstStyle/>
                    <a:p>
                      <a:pPr algn="ctr"/>
                      <a:r>
                        <a:rPr lang="en-CA" sz="2800"/>
                        <a:t>BEAGLEBONE BLACK</a:t>
                      </a:r>
                    </a:p>
                  </a:txBody>
                  <a:tcPr marL="142394" marR="142394" marT="71197" marB="71197"/>
                </a:tc>
                <a:extLst>
                  <a:ext uri="{0D108BD9-81ED-4DB2-BD59-A6C34878D82A}">
                    <a16:rowId xmlns:a16="http://schemas.microsoft.com/office/drawing/2014/main" val="3631445835"/>
                  </a:ext>
                </a:extLst>
              </a:tr>
              <a:tr h="626535">
                <a:tc>
                  <a:txBody>
                    <a:bodyPr/>
                    <a:lstStyle/>
                    <a:p>
                      <a:pPr algn="ctr"/>
                      <a:r>
                        <a:rPr lang="en-CA" sz="2800"/>
                        <a:t>SCL</a:t>
                      </a:r>
                    </a:p>
                  </a:txBody>
                  <a:tcPr marL="142394" marR="142394" marT="71197" marB="71197"/>
                </a:tc>
                <a:tc>
                  <a:txBody>
                    <a:bodyPr/>
                    <a:lstStyle/>
                    <a:p>
                      <a:pPr algn="ctr"/>
                      <a:r>
                        <a:rPr lang="en-CA" sz="2800"/>
                        <a:t>P9.19</a:t>
                      </a:r>
                    </a:p>
                  </a:txBody>
                  <a:tcPr marL="142394" marR="142394" marT="71197" marB="71197"/>
                </a:tc>
                <a:extLst>
                  <a:ext uri="{0D108BD9-81ED-4DB2-BD59-A6C34878D82A}">
                    <a16:rowId xmlns:a16="http://schemas.microsoft.com/office/drawing/2014/main" val="2824402580"/>
                  </a:ext>
                </a:extLst>
              </a:tr>
              <a:tr h="626535">
                <a:tc>
                  <a:txBody>
                    <a:bodyPr/>
                    <a:lstStyle/>
                    <a:p>
                      <a:pPr algn="ctr"/>
                      <a:r>
                        <a:rPr lang="en-CA" sz="2800"/>
                        <a:t>SDA</a:t>
                      </a:r>
                    </a:p>
                  </a:txBody>
                  <a:tcPr marL="142394" marR="142394" marT="71197" marB="71197"/>
                </a:tc>
                <a:tc>
                  <a:txBody>
                    <a:bodyPr/>
                    <a:lstStyle/>
                    <a:p>
                      <a:pPr algn="ctr"/>
                      <a:r>
                        <a:rPr lang="en-CA" sz="2800"/>
                        <a:t>P9.20</a:t>
                      </a:r>
                    </a:p>
                  </a:txBody>
                  <a:tcPr marL="142394" marR="142394" marT="71197" marB="71197"/>
                </a:tc>
                <a:extLst>
                  <a:ext uri="{0D108BD9-81ED-4DB2-BD59-A6C34878D82A}">
                    <a16:rowId xmlns:a16="http://schemas.microsoft.com/office/drawing/2014/main" val="1859092191"/>
                  </a:ext>
                </a:extLst>
              </a:tr>
              <a:tr h="626535">
                <a:tc>
                  <a:txBody>
                    <a:bodyPr/>
                    <a:lstStyle/>
                    <a:p>
                      <a:pPr algn="ctr"/>
                      <a:r>
                        <a:rPr lang="en-CA" sz="2800"/>
                        <a:t>VCC</a:t>
                      </a:r>
                    </a:p>
                  </a:txBody>
                  <a:tcPr marL="142394" marR="142394" marT="71197" marB="71197"/>
                </a:tc>
                <a:tc>
                  <a:txBody>
                    <a:bodyPr/>
                    <a:lstStyle/>
                    <a:p>
                      <a:pPr algn="ctr"/>
                      <a:r>
                        <a:rPr lang="en-CA" sz="2800"/>
                        <a:t>VCC</a:t>
                      </a:r>
                    </a:p>
                  </a:txBody>
                  <a:tcPr marL="142394" marR="142394" marT="71197" marB="71197"/>
                </a:tc>
                <a:extLst>
                  <a:ext uri="{0D108BD9-81ED-4DB2-BD59-A6C34878D82A}">
                    <a16:rowId xmlns:a16="http://schemas.microsoft.com/office/drawing/2014/main" val="1372067520"/>
                  </a:ext>
                </a:extLst>
              </a:tr>
              <a:tr h="626535">
                <a:tc>
                  <a:txBody>
                    <a:bodyPr/>
                    <a:lstStyle/>
                    <a:p>
                      <a:pPr algn="ctr"/>
                      <a:r>
                        <a:rPr lang="en-CA" sz="2800"/>
                        <a:t>GND</a:t>
                      </a:r>
                    </a:p>
                  </a:txBody>
                  <a:tcPr marL="142394" marR="142394" marT="71197" marB="71197"/>
                </a:tc>
                <a:tc>
                  <a:txBody>
                    <a:bodyPr/>
                    <a:lstStyle/>
                    <a:p>
                      <a:pPr algn="ctr"/>
                      <a:r>
                        <a:rPr lang="en-CA" sz="2800"/>
                        <a:t>GND</a:t>
                      </a:r>
                    </a:p>
                  </a:txBody>
                  <a:tcPr marL="142394" marR="142394" marT="71197" marB="71197"/>
                </a:tc>
                <a:extLst>
                  <a:ext uri="{0D108BD9-81ED-4DB2-BD59-A6C34878D82A}">
                    <a16:rowId xmlns:a16="http://schemas.microsoft.com/office/drawing/2014/main" val="1823570720"/>
                  </a:ext>
                </a:extLst>
              </a:tr>
            </a:tbl>
          </a:graphicData>
        </a:graphic>
      </p:graphicFrame>
    </p:spTree>
    <p:extLst>
      <p:ext uri="{BB962C8B-B14F-4D97-AF65-F5344CB8AC3E}">
        <p14:creationId xmlns:p14="http://schemas.microsoft.com/office/powerpoint/2010/main" val="164246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A5FF1123-093B-4A57-95F4-F27971328190}"/>
              </a:ext>
            </a:extLst>
          </p:cNvPr>
          <p:cNvSpPr>
            <a:spLocks noGrp="1"/>
          </p:cNvSpPr>
          <p:nvPr>
            <p:ph type="ctrTitle"/>
          </p:nvPr>
        </p:nvSpPr>
        <p:spPr>
          <a:xfrm>
            <a:off x="1932903" y="949325"/>
            <a:ext cx="8071706" cy="2387600"/>
          </a:xfrm>
        </p:spPr>
        <p:txBody>
          <a:bodyPr>
            <a:normAutofit/>
          </a:bodyPr>
          <a:lstStyle/>
          <a:p>
            <a:pPr algn="l"/>
            <a:r>
              <a:rPr lang="en-CA" sz="5600">
                <a:solidFill>
                  <a:schemeClr val="bg1"/>
                </a:solidFill>
              </a:rPr>
              <a:t>INTERFACING OF RTC WITH BEAGLEBONE BLACK</a:t>
            </a:r>
          </a:p>
        </p:txBody>
      </p:sp>
      <p:sp>
        <p:nvSpPr>
          <p:cNvPr id="3" name="Subtitle 2">
            <a:extLst>
              <a:ext uri="{FF2B5EF4-FFF2-40B4-BE49-F238E27FC236}">
                <a16:creationId xmlns:a16="http://schemas.microsoft.com/office/drawing/2014/main" id="{0E3D588D-4B36-49A9-B7EB-33FC57FB5C51}"/>
              </a:ext>
            </a:extLst>
          </p:cNvPr>
          <p:cNvSpPr>
            <a:spLocks noGrp="1"/>
          </p:cNvSpPr>
          <p:nvPr>
            <p:ph type="subTitle" idx="1"/>
          </p:nvPr>
        </p:nvSpPr>
        <p:spPr>
          <a:xfrm>
            <a:off x="1932902" y="3429000"/>
            <a:ext cx="8968775" cy="1655762"/>
          </a:xfrm>
        </p:spPr>
        <p:txBody>
          <a:bodyPr>
            <a:normAutofit/>
          </a:bodyPr>
          <a:lstStyle/>
          <a:p>
            <a:pPr algn="l"/>
            <a:r>
              <a:rPr lang="en-CA" sz="3200" dirty="0">
                <a:solidFill>
                  <a:schemeClr val="bg1"/>
                </a:solidFill>
              </a:rPr>
              <a:t>SUBMITTED BY: KIRANPREET KAUR GILL(CO761396)</a:t>
            </a:r>
          </a:p>
          <a:p>
            <a:pPr algn="l"/>
            <a:r>
              <a:rPr lang="en-CA" sz="3200" dirty="0">
                <a:solidFill>
                  <a:schemeClr val="bg1"/>
                </a:solidFill>
              </a:rPr>
              <a:t>GROUP: #2</a:t>
            </a:r>
          </a:p>
        </p:txBody>
      </p:sp>
      <p:cxnSp>
        <p:nvCxnSpPr>
          <p:cNvPr id="17"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44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1"/>
            <a:ext cx="11542722" cy="196596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92DD24-6C10-4E67-B8E7-8BA728B4975B}"/>
              </a:ext>
            </a:extLst>
          </p:cNvPr>
          <p:cNvSpPr>
            <a:spLocks noGrp="1"/>
          </p:cNvSpPr>
          <p:nvPr>
            <p:ph type="title"/>
          </p:nvPr>
        </p:nvSpPr>
        <p:spPr>
          <a:xfrm>
            <a:off x="757450" y="521208"/>
            <a:ext cx="10754437" cy="1627632"/>
          </a:xfrm>
        </p:spPr>
        <p:txBody>
          <a:bodyPr>
            <a:normAutofit/>
          </a:bodyPr>
          <a:lstStyle/>
          <a:p>
            <a:pPr algn="ctr"/>
            <a:r>
              <a:rPr lang="en-CA" sz="4800" b="1" dirty="0">
                <a:solidFill>
                  <a:srgbClr val="FFFFFF"/>
                </a:solidFill>
              </a:rPr>
              <a:t>COMMUNICATION PROTOCOL</a:t>
            </a:r>
          </a:p>
        </p:txBody>
      </p:sp>
      <p:sp>
        <p:nvSpPr>
          <p:cNvPr id="28"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2447552"/>
            <a:ext cx="11542722" cy="408871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782E0E0-B705-4484-9801-8B49BDD0024D}"/>
              </a:ext>
            </a:extLst>
          </p:cNvPr>
          <p:cNvSpPr>
            <a:spLocks noGrp="1"/>
          </p:cNvSpPr>
          <p:nvPr>
            <p:ph idx="1"/>
          </p:nvPr>
        </p:nvSpPr>
        <p:spPr>
          <a:xfrm>
            <a:off x="757451" y="2776737"/>
            <a:ext cx="10754436" cy="3429234"/>
          </a:xfrm>
        </p:spPr>
        <p:txBody>
          <a:bodyPr anchor="ctr">
            <a:normAutofit/>
          </a:bodyPr>
          <a:lstStyle/>
          <a:p>
            <a:pPr marL="0" indent="0">
              <a:buNone/>
            </a:pPr>
            <a:r>
              <a:rPr lang="en-CA" sz="3000" dirty="0">
                <a:solidFill>
                  <a:srgbClr val="FFFFFF"/>
                </a:solidFill>
              </a:rPr>
              <a:t>For </a:t>
            </a:r>
            <a:r>
              <a:rPr lang="en-US" sz="3000" dirty="0">
                <a:solidFill>
                  <a:srgbClr val="FFFFFF"/>
                </a:solidFill>
              </a:rPr>
              <a:t>interfacing of RTC Module with </a:t>
            </a:r>
            <a:r>
              <a:rPr lang="en-US" sz="3000" dirty="0" err="1">
                <a:solidFill>
                  <a:srgbClr val="FFFFFF"/>
                </a:solidFill>
              </a:rPr>
              <a:t>Beaglebone</a:t>
            </a:r>
            <a:r>
              <a:rPr lang="en-US" sz="3000" dirty="0">
                <a:solidFill>
                  <a:srgbClr val="FFFFFF"/>
                </a:solidFill>
              </a:rPr>
              <a:t> Black “</a:t>
            </a:r>
            <a:r>
              <a:rPr lang="en-US" sz="3000" b="1" dirty="0">
                <a:solidFill>
                  <a:srgbClr val="FFFFFF"/>
                </a:solidFill>
              </a:rPr>
              <a:t>I2C Communication Protocol”</a:t>
            </a:r>
            <a:r>
              <a:rPr lang="en-US" sz="3000" dirty="0">
                <a:solidFill>
                  <a:srgbClr val="FFFFFF"/>
                </a:solidFill>
              </a:rPr>
              <a:t> is used</a:t>
            </a:r>
            <a:r>
              <a:rPr lang="en-CA" sz="3000" dirty="0">
                <a:solidFill>
                  <a:srgbClr val="FFFFFF"/>
                </a:solidFill>
              </a:rPr>
              <a:t>.</a:t>
            </a:r>
          </a:p>
          <a:p>
            <a:endParaRPr lang="en-CA" sz="3000" dirty="0">
              <a:solidFill>
                <a:srgbClr val="FFFFFF"/>
              </a:solidFill>
            </a:endParaRPr>
          </a:p>
        </p:txBody>
      </p:sp>
    </p:spTree>
    <p:extLst>
      <p:ext uri="{BB962C8B-B14F-4D97-AF65-F5344CB8AC3E}">
        <p14:creationId xmlns:p14="http://schemas.microsoft.com/office/powerpoint/2010/main" val="525647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062AEFE-1E99-475F-AC39-4AD2579E009C}"/>
              </a:ext>
            </a:extLst>
          </p:cNvPr>
          <p:cNvPicPr>
            <a:picLocks noChangeAspect="1"/>
          </p:cNvPicPr>
          <p:nvPr/>
        </p:nvPicPr>
        <p:blipFill rotWithShape="1">
          <a:blip r:embed="rId2"/>
          <a:srcRect l="16115" r="13311" b="-1"/>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21" name="Freeform: Shape 20">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0328A9-7AB4-45B0-B9D9-051AC2163900}"/>
              </a:ext>
            </a:extLst>
          </p:cNvPr>
          <p:cNvSpPr>
            <a:spLocks noGrp="1"/>
          </p:cNvSpPr>
          <p:nvPr>
            <p:ph type="title"/>
          </p:nvPr>
        </p:nvSpPr>
        <p:spPr>
          <a:xfrm>
            <a:off x="841248" y="365759"/>
            <a:ext cx="7769352" cy="1325880"/>
          </a:xfrm>
        </p:spPr>
        <p:txBody>
          <a:bodyPr anchor="ctr">
            <a:normAutofit/>
          </a:bodyPr>
          <a:lstStyle/>
          <a:p>
            <a:r>
              <a:rPr lang="en-CA">
                <a:solidFill>
                  <a:schemeClr val="bg1"/>
                </a:solidFill>
              </a:rPr>
              <a:t>I2C COMMUNICATION PROTOCOL</a:t>
            </a:r>
          </a:p>
        </p:txBody>
      </p:sp>
      <p:sp>
        <p:nvSpPr>
          <p:cNvPr id="23" name="Freeform: Shape 22">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69A63442-43A0-46A1-B7D0-1288984C0991}"/>
              </a:ext>
            </a:extLst>
          </p:cNvPr>
          <p:cNvGraphicFramePr>
            <a:graphicFrameLocks noGrp="1"/>
          </p:cNvGraphicFramePr>
          <p:nvPr>
            <p:ph idx="1"/>
            <p:extLst>
              <p:ext uri="{D42A27DB-BD31-4B8C-83A1-F6EECF244321}">
                <p14:modId xmlns:p14="http://schemas.microsoft.com/office/powerpoint/2010/main" val="800051010"/>
              </p:ext>
            </p:extLst>
          </p:nvPr>
        </p:nvGraphicFramePr>
        <p:xfrm>
          <a:off x="841248" y="2209800"/>
          <a:ext cx="5887479" cy="4010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34553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1"/>
            <a:ext cx="11542722" cy="196596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63A753-C98E-4920-8BFC-E43E0A64D515}"/>
              </a:ext>
            </a:extLst>
          </p:cNvPr>
          <p:cNvSpPr>
            <a:spLocks noGrp="1"/>
          </p:cNvSpPr>
          <p:nvPr>
            <p:ph type="title"/>
          </p:nvPr>
        </p:nvSpPr>
        <p:spPr>
          <a:xfrm>
            <a:off x="757450" y="521208"/>
            <a:ext cx="10754437" cy="1627632"/>
          </a:xfrm>
        </p:spPr>
        <p:txBody>
          <a:bodyPr>
            <a:normAutofit/>
          </a:bodyPr>
          <a:lstStyle/>
          <a:p>
            <a:pPr algn="ctr"/>
            <a:r>
              <a:rPr lang="en-CA" sz="4800" b="1" dirty="0">
                <a:solidFill>
                  <a:srgbClr val="FFFFFF"/>
                </a:solidFill>
              </a:rPr>
              <a:t>FEATURES</a:t>
            </a:r>
          </a:p>
        </p:txBody>
      </p:sp>
      <p:sp>
        <p:nvSpPr>
          <p:cNvPr id="10" name="Rectangle 9">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2447552"/>
            <a:ext cx="11542722" cy="408871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EC4F065-7828-4E4F-B599-A228C30DBBB8}"/>
              </a:ext>
            </a:extLst>
          </p:cNvPr>
          <p:cNvSpPr>
            <a:spLocks noGrp="1"/>
          </p:cNvSpPr>
          <p:nvPr>
            <p:ph idx="1"/>
          </p:nvPr>
        </p:nvSpPr>
        <p:spPr>
          <a:xfrm>
            <a:off x="757451" y="2776737"/>
            <a:ext cx="10754436" cy="3429234"/>
          </a:xfrm>
        </p:spPr>
        <p:txBody>
          <a:bodyPr anchor="ctr">
            <a:normAutofit/>
          </a:bodyPr>
          <a:lstStyle/>
          <a:p>
            <a:r>
              <a:rPr lang="en-US" sz="2100" b="0" i="0" dirty="0">
                <a:solidFill>
                  <a:srgbClr val="FFFFFF"/>
                </a:solidFill>
                <a:effectLst/>
                <a:latin typeface="Open Sans" panose="020B0606030504020204" pitchFamily="34" charset="0"/>
              </a:rPr>
              <a:t>The following are some of the important features of I2C communication protocol:</a:t>
            </a:r>
          </a:p>
          <a:p>
            <a:pPr lvl="1" fontAlgn="base"/>
            <a:r>
              <a:rPr lang="en-US" sz="2100" b="0" i="0" dirty="0">
                <a:solidFill>
                  <a:srgbClr val="FFFFFF"/>
                </a:solidFill>
                <a:effectLst/>
                <a:latin typeface="Open Sans" panose="020B0606030504020204" pitchFamily="34" charset="0"/>
              </a:rPr>
              <a:t>Only two common bus lines (wires) are required to control any device/IC on the I2C network</a:t>
            </a:r>
          </a:p>
          <a:p>
            <a:pPr lvl="1" fontAlgn="base"/>
            <a:r>
              <a:rPr lang="en-US" sz="2100" b="0" i="0" dirty="0">
                <a:solidFill>
                  <a:srgbClr val="FFFFFF"/>
                </a:solidFill>
                <a:effectLst/>
                <a:latin typeface="Open Sans" panose="020B0606030504020204" pitchFamily="34" charset="0"/>
              </a:rPr>
              <a:t>No need of prior agreement on data transfer rate like in UART communication. So, the data transfer speed can be adjusted whenever required.</a:t>
            </a:r>
          </a:p>
          <a:p>
            <a:pPr lvl="1" fontAlgn="base"/>
            <a:r>
              <a:rPr lang="en-US" sz="2100" b="0" i="0" dirty="0">
                <a:solidFill>
                  <a:srgbClr val="FFFFFF"/>
                </a:solidFill>
                <a:effectLst/>
                <a:latin typeface="Open Sans" panose="020B0606030504020204" pitchFamily="34" charset="0"/>
              </a:rPr>
              <a:t>Simple mechanism for validation of data transferred</a:t>
            </a:r>
          </a:p>
          <a:p>
            <a:pPr lvl="1" fontAlgn="base"/>
            <a:r>
              <a:rPr lang="en-US" sz="2100" b="0" i="0" dirty="0">
                <a:solidFill>
                  <a:srgbClr val="FFFFFF"/>
                </a:solidFill>
                <a:effectLst/>
                <a:latin typeface="Open Sans" panose="020B0606030504020204" pitchFamily="34" charset="0"/>
              </a:rPr>
              <a:t>Uses 7-bit addressing system to target a specific device/IC on the I2C bus.</a:t>
            </a:r>
          </a:p>
          <a:p>
            <a:pPr lvl="1" fontAlgn="base"/>
            <a:r>
              <a:rPr lang="en-US" sz="2100" b="0" i="0" dirty="0">
                <a:solidFill>
                  <a:srgbClr val="FFFFFF"/>
                </a:solidFill>
                <a:effectLst/>
                <a:latin typeface="Open Sans" panose="020B0606030504020204" pitchFamily="34" charset="0"/>
              </a:rPr>
              <a:t>I2C networks are easy to scale. New devices can simply be connected to the two common I2C bus lines.</a:t>
            </a:r>
          </a:p>
          <a:p>
            <a:endParaRPr lang="en-CA" sz="2100" dirty="0">
              <a:solidFill>
                <a:srgbClr val="FFFFFF"/>
              </a:solidFill>
            </a:endParaRPr>
          </a:p>
        </p:txBody>
      </p:sp>
    </p:spTree>
    <p:extLst>
      <p:ext uri="{BB962C8B-B14F-4D97-AF65-F5344CB8AC3E}">
        <p14:creationId xmlns:p14="http://schemas.microsoft.com/office/powerpoint/2010/main" val="3452489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027753-BD2E-4893-BFB8-315AEC7FD094}"/>
              </a:ext>
            </a:extLst>
          </p:cNvPr>
          <p:cNvPicPr>
            <a:picLocks noChangeAspect="1"/>
          </p:cNvPicPr>
          <p:nvPr/>
        </p:nvPicPr>
        <p:blipFill rotWithShape="1">
          <a:blip r:embed="rId2"/>
          <a:srcRect l="4781" r="8130" b="1"/>
          <a:stretch/>
        </p:blipFill>
        <p:spPr>
          <a:xfrm>
            <a:off x="20" y="10"/>
            <a:ext cx="12188932" cy="6857990"/>
          </a:xfrm>
          <a:prstGeom prst="rect">
            <a:avLst/>
          </a:prstGeom>
        </p:spPr>
      </p:pic>
      <p:sp>
        <p:nvSpPr>
          <p:cNvPr id="9" name="Freeform: Shape 8">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EC91A2-2096-471B-8CF1-5779F776359C}"/>
              </a:ext>
            </a:extLst>
          </p:cNvPr>
          <p:cNvSpPr>
            <a:spLocks noGrp="1"/>
          </p:cNvSpPr>
          <p:nvPr>
            <p:ph type="title"/>
          </p:nvPr>
        </p:nvSpPr>
        <p:spPr>
          <a:xfrm>
            <a:off x="618062" y="4185749"/>
            <a:ext cx="9265771" cy="622836"/>
          </a:xfrm>
        </p:spPr>
        <p:txBody>
          <a:bodyPr>
            <a:normAutofit/>
          </a:bodyPr>
          <a:lstStyle/>
          <a:p>
            <a:r>
              <a:rPr lang="en-CA" sz="3600" b="1" dirty="0"/>
              <a:t>I2C COMMUNICATION PROTOCOL</a:t>
            </a:r>
          </a:p>
        </p:txBody>
      </p:sp>
      <p:sp>
        <p:nvSpPr>
          <p:cNvPr id="3" name="Content Placeholder 2">
            <a:extLst>
              <a:ext uri="{FF2B5EF4-FFF2-40B4-BE49-F238E27FC236}">
                <a16:creationId xmlns:a16="http://schemas.microsoft.com/office/drawing/2014/main" id="{BB36BD53-BFBD-4296-BFDC-A312851BEB33}"/>
              </a:ext>
            </a:extLst>
          </p:cNvPr>
          <p:cNvSpPr>
            <a:spLocks noGrp="1"/>
          </p:cNvSpPr>
          <p:nvPr>
            <p:ph idx="1"/>
          </p:nvPr>
        </p:nvSpPr>
        <p:spPr>
          <a:xfrm>
            <a:off x="618063" y="4856921"/>
            <a:ext cx="9565028" cy="1249240"/>
          </a:xfrm>
        </p:spPr>
        <p:txBody>
          <a:bodyPr>
            <a:normAutofit/>
          </a:bodyPr>
          <a:lstStyle/>
          <a:p>
            <a:r>
              <a:rPr lang="en-US" sz="1800" b="0" i="0" dirty="0">
                <a:effectLst/>
                <a:latin typeface="+mj-lt"/>
              </a:rPr>
              <a:t>Like UART communication, I2C only uses two wires to transmit data between devices:</a:t>
            </a:r>
          </a:p>
          <a:p>
            <a:pPr lvl="1" fontAlgn="base"/>
            <a:r>
              <a:rPr lang="en-US" sz="1800" b="1" i="0" dirty="0">
                <a:effectLst/>
                <a:latin typeface="+mj-lt"/>
              </a:rPr>
              <a:t>SDA (Serial Data)</a:t>
            </a:r>
            <a:r>
              <a:rPr lang="en-US" sz="1800" b="0" i="0" dirty="0">
                <a:effectLst/>
                <a:latin typeface="+mj-lt"/>
              </a:rPr>
              <a:t> – The line for the master and slave to send and receive data.</a:t>
            </a:r>
          </a:p>
          <a:p>
            <a:pPr lvl="1" fontAlgn="base"/>
            <a:r>
              <a:rPr lang="en-US" sz="1800" b="1" i="0" dirty="0">
                <a:effectLst/>
                <a:latin typeface="+mj-lt"/>
              </a:rPr>
              <a:t>SCL (Serial Clock)</a:t>
            </a:r>
            <a:r>
              <a:rPr lang="en-US" sz="1800" b="0" i="0" dirty="0">
                <a:effectLst/>
                <a:latin typeface="+mj-lt"/>
              </a:rPr>
              <a:t> – The line that carries the clock signal</a:t>
            </a:r>
            <a:r>
              <a:rPr lang="en-US" sz="1800" b="0" i="0" dirty="0">
                <a:effectLst/>
                <a:latin typeface="Montserrat" panose="00000500000000000000" pitchFamily="2" charset="0"/>
              </a:rPr>
              <a:t>.</a:t>
            </a:r>
          </a:p>
          <a:p>
            <a:endParaRPr lang="en-CA" sz="1800" dirty="0"/>
          </a:p>
        </p:txBody>
      </p:sp>
    </p:spTree>
    <p:extLst>
      <p:ext uri="{BB962C8B-B14F-4D97-AF65-F5344CB8AC3E}">
        <p14:creationId xmlns:p14="http://schemas.microsoft.com/office/powerpoint/2010/main" val="409155099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B36E2-1592-4A6C-825A-696096B10163}"/>
              </a:ext>
            </a:extLst>
          </p:cNvPr>
          <p:cNvSpPr>
            <a:spLocks noGrp="1"/>
          </p:cNvSpPr>
          <p:nvPr>
            <p:ph type="title"/>
          </p:nvPr>
        </p:nvSpPr>
        <p:spPr>
          <a:xfrm>
            <a:off x="701344" y="710273"/>
            <a:ext cx="4352315" cy="2813320"/>
          </a:xfrm>
        </p:spPr>
        <p:txBody>
          <a:bodyPr>
            <a:normAutofit/>
          </a:bodyPr>
          <a:lstStyle/>
          <a:p>
            <a:r>
              <a:rPr lang="en-CA" b="1" dirty="0"/>
              <a:t>I2C COMMUNICATION PROTOCOL</a:t>
            </a:r>
          </a:p>
        </p:txBody>
      </p:sp>
      <p:sp>
        <p:nvSpPr>
          <p:cNvPr id="13" name="Rectangle 1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16"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094D60F4-645B-4616-BFA2-124178BF90D4}"/>
              </a:ext>
            </a:extLst>
          </p:cNvPr>
          <p:cNvPicPr>
            <a:picLocks noChangeAspect="1"/>
          </p:cNvPicPr>
          <p:nvPr/>
        </p:nvPicPr>
        <p:blipFill>
          <a:blip r:embed="rId2"/>
          <a:stretch>
            <a:fillRect/>
          </a:stretch>
        </p:blipFill>
        <p:spPr>
          <a:xfrm>
            <a:off x="5942569" y="371900"/>
            <a:ext cx="5977881" cy="3183221"/>
          </a:xfrm>
          <a:prstGeom prst="rect">
            <a:avLst/>
          </a:prstGeom>
        </p:spPr>
      </p:pic>
      <p:sp>
        <p:nvSpPr>
          <p:cNvPr id="3" name="Content Placeholder 2">
            <a:extLst>
              <a:ext uri="{FF2B5EF4-FFF2-40B4-BE49-F238E27FC236}">
                <a16:creationId xmlns:a16="http://schemas.microsoft.com/office/drawing/2014/main" id="{8987D17F-CA77-4A0F-AB67-24399A4C0A76}"/>
              </a:ext>
            </a:extLst>
          </p:cNvPr>
          <p:cNvSpPr>
            <a:spLocks noGrp="1"/>
          </p:cNvSpPr>
          <p:nvPr>
            <p:ph idx="1"/>
          </p:nvPr>
        </p:nvSpPr>
        <p:spPr>
          <a:xfrm>
            <a:off x="731519" y="4099034"/>
            <a:ext cx="10785191" cy="2196771"/>
          </a:xfrm>
        </p:spPr>
        <p:txBody>
          <a:bodyPr anchor="ctr">
            <a:normAutofit/>
          </a:bodyPr>
          <a:lstStyle/>
          <a:p>
            <a:pPr marL="0" indent="0">
              <a:buNone/>
            </a:pPr>
            <a:r>
              <a:rPr lang="en-US" b="0" i="0" dirty="0">
                <a:effectLst/>
              </a:rPr>
              <a:t>Like SPI, I2C is synchronous, so the output of bits is synchronized to the sampling of bits by a clock signal shared between the master and the slave. The clock signal is always controlled by the master</a:t>
            </a:r>
            <a:r>
              <a:rPr lang="en-US" sz="2000" b="0" i="0" dirty="0">
                <a:effectLst/>
              </a:rPr>
              <a:t>.</a:t>
            </a:r>
          </a:p>
        </p:txBody>
      </p:sp>
      <p:sp>
        <p:nvSpPr>
          <p:cNvPr id="37" name="Rectangle 3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7367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4498E78-4594-4A2B-8DF8-4845500D5BE5}"/>
              </a:ext>
            </a:extLst>
          </p:cNvPr>
          <p:cNvSpPr>
            <a:spLocks noGrp="1"/>
          </p:cNvSpPr>
          <p:nvPr>
            <p:ph type="title"/>
          </p:nvPr>
        </p:nvSpPr>
        <p:spPr>
          <a:xfrm>
            <a:off x="630936" y="630936"/>
            <a:ext cx="5260992" cy="2096756"/>
          </a:xfrm>
          <a:noFill/>
        </p:spPr>
        <p:txBody>
          <a:bodyPr anchor="t">
            <a:normAutofit/>
          </a:bodyPr>
          <a:lstStyle/>
          <a:p>
            <a:r>
              <a:rPr lang="en-CA">
                <a:solidFill>
                  <a:schemeClr val="bg1"/>
                </a:solidFill>
              </a:rPr>
              <a:t>HOW I2C COMMUNICATION PROTOCOL WORKS ??</a:t>
            </a:r>
          </a:p>
        </p:txBody>
      </p:sp>
      <p:sp>
        <p:nvSpPr>
          <p:cNvPr id="3" name="Content Placeholder 2">
            <a:extLst>
              <a:ext uri="{FF2B5EF4-FFF2-40B4-BE49-F238E27FC236}">
                <a16:creationId xmlns:a16="http://schemas.microsoft.com/office/drawing/2014/main" id="{9F12B9FE-B249-4DD3-86F0-557738B42F1D}"/>
              </a:ext>
            </a:extLst>
          </p:cNvPr>
          <p:cNvSpPr>
            <a:spLocks noGrp="1"/>
          </p:cNvSpPr>
          <p:nvPr>
            <p:ph idx="1"/>
          </p:nvPr>
        </p:nvSpPr>
        <p:spPr>
          <a:xfrm>
            <a:off x="6095996" y="630936"/>
            <a:ext cx="5064191" cy="2096769"/>
          </a:xfrm>
          <a:noFill/>
        </p:spPr>
        <p:txBody>
          <a:bodyPr anchor="t">
            <a:normAutofit/>
          </a:bodyPr>
          <a:lstStyle/>
          <a:p>
            <a:r>
              <a:rPr lang="en-US" sz="1500" b="0" i="0">
                <a:solidFill>
                  <a:schemeClr val="bg1"/>
                </a:solidFill>
                <a:effectLst/>
                <a:latin typeface="Open Sans" panose="020B0606030504020204" pitchFamily="34" charset="0"/>
              </a:rPr>
              <a:t>The following protocol (set of rules) is followed by master device and slave devices for the transfer of data between them.</a:t>
            </a:r>
          </a:p>
          <a:p>
            <a:r>
              <a:rPr lang="en-US" sz="1500" b="0" i="0">
                <a:solidFill>
                  <a:schemeClr val="bg1"/>
                </a:solidFill>
                <a:effectLst/>
                <a:latin typeface="Open Sans" panose="020B0606030504020204" pitchFamily="34" charset="0"/>
              </a:rPr>
              <a:t>Data is transferred between the master device and slave devices through a single SDA data line, via patterned sequences of 0’s and 1’s (bits). Each sequence of 0’s and 1’s is termed as a transaction and the data in each transaction is structured as below:</a:t>
            </a:r>
          </a:p>
        </p:txBody>
      </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01C8096F-ED77-4D57-A865-843EB07F32BE}"/>
              </a:ext>
            </a:extLst>
          </p:cNvPr>
          <p:cNvPicPr>
            <a:picLocks noChangeAspect="1"/>
          </p:cNvPicPr>
          <p:nvPr/>
        </p:nvPicPr>
        <p:blipFill>
          <a:blip r:embed="rId2"/>
          <a:stretch>
            <a:fillRect/>
          </a:stretch>
        </p:blipFill>
        <p:spPr>
          <a:xfrm>
            <a:off x="631359" y="3190259"/>
            <a:ext cx="10843065" cy="2656549"/>
          </a:xfrm>
          <a:prstGeom prst="rect">
            <a:avLst/>
          </a:prstGeom>
        </p:spPr>
      </p:pic>
      <p:grpSp>
        <p:nvGrpSpPr>
          <p:cNvPr id="38" name="Group 37">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39" name="Straight Connector 38">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5310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4"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1873"/>
            <a:ext cx="12192000" cy="26861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D64E8C5-F5CB-400D-A4D4-C17DD27FA627}"/>
              </a:ext>
            </a:extLst>
          </p:cNvPr>
          <p:cNvSpPr>
            <a:spLocks noGrp="1"/>
          </p:cNvSpPr>
          <p:nvPr>
            <p:ph type="title"/>
          </p:nvPr>
        </p:nvSpPr>
        <p:spPr>
          <a:xfrm>
            <a:off x="2021633" y="3634276"/>
            <a:ext cx="8148734" cy="1069270"/>
          </a:xfrm>
          <a:solidFill>
            <a:srgbClr val="FFFFFF"/>
          </a:solidFill>
          <a:ln w="31750" cap="sq">
            <a:solidFill>
              <a:srgbClr val="5E5E52"/>
            </a:solidFill>
            <a:miter lim="800000"/>
          </a:ln>
        </p:spPr>
        <p:txBody>
          <a:bodyPr>
            <a:noAutofit/>
          </a:bodyPr>
          <a:lstStyle/>
          <a:p>
            <a:pPr algn="ctr"/>
            <a:r>
              <a:rPr lang="en-CA" sz="3600" b="1" dirty="0">
                <a:solidFill>
                  <a:srgbClr val="262626"/>
                </a:solidFill>
              </a:rPr>
              <a:t>HOW I2C COMMUNICATION PROTOCOL WORKS ??</a:t>
            </a:r>
          </a:p>
        </p:txBody>
      </p:sp>
      <p:pic>
        <p:nvPicPr>
          <p:cNvPr id="4" name="Picture 3">
            <a:extLst>
              <a:ext uri="{FF2B5EF4-FFF2-40B4-BE49-F238E27FC236}">
                <a16:creationId xmlns:a16="http://schemas.microsoft.com/office/drawing/2014/main" id="{6235B12B-7AFE-48A1-BF0B-8BE4E6CC6E2D}"/>
              </a:ext>
            </a:extLst>
          </p:cNvPr>
          <p:cNvPicPr>
            <a:picLocks noChangeAspect="1"/>
          </p:cNvPicPr>
          <p:nvPr/>
        </p:nvPicPr>
        <p:blipFill>
          <a:blip r:embed="rId2"/>
          <a:stretch>
            <a:fillRect/>
          </a:stretch>
        </p:blipFill>
        <p:spPr>
          <a:xfrm>
            <a:off x="1479550" y="913994"/>
            <a:ext cx="9232900" cy="2262061"/>
          </a:xfrm>
          <a:prstGeom prst="rect">
            <a:avLst/>
          </a:prstGeom>
        </p:spPr>
      </p:pic>
      <p:sp>
        <p:nvSpPr>
          <p:cNvPr id="3" name="Content Placeholder 2">
            <a:extLst>
              <a:ext uri="{FF2B5EF4-FFF2-40B4-BE49-F238E27FC236}">
                <a16:creationId xmlns:a16="http://schemas.microsoft.com/office/drawing/2014/main" id="{58B0FDD2-CEDD-47A8-A498-816E455C2A89}"/>
              </a:ext>
            </a:extLst>
          </p:cNvPr>
          <p:cNvSpPr>
            <a:spLocks noGrp="1"/>
          </p:cNvSpPr>
          <p:nvPr>
            <p:ph idx="1"/>
          </p:nvPr>
        </p:nvSpPr>
        <p:spPr>
          <a:xfrm>
            <a:off x="416560" y="4703546"/>
            <a:ext cx="11582400" cy="2032535"/>
          </a:xfrm>
        </p:spPr>
        <p:txBody>
          <a:bodyPr>
            <a:noAutofit/>
          </a:bodyPr>
          <a:lstStyle/>
          <a:p>
            <a:r>
              <a:rPr lang="en-US" sz="1800" b="1" i="0" dirty="0">
                <a:solidFill>
                  <a:schemeClr val="bg1"/>
                </a:solidFill>
                <a:effectLst/>
              </a:rPr>
              <a:t>Start Condition:</a:t>
            </a:r>
            <a:r>
              <a:rPr lang="en-US" sz="1800" b="0" i="0" dirty="0">
                <a:solidFill>
                  <a:schemeClr val="bg1"/>
                </a:solidFill>
                <a:effectLst/>
              </a:rPr>
              <a:t> Whenever a master device/IC decides to start a transaction, it switches the SDA line from high voltage level to a low voltage level before the SCL line switches from high to low. Once a start condition is sent by the master device, all the slave devices get active even if they are in sleep mode and wait for the address bits.</a:t>
            </a:r>
          </a:p>
          <a:p>
            <a:r>
              <a:rPr lang="en-US" sz="1800" b="1" i="0" dirty="0">
                <a:solidFill>
                  <a:schemeClr val="bg1"/>
                </a:solidFill>
                <a:effectLst/>
              </a:rPr>
              <a:t>Stop Condition:</a:t>
            </a:r>
            <a:r>
              <a:rPr lang="en-US" sz="1800" b="0" i="0" dirty="0">
                <a:solidFill>
                  <a:schemeClr val="bg1"/>
                </a:solidFill>
                <a:effectLst/>
              </a:rPr>
              <a:t> After required data blocks are transferred through the SDA line, the master device switches the SDA line from low voltage level to high voltage level before the SCL line switches from high to low.</a:t>
            </a:r>
          </a:p>
          <a:p>
            <a:r>
              <a:rPr lang="en-US" sz="1800" b="1" i="0" dirty="0">
                <a:solidFill>
                  <a:schemeClr val="bg1"/>
                </a:solidFill>
                <a:effectLst/>
              </a:rPr>
              <a:t>Address Frame:</a:t>
            </a:r>
            <a:r>
              <a:rPr lang="en-US" sz="1800" b="0" i="0" dirty="0">
                <a:solidFill>
                  <a:schemeClr val="bg1"/>
                </a:solidFill>
                <a:effectLst/>
              </a:rPr>
              <a:t> It comprises of 7 bits and are filled with the address of slave device to/from which the master device needs send/receive data. All the slave devices on the I2C bus compare these address bits with their address</a:t>
            </a:r>
            <a:endParaRPr lang="en-CA" sz="1800" dirty="0">
              <a:solidFill>
                <a:schemeClr val="bg1"/>
              </a:solidFill>
            </a:endParaRPr>
          </a:p>
        </p:txBody>
      </p:sp>
    </p:spTree>
    <p:extLst>
      <p:ext uri="{BB962C8B-B14F-4D97-AF65-F5344CB8AC3E}">
        <p14:creationId xmlns:p14="http://schemas.microsoft.com/office/powerpoint/2010/main" val="1594537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2" name="Straight Connector 3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CDBE272-6EC5-4DE5-882C-14057D48B742}"/>
              </a:ext>
            </a:extLst>
          </p:cNvPr>
          <p:cNvSpPr>
            <a:spLocks noGrp="1"/>
          </p:cNvSpPr>
          <p:nvPr>
            <p:ph type="title"/>
          </p:nvPr>
        </p:nvSpPr>
        <p:spPr>
          <a:xfrm>
            <a:off x="285457" y="4018137"/>
            <a:ext cx="4916463" cy="2129586"/>
          </a:xfrm>
          <a:noFill/>
        </p:spPr>
        <p:txBody>
          <a:bodyPr anchor="t">
            <a:normAutofit fontScale="90000"/>
          </a:bodyPr>
          <a:lstStyle/>
          <a:p>
            <a:r>
              <a:rPr lang="en-CA" b="1" dirty="0">
                <a:solidFill>
                  <a:schemeClr val="bg1"/>
                </a:solidFill>
              </a:rPr>
              <a:t>HOW I2C COMMUNICATION PROTOCOL WORKS ??</a:t>
            </a:r>
          </a:p>
        </p:txBody>
      </p:sp>
      <p:pic>
        <p:nvPicPr>
          <p:cNvPr id="4" name="Picture 3">
            <a:extLst>
              <a:ext uri="{FF2B5EF4-FFF2-40B4-BE49-F238E27FC236}">
                <a16:creationId xmlns:a16="http://schemas.microsoft.com/office/drawing/2014/main" id="{3B2DEEF2-69AF-41FE-B8BA-27368C875C8C}"/>
              </a:ext>
            </a:extLst>
          </p:cNvPr>
          <p:cNvPicPr>
            <a:picLocks noChangeAspect="1"/>
          </p:cNvPicPr>
          <p:nvPr/>
        </p:nvPicPr>
        <p:blipFill>
          <a:blip r:embed="rId2"/>
          <a:stretch>
            <a:fillRect/>
          </a:stretch>
        </p:blipFill>
        <p:spPr>
          <a:xfrm>
            <a:off x="631359" y="922127"/>
            <a:ext cx="10843065" cy="2656552"/>
          </a:xfrm>
          <a:prstGeom prst="rect">
            <a:avLst/>
          </a:prstGeom>
        </p:spPr>
      </p:pic>
      <p:grpSp>
        <p:nvGrpSpPr>
          <p:cNvPr id="37" name="Group 36">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8" name="Straight Connector 37">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Oval 42">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24E77A-16FF-4297-9EB9-1AE83ED08294}"/>
              </a:ext>
            </a:extLst>
          </p:cNvPr>
          <p:cNvSpPr>
            <a:spLocks noGrp="1"/>
          </p:cNvSpPr>
          <p:nvPr>
            <p:ph idx="1"/>
          </p:nvPr>
        </p:nvSpPr>
        <p:spPr>
          <a:xfrm>
            <a:off x="4875294" y="4018143"/>
            <a:ext cx="6599121" cy="2522279"/>
          </a:xfrm>
          <a:noFill/>
        </p:spPr>
        <p:txBody>
          <a:bodyPr anchor="t">
            <a:normAutofit/>
          </a:bodyPr>
          <a:lstStyle/>
          <a:p>
            <a:pPr fontAlgn="base"/>
            <a:r>
              <a:rPr lang="en-US" sz="1800" b="1" i="0" dirty="0">
                <a:solidFill>
                  <a:schemeClr val="bg1"/>
                </a:solidFill>
                <a:effectLst/>
                <a:latin typeface="inherit"/>
              </a:rPr>
              <a:t>Read/Write Bit: </a:t>
            </a:r>
            <a:r>
              <a:rPr lang="en-US" sz="1800" b="0" i="0" dirty="0">
                <a:solidFill>
                  <a:schemeClr val="bg1"/>
                </a:solidFill>
                <a:effectLst/>
                <a:latin typeface="Open Sans" panose="020B0606030504020204" pitchFamily="34" charset="0"/>
              </a:rPr>
              <a:t>This bit specifies the direction of data transfer. If the master device/IC need to send data to a slave device, this bit is set to ‘0’. If the master IC needs to receive data from the slave device, it is set to ‘1’.</a:t>
            </a:r>
          </a:p>
          <a:p>
            <a:pPr fontAlgn="base"/>
            <a:r>
              <a:rPr lang="en-US" sz="1800" b="1" i="0" dirty="0">
                <a:solidFill>
                  <a:schemeClr val="bg1"/>
                </a:solidFill>
                <a:effectLst/>
                <a:latin typeface="inherit"/>
              </a:rPr>
              <a:t>ACK/NACK Bit:</a:t>
            </a:r>
            <a:r>
              <a:rPr lang="en-US" sz="1800" b="0" i="0" dirty="0">
                <a:solidFill>
                  <a:schemeClr val="bg1"/>
                </a:solidFill>
                <a:effectLst/>
                <a:latin typeface="Montserrat" panose="00000500000000000000" pitchFamily="2" charset="0"/>
              </a:rPr>
              <a:t> </a:t>
            </a:r>
            <a:r>
              <a:rPr lang="en-US" sz="1800" b="0" i="0" dirty="0">
                <a:solidFill>
                  <a:schemeClr val="bg1"/>
                </a:solidFill>
                <a:effectLst/>
                <a:latin typeface="Open Sans" panose="020B0606030504020204" pitchFamily="34" charset="0"/>
              </a:rPr>
              <a:t>It stands for Acknowledged/Not-Acknowledged bit. If the physical address of any slave device coincides with the address broadcasted by the master device, the value of this bit is set to ‘0’ by the slave device. Otherwise it remains at logic ‘1’ (default).</a:t>
            </a:r>
            <a:endParaRPr lang="en-CA" sz="1800" dirty="0">
              <a:solidFill>
                <a:schemeClr val="bg1"/>
              </a:solidFill>
            </a:endParaRPr>
          </a:p>
        </p:txBody>
      </p:sp>
    </p:spTree>
    <p:extLst>
      <p:ext uri="{BB962C8B-B14F-4D97-AF65-F5344CB8AC3E}">
        <p14:creationId xmlns:p14="http://schemas.microsoft.com/office/powerpoint/2010/main" val="31270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C910467-8185-45DD-B8A2-A88DF20DF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711" y="450221"/>
            <a:ext cx="7207948" cy="5948859"/>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7DE8B3B8-F33F-4917-9AF3-73D747E831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9403" y="675740"/>
            <a:ext cx="6795868" cy="550465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759" y="450220"/>
            <a:ext cx="3904488" cy="423367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F2F2EA-880D-4EB8-9266-33EC69115F13}"/>
              </a:ext>
            </a:extLst>
          </p:cNvPr>
          <p:cNvSpPr>
            <a:spLocks noGrp="1"/>
          </p:cNvSpPr>
          <p:nvPr>
            <p:ph type="title"/>
          </p:nvPr>
        </p:nvSpPr>
        <p:spPr>
          <a:xfrm>
            <a:off x="8086221" y="1115568"/>
            <a:ext cx="3364992" cy="2843784"/>
          </a:xfrm>
        </p:spPr>
        <p:txBody>
          <a:bodyPr vert="horz" lIns="91440" tIns="45720" rIns="91440" bIns="45720" rtlCol="0" anchor="ctr">
            <a:normAutofit/>
          </a:bodyPr>
          <a:lstStyle/>
          <a:p>
            <a:r>
              <a:rPr lang="en-US" sz="4600" kern="1200">
                <a:solidFill>
                  <a:srgbClr val="FFFFFF"/>
                </a:solidFill>
                <a:latin typeface="+mj-lt"/>
                <a:ea typeface="+mj-ea"/>
                <a:cs typeface="+mj-cs"/>
              </a:rPr>
              <a:t>I2C PORTS IN BEAGLEBONE BLACK</a:t>
            </a:r>
          </a:p>
        </p:txBody>
      </p:sp>
      <p:sp>
        <p:nvSpPr>
          <p:cNvPr id="77" name="Rectangle 76">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1076" y="4846320"/>
            <a:ext cx="2395728" cy="1563624"/>
          </a:xfrm>
          <a:prstGeom prst="rect">
            <a:avLst/>
          </a:prstGeom>
          <a:solidFill>
            <a:schemeClr val="accent1">
              <a:alpha val="94902"/>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2221" y="4846320"/>
            <a:ext cx="1353312" cy="1572768"/>
          </a:xfrm>
          <a:prstGeom prst="rect">
            <a:avLst/>
          </a:prstGeom>
          <a:solidFill>
            <a:srgbClr val="61547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6328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FBDC54-C88C-474E-A0C2-414EAAFA8FAA}"/>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SCHEMATIC DIAGRAM</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descr="Timeline&#10;&#10;Description automatically generated">
            <a:extLst>
              <a:ext uri="{FF2B5EF4-FFF2-40B4-BE49-F238E27FC236}">
                <a16:creationId xmlns:a16="http://schemas.microsoft.com/office/drawing/2014/main" id="{E8DAC925-BAFB-42C2-817D-E4AA29C4E7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2850" y="2427541"/>
            <a:ext cx="9351200" cy="3997637"/>
          </a:xfrm>
          <a:prstGeom prst="rect">
            <a:avLst/>
          </a:prstGeom>
        </p:spPr>
      </p:pic>
    </p:spTree>
    <p:extLst>
      <p:ext uri="{BB962C8B-B14F-4D97-AF65-F5344CB8AC3E}">
        <p14:creationId xmlns:p14="http://schemas.microsoft.com/office/powerpoint/2010/main" val="159896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4C0F264-F375-4563-BFD4-4E23DD5277B5}"/>
              </a:ext>
            </a:extLst>
          </p:cNvPr>
          <p:cNvSpPr>
            <a:spLocks noGrp="1"/>
          </p:cNvSpPr>
          <p:nvPr>
            <p:ph type="title"/>
          </p:nvPr>
        </p:nvSpPr>
        <p:spPr>
          <a:xfrm>
            <a:off x="1014141" y="1450655"/>
            <a:ext cx="3932030" cy="3956690"/>
          </a:xfrm>
        </p:spPr>
        <p:txBody>
          <a:bodyPr anchor="ctr">
            <a:normAutofit/>
          </a:bodyPr>
          <a:lstStyle/>
          <a:p>
            <a:r>
              <a:rPr lang="en-CA" sz="7400">
                <a:solidFill>
                  <a:schemeClr val="bg1"/>
                </a:solidFill>
              </a:rPr>
              <a:t>TABLE OF CONTENT</a:t>
            </a:r>
          </a:p>
        </p:txBody>
      </p:sp>
      <p:cxnSp>
        <p:nvCxnSpPr>
          <p:cNvPr id="14"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5BD840-FE9B-4E85-A114-35A077625AD9}"/>
              </a:ext>
            </a:extLst>
          </p:cNvPr>
          <p:cNvSpPr>
            <a:spLocks noGrp="1"/>
          </p:cNvSpPr>
          <p:nvPr>
            <p:ph idx="1"/>
          </p:nvPr>
        </p:nvSpPr>
        <p:spPr>
          <a:xfrm>
            <a:off x="6096000" y="142243"/>
            <a:ext cx="5008901" cy="6858000"/>
          </a:xfrm>
        </p:spPr>
        <p:txBody>
          <a:bodyPr anchor="ctr">
            <a:normAutofit/>
          </a:bodyPr>
          <a:lstStyle/>
          <a:p>
            <a:r>
              <a:rPr lang="en-CA" sz="1400" b="1" dirty="0">
                <a:solidFill>
                  <a:schemeClr val="bg1"/>
                </a:solidFill>
              </a:rPr>
              <a:t>PROJECT OVERVIEW</a:t>
            </a:r>
          </a:p>
          <a:p>
            <a:r>
              <a:rPr lang="en-CA" sz="1400" b="1" dirty="0">
                <a:solidFill>
                  <a:schemeClr val="bg1"/>
                </a:solidFill>
              </a:rPr>
              <a:t>UNTIL NOW</a:t>
            </a:r>
          </a:p>
          <a:p>
            <a:r>
              <a:rPr lang="en-CA" sz="1400" b="1" dirty="0">
                <a:solidFill>
                  <a:schemeClr val="bg1"/>
                </a:solidFill>
              </a:rPr>
              <a:t>TASK OBJECTIVES</a:t>
            </a:r>
          </a:p>
          <a:p>
            <a:r>
              <a:rPr lang="en-CA" sz="1400" b="1" dirty="0">
                <a:solidFill>
                  <a:schemeClr val="bg1"/>
                </a:solidFill>
              </a:rPr>
              <a:t>REQUIREMENTS</a:t>
            </a:r>
          </a:p>
          <a:p>
            <a:pPr lvl="1"/>
            <a:r>
              <a:rPr lang="en-CA" sz="1400" dirty="0">
                <a:solidFill>
                  <a:schemeClr val="bg1"/>
                </a:solidFill>
              </a:rPr>
              <a:t>HARDWARE REQUIREMENTS</a:t>
            </a:r>
          </a:p>
          <a:p>
            <a:pPr lvl="1"/>
            <a:r>
              <a:rPr lang="en-CA" sz="1400" dirty="0">
                <a:solidFill>
                  <a:schemeClr val="bg1"/>
                </a:solidFill>
              </a:rPr>
              <a:t>SOFTWARE REQUIREMENTS</a:t>
            </a:r>
          </a:p>
          <a:p>
            <a:r>
              <a:rPr lang="en-CA" sz="1400" b="1" dirty="0">
                <a:solidFill>
                  <a:schemeClr val="bg1"/>
                </a:solidFill>
              </a:rPr>
              <a:t>INTRODUCTION OF BEAGLEBONE BLACK</a:t>
            </a:r>
          </a:p>
          <a:p>
            <a:pPr lvl="1"/>
            <a:r>
              <a:rPr lang="en-CA" sz="1400" dirty="0">
                <a:solidFill>
                  <a:schemeClr val="bg1"/>
                </a:solidFill>
              </a:rPr>
              <a:t>FEATURES</a:t>
            </a:r>
          </a:p>
          <a:p>
            <a:pPr lvl="1"/>
            <a:r>
              <a:rPr lang="en-CA" sz="1400" dirty="0">
                <a:solidFill>
                  <a:schemeClr val="bg1"/>
                </a:solidFill>
              </a:rPr>
              <a:t>PIN LAYOUT</a:t>
            </a:r>
          </a:p>
          <a:p>
            <a:r>
              <a:rPr lang="en-CA" sz="1400" b="1" dirty="0">
                <a:solidFill>
                  <a:schemeClr val="bg1"/>
                </a:solidFill>
              </a:rPr>
              <a:t>INTRODUCTION OF RTC MODULE</a:t>
            </a:r>
          </a:p>
          <a:p>
            <a:pPr lvl="1"/>
            <a:r>
              <a:rPr lang="en-CA" sz="1400" dirty="0">
                <a:solidFill>
                  <a:schemeClr val="bg1"/>
                </a:solidFill>
              </a:rPr>
              <a:t>FEATURES</a:t>
            </a:r>
          </a:p>
          <a:p>
            <a:pPr lvl="1"/>
            <a:r>
              <a:rPr lang="en-CA" sz="1400" dirty="0">
                <a:solidFill>
                  <a:schemeClr val="bg1"/>
                </a:solidFill>
              </a:rPr>
              <a:t>PIN LAYOUT</a:t>
            </a:r>
          </a:p>
          <a:p>
            <a:pPr lvl="1"/>
            <a:r>
              <a:rPr lang="en-CA" sz="1400" dirty="0">
                <a:solidFill>
                  <a:schemeClr val="bg1"/>
                </a:solidFill>
              </a:rPr>
              <a:t>ROLE OF RTC MODULE</a:t>
            </a:r>
          </a:p>
          <a:p>
            <a:r>
              <a:rPr lang="en-CA" sz="1400" b="1" dirty="0">
                <a:solidFill>
                  <a:schemeClr val="bg1"/>
                </a:solidFill>
              </a:rPr>
              <a:t>COMMUNICATION PROTOCOL</a:t>
            </a:r>
          </a:p>
          <a:p>
            <a:r>
              <a:rPr lang="en-CA" sz="1400" b="1" dirty="0">
                <a:solidFill>
                  <a:schemeClr val="bg1"/>
                </a:solidFill>
              </a:rPr>
              <a:t>INTERFACING OF RTC MODULE WITH BEAGLEBONE BLACK</a:t>
            </a:r>
          </a:p>
          <a:p>
            <a:pPr lvl="1"/>
            <a:r>
              <a:rPr lang="en-CA" sz="1400" dirty="0">
                <a:solidFill>
                  <a:schemeClr val="bg1"/>
                </a:solidFill>
              </a:rPr>
              <a:t>SCHEMATIC DIAGRAM</a:t>
            </a:r>
          </a:p>
          <a:p>
            <a:pPr lvl="1"/>
            <a:r>
              <a:rPr lang="en-CA" sz="1400" dirty="0">
                <a:solidFill>
                  <a:schemeClr val="bg1"/>
                </a:solidFill>
              </a:rPr>
              <a:t>CONNECTIONS</a:t>
            </a:r>
          </a:p>
          <a:p>
            <a:pPr lvl="1"/>
            <a:r>
              <a:rPr lang="en-CA" sz="1400" dirty="0">
                <a:solidFill>
                  <a:schemeClr val="bg1"/>
                </a:solidFill>
              </a:rPr>
              <a:t>LIBRARIES INCLUDED FOR INTERFACING</a:t>
            </a:r>
          </a:p>
          <a:p>
            <a:pPr lvl="1"/>
            <a:r>
              <a:rPr lang="en-CA" sz="1400" dirty="0">
                <a:solidFill>
                  <a:schemeClr val="bg1"/>
                </a:solidFill>
              </a:rPr>
              <a:t>CODING</a:t>
            </a:r>
          </a:p>
          <a:p>
            <a:pPr lvl="1"/>
            <a:r>
              <a:rPr lang="en-CA" sz="1400" dirty="0">
                <a:solidFill>
                  <a:schemeClr val="bg1"/>
                </a:solidFill>
              </a:rPr>
              <a:t>TERMINAL COMMANDS</a:t>
            </a:r>
          </a:p>
          <a:p>
            <a:pPr lvl="1"/>
            <a:r>
              <a:rPr lang="en-CA" sz="1400" dirty="0">
                <a:solidFill>
                  <a:schemeClr val="bg1"/>
                </a:solidFill>
              </a:rPr>
              <a:t>OUTPUT</a:t>
            </a:r>
          </a:p>
          <a:p>
            <a:r>
              <a:rPr lang="en-CA" sz="1400" b="1" dirty="0">
                <a:solidFill>
                  <a:schemeClr val="bg1"/>
                </a:solidFill>
              </a:rPr>
              <a:t>REFERENCES</a:t>
            </a:r>
          </a:p>
          <a:p>
            <a:endParaRPr lang="en-CA" sz="800" dirty="0">
              <a:solidFill>
                <a:schemeClr val="bg1"/>
              </a:solidFill>
            </a:endParaRPr>
          </a:p>
        </p:txBody>
      </p:sp>
    </p:spTree>
    <p:extLst>
      <p:ext uri="{BB962C8B-B14F-4D97-AF65-F5344CB8AC3E}">
        <p14:creationId xmlns:p14="http://schemas.microsoft.com/office/powerpoint/2010/main" val="3968136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text, electronics&#10;&#10;Description automatically generated">
            <a:extLst>
              <a:ext uri="{FF2B5EF4-FFF2-40B4-BE49-F238E27FC236}">
                <a16:creationId xmlns:a16="http://schemas.microsoft.com/office/drawing/2014/main" id="{83D6F525-3FB6-43C4-8765-841070F4C7F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50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110C60-858C-4CAB-B928-4C011BCD8211}"/>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CONNECTIONS OF RTC MODULE WITH BEAGLEBONE BLACK</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073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47130-CDE6-42D6-863E-A4627BA5C465}"/>
              </a:ext>
            </a:extLst>
          </p:cNvPr>
          <p:cNvSpPr>
            <a:spLocks noGrp="1"/>
          </p:cNvSpPr>
          <p:nvPr>
            <p:ph type="title"/>
          </p:nvPr>
        </p:nvSpPr>
        <p:spPr>
          <a:xfrm>
            <a:off x="841248" y="334644"/>
            <a:ext cx="10509504" cy="1076914"/>
          </a:xfrm>
        </p:spPr>
        <p:txBody>
          <a:bodyPr anchor="ctr">
            <a:normAutofit/>
          </a:bodyPr>
          <a:lstStyle/>
          <a:p>
            <a:r>
              <a:rPr lang="en-CA" sz="4000"/>
              <a:t>LIBRARIES USED FOR THIS INTERFACING</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12B0D93-E74B-4169-9FF9-42ACEEE11465}"/>
              </a:ext>
            </a:extLst>
          </p:cNvPr>
          <p:cNvGraphicFramePr>
            <a:graphicFrameLocks noGrp="1"/>
          </p:cNvGraphicFramePr>
          <p:nvPr>
            <p:ph idx="1"/>
            <p:extLst>
              <p:ext uri="{D42A27DB-BD31-4B8C-83A1-F6EECF244321}">
                <p14:modId xmlns:p14="http://schemas.microsoft.com/office/powerpoint/2010/main" val="3545740423"/>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162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02458EBC-C901-48D4-8779-798184C1C8E3}"/>
              </a:ext>
            </a:extLst>
          </p:cNvPr>
          <p:cNvPicPr>
            <a:picLocks noChangeAspect="1"/>
          </p:cNvPicPr>
          <p:nvPr/>
        </p:nvPicPr>
        <p:blipFill rotWithShape="1">
          <a:blip r:embed="rId2">
            <a:extLst>
              <a:ext uri="{28A0092B-C50C-407E-A947-70E740481C1C}">
                <a14:useLocalDpi xmlns:a14="http://schemas.microsoft.com/office/drawing/2010/main" val="0"/>
              </a:ext>
            </a:extLst>
          </a:blip>
          <a:srcRect r="25"/>
          <a:stretch/>
        </p:blipFill>
        <p:spPr>
          <a:xfrm>
            <a:off x="20" y="10"/>
            <a:ext cx="12188932" cy="6857990"/>
          </a:xfrm>
          <a:prstGeom prst="rect">
            <a:avLst/>
          </a:prstGeom>
        </p:spPr>
      </p:pic>
      <p:sp>
        <p:nvSpPr>
          <p:cNvPr id="12" name="Freeform: Shape 11">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189199-CFDD-4A0E-ADEF-1B3F8C27A321}"/>
              </a:ext>
            </a:extLst>
          </p:cNvPr>
          <p:cNvSpPr>
            <a:spLocks noGrp="1"/>
          </p:cNvSpPr>
          <p:nvPr>
            <p:ph type="title"/>
          </p:nvPr>
        </p:nvSpPr>
        <p:spPr>
          <a:xfrm>
            <a:off x="618062" y="4185749"/>
            <a:ext cx="9265771" cy="622836"/>
          </a:xfrm>
        </p:spPr>
        <p:txBody>
          <a:bodyPr>
            <a:normAutofit/>
          </a:bodyPr>
          <a:lstStyle/>
          <a:p>
            <a:r>
              <a:rPr lang="en-CA" sz="3600"/>
              <a:t>TERMINAL COMMANDS</a:t>
            </a:r>
          </a:p>
        </p:txBody>
      </p:sp>
      <p:sp>
        <p:nvSpPr>
          <p:cNvPr id="9" name="Content Placeholder 8">
            <a:extLst>
              <a:ext uri="{FF2B5EF4-FFF2-40B4-BE49-F238E27FC236}">
                <a16:creationId xmlns:a16="http://schemas.microsoft.com/office/drawing/2014/main" id="{A5CF850D-9E72-41E4-94DE-0D273060A7ED}"/>
              </a:ext>
            </a:extLst>
          </p:cNvPr>
          <p:cNvSpPr>
            <a:spLocks noGrp="1"/>
          </p:cNvSpPr>
          <p:nvPr>
            <p:ph idx="1"/>
          </p:nvPr>
        </p:nvSpPr>
        <p:spPr>
          <a:xfrm>
            <a:off x="618063" y="4856921"/>
            <a:ext cx="9565028" cy="1249240"/>
          </a:xfrm>
        </p:spPr>
        <p:txBody>
          <a:bodyPr>
            <a:normAutofit/>
          </a:bodyPr>
          <a:lstStyle/>
          <a:p>
            <a:r>
              <a:rPr lang="en-US" sz="1800" dirty="0"/>
              <a:t>STEP 1: Enter the command “</a:t>
            </a:r>
            <a:r>
              <a:rPr lang="en-US" sz="1800" dirty="0" err="1"/>
              <a:t>ssh</a:t>
            </a:r>
            <a:r>
              <a:rPr lang="en-US" sz="1800" dirty="0"/>
              <a:t> debian@192.168.7.2” here </a:t>
            </a:r>
            <a:r>
              <a:rPr lang="en-US" sz="1800" dirty="0" err="1"/>
              <a:t>ssh</a:t>
            </a:r>
            <a:r>
              <a:rPr lang="en-US" sz="1800" dirty="0"/>
              <a:t> command instruct the system to establish an encrypted secure connection with the host machine. Debian here represent the </a:t>
            </a:r>
            <a:r>
              <a:rPr lang="en-US" sz="1800" dirty="0" err="1"/>
              <a:t>user_name</a:t>
            </a:r>
            <a:r>
              <a:rPr lang="en-US" sz="1800" dirty="0"/>
              <a:t> that is being accessed on the host and then it is followed by an IP address.</a:t>
            </a:r>
          </a:p>
          <a:p>
            <a:r>
              <a:rPr lang="en-US" sz="1800" dirty="0"/>
              <a:t>STEP2:  Before continue to next step, the password “</a:t>
            </a:r>
            <a:r>
              <a:rPr lang="en-US" sz="1800" dirty="0" err="1"/>
              <a:t>temppwd</a:t>
            </a:r>
            <a:r>
              <a:rPr lang="en-US" sz="1800" dirty="0"/>
              <a:t>” must be entered.</a:t>
            </a:r>
          </a:p>
          <a:p>
            <a:endParaRPr lang="en-US" sz="1800" dirty="0"/>
          </a:p>
        </p:txBody>
      </p:sp>
      <p:sp>
        <p:nvSpPr>
          <p:cNvPr id="6" name="Rectangle 5">
            <a:extLst>
              <a:ext uri="{FF2B5EF4-FFF2-40B4-BE49-F238E27FC236}">
                <a16:creationId xmlns:a16="http://schemas.microsoft.com/office/drawing/2014/main" id="{F7E1D737-43BD-466C-83D8-3675938FCAB9}"/>
              </a:ext>
            </a:extLst>
          </p:cNvPr>
          <p:cNvSpPr/>
          <p:nvPr/>
        </p:nvSpPr>
        <p:spPr>
          <a:xfrm>
            <a:off x="2164080" y="457200"/>
            <a:ext cx="1473200" cy="2946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Connector: Elbow 7">
            <a:extLst>
              <a:ext uri="{FF2B5EF4-FFF2-40B4-BE49-F238E27FC236}">
                <a16:creationId xmlns:a16="http://schemas.microsoft.com/office/drawing/2014/main" id="{83958D68-26F0-4533-A530-CD2F7212617E}"/>
              </a:ext>
            </a:extLst>
          </p:cNvPr>
          <p:cNvCxnSpPr>
            <a:stCxn id="6" idx="3"/>
          </p:cNvCxnSpPr>
          <p:nvPr/>
        </p:nvCxnSpPr>
        <p:spPr>
          <a:xfrm>
            <a:off x="3637280" y="604520"/>
            <a:ext cx="2164060" cy="4252401"/>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5DBE63-EE54-4DC1-8EB9-4C62F2E6CCA8}"/>
              </a:ext>
            </a:extLst>
          </p:cNvPr>
          <p:cNvSpPr/>
          <p:nvPr/>
        </p:nvSpPr>
        <p:spPr>
          <a:xfrm>
            <a:off x="2164080" y="1442720"/>
            <a:ext cx="2164060" cy="426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16B712A8-F174-4E56-B1B5-42DF6E30923E}"/>
              </a:ext>
            </a:extLst>
          </p:cNvPr>
          <p:cNvSpPr txBox="1"/>
          <p:nvPr/>
        </p:nvSpPr>
        <p:spPr>
          <a:xfrm>
            <a:off x="2164080" y="1442720"/>
            <a:ext cx="3209787" cy="369332"/>
          </a:xfrm>
          <a:prstGeom prst="rect">
            <a:avLst/>
          </a:prstGeom>
          <a:noFill/>
        </p:spPr>
        <p:txBody>
          <a:bodyPr wrap="square" rtlCol="0">
            <a:spAutoFit/>
          </a:bodyPr>
          <a:lstStyle/>
          <a:p>
            <a:r>
              <a:rPr lang="en-CA" dirty="0"/>
              <a:t>Enter password here</a:t>
            </a:r>
          </a:p>
        </p:txBody>
      </p:sp>
    </p:spTree>
    <p:extLst>
      <p:ext uri="{BB962C8B-B14F-4D97-AF65-F5344CB8AC3E}">
        <p14:creationId xmlns:p14="http://schemas.microsoft.com/office/powerpoint/2010/main" val="486317697"/>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C8E73541-0E0F-49CF-97AF-B3349B7595F4}"/>
              </a:ext>
            </a:extLst>
          </p:cNvPr>
          <p:cNvPicPr>
            <a:picLocks noChangeAspect="1"/>
          </p:cNvPicPr>
          <p:nvPr/>
        </p:nvPicPr>
        <p:blipFill rotWithShape="1">
          <a:blip r:embed="rId2">
            <a:extLst>
              <a:ext uri="{28A0092B-C50C-407E-A947-70E740481C1C}">
                <a14:useLocalDpi xmlns:a14="http://schemas.microsoft.com/office/drawing/2010/main" val="0"/>
              </a:ext>
            </a:extLst>
          </a:blip>
          <a:srcRect r="25"/>
          <a:stretch/>
        </p:blipFill>
        <p:spPr>
          <a:xfrm>
            <a:off x="20" y="10"/>
            <a:ext cx="12188932" cy="6857990"/>
          </a:xfrm>
          <a:prstGeom prst="rect">
            <a:avLst/>
          </a:prstGeom>
        </p:spPr>
      </p:pic>
      <p:sp>
        <p:nvSpPr>
          <p:cNvPr id="12" name="Freeform: Shape 11">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2418EA-A184-4337-B800-BD3ABA5DCCD5}"/>
              </a:ext>
            </a:extLst>
          </p:cNvPr>
          <p:cNvSpPr>
            <a:spLocks noGrp="1"/>
          </p:cNvSpPr>
          <p:nvPr>
            <p:ph type="title"/>
          </p:nvPr>
        </p:nvSpPr>
        <p:spPr>
          <a:xfrm>
            <a:off x="618062" y="4185749"/>
            <a:ext cx="9265771" cy="622836"/>
          </a:xfrm>
        </p:spPr>
        <p:txBody>
          <a:bodyPr>
            <a:normAutofit/>
          </a:bodyPr>
          <a:lstStyle/>
          <a:p>
            <a:r>
              <a:rPr lang="en-CA" sz="3600"/>
              <a:t>TERMINAL COMMANDS</a:t>
            </a:r>
          </a:p>
        </p:txBody>
      </p:sp>
      <p:sp>
        <p:nvSpPr>
          <p:cNvPr id="9" name="Content Placeholder 8">
            <a:extLst>
              <a:ext uri="{FF2B5EF4-FFF2-40B4-BE49-F238E27FC236}">
                <a16:creationId xmlns:a16="http://schemas.microsoft.com/office/drawing/2014/main" id="{668A8A2D-3F59-4175-8583-ACF965882FA5}"/>
              </a:ext>
            </a:extLst>
          </p:cNvPr>
          <p:cNvSpPr>
            <a:spLocks noGrp="1"/>
          </p:cNvSpPr>
          <p:nvPr>
            <p:ph idx="1"/>
          </p:nvPr>
        </p:nvSpPr>
        <p:spPr>
          <a:xfrm>
            <a:off x="618063" y="4856921"/>
            <a:ext cx="9565028" cy="1249240"/>
          </a:xfrm>
        </p:spPr>
        <p:txBody>
          <a:bodyPr>
            <a:normAutofit/>
          </a:bodyPr>
          <a:lstStyle/>
          <a:p>
            <a:r>
              <a:rPr lang="en-US" sz="1800" dirty="0"/>
              <a:t>STEP 3: Enter the command “</a:t>
            </a:r>
            <a:r>
              <a:rPr lang="en-US" sz="1800" dirty="0" err="1"/>
              <a:t>rtctest.c</a:t>
            </a:r>
            <a:r>
              <a:rPr lang="en-US" sz="1800" dirty="0"/>
              <a:t>” to open Nano text editor and to directly write, edit and navigate the code and to get immediate onscreen feedback. Here, </a:t>
            </a:r>
            <a:r>
              <a:rPr lang="en-US" sz="1800" dirty="0" err="1"/>
              <a:t>rtctest.c</a:t>
            </a:r>
            <a:r>
              <a:rPr lang="en-US" sz="1800" dirty="0"/>
              <a:t> is the file name. Then enter the same password “</a:t>
            </a:r>
            <a:r>
              <a:rPr lang="en-US" sz="1800" dirty="0" err="1"/>
              <a:t>temppwd</a:t>
            </a:r>
            <a:r>
              <a:rPr lang="en-US" sz="1800" dirty="0"/>
              <a:t>.”</a:t>
            </a:r>
          </a:p>
          <a:p>
            <a:r>
              <a:rPr lang="en-US" sz="1800" dirty="0"/>
              <a:t>Here CTRL+O : save the code; then press enter; CTRL+X : to exit.</a:t>
            </a:r>
          </a:p>
          <a:p>
            <a:endParaRPr lang="en-US" sz="1800" dirty="0"/>
          </a:p>
        </p:txBody>
      </p:sp>
      <p:sp>
        <p:nvSpPr>
          <p:cNvPr id="6" name="Rectangle 5">
            <a:extLst>
              <a:ext uri="{FF2B5EF4-FFF2-40B4-BE49-F238E27FC236}">
                <a16:creationId xmlns:a16="http://schemas.microsoft.com/office/drawing/2014/main" id="{954179AA-3416-479B-AF01-CE7D8B224BAD}"/>
              </a:ext>
            </a:extLst>
          </p:cNvPr>
          <p:cNvSpPr/>
          <p:nvPr/>
        </p:nvSpPr>
        <p:spPr>
          <a:xfrm>
            <a:off x="1513840" y="2540000"/>
            <a:ext cx="1473200" cy="2941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Connector: Elbow 7">
            <a:extLst>
              <a:ext uri="{FF2B5EF4-FFF2-40B4-BE49-F238E27FC236}">
                <a16:creationId xmlns:a16="http://schemas.microsoft.com/office/drawing/2014/main" id="{4A3618C7-8A01-425A-A525-FB05264E7FBE}"/>
              </a:ext>
            </a:extLst>
          </p:cNvPr>
          <p:cNvCxnSpPr>
            <a:stCxn id="6" idx="3"/>
          </p:cNvCxnSpPr>
          <p:nvPr/>
        </p:nvCxnSpPr>
        <p:spPr>
          <a:xfrm>
            <a:off x="2987040" y="2687096"/>
            <a:ext cx="1066800" cy="211527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26754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monitor, electronics&#10;&#10;Description automatically generated">
            <a:extLst>
              <a:ext uri="{FF2B5EF4-FFF2-40B4-BE49-F238E27FC236}">
                <a16:creationId xmlns:a16="http://schemas.microsoft.com/office/drawing/2014/main" id="{1E4BABF7-C031-4856-A9AD-AC6A3DFDBBB8}"/>
              </a:ext>
            </a:extLst>
          </p:cNvPr>
          <p:cNvPicPr>
            <a:picLocks noChangeAspect="1"/>
          </p:cNvPicPr>
          <p:nvPr/>
        </p:nvPicPr>
        <p:blipFill rotWithShape="1">
          <a:blip r:embed="rId2">
            <a:extLst>
              <a:ext uri="{28A0092B-C50C-407E-A947-70E740481C1C}">
                <a14:useLocalDpi xmlns:a14="http://schemas.microsoft.com/office/drawing/2010/main" val="0"/>
              </a:ext>
            </a:extLst>
          </a:blip>
          <a:srcRect r="9091" b="9091"/>
          <a:stretch/>
        </p:blipFill>
        <p:spPr>
          <a:xfrm>
            <a:off x="-4" y="0"/>
            <a:ext cx="12191981" cy="6857990"/>
          </a:xfrm>
          <a:prstGeom prst="rect">
            <a:avLst/>
          </a:prstGeom>
        </p:spPr>
      </p:pic>
      <p:sp>
        <p:nvSpPr>
          <p:cNvPr id="24" name="Rectangle 1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8DB5A9-AE2A-45AC-B859-23490B45486B}"/>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CODING</a:t>
            </a:r>
          </a:p>
        </p:txBody>
      </p:sp>
      <p:sp>
        <p:nvSpPr>
          <p:cNvPr id="25" name="Rectangle: Rounded Corners 2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91A058-1D69-4CB9-9102-4461EB1F2C14}"/>
              </a:ext>
            </a:extLst>
          </p:cNvPr>
          <p:cNvSpPr/>
          <p:nvPr/>
        </p:nvSpPr>
        <p:spPr>
          <a:xfrm>
            <a:off x="995680" y="762000"/>
            <a:ext cx="6593840" cy="4978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Connector: Elbow 7">
            <a:extLst>
              <a:ext uri="{FF2B5EF4-FFF2-40B4-BE49-F238E27FC236}">
                <a16:creationId xmlns:a16="http://schemas.microsoft.com/office/drawing/2014/main" id="{DC9A004E-C0A2-45ED-A6BC-899EBA49B0BC}"/>
              </a:ext>
            </a:extLst>
          </p:cNvPr>
          <p:cNvCxnSpPr>
            <a:cxnSpLocks/>
          </p:cNvCxnSpPr>
          <p:nvPr/>
        </p:nvCxnSpPr>
        <p:spPr>
          <a:xfrm>
            <a:off x="7609841" y="995679"/>
            <a:ext cx="1148082" cy="497842"/>
          </a:xfrm>
          <a:prstGeom prst="bentConnector3">
            <a:avLst>
              <a:gd name="adj1" fmla="val 10044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0232BF-06F8-4B76-9007-E0B7FB5E9A08}"/>
              </a:ext>
            </a:extLst>
          </p:cNvPr>
          <p:cNvSpPr txBox="1"/>
          <p:nvPr/>
        </p:nvSpPr>
        <p:spPr>
          <a:xfrm>
            <a:off x="7609840" y="1595120"/>
            <a:ext cx="2753359" cy="369332"/>
          </a:xfrm>
          <a:prstGeom prst="rect">
            <a:avLst/>
          </a:prstGeom>
          <a:noFill/>
        </p:spPr>
        <p:txBody>
          <a:bodyPr wrap="square" rtlCol="0">
            <a:spAutoFit/>
          </a:bodyPr>
          <a:lstStyle/>
          <a:p>
            <a:r>
              <a:rPr lang="en-CA" dirty="0"/>
              <a:t>Libraries used in coding</a:t>
            </a:r>
          </a:p>
        </p:txBody>
      </p:sp>
      <p:sp>
        <p:nvSpPr>
          <p:cNvPr id="16" name="Rectangle 15">
            <a:extLst>
              <a:ext uri="{FF2B5EF4-FFF2-40B4-BE49-F238E27FC236}">
                <a16:creationId xmlns:a16="http://schemas.microsoft.com/office/drawing/2014/main" id="{43E7D80E-7669-41CC-8A19-B611E3A55204}"/>
              </a:ext>
            </a:extLst>
          </p:cNvPr>
          <p:cNvSpPr/>
          <p:nvPr/>
        </p:nvSpPr>
        <p:spPr>
          <a:xfrm>
            <a:off x="741680" y="2194560"/>
            <a:ext cx="5049520" cy="3002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0" name="Connector: Elbow 19">
            <a:extLst>
              <a:ext uri="{FF2B5EF4-FFF2-40B4-BE49-F238E27FC236}">
                <a16:creationId xmlns:a16="http://schemas.microsoft.com/office/drawing/2014/main" id="{75EBDDD7-F8D7-4E1C-9BD4-617B769392A6}"/>
              </a:ext>
            </a:extLst>
          </p:cNvPr>
          <p:cNvCxnSpPr>
            <a:stCxn id="16" idx="3"/>
          </p:cNvCxnSpPr>
          <p:nvPr/>
        </p:nvCxnSpPr>
        <p:spPr>
          <a:xfrm>
            <a:off x="5791200" y="2344664"/>
            <a:ext cx="751840" cy="1180856"/>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74914-E0FE-42F9-87C8-053B57ED7867}"/>
              </a:ext>
            </a:extLst>
          </p:cNvPr>
          <p:cNvSpPr txBox="1"/>
          <p:nvPr/>
        </p:nvSpPr>
        <p:spPr>
          <a:xfrm>
            <a:off x="4490720" y="3667760"/>
            <a:ext cx="6207760" cy="646331"/>
          </a:xfrm>
          <a:prstGeom prst="rect">
            <a:avLst/>
          </a:prstGeom>
          <a:noFill/>
        </p:spPr>
        <p:txBody>
          <a:bodyPr wrap="square" rtlCol="0">
            <a:spAutoFit/>
          </a:bodyPr>
          <a:lstStyle/>
          <a:p>
            <a:r>
              <a:rPr lang="en-CA" dirty="0"/>
              <a:t>This command is used to read the time of RTC where r is to read the time and dev/rtc0  defines the “RTC class drivers.” </a:t>
            </a:r>
          </a:p>
        </p:txBody>
      </p:sp>
    </p:spTree>
    <p:extLst>
      <p:ext uri="{BB962C8B-B14F-4D97-AF65-F5344CB8AC3E}">
        <p14:creationId xmlns:p14="http://schemas.microsoft.com/office/powerpoint/2010/main" val="1693627351"/>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40FFFA21-1C18-47DF-B441-2F2D7761C44F}"/>
              </a:ext>
            </a:extLst>
          </p:cNvPr>
          <p:cNvPicPr>
            <a:picLocks noChangeAspect="1"/>
          </p:cNvPicPr>
          <p:nvPr/>
        </p:nvPicPr>
        <p:blipFill rotWithShape="1">
          <a:blip r:embed="rId2">
            <a:extLst>
              <a:ext uri="{28A0092B-C50C-407E-A947-70E740481C1C}">
                <a14:useLocalDpi xmlns:a14="http://schemas.microsoft.com/office/drawing/2010/main" val="0"/>
              </a:ext>
            </a:extLst>
          </a:blip>
          <a:srcRect r="25"/>
          <a:stretch/>
        </p:blipFill>
        <p:spPr>
          <a:xfrm>
            <a:off x="20" y="10"/>
            <a:ext cx="12188932" cy="6857990"/>
          </a:xfrm>
          <a:prstGeom prst="rect">
            <a:avLst/>
          </a:prstGeom>
        </p:spPr>
      </p:pic>
      <p:sp>
        <p:nvSpPr>
          <p:cNvPr id="21" name="Freeform: Shape 20">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73F782-457B-4867-A3F3-50755C3E02A2}"/>
              </a:ext>
            </a:extLst>
          </p:cNvPr>
          <p:cNvSpPr>
            <a:spLocks noGrp="1"/>
          </p:cNvSpPr>
          <p:nvPr>
            <p:ph type="title"/>
          </p:nvPr>
        </p:nvSpPr>
        <p:spPr>
          <a:xfrm>
            <a:off x="618062" y="4185749"/>
            <a:ext cx="9265771" cy="622836"/>
          </a:xfrm>
        </p:spPr>
        <p:txBody>
          <a:bodyPr vert="horz" lIns="91440" tIns="45720" rIns="91440" bIns="45720" rtlCol="0">
            <a:normAutofit/>
          </a:bodyPr>
          <a:lstStyle/>
          <a:p>
            <a:r>
              <a:rPr lang="en-US" sz="3600"/>
              <a:t>TERMINAL COMMANDS</a:t>
            </a:r>
          </a:p>
        </p:txBody>
      </p:sp>
      <p:sp>
        <p:nvSpPr>
          <p:cNvPr id="18" name="Content Placeholder 17">
            <a:extLst>
              <a:ext uri="{FF2B5EF4-FFF2-40B4-BE49-F238E27FC236}">
                <a16:creationId xmlns:a16="http://schemas.microsoft.com/office/drawing/2014/main" id="{4EDC75F6-2887-4A30-BC10-0688B33BB754}"/>
              </a:ext>
            </a:extLst>
          </p:cNvPr>
          <p:cNvSpPr>
            <a:spLocks noGrp="1"/>
          </p:cNvSpPr>
          <p:nvPr>
            <p:ph idx="1"/>
          </p:nvPr>
        </p:nvSpPr>
        <p:spPr>
          <a:xfrm>
            <a:off x="618063" y="4856921"/>
            <a:ext cx="9565028" cy="1249240"/>
          </a:xfrm>
        </p:spPr>
        <p:txBody>
          <a:bodyPr>
            <a:normAutofit/>
          </a:bodyPr>
          <a:lstStyle/>
          <a:p>
            <a:r>
              <a:rPr lang="en-CA" sz="1800" dirty="0"/>
              <a:t>STEP4: To compile and execute the code, enter the command “</a:t>
            </a:r>
            <a:r>
              <a:rPr lang="en-CA" sz="1800" dirty="0" err="1"/>
              <a:t>gcc</a:t>
            </a:r>
            <a:r>
              <a:rPr lang="en-CA" sz="1800" dirty="0"/>
              <a:t> </a:t>
            </a:r>
            <a:r>
              <a:rPr lang="en-CA" sz="1800" dirty="0" err="1"/>
              <a:t>rtctest.c</a:t>
            </a:r>
            <a:r>
              <a:rPr lang="en-CA" sz="1800" dirty="0"/>
              <a:t>  -o  </a:t>
            </a:r>
            <a:r>
              <a:rPr lang="en-CA" sz="1800" dirty="0" err="1"/>
              <a:t>rtctest</a:t>
            </a:r>
            <a:r>
              <a:rPr lang="en-CA" sz="1800" dirty="0"/>
              <a:t>.” Here, </a:t>
            </a:r>
            <a:r>
              <a:rPr lang="en-CA" sz="1800" dirty="0" err="1"/>
              <a:t>rtctest.c</a:t>
            </a:r>
            <a:r>
              <a:rPr lang="en-CA" sz="1800" dirty="0"/>
              <a:t> is the </a:t>
            </a:r>
            <a:r>
              <a:rPr lang="en-CA" sz="1800" dirty="0" err="1"/>
              <a:t>program_name</a:t>
            </a:r>
            <a:r>
              <a:rPr lang="en-CA" sz="1800" dirty="0"/>
              <a:t> and </a:t>
            </a:r>
            <a:r>
              <a:rPr lang="en-CA" sz="1800" dirty="0" err="1"/>
              <a:t>rtctest</a:t>
            </a:r>
            <a:r>
              <a:rPr lang="en-CA" sz="1800" dirty="0"/>
              <a:t> is the executable file name. Afterwards, press Enter and write the </a:t>
            </a:r>
            <a:r>
              <a:rPr lang="en-CA" sz="1800" dirty="0" err="1"/>
              <a:t>Executable_name</a:t>
            </a:r>
            <a:r>
              <a:rPr lang="en-CA" sz="1800" dirty="0"/>
              <a:t> : “</a:t>
            </a:r>
            <a:r>
              <a:rPr lang="en-CA" sz="1800" dirty="0" err="1"/>
              <a:t>sudo</a:t>
            </a:r>
            <a:r>
              <a:rPr lang="en-CA" sz="1800" dirty="0"/>
              <a:t> ./</a:t>
            </a:r>
            <a:r>
              <a:rPr lang="en-CA" sz="1800" dirty="0" err="1"/>
              <a:t>rtctest</a:t>
            </a:r>
            <a:r>
              <a:rPr lang="en-CA" sz="1800" dirty="0"/>
              <a:t>.”</a:t>
            </a:r>
          </a:p>
          <a:p>
            <a:r>
              <a:rPr lang="en-CA" sz="1800" dirty="0"/>
              <a:t>STEP5: Again, enter the password: </a:t>
            </a:r>
            <a:r>
              <a:rPr lang="en-CA" sz="1800" dirty="0" err="1"/>
              <a:t>temppwd</a:t>
            </a:r>
            <a:endParaRPr lang="en-CA" sz="1800" dirty="0"/>
          </a:p>
          <a:p>
            <a:endParaRPr lang="en-US" sz="1800" dirty="0"/>
          </a:p>
        </p:txBody>
      </p:sp>
    </p:spTree>
    <p:extLst>
      <p:ext uri="{BB962C8B-B14F-4D97-AF65-F5344CB8AC3E}">
        <p14:creationId xmlns:p14="http://schemas.microsoft.com/office/powerpoint/2010/main" val="2416710614"/>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16A51487-E7DF-4C3E-A3CF-E72FC3E56B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0EBF8-95C2-483E-BD9B-E6D3BC5E8869}"/>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OUTPUT</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330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58EDA-0AD1-402E-A77A-15023C6EB7FB}"/>
              </a:ext>
            </a:extLst>
          </p:cNvPr>
          <p:cNvSpPr>
            <a:spLocks noGrp="1"/>
          </p:cNvSpPr>
          <p:nvPr>
            <p:ph type="title"/>
          </p:nvPr>
        </p:nvSpPr>
        <p:spPr>
          <a:xfrm>
            <a:off x="6590662" y="5628640"/>
            <a:ext cx="4805996" cy="660400"/>
          </a:xfrm>
        </p:spPr>
        <p:txBody>
          <a:bodyPr vert="horz" lIns="91440" tIns="45720" rIns="91440" bIns="45720" rtlCol="0" anchor="t">
            <a:normAutofit/>
          </a:bodyPr>
          <a:lstStyle/>
          <a:p>
            <a:pPr algn="ctr"/>
            <a:r>
              <a:rPr lang="en-US" sz="4000" b="1" kern="1200" dirty="0">
                <a:solidFill>
                  <a:schemeClr val="tx2"/>
                </a:solidFill>
                <a:latin typeface="+mj-lt"/>
                <a:ea typeface="+mj-ea"/>
                <a:cs typeface="+mj-cs"/>
              </a:rPr>
              <a:t>VIDEO</a:t>
            </a:r>
          </a:p>
        </p:txBody>
      </p:sp>
      <p:pic>
        <p:nvPicPr>
          <p:cNvPr id="7" name="Graphic 6" descr="Video camera">
            <a:extLst>
              <a:ext uri="{FF2B5EF4-FFF2-40B4-BE49-F238E27FC236}">
                <a16:creationId xmlns:a16="http://schemas.microsoft.com/office/drawing/2014/main" id="{96E81AB6-87B1-4333-8248-A1FF50B040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31100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3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40">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2">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4">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76CD9-6A16-4409-A11D-231FADFA3D63}"/>
              </a:ext>
            </a:extLst>
          </p:cNvPr>
          <p:cNvSpPr>
            <a:spLocks noGrp="1"/>
          </p:cNvSpPr>
          <p:nvPr>
            <p:ph type="title"/>
          </p:nvPr>
        </p:nvSpPr>
        <p:spPr>
          <a:xfrm>
            <a:off x="1102368" y="1877492"/>
            <a:ext cx="4030132" cy="3215373"/>
          </a:xfrm>
        </p:spPr>
        <p:txBody>
          <a:bodyPr>
            <a:normAutofit/>
          </a:bodyPr>
          <a:lstStyle/>
          <a:p>
            <a:pPr algn="ctr"/>
            <a:r>
              <a:rPr lang="en-CA">
                <a:solidFill>
                  <a:schemeClr val="bg1"/>
                </a:solidFill>
              </a:rPr>
              <a:t>REFERENCES</a:t>
            </a:r>
          </a:p>
        </p:txBody>
      </p:sp>
      <p:grpSp>
        <p:nvGrpSpPr>
          <p:cNvPr id="47" name="Group 46">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8" name="Freeform: Shape 4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9" name="Freeform: Shape 4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51"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3"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5" name="Oval 54">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1144295B-052B-4C7F-8791-A92F0552A0E6}"/>
              </a:ext>
            </a:extLst>
          </p:cNvPr>
          <p:cNvSpPr>
            <a:spLocks noGrp="1"/>
          </p:cNvSpPr>
          <p:nvPr>
            <p:ph idx="1"/>
          </p:nvPr>
        </p:nvSpPr>
        <p:spPr>
          <a:xfrm>
            <a:off x="6234868" y="1130846"/>
            <a:ext cx="5217173" cy="4351338"/>
          </a:xfrm>
        </p:spPr>
        <p:txBody>
          <a:bodyPr>
            <a:normAutofit lnSpcReduction="10000"/>
          </a:bodyPr>
          <a:lstStyle/>
          <a:p>
            <a:r>
              <a:rPr lang="en-CA" sz="1800" dirty="0">
                <a:solidFill>
                  <a:schemeClr val="bg1"/>
                </a:solidFill>
              </a:rPr>
              <a:t>I2C Communication Protocol: </a:t>
            </a:r>
            <a:r>
              <a:rPr lang="en-US" sz="1800" dirty="0">
                <a:solidFill>
                  <a:schemeClr val="bg1"/>
                </a:solidFill>
                <a:hlinkClick r:id="rId2"/>
              </a:rPr>
              <a:t>Basics of the I2C Communication Protocol (circuitbasics.com)</a:t>
            </a:r>
            <a:endParaRPr lang="en-US" sz="1800" dirty="0">
              <a:solidFill>
                <a:schemeClr val="bg1"/>
              </a:solidFill>
            </a:endParaRPr>
          </a:p>
          <a:p>
            <a:r>
              <a:rPr lang="en-US" sz="1800" dirty="0">
                <a:solidFill>
                  <a:schemeClr val="bg1"/>
                </a:solidFill>
              </a:rPr>
              <a:t>I2C Communication Protocol: </a:t>
            </a:r>
            <a:r>
              <a:rPr lang="en-US" sz="1800" dirty="0">
                <a:solidFill>
                  <a:schemeClr val="bg1"/>
                </a:solidFill>
                <a:hlinkClick r:id="rId3"/>
              </a:rPr>
              <a:t>Basics of I2C Communication Protocol | Hardware, Data Transfer, Configurations (electronicshub.org)</a:t>
            </a:r>
            <a:endParaRPr lang="en-US" sz="1800" dirty="0">
              <a:solidFill>
                <a:schemeClr val="bg1"/>
              </a:solidFill>
            </a:endParaRPr>
          </a:p>
          <a:p>
            <a:r>
              <a:rPr lang="en-US" sz="1800" dirty="0">
                <a:solidFill>
                  <a:schemeClr val="bg1"/>
                </a:solidFill>
              </a:rPr>
              <a:t>I2C Communication Port of </a:t>
            </a:r>
            <a:r>
              <a:rPr lang="en-US" sz="1800" dirty="0" err="1">
                <a:solidFill>
                  <a:schemeClr val="bg1"/>
                </a:solidFill>
              </a:rPr>
              <a:t>Beaglebone</a:t>
            </a:r>
            <a:r>
              <a:rPr lang="en-US" sz="1800" dirty="0">
                <a:solidFill>
                  <a:schemeClr val="bg1"/>
                </a:solidFill>
              </a:rPr>
              <a:t> Black: </a:t>
            </a:r>
            <a:r>
              <a:rPr lang="en-US" sz="1800" dirty="0" err="1">
                <a:solidFill>
                  <a:schemeClr val="bg1"/>
                </a:solidFill>
                <a:hlinkClick r:id="rId4"/>
              </a:rPr>
              <a:t>Beagleboard:Cape</a:t>
            </a:r>
            <a:r>
              <a:rPr lang="en-US" sz="1800" dirty="0">
                <a:solidFill>
                  <a:schemeClr val="bg1"/>
                </a:solidFill>
                <a:hlinkClick r:id="rId4"/>
              </a:rPr>
              <a:t> Expansion Headers - eLinux.org</a:t>
            </a:r>
            <a:endParaRPr lang="en-US" sz="1800" dirty="0">
              <a:solidFill>
                <a:schemeClr val="bg1"/>
              </a:solidFill>
            </a:endParaRPr>
          </a:p>
          <a:p>
            <a:r>
              <a:rPr lang="en-US" sz="1800" dirty="0">
                <a:solidFill>
                  <a:schemeClr val="bg1"/>
                </a:solidFill>
              </a:rPr>
              <a:t>RTC Module: </a:t>
            </a:r>
            <a:r>
              <a:rPr lang="en-US" sz="1800" dirty="0">
                <a:solidFill>
                  <a:schemeClr val="bg1"/>
                </a:solidFill>
                <a:hlinkClick r:id="rId5"/>
              </a:rPr>
              <a:t>https://datasheets.maximintegrated.com/en/ds/DS3231-DS3231S.pdf</a:t>
            </a:r>
            <a:endParaRPr lang="en-US" sz="1800" dirty="0">
              <a:solidFill>
                <a:schemeClr val="bg1"/>
              </a:solidFill>
            </a:endParaRPr>
          </a:p>
          <a:p>
            <a:r>
              <a:rPr lang="en-US" sz="1800" dirty="0">
                <a:solidFill>
                  <a:schemeClr val="bg1"/>
                </a:solidFill>
              </a:rPr>
              <a:t>RTC Module: </a:t>
            </a:r>
            <a:r>
              <a:rPr lang="en-US" sz="1800" dirty="0">
                <a:solidFill>
                  <a:schemeClr val="bg1"/>
                </a:solidFill>
                <a:hlinkClick r:id="rId6"/>
              </a:rPr>
              <a:t>https://lastminuteengineers.com/ds3231-rtc-arduino-tutorial/</a:t>
            </a:r>
            <a:endParaRPr lang="en-US" sz="1800" dirty="0">
              <a:solidFill>
                <a:schemeClr val="bg1"/>
              </a:solidFill>
            </a:endParaRPr>
          </a:p>
          <a:p>
            <a:r>
              <a:rPr lang="en-US" sz="1800" dirty="0">
                <a:solidFill>
                  <a:schemeClr val="bg1"/>
                </a:solidFill>
              </a:rPr>
              <a:t>Interfacing of RTC with </a:t>
            </a:r>
            <a:r>
              <a:rPr lang="en-US" sz="1800" dirty="0" err="1">
                <a:solidFill>
                  <a:schemeClr val="bg1"/>
                </a:solidFill>
              </a:rPr>
              <a:t>beaglebone</a:t>
            </a:r>
            <a:r>
              <a:rPr lang="en-US" sz="1800" dirty="0">
                <a:solidFill>
                  <a:schemeClr val="bg1"/>
                </a:solidFill>
              </a:rPr>
              <a:t> black: </a:t>
            </a:r>
            <a:r>
              <a:rPr lang="en-US" sz="1800" dirty="0">
                <a:solidFill>
                  <a:schemeClr val="bg1"/>
                </a:solidFill>
                <a:hlinkClick r:id="rId7"/>
              </a:rPr>
              <a:t>https://learn.adafruit.com/adding-a-real-time-clock-to-beaglebone-black</a:t>
            </a:r>
            <a:endParaRPr lang="en-US" sz="1800" dirty="0">
              <a:solidFill>
                <a:schemeClr val="bg1"/>
              </a:solidFill>
            </a:endParaRPr>
          </a:p>
          <a:p>
            <a:pPr marL="0" indent="0">
              <a:buNone/>
            </a:pPr>
            <a:endParaRPr lang="en-US" sz="1800" dirty="0">
              <a:solidFill>
                <a:schemeClr val="bg1"/>
              </a:solidFill>
            </a:endParaRPr>
          </a:p>
          <a:p>
            <a:endParaRPr lang="en-US" sz="1800" dirty="0">
              <a:solidFill>
                <a:schemeClr val="bg1"/>
              </a:solidFill>
            </a:endParaRPr>
          </a:p>
          <a:p>
            <a:endParaRPr lang="en-CA" sz="1800" dirty="0">
              <a:solidFill>
                <a:schemeClr val="bg1"/>
              </a:solidFill>
            </a:endParaRPr>
          </a:p>
        </p:txBody>
      </p:sp>
      <p:grpSp>
        <p:nvGrpSpPr>
          <p:cNvPr id="59"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60" name="Freeform: Shape 59">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21464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2" name="Freeform: Shape 1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14">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Freeform: Shape 16">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Shape 18">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Rectangle 20">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B1F99-88E3-46C8-8221-9A81E88A1423}"/>
              </a:ext>
            </a:extLst>
          </p:cNvPr>
          <p:cNvSpPr>
            <a:spLocks noGrp="1"/>
          </p:cNvSpPr>
          <p:nvPr>
            <p:ph type="title"/>
          </p:nvPr>
        </p:nvSpPr>
        <p:spPr>
          <a:xfrm>
            <a:off x="2381534" y="1344304"/>
            <a:ext cx="7451678" cy="2843702"/>
          </a:xfrm>
        </p:spPr>
        <p:txBody>
          <a:bodyPr vert="horz" lIns="91440" tIns="45720" rIns="91440" bIns="45720" rtlCol="0" anchor="b">
            <a:normAutofit/>
          </a:bodyPr>
          <a:lstStyle/>
          <a:p>
            <a:pPr algn="ctr"/>
            <a:r>
              <a:rPr lang="en-US" sz="5400" b="1" dirty="0">
                <a:solidFill>
                  <a:schemeClr val="bg1"/>
                </a:solidFill>
              </a:rPr>
              <a:t>THANK YOU</a:t>
            </a:r>
            <a:endParaRPr lang="en-US" sz="5400" b="1" kern="1200" dirty="0">
              <a:solidFill>
                <a:schemeClr val="bg1"/>
              </a:solidFill>
              <a:latin typeface="+mj-lt"/>
              <a:ea typeface="+mj-ea"/>
              <a:cs typeface="+mj-cs"/>
            </a:endParaRPr>
          </a:p>
        </p:txBody>
      </p:sp>
      <p:sp>
        <p:nvSpPr>
          <p:cNvPr id="27" name="Oval 2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7837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AA943F-EFF4-4E21-B3E2-EDA37D11AA6E}"/>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PROJECT OVERVIEW</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4B13290D-BF7E-4280-A3FB-F046A229667D}"/>
              </a:ext>
            </a:extLst>
          </p:cNvPr>
          <p:cNvPicPr>
            <a:picLocks noGrp="1" noChangeAspect="1"/>
          </p:cNvPicPr>
          <p:nvPr>
            <p:ph idx="1"/>
          </p:nvPr>
        </p:nvPicPr>
        <p:blipFill>
          <a:blip r:embed="rId2"/>
          <a:stretch>
            <a:fillRect/>
          </a:stretch>
        </p:blipFill>
        <p:spPr>
          <a:xfrm>
            <a:off x="2242960" y="2427541"/>
            <a:ext cx="7650981" cy="3997637"/>
          </a:xfrm>
          <a:prstGeom prst="rect">
            <a:avLst/>
          </a:prstGeom>
        </p:spPr>
      </p:pic>
    </p:spTree>
    <p:extLst>
      <p:ext uri="{BB962C8B-B14F-4D97-AF65-F5344CB8AC3E}">
        <p14:creationId xmlns:p14="http://schemas.microsoft.com/office/powerpoint/2010/main" val="3964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B31B815-8218-48C1-B3C6-F1024C3E8296}"/>
              </a:ext>
            </a:extLst>
          </p:cNvPr>
          <p:cNvSpPr>
            <a:spLocks noGrp="1"/>
          </p:cNvSpPr>
          <p:nvPr>
            <p:ph type="title"/>
          </p:nvPr>
        </p:nvSpPr>
        <p:spPr>
          <a:xfrm>
            <a:off x="777240" y="731519"/>
            <a:ext cx="2845191" cy="3237579"/>
          </a:xfrm>
        </p:spPr>
        <p:txBody>
          <a:bodyPr>
            <a:normAutofit/>
          </a:bodyPr>
          <a:lstStyle/>
          <a:p>
            <a:r>
              <a:rPr lang="en-CA" sz="3800">
                <a:solidFill>
                  <a:srgbClr val="FFFFFF"/>
                </a:solidFill>
              </a:rPr>
              <a:t>UNTIL NOW</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C2759F-9508-4B28-9A60-166EFD8B22F6}"/>
              </a:ext>
            </a:extLst>
          </p:cNvPr>
          <p:cNvSpPr>
            <a:spLocks noGrp="1"/>
          </p:cNvSpPr>
          <p:nvPr>
            <p:ph idx="1"/>
          </p:nvPr>
        </p:nvSpPr>
        <p:spPr>
          <a:xfrm>
            <a:off x="4379709" y="686862"/>
            <a:ext cx="7037591" cy="5475129"/>
          </a:xfrm>
        </p:spPr>
        <p:txBody>
          <a:bodyPr anchor="ctr">
            <a:normAutofit/>
          </a:bodyPr>
          <a:lstStyle/>
          <a:p>
            <a:r>
              <a:rPr lang="en-US" sz="2400"/>
              <a:t>After the successful interfacing of buzzer, Servo motor, Vibration sensor, Arduino mega, Fingerprint sensor, GSM SIM900 Module, ESP8266 Module, ESP32 Module, and Touchscreen with beaglebone black. The only interfacing that is left is RTC Module.</a:t>
            </a:r>
          </a:p>
          <a:p>
            <a:r>
              <a:rPr lang="en-CA" sz="2400"/>
              <a:t>For RTC Module interfacing, I2C communication protocol is used whereas GPIOs pins are used for interfacing </a:t>
            </a:r>
            <a:r>
              <a:rPr lang="en-US" sz="2400"/>
              <a:t>of buzzer, Servo motor, Vibration sensor, ESP8266, ESP32</a:t>
            </a:r>
            <a:r>
              <a:rPr lang="en-CA" sz="2400"/>
              <a:t> except the fingerprint sensor, Arduino Mega in which UART was used and Touchscreen that used SPI communication protocol.</a:t>
            </a:r>
          </a:p>
          <a:p>
            <a:r>
              <a:rPr lang="en-CA" sz="2400"/>
              <a:t>For </a:t>
            </a:r>
            <a:r>
              <a:rPr lang="en-US" sz="2400"/>
              <a:t>interfacing of RTC Module with Beaglebone Black I2C communication protocol is used</a:t>
            </a:r>
            <a:r>
              <a:rPr lang="en-CA" sz="2400"/>
              <a:t>.</a:t>
            </a:r>
          </a:p>
          <a:p>
            <a:pPr marL="0" indent="0">
              <a:buNone/>
            </a:pPr>
            <a:endParaRPr lang="en-CA" sz="2400"/>
          </a:p>
        </p:txBody>
      </p:sp>
    </p:spTree>
    <p:extLst>
      <p:ext uri="{BB962C8B-B14F-4D97-AF65-F5344CB8AC3E}">
        <p14:creationId xmlns:p14="http://schemas.microsoft.com/office/powerpoint/2010/main" val="147757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electronics&#10;&#10;Description automatically generated">
            <a:extLst>
              <a:ext uri="{FF2B5EF4-FFF2-40B4-BE49-F238E27FC236}">
                <a16:creationId xmlns:a16="http://schemas.microsoft.com/office/drawing/2014/main" id="{887C7E3C-6462-424C-BF50-F455799C4EB8}"/>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093" b="9907"/>
          <a:stretch/>
        </p:blipFill>
        <p:spPr>
          <a:xfrm>
            <a:off x="20" y="1"/>
            <a:ext cx="12191980" cy="6857999"/>
          </a:xfrm>
          <a:prstGeom prst="rect">
            <a:avLst/>
          </a:prstGeom>
        </p:spPr>
      </p:pic>
      <p:sp>
        <p:nvSpPr>
          <p:cNvPr id="2" name="Title 1">
            <a:extLst>
              <a:ext uri="{FF2B5EF4-FFF2-40B4-BE49-F238E27FC236}">
                <a16:creationId xmlns:a16="http://schemas.microsoft.com/office/drawing/2014/main" id="{FA4BDDEF-BADC-454E-8FA7-8ED20365474F}"/>
              </a:ext>
            </a:extLst>
          </p:cNvPr>
          <p:cNvSpPr>
            <a:spLocks noGrp="1"/>
          </p:cNvSpPr>
          <p:nvPr>
            <p:ph type="title"/>
          </p:nvPr>
        </p:nvSpPr>
        <p:spPr>
          <a:xfrm>
            <a:off x="838201" y="1065862"/>
            <a:ext cx="3313164" cy="4726276"/>
          </a:xfrm>
        </p:spPr>
        <p:txBody>
          <a:bodyPr>
            <a:normAutofit/>
          </a:bodyPr>
          <a:lstStyle/>
          <a:p>
            <a:pPr algn="r"/>
            <a:r>
              <a:rPr lang="en-CA" sz="4000">
                <a:solidFill>
                  <a:srgbClr val="FFFFFF"/>
                </a:solidFill>
              </a:rPr>
              <a:t>TASK OBJECTIVES</a:t>
            </a:r>
          </a:p>
        </p:txBody>
      </p:sp>
      <p:cxnSp>
        <p:nvCxnSpPr>
          <p:cNvPr id="15"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A0839B-28AC-42EA-83B6-0852F7EEF49B}"/>
              </a:ext>
            </a:extLst>
          </p:cNvPr>
          <p:cNvSpPr>
            <a:spLocks noGrp="1"/>
          </p:cNvSpPr>
          <p:nvPr>
            <p:ph idx="1"/>
          </p:nvPr>
        </p:nvSpPr>
        <p:spPr>
          <a:xfrm>
            <a:off x="5155379" y="1065862"/>
            <a:ext cx="5744685" cy="4726276"/>
          </a:xfrm>
        </p:spPr>
        <p:txBody>
          <a:bodyPr anchor="ctr">
            <a:normAutofit/>
          </a:bodyPr>
          <a:lstStyle/>
          <a:p>
            <a:r>
              <a:rPr lang="en-CA" sz="2000">
                <a:solidFill>
                  <a:srgbClr val="FFFFFF"/>
                </a:solidFill>
              </a:rPr>
              <a:t>To interface the RTC(Real-Time Clock) with the Beaglebone Black.</a:t>
            </a:r>
          </a:p>
          <a:p>
            <a:r>
              <a:rPr lang="en-CA" sz="2000">
                <a:solidFill>
                  <a:srgbClr val="FFFFFF"/>
                </a:solidFill>
              </a:rPr>
              <a:t>The coding will be done to it compatible with the mentioned objective.</a:t>
            </a:r>
          </a:p>
          <a:p>
            <a:r>
              <a:rPr lang="en-CA" sz="2000">
                <a:solidFill>
                  <a:srgbClr val="FFFFFF"/>
                </a:solidFill>
              </a:rPr>
              <a:t>The interfacing is done so as to keep track of the real-time and date.</a:t>
            </a:r>
          </a:p>
        </p:txBody>
      </p:sp>
    </p:spTree>
    <p:extLst>
      <p:ext uri="{BB962C8B-B14F-4D97-AF65-F5344CB8AC3E}">
        <p14:creationId xmlns:p14="http://schemas.microsoft.com/office/powerpoint/2010/main" val="42007779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ext, electronics&#10;&#10;Description automatically generated">
            <a:extLst>
              <a:ext uri="{FF2B5EF4-FFF2-40B4-BE49-F238E27FC236}">
                <a16:creationId xmlns:a16="http://schemas.microsoft.com/office/drawing/2014/main" id="{35795E08-4989-4BC7-97D6-7BCD814D2131}"/>
              </a:ext>
            </a:extLst>
          </p:cNvPr>
          <p:cNvPicPr>
            <a:picLocks noChangeAspect="1"/>
          </p:cNvPicPr>
          <p:nvPr/>
        </p:nvPicPr>
        <p:blipFill rotWithShape="1">
          <a:blip r:embed="rId2">
            <a:extLst>
              <a:ext uri="{28A0092B-C50C-407E-A947-70E740481C1C}">
                <a14:useLocalDpi xmlns:a14="http://schemas.microsoft.com/office/drawing/2010/main" val="0"/>
              </a:ext>
            </a:extLst>
          </a:blip>
          <a:srcRect l="12924" r="44889"/>
          <a:stretch/>
        </p:blipFill>
        <p:spPr>
          <a:xfrm rot="5400000">
            <a:off x="2666999" y="-2667000"/>
            <a:ext cx="6858000" cy="12192000"/>
          </a:xfrm>
          <a:prstGeom prst="rect">
            <a:avLst/>
          </a:prstGeom>
        </p:spPr>
      </p:pic>
      <p:sp>
        <p:nvSpPr>
          <p:cNvPr id="30"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462BC9A-A7D1-41BB-BB91-E3F014A9095A}"/>
              </a:ext>
            </a:extLst>
          </p:cNvPr>
          <p:cNvSpPr>
            <a:spLocks noGrp="1"/>
          </p:cNvSpPr>
          <p:nvPr>
            <p:ph type="title"/>
          </p:nvPr>
        </p:nvSpPr>
        <p:spPr>
          <a:xfrm>
            <a:off x="709448" y="1913950"/>
            <a:ext cx="4204137" cy="1342754"/>
          </a:xfrm>
        </p:spPr>
        <p:txBody>
          <a:bodyPr>
            <a:normAutofit/>
          </a:bodyPr>
          <a:lstStyle/>
          <a:p>
            <a:pPr algn="ctr"/>
            <a:r>
              <a:rPr lang="en-CA" b="1" dirty="0"/>
              <a:t>REQUIREMENTS</a:t>
            </a:r>
          </a:p>
        </p:txBody>
      </p:sp>
      <p:cxnSp>
        <p:nvCxnSpPr>
          <p:cNvPr id="32" name="Straight Connector 31">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C4FADF-7102-4C20-B5C5-412870482853}"/>
              </a:ext>
            </a:extLst>
          </p:cNvPr>
          <p:cNvSpPr>
            <a:spLocks noGrp="1"/>
          </p:cNvSpPr>
          <p:nvPr>
            <p:ph idx="1"/>
          </p:nvPr>
        </p:nvSpPr>
        <p:spPr>
          <a:xfrm>
            <a:off x="525516" y="3417573"/>
            <a:ext cx="4593021" cy="2619839"/>
          </a:xfrm>
        </p:spPr>
        <p:txBody>
          <a:bodyPr anchor="ctr">
            <a:normAutofit/>
          </a:bodyPr>
          <a:lstStyle/>
          <a:p>
            <a:r>
              <a:rPr lang="en-CA" dirty="0"/>
              <a:t>There are some  hardware and software requirements for the interfacing of </a:t>
            </a:r>
            <a:r>
              <a:rPr lang="en-US" dirty="0"/>
              <a:t>RTC Module with </a:t>
            </a:r>
            <a:r>
              <a:rPr lang="en-US" dirty="0" err="1"/>
              <a:t>Beaglebone</a:t>
            </a:r>
            <a:r>
              <a:rPr lang="en-US" dirty="0"/>
              <a:t> Black</a:t>
            </a:r>
            <a:r>
              <a:rPr lang="en-CA" dirty="0"/>
              <a:t>.</a:t>
            </a:r>
          </a:p>
        </p:txBody>
      </p:sp>
    </p:spTree>
    <p:extLst>
      <p:ext uri="{BB962C8B-B14F-4D97-AF65-F5344CB8AC3E}">
        <p14:creationId xmlns:p14="http://schemas.microsoft.com/office/powerpoint/2010/main" val="37941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8">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612F383F-B981-4BC3-9E2B-7BE938CE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25"/>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5AA485AD-076E-4077-A6E6-C3C9F0C39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D088DBDF-80D5-4FC0-8A54-9D660B728D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25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37" name="Rectangle 3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4F7BD22-9238-4358-93A2-AE4684011620}"/>
              </a:ext>
            </a:extLst>
          </p:cNvPr>
          <p:cNvSpPr>
            <a:spLocks noGrp="1"/>
          </p:cNvSpPr>
          <p:nvPr>
            <p:ph type="title"/>
          </p:nvPr>
        </p:nvSpPr>
        <p:spPr>
          <a:xfrm>
            <a:off x="786385" y="841248"/>
            <a:ext cx="3515244" cy="5340097"/>
          </a:xfrm>
        </p:spPr>
        <p:txBody>
          <a:bodyPr anchor="ctr">
            <a:normAutofit/>
          </a:bodyPr>
          <a:lstStyle/>
          <a:p>
            <a:r>
              <a:rPr lang="en-CA" sz="3700">
                <a:solidFill>
                  <a:schemeClr val="bg1"/>
                </a:solidFill>
              </a:rPr>
              <a:t>HARDWARE REQUIREMENTS</a:t>
            </a:r>
          </a:p>
        </p:txBody>
      </p:sp>
      <p:graphicFrame>
        <p:nvGraphicFramePr>
          <p:cNvPr id="5" name="Content Placeholder 2">
            <a:extLst>
              <a:ext uri="{FF2B5EF4-FFF2-40B4-BE49-F238E27FC236}">
                <a16:creationId xmlns:a16="http://schemas.microsoft.com/office/drawing/2014/main" id="{B1E179E0-5E4D-4951-8D92-EF1B656827EE}"/>
              </a:ext>
            </a:extLst>
          </p:cNvPr>
          <p:cNvGraphicFramePr>
            <a:graphicFrameLocks noGrp="1"/>
          </p:cNvGraphicFramePr>
          <p:nvPr>
            <p:ph idx="1"/>
            <p:extLst>
              <p:ext uri="{D42A27DB-BD31-4B8C-83A1-F6EECF244321}">
                <p14:modId xmlns:p14="http://schemas.microsoft.com/office/powerpoint/2010/main" val="87358431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07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BABF052-C9EB-4776-B20C-729CD4F55122}"/>
              </a:ext>
            </a:extLst>
          </p:cNvPr>
          <p:cNvPicPr>
            <a:picLocks noChangeAspect="1"/>
          </p:cNvPicPr>
          <p:nvPr/>
        </p:nvPicPr>
        <p:blipFill rotWithShape="1">
          <a:blip r:embed="rId2">
            <a:alphaModFix amt="35000"/>
          </a:blip>
          <a:srcRect t="25000"/>
          <a:stretch/>
        </p:blipFill>
        <p:spPr>
          <a:xfrm>
            <a:off x="20" y="1"/>
            <a:ext cx="12191980" cy="6857999"/>
          </a:xfrm>
          <a:prstGeom prst="rect">
            <a:avLst/>
          </a:prstGeom>
        </p:spPr>
      </p:pic>
      <p:sp>
        <p:nvSpPr>
          <p:cNvPr id="2" name="Title 1">
            <a:extLst>
              <a:ext uri="{FF2B5EF4-FFF2-40B4-BE49-F238E27FC236}">
                <a16:creationId xmlns:a16="http://schemas.microsoft.com/office/drawing/2014/main" id="{151E1560-1A08-419B-90C3-A5B45E8C2BCE}"/>
              </a:ext>
            </a:extLst>
          </p:cNvPr>
          <p:cNvSpPr>
            <a:spLocks noGrp="1"/>
          </p:cNvSpPr>
          <p:nvPr>
            <p:ph type="title"/>
          </p:nvPr>
        </p:nvSpPr>
        <p:spPr>
          <a:xfrm>
            <a:off x="838201" y="1065862"/>
            <a:ext cx="3313164" cy="4726276"/>
          </a:xfrm>
        </p:spPr>
        <p:txBody>
          <a:bodyPr>
            <a:normAutofit/>
          </a:bodyPr>
          <a:lstStyle/>
          <a:p>
            <a:pPr algn="r"/>
            <a:r>
              <a:rPr lang="en-CA" sz="3700">
                <a:solidFill>
                  <a:srgbClr val="FFFFFF"/>
                </a:solidFill>
              </a:rPr>
              <a:t>SOFTWARE REQUIREMENTS</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8B45C4F-F68D-4761-B076-7976209ACC2A}"/>
              </a:ext>
            </a:extLst>
          </p:cNvPr>
          <p:cNvGraphicFramePr>
            <a:graphicFrameLocks noGrp="1"/>
          </p:cNvGraphicFramePr>
          <p:nvPr>
            <p:ph idx="1"/>
            <p:extLst>
              <p:ext uri="{D42A27DB-BD31-4B8C-83A1-F6EECF244321}">
                <p14:modId xmlns:p14="http://schemas.microsoft.com/office/powerpoint/2010/main" val="3159720984"/>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841047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1816</Words>
  <Application>Microsoft Office PowerPoint</Application>
  <PresentationFormat>Widescreen</PresentationFormat>
  <Paragraphs>167</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Calibri Light</vt:lpstr>
      <vt:lpstr>Gill Sans MT</vt:lpstr>
      <vt:lpstr>inherit</vt:lpstr>
      <vt:lpstr>Montserrat</vt:lpstr>
      <vt:lpstr>Open Sans</vt:lpstr>
      <vt:lpstr>Roboto</vt:lpstr>
      <vt:lpstr>Times New Roman</vt:lpstr>
      <vt:lpstr>Office Theme</vt:lpstr>
      <vt:lpstr>IOT BASED BANK LOCKER SECURITY SYSTEM</vt:lpstr>
      <vt:lpstr>INTERFACING OF RTC WITH BEAGLEBONE BLACK</vt:lpstr>
      <vt:lpstr>TABLE OF CONTENT</vt:lpstr>
      <vt:lpstr>PROJECT OVERVIEW</vt:lpstr>
      <vt:lpstr>UNTIL NOW</vt:lpstr>
      <vt:lpstr>TASK OBJECTIVES</vt:lpstr>
      <vt:lpstr>REQUIREMENTS</vt:lpstr>
      <vt:lpstr>HARDWARE REQUIREMENTS</vt:lpstr>
      <vt:lpstr>SOFTWARE REQUIREMENTS</vt:lpstr>
      <vt:lpstr>INTRODUCTION TO BEAGLEBONE BLACK</vt:lpstr>
      <vt:lpstr>FEATURES</vt:lpstr>
      <vt:lpstr>PIN LAYOUT</vt:lpstr>
      <vt:lpstr>INTRODUCTION TO RTC MODULE</vt:lpstr>
      <vt:lpstr>RTC MODULE: BATTERY BACKUP</vt:lpstr>
      <vt:lpstr>FEATURES</vt:lpstr>
      <vt:lpstr>FRONT AND BACK VIEW OF RTC MODULE</vt:lpstr>
      <vt:lpstr>PIN LAYOUT</vt:lpstr>
      <vt:lpstr>ROLE OF RTC MODULE</vt:lpstr>
      <vt:lpstr>INTERFACING OF RTC MODULE WITH BEAGLEBONE BLACK</vt:lpstr>
      <vt:lpstr>COMMUNICATION PROTOCOL</vt:lpstr>
      <vt:lpstr>I2C COMMUNICATION PROTOCOL</vt:lpstr>
      <vt:lpstr>FEATURES</vt:lpstr>
      <vt:lpstr>I2C COMMUNICATION PROTOCOL</vt:lpstr>
      <vt:lpstr>I2C COMMUNICATION PROTOCOL</vt:lpstr>
      <vt:lpstr>HOW I2C COMMUNICATION PROTOCOL WORKS ??</vt:lpstr>
      <vt:lpstr>HOW I2C COMMUNICATION PROTOCOL WORKS ??</vt:lpstr>
      <vt:lpstr>HOW I2C COMMUNICATION PROTOCOL WORKS ??</vt:lpstr>
      <vt:lpstr>I2C PORTS IN BEAGLEBONE BLACK</vt:lpstr>
      <vt:lpstr>SCHEMATIC DIAGRAM</vt:lpstr>
      <vt:lpstr>CONNECTIONS OF RTC MODULE WITH BEAGLEBONE BLACK</vt:lpstr>
      <vt:lpstr>LIBRARIES USED FOR THIS INTERFACING</vt:lpstr>
      <vt:lpstr>TERMINAL COMMANDS</vt:lpstr>
      <vt:lpstr>TERMINAL COMMANDS</vt:lpstr>
      <vt:lpstr>CODING</vt:lpstr>
      <vt:lpstr>TERMINAL COMMANDS</vt:lpstr>
      <vt:lpstr>OUTPUT</vt:lpstr>
      <vt:lpstr>VIDEO</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gillpreet0996@gmail.com</dc:creator>
  <cp:lastModifiedBy>gillpreet0996@gmail.com</cp:lastModifiedBy>
  <cp:revision>29</cp:revision>
  <dcterms:created xsi:type="dcterms:W3CDTF">2021-04-07T01:40:28Z</dcterms:created>
  <dcterms:modified xsi:type="dcterms:W3CDTF">2021-04-09T02:44:34Z</dcterms:modified>
</cp:coreProperties>
</file>