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0" r:id="rId3"/>
    <p:sldId id="261" r:id="rId4"/>
    <p:sldId id="260" r:id="rId5"/>
    <p:sldId id="262" r:id="rId6"/>
    <p:sldId id="266" r:id="rId7"/>
    <p:sldId id="263" r:id="rId8"/>
    <p:sldId id="264" r:id="rId9"/>
    <p:sldId id="267" r:id="rId10"/>
    <p:sldId id="268" r:id="rId11"/>
    <p:sldId id="269" r:id="rId12"/>
    <p:sldId id="270" r:id="rId13"/>
    <p:sldId id="271" r:id="rId14"/>
    <p:sldId id="272" r:id="rId15"/>
    <p:sldId id="273" r:id="rId16"/>
    <p:sldId id="275" r:id="rId17"/>
    <p:sldId id="295" r:id="rId18"/>
    <p:sldId id="276" r:id="rId19"/>
    <p:sldId id="280" r:id="rId20"/>
    <p:sldId id="281" r:id="rId21"/>
    <p:sldId id="282" r:id="rId22"/>
    <p:sldId id="283" r:id="rId23"/>
    <p:sldId id="284" r:id="rId24"/>
    <p:sldId id="287" r:id="rId25"/>
    <p:sldId id="288" r:id="rId26"/>
    <p:sldId id="294" r:id="rId27"/>
    <p:sldId id="289" r:id="rId28"/>
    <p:sldId id="286" r:id="rId29"/>
    <p:sldId id="290" r:id="rId30"/>
    <p:sldId id="292" r:id="rId31"/>
    <p:sldId id="291" r:id="rId32"/>
    <p:sldId id="296" r:id="rId33"/>
    <p:sldId id="297" r:id="rId34"/>
    <p:sldId id="265"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13899F-A611-4F97-8EAD-6509D3B630B1}"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907CD68A-E2D1-4A61-8B81-BD4B6A1B6DAB}">
      <dgm:prSet/>
      <dgm:spPr/>
      <dgm:t>
        <a:bodyPr/>
        <a:lstStyle/>
        <a:p>
          <a:r>
            <a:rPr lang="en-CA" dirty="0"/>
            <a:t>In today’s task we try to accomplish the making of our project look like a product i.e., making sure we have minimum wires appearing on the project using Zero PCB.</a:t>
          </a:r>
          <a:endParaRPr lang="en-US" dirty="0"/>
        </a:p>
      </dgm:t>
    </dgm:pt>
    <dgm:pt modelId="{897DFE64-60D5-4EA2-9972-5A64728E38FB}" type="parTrans" cxnId="{264CE7FA-293C-45F6-A38D-2D78A5C94A61}">
      <dgm:prSet/>
      <dgm:spPr/>
      <dgm:t>
        <a:bodyPr/>
        <a:lstStyle/>
        <a:p>
          <a:endParaRPr lang="en-US"/>
        </a:p>
      </dgm:t>
    </dgm:pt>
    <dgm:pt modelId="{690C27CD-DF8B-4632-844A-29DD6A146D3B}" type="sibTrans" cxnId="{264CE7FA-293C-45F6-A38D-2D78A5C94A61}">
      <dgm:prSet/>
      <dgm:spPr/>
      <dgm:t>
        <a:bodyPr/>
        <a:lstStyle/>
        <a:p>
          <a:endParaRPr lang="en-US"/>
        </a:p>
      </dgm:t>
    </dgm:pt>
    <dgm:pt modelId="{E2BE1EB7-7635-4A31-8122-4451A04BA0C4}">
      <dgm:prSet/>
      <dgm:spPr/>
      <dgm:t>
        <a:bodyPr/>
        <a:lstStyle/>
        <a:p>
          <a:r>
            <a:rPr lang="en-CA" dirty="0"/>
            <a:t>This task is related to the Task #4 of getting the schematic ready for this project. So, the schematic will be needed in this task to convert that into the PCB design.</a:t>
          </a:r>
          <a:endParaRPr lang="en-US" dirty="0"/>
        </a:p>
      </dgm:t>
    </dgm:pt>
    <dgm:pt modelId="{45277E23-5EDC-4A22-8F98-8663C0D6840E}" type="parTrans" cxnId="{ECEF90F0-3986-4DA1-96A1-3CC258158B0F}">
      <dgm:prSet/>
      <dgm:spPr/>
      <dgm:t>
        <a:bodyPr/>
        <a:lstStyle/>
        <a:p>
          <a:endParaRPr lang="en-US"/>
        </a:p>
      </dgm:t>
    </dgm:pt>
    <dgm:pt modelId="{D267E5CB-8F5A-46B7-B06D-D5123609D9A6}" type="sibTrans" cxnId="{ECEF90F0-3986-4DA1-96A1-3CC258158B0F}">
      <dgm:prSet/>
      <dgm:spPr/>
      <dgm:t>
        <a:bodyPr/>
        <a:lstStyle/>
        <a:p>
          <a:endParaRPr lang="en-US"/>
        </a:p>
      </dgm:t>
    </dgm:pt>
    <dgm:pt modelId="{DB791DB1-FDD7-4E1D-8215-A31F59459355}">
      <dgm:prSet/>
      <dgm:spPr/>
      <dgm:t>
        <a:bodyPr/>
        <a:lstStyle/>
        <a:p>
          <a:r>
            <a:rPr lang="en-CA" dirty="0"/>
            <a:t>In order to complete this task, the same software is used that is used previously to generate the Schematic i.e., </a:t>
          </a:r>
          <a:r>
            <a:rPr lang="en-CA" dirty="0" err="1"/>
            <a:t>EasyEDA</a:t>
          </a:r>
          <a:r>
            <a:rPr lang="en-CA" dirty="0"/>
            <a:t>(Electronic Design Automation).</a:t>
          </a:r>
          <a:endParaRPr lang="en-US" dirty="0"/>
        </a:p>
      </dgm:t>
    </dgm:pt>
    <dgm:pt modelId="{F45A3ACF-19EB-48F6-80D7-A50A505C28D0}" type="parTrans" cxnId="{F83D2C91-122C-47CE-AE62-51C966BBAF4F}">
      <dgm:prSet/>
      <dgm:spPr/>
      <dgm:t>
        <a:bodyPr/>
        <a:lstStyle/>
        <a:p>
          <a:endParaRPr lang="en-US"/>
        </a:p>
      </dgm:t>
    </dgm:pt>
    <dgm:pt modelId="{88C063FA-03CC-4E1F-BA09-4E9A82E8EB8A}" type="sibTrans" cxnId="{F83D2C91-122C-47CE-AE62-51C966BBAF4F}">
      <dgm:prSet/>
      <dgm:spPr/>
      <dgm:t>
        <a:bodyPr/>
        <a:lstStyle/>
        <a:p>
          <a:endParaRPr lang="en-US"/>
        </a:p>
      </dgm:t>
    </dgm:pt>
    <dgm:pt modelId="{4BE7733E-D53D-4A60-9ABB-FD12A67EC273}">
      <dgm:prSet/>
      <dgm:spPr/>
      <dgm:t>
        <a:bodyPr/>
        <a:lstStyle/>
        <a:p>
          <a:r>
            <a:rPr lang="en-CA"/>
            <a:t>Therefore, we need not to install the software, it can be used online on any web browser such as Google Chrome, Firefox, etc.</a:t>
          </a:r>
          <a:endParaRPr lang="en-US"/>
        </a:p>
      </dgm:t>
    </dgm:pt>
    <dgm:pt modelId="{C8D5A607-F883-471A-8664-A499FCA15F2D}" type="parTrans" cxnId="{E6C3C4E7-99B7-4F88-A97D-644C462C6A35}">
      <dgm:prSet/>
      <dgm:spPr/>
      <dgm:t>
        <a:bodyPr/>
        <a:lstStyle/>
        <a:p>
          <a:endParaRPr lang="en-US"/>
        </a:p>
      </dgm:t>
    </dgm:pt>
    <dgm:pt modelId="{DB075E08-D4F0-4DF8-B8DB-4935180D7C69}" type="sibTrans" cxnId="{E6C3C4E7-99B7-4F88-A97D-644C462C6A35}">
      <dgm:prSet/>
      <dgm:spPr/>
      <dgm:t>
        <a:bodyPr/>
        <a:lstStyle/>
        <a:p>
          <a:endParaRPr lang="en-US"/>
        </a:p>
      </dgm:t>
    </dgm:pt>
    <dgm:pt modelId="{A786DD9F-6D60-4C2E-9331-8A6E254994D0}" type="pres">
      <dgm:prSet presAssocID="{BB13899F-A611-4F97-8EAD-6509D3B630B1}" presName="vert0" presStyleCnt="0">
        <dgm:presLayoutVars>
          <dgm:dir/>
          <dgm:animOne val="branch"/>
          <dgm:animLvl val="lvl"/>
        </dgm:presLayoutVars>
      </dgm:prSet>
      <dgm:spPr/>
    </dgm:pt>
    <dgm:pt modelId="{1A6058B6-B884-42F6-B16B-B77AD93FE782}" type="pres">
      <dgm:prSet presAssocID="{907CD68A-E2D1-4A61-8B81-BD4B6A1B6DAB}" presName="thickLine" presStyleLbl="alignNode1" presStyleIdx="0" presStyleCnt="4"/>
      <dgm:spPr/>
    </dgm:pt>
    <dgm:pt modelId="{629C5191-CC82-491E-B172-4C13DEEF61A0}" type="pres">
      <dgm:prSet presAssocID="{907CD68A-E2D1-4A61-8B81-BD4B6A1B6DAB}" presName="horz1" presStyleCnt="0"/>
      <dgm:spPr/>
    </dgm:pt>
    <dgm:pt modelId="{66E71BF1-9BD4-4E92-9E40-C1DE1161E56D}" type="pres">
      <dgm:prSet presAssocID="{907CD68A-E2D1-4A61-8B81-BD4B6A1B6DAB}" presName="tx1" presStyleLbl="revTx" presStyleIdx="0" presStyleCnt="4"/>
      <dgm:spPr/>
    </dgm:pt>
    <dgm:pt modelId="{435CA675-D420-45CA-9469-D453CE7AC256}" type="pres">
      <dgm:prSet presAssocID="{907CD68A-E2D1-4A61-8B81-BD4B6A1B6DAB}" presName="vert1" presStyleCnt="0"/>
      <dgm:spPr/>
    </dgm:pt>
    <dgm:pt modelId="{C12F569C-AAA9-41AF-A056-684272B5AAD3}" type="pres">
      <dgm:prSet presAssocID="{E2BE1EB7-7635-4A31-8122-4451A04BA0C4}" presName="thickLine" presStyleLbl="alignNode1" presStyleIdx="1" presStyleCnt="4"/>
      <dgm:spPr/>
    </dgm:pt>
    <dgm:pt modelId="{65281DCF-D3C8-48D7-8925-E300B0B244A7}" type="pres">
      <dgm:prSet presAssocID="{E2BE1EB7-7635-4A31-8122-4451A04BA0C4}" presName="horz1" presStyleCnt="0"/>
      <dgm:spPr/>
    </dgm:pt>
    <dgm:pt modelId="{A526F216-4CF0-4787-A025-3FE58E2FBBDD}" type="pres">
      <dgm:prSet presAssocID="{E2BE1EB7-7635-4A31-8122-4451A04BA0C4}" presName="tx1" presStyleLbl="revTx" presStyleIdx="1" presStyleCnt="4"/>
      <dgm:spPr/>
    </dgm:pt>
    <dgm:pt modelId="{0122F222-7026-4455-B260-86A3632FC234}" type="pres">
      <dgm:prSet presAssocID="{E2BE1EB7-7635-4A31-8122-4451A04BA0C4}" presName="vert1" presStyleCnt="0"/>
      <dgm:spPr/>
    </dgm:pt>
    <dgm:pt modelId="{064EFF9C-3AA4-44BD-B19A-0C6AFCC4D4EB}" type="pres">
      <dgm:prSet presAssocID="{DB791DB1-FDD7-4E1D-8215-A31F59459355}" presName="thickLine" presStyleLbl="alignNode1" presStyleIdx="2" presStyleCnt="4"/>
      <dgm:spPr/>
    </dgm:pt>
    <dgm:pt modelId="{3E20A107-8A4A-469D-A266-67009304058F}" type="pres">
      <dgm:prSet presAssocID="{DB791DB1-FDD7-4E1D-8215-A31F59459355}" presName="horz1" presStyleCnt="0"/>
      <dgm:spPr/>
    </dgm:pt>
    <dgm:pt modelId="{CD7D710C-EB71-4FDA-815B-856805990143}" type="pres">
      <dgm:prSet presAssocID="{DB791DB1-FDD7-4E1D-8215-A31F59459355}" presName="tx1" presStyleLbl="revTx" presStyleIdx="2" presStyleCnt="4"/>
      <dgm:spPr/>
    </dgm:pt>
    <dgm:pt modelId="{388ADA71-BB98-460A-BB92-7AAC877C3E4B}" type="pres">
      <dgm:prSet presAssocID="{DB791DB1-FDD7-4E1D-8215-A31F59459355}" presName="vert1" presStyleCnt="0"/>
      <dgm:spPr/>
    </dgm:pt>
    <dgm:pt modelId="{D8D80249-0AE8-4DEF-AF0B-B2DD80D10B4D}" type="pres">
      <dgm:prSet presAssocID="{4BE7733E-D53D-4A60-9ABB-FD12A67EC273}" presName="thickLine" presStyleLbl="alignNode1" presStyleIdx="3" presStyleCnt="4"/>
      <dgm:spPr/>
    </dgm:pt>
    <dgm:pt modelId="{BAAC2CF5-4E66-4C7D-A0E4-243DEC9F1735}" type="pres">
      <dgm:prSet presAssocID="{4BE7733E-D53D-4A60-9ABB-FD12A67EC273}" presName="horz1" presStyleCnt="0"/>
      <dgm:spPr/>
    </dgm:pt>
    <dgm:pt modelId="{FEDDA1E2-9009-4E85-811D-6DCCCA60E701}" type="pres">
      <dgm:prSet presAssocID="{4BE7733E-D53D-4A60-9ABB-FD12A67EC273}" presName="tx1" presStyleLbl="revTx" presStyleIdx="3" presStyleCnt="4"/>
      <dgm:spPr/>
    </dgm:pt>
    <dgm:pt modelId="{25BC68B9-465F-48F1-9293-8BC96BC3DB24}" type="pres">
      <dgm:prSet presAssocID="{4BE7733E-D53D-4A60-9ABB-FD12A67EC273}" presName="vert1" presStyleCnt="0"/>
      <dgm:spPr/>
    </dgm:pt>
  </dgm:ptLst>
  <dgm:cxnLst>
    <dgm:cxn modelId="{5A6AA21C-5A29-4ADD-B1A7-DFA3CA77F2CC}" type="presOf" srcId="{BB13899F-A611-4F97-8EAD-6509D3B630B1}" destId="{A786DD9F-6D60-4C2E-9331-8A6E254994D0}" srcOrd="0" destOrd="0" presId="urn:microsoft.com/office/officeart/2008/layout/LinedList"/>
    <dgm:cxn modelId="{C755303D-D907-429B-83F0-CB207E78C9E0}" type="presOf" srcId="{907CD68A-E2D1-4A61-8B81-BD4B6A1B6DAB}" destId="{66E71BF1-9BD4-4E92-9E40-C1DE1161E56D}" srcOrd="0" destOrd="0" presId="urn:microsoft.com/office/officeart/2008/layout/LinedList"/>
    <dgm:cxn modelId="{956B016A-CFB9-4FE0-9C0F-45D9A199E9B0}" type="presOf" srcId="{E2BE1EB7-7635-4A31-8122-4451A04BA0C4}" destId="{A526F216-4CF0-4787-A025-3FE58E2FBBDD}" srcOrd="0" destOrd="0" presId="urn:microsoft.com/office/officeart/2008/layout/LinedList"/>
    <dgm:cxn modelId="{856E158F-9D9E-424A-B25B-B59E54C574ED}" type="presOf" srcId="{4BE7733E-D53D-4A60-9ABB-FD12A67EC273}" destId="{FEDDA1E2-9009-4E85-811D-6DCCCA60E701}" srcOrd="0" destOrd="0" presId="urn:microsoft.com/office/officeart/2008/layout/LinedList"/>
    <dgm:cxn modelId="{F83D2C91-122C-47CE-AE62-51C966BBAF4F}" srcId="{BB13899F-A611-4F97-8EAD-6509D3B630B1}" destId="{DB791DB1-FDD7-4E1D-8215-A31F59459355}" srcOrd="2" destOrd="0" parTransId="{F45A3ACF-19EB-48F6-80D7-A50A505C28D0}" sibTransId="{88C063FA-03CC-4E1F-BA09-4E9A82E8EB8A}"/>
    <dgm:cxn modelId="{9FB33B9F-7F76-40F6-A17A-AA757CB28F99}" type="presOf" srcId="{DB791DB1-FDD7-4E1D-8215-A31F59459355}" destId="{CD7D710C-EB71-4FDA-815B-856805990143}" srcOrd="0" destOrd="0" presId="urn:microsoft.com/office/officeart/2008/layout/LinedList"/>
    <dgm:cxn modelId="{E6C3C4E7-99B7-4F88-A97D-644C462C6A35}" srcId="{BB13899F-A611-4F97-8EAD-6509D3B630B1}" destId="{4BE7733E-D53D-4A60-9ABB-FD12A67EC273}" srcOrd="3" destOrd="0" parTransId="{C8D5A607-F883-471A-8664-A499FCA15F2D}" sibTransId="{DB075E08-D4F0-4DF8-B8DB-4935180D7C69}"/>
    <dgm:cxn modelId="{ECEF90F0-3986-4DA1-96A1-3CC258158B0F}" srcId="{BB13899F-A611-4F97-8EAD-6509D3B630B1}" destId="{E2BE1EB7-7635-4A31-8122-4451A04BA0C4}" srcOrd="1" destOrd="0" parTransId="{45277E23-5EDC-4A22-8F98-8663C0D6840E}" sibTransId="{D267E5CB-8F5A-46B7-B06D-D5123609D9A6}"/>
    <dgm:cxn modelId="{264CE7FA-293C-45F6-A38D-2D78A5C94A61}" srcId="{BB13899F-A611-4F97-8EAD-6509D3B630B1}" destId="{907CD68A-E2D1-4A61-8B81-BD4B6A1B6DAB}" srcOrd="0" destOrd="0" parTransId="{897DFE64-60D5-4EA2-9972-5A64728E38FB}" sibTransId="{690C27CD-DF8B-4632-844A-29DD6A146D3B}"/>
    <dgm:cxn modelId="{D67C9B44-C1CE-4150-B063-98865B7FE998}" type="presParOf" srcId="{A786DD9F-6D60-4C2E-9331-8A6E254994D0}" destId="{1A6058B6-B884-42F6-B16B-B77AD93FE782}" srcOrd="0" destOrd="0" presId="urn:microsoft.com/office/officeart/2008/layout/LinedList"/>
    <dgm:cxn modelId="{B43C2658-FA11-4EFD-B3FD-A0BA5EF8224B}" type="presParOf" srcId="{A786DD9F-6D60-4C2E-9331-8A6E254994D0}" destId="{629C5191-CC82-491E-B172-4C13DEEF61A0}" srcOrd="1" destOrd="0" presId="urn:microsoft.com/office/officeart/2008/layout/LinedList"/>
    <dgm:cxn modelId="{5ACB810B-2644-4357-9A62-F44E754B7D72}" type="presParOf" srcId="{629C5191-CC82-491E-B172-4C13DEEF61A0}" destId="{66E71BF1-9BD4-4E92-9E40-C1DE1161E56D}" srcOrd="0" destOrd="0" presId="urn:microsoft.com/office/officeart/2008/layout/LinedList"/>
    <dgm:cxn modelId="{5DF1F54E-627D-459F-9377-9D575132B039}" type="presParOf" srcId="{629C5191-CC82-491E-B172-4C13DEEF61A0}" destId="{435CA675-D420-45CA-9469-D453CE7AC256}" srcOrd="1" destOrd="0" presId="urn:microsoft.com/office/officeart/2008/layout/LinedList"/>
    <dgm:cxn modelId="{40F43F0C-0F52-45F2-86C5-0797A0D91F38}" type="presParOf" srcId="{A786DD9F-6D60-4C2E-9331-8A6E254994D0}" destId="{C12F569C-AAA9-41AF-A056-684272B5AAD3}" srcOrd="2" destOrd="0" presId="urn:microsoft.com/office/officeart/2008/layout/LinedList"/>
    <dgm:cxn modelId="{6FD01039-8FE6-4D0A-B66B-1C3E24EA2F03}" type="presParOf" srcId="{A786DD9F-6D60-4C2E-9331-8A6E254994D0}" destId="{65281DCF-D3C8-48D7-8925-E300B0B244A7}" srcOrd="3" destOrd="0" presId="urn:microsoft.com/office/officeart/2008/layout/LinedList"/>
    <dgm:cxn modelId="{3C690E79-D5AC-4DE4-9DC6-7EFF21F8DB90}" type="presParOf" srcId="{65281DCF-D3C8-48D7-8925-E300B0B244A7}" destId="{A526F216-4CF0-4787-A025-3FE58E2FBBDD}" srcOrd="0" destOrd="0" presId="urn:microsoft.com/office/officeart/2008/layout/LinedList"/>
    <dgm:cxn modelId="{4B3E992D-5E63-46E5-B508-6FB9742C2C36}" type="presParOf" srcId="{65281DCF-D3C8-48D7-8925-E300B0B244A7}" destId="{0122F222-7026-4455-B260-86A3632FC234}" srcOrd="1" destOrd="0" presId="urn:microsoft.com/office/officeart/2008/layout/LinedList"/>
    <dgm:cxn modelId="{5B1D1C20-9972-45A6-8EB1-53945A10E131}" type="presParOf" srcId="{A786DD9F-6D60-4C2E-9331-8A6E254994D0}" destId="{064EFF9C-3AA4-44BD-B19A-0C6AFCC4D4EB}" srcOrd="4" destOrd="0" presId="urn:microsoft.com/office/officeart/2008/layout/LinedList"/>
    <dgm:cxn modelId="{C38B1C09-AC62-47BB-9C41-1B7CCE3F5338}" type="presParOf" srcId="{A786DD9F-6D60-4C2E-9331-8A6E254994D0}" destId="{3E20A107-8A4A-469D-A266-67009304058F}" srcOrd="5" destOrd="0" presId="urn:microsoft.com/office/officeart/2008/layout/LinedList"/>
    <dgm:cxn modelId="{AF34EA38-E646-47BD-9700-B2C909784776}" type="presParOf" srcId="{3E20A107-8A4A-469D-A266-67009304058F}" destId="{CD7D710C-EB71-4FDA-815B-856805990143}" srcOrd="0" destOrd="0" presId="urn:microsoft.com/office/officeart/2008/layout/LinedList"/>
    <dgm:cxn modelId="{5843FAF6-65DF-4BDB-824C-577061ADC4CD}" type="presParOf" srcId="{3E20A107-8A4A-469D-A266-67009304058F}" destId="{388ADA71-BB98-460A-BB92-7AAC877C3E4B}" srcOrd="1" destOrd="0" presId="urn:microsoft.com/office/officeart/2008/layout/LinedList"/>
    <dgm:cxn modelId="{6C62AA91-1E63-4F7E-85BD-BEB4C5D2354D}" type="presParOf" srcId="{A786DD9F-6D60-4C2E-9331-8A6E254994D0}" destId="{D8D80249-0AE8-4DEF-AF0B-B2DD80D10B4D}" srcOrd="6" destOrd="0" presId="urn:microsoft.com/office/officeart/2008/layout/LinedList"/>
    <dgm:cxn modelId="{6ECD7A0C-3B5F-4F36-AA69-19B5A2D891E4}" type="presParOf" srcId="{A786DD9F-6D60-4C2E-9331-8A6E254994D0}" destId="{BAAC2CF5-4E66-4C7D-A0E4-243DEC9F1735}" srcOrd="7" destOrd="0" presId="urn:microsoft.com/office/officeart/2008/layout/LinedList"/>
    <dgm:cxn modelId="{38E9C81D-F5F0-4128-9AEF-99B6EF728A28}" type="presParOf" srcId="{BAAC2CF5-4E66-4C7D-A0E4-243DEC9F1735}" destId="{FEDDA1E2-9009-4E85-811D-6DCCCA60E701}" srcOrd="0" destOrd="0" presId="urn:microsoft.com/office/officeart/2008/layout/LinedList"/>
    <dgm:cxn modelId="{12C494B8-7D36-4DF3-839A-A2B026650E23}" type="presParOf" srcId="{BAAC2CF5-4E66-4C7D-A0E4-243DEC9F1735}" destId="{25BC68B9-465F-48F1-9293-8BC96BC3DB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09D0F2-A1DF-4F0D-A39B-7B2CB41EC25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8A2C135-0A97-402E-915A-6B7F0DF693A9}">
      <dgm:prSet/>
      <dgm:spPr/>
      <dgm:t>
        <a:bodyPr/>
        <a:lstStyle/>
        <a:p>
          <a:r>
            <a:rPr lang="en-US" b="0" i="0"/>
            <a:t>The Printed Circuit Board (PCB) is very important in all electronic gadgets, which are used either for domestic use, or for industrial purpose. </a:t>
          </a:r>
          <a:r>
            <a:rPr lang="en-US"/>
            <a:t>PCB design services</a:t>
          </a:r>
          <a:r>
            <a:rPr lang="en-US" b="0" i="0"/>
            <a:t> are used to design the electronic circuits. Apart from electrically connecting, it also gives mechanical support to the electrical components. The PCB designs can be created both manually and automatically.</a:t>
          </a:r>
          <a:endParaRPr lang="en-US"/>
        </a:p>
      </dgm:t>
    </dgm:pt>
    <dgm:pt modelId="{7E7E33C5-C6B1-4CD2-A7E2-16708D937B64}" type="parTrans" cxnId="{4222FFDC-7D77-4E0B-93F4-A432F5F2DD68}">
      <dgm:prSet/>
      <dgm:spPr/>
      <dgm:t>
        <a:bodyPr/>
        <a:lstStyle/>
        <a:p>
          <a:endParaRPr lang="en-US"/>
        </a:p>
      </dgm:t>
    </dgm:pt>
    <dgm:pt modelId="{933AEE65-C56B-4C89-8894-EEA84CF929A7}" type="sibTrans" cxnId="{4222FFDC-7D77-4E0B-93F4-A432F5F2DD68}">
      <dgm:prSet/>
      <dgm:spPr/>
      <dgm:t>
        <a:bodyPr/>
        <a:lstStyle/>
        <a:p>
          <a:endParaRPr lang="en-US"/>
        </a:p>
      </dgm:t>
    </dgm:pt>
    <dgm:pt modelId="{7C1CB3F0-C294-45FD-8304-45334A3E5E1B}">
      <dgm:prSet/>
      <dgm:spPr/>
      <dgm:t>
        <a:bodyPr/>
        <a:lstStyle/>
        <a:p>
          <a:r>
            <a:rPr lang="en-US" b="0" i="0"/>
            <a:t>An effective PCB design can help in reducing the possibilities of errors and the chances of short circuit. A creative PCB designer has great chances to explore the field.</a:t>
          </a:r>
          <a:endParaRPr lang="en-US"/>
        </a:p>
      </dgm:t>
    </dgm:pt>
    <dgm:pt modelId="{7656CCA6-63A9-45BD-BECD-1ED98FA101E4}" type="parTrans" cxnId="{43A8F139-9ADB-4C50-91AE-807EBACF3849}">
      <dgm:prSet/>
      <dgm:spPr/>
      <dgm:t>
        <a:bodyPr/>
        <a:lstStyle/>
        <a:p>
          <a:endParaRPr lang="en-US"/>
        </a:p>
      </dgm:t>
    </dgm:pt>
    <dgm:pt modelId="{A8C3CEE2-8A84-4C6D-BC6A-328F9ECFE1BC}" type="sibTrans" cxnId="{43A8F139-9ADB-4C50-91AE-807EBACF3849}">
      <dgm:prSet/>
      <dgm:spPr/>
      <dgm:t>
        <a:bodyPr/>
        <a:lstStyle/>
        <a:p>
          <a:endParaRPr lang="en-US"/>
        </a:p>
      </dgm:t>
    </dgm:pt>
    <dgm:pt modelId="{8876B558-A7C8-480A-8777-73658CECA90B}" type="pres">
      <dgm:prSet presAssocID="{A409D0F2-A1DF-4F0D-A39B-7B2CB41EC252}" presName="outerComposite" presStyleCnt="0">
        <dgm:presLayoutVars>
          <dgm:chMax val="5"/>
          <dgm:dir/>
          <dgm:resizeHandles val="exact"/>
        </dgm:presLayoutVars>
      </dgm:prSet>
      <dgm:spPr/>
    </dgm:pt>
    <dgm:pt modelId="{4BE9976A-2827-49F7-B980-6D804D64294C}" type="pres">
      <dgm:prSet presAssocID="{A409D0F2-A1DF-4F0D-A39B-7B2CB41EC252}" presName="dummyMaxCanvas" presStyleCnt="0">
        <dgm:presLayoutVars/>
      </dgm:prSet>
      <dgm:spPr/>
    </dgm:pt>
    <dgm:pt modelId="{BF695D80-FDB3-475E-8655-44552C9CC83E}" type="pres">
      <dgm:prSet presAssocID="{A409D0F2-A1DF-4F0D-A39B-7B2CB41EC252}" presName="TwoNodes_1" presStyleLbl="node1" presStyleIdx="0" presStyleCnt="2">
        <dgm:presLayoutVars>
          <dgm:bulletEnabled val="1"/>
        </dgm:presLayoutVars>
      </dgm:prSet>
      <dgm:spPr/>
    </dgm:pt>
    <dgm:pt modelId="{D2A42E1A-5D2C-4FA7-A589-881B9032B2A0}" type="pres">
      <dgm:prSet presAssocID="{A409D0F2-A1DF-4F0D-A39B-7B2CB41EC252}" presName="TwoNodes_2" presStyleLbl="node1" presStyleIdx="1" presStyleCnt="2">
        <dgm:presLayoutVars>
          <dgm:bulletEnabled val="1"/>
        </dgm:presLayoutVars>
      </dgm:prSet>
      <dgm:spPr/>
    </dgm:pt>
    <dgm:pt modelId="{979731B5-6453-42E9-ACA6-858FEEAB27CD}" type="pres">
      <dgm:prSet presAssocID="{A409D0F2-A1DF-4F0D-A39B-7B2CB41EC252}" presName="TwoConn_1-2" presStyleLbl="fgAccFollowNode1" presStyleIdx="0" presStyleCnt="1">
        <dgm:presLayoutVars>
          <dgm:bulletEnabled val="1"/>
        </dgm:presLayoutVars>
      </dgm:prSet>
      <dgm:spPr/>
    </dgm:pt>
    <dgm:pt modelId="{CFC3A5AC-CC76-4967-9D64-A366D087C894}" type="pres">
      <dgm:prSet presAssocID="{A409D0F2-A1DF-4F0D-A39B-7B2CB41EC252}" presName="TwoNodes_1_text" presStyleLbl="node1" presStyleIdx="1" presStyleCnt="2">
        <dgm:presLayoutVars>
          <dgm:bulletEnabled val="1"/>
        </dgm:presLayoutVars>
      </dgm:prSet>
      <dgm:spPr/>
    </dgm:pt>
    <dgm:pt modelId="{81E097C7-4044-4A37-B28C-6DF4009BAA8A}" type="pres">
      <dgm:prSet presAssocID="{A409D0F2-A1DF-4F0D-A39B-7B2CB41EC252}" presName="TwoNodes_2_text" presStyleLbl="node1" presStyleIdx="1" presStyleCnt="2">
        <dgm:presLayoutVars>
          <dgm:bulletEnabled val="1"/>
        </dgm:presLayoutVars>
      </dgm:prSet>
      <dgm:spPr/>
    </dgm:pt>
  </dgm:ptLst>
  <dgm:cxnLst>
    <dgm:cxn modelId="{072F4D05-6151-4330-80FD-1B4042A7E380}" type="presOf" srcId="{38A2C135-0A97-402E-915A-6B7F0DF693A9}" destId="{CFC3A5AC-CC76-4967-9D64-A366D087C894}" srcOrd="1" destOrd="0" presId="urn:microsoft.com/office/officeart/2005/8/layout/vProcess5"/>
    <dgm:cxn modelId="{02E46F20-4592-4476-8997-4EC5BC9C195D}" type="presOf" srcId="{A409D0F2-A1DF-4F0D-A39B-7B2CB41EC252}" destId="{8876B558-A7C8-480A-8777-73658CECA90B}" srcOrd="0" destOrd="0" presId="urn:microsoft.com/office/officeart/2005/8/layout/vProcess5"/>
    <dgm:cxn modelId="{43A8F139-9ADB-4C50-91AE-807EBACF3849}" srcId="{A409D0F2-A1DF-4F0D-A39B-7B2CB41EC252}" destId="{7C1CB3F0-C294-45FD-8304-45334A3E5E1B}" srcOrd="1" destOrd="0" parTransId="{7656CCA6-63A9-45BD-BECD-1ED98FA101E4}" sibTransId="{A8C3CEE2-8A84-4C6D-BC6A-328F9ECFE1BC}"/>
    <dgm:cxn modelId="{D6DA6C49-5CA9-4089-82D4-BAD01A3230B0}" type="presOf" srcId="{7C1CB3F0-C294-45FD-8304-45334A3E5E1B}" destId="{81E097C7-4044-4A37-B28C-6DF4009BAA8A}" srcOrd="1" destOrd="0" presId="urn:microsoft.com/office/officeart/2005/8/layout/vProcess5"/>
    <dgm:cxn modelId="{83990094-7F49-4D66-B4EC-6764AA2AAA8C}" type="presOf" srcId="{38A2C135-0A97-402E-915A-6B7F0DF693A9}" destId="{BF695D80-FDB3-475E-8655-44552C9CC83E}" srcOrd="0" destOrd="0" presId="urn:microsoft.com/office/officeart/2005/8/layout/vProcess5"/>
    <dgm:cxn modelId="{58A4C2BD-CE4A-40BC-ADA8-4C7A8DA1B115}" type="presOf" srcId="{933AEE65-C56B-4C89-8894-EEA84CF929A7}" destId="{979731B5-6453-42E9-ACA6-858FEEAB27CD}" srcOrd="0" destOrd="0" presId="urn:microsoft.com/office/officeart/2005/8/layout/vProcess5"/>
    <dgm:cxn modelId="{4222FFDC-7D77-4E0B-93F4-A432F5F2DD68}" srcId="{A409D0F2-A1DF-4F0D-A39B-7B2CB41EC252}" destId="{38A2C135-0A97-402E-915A-6B7F0DF693A9}" srcOrd="0" destOrd="0" parTransId="{7E7E33C5-C6B1-4CD2-A7E2-16708D937B64}" sibTransId="{933AEE65-C56B-4C89-8894-EEA84CF929A7}"/>
    <dgm:cxn modelId="{175653E6-1D50-40D3-AAD7-CA14317C324B}" type="presOf" srcId="{7C1CB3F0-C294-45FD-8304-45334A3E5E1B}" destId="{D2A42E1A-5D2C-4FA7-A589-881B9032B2A0}" srcOrd="0" destOrd="0" presId="urn:microsoft.com/office/officeart/2005/8/layout/vProcess5"/>
    <dgm:cxn modelId="{6A68AEBE-027E-4853-9790-8179C1BD8ED2}" type="presParOf" srcId="{8876B558-A7C8-480A-8777-73658CECA90B}" destId="{4BE9976A-2827-49F7-B980-6D804D64294C}" srcOrd="0" destOrd="0" presId="urn:microsoft.com/office/officeart/2005/8/layout/vProcess5"/>
    <dgm:cxn modelId="{040BDC85-E13E-45BF-BBB4-6C9D1761771E}" type="presParOf" srcId="{8876B558-A7C8-480A-8777-73658CECA90B}" destId="{BF695D80-FDB3-475E-8655-44552C9CC83E}" srcOrd="1" destOrd="0" presId="urn:microsoft.com/office/officeart/2005/8/layout/vProcess5"/>
    <dgm:cxn modelId="{130A0104-2B2E-49A2-8CEA-AEA7AF1FDFB1}" type="presParOf" srcId="{8876B558-A7C8-480A-8777-73658CECA90B}" destId="{D2A42E1A-5D2C-4FA7-A589-881B9032B2A0}" srcOrd="2" destOrd="0" presId="urn:microsoft.com/office/officeart/2005/8/layout/vProcess5"/>
    <dgm:cxn modelId="{64BCB5DE-D7FB-4127-A03B-41FBBCE7B63B}" type="presParOf" srcId="{8876B558-A7C8-480A-8777-73658CECA90B}" destId="{979731B5-6453-42E9-ACA6-858FEEAB27CD}" srcOrd="3" destOrd="0" presId="urn:microsoft.com/office/officeart/2005/8/layout/vProcess5"/>
    <dgm:cxn modelId="{A7D0BEA2-5225-4012-923A-4BB197618FD0}" type="presParOf" srcId="{8876B558-A7C8-480A-8777-73658CECA90B}" destId="{CFC3A5AC-CC76-4967-9D64-A366D087C894}" srcOrd="4" destOrd="0" presId="urn:microsoft.com/office/officeart/2005/8/layout/vProcess5"/>
    <dgm:cxn modelId="{25DAB123-15F7-4B29-ABFC-AD80920DF4EA}" type="presParOf" srcId="{8876B558-A7C8-480A-8777-73658CECA90B}" destId="{81E097C7-4044-4A37-B28C-6DF4009BAA8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9E5BB-D782-4A5D-AC71-0D1C014D4A2D}"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18AE2820-CD67-4400-94CE-013913DE801A}">
      <dgm:prSet/>
      <dgm:spPr/>
      <dgm:t>
        <a:bodyPr/>
        <a:lstStyle/>
        <a:p>
          <a:r>
            <a:rPr lang="en-US" dirty="0"/>
            <a:t>If the user is using the software online, so the initial steps user must take is register to the site so that their work can be saved easily. </a:t>
          </a:r>
        </a:p>
      </dgm:t>
    </dgm:pt>
    <dgm:pt modelId="{18930F12-22E5-496B-9AE6-EFFE182C0208}" type="parTrans" cxnId="{B2F5DD89-98F0-40F2-88E5-009B92EB6342}">
      <dgm:prSet/>
      <dgm:spPr/>
      <dgm:t>
        <a:bodyPr/>
        <a:lstStyle/>
        <a:p>
          <a:endParaRPr lang="en-US"/>
        </a:p>
      </dgm:t>
    </dgm:pt>
    <dgm:pt modelId="{DC895971-D687-45EC-AEB6-632894E4209E}" type="sibTrans" cxnId="{B2F5DD89-98F0-40F2-88E5-009B92EB6342}">
      <dgm:prSet/>
      <dgm:spPr/>
      <dgm:t>
        <a:bodyPr/>
        <a:lstStyle/>
        <a:p>
          <a:endParaRPr lang="en-US"/>
        </a:p>
      </dgm:t>
    </dgm:pt>
    <dgm:pt modelId="{831F0181-76C1-4243-B940-6E8F74EC59F3}">
      <dgm:prSet/>
      <dgm:spPr/>
      <dgm:t>
        <a:bodyPr/>
        <a:lstStyle/>
        <a:p>
          <a:r>
            <a:rPr lang="en-US"/>
            <a:t>Once the user is register, for the next time user need to login, and user can see all their work.</a:t>
          </a:r>
        </a:p>
      </dgm:t>
    </dgm:pt>
    <dgm:pt modelId="{4DE1C47D-7D41-4409-9FCF-5BF33BF14E29}" type="parTrans" cxnId="{DEA625F8-DC0E-42EA-B6F2-7148D4210F7C}">
      <dgm:prSet/>
      <dgm:spPr/>
      <dgm:t>
        <a:bodyPr/>
        <a:lstStyle/>
        <a:p>
          <a:endParaRPr lang="en-US"/>
        </a:p>
      </dgm:t>
    </dgm:pt>
    <dgm:pt modelId="{C5FC0BD1-6531-4634-9A71-B40AFAC6267B}" type="sibTrans" cxnId="{DEA625F8-DC0E-42EA-B6F2-7148D4210F7C}">
      <dgm:prSet/>
      <dgm:spPr/>
      <dgm:t>
        <a:bodyPr/>
        <a:lstStyle/>
        <a:p>
          <a:endParaRPr lang="en-US"/>
        </a:p>
      </dgm:t>
    </dgm:pt>
    <dgm:pt modelId="{4B9AFA9B-323C-4E6D-A901-3B872B22B590}" type="pres">
      <dgm:prSet presAssocID="{2799E5BB-D782-4A5D-AC71-0D1C014D4A2D}" presName="diagram" presStyleCnt="0">
        <dgm:presLayoutVars>
          <dgm:dir/>
          <dgm:resizeHandles val="exact"/>
        </dgm:presLayoutVars>
      </dgm:prSet>
      <dgm:spPr/>
    </dgm:pt>
    <dgm:pt modelId="{70EB5DAC-6503-4440-BAD1-383368136B6C}" type="pres">
      <dgm:prSet presAssocID="{18AE2820-CD67-4400-94CE-013913DE801A}" presName="node" presStyleLbl="node1" presStyleIdx="0" presStyleCnt="2">
        <dgm:presLayoutVars>
          <dgm:bulletEnabled val="1"/>
        </dgm:presLayoutVars>
      </dgm:prSet>
      <dgm:spPr/>
    </dgm:pt>
    <dgm:pt modelId="{33E0D5E3-3159-4ADC-B3DB-3C15C0AF9C8A}" type="pres">
      <dgm:prSet presAssocID="{DC895971-D687-45EC-AEB6-632894E4209E}" presName="sibTrans" presStyleCnt="0"/>
      <dgm:spPr/>
    </dgm:pt>
    <dgm:pt modelId="{D25968DB-8241-4DB3-9D6F-526B5609B929}" type="pres">
      <dgm:prSet presAssocID="{831F0181-76C1-4243-B940-6E8F74EC59F3}" presName="node" presStyleLbl="node1" presStyleIdx="1" presStyleCnt="2">
        <dgm:presLayoutVars>
          <dgm:bulletEnabled val="1"/>
        </dgm:presLayoutVars>
      </dgm:prSet>
      <dgm:spPr/>
    </dgm:pt>
  </dgm:ptLst>
  <dgm:cxnLst>
    <dgm:cxn modelId="{70E7771A-3921-4390-90C8-28E0199DADE5}" type="presOf" srcId="{831F0181-76C1-4243-B940-6E8F74EC59F3}" destId="{D25968DB-8241-4DB3-9D6F-526B5609B929}" srcOrd="0" destOrd="0" presId="urn:microsoft.com/office/officeart/2005/8/layout/default"/>
    <dgm:cxn modelId="{6EC38A4E-9806-4C29-91D3-4D6113BC8307}" type="presOf" srcId="{2799E5BB-D782-4A5D-AC71-0D1C014D4A2D}" destId="{4B9AFA9B-323C-4E6D-A901-3B872B22B590}" srcOrd="0" destOrd="0" presId="urn:microsoft.com/office/officeart/2005/8/layout/default"/>
    <dgm:cxn modelId="{B2F5DD89-98F0-40F2-88E5-009B92EB6342}" srcId="{2799E5BB-D782-4A5D-AC71-0D1C014D4A2D}" destId="{18AE2820-CD67-4400-94CE-013913DE801A}" srcOrd="0" destOrd="0" parTransId="{18930F12-22E5-496B-9AE6-EFFE182C0208}" sibTransId="{DC895971-D687-45EC-AEB6-632894E4209E}"/>
    <dgm:cxn modelId="{BA36EEF3-ADE6-4A63-B2F7-469D791AF912}" type="presOf" srcId="{18AE2820-CD67-4400-94CE-013913DE801A}" destId="{70EB5DAC-6503-4440-BAD1-383368136B6C}" srcOrd="0" destOrd="0" presId="urn:microsoft.com/office/officeart/2005/8/layout/default"/>
    <dgm:cxn modelId="{DEA625F8-DC0E-42EA-B6F2-7148D4210F7C}" srcId="{2799E5BB-D782-4A5D-AC71-0D1C014D4A2D}" destId="{831F0181-76C1-4243-B940-6E8F74EC59F3}" srcOrd="1" destOrd="0" parTransId="{4DE1C47D-7D41-4409-9FCF-5BF33BF14E29}" sibTransId="{C5FC0BD1-6531-4634-9A71-B40AFAC6267B}"/>
    <dgm:cxn modelId="{E6EEB8FE-86A2-4328-A047-880D8659F743}" type="presParOf" srcId="{4B9AFA9B-323C-4E6D-A901-3B872B22B590}" destId="{70EB5DAC-6503-4440-BAD1-383368136B6C}" srcOrd="0" destOrd="0" presId="urn:microsoft.com/office/officeart/2005/8/layout/default"/>
    <dgm:cxn modelId="{8361CC07-D37B-4F0E-BBFB-3EEC842B28DE}" type="presParOf" srcId="{4B9AFA9B-323C-4E6D-A901-3B872B22B590}" destId="{33E0D5E3-3159-4ADC-B3DB-3C15C0AF9C8A}" srcOrd="1" destOrd="0" presId="urn:microsoft.com/office/officeart/2005/8/layout/default"/>
    <dgm:cxn modelId="{F62D2382-736B-4909-971B-A14A2CC60976}" type="presParOf" srcId="{4B9AFA9B-323C-4E6D-A901-3B872B22B590}" destId="{D25968DB-8241-4DB3-9D6F-526B5609B929}"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EF6AE2-4E09-4354-B750-8095D45C4B5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05FF17-F40F-4315-889B-431484FBF3AA}">
      <dgm:prSet/>
      <dgm:spPr/>
      <dgm:t>
        <a:bodyPr/>
        <a:lstStyle/>
        <a:p>
          <a:r>
            <a:rPr lang="en-IN"/>
            <a:t>Once the user login through the registered account the main window will pop up on the screen.</a:t>
          </a:r>
          <a:endParaRPr lang="en-US"/>
        </a:p>
      </dgm:t>
    </dgm:pt>
    <dgm:pt modelId="{50580B03-9C8D-44B8-A5C9-30058BDE662A}" type="parTrans" cxnId="{7303DF9A-EDBA-4B6B-BCE1-C1491FDA92BF}">
      <dgm:prSet/>
      <dgm:spPr/>
      <dgm:t>
        <a:bodyPr/>
        <a:lstStyle/>
        <a:p>
          <a:endParaRPr lang="en-US"/>
        </a:p>
      </dgm:t>
    </dgm:pt>
    <dgm:pt modelId="{5CA5BEC0-0C69-4674-9364-CEB3C712475C}" type="sibTrans" cxnId="{7303DF9A-EDBA-4B6B-BCE1-C1491FDA92BF}">
      <dgm:prSet/>
      <dgm:spPr/>
      <dgm:t>
        <a:bodyPr/>
        <a:lstStyle/>
        <a:p>
          <a:endParaRPr lang="en-US"/>
        </a:p>
      </dgm:t>
    </dgm:pt>
    <dgm:pt modelId="{3B328014-2927-44EA-954D-475E2BF9C773}">
      <dgm:prSet/>
      <dgm:spPr/>
      <dgm:t>
        <a:bodyPr/>
        <a:lstStyle/>
        <a:p>
          <a:r>
            <a:rPr lang="en-IN"/>
            <a:t>Now the user can make anything they want to like schematic design, or PCB design.</a:t>
          </a:r>
          <a:endParaRPr lang="en-US"/>
        </a:p>
      </dgm:t>
    </dgm:pt>
    <dgm:pt modelId="{12353FED-8D92-496B-B098-31A98400C81B}" type="parTrans" cxnId="{4CDC4A81-6B29-41B6-B891-3D52C10B6AFE}">
      <dgm:prSet/>
      <dgm:spPr/>
      <dgm:t>
        <a:bodyPr/>
        <a:lstStyle/>
        <a:p>
          <a:endParaRPr lang="en-US"/>
        </a:p>
      </dgm:t>
    </dgm:pt>
    <dgm:pt modelId="{6967A497-C971-46FE-89E2-6C67554EDCFE}" type="sibTrans" cxnId="{4CDC4A81-6B29-41B6-B891-3D52C10B6AFE}">
      <dgm:prSet/>
      <dgm:spPr/>
      <dgm:t>
        <a:bodyPr/>
        <a:lstStyle/>
        <a:p>
          <a:endParaRPr lang="en-US"/>
        </a:p>
      </dgm:t>
    </dgm:pt>
    <dgm:pt modelId="{9A94E5AA-10A2-4C69-AF67-5106C613DD4E}" type="pres">
      <dgm:prSet presAssocID="{B5EF6AE2-4E09-4354-B750-8095D45C4B58}" presName="linear" presStyleCnt="0">
        <dgm:presLayoutVars>
          <dgm:animLvl val="lvl"/>
          <dgm:resizeHandles val="exact"/>
        </dgm:presLayoutVars>
      </dgm:prSet>
      <dgm:spPr/>
    </dgm:pt>
    <dgm:pt modelId="{B0A610E6-CD50-44C7-94AA-58230EAF5A1E}" type="pres">
      <dgm:prSet presAssocID="{4705FF17-F40F-4315-889B-431484FBF3AA}" presName="parentText" presStyleLbl="node1" presStyleIdx="0" presStyleCnt="2">
        <dgm:presLayoutVars>
          <dgm:chMax val="0"/>
          <dgm:bulletEnabled val="1"/>
        </dgm:presLayoutVars>
      </dgm:prSet>
      <dgm:spPr/>
    </dgm:pt>
    <dgm:pt modelId="{5534A513-C63D-4EEF-81CB-6ECD4951F92B}" type="pres">
      <dgm:prSet presAssocID="{5CA5BEC0-0C69-4674-9364-CEB3C712475C}" presName="spacer" presStyleCnt="0"/>
      <dgm:spPr/>
    </dgm:pt>
    <dgm:pt modelId="{2DEB6F22-30A1-492B-8784-84A46E8E1BB5}" type="pres">
      <dgm:prSet presAssocID="{3B328014-2927-44EA-954D-475E2BF9C773}" presName="parentText" presStyleLbl="node1" presStyleIdx="1" presStyleCnt="2">
        <dgm:presLayoutVars>
          <dgm:chMax val="0"/>
          <dgm:bulletEnabled val="1"/>
        </dgm:presLayoutVars>
      </dgm:prSet>
      <dgm:spPr/>
    </dgm:pt>
  </dgm:ptLst>
  <dgm:cxnLst>
    <dgm:cxn modelId="{AF2E0009-A2E6-4D53-95D5-1F622B7FFDE9}" type="presOf" srcId="{B5EF6AE2-4E09-4354-B750-8095D45C4B58}" destId="{9A94E5AA-10A2-4C69-AF67-5106C613DD4E}" srcOrd="0" destOrd="0" presId="urn:microsoft.com/office/officeart/2005/8/layout/vList2"/>
    <dgm:cxn modelId="{1F80F75E-D0C4-49D3-8A08-28244138BBB1}" type="presOf" srcId="{3B328014-2927-44EA-954D-475E2BF9C773}" destId="{2DEB6F22-30A1-492B-8784-84A46E8E1BB5}" srcOrd="0" destOrd="0" presId="urn:microsoft.com/office/officeart/2005/8/layout/vList2"/>
    <dgm:cxn modelId="{4CDC4A81-6B29-41B6-B891-3D52C10B6AFE}" srcId="{B5EF6AE2-4E09-4354-B750-8095D45C4B58}" destId="{3B328014-2927-44EA-954D-475E2BF9C773}" srcOrd="1" destOrd="0" parTransId="{12353FED-8D92-496B-B098-31A98400C81B}" sibTransId="{6967A497-C971-46FE-89E2-6C67554EDCFE}"/>
    <dgm:cxn modelId="{7303DF9A-EDBA-4B6B-BCE1-C1491FDA92BF}" srcId="{B5EF6AE2-4E09-4354-B750-8095D45C4B58}" destId="{4705FF17-F40F-4315-889B-431484FBF3AA}" srcOrd="0" destOrd="0" parTransId="{50580B03-9C8D-44B8-A5C9-30058BDE662A}" sibTransId="{5CA5BEC0-0C69-4674-9364-CEB3C712475C}"/>
    <dgm:cxn modelId="{462211E4-AD80-45C7-B0B9-3C0236BDF24F}" type="presOf" srcId="{4705FF17-F40F-4315-889B-431484FBF3AA}" destId="{B0A610E6-CD50-44C7-94AA-58230EAF5A1E}" srcOrd="0" destOrd="0" presId="urn:microsoft.com/office/officeart/2005/8/layout/vList2"/>
    <dgm:cxn modelId="{65F9EA37-6431-42FF-B88B-253FFB088E2D}" type="presParOf" srcId="{9A94E5AA-10A2-4C69-AF67-5106C613DD4E}" destId="{B0A610E6-CD50-44C7-94AA-58230EAF5A1E}" srcOrd="0" destOrd="0" presId="urn:microsoft.com/office/officeart/2005/8/layout/vList2"/>
    <dgm:cxn modelId="{38227030-1D43-425A-9B7A-0DBBD999DAA0}" type="presParOf" srcId="{9A94E5AA-10A2-4C69-AF67-5106C613DD4E}" destId="{5534A513-C63D-4EEF-81CB-6ECD4951F92B}" srcOrd="1" destOrd="0" presId="urn:microsoft.com/office/officeart/2005/8/layout/vList2"/>
    <dgm:cxn modelId="{FF3FD304-497D-41B3-9846-59F5F1949260}" type="presParOf" srcId="{9A94E5AA-10A2-4C69-AF67-5106C613DD4E}" destId="{2DEB6F22-30A1-492B-8784-84A46E8E1BB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058B6-B884-42F6-B16B-B77AD93FE782}">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6E71BF1-9BD4-4E92-9E40-C1DE1161E56D}">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dirty="0"/>
            <a:t>In today’s task we try to accomplish the making of our project look like a product i.e., making sure we have minimum wires appearing on the project using Zero PCB.</a:t>
          </a:r>
          <a:endParaRPr lang="en-US" sz="2400" kern="1200" dirty="0"/>
        </a:p>
      </dsp:txBody>
      <dsp:txXfrm>
        <a:off x="0" y="0"/>
        <a:ext cx="10515600" cy="1087834"/>
      </dsp:txXfrm>
    </dsp:sp>
    <dsp:sp modelId="{C12F569C-AAA9-41AF-A056-684272B5AAD3}">
      <dsp:nvSpPr>
        <dsp:cNvPr id="0" name=""/>
        <dsp:cNvSpPr/>
      </dsp:nvSpPr>
      <dsp:spPr>
        <a:xfrm>
          <a:off x="0" y="108783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526F216-4CF0-4787-A025-3FE58E2FBBDD}">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dirty="0"/>
            <a:t>This task is related to the Task #4 of getting the schematic ready for this project. So, the schematic will be needed in this task to convert that into the PCB design.</a:t>
          </a:r>
          <a:endParaRPr lang="en-US" sz="2400" kern="1200" dirty="0"/>
        </a:p>
      </dsp:txBody>
      <dsp:txXfrm>
        <a:off x="0" y="1087834"/>
        <a:ext cx="10515600" cy="1087834"/>
      </dsp:txXfrm>
    </dsp:sp>
    <dsp:sp modelId="{064EFF9C-3AA4-44BD-B19A-0C6AFCC4D4EB}">
      <dsp:nvSpPr>
        <dsp:cNvPr id="0" name=""/>
        <dsp:cNvSpPr/>
      </dsp:nvSpPr>
      <dsp:spPr>
        <a:xfrm>
          <a:off x="0" y="2175669"/>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D7D710C-EB71-4FDA-815B-85680599014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dirty="0"/>
            <a:t>In order to complete this task, the same software is used that is used previously to generate the Schematic i.e., </a:t>
          </a:r>
          <a:r>
            <a:rPr lang="en-CA" sz="2400" kern="1200" dirty="0" err="1"/>
            <a:t>EasyEDA</a:t>
          </a:r>
          <a:r>
            <a:rPr lang="en-CA" sz="2400" kern="1200" dirty="0"/>
            <a:t>(Electronic Design Automation).</a:t>
          </a:r>
          <a:endParaRPr lang="en-US" sz="2400" kern="1200" dirty="0"/>
        </a:p>
      </dsp:txBody>
      <dsp:txXfrm>
        <a:off x="0" y="2175669"/>
        <a:ext cx="10515600" cy="1087834"/>
      </dsp:txXfrm>
    </dsp:sp>
    <dsp:sp modelId="{D8D80249-0AE8-4DEF-AF0B-B2DD80D10B4D}">
      <dsp:nvSpPr>
        <dsp:cNvPr id="0" name=""/>
        <dsp:cNvSpPr/>
      </dsp:nvSpPr>
      <dsp:spPr>
        <a:xfrm>
          <a:off x="0" y="3263503"/>
          <a:ext cx="1051560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EDDA1E2-9009-4E85-811D-6DCCCA60E70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CA" sz="2400" kern="1200"/>
            <a:t>Therefore, we need not to install the software, it can be used online on any web browser such as Google Chrome, Firefox, etc.</a:t>
          </a:r>
          <a:endParaRPr lang="en-US" sz="2400" kern="1200"/>
        </a:p>
      </dsp:txBody>
      <dsp:txXfrm>
        <a:off x="0" y="3263503"/>
        <a:ext cx="10515600" cy="1087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95D80-FDB3-475E-8655-44552C9CC83E}">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The Printed Circuit Board (PCB) is very important in all electronic gadgets, which are used either for domestic use, or for industrial purpose. </a:t>
          </a:r>
          <a:r>
            <a:rPr lang="en-US" sz="2000" kern="1200"/>
            <a:t>PCB design services</a:t>
          </a:r>
          <a:r>
            <a:rPr lang="en-US" sz="2000" b="0" i="0" kern="1200"/>
            <a:t> are used to design the electronic circuits. Apart from electrically connecting, it also gives mechanical support to the electrical components. The PCB designs can be created both manually and automatically.</a:t>
          </a:r>
          <a:endParaRPr lang="en-US" sz="2000" kern="1200"/>
        </a:p>
      </dsp:txBody>
      <dsp:txXfrm>
        <a:off x="57351" y="57351"/>
        <a:ext cx="6914408" cy="1843400"/>
      </dsp:txXfrm>
    </dsp:sp>
    <dsp:sp modelId="{D2A42E1A-5D2C-4FA7-A589-881B9032B2A0}">
      <dsp:nvSpPr>
        <dsp:cNvPr id="0" name=""/>
        <dsp:cNvSpPr/>
      </dsp:nvSpPr>
      <dsp:spPr>
        <a:xfrm>
          <a:off x="1577339" y="2393235"/>
          <a:ext cx="8938260"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An effective PCB design can help in reducing the possibilities of errors and the chances of short circuit. A creative PCB designer has great chances to explore the field.</a:t>
          </a:r>
          <a:endParaRPr lang="en-US" sz="2000" kern="1200"/>
        </a:p>
      </dsp:txBody>
      <dsp:txXfrm>
        <a:off x="1634690" y="2450586"/>
        <a:ext cx="5973451" cy="1843400"/>
      </dsp:txXfrm>
    </dsp:sp>
    <dsp:sp modelId="{979731B5-6453-42E9-ACA6-858FEEAB27CD}">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B5DAC-6503-4440-BAD1-383368136B6C}">
      <dsp:nvSpPr>
        <dsp:cNvPr id="0" name=""/>
        <dsp:cNvSpPr/>
      </dsp:nvSpPr>
      <dsp:spPr>
        <a:xfrm>
          <a:off x="1283" y="673807"/>
          <a:ext cx="5006206" cy="300372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If the user is using the software online, so the initial steps user must take is register to the site so that their work can be saved easily. </a:t>
          </a:r>
        </a:p>
      </dsp:txBody>
      <dsp:txXfrm>
        <a:off x="1283" y="673807"/>
        <a:ext cx="5006206" cy="3003723"/>
      </dsp:txXfrm>
    </dsp:sp>
    <dsp:sp modelId="{D25968DB-8241-4DB3-9D6F-526B5609B929}">
      <dsp:nvSpPr>
        <dsp:cNvPr id="0" name=""/>
        <dsp:cNvSpPr/>
      </dsp:nvSpPr>
      <dsp:spPr>
        <a:xfrm>
          <a:off x="5508110" y="673807"/>
          <a:ext cx="5006206" cy="300372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Once the user is register, for the next time user need to login, and user can see all their work.</a:t>
          </a:r>
        </a:p>
      </dsp:txBody>
      <dsp:txXfrm>
        <a:off x="5508110" y="673807"/>
        <a:ext cx="5006206" cy="300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610E6-CD50-44C7-94AA-58230EAF5A1E}">
      <dsp:nvSpPr>
        <dsp:cNvPr id="0" name=""/>
        <dsp:cNvSpPr/>
      </dsp:nvSpPr>
      <dsp:spPr>
        <a:xfrm>
          <a:off x="0" y="609308"/>
          <a:ext cx="10515600" cy="1511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Once the user login through the registered account the main window will pop up on the screen.</a:t>
          </a:r>
          <a:endParaRPr lang="en-US" sz="3800" kern="1200"/>
        </a:p>
      </dsp:txBody>
      <dsp:txXfrm>
        <a:off x="73792" y="683100"/>
        <a:ext cx="10368016" cy="1364056"/>
      </dsp:txXfrm>
    </dsp:sp>
    <dsp:sp modelId="{2DEB6F22-30A1-492B-8784-84A46E8E1BB5}">
      <dsp:nvSpPr>
        <dsp:cNvPr id="0" name=""/>
        <dsp:cNvSpPr/>
      </dsp:nvSpPr>
      <dsp:spPr>
        <a:xfrm>
          <a:off x="0" y="2230389"/>
          <a:ext cx="10515600" cy="1511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IN" sz="3800" kern="1200"/>
            <a:t>Now the user can make anything they want to like schematic design, or PCB design.</a:t>
          </a:r>
          <a:endParaRPr lang="en-US" sz="3800" kern="1200"/>
        </a:p>
      </dsp:txBody>
      <dsp:txXfrm>
        <a:off x="73792" y="2304181"/>
        <a:ext cx="10368016" cy="13640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0E0C-284E-4511-9409-0D7B2C805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A4B02E3-C02E-4E38-96D1-9754E760D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F52F35A-70DD-4F37-8CD3-4944B66F7E11}"/>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C98B9874-2390-4AC0-9272-9A48C36843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674653-33CA-4674-87DB-815E02E45B79}"/>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37636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6CEE-93F7-48C5-8E1D-B93BF4C3271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4193B7-2BBF-43F6-B310-6AD62DFB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690091-D29B-4630-B1D5-B97C77D1F5FE}"/>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FC63253D-87AD-4A9B-95F2-6E69FC894C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03BEE2-3AF9-4A05-8D3A-D612B4F96020}"/>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341069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CFD8F-6B86-4069-8EB3-27A3ED0A7E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7B74700-1D54-47A6-8500-AA9EF52A6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3CCA82-E4AB-45E2-901D-2345C60DCDF9}"/>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65FD7841-F4AB-4ED2-B7F1-41B0744C59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A8B5A5-233C-4927-8287-99BFC00579A1}"/>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395654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0C4E-B19A-4A8F-A556-DE34C3EC391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9DE732-D5DD-444F-9F22-D3162D8C8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DCDE4D-B62B-4489-85C2-ADE73AFFC4DB}"/>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C650373E-ED67-4B5F-A5A1-977ECF082B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A40A1B-017A-437D-9595-E6790B34BE41}"/>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3623986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3C4E-0C56-4E88-97E0-3801F0A723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A53F100-BE8A-442F-8C3B-5486B5B18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62E1C1-6F5F-4F47-8353-29EB5D887963}"/>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F3413CF2-FFB5-49BA-901B-491BC329D3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4214E5-4934-44A2-BE6C-342DA893EC35}"/>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27924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4357-69CE-4D5C-84E2-F144111E22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5D2DA7E-6187-46C1-B88F-8C663652D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06AB037-C31E-44DB-A254-33766AB71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ADD1ED3-7A3A-495D-9DB7-6563310F0D78}"/>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6" name="Footer Placeholder 5">
            <a:extLst>
              <a:ext uri="{FF2B5EF4-FFF2-40B4-BE49-F238E27FC236}">
                <a16:creationId xmlns:a16="http://schemas.microsoft.com/office/drawing/2014/main" id="{93C19261-B7CE-41C0-94A9-2AB6F21DB2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AC4FD6B-BA0C-48E2-B1F1-22D2BCC23207}"/>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144437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7562-2804-4DD8-97A9-9EFD56553E4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A436DDE-DD58-4851-8AB1-0C85BD4F3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6A8DC-77D8-4C07-9AC2-5CD8FA62F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3865C6-8D91-4D8C-9513-CF6A362BB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BA06D4-2374-460F-AB46-EC4E3A863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C1FF338-BB45-42F1-8102-C1F159CF4DF5}"/>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8" name="Footer Placeholder 7">
            <a:extLst>
              <a:ext uri="{FF2B5EF4-FFF2-40B4-BE49-F238E27FC236}">
                <a16:creationId xmlns:a16="http://schemas.microsoft.com/office/drawing/2014/main" id="{E4283C7A-BA9C-4C7B-BCAF-9FF0D4687D1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6080D7C-AF71-47B2-801F-E8EA9BE0DAD7}"/>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296517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DEDE-4409-46A8-84DE-66135A0140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E90CF5-1095-4621-9575-83894EB8F632}"/>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4" name="Footer Placeholder 3">
            <a:extLst>
              <a:ext uri="{FF2B5EF4-FFF2-40B4-BE49-F238E27FC236}">
                <a16:creationId xmlns:a16="http://schemas.microsoft.com/office/drawing/2014/main" id="{17223D02-CDA6-4039-B920-0A05717E1A6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ED2CCBC-F1C7-467A-973A-D0173E8283A3}"/>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12420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24D61-1049-44C2-B1C3-CA6133AFCCEA}"/>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3" name="Footer Placeholder 2">
            <a:extLst>
              <a:ext uri="{FF2B5EF4-FFF2-40B4-BE49-F238E27FC236}">
                <a16:creationId xmlns:a16="http://schemas.microsoft.com/office/drawing/2014/main" id="{4AF0E516-0397-46FF-B18F-0D2CB6DE9CE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600E332-7255-4A8A-B232-F591DB2DC854}"/>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1222841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5F83-9610-4D62-8A86-82DAFDBCC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5AD896-D354-4D20-80AC-A607E2A34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99A122-B7F9-4EBD-8F3D-89AC9AD3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FCA0D-F3F5-4FFE-BBE5-7120D7B44740}"/>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6" name="Footer Placeholder 5">
            <a:extLst>
              <a:ext uri="{FF2B5EF4-FFF2-40B4-BE49-F238E27FC236}">
                <a16:creationId xmlns:a16="http://schemas.microsoft.com/office/drawing/2014/main" id="{DB56690F-B125-4C9B-A550-AA60529E39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0A318B-BEF8-4B14-BB0D-518DAC58814E}"/>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11110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B7D5-C4AD-4D86-8EEB-377015A94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19C9BE1-A6E5-4316-8A30-FADC46B72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3CCFE84-0107-4D0E-9B65-5463B7BED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CDC85-C711-40AC-8E70-7D3E3A61072B}"/>
              </a:ext>
            </a:extLst>
          </p:cNvPr>
          <p:cNvSpPr>
            <a:spLocks noGrp="1"/>
          </p:cNvSpPr>
          <p:nvPr>
            <p:ph type="dt" sz="half" idx="10"/>
          </p:nvPr>
        </p:nvSpPr>
        <p:spPr/>
        <p:txBody>
          <a:bodyPr/>
          <a:lstStyle/>
          <a:p>
            <a:fld id="{4CF3459D-5634-4DED-9C35-A92CD85BCAFC}" type="datetimeFigureOut">
              <a:rPr lang="en-CA" smtClean="0"/>
              <a:t>2021-04-08</a:t>
            </a:fld>
            <a:endParaRPr lang="en-CA"/>
          </a:p>
        </p:txBody>
      </p:sp>
      <p:sp>
        <p:nvSpPr>
          <p:cNvPr id="6" name="Footer Placeholder 5">
            <a:extLst>
              <a:ext uri="{FF2B5EF4-FFF2-40B4-BE49-F238E27FC236}">
                <a16:creationId xmlns:a16="http://schemas.microsoft.com/office/drawing/2014/main" id="{A3F0B43B-98E6-41BF-8380-FE668B916B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F833A81-B5AA-42BD-AA0D-35E310249148}"/>
              </a:ext>
            </a:extLst>
          </p:cNvPr>
          <p:cNvSpPr>
            <a:spLocks noGrp="1"/>
          </p:cNvSpPr>
          <p:nvPr>
            <p:ph type="sldNum" sz="quarter" idx="12"/>
          </p:nvPr>
        </p:nvSpPr>
        <p:spPr/>
        <p:txBody>
          <a:bodyPr/>
          <a:lstStyle/>
          <a:p>
            <a:fld id="{80672594-B44D-41E6-9ECB-41F95A104E36}" type="slidenum">
              <a:rPr lang="en-CA" smtClean="0"/>
              <a:t>‹#›</a:t>
            </a:fld>
            <a:endParaRPr lang="en-CA"/>
          </a:p>
        </p:txBody>
      </p:sp>
    </p:spTree>
    <p:extLst>
      <p:ext uri="{BB962C8B-B14F-4D97-AF65-F5344CB8AC3E}">
        <p14:creationId xmlns:p14="http://schemas.microsoft.com/office/powerpoint/2010/main" val="173317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0A061-E96A-4482-BBF3-CD9519BC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4E3C47D-9FCF-4A8F-9F13-B89BDD77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3422F9-9455-4962-A34B-7343D261B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3459D-5634-4DED-9C35-A92CD85BCAFC}" type="datetimeFigureOut">
              <a:rPr lang="en-CA" smtClean="0"/>
              <a:t>2021-04-08</a:t>
            </a:fld>
            <a:endParaRPr lang="en-CA"/>
          </a:p>
        </p:txBody>
      </p:sp>
      <p:sp>
        <p:nvSpPr>
          <p:cNvPr id="5" name="Footer Placeholder 4">
            <a:extLst>
              <a:ext uri="{FF2B5EF4-FFF2-40B4-BE49-F238E27FC236}">
                <a16:creationId xmlns:a16="http://schemas.microsoft.com/office/drawing/2014/main" id="{0827F29A-8CEF-4541-A1C4-E16A6BC1F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1D8E63D-03E0-40EB-AAE7-5F94790C3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72594-B44D-41E6-9ECB-41F95A104E36}" type="slidenum">
              <a:rPr lang="en-CA" smtClean="0"/>
              <a:t>‹#›</a:t>
            </a:fld>
            <a:endParaRPr lang="en-CA"/>
          </a:p>
        </p:txBody>
      </p:sp>
    </p:spTree>
    <p:extLst>
      <p:ext uri="{BB962C8B-B14F-4D97-AF65-F5344CB8AC3E}">
        <p14:creationId xmlns:p14="http://schemas.microsoft.com/office/powerpoint/2010/main" val="2001796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electronics.org/pcb-recycling-the-core-of-your-electronics-is-more-valuable-than-you-think/"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630134"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u.wikipedia.org/wiki/EasyEDA"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enventure.com/blog/product-engineering/importance-of-pcbs#:~:text=The%20Printed%20Circuit%20Board%20%28PCB%29%20is%20very%20important,also%20gives%20mechanical%20support%20to%20the%20electrical%20components." TargetMode="External"/><Relationship Id="rId2" Type="http://schemas.openxmlformats.org/officeDocument/2006/relationships/hyperlink" Target="https://www.lydnow.com/pcb-designing#:~:text=What%20is%20PCB%20designing%3F%20PCB%20designing%20is%20a,for%20both%20through-hole%20and%20surface%20mount%20electronic%20components" TargetMode="External"/><Relationship Id="rId1" Type="http://schemas.openxmlformats.org/officeDocument/2006/relationships/slideLayout" Target="../slideLayouts/slideLayout2.xml"/><Relationship Id="rId6" Type="http://schemas.openxmlformats.org/officeDocument/2006/relationships/hyperlink" Target="https://sourceforge.net/projects/gerbv/" TargetMode="External"/><Relationship Id="rId5" Type="http://schemas.openxmlformats.org/officeDocument/2006/relationships/hyperlink" Target="https://www.youtube.com/watch?v=1e4lOJeqAc8" TargetMode="External"/><Relationship Id="rId4" Type="http://schemas.openxmlformats.org/officeDocument/2006/relationships/hyperlink" Target="http://www.pcbdesign.org/pcb-layout/pcb-design-workflow/"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10A880E6-E214-496C-843C-65F1814E1899}"/>
              </a:ext>
            </a:extLst>
          </p:cNvPr>
          <p:cNvPicPr>
            <a:picLocks noChangeAspect="1"/>
          </p:cNvPicPr>
          <p:nvPr/>
        </p:nvPicPr>
        <p:blipFill rotWithShape="1">
          <a:blip r:embed="rId2"/>
          <a:srcRect l="9091" t="36079"/>
          <a:stretch/>
        </p:blipFill>
        <p:spPr>
          <a:xfrm>
            <a:off x="20" y="10"/>
            <a:ext cx="12191981" cy="6857990"/>
          </a:xfrm>
          <a:prstGeom prst="rect">
            <a:avLst/>
          </a:prstGeom>
        </p:spPr>
      </p:pic>
      <p:sp>
        <p:nvSpPr>
          <p:cNvPr id="23"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06D4B4-0AF5-4AF3-9107-091A85E2C579}"/>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t>IOT BASED BANK LOCKER SECURITY SYSTEM</a:t>
            </a:r>
          </a:p>
        </p:txBody>
      </p:sp>
      <p:sp>
        <p:nvSpPr>
          <p:cNvPr id="24"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095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close-up of a circuit board&#10;&#10;Description automatically generated">
            <a:extLst>
              <a:ext uri="{FF2B5EF4-FFF2-40B4-BE49-F238E27FC236}">
                <a16:creationId xmlns:a16="http://schemas.microsoft.com/office/drawing/2014/main" id="{A0306FB3-15B4-4FA7-A7B0-0B3C962649D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46" b="14002"/>
          <a:stretch/>
        </p:blipFill>
        <p:spPr>
          <a:xfrm>
            <a:off x="-1" y="10"/>
            <a:ext cx="12192000" cy="6857990"/>
          </a:xfrm>
          <a:prstGeom prst="rect">
            <a:avLst/>
          </a:prstGeom>
        </p:spPr>
      </p:pic>
      <p:sp>
        <p:nvSpPr>
          <p:cNvPr id="1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FB694DF-6D97-4ABB-80B4-3068AD9B530F}"/>
              </a:ext>
            </a:extLst>
          </p:cNvPr>
          <p:cNvSpPr>
            <a:spLocks noGrp="1"/>
          </p:cNvSpPr>
          <p:nvPr>
            <p:ph type="title"/>
          </p:nvPr>
        </p:nvSpPr>
        <p:spPr>
          <a:xfrm>
            <a:off x="709448" y="1913950"/>
            <a:ext cx="4204137" cy="1342754"/>
          </a:xfrm>
        </p:spPr>
        <p:txBody>
          <a:bodyPr>
            <a:normAutofit/>
          </a:bodyPr>
          <a:lstStyle/>
          <a:p>
            <a:pPr algn="ctr"/>
            <a:r>
              <a:rPr lang="en-CA" sz="3600" b="1" dirty="0"/>
              <a:t>INTRODUCTION TO EASYEDA SOFTWARE</a:t>
            </a:r>
          </a:p>
        </p:txBody>
      </p:sp>
      <p:cxnSp>
        <p:nvCxnSpPr>
          <p:cNvPr id="18" name="Straight Connector 17">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F750F0-A60E-47A3-8CF1-A5529D47DA8F}"/>
              </a:ext>
            </a:extLst>
          </p:cNvPr>
          <p:cNvSpPr>
            <a:spLocks noGrp="1"/>
          </p:cNvSpPr>
          <p:nvPr>
            <p:ph idx="1"/>
          </p:nvPr>
        </p:nvSpPr>
        <p:spPr>
          <a:xfrm>
            <a:off x="525516" y="3417572"/>
            <a:ext cx="4593021" cy="3330463"/>
          </a:xfrm>
        </p:spPr>
        <p:txBody>
          <a:bodyPr anchor="ctr">
            <a:normAutofit/>
          </a:bodyPr>
          <a:lstStyle/>
          <a:p>
            <a:r>
              <a:rPr lang="en-US" sz="2000" dirty="0">
                <a:latin typeface="Times New Roman"/>
                <a:ea typeface="Times New Roman"/>
                <a:cs typeface="Times New Roman"/>
                <a:sym typeface="Times New Roman"/>
              </a:rPr>
              <a:t>It is an easier and powerful web-based Electronics Design Automation (EDA) tool that help the user to access it anywhere at anytime, so software installation is not mandatory. Like user can install it on their personal computers as it is compatible with LINUX, WINDOWS and MAC OS. For our project, we are using EASYEDA online.</a:t>
            </a:r>
          </a:p>
          <a:p>
            <a:pPr marL="0" indent="0">
              <a:buNone/>
            </a:pPr>
            <a:endParaRPr lang="en-CA" sz="1800" dirty="0"/>
          </a:p>
        </p:txBody>
      </p:sp>
      <p:sp>
        <p:nvSpPr>
          <p:cNvPr id="11" name="TextBox 10">
            <a:extLst>
              <a:ext uri="{FF2B5EF4-FFF2-40B4-BE49-F238E27FC236}">
                <a16:creationId xmlns:a16="http://schemas.microsoft.com/office/drawing/2014/main" id="{55C2DCC3-8A52-4D0F-8A9F-9CF86E6421E4}"/>
              </a:ext>
            </a:extLst>
          </p:cNvPr>
          <p:cNvSpPr txBox="1"/>
          <p:nvPr/>
        </p:nvSpPr>
        <p:spPr>
          <a:xfrm>
            <a:off x="9751908" y="6657945"/>
            <a:ext cx="244009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open-electronics.org/pcb-recycling-the-core-of-your-electronics-is-more-valuable-than-you-think/">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29105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8A0AFFB-32C1-4E52-9C81-A9018DCEC25E}"/>
              </a:ext>
            </a:extLst>
          </p:cNvPr>
          <p:cNvPicPr>
            <a:picLocks noChangeAspect="1"/>
          </p:cNvPicPr>
          <p:nvPr/>
        </p:nvPicPr>
        <p:blipFill rotWithShape="1">
          <a:blip r:embed="rId2"/>
          <a:srcRect t="9313" b="15436"/>
          <a:stretch/>
        </p:blipFill>
        <p:spPr>
          <a:xfrm>
            <a:off x="-1" y="10"/>
            <a:ext cx="12192000" cy="6857990"/>
          </a:xfrm>
          <a:prstGeom prst="rect">
            <a:avLst/>
          </a:prstGeom>
        </p:spPr>
      </p:pic>
      <p:sp>
        <p:nvSpPr>
          <p:cNvPr id="18"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28D9B07-ACF9-4CE0-805C-3008A8EDC100}"/>
              </a:ext>
            </a:extLst>
          </p:cNvPr>
          <p:cNvSpPr>
            <a:spLocks noGrp="1"/>
          </p:cNvSpPr>
          <p:nvPr>
            <p:ph type="title"/>
          </p:nvPr>
        </p:nvSpPr>
        <p:spPr>
          <a:xfrm>
            <a:off x="709448" y="1913950"/>
            <a:ext cx="4204137" cy="1342754"/>
          </a:xfrm>
        </p:spPr>
        <p:txBody>
          <a:bodyPr>
            <a:normAutofit/>
          </a:bodyPr>
          <a:lstStyle/>
          <a:p>
            <a:pPr algn="ctr"/>
            <a:r>
              <a:rPr lang="en-CA" sz="3600" b="1" dirty="0"/>
              <a:t>INTRODUCTION TO EASYEDA SOFTWARE</a:t>
            </a:r>
          </a:p>
        </p:txBody>
      </p:sp>
      <p:cxnSp>
        <p:nvCxnSpPr>
          <p:cNvPr id="17" name="Straight Connector 16">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77E2C9-AE47-4FBC-B590-118358A1B206}"/>
              </a:ext>
            </a:extLst>
          </p:cNvPr>
          <p:cNvSpPr>
            <a:spLocks noGrp="1"/>
          </p:cNvSpPr>
          <p:nvPr>
            <p:ph idx="1"/>
          </p:nvPr>
        </p:nvSpPr>
        <p:spPr>
          <a:xfrm>
            <a:off x="525516" y="3417573"/>
            <a:ext cx="4593021" cy="3440427"/>
          </a:xfrm>
        </p:spPr>
        <p:txBody>
          <a:bodyPr anchor="ctr">
            <a:normAutofit/>
          </a:bodyPr>
          <a:lstStyle/>
          <a:p>
            <a:pPr>
              <a:spcBef>
                <a:spcPts val="0"/>
              </a:spcBef>
            </a:pPr>
            <a:r>
              <a:rPr lang="en-US" sz="2000" dirty="0">
                <a:latin typeface="Times New Roman" panose="02020603050405020304" pitchFamily="18" charset="0"/>
                <a:cs typeface="Times New Roman" panose="02020603050405020304" pitchFamily="18" charset="0"/>
              </a:rPr>
              <a:t>EASYEDA is a  very user friendly and simple to use software. All the components are easily available in the Library, user can select the desired components, drag and place it.</a:t>
            </a:r>
          </a:p>
          <a:p>
            <a:pPr>
              <a:spcBef>
                <a:spcPts val="1200"/>
              </a:spcBef>
              <a:spcAft>
                <a:spcPts val="1200"/>
              </a:spcAft>
            </a:pPr>
            <a:r>
              <a:rPr lang="en-US" sz="2000" dirty="0">
                <a:latin typeface="Times New Roman" panose="02020603050405020304" pitchFamily="18" charset="0"/>
                <a:cs typeface="Times New Roman" panose="02020603050405020304" pitchFamily="18" charset="0"/>
              </a:rPr>
              <a:t>EASYEDA official sites comes with the tutorials that help the new user to understand the software easily.</a:t>
            </a:r>
          </a:p>
          <a:p>
            <a:endParaRPr lang="en-CA" sz="1800" dirty="0"/>
          </a:p>
        </p:txBody>
      </p:sp>
    </p:spTree>
    <p:extLst>
      <p:ext uri="{BB962C8B-B14F-4D97-AF65-F5344CB8AC3E}">
        <p14:creationId xmlns:p14="http://schemas.microsoft.com/office/powerpoint/2010/main" val="200707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up of a board game&#10;&#10;Description automatically generated with medium confidence">
            <a:extLst>
              <a:ext uri="{FF2B5EF4-FFF2-40B4-BE49-F238E27FC236}">
                <a16:creationId xmlns:a16="http://schemas.microsoft.com/office/drawing/2014/main" id="{2E4B78A6-DD80-4D72-B711-30F5D93B373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10653" b="12738"/>
          <a:stretch/>
        </p:blipFill>
        <p:spPr>
          <a:xfrm>
            <a:off x="20" y="10"/>
            <a:ext cx="12191980" cy="6857990"/>
          </a:xfrm>
          <a:prstGeom prst="rect">
            <a:avLst/>
          </a:prstGeom>
        </p:spPr>
      </p:pic>
      <p:sp>
        <p:nvSpPr>
          <p:cNvPr id="21" name="Rectangle 16">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E0088-5234-4781-9A9A-40C0DE4EED9B}"/>
              </a:ext>
            </a:extLst>
          </p:cNvPr>
          <p:cNvSpPr>
            <a:spLocks noGrp="1"/>
          </p:cNvSpPr>
          <p:nvPr>
            <p:ph type="title"/>
          </p:nvPr>
        </p:nvSpPr>
        <p:spPr>
          <a:xfrm>
            <a:off x="7749985" y="640263"/>
            <a:ext cx="3759240" cy="1344975"/>
          </a:xfrm>
        </p:spPr>
        <p:txBody>
          <a:bodyPr>
            <a:normAutofit/>
          </a:bodyPr>
          <a:lstStyle/>
          <a:p>
            <a:pPr algn="ctr"/>
            <a:r>
              <a:rPr lang="en-CA" sz="4000" b="1" dirty="0"/>
              <a:t>FEATURES OF EASYEDA</a:t>
            </a:r>
          </a:p>
        </p:txBody>
      </p:sp>
      <p:sp>
        <p:nvSpPr>
          <p:cNvPr id="3" name="Content Placeholder 2">
            <a:extLst>
              <a:ext uri="{FF2B5EF4-FFF2-40B4-BE49-F238E27FC236}">
                <a16:creationId xmlns:a16="http://schemas.microsoft.com/office/drawing/2014/main" id="{BF96E66B-FC3A-4C5F-883F-39B90ABFD5AA}"/>
              </a:ext>
            </a:extLst>
          </p:cNvPr>
          <p:cNvSpPr>
            <a:spLocks noGrp="1"/>
          </p:cNvSpPr>
          <p:nvPr>
            <p:ph idx="1"/>
          </p:nvPr>
        </p:nvSpPr>
        <p:spPr>
          <a:xfrm>
            <a:off x="7749290" y="1886672"/>
            <a:ext cx="3764826" cy="4178461"/>
          </a:xfrm>
        </p:spPr>
        <p:txBody>
          <a:bodyPr>
            <a:noAutofit/>
          </a:bodyPr>
          <a:lstStyle/>
          <a:p>
            <a:r>
              <a:rPr lang="en-US" sz="1600" dirty="0">
                <a:latin typeface="Times New Roman" panose="02020603050405020304" pitchFamily="18" charset="0"/>
                <a:cs typeface="Times New Roman" panose="02020603050405020304" pitchFamily="18" charset="0"/>
              </a:rPr>
              <a:t>Simple, Easier, Friendly, and Powerful general drawing capabilities</a:t>
            </a:r>
          </a:p>
          <a:p>
            <a:r>
              <a:rPr lang="en-US" sz="1600" dirty="0">
                <a:latin typeface="Times New Roman" panose="02020603050405020304" pitchFamily="18" charset="0"/>
                <a:cs typeface="Times New Roman" panose="02020603050405020304" pitchFamily="18" charset="0"/>
              </a:rPr>
              <a:t>Schematic Capture</a:t>
            </a:r>
          </a:p>
          <a:p>
            <a:r>
              <a:rPr lang="en-US" sz="1600" dirty="0">
                <a:latin typeface="Times New Roman" panose="02020603050405020304" pitchFamily="18" charset="0"/>
                <a:cs typeface="Times New Roman" panose="02020603050405020304" pitchFamily="18" charset="0"/>
              </a:rPr>
              <a:t>PCB Layout</a:t>
            </a:r>
          </a:p>
          <a:p>
            <a:r>
              <a:rPr lang="en-US" sz="1600" dirty="0">
                <a:latin typeface="Times New Roman" panose="02020603050405020304" pitchFamily="18" charset="0"/>
                <a:cs typeface="Times New Roman" panose="02020603050405020304" pitchFamily="18" charset="0"/>
              </a:rPr>
              <a:t>Working Anywhere, Anytime, Any Device</a:t>
            </a:r>
          </a:p>
          <a:p>
            <a:r>
              <a:rPr lang="en-US" sz="1600" dirty="0">
                <a:latin typeface="Times New Roman" panose="02020603050405020304" pitchFamily="18" charset="0"/>
                <a:cs typeface="Times New Roman" panose="02020603050405020304" pitchFamily="18" charset="0"/>
              </a:rPr>
              <a:t>Real-time Team Cooperation</a:t>
            </a:r>
          </a:p>
          <a:p>
            <a:r>
              <a:rPr lang="en-US" sz="1600" dirty="0">
                <a:latin typeface="Times New Roman" panose="02020603050405020304" pitchFamily="18" charset="0"/>
                <a:cs typeface="Times New Roman" panose="02020603050405020304" pitchFamily="18" charset="0"/>
              </a:rPr>
              <a:t>Direct Links to LCSC Components for Selection</a:t>
            </a:r>
          </a:p>
          <a:p>
            <a:r>
              <a:rPr lang="en-US" sz="1600" dirty="0">
                <a:latin typeface="Times New Roman" panose="02020603050405020304" pitchFamily="18" charset="0"/>
                <a:cs typeface="Times New Roman" panose="02020603050405020304" pitchFamily="18" charset="0"/>
              </a:rPr>
              <a:t>Integrated PCB Fabrication</a:t>
            </a:r>
          </a:p>
          <a:p>
            <a:r>
              <a:rPr lang="en-US" sz="1600" dirty="0">
                <a:latin typeface="Times New Roman" panose="02020603050405020304" pitchFamily="18" charset="0"/>
                <a:cs typeface="Times New Roman" panose="02020603050405020304" pitchFamily="18" charset="0"/>
              </a:rPr>
              <a:t>Import Altium/</a:t>
            </a:r>
            <a:r>
              <a:rPr lang="en-US" sz="1600" dirty="0" err="1">
                <a:latin typeface="Times New Roman" panose="02020603050405020304" pitchFamily="18" charset="0"/>
                <a:cs typeface="Times New Roman" panose="02020603050405020304" pitchFamily="18" charset="0"/>
              </a:rPr>
              <a:t>Kicad</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Eagle,PNG,DXF</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More Than 1 Million Free Libraries</a:t>
            </a:r>
          </a:p>
          <a:p>
            <a:r>
              <a:rPr lang="en-US" sz="1600" dirty="0">
                <a:latin typeface="Times New Roman" panose="02020603050405020304" pitchFamily="18" charset="0"/>
                <a:cs typeface="Times New Roman" panose="02020603050405020304" pitchFamily="18" charset="0"/>
              </a:rPr>
              <a:t>Script Support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92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C9E22-EB2C-430B-8407-5AD4CC0A5545}"/>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6A5A35E-6C06-4CD3-B675-12BFDF157CC2}"/>
              </a:ext>
            </a:extLst>
          </p:cNvPr>
          <p:cNvSpPr>
            <a:spLocks noGrp="1"/>
          </p:cNvSpPr>
          <p:nvPr>
            <p:ph type="title"/>
          </p:nvPr>
        </p:nvSpPr>
        <p:spPr>
          <a:xfrm>
            <a:off x="838200" y="365125"/>
            <a:ext cx="10515600" cy="1325563"/>
          </a:xfrm>
        </p:spPr>
        <p:txBody>
          <a:bodyPr>
            <a:normAutofit/>
          </a:bodyPr>
          <a:lstStyle/>
          <a:p>
            <a:r>
              <a:rPr lang="en-US">
                <a:latin typeface="Times New Roman" panose="02020603050405020304" pitchFamily="18" charset="0"/>
                <a:cs typeface="Times New Roman" panose="02020603050405020304" pitchFamily="18" charset="0"/>
              </a:rPr>
              <a:t>GETTING STARTED WITH EASY EDA</a:t>
            </a:r>
            <a:endParaRPr lang="en-CA"/>
          </a:p>
        </p:txBody>
      </p:sp>
      <p:graphicFrame>
        <p:nvGraphicFramePr>
          <p:cNvPr id="5" name="Content Placeholder 2">
            <a:extLst>
              <a:ext uri="{FF2B5EF4-FFF2-40B4-BE49-F238E27FC236}">
                <a16:creationId xmlns:a16="http://schemas.microsoft.com/office/drawing/2014/main" id="{467D63D9-F557-4C97-8887-8990BA03841B}"/>
              </a:ext>
            </a:extLst>
          </p:cNvPr>
          <p:cNvGraphicFramePr>
            <a:graphicFrameLocks noGrp="1"/>
          </p:cNvGraphicFramePr>
          <p:nvPr>
            <p:ph idx="1"/>
            <p:extLst>
              <p:ext uri="{D42A27DB-BD31-4B8C-83A1-F6EECF244321}">
                <p14:modId xmlns:p14="http://schemas.microsoft.com/office/powerpoint/2010/main" val="4100323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5765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60A66-DA7A-4A6F-B424-1929ACEE69E4}"/>
              </a:ext>
            </a:extLst>
          </p:cNvPr>
          <p:cNvPicPr>
            <a:picLocks noChangeAspect="1"/>
          </p:cNvPicPr>
          <p:nvPr/>
        </p:nvPicPr>
        <p:blipFill rotWithShape="1">
          <a:blip r:embed="rId2">
            <a:duotone>
              <a:prstClr val="black"/>
              <a:schemeClr val="tx2">
                <a:tint val="45000"/>
                <a:satMod val="400000"/>
              </a:schemeClr>
            </a:duotone>
            <a:alphaModFix amt="25000"/>
          </a:blip>
          <a:srcRect t="6565" b="9165"/>
          <a:stretch/>
        </p:blipFill>
        <p:spPr>
          <a:xfrm>
            <a:off x="20" y="10"/>
            <a:ext cx="12191980" cy="6857990"/>
          </a:xfrm>
          <a:prstGeom prst="rect">
            <a:avLst/>
          </a:prstGeom>
        </p:spPr>
      </p:pic>
      <p:sp>
        <p:nvSpPr>
          <p:cNvPr id="2" name="Title 1">
            <a:extLst>
              <a:ext uri="{FF2B5EF4-FFF2-40B4-BE49-F238E27FC236}">
                <a16:creationId xmlns:a16="http://schemas.microsoft.com/office/drawing/2014/main" id="{2ED32FDD-52EA-4DAC-B0C2-5963549EC8AA}"/>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GETTING STARTED WITH EASY EDA</a:t>
            </a:r>
            <a:endParaRPr lang="en-CA" dirty="0"/>
          </a:p>
        </p:txBody>
      </p:sp>
      <p:graphicFrame>
        <p:nvGraphicFramePr>
          <p:cNvPr id="5" name="Content Placeholder 2">
            <a:extLst>
              <a:ext uri="{FF2B5EF4-FFF2-40B4-BE49-F238E27FC236}">
                <a16:creationId xmlns:a16="http://schemas.microsoft.com/office/drawing/2014/main" id="{6862A055-8CA6-45B5-BA02-79C459024DEA}"/>
              </a:ext>
            </a:extLst>
          </p:cNvPr>
          <p:cNvGraphicFramePr>
            <a:graphicFrameLocks noGrp="1"/>
          </p:cNvGraphicFramePr>
          <p:nvPr>
            <p:ph idx="1"/>
            <p:extLst>
              <p:ext uri="{D42A27DB-BD31-4B8C-83A1-F6EECF244321}">
                <p14:modId xmlns:p14="http://schemas.microsoft.com/office/powerpoint/2010/main" val="870374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662560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F6EB5-6133-4801-BDF4-ED0175FC455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BASICS OF EASY EDA</a:t>
            </a:r>
          </a:p>
        </p:txBody>
      </p:sp>
      <p:cxnSp>
        <p:nvCxnSpPr>
          <p:cNvPr id="15" name="Straight Connector 1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Graphical user interface, application, Word&#10;&#10;Description automatically generated">
            <a:extLst>
              <a:ext uri="{FF2B5EF4-FFF2-40B4-BE49-F238E27FC236}">
                <a16:creationId xmlns:a16="http://schemas.microsoft.com/office/drawing/2014/main" id="{2651806D-41A0-4803-BE3F-4002DA749C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053" t="26779" r="10721" b="14995"/>
          <a:stretch/>
        </p:blipFill>
        <p:spPr>
          <a:xfrm>
            <a:off x="5153822" y="1620907"/>
            <a:ext cx="6553545" cy="3624127"/>
          </a:xfrm>
          <a:prstGeom prst="rect">
            <a:avLst/>
          </a:prstGeom>
        </p:spPr>
      </p:pic>
    </p:spTree>
    <p:extLst>
      <p:ext uri="{BB962C8B-B14F-4D97-AF65-F5344CB8AC3E}">
        <p14:creationId xmlns:p14="http://schemas.microsoft.com/office/powerpoint/2010/main" val="261804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A5C939-E9CD-41AB-BCFB-63D74842ABB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BLOCK DIAGRAM OF PROJECT</a:t>
            </a:r>
          </a:p>
        </p:txBody>
      </p:sp>
      <p:cxnSp>
        <p:nvCxnSpPr>
          <p:cNvPr id="27"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Diagram&#10;&#10;Description automatically generated">
            <a:extLst>
              <a:ext uri="{FF2B5EF4-FFF2-40B4-BE49-F238E27FC236}">
                <a16:creationId xmlns:a16="http://schemas.microsoft.com/office/drawing/2014/main" id="{83F82F85-DE6D-4A6D-8357-44670DB899F1}"/>
              </a:ext>
            </a:extLst>
          </p:cNvPr>
          <p:cNvPicPr>
            <a:picLocks noChangeAspect="1"/>
          </p:cNvPicPr>
          <p:nvPr/>
        </p:nvPicPr>
        <p:blipFill>
          <a:blip r:embed="rId2"/>
          <a:stretch>
            <a:fillRect/>
          </a:stretch>
        </p:blipFill>
        <p:spPr>
          <a:xfrm>
            <a:off x="2242960" y="2509911"/>
            <a:ext cx="7650981" cy="3997637"/>
          </a:xfrm>
          <a:prstGeom prst="rect">
            <a:avLst/>
          </a:prstGeom>
        </p:spPr>
      </p:pic>
    </p:spTree>
    <p:extLst>
      <p:ext uri="{BB962C8B-B14F-4D97-AF65-F5344CB8AC3E}">
        <p14:creationId xmlns:p14="http://schemas.microsoft.com/office/powerpoint/2010/main" val="160925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FA9B2E-2112-491D-B31E-2092B17EA929}"/>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SCHEMATIC DIAGRAM</a:t>
            </a:r>
          </a:p>
        </p:txBody>
      </p:sp>
      <p:cxnSp>
        <p:nvCxnSpPr>
          <p:cNvPr id="27" name="Straight Connector 2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chart&#10;&#10;Description automatically generated">
            <a:extLst>
              <a:ext uri="{FF2B5EF4-FFF2-40B4-BE49-F238E27FC236}">
                <a16:creationId xmlns:a16="http://schemas.microsoft.com/office/drawing/2014/main" id="{B47FAF4B-C098-4E8B-A927-E2C4303CD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813" y="2509911"/>
            <a:ext cx="7995274" cy="3997637"/>
          </a:xfrm>
          <a:prstGeom prst="rect">
            <a:avLst/>
          </a:prstGeom>
        </p:spPr>
      </p:pic>
    </p:spTree>
    <p:extLst>
      <p:ext uri="{BB962C8B-B14F-4D97-AF65-F5344CB8AC3E}">
        <p14:creationId xmlns:p14="http://schemas.microsoft.com/office/powerpoint/2010/main" val="291096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E4B6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1E3933E-076E-46C9-BB2C-FA7A945B93F9}"/>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PCB DESIGNING PROCESS</a:t>
            </a:r>
          </a:p>
        </p:txBody>
      </p:sp>
      <p:pic>
        <p:nvPicPr>
          <p:cNvPr id="4" name="Content Placeholder 3">
            <a:extLst>
              <a:ext uri="{FF2B5EF4-FFF2-40B4-BE49-F238E27FC236}">
                <a16:creationId xmlns:a16="http://schemas.microsoft.com/office/drawing/2014/main" id="{0C9F93B3-D078-4B58-B6AC-CCC143076EE6}"/>
              </a:ext>
            </a:extLst>
          </p:cNvPr>
          <p:cNvPicPr>
            <a:picLocks noChangeAspect="1"/>
          </p:cNvPicPr>
          <p:nvPr/>
        </p:nvPicPr>
        <p:blipFill rotWithShape="1">
          <a:blip r:embed="rId2"/>
          <a:srcRect t="4320" r="-1" b="-1"/>
          <a:stretch/>
        </p:blipFill>
        <p:spPr>
          <a:xfrm>
            <a:off x="4044603" y="448056"/>
            <a:ext cx="7680450" cy="3802932"/>
          </a:xfrm>
          <a:prstGeom prst="rect">
            <a:avLst/>
          </a:prstGeom>
        </p:spPr>
      </p:pic>
      <p:sp>
        <p:nvSpPr>
          <p:cNvPr id="17"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8" name="Rectangle 1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3881DB-B96C-4C24-A5CA-60BD5CD01427}"/>
              </a:ext>
            </a:extLst>
          </p:cNvPr>
          <p:cNvSpPr>
            <a:spLocks noGrp="1"/>
          </p:cNvSpPr>
          <p:nvPr>
            <p:ph idx="1"/>
          </p:nvPr>
        </p:nvSpPr>
        <p:spPr>
          <a:xfrm>
            <a:off x="4379709" y="4595149"/>
            <a:ext cx="7037591" cy="1611499"/>
          </a:xfrm>
        </p:spPr>
        <p:txBody>
          <a:bodyPr anchor="ctr">
            <a:normAutofit/>
          </a:bodyPr>
          <a:lstStyle/>
          <a:p>
            <a:r>
              <a:rPr lang="en-US" sz="2400" b="1" i="0" dirty="0">
                <a:effectLst/>
                <a:latin typeface="Arial" panose="020B0604020202020204" pitchFamily="34" charset="0"/>
              </a:rPr>
              <a:t>Step 1: Finalize your Circuit Design</a:t>
            </a:r>
            <a:r>
              <a:rPr lang="en-US" sz="2400" b="0" i="0" dirty="0">
                <a:effectLst/>
                <a:latin typeface="Arial" panose="020B0604020202020204" pitchFamily="34" charset="0"/>
              </a:rPr>
              <a:t> – </a:t>
            </a:r>
            <a:r>
              <a:rPr lang="en-US" sz="2400" dirty="0">
                <a:latin typeface="Arial" panose="020B0604020202020204" pitchFamily="34" charset="0"/>
              </a:rPr>
              <a:t>It</a:t>
            </a:r>
            <a:r>
              <a:rPr lang="en-US" sz="2400" b="0" i="0" dirty="0">
                <a:effectLst/>
                <a:latin typeface="Arial" panose="020B0604020202020204" pitchFamily="34" charset="0"/>
              </a:rPr>
              <a:t> starts with the circuit design and without a circuit there is no need for a </a:t>
            </a:r>
            <a:r>
              <a:rPr lang="en-US" sz="2400" dirty="0" err="1">
                <a:latin typeface="Arial" panose="020B0604020202020204" pitchFamily="34" charset="0"/>
              </a:rPr>
              <a:t>PCB</a:t>
            </a:r>
            <a:r>
              <a:rPr lang="en-US" sz="2400" b="0" i="0" dirty="0" err="1">
                <a:effectLst/>
                <a:latin typeface="Arial" panose="020B0604020202020204" pitchFamily="34" charset="0"/>
              </a:rPr>
              <a:t>.</a:t>
            </a:r>
            <a:r>
              <a:rPr lang="en-US" sz="2400" dirty="0" err="1">
                <a:latin typeface="Arial" panose="020B0604020202020204" pitchFamily="34" charset="0"/>
              </a:rPr>
              <a:t>T</a:t>
            </a:r>
            <a:r>
              <a:rPr lang="en-US" sz="2400" b="0" i="0" dirty="0" err="1">
                <a:effectLst/>
                <a:latin typeface="Arial" panose="020B0604020202020204" pitchFamily="34" charset="0"/>
              </a:rPr>
              <a:t>he</a:t>
            </a:r>
            <a:r>
              <a:rPr lang="en-US" sz="2400" b="0" i="0" dirty="0">
                <a:effectLst/>
                <a:latin typeface="Arial" panose="020B0604020202020204" pitchFamily="34" charset="0"/>
              </a:rPr>
              <a:t> circuit design is capture directly into a schematic.</a:t>
            </a:r>
            <a:endParaRPr lang="en-US" sz="1800" b="0" i="0" dirty="0">
              <a:effectLst/>
              <a:latin typeface="Arial" panose="020B0604020202020204" pitchFamily="34" charset="0"/>
            </a:endParaRPr>
          </a:p>
          <a:p>
            <a:endParaRPr lang="en-CA" sz="1800" dirty="0"/>
          </a:p>
        </p:txBody>
      </p:sp>
    </p:spTree>
    <p:extLst>
      <p:ext uri="{BB962C8B-B14F-4D97-AF65-F5344CB8AC3E}">
        <p14:creationId xmlns:p14="http://schemas.microsoft.com/office/powerpoint/2010/main" val="768072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F739FD-63F4-41BC-9833-CD36B6998427}"/>
              </a:ext>
            </a:extLst>
          </p:cNvPr>
          <p:cNvSpPr>
            <a:spLocks noGrp="1"/>
          </p:cNvSpPr>
          <p:nvPr>
            <p:ph type="title"/>
          </p:nvPr>
        </p:nvSpPr>
        <p:spPr>
          <a:xfrm>
            <a:off x="774700" y="762000"/>
            <a:ext cx="3595973" cy="3018430"/>
          </a:xfrm>
        </p:spPr>
        <p:txBody>
          <a:bodyPr>
            <a:normAutofit/>
          </a:bodyPr>
          <a:lstStyle/>
          <a:p>
            <a:r>
              <a:rPr lang="en-CA" b="1">
                <a:solidFill>
                  <a:srgbClr val="FFFFFF"/>
                </a:solidFill>
              </a:rPr>
              <a:t>PCB DESIGINING PROCESS</a:t>
            </a:r>
          </a:p>
        </p:txBody>
      </p:sp>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679D244-065F-4731-9C72-72E7C5A2D528}"/>
              </a:ext>
            </a:extLst>
          </p:cNvPr>
          <p:cNvSpPr>
            <a:spLocks noGrp="1"/>
          </p:cNvSpPr>
          <p:nvPr>
            <p:ph idx="1"/>
          </p:nvPr>
        </p:nvSpPr>
        <p:spPr>
          <a:xfrm>
            <a:off x="5259592" y="909143"/>
            <a:ext cx="4007581" cy="5029586"/>
          </a:xfrm>
        </p:spPr>
        <p:txBody>
          <a:bodyPr anchor="ctr">
            <a:normAutofit/>
          </a:bodyPr>
          <a:lstStyle/>
          <a:p>
            <a:r>
              <a:rPr lang="en-US" sz="2400" b="1" i="0">
                <a:effectLst/>
                <a:latin typeface="Arial" panose="020B0604020202020204" pitchFamily="34" charset="0"/>
              </a:rPr>
              <a:t>Step 2: Choose PCB Design Software</a:t>
            </a:r>
            <a:r>
              <a:rPr lang="en-US" sz="2400" b="0" i="0">
                <a:effectLst/>
                <a:latin typeface="Arial" panose="020B0604020202020204" pitchFamily="34" charset="0"/>
              </a:rPr>
              <a:t> –Its important to choose a package that is first and foremost easy to use, but also capable of completing the pcb design as some packages won’t be able to handle the complexity.</a:t>
            </a:r>
          </a:p>
          <a:p>
            <a:endParaRPr lang="en-CA" sz="2400"/>
          </a:p>
        </p:txBody>
      </p:sp>
      <p:sp>
        <p:nvSpPr>
          <p:cNvPr id="24" name="Rectangle 2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rgbClr val="90714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Text&#10;&#10;Description automatically generated with medium confidence">
            <a:extLst>
              <a:ext uri="{FF2B5EF4-FFF2-40B4-BE49-F238E27FC236}">
                <a16:creationId xmlns:a16="http://schemas.microsoft.com/office/drawing/2014/main" id="{00487C4E-46DD-4FCE-BD8C-0D076C914E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770" y="4540719"/>
            <a:ext cx="4182519" cy="1520916"/>
          </a:xfrm>
          <a:prstGeom prst="rect">
            <a:avLst/>
          </a:prstGeom>
        </p:spPr>
      </p:pic>
      <p:sp>
        <p:nvSpPr>
          <p:cNvPr id="26" name="Rectangle 2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F7941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C7C4D79-121C-4919-B734-7D05E2D974D7}"/>
              </a:ext>
            </a:extLst>
          </p:cNvPr>
          <p:cNvSpPr txBox="1"/>
          <p:nvPr/>
        </p:nvSpPr>
        <p:spPr>
          <a:xfrm>
            <a:off x="2347247" y="5861580"/>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ru.wikipedia.org/wiki/EasyEDA">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145896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Electronic components on a white background">
            <a:extLst>
              <a:ext uri="{FF2B5EF4-FFF2-40B4-BE49-F238E27FC236}">
                <a16:creationId xmlns:a16="http://schemas.microsoft.com/office/drawing/2014/main" id="{8D95C0C5-1AC1-4792-B386-AF11208E795B}"/>
              </a:ext>
            </a:extLst>
          </p:cNvPr>
          <p:cNvPicPr>
            <a:picLocks noChangeAspect="1"/>
          </p:cNvPicPr>
          <p:nvPr/>
        </p:nvPicPr>
        <p:blipFill rotWithShape="1">
          <a:blip r:embed="rId2">
            <a:alphaModFix amt="50000"/>
          </a:blip>
          <a:srcRect b="15730"/>
          <a:stretch/>
        </p:blipFill>
        <p:spPr>
          <a:xfrm>
            <a:off x="20" y="-19049"/>
            <a:ext cx="12191980" cy="6857999"/>
          </a:xfrm>
          <a:prstGeom prst="rect">
            <a:avLst/>
          </a:prstGeom>
        </p:spPr>
      </p:pic>
      <p:sp>
        <p:nvSpPr>
          <p:cNvPr id="2" name="Title 1">
            <a:extLst>
              <a:ext uri="{FF2B5EF4-FFF2-40B4-BE49-F238E27FC236}">
                <a16:creationId xmlns:a16="http://schemas.microsoft.com/office/drawing/2014/main" id="{0D1AB293-C46F-4610-82CB-8312BA2489B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b="1" dirty="0">
                <a:solidFill>
                  <a:srgbClr val="FFFFFF"/>
                </a:solidFill>
              </a:rPr>
              <a:t>PCB DESIGINING</a:t>
            </a:r>
          </a:p>
        </p:txBody>
      </p:sp>
      <p:sp>
        <p:nvSpPr>
          <p:cNvPr id="3" name="Text Placeholder 2">
            <a:extLst>
              <a:ext uri="{FF2B5EF4-FFF2-40B4-BE49-F238E27FC236}">
                <a16:creationId xmlns:a16="http://schemas.microsoft.com/office/drawing/2014/main" id="{67170568-23F8-4729-BF90-323F899D6B09}"/>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SUBMITTED BY: GURPREET SINGH(C0761753)</a:t>
            </a:r>
          </a:p>
          <a:p>
            <a:pPr algn="ctr"/>
            <a:r>
              <a:rPr lang="en-US">
                <a:solidFill>
                  <a:srgbClr val="FFFFFF"/>
                </a:solidFill>
              </a:rPr>
              <a:t>GROUP: #2</a:t>
            </a:r>
          </a:p>
          <a:p>
            <a:pPr algn="ctr"/>
            <a:endParaRPr lang="en-US">
              <a:solidFill>
                <a:srgbClr val="FFFFFF"/>
              </a:solidFill>
            </a:endParaRPr>
          </a:p>
        </p:txBody>
      </p:sp>
    </p:spTree>
    <p:extLst>
      <p:ext uri="{BB962C8B-B14F-4D97-AF65-F5344CB8AC3E}">
        <p14:creationId xmlns:p14="http://schemas.microsoft.com/office/powerpoint/2010/main" val="72226988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6" name="Picture 5" descr="A picture containing chart&#10;&#10;Description automatically generated">
            <a:extLst>
              <a:ext uri="{FF2B5EF4-FFF2-40B4-BE49-F238E27FC236}">
                <a16:creationId xmlns:a16="http://schemas.microsoft.com/office/drawing/2014/main" id="{BBDD4D5C-BF23-4D73-9295-2FBE61A1C4FB}"/>
              </a:ext>
            </a:extLst>
          </p:cNvPr>
          <p:cNvPicPr>
            <a:picLocks noChangeAspect="1"/>
          </p:cNvPicPr>
          <p:nvPr/>
        </p:nvPicPr>
        <p:blipFill rotWithShape="1">
          <a:blip r:embed="rId2">
            <a:extLst>
              <a:ext uri="{28A0092B-C50C-407E-A947-70E740481C1C}">
                <a14:useLocalDpi xmlns:a14="http://schemas.microsoft.com/office/drawing/2010/main" val="0"/>
              </a:ext>
            </a:extLst>
          </a:blip>
          <a:srcRect r="11133"/>
          <a:stretch/>
        </p:blipFill>
        <p:spPr>
          <a:xfrm>
            <a:off x="20" y="10"/>
            <a:ext cx="12188932" cy="6857990"/>
          </a:xfrm>
          <a:prstGeom prst="rect">
            <a:avLst/>
          </a:prstGeom>
        </p:spPr>
      </p:pic>
      <p:sp>
        <p:nvSpPr>
          <p:cNvPr id="11" name="Freeform: Shape 1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C5E27B-B852-497C-9EB5-A11A2E544646}"/>
              </a:ext>
            </a:extLst>
          </p:cNvPr>
          <p:cNvSpPr>
            <a:spLocks noGrp="1"/>
          </p:cNvSpPr>
          <p:nvPr>
            <p:ph type="title"/>
          </p:nvPr>
        </p:nvSpPr>
        <p:spPr>
          <a:xfrm>
            <a:off x="618062" y="4185749"/>
            <a:ext cx="9265771" cy="622836"/>
          </a:xfrm>
        </p:spPr>
        <p:txBody>
          <a:bodyPr>
            <a:normAutofit/>
          </a:bodyPr>
          <a:lstStyle/>
          <a:p>
            <a:r>
              <a:rPr lang="en-CA" sz="3600" b="1" dirty="0"/>
              <a:t>PCB DESIGINING PROCESS</a:t>
            </a:r>
          </a:p>
        </p:txBody>
      </p:sp>
      <p:sp>
        <p:nvSpPr>
          <p:cNvPr id="3" name="Content Placeholder 2">
            <a:extLst>
              <a:ext uri="{FF2B5EF4-FFF2-40B4-BE49-F238E27FC236}">
                <a16:creationId xmlns:a16="http://schemas.microsoft.com/office/drawing/2014/main" id="{62F412FF-2603-4E4C-857D-550B5193DE50}"/>
              </a:ext>
            </a:extLst>
          </p:cNvPr>
          <p:cNvSpPr>
            <a:spLocks noGrp="1"/>
          </p:cNvSpPr>
          <p:nvPr>
            <p:ph idx="1"/>
          </p:nvPr>
        </p:nvSpPr>
        <p:spPr>
          <a:xfrm>
            <a:off x="618063" y="4856921"/>
            <a:ext cx="9565028" cy="1249240"/>
          </a:xfrm>
        </p:spPr>
        <p:txBody>
          <a:bodyPr>
            <a:normAutofit/>
          </a:bodyPr>
          <a:lstStyle/>
          <a:p>
            <a:r>
              <a:rPr lang="en-US" sz="1800" b="1" i="0" dirty="0">
                <a:effectLst/>
                <a:latin typeface="Arial" panose="020B0604020202020204" pitchFamily="34" charset="0"/>
              </a:rPr>
              <a:t>Step3: Capture Your Schematic</a:t>
            </a:r>
            <a:r>
              <a:rPr lang="en-US" sz="1800" b="0" i="0" dirty="0">
                <a:effectLst/>
                <a:latin typeface="Arial" panose="020B0604020202020204" pitchFamily="34" charset="0"/>
              </a:rPr>
              <a:t> – As mentioned earlier its likely that the circuit design is being captured electronically from the start. In general, “capturing the schematic” is the process by which each component is drawn electronically and are interconnected with each other.</a:t>
            </a:r>
          </a:p>
          <a:p>
            <a:endParaRPr lang="en-US" sz="1800" b="0" i="0" dirty="0">
              <a:effectLst/>
              <a:latin typeface="Arial" panose="020B0604020202020204" pitchFamily="34" charset="0"/>
            </a:endParaRPr>
          </a:p>
          <a:p>
            <a:endParaRPr lang="en-CA" sz="1800" dirty="0"/>
          </a:p>
        </p:txBody>
      </p:sp>
    </p:spTree>
    <p:extLst>
      <p:ext uri="{BB962C8B-B14F-4D97-AF65-F5344CB8AC3E}">
        <p14:creationId xmlns:p14="http://schemas.microsoft.com/office/powerpoint/2010/main" val="323165938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3C063C26-0227-4975-8153-40733D7F2E60}"/>
              </a:ext>
            </a:extLst>
          </p:cNvPr>
          <p:cNvPicPr>
            <a:picLocks noChangeAspect="1"/>
          </p:cNvPicPr>
          <p:nvPr/>
        </p:nvPicPr>
        <p:blipFill rotWithShape="1">
          <a:blip r:embed="rId2">
            <a:extLst>
              <a:ext uri="{28A0092B-C50C-407E-A947-70E740481C1C}">
                <a14:useLocalDpi xmlns:a14="http://schemas.microsoft.com/office/drawing/2010/main" val="0"/>
              </a:ext>
            </a:extLst>
          </a:blip>
          <a:srcRect l="25"/>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DD0D73-5391-4F21-89E6-DD157AD5468B}"/>
              </a:ext>
            </a:extLst>
          </p:cNvPr>
          <p:cNvSpPr>
            <a:spLocks noGrp="1"/>
          </p:cNvSpPr>
          <p:nvPr>
            <p:ph type="title"/>
          </p:nvPr>
        </p:nvSpPr>
        <p:spPr>
          <a:xfrm>
            <a:off x="618062" y="4185749"/>
            <a:ext cx="9265771" cy="622836"/>
          </a:xfrm>
        </p:spPr>
        <p:txBody>
          <a:bodyPr>
            <a:normAutofit/>
          </a:bodyPr>
          <a:lstStyle/>
          <a:p>
            <a:r>
              <a:rPr lang="en-CA" sz="3600"/>
              <a:t>PCB DESIGINING PROCESS</a:t>
            </a:r>
          </a:p>
        </p:txBody>
      </p:sp>
      <p:sp>
        <p:nvSpPr>
          <p:cNvPr id="3" name="Content Placeholder 2">
            <a:extLst>
              <a:ext uri="{FF2B5EF4-FFF2-40B4-BE49-F238E27FC236}">
                <a16:creationId xmlns:a16="http://schemas.microsoft.com/office/drawing/2014/main" id="{E9F4BB68-B276-47B0-9B99-33E14ACF8825}"/>
              </a:ext>
            </a:extLst>
          </p:cNvPr>
          <p:cNvSpPr>
            <a:spLocks noGrp="1"/>
          </p:cNvSpPr>
          <p:nvPr>
            <p:ph idx="1"/>
          </p:nvPr>
        </p:nvSpPr>
        <p:spPr>
          <a:xfrm>
            <a:off x="618063" y="4856921"/>
            <a:ext cx="9565028" cy="1249240"/>
          </a:xfrm>
        </p:spPr>
        <p:txBody>
          <a:bodyPr>
            <a:normAutofit/>
          </a:bodyPr>
          <a:lstStyle/>
          <a:p>
            <a:r>
              <a:rPr lang="en-US" sz="1800" b="1" i="0">
                <a:effectLst/>
                <a:latin typeface="Arial" panose="020B0604020202020204" pitchFamily="34" charset="0"/>
              </a:rPr>
              <a:t>Step 4: Converting the Schematic into the PCB</a:t>
            </a:r>
            <a:r>
              <a:rPr lang="en-US" sz="1800" b="0" i="0">
                <a:effectLst/>
                <a:latin typeface="Arial" panose="020B0604020202020204" pitchFamily="34" charset="0"/>
              </a:rPr>
              <a:t>– Once the schematic is complete its time to convert it into the </a:t>
            </a:r>
            <a:r>
              <a:rPr lang="en-US" sz="1800">
                <a:latin typeface="Arial" panose="020B0604020202020204" pitchFamily="34" charset="0"/>
              </a:rPr>
              <a:t>PCB design.</a:t>
            </a:r>
          </a:p>
          <a:p>
            <a:pPr marL="0" indent="0">
              <a:buNone/>
            </a:pPr>
            <a:endParaRPr lang="en-CA" sz="1800"/>
          </a:p>
        </p:txBody>
      </p:sp>
    </p:spTree>
    <p:extLst>
      <p:ext uri="{BB962C8B-B14F-4D97-AF65-F5344CB8AC3E}">
        <p14:creationId xmlns:p14="http://schemas.microsoft.com/office/powerpoint/2010/main" val="199374703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E93755-C493-4422-8766-4B74AA281F77}"/>
              </a:ext>
            </a:extLst>
          </p:cNvPr>
          <p:cNvSpPr>
            <a:spLocks noGrp="1"/>
          </p:cNvSpPr>
          <p:nvPr>
            <p:ph type="title"/>
          </p:nvPr>
        </p:nvSpPr>
        <p:spPr>
          <a:xfrm>
            <a:off x="649270" y="506727"/>
            <a:ext cx="3885141" cy="1526741"/>
          </a:xfrm>
        </p:spPr>
        <p:txBody>
          <a:bodyPr>
            <a:normAutofit/>
          </a:bodyPr>
          <a:lstStyle/>
          <a:p>
            <a:pPr algn="r"/>
            <a:r>
              <a:rPr lang="en-CA" sz="3000">
                <a:solidFill>
                  <a:schemeClr val="bg1"/>
                </a:solidFill>
              </a:rPr>
              <a:t>PCB DESIGINING PROCESS</a:t>
            </a: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461B55-083C-468B-B32A-1C6D035BBA17}"/>
              </a:ext>
            </a:extLst>
          </p:cNvPr>
          <p:cNvSpPr>
            <a:spLocks noGrp="1"/>
          </p:cNvSpPr>
          <p:nvPr>
            <p:ph idx="1"/>
          </p:nvPr>
        </p:nvSpPr>
        <p:spPr>
          <a:xfrm>
            <a:off x="4945336" y="506727"/>
            <a:ext cx="6609921" cy="1526741"/>
          </a:xfrm>
        </p:spPr>
        <p:txBody>
          <a:bodyPr anchor="ctr">
            <a:normAutofit/>
          </a:bodyPr>
          <a:lstStyle/>
          <a:p>
            <a:r>
              <a:rPr lang="en-US" sz="1700" b="1" i="0" dirty="0">
                <a:solidFill>
                  <a:schemeClr val="bg1"/>
                </a:solidFill>
                <a:effectLst/>
                <a:latin typeface="Arial" panose="020B0604020202020204" pitchFamily="34" charset="0"/>
              </a:rPr>
              <a:t>Step </a:t>
            </a:r>
            <a:r>
              <a:rPr lang="en-US" sz="1700" b="1" dirty="0">
                <a:solidFill>
                  <a:schemeClr val="bg1"/>
                </a:solidFill>
                <a:latin typeface="Arial" panose="020B0604020202020204" pitchFamily="34" charset="0"/>
              </a:rPr>
              <a:t>5</a:t>
            </a:r>
            <a:r>
              <a:rPr lang="en-US" sz="1700" b="1" i="0" dirty="0">
                <a:solidFill>
                  <a:schemeClr val="bg1"/>
                </a:solidFill>
                <a:effectLst/>
                <a:latin typeface="Arial" panose="020B0604020202020204" pitchFamily="34" charset="0"/>
              </a:rPr>
              <a:t>: Setup Design Rules</a:t>
            </a:r>
            <a:r>
              <a:rPr lang="en-US" sz="1700" b="0" i="0" dirty="0">
                <a:solidFill>
                  <a:schemeClr val="bg1"/>
                </a:solidFill>
                <a:effectLst/>
                <a:latin typeface="Arial" panose="020B0604020202020204" pitchFamily="34" charset="0"/>
              </a:rPr>
              <a:t> – With the </a:t>
            </a:r>
            <a:r>
              <a:rPr lang="en-US" sz="1700" dirty="0">
                <a:solidFill>
                  <a:schemeClr val="bg1"/>
                </a:solidFill>
                <a:latin typeface="Arial" panose="020B0604020202020204" pitchFamily="34" charset="0"/>
              </a:rPr>
              <a:t>PCB</a:t>
            </a:r>
            <a:r>
              <a:rPr lang="en-US" sz="1700" b="0" i="0" dirty="0">
                <a:solidFill>
                  <a:schemeClr val="bg1"/>
                </a:solidFill>
                <a:effectLst/>
                <a:latin typeface="Arial" panose="020B0604020202020204" pitchFamily="34" charset="0"/>
              </a:rPr>
              <a:t> outline and </a:t>
            </a:r>
            <a:r>
              <a:rPr lang="en-US" sz="1700" dirty="0">
                <a:solidFill>
                  <a:schemeClr val="bg1"/>
                </a:solidFill>
                <a:latin typeface="Arial" panose="020B0604020202020204" pitchFamily="34" charset="0"/>
              </a:rPr>
              <a:t>PCB</a:t>
            </a:r>
            <a:r>
              <a:rPr lang="en-US" sz="1700" b="0" i="0" dirty="0">
                <a:solidFill>
                  <a:schemeClr val="bg1"/>
                </a:solidFill>
                <a:effectLst/>
                <a:latin typeface="Arial" panose="020B0604020202020204" pitchFamily="34" charset="0"/>
              </a:rPr>
              <a:t> footprints complete is just about time to start the placement. Before placement thought you should setup the design rules to ensure that components or traces aren’t to close together. This is only one example as there are probably hundreds of different rules that can be applied to a </a:t>
            </a:r>
            <a:r>
              <a:rPr lang="en-US" sz="1700" dirty="0">
                <a:solidFill>
                  <a:schemeClr val="bg1"/>
                </a:solidFill>
                <a:latin typeface="Arial" panose="020B0604020202020204" pitchFamily="34" charset="0"/>
              </a:rPr>
              <a:t>PCB</a:t>
            </a:r>
            <a:r>
              <a:rPr lang="en-US" sz="1700" b="0" i="0" dirty="0">
                <a:solidFill>
                  <a:schemeClr val="bg1"/>
                </a:solidFill>
                <a:effectLst/>
                <a:latin typeface="Arial" panose="020B0604020202020204" pitchFamily="34" charset="0"/>
              </a:rPr>
              <a:t> design.</a:t>
            </a:r>
          </a:p>
        </p:txBody>
      </p:sp>
      <p:pic>
        <p:nvPicPr>
          <p:cNvPr id="5" name="Picture 4" descr="Graphical user interface, diagram&#10;&#10;Description automatically generated">
            <a:extLst>
              <a:ext uri="{FF2B5EF4-FFF2-40B4-BE49-F238E27FC236}">
                <a16:creationId xmlns:a16="http://schemas.microsoft.com/office/drawing/2014/main" id="{3E08B614-D57A-40ED-848A-1B5B0226CDB7}"/>
              </a:ext>
            </a:extLst>
          </p:cNvPr>
          <p:cNvPicPr>
            <a:picLocks noChangeAspect="1"/>
          </p:cNvPicPr>
          <p:nvPr/>
        </p:nvPicPr>
        <p:blipFill rotWithShape="1">
          <a:blip r:embed="rId2">
            <a:extLst>
              <a:ext uri="{28A0092B-C50C-407E-A947-70E740481C1C}">
                <a14:useLocalDpi xmlns:a14="http://schemas.microsoft.com/office/drawing/2010/main" val="0"/>
              </a:ext>
            </a:extLst>
          </a:blip>
          <a:srcRect l="4553" r="12031" b="-2"/>
          <a:stretch/>
        </p:blipFill>
        <p:spPr>
          <a:xfrm>
            <a:off x="393308" y="2523915"/>
            <a:ext cx="5559480" cy="3749040"/>
          </a:xfrm>
          <a:prstGeom prst="rect">
            <a:avLst/>
          </a:prstGeom>
        </p:spPr>
      </p:pic>
      <p:pic>
        <p:nvPicPr>
          <p:cNvPr id="7" name="Picture 6" descr="A picture containing text, screenshot, computer, indoor&#10;&#10;Description automatically generated">
            <a:extLst>
              <a:ext uri="{FF2B5EF4-FFF2-40B4-BE49-F238E27FC236}">
                <a16:creationId xmlns:a16="http://schemas.microsoft.com/office/drawing/2014/main" id="{DF2DB45B-C723-4814-8659-0E831381D35B}"/>
              </a:ext>
            </a:extLst>
          </p:cNvPr>
          <p:cNvPicPr>
            <a:picLocks noChangeAspect="1"/>
          </p:cNvPicPr>
          <p:nvPr/>
        </p:nvPicPr>
        <p:blipFill rotWithShape="1">
          <a:blip r:embed="rId3">
            <a:extLst>
              <a:ext uri="{28A0092B-C50C-407E-A947-70E740481C1C}">
                <a14:useLocalDpi xmlns:a14="http://schemas.microsoft.com/office/drawing/2010/main" val="0"/>
              </a:ext>
            </a:extLst>
          </a:blip>
          <a:srcRect l="7934" r="8838" b="-2"/>
          <a:stretch/>
        </p:blipFill>
        <p:spPr>
          <a:xfrm>
            <a:off x="6251736" y="2527997"/>
            <a:ext cx="5546955" cy="3749040"/>
          </a:xfrm>
          <a:prstGeom prst="rect">
            <a:avLst/>
          </a:prstGeom>
        </p:spPr>
      </p:pic>
    </p:spTree>
    <p:extLst>
      <p:ext uri="{BB962C8B-B14F-4D97-AF65-F5344CB8AC3E}">
        <p14:creationId xmlns:p14="http://schemas.microsoft.com/office/powerpoint/2010/main" val="268025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Picture 6" descr="A picture containing text, display, screenshot&#10;&#10;Description automatically generated">
            <a:extLst>
              <a:ext uri="{FF2B5EF4-FFF2-40B4-BE49-F238E27FC236}">
                <a16:creationId xmlns:a16="http://schemas.microsoft.com/office/drawing/2014/main" id="{9C25AE57-0256-41A9-9E51-986175A43077}"/>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6DA093-9C57-40CE-94EA-0929BB1E6E76}"/>
              </a:ext>
            </a:extLst>
          </p:cNvPr>
          <p:cNvSpPr>
            <a:spLocks noGrp="1"/>
          </p:cNvSpPr>
          <p:nvPr>
            <p:ph type="title"/>
          </p:nvPr>
        </p:nvSpPr>
        <p:spPr>
          <a:xfrm>
            <a:off x="618062" y="4185749"/>
            <a:ext cx="9265771" cy="622836"/>
          </a:xfrm>
        </p:spPr>
        <p:txBody>
          <a:bodyPr>
            <a:normAutofit/>
          </a:bodyPr>
          <a:lstStyle/>
          <a:p>
            <a:r>
              <a:rPr lang="en-CA" sz="3600"/>
              <a:t>PCB DESIGINING PROCESS</a:t>
            </a:r>
          </a:p>
        </p:txBody>
      </p:sp>
      <p:sp>
        <p:nvSpPr>
          <p:cNvPr id="3" name="Content Placeholder 2">
            <a:extLst>
              <a:ext uri="{FF2B5EF4-FFF2-40B4-BE49-F238E27FC236}">
                <a16:creationId xmlns:a16="http://schemas.microsoft.com/office/drawing/2014/main" id="{1195258B-855A-4C52-971B-D684CA5ABC45}"/>
              </a:ext>
            </a:extLst>
          </p:cNvPr>
          <p:cNvSpPr>
            <a:spLocks noGrp="1"/>
          </p:cNvSpPr>
          <p:nvPr>
            <p:ph idx="1"/>
          </p:nvPr>
        </p:nvSpPr>
        <p:spPr>
          <a:xfrm>
            <a:off x="618063" y="4856921"/>
            <a:ext cx="9565028" cy="1249240"/>
          </a:xfrm>
        </p:spPr>
        <p:txBody>
          <a:bodyPr>
            <a:normAutofit/>
          </a:bodyPr>
          <a:lstStyle/>
          <a:p>
            <a:r>
              <a:rPr lang="en-US" sz="2000" b="1" i="0" dirty="0">
                <a:effectLst/>
                <a:latin typeface="Arial" panose="020B0604020202020204" pitchFamily="34" charset="0"/>
              </a:rPr>
              <a:t>Step 6: </a:t>
            </a:r>
            <a:r>
              <a:rPr lang="en-US" sz="2000" b="1" dirty="0">
                <a:latin typeface="Arial" panose="020B0604020202020204" pitchFamily="34" charset="0"/>
              </a:rPr>
              <a:t>Auto</a:t>
            </a:r>
            <a:r>
              <a:rPr lang="en-US" sz="2000" b="1" i="0" dirty="0">
                <a:effectLst/>
                <a:latin typeface="Arial" panose="020B0604020202020204" pitchFamily="34" charset="0"/>
              </a:rPr>
              <a:t> Route Traces</a:t>
            </a:r>
            <a:r>
              <a:rPr lang="en-US" sz="2000" b="0" i="0" dirty="0">
                <a:effectLst/>
                <a:latin typeface="Arial" panose="020B0604020202020204" pitchFamily="34" charset="0"/>
              </a:rPr>
              <a:t> – In order to get the correct clearance between each trace, auto routing can be done after connecting the comments.</a:t>
            </a:r>
          </a:p>
          <a:p>
            <a:r>
              <a:rPr lang="en-US" sz="2000" dirty="0">
                <a:latin typeface="Arial" panose="020B0604020202020204" pitchFamily="34" charset="0"/>
              </a:rPr>
              <a:t>It provide effective routing of traces by minimizing vias.</a:t>
            </a:r>
            <a:r>
              <a:rPr lang="en-US" sz="2000" b="0" i="0" dirty="0">
                <a:effectLst/>
                <a:latin typeface="Arial" panose="020B0604020202020204" pitchFamily="34" charset="0"/>
              </a:rPr>
              <a:t> </a:t>
            </a:r>
            <a:endParaRPr lang="en-CA" sz="2000" dirty="0"/>
          </a:p>
        </p:txBody>
      </p:sp>
    </p:spTree>
    <p:extLst>
      <p:ext uri="{BB962C8B-B14F-4D97-AF65-F5344CB8AC3E}">
        <p14:creationId xmlns:p14="http://schemas.microsoft.com/office/powerpoint/2010/main" val="147774731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5"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57228-EE31-42C2-94A8-4B77BE2371EF}"/>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PCB DESIGINING PROCESS</a:t>
            </a:r>
          </a:p>
        </p:txBody>
      </p:sp>
      <p:pic>
        <p:nvPicPr>
          <p:cNvPr id="9" name="Picture 8" descr="A picture containing text, computer, indoor, screenshot&#10;&#10;Description automatically generated">
            <a:extLst>
              <a:ext uri="{FF2B5EF4-FFF2-40B4-BE49-F238E27FC236}">
                <a16:creationId xmlns:a16="http://schemas.microsoft.com/office/drawing/2014/main" id="{C803D989-884D-4A8C-86CF-AD4859F80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80198"/>
            <a:ext cx="5455917" cy="4049473"/>
          </a:xfrm>
          <a:prstGeom prst="rect">
            <a:avLst/>
          </a:prstGeom>
        </p:spPr>
      </p:pic>
      <p:pic>
        <p:nvPicPr>
          <p:cNvPr id="5" name="Content Placeholder 4" descr="A picture containing text, computer, indoor, screenshot&#10;&#10;Description automatically generated">
            <a:extLst>
              <a:ext uri="{FF2B5EF4-FFF2-40B4-BE49-F238E27FC236}">
                <a16:creationId xmlns:a16="http://schemas.microsoft.com/office/drawing/2014/main" id="{E3D5EF96-ED5D-4BB6-8A47-5D92F83D7B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16043" y="380198"/>
            <a:ext cx="5455917" cy="4049473"/>
          </a:xfrm>
          <a:prstGeom prst="rect">
            <a:avLst/>
          </a:prstGeom>
        </p:spPr>
      </p:pic>
      <p:cxnSp>
        <p:nvCxnSpPr>
          <p:cNvPr id="26"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4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207826-B459-40C2-AE18-D59203B157CE}"/>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B1F80-F28B-4C45-9BBF-26DFFA8612B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PCB DESIGNING PROCESS</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58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5" name="Picture 4" descr="A picture containing text, screenshot, electronics, computer&#10;&#10;Description automatically generated">
            <a:extLst>
              <a:ext uri="{FF2B5EF4-FFF2-40B4-BE49-F238E27FC236}">
                <a16:creationId xmlns:a16="http://schemas.microsoft.com/office/drawing/2014/main" id="{1DE464EA-0F8F-4311-9A6A-DCC37BB98E82}"/>
              </a:ext>
            </a:extLst>
          </p:cNvPr>
          <p:cNvPicPr>
            <a:picLocks noChangeAspect="1"/>
          </p:cNvPicPr>
          <p:nvPr/>
        </p:nvPicPr>
        <p:blipFill rotWithShape="1">
          <a:blip r:embed="rId2">
            <a:extLst>
              <a:ext uri="{28A0092B-C50C-407E-A947-70E740481C1C}">
                <a14:useLocalDpi xmlns:a14="http://schemas.microsoft.com/office/drawing/2010/main" val="0"/>
              </a:ext>
            </a:extLst>
          </a:blip>
          <a:srcRect l="43196" t="26621" r="12563" b="43966"/>
          <a:stretch/>
        </p:blipFill>
        <p:spPr>
          <a:xfrm>
            <a:off x="338287" y="320040"/>
            <a:ext cx="11512378" cy="4305291"/>
          </a:xfrm>
          <a:prstGeom prst="rect">
            <a:avLst/>
          </a:prstGeom>
        </p:spPr>
      </p:pic>
      <p:sp>
        <p:nvSpPr>
          <p:cNvPr id="45" name="Rectangle 44">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7E548D-7F23-429C-A6E6-2AB18D351CAC}"/>
              </a:ext>
            </a:extLst>
          </p:cNvPr>
          <p:cNvSpPr>
            <a:spLocks noGrp="1"/>
          </p:cNvSpPr>
          <p:nvPr>
            <p:ph type="title"/>
          </p:nvPr>
        </p:nvSpPr>
        <p:spPr>
          <a:xfrm>
            <a:off x="841248" y="5010912"/>
            <a:ext cx="2889504" cy="1344168"/>
          </a:xfrm>
        </p:spPr>
        <p:txBody>
          <a:bodyPr anchor="ctr">
            <a:normAutofit/>
          </a:bodyPr>
          <a:lstStyle/>
          <a:p>
            <a:pPr algn="ctr"/>
            <a:r>
              <a:rPr lang="en-CA" sz="2600" b="1" dirty="0">
                <a:solidFill>
                  <a:schemeClr val="bg1"/>
                </a:solidFill>
              </a:rPr>
              <a:t>PCB DESIGNING PROCESS</a:t>
            </a:r>
          </a:p>
        </p:txBody>
      </p:sp>
      <p:cxnSp>
        <p:nvCxnSpPr>
          <p:cNvPr id="47" name="Straight Connector 46">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3D583A-8EB1-4ED1-804E-6859C1D058B1}"/>
              </a:ext>
            </a:extLst>
          </p:cNvPr>
          <p:cNvSpPr>
            <a:spLocks noGrp="1"/>
          </p:cNvSpPr>
          <p:nvPr>
            <p:ph idx="1"/>
          </p:nvPr>
        </p:nvSpPr>
        <p:spPr>
          <a:xfrm>
            <a:off x="4379976" y="5010912"/>
            <a:ext cx="6976872" cy="1344168"/>
          </a:xfrm>
        </p:spPr>
        <p:txBody>
          <a:bodyPr anchor="ctr">
            <a:normAutofit/>
          </a:bodyPr>
          <a:lstStyle/>
          <a:p>
            <a:endParaRPr lang="en-CA" sz="1700">
              <a:solidFill>
                <a:schemeClr val="bg1"/>
              </a:solidFill>
            </a:endParaRPr>
          </a:p>
          <a:p>
            <a:endParaRPr lang="en-CA" sz="1700">
              <a:solidFill>
                <a:schemeClr val="bg1"/>
              </a:solidFill>
            </a:endParaRPr>
          </a:p>
        </p:txBody>
      </p:sp>
      <p:sp>
        <p:nvSpPr>
          <p:cNvPr id="6" name="TextBox 5">
            <a:extLst>
              <a:ext uri="{FF2B5EF4-FFF2-40B4-BE49-F238E27FC236}">
                <a16:creationId xmlns:a16="http://schemas.microsoft.com/office/drawing/2014/main" id="{BB63BA1C-CFC4-42C9-9EAB-0E2D020B3995}"/>
              </a:ext>
            </a:extLst>
          </p:cNvPr>
          <p:cNvSpPr txBox="1"/>
          <p:nvPr/>
        </p:nvSpPr>
        <p:spPr>
          <a:xfrm>
            <a:off x="4479403" y="5010912"/>
            <a:ext cx="6976872" cy="1200329"/>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bg1">
                    <a:lumMod val="95000"/>
                    <a:lumOff val="5000"/>
                  </a:schemeClr>
                </a:solidFill>
              </a:rPr>
              <a:t>Once, we had made the proper routing, we can then generate the desired files which will be used for the manufacturing of PCB.</a:t>
            </a:r>
          </a:p>
          <a:p>
            <a:pPr marL="285750" indent="-285750">
              <a:buFont typeface="Arial" panose="020B0604020202020204" pitchFamily="34" charset="0"/>
              <a:buChar char="•"/>
            </a:pPr>
            <a:r>
              <a:rPr lang="en-CA" dirty="0">
                <a:solidFill>
                  <a:schemeClr val="bg1">
                    <a:lumMod val="95000"/>
                    <a:lumOff val="5000"/>
                  </a:schemeClr>
                </a:solidFill>
              </a:rPr>
              <a:t>Through this we could generate the BOM(Bill of Materials) and check if the tracks are proper using the DRC(Design Rule Check).</a:t>
            </a:r>
          </a:p>
        </p:txBody>
      </p:sp>
    </p:spTree>
    <p:extLst>
      <p:ext uri="{BB962C8B-B14F-4D97-AF65-F5344CB8AC3E}">
        <p14:creationId xmlns:p14="http://schemas.microsoft.com/office/powerpoint/2010/main" val="5984977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1" name="Picture 10" descr="A picture containing text, display, screenshot&#10;&#10;Description automatically generated">
            <a:extLst>
              <a:ext uri="{FF2B5EF4-FFF2-40B4-BE49-F238E27FC236}">
                <a16:creationId xmlns:a16="http://schemas.microsoft.com/office/drawing/2014/main" id="{07D29CD6-6F46-4ED3-A602-E202365798E0}"/>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3068" y="10"/>
            <a:ext cx="12188932" cy="6857990"/>
          </a:xfrm>
          <a:prstGeom prst="rect">
            <a:avLst/>
          </a:prstGeom>
        </p:spPr>
      </p:pic>
      <p:sp>
        <p:nvSpPr>
          <p:cNvPr id="18" name="Freeform: Shape 17">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33A15E-7338-486E-B083-3B543EDAF9A2}"/>
              </a:ext>
            </a:extLst>
          </p:cNvPr>
          <p:cNvSpPr>
            <a:spLocks noGrp="1"/>
          </p:cNvSpPr>
          <p:nvPr>
            <p:ph type="title"/>
          </p:nvPr>
        </p:nvSpPr>
        <p:spPr>
          <a:xfrm>
            <a:off x="618062" y="4185749"/>
            <a:ext cx="9265771" cy="622836"/>
          </a:xfrm>
        </p:spPr>
        <p:txBody>
          <a:bodyPr>
            <a:normAutofit/>
          </a:bodyPr>
          <a:lstStyle/>
          <a:p>
            <a:r>
              <a:rPr lang="en-CA" sz="3600" b="1" dirty="0"/>
              <a:t>PCB DESIGNING PROCESS</a:t>
            </a:r>
          </a:p>
        </p:txBody>
      </p:sp>
      <p:sp>
        <p:nvSpPr>
          <p:cNvPr id="13" name="Content Placeholder 12">
            <a:extLst>
              <a:ext uri="{FF2B5EF4-FFF2-40B4-BE49-F238E27FC236}">
                <a16:creationId xmlns:a16="http://schemas.microsoft.com/office/drawing/2014/main" id="{AF59A7AE-C384-48D2-B204-75795387D4AA}"/>
              </a:ext>
            </a:extLst>
          </p:cNvPr>
          <p:cNvSpPr>
            <a:spLocks noGrp="1"/>
          </p:cNvSpPr>
          <p:nvPr>
            <p:ph idx="1"/>
          </p:nvPr>
        </p:nvSpPr>
        <p:spPr>
          <a:xfrm>
            <a:off x="618063" y="4856921"/>
            <a:ext cx="9565028" cy="1249240"/>
          </a:xfrm>
        </p:spPr>
        <p:txBody>
          <a:bodyPr>
            <a:normAutofit/>
          </a:bodyPr>
          <a:lstStyle/>
          <a:p>
            <a:r>
              <a:rPr lang="en-CA" sz="3200" b="1" dirty="0"/>
              <a:t>STEP7: CHECKING THE DRC </a:t>
            </a:r>
            <a:r>
              <a:rPr lang="en-CA" sz="3200" dirty="0"/>
              <a:t>– DRC (Design Rule Check) errors are checked as if the tracks are proper.</a:t>
            </a:r>
          </a:p>
        </p:txBody>
      </p:sp>
    </p:spTree>
    <p:extLst>
      <p:ext uri="{BB962C8B-B14F-4D97-AF65-F5344CB8AC3E}">
        <p14:creationId xmlns:p14="http://schemas.microsoft.com/office/powerpoint/2010/main" val="476020323"/>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text, screenshot, computer, indoor&#10;&#10;Description automatically generated">
            <a:extLst>
              <a:ext uri="{FF2B5EF4-FFF2-40B4-BE49-F238E27FC236}">
                <a16:creationId xmlns:a16="http://schemas.microsoft.com/office/drawing/2014/main" id="{A6D29ACC-D7B8-4B4B-8FBC-11930A0FF876}"/>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10" name="Freeform: Shape 9">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CA43E9-EF27-4C92-89E1-D37422954F6B}"/>
              </a:ext>
            </a:extLst>
          </p:cNvPr>
          <p:cNvSpPr>
            <a:spLocks noGrp="1"/>
          </p:cNvSpPr>
          <p:nvPr>
            <p:ph type="title"/>
          </p:nvPr>
        </p:nvSpPr>
        <p:spPr>
          <a:xfrm>
            <a:off x="618062" y="4185749"/>
            <a:ext cx="9265771" cy="622836"/>
          </a:xfrm>
        </p:spPr>
        <p:txBody>
          <a:bodyPr>
            <a:normAutofit/>
          </a:bodyPr>
          <a:lstStyle/>
          <a:p>
            <a:r>
              <a:rPr lang="en-CA" sz="3600"/>
              <a:t>PCB DESIGINING PROCESS</a:t>
            </a:r>
          </a:p>
        </p:txBody>
      </p:sp>
      <p:sp>
        <p:nvSpPr>
          <p:cNvPr id="3" name="Content Placeholder 2">
            <a:extLst>
              <a:ext uri="{FF2B5EF4-FFF2-40B4-BE49-F238E27FC236}">
                <a16:creationId xmlns:a16="http://schemas.microsoft.com/office/drawing/2014/main" id="{9F6605C4-549E-49B7-B9E0-B03F421A56E0}"/>
              </a:ext>
            </a:extLst>
          </p:cNvPr>
          <p:cNvSpPr>
            <a:spLocks noGrp="1"/>
          </p:cNvSpPr>
          <p:nvPr>
            <p:ph idx="1"/>
          </p:nvPr>
        </p:nvSpPr>
        <p:spPr>
          <a:xfrm>
            <a:off x="618063" y="4856921"/>
            <a:ext cx="9565028" cy="1249240"/>
          </a:xfrm>
        </p:spPr>
        <p:txBody>
          <a:bodyPr>
            <a:normAutofit/>
          </a:bodyPr>
          <a:lstStyle/>
          <a:p>
            <a:r>
              <a:rPr lang="en-US" sz="1800" b="1" i="0" dirty="0">
                <a:effectLst/>
                <a:latin typeface="Arial" panose="020B0604020202020204" pitchFamily="34" charset="0"/>
              </a:rPr>
              <a:t>Step 11: Output Gerber Files</a:t>
            </a:r>
            <a:r>
              <a:rPr lang="en-US" sz="1800" b="0" i="0" dirty="0">
                <a:effectLst/>
                <a:latin typeface="Arial" panose="020B0604020202020204" pitchFamily="34" charset="0"/>
              </a:rPr>
              <a:t> – Once the board is error free it’s time to output the </a:t>
            </a:r>
            <a:r>
              <a:rPr lang="en-US" sz="1800" b="0" i="0" dirty="0" err="1">
                <a:effectLst/>
                <a:latin typeface="Arial" panose="020B0604020202020204" pitchFamily="34" charset="0"/>
              </a:rPr>
              <a:t>gerber</a:t>
            </a:r>
            <a:r>
              <a:rPr lang="en-US" sz="1800" b="0" i="0" dirty="0">
                <a:effectLst/>
                <a:latin typeface="Arial" panose="020B0604020202020204" pitchFamily="34" charset="0"/>
              </a:rPr>
              <a:t> files. These files are universal and are needed by the </a:t>
            </a:r>
            <a:r>
              <a:rPr lang="en-US" sz="1800" b="0" i="0" dirty="0" err="1">
                <a:effectLst/>
                <a:latin typeface="Arial" panose="020B0604020202020204" pitchFamily="34" charset="0"/>
              </a:rPr>
              <a:t>pcb</a:t>
            </a:r>
            <a:r>
              <a:rPr lang="en-US" sz="1800" b="0" i="0" dirty="0">
                <a:effectLst/>
                <a:latin typeface="Arial" panose="020B0604020202020204" pitchFamily="34" charset="0"/>
              </a:rPr>
              <a:t> fabrication houses to manufacture your printed circuit board.</a:t>
            </a:r>
          </a:p>
          <a:p>
            <a:endParaRPr lang="en-CA" sz="1800" dirty="0"/>
          </a:p>
        </p:txBody>
      </p:sp>
    </p:spTree>
    <p:extLst>
      <p:ext uri="{BB962C8B-B14F-4D97-AF65-F5344CB8AC3E}">
        <p14:creationId xmlns:p14="http://schemas.microsoft.com/office/powerpoint/2010/main" val="24097554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Graphical user interface&#10;&#10;Description automatically generated">
            <a:extLst>
              <a:ext uri="{FF2B5EF4-FFF2-40B4-BE49-F238E27FC236}">
                <a16:creationId xmlns:a16="http://schemas.microsoft.com/office/drawing/2014/main" id="{8069DD22-20D6-4DD4-9AA5-D19DA1D4D7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55996"/>
            <a:ext cx="12191980" cy="6857990"/>
          </a:xfrm>
          <a:prstGeom prst="rect">
            <a:avLst/>
          </a:prstGeom>
        </p:spPr>
      </p:pic>
      <p:sp>
        <p:nvSpPr>
          <p:cNvPr id="14"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57FB-2B06-4F4D-96D6-135E1CE122C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GERBER FILE VIEW: LAYERS</a:t>
            </a:r>
          </a:p>
        </p:txBody>
      </p:sp>
      <p:cxnSp>
        <p:nvCxnSpPr>
          <p:cNvPr id="16"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78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27A4335-12EE-4A7D-AF70-6923E482DFFC}"/>
              </a:ext>
            </a:extLst>
          </p:cNvPr>
          <p:cNvSpPr>
            <a:spLocks noGrp="1"/>
          </p:cNvSpPr>
          <p:nvPr>
            <p:ph type="title"/>
          </p:nvPr>
        </p:nvSpPr>
        <p:spPr>
          <a:xfrm>
            <a:off x="1014141" y="1450655"/>
            <a:ext cx="3932030" cy="3956690"/>
          </a:xfrm>
        </p:spPr>
        <p:txBody>
          <a:bodyPr anchor="ctr">
            <a:normAutofit/>
          </a:bodyPr>
          <a:lstStyle/>
          <a:p>
            <a:r>
              <a:rPr lang="en-CA" sz="8000" dirty="0">
                <a:solidFill>
                  <a:schemeClr val="bg1"/>
                </a:solidFill>
              </a:rPr>
              <a:t>UNTIL NOW</a:t>
            </a:r>
          </a:p>
        </p:txBody>
      </p:sp>
      <p:cxnSp>
        <p:nvCxnSpPr>
          <p:cNvPr id="40" name="Straight Connector 3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52D4A9-0A12-4D92-83DD-B6CF48FCF339}"/>
              </a:ext>
            </a:extLst>
          </p:cNvPr>
          <p:cNvSpPr>
            <a:spLocks noGrp="1"/>
          </p:cNvSpPr>
          <p:nvPr>
            <p:ph idx="1"/>
          </p:nvPr>
        </p:nvSpPr>
        <p:spPr>
          <a:xfrm>
            <a:off x="6096000" y="1108061"/>
            <a:ext cx="5008901" cy="4571972"/>
          </a:xfrm>
        </p:spPr>
        <p:txBody>
          <a:bodyPr anchor="ctr">
            <a:noAutofit/>
          </a:bodyPr>
          <a:lstStyle/>
          <a:p>
            <a:r>
              <a:rPr lang="en-CA" sz="2000" dirty="0">
                <a:solidFill>
                  <a:schemeClr val="bg1"/>
                </a:solidFill>
              </a:rPr>
              <a:t>Before starting the task, initially we will review what all we have done till now with respect to the project that we had proposed.</a:t>
            </a:r>
          </a:p>
          <a:p>
            <a:r>
              <a:rPr lang="en-CA" sz="2000" dirty="0">
                <a:solidFill>
                  <a:schemeClr val="bg1"/>
                </a:solidFill>
              </a:rPr>
              <a:t>Till now, </a:t>
            </a:r>
            <a:r>
              <a:rPr lang="en-US" sz="2000" dirty="0">
                <a:solidFill>
                  <a:schemeClr val="bg1"/>
                </a:solidFill>
              </a:rPr>
              <a:t>we are done with the interfacing of buzzer, Servo motor, Vibration sensor, Arduino mega, Fingerprint sensor, GSM SIM900 Module, ESP8266 Module, ESP32 Module, Touchscreen and RTC Module with </a:t>
            </a:r>
            <a:r>
              <a:rPr lang="en-US" sz="2000" dirty="0" err="1">
                <a:solidFill>
                  <a:schemeClr val="bg1"/>
                </a:solidFill>
              </a:rPr>
              <a:t>beaglebone</a:t>
            </a:r>
            <a:r>
              <a:rPr lang="en-US" sz="2000" dirty="0">
                <a:solidFill>
                  <a:schemeClr val="bg1"/>
                </a:solidFill>
              </a:rPr>
              <a:t> black. </a:t>
            </a:r>
          </a:p>
          <a:p>
            <a:r>
              <a:rPr lang="en-US" sz="2000" dirty="0">
                <a:solidFill>
                  <a:schemeClr val="bg1"/>
                </a:solidFill>
              </a:rPr>
              <a:t>In order to make interfacing possible we used various functions and features of C programming and various communication protocols are used such as UART, SPI, I2C and GPIO that required various libraries as to gain the control over GPIO pins we installed “</a:t>
            </a:r>
            <a:r>
              <a:rPr lang="en-US" sz="2000" dirty="0" err="1">
                <a:solidFill>
                  <a:schemeClr val="bg1"/>
                </a:solidFill>
              </a:rPr>
              <a:t>iobb</a:t>
            </a:r>
            <a:r>
              <a:rPr lang="en-US" sz="2000" dirty="0">
                <a:solidFill>
                  <a:schemeClr val="bg1"/>
                </a:solidFill>
              </a:rPr>
              <a:t> library.”</a:t>
            </a:r>
          </a:p>
          <a:p>
            <a:r>
              <a:rPr lang="en-US" sz="2000" dirty="0">
                <a:solidFill>
                  <a:schemeClr val="bg1"/>
                </a:solidFill>
              </a:rPr>
              <a:t>Finally, after the successful interfacing of all the components; the next task is to </a:t>
            </a:r>
            <a:r>
              <a:rPr lang="en-US" sz="2000" dirty="0" err="1">
                <a:solidFill>
                  <a:schemeClr val="bg1"/>
                </a:solidFill>
              </a:rPr>
              <a:t>desgin</a:t>
            </a:r>
            <a:r>
              <a:rPr lang="en-US" sz="2000" dirty="0">
                <a:solidFill>
                  <a:schemeClr val="bg1"/>
                </a:solidFill>
              </a:rPr>
              <a:t> the PCB online.</a:t>
            </a:r>
          </a:p>
        </p:txBody>
      </p:sp>
    </p:spTree>
    <p:extLst>
      <p:ext uri="{BB962C8B-B14F-4D97-AF65-F5344CB8AC3E}">
        <p14:creationId xmlns:p14="http://schemas.microsoft.com/office/powerpoint/2010/main" val="616764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picture containing text, indoor, electronics, monitor&#10;&#10;Description automatically generated">
            <a:extLst>
              <a:ext uri="{FF2B5EF4-FFF2-40B4-BE49-F238E27FC236}">
                <a16:creationId xmlns:a16="http://schemas.microsoft.com/office/drawing/2014/main" id="{B90F5D3B-CFCA-41F5-8412-953D5BF641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0" name="Rectangle 1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42452-476D-44A5-99EA-E6CCB5AFEEF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GERBER FILE: TOP VIEW</a:t>
            </a:r>
          </a:p>
        </p:txBody>
      </p:sp>
      <p:cxnSp>
        <p:nvCxnSpPr>
          <p:cNvPr id="21" name="Straight Connector 15">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17">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129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computer, electronics, display&#10;&#10;Description automatically generated">
            <a:extLst>
              <a:ext uri="{FF2B5EF4-FFF2-40B4-BE49-F238E27FC236}">
                <a16:creationId xmlns:a16="http://schemas.microsoft.com/office/drawing/2014/main" id="{A1F955F4-1603-4881-8B81-B70314F739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C3DB5-EED2-4D09-BFCF-828D7DE82A9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GERBER FILE: BOTTOM LAYER</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35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0E610-A3CD-4EBE-A5F3-31B4DEF7FD4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PCB DESIGN OF THE PROJECT</a:t>
            </a:r>
          </a:p>
        </p:txBody>
      </p:sp>
      <p:cxnSp>
        <p:nvCxnSpPr>
          <p:cNvPr id="17"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 engineering drawing&#10;&#10;Description automatically generated">
            <a:extLst>
              <a:ext uri="{FF2B5EF4-FFF2-40B4-BE49-F238E27FC236}">
                <a16:creationId xmlns:a16="http://schemas.microsoft.com/office/drawing/2014/main" id="{A64B3CF7-7D70-4F66-B911-DCF9EA5AF9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975" y="2509911"/>
            <a:ext cx="10056951" cy="3997637"/>
          </a:xfrm>
          <a:prstGeom prst="rect">
            <a:avLst/>
          </a:prstGeom>
        </p:spPr>
      </p:pic>
    </p:spTree>
    <p:extLst>
      <p:ext uri="{BB962C8B-B14F-4D97-AF65-F5344CB8AC3E}">
        <p14:creationId xmlns:p14="http://schemas.microsoft.com/office/powerpoint/2010/main" val="98779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4DEC7FF7-4DCD-4600-B8CC-196025BD923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162B8-145F-4A2C-8FD0-B4156F0E170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3D VIEW</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85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DF9A-F75A-4728-A9C1-6782F2FA8BB8}"/>
              </a:ext>
            </a:extLst>
          </p:cNvPr>
          <p:cNvSpPr>
            <a:spLocks noGrp="1"/>
          </p:cNvSpPr>
          <p:nvPr>
            <p:ph type="title"/>
          </p:nvPr>
        </p:nvSpPr>
        <p:spPr>
          <a:xfrm>
            <a:off x="1653363" y="365760"/>
            <a:ext cx="9367203" cy="1188720"/>
          </a:xfrm>
        </p:spPr>
        <p:txBody>
          <a:bodyPr>
            <a:normAutofit/>
          </a:bodyPr>
          <a:lstStyle/>
          <a:p>
            <a:r>
              <a:rPr lang="en-CA" dirty="0"/>
              <a:t>REFERENCES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DDDD97-89B0-431F-96F9-B391B5719102}"/>
              </a:ext>
            </a:extLst>
          </p:cNvPr>
          <p:cNvSpPr>
            <a:spLocks noGrp="1"/>
          </p:cNvSpPr>
          <p:nvPr>
            <p:ph idx="1"/>
          </p:nvPr>
        </p:nvSpPr>
        <p:spPr>
          <a:xfrm>
            <a:off x="1653363" y="2176272"/>
            <a:ext cx="9367204" cy="4041648"/>
          </a:xfrm>
        </p:spPr>
        <p:txBody>
          <a:bodyPr anchor="t">
            <a:normAutofit/>
          </a:bodyPr>
          <a:lstStyle/>
          <a:p>
            <a:r>
              <a:rPr lang="en-CA" sz="2400" dirty="0"/>
              <a:t>PCB design: </a:t>
            </a:r>
            <a:r>
              <a:rPr lang="en-CA" sz="2400" dirty="0">
                <a:hlinkClick r:id="rId2"/>
              </a:rPr>
              <a:t>https://www.lydnow.com/pcb-designing#:~:text=What%20is%20PCB%20designing%3F%20PCB%20designing%20is%20a,for%20both%20through-hole%20and%20surface%20mount%20electronic%20components</a:t>
            </a:r>
            <a:endParaRPr lang="en-CA" sz="2400" dirty="0"/>
          </a:p>
          <a:p>
            <a:r>
              <a:rPr lang="en-CA" sz="2400" dirty="0"/>
              <a:t>Importance of PCB design: </a:t>
            </a:r>
            <a:r>
              <a:rPr lang="en-CA" sz="2400" dirty="0">
                <a:hlinkClick r:id="rId3"/>
              </a:rPr>
              <a:t>Importance of PCBs | </a:t>
            </a:r>
            <a:r>
              <a:rPr lang="en-CA" sz="2400" dirty="0" err="1">
                <a:hlinkClick r:id="rId3"/>
              </a:rPr>
              <a:t>Enventure</a:t>
            </a:r>
            <a:endParaRPr lang="en-CA" sz="2400" dirty="0"/>
          </a:p>
          <a:p>
            <a:r>
              <a:rPr lang="en-CA" sz="2400" dirty="0"/>
              <a:t>PCB Designing Layout: </a:t>
            </a:r>
            <a:r>
              <a:rPr lang="en-US" sz="2400" dirty="0">
                <a:hlinkClick r:id="rId4"/>
              </a:rPr>
              <a:t>PCB Design Process &amp; Workflow | PCB Design - Design Your Printed Circuit Board the Right Way.</a:t>
            </a:r>
            <a:endParaRPr lang="en-US" sz="2400" dirty="0"/>
          </a:p>
          <a:p>
            <a:r>
              <a:rPr lang="en-US" sz="2400" dirty="0"/>
              <a:t>Designing PCB: </a:t>
            </a:r>
            <a:r>
              <a:rPr lang="en-US" sz="2400" dirty="0">
                <a:hlinkClick r:id="rId5"/>
              </a:rPr>
              <a:t>https://www.youtube.com/watch?v=1e4lOJeqAc8</a:t>
            </a:r>
            <a:endParaRPr lang="en-US" sz="2400" dirty="0"/>
          </a:p>
          <a:p>
            <a:r>
              <a:rPr lang="en-US" sz="2400" dirty="0"/>
              <a:t>Extracting the Geber Files: </a:t>
            </a:r>
            <a:r>
              <a:rPr lang="en-CA" sz="2400" dirty="0" err="1">
                <a:hlinkClick r:id="rId6"/>
              </a:rPr>
              <a:t>gerbv</a:t>
            </a:r>
            <a:r>
              <a:rPr lang="en-CA" sz="2400" dirty="0">
                <a:hlinkClick r:id="rId6"/>
              </a:rPr>
              <a:t> — a Gerber (RS-274X) viewer download | SourceForge.net</a:t>
            </a:r>
            <a:endParaRPr lang="en-CA" sz="2400" dirty="0"/>
          </a:p>
          <a:p>
            <a:endParaRPr lang="en-CA" sz="2400" dirty="0"/>
          </a:p>
        </p:txBody>
      </p:sp>
    </p:spTree>
    <p:extLst>
      <p:ext uri="{BB962C8B-B14F-4D97-AF65-F5344CB8AC3E}">
        <p14:creationId xmlns:p14="http://schemas.microsoft.com/office/powerpoint/2010/main" val="2158698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6"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45E9D99-3CD3-43BB-9C41-EA272C3A9C6E}"/>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THANK YOU</a:t>
            </a:r>
          </a:p>
        </p:txBody>
      </p:sp>
    </p:spTree>
    <p:extLst>
      <p:ext uri="{BB962C8B-B14F-4D97-AF65-F5344CB8AC3E}">
        <p14:creationId xmlns:p14="http://schemas.microsoft.com/office/powerpoint/2010/main" val="11258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A672EE-7313-4A32-8E99-DF0FB2801BBE}"/>
              </a:ext>
            </a:extLst>
          </p:cNvPr>
          <p:cNvPicPr>
            <a:picLocks noChangeAspect="1"/>
          </p:cNvPicPr>
          <p:nvPr/>
        </p:nvPicPr>
        <p:blipFill rotWithShape="1">
          <a:blip r:embed="rId2"/>
          <a:srcRect/>
          <a:stretch/>
        </p:blipFill>
        <p:spPr>
          <a:xfrm>
            <a:off x="0" y="0"/>
            <a:ext cx="12192000" cy="6857999"/>
          </a:xfrm>
          <a:prstGeom prst="rect">
            <a:avLst/>
          </a:prstGeom>
        </p:spPr>
      </p:pic>
      <p:sp>
        <p:nvSpPr>
          <p:cNvPr id="18"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C5FB650-74EA-4B8D-A21B-A00273329DD2}"/>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b="1" dirty="0"/>
              <a:t>TASK OBJECTIVE</a:t>
            </a:r>
          </a:p>
        </p:txBody>
      </p:sp>
      <p:sp>
        <p:nvSpPr>
          <p:cNvPr id="3" name="Content Placeholder 2">
            <a:extLst>
              <a:ext uri="{FF2B5EF4-FFF2-40B4-BE49-F238E27FC236}">
                <a16:creationId xmlns:a16="http://schemas.microsoft.com/office/drawing/2014/main" id="{21CF3A9C-1694-49C3-9DA6-52905137F726}"/>
              </a:ext>
            </a:extLst>
          </p:cNvPr>
          <p:cNvSpPr>
            <a:spLocks noGrp="1"/>
          </p:cNvSpPr>
          <p:nvPr>
            <p:ph idx="1"/>
          </p:nvPr>
        </p:nvSpPr>
        <p:spPr>
          <a:xfrm>
            <a:off x="7782910" y="5242674"/>
            <a:ext cx="4330262" cy="1134975"/>
          </a:xfrm>
        </p:spPr>
        <p:txBody>
          <a:bodyPr vert="horz" lIns="91440" tIns="45720" rIns="91440" bIns="45720" rtlCol="0">
            <a:noAutofit/>
          </a:bodyPr>
          <a:lstStyle/>
          <a:p>
            <a:pPr marL="0" indent="0" algn="ctr">
              <a:buNone/>
            </a:pPr>
            <a:r>
              <a:rPr lang="en-US" sz="2000" dirty="0"/>
              <a:t>To generate an appropriate PCB design for an IOT based bank locker security system. </a:t>
            </a:r>
          </a:p>
        </p:txBody>
      </p:sp>
      <p:cxnSp>
        <p:nvCxnSpPr>
          <p:cNvPr id="20" name="Straight Connector 19">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96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900977B7-62C1-4CC7-BFDF-1FD73AFDFC36}"/>
              </a:ext>
            </a:extLst>
          </p:cNvPr>
          <p:cNvPicPr>
            <a:picLocks noChangeAspect="1"/>
          </p:cNvPicPr>
          <p:nvPr/>
        </p:nvPicPr>
        <p:blipFill rotWithShape="1">
          <a:blip r:embed="rId2">
            <a:alphaModFix amt="35000"/>
          </a:blip>
          <a:srcRect t="8904" b="6826"/>
          <a:stretch/>
        </p:blipFill>
        <p:spPr>
          <a:xfrm>
            <a:off x="20" y="10"/>
            <a:ext cx="12191980" cy="6857990"/>
          </a:xfrm>
          <a:prstGeom prst="rect">
            <a:avLst/>
          </a:prstGeom>
        </p:spPr>
      </p:pic>
      <p:sp>
        <p:nvSpPr>
          <p:cNvPr id="2" name="Title 1">
            <a:extLst>
              <a:ext uri="{FF2B5EF4-FFF2-40B4-BE49-F238E27FC236}">
                <a16:creationId xmlns:a16="http://schemas.microsoft.com/office/drawing/2014/main" id="{453994FD-79D7-40EE-AC8F-730CEEA5D9D8}"/>
              </a:ext>
            </a:extLst>
          </p:cNvPr>
          <p:cNvSpPr>
            <a:spLocks noGrp="1"/>
          </p:cNvSpPr>
          <p:nvPr>
            <p:ph type="title"/>
          </p:nvPr>
        </p:nvSpPr>
        <p:spPr>
          <a:xfrm>
            <a:off x="838200" y="365125"/>
            <a:ext cx="10515600" cy="1325563"/>
          </a:xfrm>
        </p:spPr>
        <p:txBody>
          <a:bodyPr>
            <a:normAutofit/>
          </a:bodyPr>
          <a:lstStyle/>
          <a:p>
            <a:r>
              <a:rPr lang="en-CA">
                <a:solidFill>
                  <a:srgbClr val="FFFFFF"/>
                </a:solidFill>
              </a:rPr>
              <a:t>INTRODUCTION</a:t>
            </a:r>
          </a:p>
        </p:txBody>
      </p:sp>
      <p:graphicFrame>
        <p:nvGraphicFramePr>
          <p:cNvPr id="16" name="Content Placeholder 2">
            <a:extLst>
              <a:ext uri="{FF2B5EF4-FFF2-40B4-BE49-F238E27FC236}">
                <a16:creationId xmlns:a16="http://schemas.microsoft.com/office/drawing/2014/main" id="{9EA34700-F324-42A5-971F-43B49A8940B8}"/>
              </a:ext>
            </a:extLst>
          </p:cNvPr>
          <p:cNvGraphicFramePr>
            <a:graphicFrameLocks noGrp="1"/>
          </p:cNvGraphicFramePr>
          <p:nvPr>
            <p:ph idx="1"/>
            <p:extLst>
              <p:ext uri="{D42A27DB-BD31-4B8C-83A1-F6EECF244321}">
                <p14:modId xmlns:p14="http://schemas.microsoft.com/office/powerpoint/2010/main" val="1417735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23708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BE2D-4099-40E6-AE93-25313BE8FA52}"/>
              </a:ext>
            </a:extLst>
          </p:cNvPr>
          <p:cNvSpPr>
            <a:spLocks noGrp="1"/>
          </p:cNvSpPr>
          <p:nvPr>
            <p:ph type="title"/>
          </p:nvPr>
        </p:nvSpPr>
        <p:spPr>
          <a:xfrm>
            <a:off x="4965430" y="629268"/>
            <a:ext cx="6586491" cy="1286160"/>
          </a:xfrm>
        </p:spPr>
        <p:txBody>
          <a:bodyPr anchor="b">
            <a:normAutofit/>
          </a:bodyPr>
          <a:lstStyle/>
          <a:p>
            <a:r>
              <a:rPr lang="en-CA"/>
              <a:t>WHAT IS PCB DESIGINING??</a:t>
            </a:r>
            <a:endParaRPr lang="en-CA" dirty="0"/>
          </a:p>
        </p:txBody>
      </p:sp>
      <p:sp>
        <p:nvSpPr>
          <p:cNvPr id="3" name="Content Placeholder 2">
            <a:extLst>
              <a:ext uri="{FF2B5EF4-FFF2-40B4-BE49-F238E27FC236}">
                <a16:creationId xmlns:a16="http://schemas.microsoft.com/office/drawing/2014/main" id="{61B184C2-6CF5-4673-B6A5-90B3339210A6}"/>
              </a:ext>
            </a:extLst>
          </p:cNvPr>
          <p:cNvSpPr>
            <a:spLocks noGrp="1"/>
          </p:cNvSpPr>
          <p:nvPr>
            <p:ph idx="1"/>
          </p:nvPr>
        </p:nvSpPr>
        <p:spPr>
          <a:xfrm>
            <a:off x="4965431" y="2438400"/>
            <a:ext cx="6586489" cy="3785419"/>
          </a:xfrm>
        </p:spPr>
        <p:txBody>
          <a:bodyPr>
            <a:normAutofit/>
          </a:bodyPr>
          <a:lstStyle/>
          <a:p>
            <a:r>
              <a:rPr lang="en-CA" sz="2000"/>
              <a:t>PCB designing is a computer-aided designing technology.</a:t>
            </a:r>
          </a:p>
          <a:p>
            <a:r>
              <a:rPr lang="en-CA" sz="2000"/>
              <a:t>It is used to plan and design circuit boards for electronics circuits design to deliver a specific output.</a:t>
            </a:r>
          </a:p>
          <a:p>
            <a:r>
              <a:rPr lang="en-CA" sz="2000"/>
              <a:t>It can be done for both through-hole and surface mount electronic components.</a:t>
            </a:r>
          </a:p>
          <a:p>
            <a:r>
              <a:rPr lang="en-CA" sz="2000"/>
              <a:t>Typically, any electronic PCB design involves putting together a combination of power supply systems, control systems, communication systems, input, output systems together in a single or multiple PCBs that can work in interfacing with each other.</a:t>
            </a:r>
          </a:p>
        </p:txBody>
      </p:sp>
      <p:pic>
        <p:nvPicPr>
          <p:cNvPr id="5" name="Picture 4" descr="CPU with binary numbers and blueprint">
            <a:extLst>
              <a:ext uri="{FF2B5EF4-FFF2-40B4-BE49-F238E27FC236}">
                <a16:creationId xmlns:a16="http://schemas.microsoft.com/office/drawing/2014/main" id="{E7AD1799-A397-423E-A111-22EC29FCFF5E}"/>
              </a:ext>
            </a:extLst>
          </p:cNvPr>
          <p:cNvPicPr>
            <a:picLocks noChangeAspect="1"/>
          </p:cNvPicPr>
          <p:nvPr/>
        </p:nvPicPr>
        <p:blipFill rotWithShape="1">
          <a:blip r:embed="rId2"/>
          <a:srcRect l="33939" r="28039"/>
          <a:stretch/>
        </p:blipFill>
        <p:spPr>
          <a:xfrm>
            <a:off x="20" y="10"/>
            <a:ext cx="4635571" cy="6857990"/>
          </a:xfrm>
          <a:prstGeom prst="rect">
            <a:avLst/>
          </a:prstGeom>
          <a:effectLst/>
        </p:spPr>
      </p:pic>
      <p:cxnSp>
        <p:nvCxnSpPr>
          <p:cNvPr id="11"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7EC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12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63E9F6E-2320-4E81-AD59-576385881214}"/>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02AAC28-DA62-459A-B338-94ACBB7D146B}"/>
              </a:ext>
            </a:extLst>
          </p:cNvPr>
          <p:cNvSpPr>
            <a:spLocks noGrp="1"/>
          </p:cNvSpPr>
          <p:nvPr>
            <p:ph type="title"/>
          </p:nvPr>
        </p:nvSpPr>
        <p:spPr>
          <a:xfrm>
            <a:off x="838200" y="365125"/>
            <a:ext cx="10515600" cy="1325563"/>
          </a:xfrm>
        </p:spPr>
        <p:txBody>
          <a:bodyPr>
            <a:normAutofit/>
          </a:bodyPr>
          <a:lstStyle/>
          <a:p>
            <a:r>
              <a:rPr lang="en-CA"/>
              <a:t>WHY PCB DESIGNING IS IMPORTANT??</a:t>
            </a:r>
            <a:endParaRPr lang="en-CA" dirty="0"/>
          </a:p>
        </p:txBody>
      </p:sp>
      <p:graphicFrame>
        <p:nvGraphicFramePr>
          <p:cNvPr id="18" name="Content Placeholder 2">
            <a:extLst>
              <a:ext uri="{FF2B5EF4-FFF2-40B4-BE49-F238E27FC236}">
                <a16:creationId xmlns:a16="http://schemas.microsoft.com/office/drawing/2014/main" id="{2C6D31D5-C4F9-49D0-98A8-F636193F7387}"/>
              </a:ext>
            </a:extLst>
          </p:cNvPr>
          <p:cNvGraphicFramePr>
            <a:graphicFrameLocks noGrp="1"/>
          </p:cNvGraphicFramePr>
          <p:nvPr>
            <p:ph idx="1"/>
            <p:extLst>
              <p:ext uri="{D42A27DB-BD31-4B8C-83A1-F6EECF244321}">
                <p14:modId xmlns:p14="http://schemas.microsoft.com/office/powerpoint/2010/main" val="30340855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6662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1154272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7F2620-2560-4C1E-ACAB-1ADD884FC0BD}"/>
              </a:ext>
            </a:extLst>
          </p:cNvPr>
          <p:cNvSpPr>
            <a:spLocks noGrp="1"/>
          </p:cNvSpPr>
          <p:nvPr>
            <p:ph type="title"/>
          </p:nvPr>
        </p:nvSpPr>
        <p:spPr>
          <a:xfrm>
            <a:off x="757450" y="521208"/>
            <a:ext cx="10754437" cy="1627632"/>
          </a:xfrm>
        </p:spPr>
        <p:txBody>
          <a:bodyPr>
            <a:normAutofit/>
          </a:bodyPr>
          <a:lstStyle/>
          <a:p>
            <a:r>
              <a:rPr lang="en-CA" sz="4800">
                <a:solidFill>
                  <a:srgbClr val="FFFFFF"/>
                </a:solidFill>
              </a:rPr>
              <a:t>WHY PCB DESIGNING IS IMPORTANT??</a:t>
            </a:r>
          </a:p>
        </p:txBody>
      </p:sp>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2447552"/>
            <a:ext cx="11542722"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945D382-D39B-4584-9F34-D64E1FB15F86}"/>
              </a:ext>
            </a:extLst>
          </p:cNvPr>
          <p:cNvSpPr>
            <a:spLocks noGrp="1"/>
          </p:cNvSpPr>
          <p:nvPr>
            <p:ph idx="1"/>
          </p:nvPr>
        </p:nvSpPr>
        <p:spPr>
          <a:xfrm>
            <a:off x="757451" y="2776737"/>
            <a:ext cx="10754436" cy="3429234"/>
          </a:xfrm>
        </p:spPr>
        <p:txBody>
          <a:bodyPr anchor="ctr">
            <a:normAutofit/>
          </a:bodyPr>
          <a:lstStyle/>
          <a:p>
            <a:r>
              <a:rPr lang="en-US" sz="3000" b="0" i="0">
                <a:solidFill>
                  <a:srgbClr val="FFFFFF"/>
                </a:solidFill>
                <a:effectLst/>
                <a:latin typeface="Montserrat" panose="00000500000000000000" pitchFamily="2" charset="0"/>
              </a:rPr>
              <a:t> </a:t>
            </a:r>
            <a:r>
              <a:rPr lang="en-US" sz="3000" b="0" i="0">
                <a:solidFill>
                  <a:srgbClr val="FFFFFF"/>
                </a:solidFill>
                <a:effectLst/>
              </a:rPr>
              <a:t>The PCB editor edits the layers in the PCB, both single and multilayered. Both two dimensional and three-dimensional view of the image are possible. 3D view is preferred, since it is possible to analyze both the inner and outer designs clearly.</a:t>
            </a:r>
            <a:endParaRPr lang="en-CA" sz="3000">
              <a:solidFill>
                <a:srgbClr val="FFFFFF"/>
              </a:solidFill>
            </a:endParaRPr>
          </a:p>
        </p:txBody>
      </p:sp>
    </p:spTree>
    <p:extLst>
      <p:ext uri="{BB962C8B-B14F-4D97-AF65-F5344CB8AC3E}">
        <p14:creationId xmlns:p14="http://schemas.microsoft.com/office/powerpoint/2010/main" val="242917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2023F0-2A8E-4472-A705-41DEF4890B79}"/>
              </a:ext>
            </a:extLst>
          </p:cNvPr>
          <p:cNvPicPr>
            <a:picLocks noChangeAspect="1"/>
          </p:cNvPicPr>
          <p:nvPr/>
        </p:nvPicPr>
        <p:blipFill rotWithShape="1">
          <a:blip r:embed="rId2"/>
          <a:srcRect r="25"/>
          <a:stretch/>
        </p:blipFill>
        <p:spPr>
          <a:xfrm>
            <a:off x="20" y="10"/>
            <a:ext cx="12188932" cy="6857990"/>
          </a:xfrm>
          <a:prstGeom prst="rect">
            <a:avLst/>
          </a:prstGeom>
        </p:spPr>
      </p:pic>
      <p:sp>
        <p:nvSpPr>
          <p:cNvPr id="9" name="Freeform: Shape 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A1868-5EE3-4DAC-B06D-1BB7BF7B0E1E}"/>
              </a:ext>
            </a:extLst>
          </p:cNvPr>
          <p:cNvSpPr>
            <a:spLocks noGrp="1"/>
          </p:cNvSpPr>
          <p:nvPr>
            <p:ph type="title"/>
          </p:nvPr>
        </p:nvSpPr>
        <p:spPr>
          <a:xfrm>
            <a:off x="618062" y="4185749"/>
            <a:ext cx="9265771" cy="622836"/>
          </a:xfrm>
        </p:spPr>
        <p:txBody>
          <a:bodyPr>
            <a:normAutofit/>
          </a:bodyPr>
          <a:lstStyle/>
          <a:p>
            <a:r>
              <a:rPr lang="en-CA" sz="3600" b="1" dirty="0"/>
              <a:t>REQUIREMENT</a:t>
            </a:r>
          </a:p>
        </p:txBody>
      </p:sp>
      <p:sp>
        <p:nvSpPr>
          <p:cNvPr id="3" name="Content Placeholder 2">
            <a:extLst>
              <a:ext uri="{FF2B5EF4-FFF2-40B4-BE49-F238E27FC236}">
                <a16:creationId xmlns:a16="http://schemas.microsoft.com/office/drawing/2014/main" id="{C64968B5-F185-418A-880B-413A90A7714D}"/>
              </a:ext>
            </a:extLst>
          </p:cNvPr>
          <p:cNvSpPr>
            <a:spLocks noGrp="1"/>
          </p:cNvSpPr>
          <p:nvPr>
            <p:ph idx="1"/>
          </p:nvPr>
        </p:nvSpPr>
        <p:spPr>
          <a:xfrm>
            <a:off x="618063" y="4856921"/>
            <a:ext cx="9565028" cy="1249240"/>
          </a:xfrm>
        </p:spPr>
        <p:txBody>
          <a:bodyPr>
            <a:normAutofit/>
          </a:bodyPr>
          <a:lstStyle/>
          <a:p>
            <a:r>
              <a:rPr lang="en-CA" dirty="0"/>
              <a:t>For the completion of this task we require the EASYEDA software and </a:t>
            </a:r>
            <a:r>
              <a:rPr lang="en-CA" dirty="0" err="1"/>
              <a:t>Gerbv</a:t>
            </a:r>
            <a:r>
              <a:rPr lang="en-CA" dirty="0"/>
              <a:t> — a Gerber (RS-274X) viewer.</a:t>
            </a:r>
          </a:p>
        </p:txBody>
      </p:sp>
    </p:spTree>
    <p:extLst>
      <p:ext uri="{BB962C8B-B14F-4D97-AF65-F5344CB8AC3E}">
        <p14:creationId xmlns:p14="http://schemas.microsoft.com/office/powerpoint/2010/main" val="20822690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1418</Words>
  <Application>Microsoft Office PowerPoint</Application>
  <PresentationFormat>Widescreen</PresentationFormat>
  <Paragraphs>89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Montserrat</vt:lpstr>
      <vt:lpstr>Times New Roman</vt:lpstr>
      <vt:lpstr>Tw Cen MT</vt:lpstr>
      <vt:lpstr>Office Theme</vt:lpstr>
      <vt:lpstr>IOT BASED BANK LOCKER SECURITY SYSTEM</vt:lpstr>
      <vt:lpstr>PCB DESIGINING</vt:lpstr>
      <vt:lpstr>UNTIL NOW</vt:lpstr>
      <vt:lpstr>TASK OBJECTIVE</vt:lpstr>
      <vt:lpstr>INTRODUCTION</vt:lpstr>
      <vt:lpstr>WHAT IS PCB DESIGINING??</vt:lpstr>
      <vt:lpstr>WHY PCB DESIGNING IS IMPORTANT??</vt:lpstr>
      <vt:lpstr>WHY PCB DESIGNING IS IMPORTANT??</vt:lpstr>
      <vt:lpstr>REQUIREMENT</vt:lpstr>
      <vt:lpstr>INTRODUCTION TO EASYEDA SOFTWARE</vt:lpstr>
      <vt:lpstr>INTRODUCTION TO EASYEDA SOFTWARE</vt:lpstr>
      <vt:lpstr>FEATURES OF EASYEDA</vt:lpstr>
      <vt:lpstr>GETTING STARTED WITH EASY EDA</vt:lpstr>
      <vt:lpstr>GETTING STARTED WITH EASY EDA</vt:lpstr>
      <vt:lpstr>BASICS OF EASY EDA</vt:lpstr>
      <vt:lpstr>BLOCK DIAGRAM OF PROJECT</vt:lpstr>
      <vt:lpstr>SCHEMATIC DIAGRAM</vt:lpstr>
      <vt:lpstr>PCB DESIGNING PROCESS</vt:lpstr>
      <vt:lpstr>PCB DESIGINING PROCESS</vt:lpstr>
      <vt:lpstr>PCB DESIGINING PROCESS</vt:lpstr>
      <vt:lpstr>PCB DESIGINING PROCESS</vt:lpstr>
      <vt:lpstr>PCB DESIGINING PROCESS</vt:lpstr>
      <vt:lpstr>PCB DESIGINING PROCESS</vt:lpstr>
      <vt:lpstr>PCB DESIGINING PROCESS</vt:lpstr>
      <vt:lpstr>PCB DESIGNING PROCESS</vt:lpstr>
      <vt:lpstr>PCB DESIGNING PROCESS</vt:lpstr>
      <vt:lpstr>PCB DESIGNING PROCESS</vt:lpstr>
      <vt:lpstr>PCB DESIGINING PROCESS</vt:lpstr>
      <vt:lpstr>GERBER FILE VIEW: LAYERS</vt:lpstr>
      <vt:lpstr>GERBER FILE: TOP VIEW</vt:lpstr>
      <vt:lpstr>GERBER FILE: BOTTOM LAYER</vt:lpstr>
      <vt:lpstr>PCB DESIGN OF THE PROJECT</vt:lpstr>
      <vt:lpstr>3D VIEW</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gillpreet0996@gmail.com</dc:creator>
  <cp:lastModifiedBy>gillpreet0996@gmail.com</cp:lastModifiedBy>
  <cp:revision>26</cp:revision>
  <dcterms:created xsi:type="dcterms:W3CDTF">2021-04-08T22:52:04Z</dcterms:created>
  <dcterms:modified xsi:type="dcterms:W3CDTF">2021-04-09T03:08:05Z</dcterms:modified>
</cp:coreProperties>
</file>