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1" r:id="rId2"/>
    <p:sldId id="275" r:id="rId3"/>
    <p:sldId id="276" r:id="rId4"/>
    <p:sldId id="277" r:id="rId5"/>
    <p:sldId id="278" r:id="rId6"/>
    <p:sldId id="299" r:id="rId7"/>
    <p:sldId id="279" r:id="rId8"/>
    <p:sldId id="296" r:id="rId9"/>
    <p:sldId id="258" r:id="rId10"/>
    <p:sldId id="260" r:id="rId11"/>
    <p:sldId id="259" r:id="rId12"/>
    <p:sldId id="298" r:id="rId13"/>
    <p:sldId id="261" r:id="rId14"/>
    <p:sldId id="262" r:id="rId15"/>
    <p:sldId id="256" r:id="rId16"/>
    <p:sldId id="257" r:id="rId17"/>
    <p:sldId id="263" r:id="rId18"/>
    <p:sldId id="264" r:id="rId19"/>
    <p:sldId id="265" r:id="rId20"/>
    <p:sldId id="266" r:id="rId21"/>
    <p:sldId id="267" r:id="rId22"/>
    <p:sldId id="268" r:id="rId23"/>
    <p:sldId id="269" r:id="rId24"/>
    <p:sldId id="270" r:id="rId25"/>
    <p:sldId id="271" r:id="rId26"/>
    <p:sldId id="272" r:id="rId27"/>
    <p:sldId id="273" r:id="rId28"/>
    <p:sldId id="281" r:id="rId29"/>
    <p:sldId id="274" r:id="rId30"/>
    <p:sldId id="280" r:id="rId31"/>
    <p:sldId id="282" r:id="rId32"/>
    <p:sldId id="283" r:id="rId33"/>
    <p:sldId id="285" r:id="rId34"/>
    <p:sldId id="284" r:id="rId35"/>
    <p:sldId id="286" r:id="rId36"/>
    <p:sldId id="287" r:id="rId37"/>
    <p:sldId id="292" r:id="rId38"/>
    <p:sldId id="288" r:id="rId39"/>
    <p:sldId id="289" r:id="rId40"/>
    <p:sldId id="297" r:id="rId41"/>
    <p:sldId id="295" r:id="rId42"/>
    <p:sldId id="294" r:id="rId43"/>
    <p:sldId id="290" r:id="rId44"/>
    <p:sldId id="293"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176" autoAdjust="0"/>
    <p:restoredTop sz="94660"/>
  </p:normalViewPr>
  <p:slideViewPr>
    <p:cSldViewPr snapToGrid="0">
      <p:cViewPr varScale="1">
        <p:scale>
          <a:sx n="72" d="100"/>
          <a:sy n="72" d="100"/>
        </p:scale>
        <p:origin x="61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5FEC100-522C-49C3-9BBF-678A03F5BAFB}"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3DB3E160-FE28-4939-96C0-AEFA88082513}">
      <dgm:prSet/>
      <dgm:spPr/>
      <dgm:t>
        <a:bodyPr/>
        <a:lstStyle/>
        <a:p>
          <a:pPr>
            <a:lnSpc>
              <a:spcPct val="100000"/>
            </a:lnSpc>
          </a:pPr>
          <a:r>
            <a:rPr lang="en-US"/>
            <a:t>Protocol used for communication is UART.</a:t>
          </a:r>
        </a:p>
      </dgm:t>
    </dgm:pt>
    <dgm:pt modelId="{7883C38D-F5CD-4F51-8CCF-5CF73FE3E935}" type="parTrans" cxnId="{8B8E94CF-0730-43E7-9227-E82A497DF24B}">
      <dgm:prSet/>
      <dgm:spPr/>
      <dgm:t>
        <a:bodyPr/>
        <a:lstStyle/>
        <a:p>
          <a:endParaRPr lang="en-US"/>
        </a:p>
      </dgm:t>
    </dgm:pt>
    <dgm:pt modelId="{A8254F9B-A521-4DA2-A820-D69D1E862BC3}" type="sibTrans" cxnId="{8B8E94CF-0730-43E7-9227-E82A497DF24B}">
      <dgm:prSet/>
      <dgm:spPr/>
      <dgm:t>
        <a:bodyPr/>
        <a:lstStyle/>
        <a:p>
          <a:endParaRPr lang="en-US"/>
        </a:p>
      </dgm:t>
    </dgm:pt>
    <dgm:pt modelId="{DFC57DD8-2CE9-43C0-9CDE-906FFA53A628}">
      <dgm:prSet/>
      <dgm:spPr/>
      <dgm:t>
        <a:bodyPr/>
        <a:lstStyle/>
        <a:p>
          <a:pPr>
            <a:lnSpc>
              <a:spcPct val="100000"/>
            </a:lnSpc>
          </a:pPr>
          <a:r>
            <a:rPr lang="en-CA"/>
            <a:t>Pin 18 (Tx) is connected to Pin P9.11</a:t>
          </a:r>
          <a:endParaRPr lang="en-US"/>
        </a:p>
      </dgm:t>
    </dgm:pt>
    <dgm:pt modelId="{AF3809EC-DC7A-4891-BF36-30E6EE08B8E4}" type="parTrans" cxnId="{D94CBA77-C36A-43AA-952A-57A62788BC0A}">
      <dgm:prSet/>
      <dgm:spPr/>
      <dgm:t>
        <a:bodyPr/>
        <a:lstStyle/>
        <a:p>
          <a:endParaRPr lang="en-US"/>
        </a:p>
      </dgm:t>
    </dgm:pt>
    <dgm:pt modelId="{4A1B97FC-F4B3-4E06-96D7-C66884F67EDE}" type="sibTrans" cxnId="{D94CBA77-C36A-43AA-952A-57A62788BC0A}">
      <dgm:prSet/>
      <dgm:spPr/>
      <dgm:t>
        <a:bodyPr/>
        <a:lstStyle/>
        <a:p>
          <a:endParaRPr lang="en-US"/>
        </a:p>
      </dgm:t>
    </dgm:pt>
    <dgm:pt modelId="{ED33813E-BA02-45E1-B066-457D00D6C590}">
      <dgm:prSet/>
      <dgm:spPr/>
      <dgm:t>
        <a:bodyPr/>
        <a:lstStyle/>
        <a:p>
          <a:pPr>
            <a:lnSpc>
              <a:spcPct val="100000"/>
            </a:lnSpc>
          </a:pPr>
          <a:r>
            <a:rPr lang="en-CA" dirty="0"/>
            <a:t>Pin 19(Rx) is connected to Pin P9.13</a:t>
          </a:r>
          <a:endParaRPr lang="en-US" dirty="0"/>
        </a:p>
      </dgm:t>
    </dgm:pt>
    <dgm:pt modelId="{0D7EA807-CFE8-4939-B716-613E537FF4F6}" type="parTrans" cxnId="{5A4FEF06-E4C4-4FCD-89EE-4EC6A42A1611}">
      <dgm:prSet/>
      <dgm:spPr/>
      <dgm:t>
        <a:bodyPr/>
        <a:lstStyle/>
        <a:p>
          <a:endParaRPr lang="en-US"/>
        </a:p>
      </dgm:t>
    </dgm:pt>
    <dgm:pt modelId="{F3CF726A-A77F-443F-B045-E64A4902AAA1}" type="sibTrans" cxnId="{5A4FEF06-E4C4-4FCD-89EE-4EC6A42A1611}">
      <dgm:prSet/>
      <dgm:spPr/>
      <dgm:t>
        <a:bodyPr/>
        <a:lstStyle/>
        <a:p>
          <a:endParaRPr lang="en-US"/>
        </a:p>
      </dgm:t>
    </dgm:pt>
    <dgm:pt modelId="{12AB8F66-CEC0-47C0-912F-745BCC9DC87B}" type="pres">
      <dgm:prSet presAssocID="{55FEC100-522C-49C3-9BBF-678A03F5BAFB}" presName="root" presStyleCnt="0">
        <dgm:presLayoutVars>
          <dgm:dir/>
          <dgm:resizeHandles val="exact"/>
        </dgm:presLayoutVars>
      </dgm:prSet>
      <dgm:spPr/>
    </dgm:pt>
    <dgm:pt modelId="{92173A3D-506D-446B-A8A8-B1F7575A5261}" type="pres">
      <dgm:prSet presAssocID="{3DB3E160-FE28-4939-96C0-AEFA88082513}" presName="compNode" presStyleCnt="0"/>
      <dgm:spPr/>
    </dgm:pt>
    <dgm:pt modelId="{D9183552-7F66-45A0-8DF5-10EFD5D9EE88}" type="pres">
      <dgm:prSet presAssocID="{3DB3E160-FE28-4939-96C0-AEFA88082513}" presName="bgRect" presStyleLbl="bgShp" presStyleIdx="0" presStyleCnt="3"/>
      <dgm:spPr/>
    </dgm:pt>
    <dgm:pt modelId="{DCC5718D-BBC0-4C57-AB62-1C57F70FFFEB}" type="pres">
      <dgm:prSet presAssocID="{3DB3E160-FE28-4939-96C0-AEFA8808251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lowchart"/>
        </a:ext>
      </dgm:extLst>
    </dgm:pt>
    <dgm:pt modelId="{1BFAC633-2BFB-4060-8299-A6C81CA8FACA}" type="pres">
      <dgm:prSet presAssocID="{3DB3E160-FE28-4939-96C0-AEFA88082513}" presName="spaceRect" presStyleCnt="0"/>
      <dgm:spPr/>
    </dgm:pt>
    <dgm:pt modelId="{68A27C13-502F-4917-9F07-A45375BAB0AD}" type="pres">
      <dgm:prSet presAssocID="{3DB3E160-FE28-4939-96C0-AEFA88082513}" presName="parTx" presStyleLbl="revTx" presStyleIdx="0" presStyleCnt="3">
        <dgm:presLayoutVars>
          <dgm:chMax val="0"/>
          <dgm:chPref val="0"/>
        </dgm:presLayoutVars>
      </dgm:prSet>
      <dgm:spPr/>
    </dgm:pt>
    <dgm:pt modelId="{86457975-72BC-442E-9897-E5D66304D214}" type="pres">
      <dgm:prSet presAssocID="{A8254F9B-A521-4DA2-A820-D69D1E862BC3}" presName="sibTrans" presStyleCnt="0"/>
      <dgm:spPr/>
    </dgm:pt>
    <dgm:pt modelId="{D501DC89-87EE-46CA-A342-FD3A76593F88}" type="pres">
      <dgm:prSet presAssocID="{DFC57DD8-2CE9-43C0-9CDE-906FFA53A628}" presName="compNode" presStyleCnt="0"/>
      <dgm:spPr/>
    </dgm:pt>
    <dgm:pt modelId="{FE71E58D-82D0-4257-98D7-C1239F16C0F3}" type="pres">
      <dgm:prSet presAssocID="{DFC57DD8-2CE9-43C0-9CDE-906FFA53A628}" presName="bgRect" presStyleLbl="bgShp" presStyleIdx="1" presStyleCnt="3"/>
      <dgm:spPr/>
    </dgm:pt>
    <dgm:pt modelId="{011AC1F2-FA62-427D-8488-08B654026DFB}" type="pres">
      <dgm:prSet presAssocID="{DFC57DD8-2CE9-43C0-9CDE-906FFA53A62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in"/>
        </a:ext>
      </dgm:extLst>
    </dgm:pt>
    <dgm:pt modelId="{3083D2CE-1D42-4E89-BE73-6BCC337219EA}" type="pres">
      <dgm:prSet presAssocID="{DFC57DD8-2CE9-43C0-9CDE-906FFA53A628}" presName="spaceRect" presStyleCnt="0"/>
      <dgm:spPr/>
    </dgm:pt>
    <dgm:pt modelId="{6F72D4D1-BF50-4C96-9F16-351DC0CEBB93}" type="pres">
      <dgm:prSet presAssocID="{DFC57DD8-2CE9-43C0-9CDE-906FFA53A628}" presName="parTx" presStyleLbl="revTx" presStyleIdx="1" presStyleCnt="3">
        <dgm:presLayoutVars>
          <dgm:chMax val="0"/>
          <dgm:chPref val="0"/>
        </dgm:presLayoutVars>
      </dgm:prSet>
      <dgm:spPr/>
    </dgm:pt>
    <dgm:pt modelId="{43F5E2AA-FE3F-431C-9148-A6829A1EFC44}" type="pres">
      <dgm:prSet presAssocID="{4A1B97FC-F4B3-4E06-96D7-C66884F67EDE}" presName="sibTrans" presStyleCnt="0"/>
      <dgm:spPr/>
    </dgm:pt>
    <dgm:pt modelId="{756B918C-8BDE-4F7F-8AA3-DFF4DF3A4C6A}" type="pres">
      <dgm:prSet presAssocID="{ED33813E-BA02-45E1-B066-457D00D6C590}" presName="compNode" presStyleCnt="0"/>
      <dgm:spPr/>
    </dgm:pt>
    <dgm:pt modelId="{D8063341-5F79-41D5-BBB2-3A6937617FEC}" type="pres">
      <dgm:prSet presAssocID="{ED33813E-BA02-45E1-B066-457D00D6C590}" presName="bgRect" presStyleLbl="bgShp" presStyleIdx="2" presStyleCnt="3"/>
      <dgm:spPr/>
    </dgm:pt>
    <dgm:pt modelId="{9AD1F572-2FA0-4113-8456-31DB23BC49E8}" type="pres">
      <dgm:prSet presAssocID="{ED33813E-BA02-45E1-B066-457D00D6C59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rker"/>
        </a:ext>
      </dgm:extLst>
    </dgm:pt>
    <dgm:pt modelId="{30CB144D-F9ED-42D7-8AF4-987E3CB69F2D}" type="pres">
      <dgm:prSet presAssocID="{ED33813E-BA02-45E1-B066-457D00D6C590}" presName="spaceRect" presStyleCnt="0"/>
      <dgm:spPr/>
    </dgm:pt>
    <dgm:pt modelId="{3B374190-DBC9-4C3B-87D2-C84BF6B0B27D}" type="pres">
      <dgm:prSet presAssocID="{ED33813E-BA02-45E1-B066-457D00D6C590}" presName="parTx" presStyleLbl="revTx" presStyleIdx="2" presStyleCnt="3">
        <dgm:presLayoutVars>
          <dgm:chMax val="0"/>
          <dgm:chPref val="0"/>
        </dgm:presLayoutVars>
      </dgm:prSet>
      <dgm:spPr/>
    </dgm:pt>
  </dgm:ptLst>
  <dgm:cxnLst>
    <dgm:cxn modelId="{5A4FEF06-E4C4-4FCD-89EE-4EC6A42A1611}" srcId="{55FEC100-522C-49C3-9BBF-678A03F5BAFB}" destId="{ED33813E-BA02-45E1-B066-457D00D6C590}" srcOrd="2" destOrd="0" parTransId="{0D7EA807-CFE8-4939-B716-613E537FF4F6}" sibTransId="{F3CF726A-A77F-443F-B045-E64A4902AAA1}"/>
    <dgm:cxn modelId="{A8679C24-4FCB-475A-8A72-2E8890F6372C}" type="presOf" srcId="{DFC57DD8-2CE9-43C0-9CDE-906FFA53A628}" destId="{6F72D4D1-BF50-4C96-9F16-351DC0CEBB93}" srcOrd="0" destOrd="0" presId="urn:microsoft.com/office/officeart/2018/2/layout/IconVerticalSolidList"/>
    <dgm:cxn modelId="{12D8466E-8FB3-4E55-B5BB-9A8726670739}" type="presOf" srcId="{55FEC100-522C-49C3-9BBF-678A03F5BAFB}" destId="{12AB8F66-CEC0-47C0-912F-745BCC9DC87B}" srcOrd="0" destOrd="0" presId="urn:microsoft.com/office/officeart/2018/2/layout/IconVerticalSolidList"/>
    <dgm:cxn modelId="{D94CBA77-C36A-43AA-952A-57A62788BC0A}" srcId="{55FEC100-522C-49C3-9BBF-678A03F5BAFB}" destId="{DFC57DD8-2CE9-43C0-9CDE-906FFA53A628}" srcOrd="1" destOrd="0" parTransId="{AF3809EC-DC7A-4891-BF36-30E6EE08B8E4}" sibTransId="{4A1B97FC-F4B3-4E06-96D7-C66884F67EDE}"/>
    <dgm:cxn modelId="{01ED5782-D9D3-4769-9213-CEA4D3CDE405}" type="presOf" srcId="{3DB3E160-FE28-4939-96C0-AEFA88082513}" destId="{68A27C13-502F-4917-9F07-A45375BAB0AD}" srcOrd="0" destOrd="0" presId="urn:microsoft.com/office/officeart/2018/2/layout/IconVerticalSolidList"/>
    <dgm:cxn modelId="{26AF53C8-D4D6-4B24-8494-3C8B43C37D3C}" type="presOf" srcId="{ED33813E-BA02-45E1-B066-457D00D6C590}" destId="{3B374190-DBC9-4C3B-87D2-C84BF6B0B27D}" srcOrd="0" destOrd="0" presId="urn:microsoft.com/office/officeart/2018/2/layout/IconVerticalSolidList"/>
    <dgm:cxn modelId="{8B8E94CF-0730-43E7-9227-E82A497DF24B}" srcId="{55FEC100-522C-49C3-9BBF-678A03F5BAFB}" destId="{3DB3E160-FE28-4939-96C0-AEFA88082513}" srcOrd="0" destOrd="0" parTransId="{7883C38D-F5CD-4F51-8CCF-5CF73FE3E935}" sibTransId="{A8254F9B-A521-4DA2-A820-D69D1E862BC3}"/>
    <dgm:cxn modelId="{85D10A48-444E-447E-8F3D-CD8C5B3A3433}" type="presParOf" srcId="{12AB8F66-CEC0-47C0-912F-745BCC9DC87B}" destId="{92173A3D-506D-446B-A8A8-B1F7575A5261}" srcOrd="0" destOrd="0" presId="urn:microsoft.com/office/officeart/2018/2/layout/IconVerticalSolidList"/>
    <dgm:cxn modelId="{2BFD37F7-85F2-45A9-BCC9-7B5C69E839D0}" type="presParOf" srcId="{92173A3D-506D-446B-A8A8-B1F7575A5261}" destId="{D9183552-7F66-45A0-8DF5-10EFD5D9EE88}" srcOrd="0" destOrd="0" presId="urn:microsoft.com/office/officeart/2018/2/layout/IconVerticalSolidList"/>
    <dgm:cxn modelId="{D1E15CB2-4353-4AFB-8BB1-F6F55195F7A3}" type="presParOf" srcId="{92173A3D-506D-446B-A8A8-B1F7575A5261}" destId="{DCC5718D-BBC0-4C57-AB62-1C57F70FFFEB}" srcOrd="1" destOrd="0" presId="urn:microsoft.com/office/officeart/2018/2/layout/IconVerticalSolidList"/>
    <dgm:cxn modelId="{D03E7901-CA6A-48E1-9614-40BC6CE62C63}" type="presParOf" srcId="{92173A3D-506D-446B-A8A8-B1F7575A5261}" destId="{1BFAC633-2BFB-4060-8299-A6C81CA8FACA}" srcOrd="2" destOrd="0" presId="urn:microsoft.com/office/officeart/2018/2/layout/IconVerticalSolidList"/>
    <dgm:cxn modelId="{C0090B1E-DC91-4F28-8DA6-1E39D87B3A73}" type="presParOf" srcId="{92173A3D-506D-446B-A8A8-B1F7575A5261}" destId="{68A27C13-502F-4917-9F07-A45375BAB0AD}" srcOrd="3" destOrd="0" presId="urn:microsoft.com/office/officeart/2018/2/layout/IconVerticalSolidList"/>
    <dgm:cxn modelId="{FE7B0E20-F6EE-402D-ADFC-6198232E8141}" type="presParOf" srcId="{12AB8F66-CEC0-47C0-912F-745BCC9DC87B}" destId="{86457975-72BC-442E-9897-E5D66304D214}" srcOrd="1" destOrd="0" presId="urn:microsoft.com/office/officeart/2018/2/layout/IconVerticalSolidList"/>
    <dgm:cxn modelId="{7E1C8B05-2DEA-4508-80C8-F8000BA2D0E5}" type="presParOf" srcId="{12AB8F66-CEC0-47C0-912F-745BCC9DC87B}" destId="{D501DC89-87EE-46CA-A342-FD3A76593F88}" srcOrd="2" destOrd="0" presId="urn:microsoft.com/office/officeart/2018/2/layout/IconVerticalSolidList"/>
    <dgm:cxn modelId="{BA5C29F1-EC2F-4C50-A43C-3B6123339C24}" type="presParOf" srcId="{D501DC89-87EE-46CA-A342-FD3A76593F88}" destId="{FE71E58D-82D0-4257-98D7-C1239F16C0F3}" srcOrd="0" destOrd="0" presId="urn:microsoft.com/office/officeart/2018/2/layout/IconVerticalSolidList"/>
    <dgm:cxn modelId="{C561F0F9-4771-4712-990B-5D0DFB4052A9}" type="presParOf" srcId="{D501DC89-87EE-46CA-A342-FD3A76593F88}" destId="{011AC1F2-FA62-427D-8488-08B654026DFB}" srcOrd="1" destOrd="0" presId="urn:microsoft.com/office/officeart/2018/2/layout/IconVerticalSolidList"/>
    <dgm:cxn modelId="{093D6CE7-8B4E-432D-8D6A-A2CDAA1F3D72}" type="presParOf" srcId="{D501DC89-87EE-46CA-A342-FD3A76593F88}" destId="{3083D2CE-1D42-4E89-BE73-6BCC337219EA}" srcOrd="2" destOrd="0" presId="urn:microsoft.com/office/officeart/2018/2/layout/IconVerticalSolidList"/>
    <dgm:cxn modelId="{FF35C483-820C-460F-8285-73D4B57CF24E}" type="presParOf" srcId="{D501DC89-87EE-46CA-A342-FD3A76593F88}" destId="{6F72D4D1-BF50-4C96-9F16-351DC0CEBB93}" srcOrd="3" destOrd="0" presId="urn:microsoft.com/office/officeart/2018/2/layout/IconVerticalSolidList"/>
    <dgm:cxn modelId="{C4EB44EC-ED08-49D9-BFE7-538505FDE62A}" type="presParOf" srcId="{12AB8F66-CEC0-47C0-912F-745BCC9DC87B}" destId="{43F5E2AA-FE3F-431C-9148-A6829A1EFC44}" srcOrd="3" destOrd="0" presId="urn:microsoft.com/office/officeart/2018/2/layout/IconVerticalSolidList"/>
    <dgm:cxn modelId="{58AB48E4-B985-4EF6-80F5-F114E98569C8}" type="presParOf" srcId="{12AB8F66-CEC0-47C0-912F-745BCC9DC87B}" destId="{756B918C-8BDE-4F7F-8AA3-DFF4DF3A4C6A}" srcOrd="4" destOrd="0" presId="urn:microsoft.com/office/officeart/2018/2/layout/IconVerticalSolidList"/>
    <dgm:cxn modelId="{33FF1DFF-4773-490D-8899-E72E306D6208}" type="presParOf" srcId="{756B918C-8BDE-4F7F-8AA3-DFF4DF3A4C6A}" destId="{D8063341-5F79-41D5-BBB2-3A6937617FEC}" srcOrd="0" destOrd="0" presId="urn:microsoft.com/office/officeart/2018/2/layout/IconVerticalSolidList"/>
    <dgm:cxn modelId="{01BF0747-F841-4BB4-A57A-AFB54794ADE9}" type="presParOf" srcId="{756B918C-8BDE-4F7F-8AA3-DFF4DF3A4C6A}" destId="{9AD1F572-2FA0-4113-8456-31DB23BC49E8}" srcOrd="1" destOrd="0" presId="urn:microsoft.com/office/officeart/2018/2/layout/IconVerticalSolidList"/>
    <dgm:cxn modelId="{A21DAB7D-E7F8-4CBF-B85A-1B007620AEDE}" type="presParOf" srcId="{756B918C-8BDE-4F7F-8AA3-DFF4DF3A4C6A}" destId="{30CB144D-F9ED-42D7-8AF4-987E3CB69F2D}" srcOrd="2" destOrd="0" presId="urn:microsoft.com/office/officeart/2018/2/layout/IconVerticalSolidList"/>
    <dgm:cxn modelId="{4D64E0D9-095B-4FE2-A5C2-2591C19C8763}" type="presParOf" srcId="{756B918C-8BDE-4F7F-8AA3-DFF4DF3A4C6A}" destId="{3B374190-DBC9-4C3B-87D2-C84BF6B0B27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183552-7F66-45A0-8DF5-10EFD5D9EE88}">
      <dsp:nvSpPr>
        <dsp:cNvPr id="0" name=""/>
        <dsp:cNvSpPr/>
      </dsp:nvSpPr>
      <dsp:spPr>
        <a:xfrm>
          <a:off x="0" y="680"/>
          <a:ext cx="6269038" cy="159164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CC5718D-BBC0-4C57-AB62-1C57F70FFFEB}">
      <dsp:nvSpPr>
        <dsp:cNvPr id="0" name=""/>
        <dsp:cNvSpPr/>
      </dsp:nvSpPr>
      <dsp:spPr>
        <a:xfrm>
          <a:off x="481473" y="358800"/>
          <a:ext cx="875405" cy="87540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8A27C13-502F-4917-9F07-A45375BAB0AD}">
      <dsp:nvSpPr>
        <dsp:cNvPr id="0" name=""/>
        <dsp:cNvSpPr/>
      </dsp:nvSpPr>
      <dsp:spPr>
        <a:xfrm>
          <a:off x="1838352" y="680"/>
          <a:ext cx="4430685" cy="15916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449" tIns="168449" rIns="168449" bIns="168449" numCol="1" spcCol="1270" anchor="ctr" anchorCtr="0">
          <a:noAutofit/>
        </a:bodyPr>
        <a:lstStyle/>
        <a:p>
          <a:pPr marL="0" lvl="0" indent="0" algn="l" defTabSz="1111250">
            <a:lnSpc>
              <a:spcPct val="100000"/>
            </a:lnSpc>
            <a:spcBef>
              <a:spcPct val="0"/>
            </a:spcBef>
            <a:spcAft>
              <a:spcPct val="35000"/>
            </a:spcAft>
            <a:buNone/>
          </a:pPr>
          <a:r>
            <a:rPr lang="en-US" sz="2500" kern="1200"/>
            <a:t>Protocol used for communication is UART.</a:t>
          </a:r>
        </a:p>
      </dsp:txBody>
      <dsp:txXfrm>
        <a:off x="1838352" y="680"/>
        <a:ext cx="4430685" cy="1591647"/>
      </dsp:txXfrm>
    </dsp:sp>
    <dsp:sp modelId="{FE71E58D-82D0-4257-98D7-C1239F16C0F3}">
      <dsp:nvSpPr>
        <dsp:cNvPr id="0" name=""/>
        <dsp:cNvSpPr/>
      </dsp:nvSpPr>
      <dsp:spPr>
        <a:xfrm>
          <a:off x="0" y="1990238"/>
          <a:ext cx="6269038" cy="159164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11AC1F2-FA62-427D-8488-08B654026DFB}">
      <dsp:nvSpPr>
        <dsp:cNvPr id="0" name=""/>
        <dsp:cNvSpPr/>
      </dsp:nvSpPr>
      <dsp:spPr>
        <a:xfrm>
          <a:off x="481473" y="2348359"/>
          <a:ext cx="875405" cy="87540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F72D4D1-BF50-4C96-9F16-351DC0CEBB93}">
      <dsp:nvSpPr>
        <dsp:cNvPr id="0" name=""/>
        <dsp:cNvSpPr/>
      </dsp:nvSpPr>
      <dsp:spPr>
        <a:xfrm>
          <a:off x="1838352" y="1990238"/>
          <a:ext cx="4430685" cy="15916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449" tIns="168449" rIns="168449" bIns="168449" numCol="1" spcCol="1270" anchor="ctr" anchorCtr="0">
          <a:noAutofit/>
        </a:bodyPr>
        <a:lstStyle/>
        <a:p>
          <a:pPr marL="0" lvl="0" indent="0" algn="l" defTabSz="1111250">
            <a:lnSpc>
              <a:spcPct val="100000"/>
            </a:lnSpc>
            <a:spcBef>
              <a:spcPct val="0"/>
            </a:spcBef>
            <a:spcAft>
              <a:spcPct val="35000"/>
            </a:spcAft>
            <a:buNone/>
          </a:pPr>
          <a:r>
            <a:rPr lang="en-CA" sz="2500" kern="1200"/>
            <a:t>Pin 18 (Tx) is connected to Pin P9.11</a:t>
          </a:r>
          <a:endParaRPr lang="en-US" sz="2500" kern="1200"/>
        </a:p>
      </dsp:txBody>
      <dsp:txXfrm>
        <a:off x="1838352" y="1990238"/>
        <a:ext cx="4430685" cy="1591647"/>
      </dsp:txXfrm>
    </dsp:sp>
    <dsp:sp modelId="{D8063341-5F79-41D5-BBB2-3A6937617FEC}">
      <dsp:nvSpPr>
        <dsp:cNvPr id="0" name=""/>
        <dsp:cNvSpPr/>
      </dsp:nvSpPr>
      <dsp:spPr>
        <a:xfrm>
          <a:off x="0" y="3979797"/>
          <a:ext cx="6269038" cy="159164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AD1F572-2FA0-4113-8456-31DB23BC49E8}">
      <dsp:nvSpPr>
        <dsp:cNvPr id="0" name=""/>
        <dsp:cNvSpPr/>
      </dsp:nvSpPr>
      <dsp:spPr>
        <a:xfrm>
          <a:off x="481473" y="4337918"/>
          <a:ext cx="875405" cy="87540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B374190-DBC9-4C3B-87D2-C84BF6B0B27D}">
      <dsp:nvSpPr>
        <dsp:cNvPr id="0" name=""/>
        <dsp:cNvSpPr/>
      </dsp:nvSpPr>
      <dsp:spPr>
        <a:xfrm>
          <a:off x="1838352" y="3979797"/>
          <a:ext cx="4430685" cy="15916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449" tIns="168449" rIns="168449" bIns="168449" numCol="1" spcCol="1270" anchor="ctr" anchorCtr="0">
          <a:noAutofit/>
        </a:bodyPr>
        <a:lstStyle/>
        <a:p>
          <a:pPr marL="0" lvl="0" indent="0" algn="l" defTabSz="1111250">
            <a:lnSpc>
              <a:spcPct val="100000"/>
            </a:lnSpc>
            <a:spcBef>
              <a:spcPct val="0"/>
            </a:spcBef>
            <a:spcAft>
              <a:spcPct val="35000"/>
            </a:spcAft>
            <a:buNone/>
          </a:pPr>
          <a:r>
            <a:rPr lang="en-CA" sz="2500" kern="1200" dirty="0"/>
            <a:t>Pin 19(Rx) is connected to Pin P9.13</a:t>
          </a:r>
          <a:endParaRPr lang="en-US" sz="2500" kern="1200" dirty="0"/>
        </a:p>
      </dsp:txBody>
      <dsp:txXfrm>
        <a:off x="1838352" y="3979797"/>
        <a:ext cx="4430685" cy="159164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2-25T16:27:34.130"/>
    </inkml:context>
    <inkml:brush xml:id="br0">
      <inkml:brushProperty name="width" value="0.1" units="cm"/>
      <inkml:brushProperty name="height" value="0.1" units="cm"/>
      <inkml:brushProperty name="ignorePressure" value="1"/>
    </inkml:brush>
  </inkml:definitions>
  <inkml:trace contextRef="#ctx0" brushRef="#br0">1 1,'0'0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2-25T16:28:15.947"/>
    </inkml:context>
    <inkml:brush xml:id="br0">
      <inkml:brushProperty name="width" value="0.1" units="cm"/>
      <inkml:brushProperty name="height" value="0.1" units="cm"/>
      <inkml:brushProperty name="ignorePressure" value="1"/>
    </inkml:brush>
  </inkml:definitions>
  <inkml:trace contextRef="#ctx0" brushRef="#br0">1 0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BDD68-9BB5-4B6E-B924-5497B00F8A5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DBAC8D8F-2DC8-4EBC-BB9E-16F1182B061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D8969CF1-EB15-40E7-90E7-A4B79C33BC83}"/>
              </a:ext>
            </a:extLst>
          </p:cNvPr>
          <p:cNvSpPr>
            <a:spLocks noGrp="1"/>
          </p:cNvSpPr>
          <p:nvPr>
            <p:ph type="dt" sz="half" idx="10"/>
          </p:nvPr>
        </p:nvSpPr>
        <p:spPr/>
        <p:txBody>
          <a:bodyPr/>
          <a:lstStyle/>
          <a:p>
            <a:fld id="{644CEB0E-420A-4618-A0EA-58F7167B2EA1}" type="datetimeFigureOut">
              <a:rPr lang="en-CA" smtClean="0"/>
              <a:t>2021-02-25</a:t>
            </a:fld>
            <a:endParaRPr lang="en-CA" dirty="0"/>
          </a:p>
        </p:txBody>
      </p:sp>
      <p:sp>
        <p:nvSpPr>
          <p:cNvPr id="5" name="Footer Placeholder 4">
            <a:extLst>
              <a:ext uri="{FF2B5EF4-FFF2-40B4-BE49-F238E27FC236}">
                <a16:creationId xmlns:a16="http://schemas.microsoft.com/office/drawing/2014/main" id="{79C1E298-915B-40CF-8467-065ADA655622}"/>
              </a:ext>
            </a:extLst>
          </p:cNvPr>
          <p:cNvSpPr>
            <a:spLocks noGrp="1"/>
          </p:cNvSpPr>
          <p:nvPr>
            <p:ph type="ftr" sz="quarter" idx="11"/>
          </p:nvPr>
        </p:nvSpPr>
        <p:spPr/>
        <p:txBody>
          <a:bodyPr/>
          <a:lstStyle/>
          <a:p>
            <a:endParaRPr lang="en-CA" dirty="0"/>
          </a:p>
        </p:txBody>
      </p:sp>
      <p:sp>
        <p:nvSpPr>
          <p:cNvPr id="6" name="Slide Number Placeholder 5">
            <a:extLst>
              <a:ext uri="{FF2B5EF4-FFF2-40B4-BE49-F238E27FC236}">
                <a16:creationId xmlns:a16="http://schemas.microsoft.com/office/drawing/2014/main" id="{BE59639E-E223-4B13-83C1-0D823D650294}"/>
              </a:ext>
            </a:extLst>
          </p:cNvPr>
          <p:cNvSpPr>
            <a:spLocks noGrp="1"/>
          </p:cNvSpPr>
          <p:nvPr>
            <p:ph type="sldNum" sz="quarter" idx="12"/>
          </p:nvPr>
        </p:nvSpPr>
        <p:spPr/>
        <p:txBody>
          <a:bodyPr/>
          <a:lstStyle/>
          <a:p>
            <a:fld id="{7E8B37C2-A9A0-4D3A-BF83-CC0C2FDDAB3E}" type="slidenum">
              <a:rPr lang="en-CA" smtClean="0"/>
              <a:t>‹#›</a:t>
            </a:fld>
            <a:endParaRPr lang="en-CA" dirty="0"/>
          </a:p>
        </p:txBody>
      </p:sp>
    </p:spTree>
    <p:extLst>
      <p:ext uri="{BB962C8B-B14F-4D97-AF65-F5344CB8AC3E}">
        <p14:creationId xmlns:p14="http://schemas.microsoft.com/office/powerpoint/2010/main" val="40436016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5EBE2-470F-4276-AA2D-D4075245F9EE}"/>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486DCFD7-C398-4ABE-8E06-CE7F2FEF3B5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4D7AEEF-8795-40CF-A002-F44490D73CF8}"/>
              </a:ext>
            </a:extLst>
          </p:cNvPr>
          <p:cNvSpPr>
            <a:spLocks noGrp="1"/>
          </p:cNvSpPr>
          <p:nvPr>
            <p:ph type="dt" sz="half" idx="10"/>
          </p:nvPr>
        </p:nvSpPr>
        <p:spPr/>
        <p:txBody>
          <a:bodyPr/>
          <a:lstStyle/>
          <a:p>
            <a:fld id="{644CEB0E-420A-4618-A0EA-58F7167B2EA1}" type="datetimeFigureOut">
              <a:rPr lang="en-CA" smtClean="0"/>
              <a:t>2021-02-25</a:t>
            </a:fld>
            <a:endParaRPr lang="en-CA" dirty="0"/>
          </a:p>
        </p:txBody>
      </p:sp>
      <p:sp>
        <p:nvSpPr>
          <p:cNvPr id="5" name="Footer Placeholder 4">
            <a:extLst>
              <a:ext uri="{FF2B5EF4-FFF2-40B4-BE49-F238E27FC236}">
                <a16:creationId xmlns:a16="http://schemas.microsoft.com/office/drawing/2014/main" id="{F58F0451-CD22-4671-9AEC-0D9F69A41069}"/>
              </a:ext>
            </a:extLst>
          </p:cNvPr>
          <p:cNvSpPr>
            <a:spLocks noGrp="1"/>
          </p:cNvSpPr>
          <p:nvPr>
            <p:ph type="ftr" sz="quarter" idx="11"/>
          </p:nvPr>
        </p:nvSpPr>
        <p:spPr/>
        <p:txBody>
          <a:bodyPr/>
          <a:lstStyle/>
          <a:p>
            <a:endParaRPr lang="en-CA" dirty="0"/>
          </a:p>
        </p:txBody>
      </p:sp>
      <p:sp>
        <p:nvSpPr>
          <p:cNvPr id="6" name="Slide Number Placeholder 5">
            <a:extLst>
              <a:ext uri="{FF2B5EF4-FFF2-40B4-BE49-F238E27FC236}">
                <a16:creationId xmlns:a16="http://schemas.microsoft.com/office/drawing/2014/main" id="{C2DC0BD0-A227-4730-BD94-553443C7F6E4}"/>
              </a:ext>
            </a:extLst>
          </p:cNvPr>
          <p:cNvSpPr>
            <a:spLocks noGrp="1"/>
          </p:cNvSpPr>
          <p:nvPr>
            <p:ph type="sldNum" sz="quarter" idx="12"/>
          </p:nvPr>
        </p:nvSpPr>
        <p:spPr/>
        <p:txBody>
          <a:bodyPr/>
          <a:lstStyle/>
          <a:p>
            <a:fld id="{7E8B37C2-A9A0-4D3A-BF83-CC0C2FDDAB3E}" type="slidenum">
              <a:rPr lang="en-CA" smtClean="0"/>
              <a:t>‹#›</a:t>
            </a:fld>
            <a:endParaRPr lang="en-CA" dirty="0"/>
          </a:p>
        </p:txBody>
      </p:sp>
    </p:spTree>
    <p:extLst>
      <p:ext uri="{BB962C8B-B14F-4D97-AF65-F5344CB8AC3E}">
        <p14:creationId xmlns:p14="http://schemas.microsoft.com/office/powerpoint/2010/main" val="27406863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1EB9B6B-C203-4A06-A97E-26344942D7F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B42463F4-47F3-4373-816E-1720C0C4111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33C5B741-B838-4FFF-825B-6D99ED5F69C5}"/>
              </a:ext>
            </a:extLst>
          </p:cNvPr>
          <p:cNvSpPr>
            <a:spLocks noGrp="1"/>
          </p:cNvSpPr>
          <p:nvPr>
            <p:ph type="dt" sz="half" idx="10"/>
          </p:nvPr>
        </p:nvSpPr>
        <p:spPr/>
        <p:txBody>
          <a:bodyPr/>
          <a:lstStyle/>
          <a:p>
            <a:fld id="{644CEB0E-420A-4618-A0EA-58F7167B2EA1}" type="datetimeFigureOut">
              <a:rPr lang="en-CA" smtClean="0"/>
              <a:t>2021-02-25</a:t>
            </a:fld>
            <a:endParaRPr lang="en-CA" dirty="0"/>
          </a:p>
        </p:txBody>
      </p:sp>
      <p:sp>
        <p:nvSpPr>
          <p:cNvPr id="5" name="Footer Placeholder 4">
            <a:extLst>
              <a:ext uri="{FF2B5EF4-FFF2-40B4-BE49-F238E27FC236}">
                <a16:creationId xmlns:a16="http://schemas.microsoft.com/office/drawing/2014/main" id="{E5ABF7CB-2DFE-4030-8173-67F54A2F4342}"/>
              </a:ext>
            </a:extLst>
          </p:cNvPr>
          <p:cNvSpPr>
            <a:spLocks noGrp="1"/>
          </p:cNvSpPr>
          <p:nvPr>
            <p:ph type="ftr" sz="quarter" idx="11"/>
          </p:nvPr>
        </p:nvSpPr>
        <p:spPr/>
        <p:txBody>
          <a:bodyPr/>
          <a:lstStyle/>
          <a:p>
            <a:endParaRPr lang="en-CA" dirty="0"/>
          </a:p>
        </p:txBody>
      </p:sp>
      <p:sp>
        <p:nvSpPr>
          <p:cNvPr id="6" name="Slide Number Placeholder 5">
            <a:extLst>
              <a:ext uri="{FF2B5EF4-FFF2-40B4-BE49-F238E27FC236}">
                <a16:creationId xmlns:a16="http://schemas.microsoft.com/office/drawing/2014/main" id="{323DCD96-768F-4EAE-B80F-78C4EF683C2D}"/>
              </a:ext>
            </a:extLst>
          </p:cNvPr>
          <p:cNvSpPr>
            <a:spLocks noGrp="1"/>
          </p:cNvSpPr>
          <p:nvPr>
            <p:ph type="sldNum" sz="quarter" idx="12"/>
          </p:nvPr>
        </p:nvSpPr>
        <p:spPr/>
        <p:txBody>
          <a:bodyPr/>
          <a:lstStyle/>
          <a:p>
            <a:fld id="{7E8B37C2-A9A0-4D3A-BF83-CC0C2FDDAB3E}" type="slidenum">
              <a:rPr lang="en-CA" smtClean="0"/>
              <a:t>‹#›</a:t>
            </a:fld>
            <a:endParaRPr lang="en-CA" dirty="0"/>
          </a:p>
        </p:txBody>
      </p:sp>
    </p:spTree>
    <p:extLst>
      <p:ext uri="{BB962C8B-B14F-4D97-AF65-F5344CB8AC3E}">
        <p14:creationId xmlns:p14="http://schemas.microsoft.com/office/powerpoint/2010/main" val="3715052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8651C-D50D-4BFA-A7EB-E77F1C37B9CB}"/>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EA84B2FD-F12D-4804-BFFE-35B16FC2017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1632D966-2667-4607-9824-61CF4EF9A245}"/>
              </a:ext>
            </a:extLst>
          </p:cNvPr>
          <p:cNvSpPr>
            <a:spLocks noGrp="1"/>
          </p:cNvSpPr>
          <p:nvPr>
            <p:ph type="dt" sz="half" idx="10"/>
          </p:nvPr>
        </p:nvSpPr>
        <p:spPr/>
        <p:txBody>
          <a:bodyPr/>
          <a:lstStyle/>
          <a:p>
            <a:fld id="{644CEB0E-420A-4618-A0EA-58F7167B2EA1}" type="datetimeFigureOut">
              <a:rPr lang="en-CA" smtClean="0"/>
              <a:t>2021-02-25</a:t>
            </a:fld>
            <a:endParaRPr lang="en-CA" dirty="0"/>
          </a:p>
        </p:txBody>
      </p:sp>
      <p:sp>
        <p:nvSpPr>
          <p:cNvPr id="5" name="Footer Placeholder 4">
            <a:extLst>
              <a:ext uri="{FF2B5EF4-FFF2-40B4-BE49-F238E27FC236}">
                <a16:creationId xmlns:a16="http://schemas.microsoft.com/office/drawing/2014/main" id="{AD02349E-0DCC-4222-8D6A-177C709028A9}"/>
              </a:ext>
            </a:extLst>
          </p:cNvPr>
          <p:cNvSpPr>
            <a:spLocks noGrp="1"/>
          </p:cNvSpPr>
          <p:nvPr>
            <p:ph type="ftr" sz="quarter" idx="11"/>
          </p:nvPr>
        </p:nvSpPr>
        <p:spPr/>
        <p:txBody>
          <a:bodyPr/>
          <a:lstStyle/>
          <a:p>
            <a:endParaRPr lang="en-CA" dirty="0"/>
          </a:p>
        </p:txBody>
      </p:sp>
      <p:sp>
        <p:nvSpPr>
          <p:cNvPr id="6" name="Slide Number Placeholder 5">
            <a:extLst>
              <a:ext uri="{FF2B5EF4-FFF2-40B4-BE49-F238E27FC236}">
                <a16:creationId xmlns:a16="http://schemas.microsoft.com/office/drawing/2014/main" id="{47FD1A4C-0EAD-4DFE-8A7A-8C36C124E9E5}"/>
              </a:ext>
            </a:extLst>
          </p:cNvPr>
          <p:cNvSpPr>
            <a:spLocks noGrp="1"/>
          </p:cNvSpPr>
          <p:nvPr>
            <p:ph type="sldNum" sz="quarter" idx="12"/>
          </p:nvPr>
        </p:nvSpPr>
        <p:spPr/>
        <p:txBody>
          <a:bodyPr/>
          <a:lstStyle/>
          <a:p>
            <a:fld id="{7E8B37C2-A9A0-4D3A-BF83-CC0C2FDDAB3E}" type="slidenum">
              <a:rPr lang="en-CA" smtClean="0"/>
              <a:t>‹#›</a:t>
            </a:fld>
            <a:endParaRPr lang="en-CA" dirty="0"/>
          </a:p>
        </p:txBody>
      </p:sp>
    </p:spTree>
    <p:extLst>
      <p:ext uri="{BB962C8B-B14F-4D97-AF65-F5344CB8AC3E}">
        <p14:creationId xmlns:p14="http://schemas.microsoft.com/office/powerpoint/2010/main" val="28734016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8999-4231-40BE-9693-70F01496BC3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8BD28360-87E9-4810-A516-04E3C46107D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ACE462A-8ED4-47C2-A9C2-B476A64B575B}"/>
              </a:ext>
            </a:extLst>
          </p:cNvPr>
          <p:cNvSpPr>
            <a:spLocks noGrp="1"/>
          </p:cNvSpPr>
          <p:nvPr>
            <p:ph type="dt" sz="half" idx="10"/>
          </p:nvPr>
        </p:nvSpPr>
        <p:spPr/>
        <p:txBody>
          <a:bodyPr/>
          <a:lstStyle/>
          <a:p>
            <a:fld id="{644CEB0E-420A-4618-A0EA-58F7167B2EA1}" type="datetimeFigureOut">
              <a:rPr lang="en-CA" smtClean="0"/>
              <a:t>2021-02-25</a:t>
            </a:fld>
            <a:endParaRPr lang="en-CA" dirty="0"/>
          </a:p>
        </p:txBody>
      </p:sp>
      <p:sp>
        <p:nvSpPr>
          <p:cNvPr id="5" name="Footer Placeholder 4">
            <a:extLst>
              <a:ext uri="{FF2B5EF4-FFF2-40B4-BE49-F238E27FC236}">
                <a16:creationId xmlns:a16="http://schemas.microsoft.com/office/drawing/2014/main" id="{8B3CAE4A-B081-4111-A095-71DFC05987E7}"/>
              </a:ext>
            </a:extLst>
          </p:cNvPr>
          <p:cNvSpPr>
            <a:spLocks noGrp="1"/>
          </p:cNvSpPr>
          <p:nvPr>
            <p:ph type="ftr" sz="quarter" idx="11"/>
          </p:nvPr>
        </p:nvSpPr>
        <p:spPr/>
        <p:txBody>
          <a:bodyPr/>
          <a:lstStyle/>
          <a:p>
            <a:endParaRPr lang="en-CA" dirty="0"/>
          </a:p>
        </p:txBody>
      </p:sp>
      <p:sp>
        <p:nvSpPr>
          <p:cNvPr id="6" name="Slide Number Placeholder 5">
            <a:extLst>
              <a:ext uri="{FF2B5EF4-FFF2-40B4-BE49-F238E27FC236}">
                <a16:creationId xmlns:a16="http://schemas.microsoft.com/office/drawing/2014/main" id="{08F06723-0688-4C40-A867-114D9AB9AFA3}"/>
              </a:ext>
            </a:extLst>
          </p:cNvPr>
          <p:cNvSpPr>
            <a:spLocks noGrp="1"/>
          </p:cNvSpPr>
          <p:nvPr>
            <p:ph type="sldNum" sz="quarter" idx="12"/>
          </p:nvPr>
        </p:nvSpPr>
        <p:spPr/>
        <p:txBody>
          <a:bodyPr/>
          <a:lstStyle/>
          <a:p>
            <a:fld id="{7E8B37C2-A9A0-4D3A-BF83-CC0C2FDDAB3E}" type="slidenum">
              <a:rPr lang="en-CA" smtClean="0"/>
              <a:t>‹#›</a:t>
            </a:fld>
            <a:endParaRPr lang="en-CA" dirty="0"/>
          </a:p>
        </p:txBody>
      </p:sp>
    </p:spTree>
    <p:extLst>
      <p:ext uri="{BB962C8B-B14F-4D97-AF65-F5344CB8AC3E}">
        <p14:creationId xmlns:p14="http://schemas.microsoft.com/office/powerpoint/2010/main" val="2714670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1F372-A442-40FE-ADBB-F8F499236884}"/>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C06EA20D-2553-4AA4-A6A2-468151CC014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FCA85825-CDAB-4F41-9723-A084FADCBD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CABC6910-AF3A-4111-A7A8-6B81029AC642}"/>
              </a:ext>
            </a:extLst>
          </p:cNvPr>
          <p:cNvSpPr>
            <a:spLocks noGrp="1"/>
          </p:cNvSpPr>
          <p:nvPr>
            <p:ph type="dt" sz="half" idx="10"/>
          </p:nvPr>
        </p:nvSpPr>
        <p:spPr/>
        <p:txBody>
          <a:bodyPr/>
          <a:lstStyle/>
          <a:p>
            <a:fld id="{644CEB0E-420A-4618-A0EA-58F7167B2EA1}" type="datetimeFigureOut">
              <a:rPr lang="en-CA" smtClean="0"/>
              <a:t>2021-02-25</a:t>
            </a:fld>
            <a:endParaRPr lang="en-CA" dirty="0"/>
          </a:p>
        </p:txBody>
      </p:sp>
      <p:sp>
        <p:nvSpPr>
          <p:cNvPr id="6" name="Footer Placeholder 5">
            <a:extLst>
              <a:ext uri="{FF2B5EF4-FFF2-40B4-BE49-F238E27FC236}">
                <a16:creationId xmlns:a16="http://schemas.microsoft.com/office/drawing/2014/main" id="{B95D1803-89C7-4F2C-978E-3900DC0F7F13}"/>
              </a:ext>
            </a:extLst>
          </p:cNvPr>
          <p:cNvSpPr>
            <a:spLocks noGrp="1"/>
          </p:cNvSpPr>
          <p:nvPr>
            <p:ph type="ftr" sz="quarter" idx="11"/>
          </p:nvPr>
        </p:nvSpPr>
        <p:spPr/>
        <p:txBody>
          <a:bodyPr/>
          <a:lstStyle/>
          <a:p>
            <a:endParaRPr lang="en-CA" dirty="0"/>
          </a:p>
        </p:txBody>
      </p:sp>
      <p:sp>
        <p:nvSpPr>
          <p:cNvPr id="7" name="Slide Number Placeholder 6">
            <a:extLst>
              <a:ext uri="{FF2B5EF4-FFF2-40B4-BE49-F238E27FC236}">
                <a16:creationId xmlns:a16="http://schemas.microsoft.com/office/drawing/2014/main" id="{ABE42B29-DF03-42CA-B2B1-10DF50C30094}"/>
              </a:ext>
            </a:extLst>
          </p:cNvPr>
          <p:cNvSpPr>
            <a:spLocks noGrp="1"/>
          </p:cNvSpPr>
          <p:nvPr>
            <p:ph type="sldNum" sz="quarter" idx="12"/>
          </p:nvPr>
        </p:nvSpPr>
        <p:spPr/>
        <p:txBody>
          <a:bodyPr/>
          <a:lstStyle/>
          <a:p>
            <a:fld id="{7E8B37C2-A9A0-4D3A-BF83-CC0C2FDDAB3E}" type="slidenum">
              <a:rPr lang="en-CA" smtClean="0"/>
              <a:t>‹#›</a:t>
            </a:fld>
            <a:endParaRPr lang="en-CA" dirty="0"/>
          </a:p>
        </p:txBody>
      </p:sp>
    </p:spTree>
    <p:extLst>
      <p:ext uri="{BB962C8B-B14F-4D97-AF65-F5344CB8AC3E}">
        <p14:creationId xmlns:p14="http://schemas.microsoft.com/office/powerpoint/2010/main" val="1811609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EDE1D-A007-4EB2-BC71-BAFB682538A9}"/>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98AED2F4-DEF2-4531-BC4F-5D8789A55FE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E082C88-F416-49D9-BA14-16606497896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68942EF5-283D-46F9-AC73-EA3E29FE89F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87E01D5-4C13-4EB3-8566-47169DF0122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DFE65C30-CB50-410A-9388-6A63F603B3CB}"/>
              </a:ext>
            </a:extLst>
          </p:cNvPr>
          <p:cNvSpPr>
            <a:spLocks noGrp="1"/>
          </p:cNvSpPr>
          <p:nvPr>
            <p:ph type="dt" sz="half" idx="10"/>
          </p:nvPr>
        </p:nvSpPr>
        <p:spPr/>
        <p:txBody>
          <a:bodyPr/>
          <a:lstStyle/>
          <a:p>
            <a:fld id="{644CEB0E-420A-4618-A0EA-58F7167B2EA1}" type="datetimeFigureOut">
              <a:rPr lang="en-CA" smtClean="0"/>
              <a:t>2021-02-25</a:t>
            </a:fld>
            <a:endParaRPr lang="en-CA" dirty="0"/>
          </a:p>
        </p:txBody>
      </p:sp>
      <p:sp>
        <p:nvSpPr>
          <p:cNvPr id="8" name="Footer Placeholder 7">
            <a:extLst>
              <a:ext uri="{FF2B5EF4-FFF2-40B4-BE49-F238E27FC236}">
                <a16:creationId xmlns:a16="http://schemas.microsoft.com/office/drawing/2014/main" id="{07E7D047-47B8-44D7-850A-5BF869F1C6A6}"/>
              </a:ext>
            </a:extLst>
          </p:cNvPr>
          <p:cNvSpPr>
            <a:spLocks noGrp="1"/>
          </p:cNvSpPr>
          <p:nvPr>
            <p:ph type="ftr" sz="quarter" idx="11"/>
          </p:nvPr>
        </p:nvSpPr>
        <p:spPr/>
        <p:txBody>
          <a:bodyPr/>
          <a:lstStyle/>
          <a:p>
            <a:endParaRPr lang="en-CA" dirty="0"/>
          </a:p>
        </p:txBody>
      </p:sp>
      <p:sp>
        <p:nvSpPr>
          <p:cNvPr id="9" name="Slide Number Placeholder 8">
            <a:extLst>
              <a:ext uri="{FF2B5EF4-FFF2-40B4-BE49-F238E27FC236}">
                <a16:creationId xmlns:a16="http://schemas.microsoft.com/office/drawing/2014/main" id="{1AC41879-AC92-4AB6-8EDC-4BC24F6BC095}"/>
              </a:ext>
            </a:extLst>
          </p:cNvPr>
          <p:cNvSpPr>
            <a:spLocks noGrp="1"/>
          </p:cNvSpPr>
          <p:nvPr>
            <p:ph type="sldNum" sz="quarter" idx="12"/>
          </p:nvPr>
        </p:nvSpPr>
        <p:spPr/>
        <p:txBody>
          <a:bodyPr/>
          <a:lstStyle/>
          <a:p>
            <a:fld id="{7E8B37C2-A9A0-4D3A-BF83-CC0C2FDDAB3E}" type="slidenum">
              <a:rPr lang="en-CA" smtClean="0"/>
              <a:t>‹#›</a:t>
            </a:fld>
            <a:endParaRPr lang="en-CA" dirty="0"/>
          </a:p>
        </p:txBody>
      </p:sp>
    </p:spTree>
    <p:extLst>
      <p:ext uri="{BB962C8B-B14F-4D97-AF65-F5344CB8AC3E}">
        <p14:creationId xmlns:p14="http://schemas.microsoft.com/office/powerpoint/2010/main" val="14363352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17189-9DC0-41C3-97F6-9304C08BCCCA}"/>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05D2180A-4568-4556-8CD6-3D90619C29CB}"/>
              </a:ext>
            </a:extLst>
          </p:cNvPr>
          <p:cNvSpPr>
            <a:spLocks noGrp="1"/>
          </p:cNvSpPr>
          <p:nvPr>
            <p:ph type="dt" sz="half" idx="10"/>
          </p:nvPr>
        </p:nvSpPr>
        <p:spPr/>
        <p:txBody>
          <a:bodyPr/>
          <a:lstStyle/>
          <a:p>
            <a:fld id="{644CEB0E-420A-4618-A0EA-58F7167B2EA1}" type="datetimeFigureOut">
              <a:rPr lang="en-CA" smtClean="0"/>
              <a:t>2021-02-25</a:t>
            </a:fld>
            <a:endParaRPr lang="en-CA" dirty="0"/>
          </a:p>
        </p:txBody>
      </p:sp>
      <p:sp>
        <p:nvSpPr>
          <p:cNvPr id="4" name="Footer Placeholder 3">
            <a:extLst>
              <a:ext uri="{FF2B5EF4-FFF2-40B4-BE49-F238E27FC236}">
                <a16:creationId xmlns:a16="http://schemas.microsoft.com/office/drawing/2014/main" id="{9CD89FFA-D575-4820-9C2E-5F05E05324A8}"/>
              </a:ext>
            </a:extLst>
          </p:cNvPr>
          <p:cNvSpPr>
            <a:spLocks noGrp="1"/>
          </p:cNvSpPr>
          <p:nvPr>
            <p:ph type="ftr" sz="quarter" idx="11"/>
          </p:nvPr>
        </p:nvSpPr>
        <p:spPr/>
        <p:txBody>
          <a:bodyPr/>
          <a:lstStyle/>
          <a:p>
            <a:endParaRPr lang="en-CA" dirty="0"/>
          </a:p>
        </p:txBody>
      </p:sp>
      <p:sp>
        <p:nvSpPr>
          <p:cNvPr id="5" name="Slide Number Placeholder 4">
            <a:extLst>
              <a:ext uri="{FF2B5EF4-FFF2-40B4-BE49-F238E27FC236}">
                <a16:creationId xmlns:a16="http://schemas.microsoft.com/office/drawing/2014/main" id="{9B0C48BD-1441-493B-B759-982ABF2CDBAA}"/>
              </a:ext>
            </a:extLst>
          </p:cNvPr>
          <p:cNvSpPr>
            <a:spLocks noGrp="1"/>
          </p:cNvSpPr>
          <p:nvPr>
            <p:ph type="sldNum" sz="quarter" idx="12"/>
          </p:nvPr>
        </p:nvSpPr>
        <p:spPr/>
        <p:txBody>
          <a:bodyPr/>
          <a:lstStyle/>
          <a:p>
            <a:fld id="{7E8B37C2-A9A0-4D3A-BF83-CC0C2FDDAB3E}" type="slidenum">
              <a:rPr lang="en-CA" smtClean="0"/>
              <a:t>‹#›</a:t>
            </a:fld>
            <a:endParaRPr lang="en-CA" dirty="0"/>
          </a:p>
        </p:txBody>
      </p:sp>
    </p:spTree>
    <p:extLst>
      <p:ext uri="{BB962C8B-B14F-4D97-AF65-F5344CB8AC3E}">
        <p14:creationId xmlns:p14="http://schemas.microsoft.com/office/powerpoint/2010/main" val="2168292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0E53589-831F-4018-A1A0-98EE598C9F55}"/>
              </a:ext>
            </a:extLst>
          </p:cNvPr>
          <p:cNvSpPr>
            <a:spLocks noGrp="1"/>
          </p:cNvSpPr>
          <p:nvPr>
            <p:ph type="dt" sz="half" idx="10"/>
          </p:nvPr>
        </p:nvSpPr>
        <p:spPr/>
        <p:txBody>
          <a:bodyPr/>
          <a:lstStyle/>
          <a:p>
            <a:fld id="{644CEB0E-420A-4618-A0EA-58F7167B2EA1}" type="datetimeFigureOut">
              <a:rPr lang="en-CA" smtClean="0"/>
              <a:t>2021-02-25</a:t>
            </a:fld>
            <a:endParaRPr lang="en-CA" dirty="0"/>
          </a:p>
        </p:txBody>
      </p:sp>
      <p:sp>
        <p:nvSpPr>
          <p:cNvPr id="3" name="Footer Placeholder 2">
            <a:extLst>
              <a:ext uri="{FF2B5EF4-FFF2-40B4-BE49-F238E27FC236}">
                <a16:creationId xmlns:a16="http://schemas.microsoft.com/office/drawing/2014/main" id="{B1C63EF9-8143-4836-9673-FA8406A53613}"/>
              </a:ext>
            </a:extLst>
          </p:cNvPr>
          <p:cNvSpPr>
            <a:spLocks noGrp="1"/>
          </p:cNvSpPr>
          <p:nvPr>
            <p:ph type="ftr" sz="quarter" idx="11"/>
          </p:nvPr>
        </p:nvSpPr>
        <p:spPr/>
        <p:txBody>
          <a:bodyPr/>
          <a:lstStyle/>
          <a:p>
            <a:endParaRPr lang="en-CA" dirty="0"/>
          </a:p>
        </p:txBody>
      </p:sp>
      <p:sp>
        <p:nvSpPr>
          <p:cNvPr id="4" name="Slide Number Placeholder 3">
            <a:extLst>
              <a:ext uri="{FF2B5EF4-FFF2-40B4-BE49-F238E27FC236}">
                <a16:creationId xmlns:a16="http://schemas.microsoft.com/office/drawing/2014/main" id="{CF84F1B5-E97C-40F0-9414-4E5A3CA15700}"/>
              </a:ext>
            </a:extLst>
          </p:cNvPr>
          <p:cNvSpPr>
            <a:spLocks noGrp="1"/>
          </p:cNvSpPr>
          <p:nvPr>
            <p:ph type="sldNum" sz="quarter" idx="12"/>
          </p:nvPr>
        </p:nvSpPr>
        <p:spPr/>
        <p:txBody>
          <a:bodyPr/>
          <a:lstStyle/>
          <a:p>
            <a:fld id="{7E8B37C2-A9A0-4D3A-BF83-CC0C2FDDAB3E}" type="slidenum">
              <a:rPr lang="en-CA" smtClean="0"/>
              <a:t>‹#›</a:t>
            </a:fld>
            <a:endParaRPr lang="en-CA" dirty="0"/>
          </a:p>
        </p:txBody>
      </p:sp>
    </p:spTree>
    <p:extLst>
      <p:ext uri="{BB962C8B-B14F-4D97-AF65-F5344CB8AC3E}">
        <p14:creationId xmlns:p14="http://schemas.microsoft.com/office/powerpoint/2010/main" val="1359703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BBCD3-2EB0-4908-8BBD-B3B6979E5E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F0D0B262-2DC3-44EC-AC5C-E39D3B13D8D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60F6C7E9-9C6F-43B6-97D0-91944EA589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4DF44F-EDD9-4061-AD92-062F8D2088FC}"/>
              </a:ext>
            </a:extLst>
          </p:cNvPr>
          <p:cNvSpPr>
            <a:spLocks noGrp="1"/>
          </p:cNvSpPr>
          <p:nvPr>
            <p:ph type="dt" sz="half" idx="10"/>
          </p:nvPr>
        </p:nvSpPr>
        <p:spPr/>
        <p:txBody>
          <a:bodyPr/>
          <a:lstStyle/>
          <a:p>
            <a:fld id="{644CEB0E-420A-4618-A0EA-58F7167B2EA1}" type="datetimeFigureOut">
              <a:rPr lang="en-CA" smtClean="0"/>
              <a:t>2021-02-25</a:t>
            </a:fld>
            <a:endParaRPr lang="en-CA" dirty="0"/>
          </a:p>
        </p:txBody>
      </p:sp>
      <p:sp>
        <p:nvSpPr>
          <p:cNvPr id="6" name="Footer Placeholder 5">
            <a:extLst>
              <a:ext uri="{FF2B5EF4-FFF2-40B4-BE49-F238E27FC236}">
                <a16:creationId xmlns:a16="http://schemas.microsoft.com/office/drawing/2014/main" id="{9E9FD952-56CF-4740-9570-7BE5E8C21C7A}"/>
              </a:ext>
            </a:extLst>
          </p:cNvPr>
          <p:cNvSpPr>
            <a:spLocks noGrp="1"/>
          </p:cNvSpPr>
          <p:nvPr>
            <p:ph type="ftr" sz="quarter" idx="11"/>
          </p:nvPr>
        </p:nvSpPr>
        <p:spPr/>
        <p:txBody>
          <a:bodyPr/>
          <a:lstStyle/>
          <a:p>
            <a:endParaRPr lang="en-CA" dirty="0"/>
          </a:p>
        </p:txBody>
      </p:sp>
      <p:sp>
        <p:nvSpPr>
          <p:cNvPr id="7" name="Slide Number Placeholder 6">
            <a:extLst>
              <a:ext uri="{FF2B5EF4-FFF2-40B4-BE49-F238E27FC236}">
                <a16:creationId xmlns:a16="http://schemas.microsoft.com/office/drawing/2014/main" id="{422E70CB-AE8E-4D32-83FD-4AD1B998E3BC}"/>
              </a:ext>
            </a:extLst>
          </p:cNvPr>
          <p:cNvSpPr>
            <a:spLocks noGrp="1"/>
          </p:cNvSpPr>
          <p:nvPr>
            <p:ph type="sldNum" sz="quarter" idx="12"/>
          </p:nvPr>
        </p:nvSpPr>
        <p:spPr/>
        <p:txBody>
          <a:bodyPr/>
          <a:lstStyle/>
          <a:p>
            <a:fld id="{7E8B37C2-A9A0-4D3A-BF83-CC0C2FDDAB3E}" type="slidenum">
              <a:rPr lang="en-CA" smtClean="0"/>
              <a:t>‹#›</a:t>
            </a:fld>
            <a:endParaRPr lang="en-CA" dirty="0"/>
          </a:p>
        </p:txBody>
      </p:sp>
    </p:spTree>
    <p:extLst>
      <p:ext uri="{BB962C8B-B14F-4D97-AF65-F5344CB8AC3E}">
        <p14:creationId xmlns:p14="http://schemas.microsoft.com/office/powerpoint/2010/main" val="1612408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399A1-CDF3-49A2-86DA-1AD21F6CEE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5893BD72-819B-4D40-901B-A863DA828A0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dirty="0"/>
          </a:p>
        </p:txBody>
      </p:sp>
      <p:sp>
        <p:nvSpPr>
          <p:cNvPr id="4" name="Text Placeholder 3">
            <a:extLst>
              <a:ext uri="{FF2B5EF4-FFF2-40B4-BE49-F238E27FC236}">
                <a16:creationId xmlns:a16="http://schemas.microsoft.com/office/drawing/2014/main" id="{448626F6-AB4B-4D96-8DD4-21CEC17AC8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039306-51A0-41FF-BBBF-31669FA67752}"/>
              </a:ext>
            </a:extLst>
          </p:cNvPr>
          <p:cNvSpPr>
            <a:spLocks noGrp="1"/>
          </p:cNvSpPr>
          <p:nvPr>
            <p:ph type="dt" sz="half" idx="10"/>
          </p:nvPr>
        </p:nvSpPr>
        <p:spPr/>
        <p:txBody>
          <a:bodyPr/>
          <a:lstStyle/>
          <a:p>
            <a:fld id="{644CEB0E-420A-4618-A0EA-58F7167B2EA1}" type="datetimeFigureOut">
              <a:rPr lang="en-CA" smtClean="0"/>
              <a:t>2021-02-25</a:t>
            </a:fld>
            <a:endParaRPr lang="en-CA" dirty="0"/>
          </a:p>
        </p:txBody>
      </p:sp>
      <p:sp>
        <p:nvSpPr>
          <p:cNvPr id="6" name="Footer Placeholder 5">
            <a:extLst>
              <a:ext uri="{FF2B5EF4-FFF2-40B4-BE49-F238E27FC236}">
                <a16:creationId xmlns:a16="http://schemas.microsoft.com/office/drawing/2014/main" id="{E6023B26-C6FD-4F8F-8A47-29C40624AF2E}"/>
              </a:ext>
            </a:extLst>
          </p:cNvPr>
          <p:cNvSpPr>
            <a:spLocks noGrp="1"/>
          </p:cNvSpPr>
          <p:nvPr>
            <p:ph type="ftr" sz="quarter" idx="11"/>
          </p:nvPr>
        </p:nvSpPr>
        <p:spPr/>
        <p:txBody>
          <a:bodyPr/>
          <a:lstStyle/>
          <a:p>
            <a:endParaRPr lang="en-CA" dirty="0"/>
          </a:p>
        </p:txBody>
      </p:sp>
      <p:sp>
        <p:nvSpPr>
          <p:cNvPr id="7" name="Slide Number Placeholder 6">
            <a:extLst>
              <a:ext uri="{FF2B5EF4-FFF2-40B4-BE49-F238E27FC236}">
                <a16:creationId xmlns:a16="http://schemas.microsoft.com/office/drawing/2014/main" id="{484214E4-3A35-4C73-ACE4-035DB71D42F7}"/>
              </a:ext>
            </a:extLst>
          </p:cNvPr>
          <p:cNvSpPr>
            <a:spLocks noGrp="1"/>
          </p:cNvSpPr>
          <p:nvPr>
            <p:ph type="sldNum" sz="quarter" idx="12"/>
          </p:nvPr>
        </p:nvSpPr>
        <p:spPr/>
        <p:txBody>
          <a:bodyPr/>
          <a:lstStyle/>
          <a:p>
            <a:fld id="{7E8B37C2-A9A0-4D3A-BF83-CC0C2FDDAB3E}" type="slidenum">
              <a:rPr lang="en-CA" smtClean="0"/>
              <a:t>‹#›</a:t>
            </a:fld>
            <a:endParaRPr lang="en-CA" dirty="0"/>
          </a:p>
        </p:txBody>
      </p:sp>
    </p:spTree>
    <p:extLst>
      <p:ext uri="{BB962C8B-B14F-4D97-AF65-F5344CB8AC3E}">
        <p14:creationId xmlns:p14="http://schemas.microsoft.com/office/powerpoint/2010/main" val="5579609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C4C343E-F786-4B90-B5B1-D71DB2C7D38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8EC79329-9EA8-4692-ADA0-0DB67EDF837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0A7CA045-CEAC-4D2D-A46F-7D7E106F6F4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4CEB0E-420A-4618-A0EA-58F7167B2EA1}" type="datetimeFigureOut">
              <a:rPr lang="en-CA" smtClean="0"/>
              <a:t>2021-02-25</a:t>
            </a:fld>
            <a:endParaRPr lang="en-CA" dirty="0"/>
          </a:p>
        </p:txBody>
      </p:sp>
      <p:sp>
        <p:nvSpPr>
          <p:cNvPr id="5" name="Footer Placeholder 4">
            <a:extLst>
              <a:ext uri="{FF2B5EF4-FFF2-40B4-BE49-F238E27FC236}">
                <a16:creationId xmlns:a16="http://schemas.microsoft.com/office/drawing/2014/main" id="{D882A7FA-BD76-49AD-A5E8-E83775A213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dirty="0"/>
          </a:p>
        </p:txBody>
      </p:sp>
      <p:sp>
        <p:nvSpPr>
          <p:cNvPr id="6" name="Slide Number Placeholder 5">
            <a:extLst>
              <a:ext uri="{FF2B5EF4-FFF2-40B4-BE49-F238E27FC236}">
                <a16:creationId xmlns:a16="http://schemas.microsoft.com/office/drawing/2014/main" id="{873735F1-250C-49B9-9A13-9FBB2CA3B19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8B37C2-A9A0-4D3A-BF83-CC0C2FDDAB3E}" type="slidenum">
              <a:rPr lang="en-CA" smtClean="0"/>
              <a:t>‹#›</a:t>
            </a:fld>
            <a:endParaRPr lang="en-CA" dirty="0"/>
          </a:p>
        </p:txBody>
      </p:sp>
    </p:spTree>
    <p:extLst>
      <p:ext uri="{BB962C8B-B14F-4D97-AF65-F5344CB8AC3E}">
        <p14:creationId xmlns:p14="http://schemas.microsoft.com/office/powerpoint/2010/main" val="27365392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s://www.engineersgarage.com/electronic-projects/servo-motor-controlling-with-beaglebone-black-part-6-15/" TargetMode="External"/><Relationship Id="rId2" Type="http://schemas.openxmlformats.org/officeDocument/2006/relationships/hyperlink" Target="https://lastminuteengineers.com/sim900-gsm-shield-arduino-tutorial/" TargetMode="External"/><Relationship Id="rId1" Type="http://schemas.openxmlformats.org/officeDocument/2006/relationships/slideLayout" Target="../slideLayouts/slideLayout2.xml"/><Relationship Id="rId6" Type="http://schemas.openxmlformats.org/officeDocument/2006/relationships/hyperlink" Target="https://easyeda.com/editor" TargetMode="External"/><Relationship Id="rId5" Type="http://schemas.openxmlformats.org/officeDocument/2006/relationships/hyperlink" Target="https://www.c-sharpcorner.com/article/fingerprint-lock-using-arduinomega2560/" TargetMode="External"/><Relationship Id="rId4" Type="http://schemas.openxmlformats.org/officeDocument/2006/relationships/hyperlink" Target="https://learn.adafruit.com/adding-a-real-time-clock-to-beaglebone-black/wiring-the-rtc" TargetMode="External"/></Relationships>
</file>

<file path=ppt/slides/_rels/slide44.xml.rels><?xml version="1.0" encoding="UTF-8" standalone="yes"?>
<Relationships xmlns="http://schemas.openxmlformats.org/package/2006/relationships"><Relationship Id="rId3" Type="http://schemas.openxmlformats.org/officeDocument/2006/relationships/hyperlink" Target="https://simple-circuit.com/esp8266-nodemcu-ili9341-tft-display/" TargetMode="External"/><Relationship Id="rId2" Type="http://schemas.openxmlformats.org/officeDocument/2006/relationships/hyperlink" Target="https://www.instructables.com/How-to-make-a-BeagleBone-and-an-Arduino-communicat/#:~:text=%20How%20to%20Make%20a%20BeagleBone%20and%20an,find%20the%20serial_echo.py%20script%20and%20run...%20More" TargetMode="External"/><Relationship Id="rId1" Type="http://schemas.openxmlformats.org/officeDocument/2006/relationships/slideLayout" Target="../slideLayouts/slideLayout2.xml"/><Relationship Id="rId6" Type="http://schemas.openxmlformats.org/officeDocument/2006/relationships/hyperlink" Target="https://www.instructables.com/Programming-ESP32-CAM-With-ESP8266/" TargetMode="External"/><Relationship Id="rId5" Type="http://schemas.openxmlformats.org/officeDocument/2006/relationships/hyperlink" Target="https://www.youtube.com/watch?v=30BYc0ikP6c" TargetMode="External"/><Relationship Id="rId4" Type="http://schemas.openxmlformats.org/officeDocument/2006/relationships/hyperlink" Target="https://easyeda.com/editor#id=15c33d01c6224fc397a5c09cd063665d"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customXml" Target="../ink/ink2.xml"/><Relationship Id="rId4" Type="http://schemas.openxmlformats.org/officeDocument/2006/relationships/image" Target="../media/image2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F28C4-0C17-4B86-94AA-452F211FFD8A}"/>
              </a:ext>
            </a:extLst>
          </p:cNvPr>
          <p:cNvSpPr>
            <a:spLocks noGrp="1"/>
          </p:cNvSpPr>
          <p:nvPr>
            <p:ph type="title"/>
          </p:nvPr>
        </p:nvSpPr>
        <p:spPr>
          <a:xfrm>
            <a:off x="410817" y="457200"/>
            <a:ext cx="5406887" cy="2971800"/>
          </a:xfrm>
        </p:spPr>
        <p:txBody>
          <a:bodyPr>
            <a:normAutofit/>
          </a:bodyPr>
          <a:lstStyle/>
          <a:p>
            <a:pPr algn="ctr"/>
            <a:r>
              <a:rPr lang="en-IN" sz="8800" b="1" dirty="0">
                <a:latin typeface="Times New Roman" panose="02020603050405020304" pitchFamily="18" charset="0"/>
                <a:cs typeface="Times New Roman" panose="02020603050405020304" pitchFamily="18" charset="0"/>
              </a:rPr>
              <a:t>Schematic Design </a:t>
            </a:r>
          </a:p>
        </p:txBody>
      </p:sp>
      <p:pic>
        <p:nvPicPr>
          <p:cNvPr id="8" name="Content Placeholder 7">
            <a:extLst>
              <a:ext uri="{FF2B5EF4-FFF2-40B4-BE49-F238E27FC236}">
                <a16:creationId xmlns:a16="http://schemas.microsoft.com/office/drawing/2014/main" id="{C8E7A4E4-FFCA-4C0F-B6E4-2E9B3618AEF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48767" y="1799997"/>
            <a:ext cx="5582429" cy="3258005"/>
          </a:xfrm>
        </p:spPr>
      </p:pic>
      <p:sp>
        <p:nvSpPr>
          <p:cNvPr id="6" name="Text Placeholder 5">
            <a:extLst>
              <a:ext uri="{FF2B5EF4-FFF2-40B4-BE49-F238E27FC236}">
                <a16:creationId xmlns:a16="http://schemas.microsoft.com/office/drawing/2014/main" id="{79E5D007-6170-4EE1-B344-EDAA92BE88DF}"/>
              </a:ext>
            </a:extLst>
          </p:cNvPr>
          <p:cNvSpPr>
            <a:spLocks noGrp="1"/>
          </p:cNvSpPr>
          <p:nvPr>
            <p:ph type="body" sz="half" idx="2"/>
          </p:nvPr>
        </p:nvSpPr>
        <p:spPr>
          <a:xfrm>
            <a:off x="839788" y="4916556"/>
            <a:ext cx="5083934" cy="1484243"/>
          </a:xfrm>
        </p:spPr>
        <p:txBody>
          <a:bodyPr>
            <a:normAutofit lnSpcReduction="10000"/>
          </a:bodyPr>
          <a:lstStyle/>
          <a:p>
            <a:pPr marL="0" indent="0">
              <a:buNone/>
            </a:pPr>
            <a:r>
              <a:rPr lang="en-IN" sz="2800" b="1" dirty="0">
                <a:latin typeface="Times New Roman" panose="02020603050405020304" pitchFamily="18" charset="0"/>
                <a:cs typeface="Times New Roman" panose="02020603050405020304" pitchFamily="18" charset="0"/>
              </a:rPr>
              <a:t>Group: 2</a:t>
            </a:r>
          </a:p>
          <a:p>
            <a:pPr marL="0" indent="0">
              <a:buNone/>
            </a:pPr>
            <a:r>
              <a:rPr lang="en-IN" sz="2800" b="1" dirty="0">
                <a:latin typeface="Times New Roman" panose="02020603050405020304" pitchFamily="18" charset="0"/>
                <a:cs typeface="Times New Roman" panose="02020603050405020304" pitchFamily="18" charset="0"/>
              </a:rPr>
              <a:t>Simran</a:t>
            </a:r>
          </a:p>
          <a:p>
            <a:pPr marL="0" indent="0">
              <a:buNone/>
            </a:pPr>
            <a:r>
              <a:rPr lang="en-IN" sz="2800" b="1" dirty="0">
                <a:latin typeface="Times New Roman" panose="02020603050405020304" pitchFamily="18" charset="0"/>
                <a:cs typeface="Times New Roman" panose="02020603050405020304" pitchFamily="18" charset="0"/>
              </a:rPr>
              <a:t>C0765503</a:t>
            </a:r>
          </a:p>
          <a:p>
            <a:endParaRPr lang="en-IN" dirty="0"/>
          </a:p>
        </p:txBody>
      </p:sp>
    </p:spTree>
    <p:extLst>
      <p:ext uri="{BB962C8B-B14F-4D97-AF65-F5344CB8AC3E}">
        <p14:creationId xmlns:p14="http://schemas.microsoft.com/office/powerpoint/2010/main" val="26055293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5D7F891-5287-4DFE-B3CA-999B11945E5D}"/>
              </a:ext>
            </a:extLst>
          </p:cNvPr>
          <p:cNvSpPr>
            <a:spLocks noGrp="1"/>
          </p:cNvSpPr>
          <p:nvPr>
            <p:ph type="title"/>
          </p:nvPr>
        </p:nvSpPr>
        <p:spPr>
          <a:xfrm>
            <a:off x="838200" y="1"/>
            <a:ext cx="10515600" cy="874642"/>
          </a:xfrm>
        </p:spPr>
        <p:txBody>
          <a:bodyPr/>
          <a:lstStyle/>
          <a:p>
            <a:pPr algn="ctr"/>
            <a:r>
              <a:rPr lang="en-CA" b="1" dirty="0">
                <a:latin typeface="Times New Roman" panose="02020603050405020304" pitchFamily="18" charset="0"/>
                <a:cs typeface="Times New Roman" panose="02020603050405020304" pitchFamily="18" charset="0"/>
              </a:rPr>
              <a:t>INITIAL WINDOW</a:t>
            </a:r>
          </a:p>
        </p:txBody>
      </p:sp>
      <p:pic>
        <p:nvPicPr>
          <p:cNvPr id="6" name="Picture 5">
            <a:extLst>
              <a:ext uri="{FF2B5EF4-FFF2-40B4-BE49-F238E27FC236}">
                <a16:creationId xmlns:a16="http://schemas.microsoft.com/office/drawing/2014/main" id="{C36E4248-C6B3-4F4A-B7B9-D1933C0DCD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74643"/>
            <a:ext cx="12192000" cy="6154013"/>
          </a:xfrm>
          <a:prstGeom prst="rect">
            <a:avLst/>
          </a:prstGeom>
        </p:spPr>
      </p:pic>
    </p:spTree>
    <p:extLst>
      <p:ext uri="{BB962C8B-B14F-4D97-AF65-F5344CB8AC3E}">
        <p14:creationId xmlns:p14="http://schemas.microsoft.com/office/powerpoint/2010/main" val="41052116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2435255E-7775-44A0-8967-CB720A16F5CA}"/>
              </a:ext>
            </a:extLst>
          </p:cNvPr>
          <p:cNvSpPr/>
          <p:nvPr/>
        </p:nvSpPr>
        <p:spPr>
          <a:xfrm>
            <a:off x="3807912" y="3429000"/>
            <a:ext cx="45719" cy="782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pic>
        <p:nvPicPr>
          <p:cNvPr id="29" name="Picture 28" descr="Graphical user interface, text, application, email&#10;&#10;Description automatically generated">
            <a:extLst>
              <a:ext uri="{FF2B5EF4-FFF2-40B4-BE49-F238E27FC236}">
                <a16:creationId xmlns:a16="http://schemas.microsoft.com/office/drawing/2014/main" id="{08C79881-20D0-448E-9DB4-EBC2C78254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937" y="613954"/>
            <a:ext cx="6677957" cy="4240383"/>
          </a:xfrm>
          <a:prstGeom prst="rect">
            <a:avLst/>
          </a:prstGeom>
        </p:spPr>
      </p:pic>
      <p:sp>
        <p:nvSpPr>
          <p:cNvPr id="30" name="Rectangle: Rounded Corners 29">
            <a:extLst>
              <a:ext uri="{FF2B5EF4-FFF2-40B4-BE49-F238E27FC236}">
                <a16:creationId xmlns:a16="http://schemas.microsoft.com/office/drawing/2014/main" id="{758CFA89-00E1-4A01-A571-4B20C46625AD}"/>
              </a:ext>
            </a:extLst>
          </p:cNvPr>
          <p:cNvSpPr/>
          <p:nvPr/>
        </p:nvSpPr>
        <p:spPr>
          <a:xfrm>
            <a:off x="7114784" y="751563"/>
            <a:ext cx="3695178" cy="117744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Displays the name of the owner of the project</a:t>
            </a:r>
            <a:endParaRPr lang="en-CA" dirty="0"/>
          </a:p>
        </p:txBody>
      </p:sp>
      <p:cxnSp>
        <p:nvCxnSpPr>
          <p:cNvPr id="32" name="Straight Arrow Connector 31">
            <a:extLst>
              <a:ext uri="{FF2B5EF4-FFF2-40B4-BE49-F238E27FC236}">
                <a16:creationId xmlns:a16="http://schemas.microsoft.com/office/drawing/2014/main" id="{A3A3F8B5-34E7-4A4E-9BF4-BD372A3BFD8E}"/>
              </a:ext>
            </a:extLst>
          </p:cNvPr>
          <p:cNvCxnSpPr>
            <a:cxnSpLocks/>
          </p:cNvCxnSpPr>
          <p:nvPr/>
        </p:nvCxnSpPr>
        <p:spPr>
          <a:xfrm>
            <a:off x="4075611" y="1042881"/>
            <a:ext cx="3051699" cy="1220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4" name="Rectangle: Rounded Corners 33">
            <a:extLst>
              <a:ext uri="{FF2B5EF4-FFF2-40B4-BE49-F238E27FC236}">
                <a16:creationId xmlns:a16="http://schemas.microsoft.com/office/drawing/2014/main" id="{F160FEEC-7753-4FF6-9B5E-5835CE152527}"/>
              </a:ext>
            </a:extLst>
          </p:cNvPr>
          <p:cNvSpPr/>
          <p:nvPr/>
        </p:nvSpPr>
        <p:spPr>
          <a:xfrm>
            <a:off x="7127310" y="2317316"/>
            <a:ext cx="3682652" cy="70145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Name of the project is assigned here.</a:t>
            </a:r>
            <a:endParaRPr lang="en-CA" dirty="0"/>
          </a:p>
        </p:txBody>
      </p:sp>
      <p:sp>
        <p:nvSpPr>
          <p:cNvPr id="35" name="Rectangle: Rounded Corners 34">
            <a:extLst>
              <a:ext uri="{FF2B5EF4-FFF2-40B4-BE49-F238E27FC236}">
                <a16:creationId xmlns:a16="http://schemas.microsoft.com/office/drawing/2014/main" id="{F3AE2B3E-F8AD-4A44-8351-1C66A5173C91}"/>
              </a:ext>
            </a:extLst>
          </p:cNvPr>
          <p:cNvSpPr/>
          <p:nvPr/>
        </p:nvSpPr>
        <p:spPr>
          <a:xfrm>
            <a:off x="876822" y="5148197"/>
            <a:ext cx="4584526" cy="95824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Details of the project can be added here</a:t>
            </a:r>
            <a:endParaRPr lang="en-CA" dirty="0"/>
          </a:p>
        </p:txBody>
      </p:sp>
      <p:sp>
        <p:nvSpPr>
          <p:cNvPr id="36" name="Rectangle: Rounded Corners 35">
            <a:extLst>
              <a:ext uri="{FF2B5EF4-FFF2-40B4-BE49-F238E27FC236}">
                <a16:creationId xmlns:a16="http://schemas.microsoft.com/office/drawing/2014/main" id="{0CADD490-FBC6-4885-93B9-AC5B60D5AAFD}"/>
              </a:ext>
            </a:extLst>
          </p:cNvPr>
          <p:cNvSpPr/>
          <p:nvPr/>
        </p:nvSpPr>
        <p:spPr>
          <a:xfrm>
            <a:off x="7327726" y="3883069"/>
            <a:ext cx="3482236" cy="63882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Information regarding the path of the project.</a:t>
            </a:r>
            <a:endParaRPr lang="en-CA" dirty="0"/>
          </a:p>
        </p:txBody>
      </p:sp>
      <p:sp>
        <p:nvSpPr>
          <p:cNvPr id="37" name="Rectangle 36">
            <a:extLst>
              <a:ext uri="{FF2B5EF4-FFF2-40B4-BE49-F238E27FC236}">
                <a16:creationId xmlns:a16="http://schemas.microsoft.com/office/drawing/2014/main" id="{423D3F0E-7191-4C30-8FE6-C3E5D9E370C4}"/>
              </a:ext>
            </a:extLst>
          </p:cNvPr>
          <p:cNvSpPr/>
          <p:nvPr/>
        </p:nvSpPr>
        <p:spPr>
          <a:xfrm>
            <a:off x="7127310" y="5285984"/>
            <a:ext cx="3482236" cy="63882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After filling all the information click on save option to store the details</a:t>
            </a:r>
            <a:endParaRPr lang="en-CA" dirty="0"/>
          </a:p>
        </p:txBody>
      </p:sp>
      <p:cxnSp>
        <p:nvCxnSpPr>
          <p:cNvPr id="39" name="Straight Arrow Connector 38">
            <a:extLst>
              <a:ext uri="{FF2B5EF4-FFF2-40B4-BE49-F238E27FC236}">
                <a16:creationId xmlns:a16="http://schemas.microsoft.com/office/drawing/2014/main" id="{E1B79C78-D155-497A-8559-D1B0703289B1}"/>
              </a:ext>
            </a:extLst>
          </p:cNvPr>
          <p:cNvCxnSpPr>
            <a:cxnSpLocks/>
            <a:endCxn id="34" idx="1"/>
          </p:cNvCxnSpPr>
          <p:nvPr/>
        </p:nvCxnSpPr>
        <p:spPr>
          <a:xfrm>
            <a:off x="3839463" y="1397100"/>
            <a:ext cx="3287847" cy="12709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1" name="Straight Arrow Connector 40">
            <a:extLst>
              <a:ext uri="{FF2B5EF4-FFF2-40B4-BE49-F238E27FC236}">
                <a16:creationId xmlns:a16="http://schemas.microsoft.com/office/drawing/2014/main" id="{2356A4D0-DF78-47F2-A671-A33F833B2975}"/>
              </a:ext>
            </a:extLst>
          </p:cNvPr>
          <p:cNvCxnSpPr>
            <a:cxnSpLocks/>
          </p:cNvCxnSpPr>
          <p:nvPr/>
        </p:nvCxnSpPr>
        <p:spPr>
          <a:xfrm>
            <a:off x="3853631" y="1768363"/>
            <a:ext cx="3474095" cy="22941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5" name="Straight Arrow Connector 44">
            <a:extLst>
              <a:ext uri="{FF2B5EF4-FFF2-40B4-BE49-F238E27FC236}">
                <a16:creationId xmlns:a16="http://schemas.microsoft.com/office/drawing/2014/main" id="{43572BF8-44CB-4600-97A1-BC0A8EAB3E80}"/>
              </a:ext>
            </a:extLst>
          </p:cNvPr>
          <p:cNvCxnSpPr>
            <a:cxnSpLocks/>
          </p:cNvCxnSpPr>
          <p:nvPr/>
        </p:nvCxnSpPr>
        <p:spPr>
          <a:xfrm>
            <a:off x="2103120" y="2782389"/>
            <a:ext cx="0" cy="236580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8" name="Straight Arrow Connector 47">
            <a:extLst>
              <a:ext uri="{FF2B5EF4-FFF2-40B4-BE49-F238E27FC236}">
                <a16:creationId xmlns:a16="http://schemas.microsoft.com/office/drawing/2014/main" id="{64B85E22-0F49-4DAD-ADBC-CA55C0674DF9}"/>
              </a:ext>
            </a:extLst>
          </p:cNvPr>
          <p:cNvCxnSpPr/>
          <p:nvPr/>
        </p:nvCxnSpPr>
        <p:spPr>
          <a:xfrm>
            <a:off x="5729866" y="4637314"/>
            <a:ext cx="1384918" cy="8229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1" name="Title 50">
            <a:extLst>
              <a:ext uri="{FF2B5EF4-FFF2-40B4-BE49-F238E27FC236}">
                <a16:creationId xmlns:a16="http://schemas.microsoft.com/office/drawing/2014/main" id="{8CC4B7D5-C9AA-42C4-AE19-5C6BB7A8B981}"/>
              </a:ext>
            </a:extLst>
          </p:cNvPr>
          <p:cNvSpPr>
            <a:spLocks noGrp="1"/>
          </p:cNvSpPr>
          <p:nvPr>
            <p:ph type="title"/>
          </p:nvPr>
        </p:nvSpPr>
        <p:spPr>
          <a:xfrm>
            <a:off x="795224" y="80112"/>
            <a:ext cx="10515600" cy="377591"/>
          </a:xfrm>
        </p:spPr>
        <p:txBody>
          <a:bodyPr>
            <a:noAutofit/>
          </a:bodyPr>
          <a:lstStyle/>
          <a:p>
            <a:pPr algn="ctr"/>
            <a:r>
              <a:rPr lang="en-US" b="1" dirty="0">
                <a:latin typeface="Times New Roman" panose="02020603050405020304" pitchFamily="18" charset="0"/>
                <a:cs typeface="Times New Roman" panose="02020603050405020304" pitchFamily="18" charset="0"/>
              </a:rPr>
              <a:t>CREATING NEW PROJECT</a:t>
            </a:r>
            <a:endParaRPr lang="en-CA"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309863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0E032-8705-4134-BD36-93EBFC83E8C6}"/>
              </a:ext>
            </a:extLst>
          </p:cNvPr>
          <p:cNvSpPr>
            <a:spLocks noGrp="1"/>
          </p:cNvSpPr>
          <p:nvPr>
            <p:ph type="title"/>
          </p:nvPr>
        </p:nvSpPr>
        <p:spPr>
          <a:xfrm>
            <a:off x="838200" y="365126"/>
            <a:ext cx="10515600" cy="589032"/>
          </a:xfrm>
        </p:spPr>
        <p:txBody>
          <a:bodyPr>
            <a:noAutofit/>
          </a:bodyPr>
          <a:lstStyle/>
          <a:p>
            <a:pPr algn="ctr"/>
            <a:r>
              <a:rPr lang="en-IN" b="1" dirty="0">
                <a:latin typeface="Times New Roman" panose="02020603050405020304" pitchFamily="18" charset="0"/>
                <a:cs typeface="Times New Roman" panose="02020603050405020304" pitchFamily="18" charset="0"/>
              </a:rPr>
              <a:t>MY PERSONAL WORKSPACE IN EASYEDA</a:t>
            </a:r>
          </a:p>
        </p:txBody>
      </p:sp>
      <p:pic>
        <p:nvPicPr>
          <p:cNvPr id="5" name="Content Placeholder 4">
            <a:extLst>
              <a:ext uri="{FF2B5EF4-FFF2-40B4-BE49-F238E27FC236}">
                <a16:creationId xmlns:a16="http://schemas.microsoft.com/office/drawing/2014/main" id="{081EE2E1-6120-450E-9921-24F35B44BC4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1" y="1272208"/>
            <a:ext cx="10691190" cy="5220665"/>
          </a:xfrm>
        </p:spPr>
      </p:pic>
    </p:spTree>
    <p:extLst>
      <p:ext uri="{BB962C8B-B14F-4D97-AF65-F5344CB8AC3E}">
        <p14:creationId xmlns:p14="http://schemas.microsoft.com/office/powerpoint/2010/main" val="5784471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Graphical user interface, text, application, email&#10;&#10;Description automatically generated">
            <a:extLst>
              <a:ext uri="{FF2B5EF4-FFF2-40B4-BE49-F238E27FC236}">
                <a16:creationId xmlns:a16="http://schemas.microsoft.com/office/drawing/2014/main" id="{E45F3C5E-4C16-4995-99AD-F06B66CB2A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9949" y="1526363"/>
            <a:ext cx="7001852" cy="3924848"/>
          </a:xfrm>
          <a:prstGeom prst="rect">
            <a:avLst/>
          </a:prstGeom>
        </p:spPr>
      </p:pic>
      <p:sp>
        <p:nvSpPr>
          <p:cNvPr id="7" name="Rectangle: Rounded Corners 6">
            <a:extLst>
              <a:ext uri="{FF2B5EF4-FFF2-40B4-BE49-F238E27FC236}">
                <a16:creationId xmlns:a16="http://schemas.microsoft.com/office/drawing/2014/main" id="{16B0E72D-BBFF-4353-9938-39C0CEE85593}"/>
              </a:ext>
            </a:extLst>
          </p:cNvPr>
          <p:cNvSpPr/>
          <p:nvPr/>
        </p:nvSpPr>
        <p:spPr>
          <a:xfrm>
            <a:off x="8131126" y="1786597"/>
            <a:ext cx="2574388" cy="74558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Search for the component you need.</a:t>
            </a:r>
            <a:endParaRPr lang="en-CA" dirty="0"/>
          </a:p>
        </p:txBody>
      </p:sp>
      <p:sp>
        <p:nvSpPr>
          <p:cNvPr id="8" name="Rectangle: Rounded Corners 7">
            <a:extLst>
              <a:ext uri="{FF2B5EF4-FFF2-40B4-BE49-F238E27FC236}">
                <a16:creationId xmlns:a16="http://schemas.microsoft.com/office/drawing/2014/main" id="{295FEDB8-D6BA-443E-A102-2DFE04D962CF}"/>
              </a:ext>
            </a:extLst>
          </p:cNvPr>
          <p:cNvSpPr/>
          <p:nvPr/>
        </p:nvSpPr>
        <p:spPr>
          <a:xfrm>
            <a:off x="8131126" y="3052689"/>
            <a:ext cx="2574388" cy="87219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Schematic design </a:t>
            </a:r>
            <a:endParaRPr lang="en-CA" dirty="0"/>
          </a:p>
        </p:txBody>
      </p:sp>
      <p:sp>
        <p:nvSpPr>
          <p:cNvPr id="9" name="Rectangle: Rounded Corners 8">
            <a:extLst>
              <a:ext uri="{FF2B5EF4-FFF2-40B4-BE49-F238E27FC236}">
                <a16:creationId xmlns:a16="http://schemas.microsoft.com/office/drawing/2014/main" id="{00A5DA29-5D52-478A-9820-438AC5B6BBD2}"/>
              </a:ext>
            </a:extLst>
          </p:cNvPr>
          <p:cNvSpPr/>
          <p:nvPr/>
        </p:nvSpPr>
        <p:spPr>
          <a:xfrm>
            <a:off x="8131126" y="4276578"/>
            <a:ext cx="2475914" cy="71745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PCB Design</a:t>
            </a:r>
            <a:endParaRPr lang="en-CA" dirty="0"/>
          </a:p>
        </p:txBody>
      </p:sp>
      <p:sp>
        <p:nvSpPr>
          <p:cNvPr id="10" name="Rectangle: Rounded Corners 9">
            <a:extLst>
              <a:ext uri="{FF2B5EF4-FFF2-40B4-BE49-F238E27FC236}">
                <a16:creationId xmlns:a16="http://schemas.microsoft.com/office/drawing/2014/main" id="{60D5A392-7C02-44CF-803C-FF4946BDFAD7}"/>
              </a:ext>
            </a:extLst>
          </p:cNvPr>
          <p:cNvSpPr/>
          <p:nvPr/>
        </p:nvSpPr>
        <p:spPr>
          <a:xfrm>
            <a:off x="1336431" y="5739618"/>
            <a:ext cx="3545058" cy="87219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Choose required component from the list that appears.</a:t>
            </a:r>
            <a:endParaRPr lang="en-CA" dirty="0"/>
          </a:p>
        </p:txBody>
      </p:sp>
      <p:sp>
        <p:nvSpPr>
          <p:cNvPr id="11" name="Rectangle: Rounded Corners 10">
            <a:extLst>
              <a:ext uri="{FF2B5EF4-FFF2-40B4-BE49-F238E27FC236}">
                <a16:creationId xmlns:a16="http://schemas.microsoft.com/office/drawing/2014/main" id="{3FA052C3-1AE7-4A12-8080-770C03C084F4}"/>
              </a:ext>
            </a:extLst>
          </p:cNvPr>
          <p:cNvSpPr/>
          <p:nvPr/>
        </p:nvSpPr>
        <p:spPr>
          <a:xfrm>
            <a:off x="344243" y="422031"/>
            <a:ext cx="11430415" cy="84406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400" b="1" dirty="0">
                <a:latin typeface="Times New Roman" panose="02020603050405020304" pitchFamily="18" charset="0"/>
                <a:cs typeface="Times New Roman" panose="02020603050405020304" pitchFamily="18" charset="0"/>
              </a:rPr>
              <a:t>SEARCHING COMPONENTS</a:t>
            </a:r>
            <a:endParaRPr lang="en-CA" sz="4400" b="1" dirty="0">
              <a:latin typeface="Times New Roman" panose="02020603050405020304" pitchFamily="18" charset="0"/>
              <a:cs typeface="Times New Roman" panose="02020603050405020304" pitchFamily="18" charset="0"/>
            </a:endParaRPr>
          </a:p>
        </p:txBody>
      </p:sp>
      <p:cxnSp>
        <p:nvCxnSpPr>
          <p:cNvPr id="13" name="Straight Arrow Connector 12">
            <a:extLst>
              <a:ext uri="{FF2B5EF4-FFF2-40B4-BE49-F238E27FC236}">
                <a16:creationId xmlns:a16="http://schemas.microsoft.com/office/drawing/2014/main" id="{8CDD5FA3-344E-4346-851D-E6FDE02A00BD}"/>
              </a:ext>
            </a:extLst>
          </p:cNvPr>
          <p:cNvCxnSpPr/>
          <p:nvPr/>
        </p:nvCxnSpPr>
        <p:spPr>
          <a:xfrm>
            <a:off x="5512526" y="1881051"/>
            <a:ext cx="2618600" cy="1567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8FA1CB39-2736-4456-825B-FC7E32340974}"/>
              </a:ext>
            </a:extLst>
          </p:cNvPr>
          <p:cNvCxnSpPr/>
          <p:nvPr/>
        </p:nvCxnSpPr>
        <p:spPr>
          <a:xfrm>
            <a:off x="7093131" y="2753248"/>
            <a:ext cx="1037995" cy="5647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3C8445CD-E2BD-4467-B408-2A236FC0542A}"/>
              </a:ext>
            </a:extLst>
          </p:cNvPr>
          <p:cNvCxnSpPr/>
          <p:nvPr/>
        </p:nvCxnSpPr>
        <p:spPr>
          <a:xfrm>
            <a:off x="7171509" y="3749040"/>
            <a:ext cx="959617" cy="6963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A1559C57-4E00-4E2F-9FF8-CBEDD0AB593C}"/>
              </a:ext>
            </a:extLst>
          </p:cNvPr>
          <p:cNvCxnSpPr/>
          <p:nvPr/>
        </p:nvCxnSpPr>
        <p:spPr>
          <a:xfrm>
            <a:off x="3370217" y="4276578"/>
            <a:ext cx="0" cy="14630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5296518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C68142A9-31ED-4F67-BE01-7133A0CEEB0D}"/>
              </a:ext>
            </a:extLst>
          </p:cNvPr>
          <p:cNvSpPr>
            <a:spLocks noGrp="1"/>
          </p:cNvSpPr>
          <p:nvPr>
            <p:ph type="title"/>
          </p:nvPr>
        </p:nvSpPr>
        <p:spPr>
          <a:xfrm>
            <a:off x="546351" y="433545"/>
            <a:ext cx="11139854" cy="1088738"/>
          </a:xfrm>
        </p:spPr>
        <p:txBody>
          <a:bodyPr vert="horz" lIns="91440" tIns="45720" rIns="91440" bIns="45720" rtlCol="0" anchor="b">
            <a:noAutofit/>
          </a:bodyPr>
          <a:lstStyle/>
          <a:p>
            <a:pPr algn="ctr"/>
            <a:r>
              <a:rPr lang="en-US" b="1" dirty="0">
                <a:solidFill>
                  <a:srgbClr val="FFFFFF"/>
                </a:solidFill>
                <a:latin typeface="Times New Roman" panose="02020603050405020304" pitchFamily="18" charset="0"/>
                <a:cs typeface="Times New Roman" panose="02020603050405020304" pitchFamily="18" charset="0"/>
              </a:rPr>
              <a:t>SOME OTHER EXAMPLES OF ADDING VARIOUS COMPONENTS</a:t>
            </a:r>
          </a:p>
        </p:txBody>
      </p:sp>
      <p:cxnSp>
        <p:nvCxnSpPr>
          <p:cNvPr id="30" name="Straight Connector 29">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14" name="Content Placeholder 13">
            <a:extLst>
              <a:ext uri="{FF2B5EF4-FFF2-40B4-BE49-F238E27FC236}">
                <a16:creationId xmlns:a16="http://schemas.microsoft.com/office/drawing/2014/main" id="{87F5C2EB-912B-4AE1-A267-4C14C382F629}"/>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331567" y="2302511"/>
            <a:ext cx="5455917" cy="4275115"/>
          </a:xfrm>
          <a:prstGeom prst="rect">
            <a:avLst/>
          </a:prstGeom>
        </p:spPr>
      </p:pic>
      <p:cxnSp>
        <p:nvCxnSpPr>
          <p:cNvPr id="32" name="Straight Connector 31">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8" name="Content Placeholder 7" descr="Graphical user interface, application&#10;&#10;Description automatically generated">
            <a:extLst>
              <a:ext uri="{FF2B5EF4-FFF2-40B4-BE49-F238E27FC236}">
                <a16:creationId xmlns:a16="http://schemas.microsoft.com/office/drawing/2014/main" id="{1386C4F6-A92D-4B59-8255-AE427F3DEB01}"/>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6445073" y="2302511"/>
            <a:ext cx="5455917" cy="4275115"/>
          </a:xfrm>
          <a:prstGeom prst="rect">
            <a:avLst/>
          </a:prstGeom>
        </p:spPr>
      </p:pic>
    </p:spTree>
    <p:extLst>
      <p:ext uri="{BB962C8B-B14F-4D97-AF65-F5344CB8AC3E}">
        <p14:creationId xmlns:p14="http://schemas.microsoft.com/office/powerpoint/2010/main" val="33887757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CAEBC3D-EABE-49D4-ABDA-E2E12DE764DD}"/>
              </a:ext>
            </a:extLst>
          </p:cNvPr>
          <p:cNvSpPr>
            <a:spLocks noGrp="1"/>
          </p:cNvSpPr>
          <p:nvPr>
            <p:ph type="title"/>
          </p:nvPr>
        </p:nvSpPr>
        <p:spPr>
          <a:xfrm>
            <a:off x="838200" y="365126"/>
            <a:ext cx="5340605" cy="1146176"/>
          </a:xfrm>
        </p:spPr>
        <p:txBody>
          <a:bodyPr>
            <a:noAutofit/>
          </a:bodyPr>
          <a:lstStyle/>
          <a:p>
            <a:r>
              <a:rPr lang="en-US" dirty="0">
                <a:latin typeface="Times New Roman" panose="02020603050405020304" pitchFamily="18" charset="0"/>
                <a:cs typeface="Times New Roman" panose="02020603050405020304" pitchFamily="18" charset="0"/>
              </a:rPr>
              <a:t>CONNECTION  1: SERVO MOTOR </a:t>
            </a:r>
            <a:endParaRPr lang="en-CA" dirty="0">
              <a:latin typeface="Times New Roman" panose="02020603050405020304" pitchFamily="18" charset="0"/>
              <a:cs typeface="Times New Roman" panose="02020603050405020304" pitchFamily="18" charset="0"/>
            </a:endParaRPr>
          </a:p>
        </p:txBody>
      </p:sp>
      <p:sp>
        <p:nvSpPr>
          <p:cNvPr id="14" name="Freeform: Shape 10">
            <a:extLst>
              <a:ext uri="{FF2B5EF4-FFF2-40B4-BE49-F238E27FC236}">
                <a16:creationId xmlns:a16="http://schemas.microsoft.com/office/drawing/2014/main" id="{05C7EBC3-4672-4DAB-81C2-58661FAFAE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78805" y="-2"/>
            <a:ext cx="6013194" cy="1511304"/>
          </a:xfrm>
          <a:custGeom>
            <a:avLst/>
            <a:gdLst>
              <a:gd name="connsiteX0" fmla="*/ 4545473 w 6013194"/>
              <a:gd name="connsiteY0" fmla="*/ 0 h 1511304"/>
              <a:gd name="connsiteX1" fmla="*/ 6013194 w 6013194"/>
              <a:gd name="connsiteY1" fmla="*/ 0 h 1511304"/>
              <a:gd name="connsiteX2" fmla="*/ 6013194 w 6013194"/>
              <a:gd name="connsiteY2" fmla="*/ 1508760 h 1511304"/>
              <a:gd name="connsiteX3" fmla="*/ 4545474 w 6013194"/>
              <a:gd name="connsiteY3" fmla="*/ 1508760 h 1511304"/>
              <a:gd name="connsiteX4" fmla="*/ 4545474 w 6013194"/>
              <a:gd name="connsiteY4" fmla="*/ 1511304 h 1511304"/>
              <a:gd name="connsiteX5" fmla="*/ 0 w 6013194"/>
              <a:gd name="connsiteY5" fmla="*/ 1511304 h 1511304"/>
              <a:gd name="connsiteX6" fmla="*/ 697617 w 6013194"/>
              <a:gd name="connsiteY6" fmla="*/ 3 h 1511304"/>
              <a:gd name="connsiteX7" fmla="*/ 4545473 w 6013194"/>
              <a:gd name="connsiteY7" fmla="*/ 3 h 1511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13194" h="1511304">
                <a:moveTo>
                  <a:pt x="4545473" y="0"/>
                </a:moveTo>
                <a:lnTo>
                  <a:pt x="6013194" y="0"/>
                </a:lnTo>
                <a:lnTo>
                  <a:pt x="6013194" y="1508760"/>
                </a:lnTo>
                <a:lnTo>
                  <a:pt x="4545474" y="1508760"/>
                </a:lnTo>
                <a:lnTo>
                  <a:pt x="4545474" y="1511304"/>
                </a:lnTo>
                <a:lnTo>
                  <a:pt x="0" y="1511304"/>
                </a:lnTo>
                <a:lnTo>
                  <a:pt x="697617" y="3"/>
                </a:lnTo>
                <a:lnTo>
                  <a:pt x="4545473" y="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40BF962F-4C6F-461E-86F2-C43F56CC93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80797" y="1690688"/>
            <a:ext cx="8711202" cy="5167312"/>
          </a:xfrm>
          <a:custGeom>
            <a:avLst/>
            <a:gdLst>
              <a:gd name="connsiteX0" fmla="*/ 0 w 8711202"/>
              <a:gd name="connsiteY0" fmla="*/ 0 h 5167312"/>
              <a:gd name="connsiteX1" fmla="*/ 7243482 w 8711202"/>
              <a:gd name="connsiteY1" fmla="*/ 0 h 5167312"/>
              <a:gd name="connsiteX2" fmla="*/ 8711202 w 8711202"/>
              <a:gd name="connsiteY2" fmla="*/ 0 h 5167312"/>
              <a:gd name="connsiteX3" fmla="*/ 8711202 w 8711202"/>
              <a:gd name="connsiteY3" fmla="*/ 5167312 h 5167312"/>
              <a:gd name="connsiteX4" fmla="*/ 7243482 w 8711202"/>
              <a:gd name="connsiteY4" fmla="*/ 5167312 h 5167312"/>
              <a:gd name="connsiteX5" fmla="*/ 221324 w 8711202"/>
              <a:gd name="connsiteY5" fmla="*/ 5167312 h 5167312"/>
              <a:gd name="connsiteX6" fmla="*/ 2615203 w 8711202"/>
              <a:gd name="connsiteY6" fmla="*/ 952 h 5167312"/>
              <a:gd name="connsiteX7" fmla="*/ 0 w 8711202"/>
              <a:gd name="connsiteY7"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1202" h="5167312">
                <a:moveTo>
                  <a:pt x="0" y="0"/>
                </a:moveTo>
                <a:lnTo>
                  <a:pt x="7243482" y="0"/>
                </a:lnTo>
                <a:lnTo>
                  <a:pt x="8711202" y="0"/>
                </a:lnTo>
                <a:lnTo>
                  <a:pt x="8711202" y="5167312"/>
                </a:lnTo>
                <a:lnTo>
                  <a:pt x="7243482" y="5167312"/>
                </a:lnTo>
                <a:lnTo>
                  <a:pt x="221324" y="5167312"/>
                </a:lnTo>
                <a:lnTo>
                  <a:pt x="2615203" y="952"/>
                </a:lnTo>
                <a:lnTo>
                  <a:pt x="0" y="952"/>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2E94A4F7-38E4-45EA-8E2E-CE1B5766B4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5931454" cy="5166360"/>
          </a:xfrm>
          <a:custGeom>
            <a:avLst/>
            <a:gdLst>
              <a:gd name="connsiteX0" fmla="*/ 0 w 5931454"/>
              <a:gd name="connsiteY0" fmla="*/ 0 h 5166360"/>
              <a:gd name="connsiteX1" fmla="*/ 5931454 w 5931454"/>
              <a:gd name="connsiteY1" fmla="*/ 0 h 5166360"/>
              <a:gd name="connsiteX2" fmla="*/ 3537575 w 5931454"/>
              <a:gd name="connsiteY2" fmla="*/ 5166360 h 5166360"/>
              <a:gd name="connsiteX3" fmla="*/ 0 w 5931454"/>
              <a:gd name="connsiteY3" fmla="*/ 5166360 h 5166360"/>
            </a:gdLst>
            <a:ahLst/>
            <a:cxnLst>
              <a:cxn ang="0">
                <a:pos x="connsiteX0" y="connsiteY0"/>
              </a:cxn>
              <a:cxn ang="0">
                <a:pos x="connsiteX1" y="connsiteY1"/>
              </a:cxn>
              <a:cxn ang="0">
                <a:pos x="connsiteX2" y="connsiteY2"/>
              </a:cxn>
              <a:cxn ang="0">
                <a:pos x="connsiteX3" y="connsiteY3"/>
              </a:cxn>
            </a:cxnLst>
            <a:rect l="l" t="t" r="r" b="b"/>
            <a:pathLst>
              <a:path w="5931454" h="5166360">
                <a:moveTo>
                  <a:pt x="0" y="0"/>
                </a:moveTo>
                <a:lnTo>
                  <a:pt x="5931454" y="0"/>
                </a:lnTo>
                <a:lnTo>
                  <a:pt x="3537575" y="5166360"/>
                </a:lnTo>
                <a:lnTo>
                  <a:pt x="0" y="5166360"/>
                </a:lnTo>
                <a:close/>
              </a:path>
            </a:pathLst>
          </a:cu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Content Placeholder 4">
            <a:extLst>
              <a:ext uri="{FF2B5EF4-FFF2-40B4-BE49-F238E27FC236}">
                <a16:creationId xmlns:a16="http://schemas.microsoft.com/office/drawing/2014/main" id="{436BF58A-86C7-4336-9404-FF4E0A313A8A}"/>
              </a:ext>
            </a:extLst>
          </p:cNvPr>
          <p:cNvSpPr>
            <a:spLocks noGrp="1"/>
          </p:cNvSpPr>
          <p:nvPr>
            <p:ph idx="1"/>
          </p:nvPr>
        </p:nvSpPr>
        <p:spPr>
          <a:xfrm>
            <a:off x="838200" y="2173288"/>
            <a:ext cx="3603171" cy="3639684"/>
          </a:xfrm>
        </p:spPr>
        <p:txBody>
          <a:bodyPr anchor="ctr">
            <a:normAutofit/>
          </a:bodyPr>
          <a:lstStyle/>
          <a:p>
            <a:pPr algn="just"/>
            <a:r>
              <a:rPr lang="en-US" sz="2400" dirty="0">
                <a:solidFill>
                  <a:srgbClr val="FFFFFF"/>
                </a:solidFill>
                <a:latin typeface="Times New Roman" panose="02020603050405020304" pitchFamily="18" charset="0"/>
                <a:cs typeface="Times New Roman" panose="02020603050405020304" pitchFamily="18" charset="0"/>
              </a:rPr>
              <a:t>Servo motor is connected directly to the beaglebone black.</a:t>
            </a:r>
          </a:p>
          <a:p>
            <a:pPr algn="just"/>
            <a:r>
              <a:rPr lang="en-US" sz="2400" dirty="0">
                <a:solidFill>
                  <a:srgbClr val="FFFFFF"/>
                </a:solidFill>
                <a:latin typeface="Times New Roman" panose="02020603050405020304" pitchFamily="18" charset="0"/>
                <a:cs typeface="Times New Roman" panose="02020603050405020304" pitchFamily="18" charset="0"/>
              </a:rPr>
              <a:t>We are using motor to open the locker.</a:t>
            </a:r>
          </a:p>
          <a:p>
            <a:pPr algn="just"/>
            <a:r>
              <a:rPr lang="en-CA" sz="2400" dirty="0">
                <a:solidFill>
                  <a:srgbClr val="FFFFFF"/>
                </a:solidFill>
                <a:latin typeface="Times New Roman" panose="02020603050405020304" pitchFamily="18" charset="0"/>
                <a:cs typeface="Times New Roman" panose="02020603050405020304" pitchFamily="18" charset="0"/>
              </a:rPr>
              <a:t>Connections made with the help of GPOI pins.</a:t>
            </a:r>
          </a:p>
          <a:p>
            <a:endParaRPr lang="en-CA" sz="2000" dirty="0">
              <a:solidFill>
                <a:srgbClr val="FFFFFF"/>
              </a:solidFill>
            </a:endParaRPr>
          </a:p>
        </p:txBody>
      </p:sp>
      <p:graphicFrame>
        <p:nvGraphicFramePr>
          <p:cNvPr id="6" name="Table 6">
            <a:extLst>
              <a:ext uri="{FF2B5EF4-FFF2-40B4-BE49-F238E27FC236}">
                <a16:creationId xmlns:a16="http://schemas.microsoft.com/office/drawing/2014/main" id="{4DFC8EED-35F3-4DFD-884B-C54814FD7D0F}"/>
              </a:ext>
            </a:extLst>
          </p:cNvPr>
          <p:cNvGraphicFramePr>
            <a:graphicFrameLocks noGrp="1"/>
          </p:cNvGraphicFramePr>
          <p:nvPr>
            <p:extLst>
              <p:ext uri="{D42A27DB-BD31-4B8C-83A1-F6EECF244321}">
                <p14:modId xmlns:p14="http://schemas.microsoft.com/office/powerpoint/2010/main" val="3964873373"/>
              </p:ext>
            </p:extLst>
          </p:nvPr>
        </p:nvGraphicFramePr>
        <p:xfrm>
          <a:off x="6183088" y="2840688"/>
          <a:ext cx="5170712" cy="2668875"/>
        </p:xfrm>
        <a:graphic>
          <a:graphicData uri="http://schemas.openxmlformats.org/drawingml/2006/table">
            <a:tbl>
              <a:tblPr firstRow="1" bandRow="1">
                <a:tableStyleId>{21E4AEA4-8DFA-4A89-87EB-49C32662AFE0}</a:tableStyleId>
              </a:tblPr>
              <a:tblGrid>
                <a:gridCol w="2882606">
                  <a:extLst>
                    <a:ext uri="{9D8B030D-6E8A-4147-A177-3AD203B41FA5}">
                      <a16:colId xmlns:a16="http://schemas.microsoft.com/office/drawing/2014/main" val="2863083839"/>
                    </a:ext>
                  </a:extLst>
                </a:gridCol>
                <a:gridCol w="2288106">
                  <a:extLst>
                    <a:ext uri="{9D8B030D-6E8A-4147-A177-3AD203B41FA5}">
                      <a16:colId xmlns:a16="http://schemas.microsoft.com/office/drawing/2014/main" val="105981577"/>
                    </a:ext>
                  </a:extLst>
                </a:gridCol>
              </a:tblGrid>
              <a:tr h="998070">
                <a:tc>
                  <a:txBody>
                    <a:bodyPr/>
                    <a:lstStyle/>
                    <a:p>
                      <a:pPr algn="ctr"/>
                      <a:r>
                        <a:rPr lang="en-US" sz="2400" dirty="0">
                          <a:latin typeface="Times New Roman" panose="02020603050405020304" pitchFamily="18" charset="0"/>
                          <a:cs typeface="Times New Roman" panose="02020603050405020304" pitchFamily="18" charset="0"/>
                        </a:rPr>
                        <a:t>Servo motor</a:t>
                      </a:r>
                      <a:endParaRPr lang="en-CA" sz="2400" dirty="0">
                        <a:latin typeface="Times New Roman" panose="02020603050405020304" pitchFamily="18" charset="0"/>
                        <a:cs typeface="Times New Roman" panose="02020603050405020304" pitchFamily="18" charset="0"/>
                      </a:endParaRPr>
                    </a:p>
                  </a:txBody>
                  <a:tcPr marL="82713" marR="82713" marT="41356" marB="41356"/>
                </a:tc>
                <a:tc>
                  <a:txBody>
                    <a:bodyPr/>
                    <a:lstStyle/>
                    <a:p>
                      <a:pPr algn="ctr"/>
                      <a:r>
                        <a:rPr lang="en-US" sz="2400" dirty="0">
                          <a:latin typeface="Times New Roman" panose="02020603050405020304" pitchFamily="18" charset="0"/>
                          <a:cs typeface="Times New Roman" panose="02020603050405020304" pitchFamily="18" charset="0"/>
                        </a:rPr>
                        <a:t>Beaglebone Black</a:t>
                      </a:r>
                      <a:endParaRPr lang="en-CA" sz="2400" dirty="0">
                        <a:latin typeface="Times New Roman" panose="02020603050405020304" pitchFamily="18" charset="0"/>
                        <a:cs typeface="Times New Roman" panose="02020603050405020304" pitchFamily="18" charset="0"/>
                      </a:endParaRPr>
                    </a:p>
                  </a:txBody>
                  <a:tcPr marL="82713" marR="82713" marT="41356" marB="41356"/>
                </a:tc>
                <a:extLst>
                  <a:ext uri="{0D108BD9-81ED-4DB2-BD59-A6C34878D82A}">
                    <a16:rowId xmlns:a16="http://schemas.microsoft.com/office/drawing/2014/main" val="730745206"/>
                  </a:ext>
                </a:extLst>
              </a:tr>
              <a:tr h="556935">
                <a:tc>
                  <a:txBody>
                    <a:bodyPr/>
                    <a:lstStyle/>
                    <a:p>
                      <a:pPr algn="ctr"/>
                      <a:r>
                        <a:rPr lang="en-US" sz="2400" dirty="0">
                          <a:latin typeface="Times New Roman" panose="02020603050405020304" pitchFamily="18" charset="0"/>
                          <a:cs typeface="Times New Roman" panose="02020603050405020304" pitchFamily="18" charset="0"/>
                        </a:rPr>
                        <a:t>GND(BROWN)</a:t>
                      </a:r>
                      <a:endParaRPr lang="en-CA" sz="2400" dirty="0">
                        <a:latin typeface="Times New Roman" panose="02020603050405020304" pitchFamily="18" charset="0"/>
                        <a:cs typeface="Times New Roman" panose="02020603050405020304" pitchFamily="18" charset="0"/>
                      </a:endParaRPr>
                    </a:p>
                  </a:txBody>
                  <a:tcPr marL="82713" marR="82713" marT="41356" marB="41356"/>
                </a:tc>
                <a:tc>
                  <a:txBody>
                    <a:bodyPr/>
                    <a:lstStyle/>
                    <a:p>
                      <a:pPr algn="ctr"/>
                      <a:r>
                        <a:rPr lang="en-US" sz="2400" dirty="0">
                          <a:latin typeface="Times New Roman" panose="02020603050405020304" pitchFamily="18" charset="0"/>
                          <a:cs typeface="Times New Roman" panose="02020603050405020304" pitchFamily="18" charset="0"/>
                        </a:rPr>
                        <a:t>P8.2</a:t>
                      </a:r>
                      <a:endParaRPr lang="en-CA" sz="2400" dirty="0">
                        <a:latin typeface="Times New Roman" panose="02020603050405020304" pitchFamily="18" charset="0"/>
                        <a:cs typeface="Times New Roman" panose="02020603050405020304" pitchFamily="18" charset="0"/>
                      </a:endParaRPr>
                    </a:p>
                  </a:txBody>
                  <a:tcPr marL="82713" marR="82713" marT="41356" marB="41356"/>
                </a:tc>
                <a:extLst>
                  <a:ext uri="{0D108BD9-81ED-4DB2-BD59-A6C34878D82A}">
                    <a16:rowId xmlns:a16="http://schemas.microsoft.com/office/drawing/2014/main" val="1213054395"/>
                  </a:ext>
                </a:extLst>
              </a:tr>
              <a:tr h="556935">
                <a:tc>
                  <a:txBody>
                    <a:bodyPr/>
                    <a:lstStyle/>
                    <a:p>
                      <a:pPr algn="ctr"/>
                      <a:r>
                        <a:rPr lang="en-US" sz="2400">
                          <a:latin typeface="Times New Roman" panose="02020603050405020304" pitchFamily="18" charset="0"/>
                          <a:cs typeface="Times New Roman" panose="02020603050405020304" pitchFamily="18" charset="0"/>
                        </a:rPr>
                        <a:t>5V (RED)</a:t>
                      </a:r>
                      <a:endParaRPr lang="en-CA" sz="2400">
                        <a:latin typeface="Times New Roman" panose="02020603050405020304" pitchFamily="18" charset="0"/>
                        <a:cs typeface="Times New Roman" panose="02020603050405020304" pitchFamily="18" charset="0"/>
                      </a:endParaRPr>
                    </a:p>
                  </a:txBody>
                  <a:tcPr marL="82713" marR="82713" marT="41356" marB="41356"/>
                </a:tc>
                <a:tc>
                  <a:txBody>
                    <a:bodyPr/>
                    <a:lstStyle/>
                    <a:p>
                      <a:pPr algn="ctr"/>
                      <a:r>
                        <a:rPr lang="en-US" sz="2400" dirty="0">
                          <a:latin typeface="Times New Roman" panose="02020603050405020304" pitchFamily="18" charset="0"/>
                          <a:cs typeface="Times New Roman" panose="02020603050405020304" pitchFamily="18" charset="0"/>
                        </a:rPr>
                        <a:t>P9.5</a:t>
                      </a:r>
                      <a:endParaRPr lang="en-CA" sz="2400" dirty="0">
                        <a:latin typeface="Times New Roman" panose="02020603050405020304" pitchFamily="18" charset="0"/>
                        <a:cs typeface="Times New Roman" panose="02020603050405020304" pitchFamily="18" charset="0"/>
                      </a:endParaRPr>
                    </a:p>
                  </a:txBody>
                  <a:tcPr marL="82713" marR="82713" marT="41356" marB="41356"/>
                </a:tc>
                <a:extLst>
                  <a:ext uri="{0D108BD9-81ED-4DB2-BD59-A6C34878D82A}">
                    <a16:rowId xmlns:a16="http://schemas.microsoft.com/office/drawing/2014/main" val="2122588422"/>
                  </a:ext>
                </a:extLst>
              </a:tr>
              <a:tr h="556935">
                <a:tc>
                  <a:txBody>
                    <a:bodyPr/>
                    <a:lstStyle/>
                    <a:p>
                      <a:pPr algn="ctr"/>
                      <a:r>
                        <a:rPr lang="en-US" sz="2400">
                          <a:latin typeface="Times New Roman" panose="02020603050405020304" pitchFamily="18" charset="0"/>
                          <a:cs typeface="Times New Roman" panose="02020603050405020304" pitchFamily="18" charset="0"/>
                        </a:rPr>
                        <a:t>PWM(BROWN)</a:t>
                      </a:r>
                      <a:endParaRPr lang="en-CA" sz="2400">
                        <a:latin typeface="Times New Roman" panose="02020603050405020304" pitchFamily="18" charset="0"/>
                        <a:cs typeface="Times New Roman" panose="02020603050405020304" pitchFamily="18" charset="0"/>
                      </a:endParaRPr>
                    </a:p>
                  </a:txBody>
                  <a:tcPr marL="82713" marR="82713" marT="41356" marB="41356"/>
                </a:tc>
                <a:tc>
                  <a:txBody>
                    <a:bodyPr/>
                    <a:lstStyle/>
                    <a:p>
                      <a:pPr algn="ctr"/>
                      <a:r>
                        <a:rPr lang="en-US" sz="2400" dirty="0">
                          <a:latin typeface="Times New Roman" panose="02020603050405020304" pitchFamily="18" charset="0"/>
                          <a:cs typeface="Times New Roman" panose="02020603050405020304" pitchFamily="18" charset="0"/>
                        </a:rPr>
                        <a:t>P8.10</a:t>
                      </a:r>
                      <a:endParaRPr lang="en-CA" sz="2400" dirty="0">
                        <a:latin typeface="Times New Roman" panose="02020603050405020304" pitchFamily="18" charset="0"/>
                        <a:cs typeface="Times New Roman" panose="02020603050405020304" pitchFamily="18" charset="0"/>
                      </a:endParaRPr>
                    </a:p>
                  </a:txBody>
                  <a:tcPr marL="82713" marR="82713" marT="41356" marB="41356"/>
                </a:tc>
                <a:extLst>
                  <a:ext uri="{0D108BD9-81ED-4DB2-BD59-A6C34878D82A}">
                    <a16:rowId xmlns:a16="http://schemas.microsoft.com/office/drawing/2014/main" val="2500298389"/>
                  </a:ext>
                </a:extLst>
              </a:tr>
            </a:tbl>
          </a:graphicData>
        </a:graphic>
      </p:graphicFrame>
    </p:spTree>
    <p:extLst>
      <p:ext uri="{BB962C8B-B14F-4D97-AF65-F5344CB8AC3E}">
        <p14:creationId xmlns:p14="http://schemas.microsoft.com/office/powerpoint/2010/main" val="26557792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pic>
        <p:nvPicPr>
          <p:cNvPr id="5" name="Picture 4" descr="Timeline&#10;&#10;Description automatically generated">
            <a:extLst>
              <a:ext uri="{FF2B5EF4-FFF2-40B4-BE49-F238E27FC236}">
                <a16:creationId xmlns:a16="http://schemas.microsoft.com/office/drawing/2014/main" id="{190D49DE-01D0-42B1-8868-DE649E008D8A}"/>
              </a:ext>
              <a:ext uri="{C183D7F6-B498-43B3-948B-1728B52AA6E4}">
                <adec:decorative xmlns:adec="http://schemas.microsoft.com/office/drawing/2017/decorative" val="0"/>
              </a:ext>
            </a:extLst>
          </p:cNvPr>
          <p:cNvPicPr>
            <a:picLocks noChangeAspect="1"/>
          </p:cNvPicPr>
          <p:nvPr/>
        </p:nvPicPr>
        <p:blipFill rotWithShape="1">
          <a:blip r:embed="rId2">
            <a:extLst>
              <a:ext uri="{28A0092B-C50C-407E-A947-70E740481C1C}">
                <a14:useLocalDpi xmlns:a14="http://schemas.microsoft.com/office/drawing/2010/main" val="0"/>
              </a:ext>
            </a:extLst>
          </a:blip>
          <a:srcRect r="5689" b="-2"/>
          <a:stretch/>
        </p:blipFill>
        <p:spPr>
          <a:xfrm>
            <a:off x="321733" y="181056"/>
            <a:ext cx="11548534" cy="6214534"/>
          </a:xfrm>
          <a:prstGeom prst="rect">
            <a:avLst/>
          </a:prstGeom>
        </p:spPr>
      </p:pic>
    </p:spTree>
    <p:extLst>
      <p:ext uri="{BB962C8B-B14F-4D97-AF65-F5344CB8AC3E}">
        <p14:creationId xmlns:p14="http://schemas.microsoft.com/office/powerpoint/2010/main" val="1055322248"/>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A1CC9-13D6-4923-A199-01FDBF3E11F0}"/>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CONNECTION 2: BUZZER</a:t>
            </a:r>
            <a:endParaRPr lang="en-CA"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05BA0A8-9654-4C31-8F88-F68E07770E7C}"/>
              </a:ext>
            </a:extLst>
          </p:cNvPr>
          <p:cNvSpPr>
            <a:spLocks noGrp="1"/>
          </p:cNvSpPr>
          <p:nvPr>
            <p:ph idx="1"/>
          </p:nvPr>
        </p:nvSpPr>
        <p:spPr/>
        <p:txBody>
          <a:bodyPr/>
          <a:lstStyle/>
          <a:p>
            <a:r>
              <a:rPr lang="en-US" dirty="0"/>
              <a:t>Buzzer is directly connected to the beaglebone black with the help of GPIO pins.</a:t>
            </a:r>
          </a:p>
          <a:p>
            <a:r>
              <a:rPr lang="en-CA" dirty="0"/>
              <a:t>Function of buzzer is to make sound when something wrong happens.</a:t>
            </a:r>
          </a:p>
          <a:p>
            <a:pPr marL="0" indent="0">
              <a:buNone/>
            </a:pPr>
            <a:endParaRPr lang="en-CA" dirty="0"/>
          </a:p>
        </p:txBody>
      </p:sp>
      <p:graphicFrame>
        <p:nvGraphicFramePr>
          <p:cNvPr id="4" name="Table 4">
            <a:extLst>
              <a:ext uri="{FF2B5EF4-FFF2-40B4-BE49-F238E27FC236}">
                <a16:creationId xmlns:a16="http://schemas.microsoft.com/office/drawing/2014/main" id="{399078B8-0D02-4974-A2EF-43CDE98A061B}"/>
              </a:ext>
            </a:extLst>
          </p:cNvPr>
          <p:cNvGraphicFramePr>
            <a:graphicFrameLocks noGrp="1"/>
          </p:cNvGraphicFramePr>
          <p:nvPr>
            <p:extLst>
              <p:ext uri="{D42A27DB-BD31-4B8C-83A1-F6EECF244321}">
                <p14:modId xmlns:p14="http://schemas.microsoft.com/office/powerpoint/2010/main" val="714033236"/>
              </p:ext>
            </p:extLst>
          </p:nvPr>
        </p:nvGraphicFramePr>
        <p:xfrm>
          <a:off x="1680307" y="3429000"/>
          <a:ext cx="8128000" cy="2507567"/>
        </p:xfrm>
        <a:graphic>
          <a:graphicData uri="http://schemas.openxmlformats.org/drawingml/2006/table">
            <a:tbl>
              <a:tblPr firstRow="1" bandRow="1">
                <a:tableStyleId>{21E4AEA4-8DFA-4A89-87EB-49C32662AFE0}</a:tableStyleId>
              </a:tblPr>
              <a:tblGrid>
                <a:gridCol w="4157785">
                  <a:extLst>
                    <a:ext uri="{9D8B030D-6E8A-4147-A177-3AD203B41FA5}">
                      <a16:colId xmlns:a16="http://schemas.microsoft.com/office/drawing/2014/main" val="2520463861"/>
                    </a:ext>
                  </a:extLst>
                </a:gridCol>
                <a:gridCol w="3970215">
                  <a:extLst>
                    <a:ext uri="{9D8B030D-6E8A-4147-A177-3AD203B41FA5}">
                      <a16:colId xmlns:a16="http://schemas.microsoft.com/office/drawing/2014/main" val="3632185866"/>
                    </a:ext>
                  </a:extLst>
                </a:gridCol>
              </a:tblGrid>
              <a:tr h="828187">
                <a:tc>
                  <a:txBody>
                    <a:bodyPr/>
                    <a:lstStyle/>
                    <a:p>
                      <a:pPr algn="ctr"/>
                      <a:r>
                        <a:rPr lang="en-US" sz="3200" dirty="0"/>
                        <a:t>Buzzer</a:t>
                      </a:r>
                      <a:endParaRPr lang="en-CA" sz="3200" dirty="0"/>
                    </a:p>
                  </a:txBody>
                  <a:tcPr/>
                </a:tc>
                <a:tc>
                  <a:txBody>
                    <a:bodyPr/>
                    <a:lstStyle/>
                    <a:p>
                      <a:pPr algn="ctr"/>
                      <a:r>
                        <a:rPr lang="en-US" sz="3200" dirty="0"/>
                        <a:t>Pins of beaglebone</a:t>
                      </a:r>
                      <a:endParaRPr lang="en-CA" sz="3200" dirty="0"/>
                    </a:p>
                  </a:txBody>
                  <a:tcPr/>
                </a:tc>
                <a:extLst>
                  <a:ext uri="{0D108BD9-81ED-4DB2-BD59-A6C34878D82A}">
                    <a16:rowId xmlns:a16="http://schemas.microsoft.com/office/drawing/2014/main" val="2238434754"/>
                  </a:ext>
                </a:extLst>
              </a:tr>
              <a:tr h="839690">
                <a:tc>
                  <a:txBody>
                    <a:bodyPr/>
                    <a:lstStyle/>
                    <a:p>
                      <a:pPr algn="ctr"/>
                      <a:r>
                        <a:rPr lang="en-US" sz="3200" dirty="0"/>
                        <a:t>Red wire</a:t>
                      </a:r>
                      <a:endParaRPr lang="en-CA" sz="3200" dirty="0"/>
                    </a:p>
                  </a:txBody>
                  <a:tcPr/>
                </a:tc>
                <a:tc>
                  <a:txBody>
                    <a:bodyPr/>
                    <a:lstStyle/>
                    <a:p>
                      <a:pPr algn="ctr"/>
                      <a:r>
                        <a:rPr lang="en-US" sz="3200" dirty="0"/>
                        <a:t>P8.12</a:t>
                      </a:r>
                      <a:endParaRPr lang="en-CA" sz="3200" dirty="0"/>
                    </a:p>
                  </a:txBody>
                  <a:tcPr/>
                </a:tc>
                <a:extLst>
                  <a:ext uri="{0D108BD9-81ED-4DB2-BD59-A6C34878D82A}">
                    <a16:rowId xmlns:a16="http://schemas.microsoft.com/office/drawing/2014/main" val="1733698430"/>
                  </a:ext>
                </a:extLst>
              </a:tr>
              <a:tr h="839690">
                <a:tc>
                  <a:txBody>
                    <a:bodyPr/>
                    <a:lstStyle/>
                    <a:p>
                      <a:pPr algn="ctr"/>
                      <a:r>
                        <a:rPr lang="en-US" sz="3200" dirty="0"/>
                        <a:t>Black wire</a:t>
                      </a:r>
                      <a:endParaRPr lang="en-CA" sz="3200" dirty="0"/>
                    </a:p>
                  </a:txBody>
                  <a:tcPr/>
                </a:tc>
                <a:tc>
                  <a:txBody>
                    <a:bodyPr/>
                    <a:lstStyle/>
                    <a:p>
                      <a:pPr algn="ctr"/>
                      <a:r>
                        <a:rPr lang="en-US" sz="3200" dirty="0"/>
                        <a:t>GND</a:t>
                      </a:r>
                      <a:endParaRPr lang="en-CA" sz="3200" dirty="0"/>
                    </a:p>
                  </a:txBody>
                  <a:tcPr/>
                </a:tc>
                <a:extLst>
                  <a:ext uri="{0D108BD9-81ED-4DB2-BD59-A6C34878D82A}">
                    <a16:rowId xmlns:a16="http://schemas.microsoft.com/office/drawing/2014/main" val="2315645472"/>
                  </a:ext>
                </a:extLst>
              </a:tr>
            </a:tbl>
          </a:graphicData>
        </a:graphic>
      </p:graphicFrame>
    </p:spTree>
    <p:extLst>
      <p:ext uri="{BB962C8B-B14F-4D97-AF65-F5344CB8AC3E}">
        <p14:creationId xmlns:p14="http://schemas.microsoft.com/office/powerpoint/2010/main" val="1169752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imeline&#10;&#10;Description automatically generated">
            <a:extLst>
              <a:ext uri="{FF2B5EF4-FFF2-40B4-BE49-F238E27FC236}">
                <a16:creationId xmlns:a16="http://schemas.microsoft.com/office/drawing/2014/main" id="{6F0F0578-92F1-41B1-A785-2F86C44A61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201674"/>
            <a:ext cx="11277600" cy="4454651"/>
          </a:xfrm>
          <a:prstGeom prst="rect">
            <a:avLst/>
          </a:prstGeom>
        </p:spPr>
      </p:pic>
    </p:spTree>
    <p:extLst>
      <p:ext uri="{BB962C8B-B14F-4D97-AF65-F5344CB8AC3E}">
        <p14:creationId xmlns:p14="http://schemas.microsoft.com/office/powerpoint/2010/main" val="32961391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83F6E-01A7-4168-BDCC-D4A0747DC2E7}"/>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CONNECTION 3: REAL TIME CLOCK</a:t>
            </a:r>
            <a:endParaRPr lang="en-CA"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87438AF-18DC-4173-9C7F-B49E8F540AEE}"/>
              </a:ext>
            </a:extLst>
          </p:cNvPr>
          <p:cNvSpPr>
            <a:spLocks noGrp="1"/>
          </p:cNvSpPr>
          <p:nvPr>
            <p:ph idx="1"/>
          </p:nvPr>
        </p:nvSpPr>
        <p:spPr>
          <a:xfrm>
            <a:off x="894522" y="1838877"/>
            <a:ext cx="10515600" cy="4906480"/>
          </a:xfrm>
        </p:spPr>
        <p:txBody>
          <a:bodyPr/>
          <a:lstStyle/>
          <a:p>
            <a:r>
              <a:rPr lang="en-US" dirty="0"/>
              <a:t>Real time clock is connected using I2C communication protocol.</a:t>
            </a:r>
          </a:p>
          <a:p>
            <a:r>
              <a:rPr lang="en-US" sz="2800" dirty="0">
                <a:latin typeface="Times New Roman" panose="02020603050405020304" pitchFamily="18" charset="0"/>
                <a:cs typeface="Times New Roman" panose="02020603050405020304" pitchFamily="18" charset="0"/>
              </a:rPr>
              <a:t>RTC is connected directly to the beagle bone to determine the real time on screen as BBB does not have inbuilt RTC. </a:t>
            </a:r>
          </a:p>
          <a:p>
            <a:endParaRPr lang="en-US" dirty="0"/>
          </a:p>
          <a:p>
            <a:endParaRPr lang="en-CA" dirty="0"/>
          </a:p>
        </p:txBody>
      </p:sp>
      <p:graphicFrame>
        <p:nvGraphicFramePr>
          <p:cNvPr id="4" name="Table 4">
            <a:extLst>
              <a:ext uri="{FF2B5EF4-FFF2-40B4-BE49-F238E27FC236}">
                <a16:creationId xmlns:a16="http://schemas.microsoft.com/office/drawing/2014/main" id="{63BD9251-E98C-4AC6-B1FE-D4700C299509}"/>
              </a:ext>
            </a:extLst>
          </p:cNvPr>
          <p:cNvGraphicFramePr>
            <a:graphicFrameLocks noGrp="1"/>
          </p:cNvGraphicFramePr>
          <p:nvPr>
            <p:extLst>
              <p:ext uri="{D42A27DB-BD31-4B8C-83A1-F6EECF244321}">
                <p14:modId xmlns:p14="http://schemas.microsoft.com/office/powerpoint/2010/main" val="1552221477"/>
              </p:ext>
            </p:extLst>
          </p:nvPr>
        </p:nvGraphicFramePr>
        <p:xfrm>
          <a:off x="1477108" y="3286539"/>
          <a:ext cx="9204144" cy="3352800"/>
        </p:xfrm>
        <a:graphic>
          <a:graphicData uri="http://schemas.openxmlformats.org/drawingml/2006/table">
            <a:tbl>
              <a:tblPr firstRow="1" bandRow="1">
                <a:tableStyleId>{21E4AEA4-8DFA-4A89-87EB-49C32662AFE0}</a:tableStyleId>
              </a:tblPr>
              <a:tblGrid>
                <a:gridCol w="4602072">
                  <a:extLst>
                    <a:ext uri="{9D8B030D-6E8A-4147-A177-3AD203B41FA5}">
                      <a16:colId xmlns:a16="http://schemas.microsoft.com/office/drawing/2014/main" val="2264137606"/>
                    </a:ext>
                  </a:extLst>
                </a:gridCol>
                <a:gridCol w="4602072">
                  <a:extLst>
                    <a:ext uri="{9D8B030D-6E8A-4147-A177-3AD203B41FA5}">
                      <a16:colId xmlns:a16="http://schemas.microsoft.com/office/drawing/2014/main" val="854764166"/>
                    </a:ext>
                  </a:extLst>
                </a:gridCol>
              </a:tblGrid>
              <a:tr h="670560">
                <a:tc>
                  <a:txBody>
                    <a:bodyPr/>
                    <a:lstStyle/>
                    <a:p>
                      <a:pPr algn="ctr"/>
                      <a:r>
                        <a:rPr lang="en-US" sz="2400" dirty="0">
                          <a:latin typeface="Times New Roman" panose="02020603050405020304" pitchFamily="18" charset="0"/>
                          <a:cs typeface="Times New Roman" panose="02020603050405020304" pitchFamily="18" charset="0"/>
                        </a:rPr>
                        <a:t>RTC DS3231</a:t>
                      </a:r>
                      <a:endParaRPr lang="en-CA"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a:latin typeface="Times New Roman" panose="02020603050405020304" pitchFamily="18" charset="0"/>
                          <a:cs typeface="Times New Roman" panose="02020603050405020304" pitchFamily="18" charset="0"/>
                        </a:rPr>
                        <a:t>BEAGLEBONE BLACK</a:t>
                      </a:r>
                      <a:endParaRPr lang="en-CA"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320687218"/>
                  </a:ext>
                </a:extLst>
              </a:tr>
              <a:tr h="670560">
                <a:tc>
                  <a:txBody>
                    <a:bodyPr/>
                    <a:lstStyle/>
                    <a:p>
                      <a:pPr algn="ctr"/>
                      <a:r>
                        <a:rPr lang="en-US" sz="2400" dirty="0">
                          <a:latin typeface="Times New Roman" panose="02020603050405020304" pitchFamily="18" charset="0"/>
                          <a:cs typeface="Times New Roman" panose="02020603050405020304" pitchFamily="18" charset="0"/>
                        </a:rPr>
                        <a:t>SCL</a:t>
                      </a:r>
                      <a:endParaRPr lang="en-CA"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a:latin typeface="Times New Roman" panose="02020603050405020304" pitchFamily="18" charset="0"/>
                          <a:cs typeface="Times New Roman" panose="02020603050405020304" pitchFamily="18" charset="0"/>
                        </a:rPr>
                        <a:t>P9.19</a:t>
                      </a:r>
                      <a:endParaRPr lang="en-CA"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70176227"/>
                  </a:ext>
                </a:extLst>
              </a:tr>
              <a:tr h="670560">
                <a:tc>
                  <a:txBody>
                    <a:bodyPr/>
                    <a:lstStyle/>
                    <a:p>
                      <a:pPr algn="ctr"/>
                      <a:r>
                        <a:rPr lang="en-US" sz="2400" dirty="0">
                          <a:latin typeface="Times New Roman" panose="02020603050405020304" pitchFamily="18" charset="0"/>
                          <a:cs typeface="Times New Roman" panose="02020603050405020304" pitchFamily="18" charset="0"/>
                        </a:rPr>
                        <a:t>SDA</a:t>
                      </a:r>
                      <a:endParaRPr lang="en-CA"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a:latin typeface="Times New Roman" panose="02020603050405020304" pitchFamily="18" charset="0"/>
                          <a:cs typeface="Times New Roman" panose="02020603050405020304" pitchFamily="18" charset="0"/>
                        </a:rPr>
                        <a:t>P9.20</a:t>
                      </a:r>
                      <a:endParaRPr lang="en-CA"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958972118"/>
                  </a:ext>
                </a:extLst>
              </a:tr>
              <a:tr h="670560">
                <a:tc>
                  <a:txBody>
                    <a:bodyPr/>
                    <a:lstStyle/>
                    <a:p>
                      <a:pPr algn="ctr"/>
                      <a:r>
                        <a:rPr lang="en-US" sz="2400" dirty="0">
                          <a:latin typeface="Times New Roman" panose="02020603050405020304" pitchFamily="18" charset="0"/>
                          <a:cs typeface="Times New Roman" panose="02020603050405020304" pitchFamily="18" charset="0"/>
                        </a:rPr>
                        <a:t>VCC</a:t>
                      </a:r>
                      <a:endParaRPr lang="en-CA"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a:latin typeface="Times New Roman" panose="02020603050405020304" pitchFamily="18" charset="0"/>
                          <a:cs typeface="Times New Roman" panose="02020603050405020304" pitchFamily="18" charset="0"/>
                        </a:rPr>
                        <a:t>VCC</a:t>
                      </a:r>
                      <a:endParaRPr lang="en-CA"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132061682"/>
                  </a:ext>
                </a:extLst>
              </a:tr>
              <a:tr h="670560">
                <a:tc>
                  <a:txBody>
                    <a:bodyPr/>
                    <a:lstStyle/>
                    <a:p>
                      <a:pPr algn="ctr"/>
                      <a:r>
                        <a:rPr lang="en-US" sz="2400" dirty="0">
                          <a:latin typeface="Times New Roman" panose="02020603050405020304" pitchFamily="18" charset="0"/>
                          <a:cs typeface="Times New Roman" panose="02020603050405020304" pitchFamily="18" charset="0"/>
                        </a:rPr>
                        <a:t>GND</a:t>
                      </a:r>
                      <a:endParaRPr lang="en-CA"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a:latin typeface="Times New Roman" panose="02020603050405020304" pitchFamily="18" charset="0"/>
                          <a:cs typeface="Times New Roman" panose="02020603050405020304" pitchFamily="18" charset="0"/>
                        </a:rPr>
                        <a:t>GND</a:t>
                      </a:r>
                      <a:endParaRPr lang="en-CA"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337661173"/>
                  </a:ext>
                </a:extLst>
              </a:tr>
            </a:tbl>
          </a:graphicData>
        </a:graphic>
      </p:graphicFrame>
    </p:spTree>
    <p:extLst>
      <p:ext uri="{BB962C8B-B14F-4D97-AF65-F5344CB8AC3E}">
        <p14:creationId xmlns:p14="http://schemas.microsoft.com/office/powerpoint/2010/main" val="18825904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16">
            <a:extLst>
              <a:ext uri="{FF2B5EF4-FFF2-40B4-BE49-F238E27FC236}">
                <a16:creationId xmlns:a16="http://schemas.microsoft.com/office/drawing/2014/main" id="{1709F1D5-B0F1-4714-A239-E5B61C1619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Rounded Corners 18">
            <a:extLst>
              <a:ext uri="{FF2B5EF4-FFF2-40B4-BE49-F238E27FC236}">
                <a16:creationId xmlns:a16="http://schemas.microsoft.com/office/drawing/2014/main" id="{228FB460-D3FF-4440-A020-05982A09E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0546" y="1011045"/>
            <a:ext cx="4369859" cy="4369859"/>
          </a:xfrm>
          <a:prstGeom prst="roundRect">
            <a:avLst>
              <a:gd name="adj" fmla="val 275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D92D021-722E-4F18-BB69-A85F20443630}"/>
              </a:ext>
            </a:extLst>
          </p:cNvPr>
          <p:cNvSpPr>
            <a:spLocks noGrp="1"/>
          </p:cNvSpPr>
          <p:nvPr>
            <p:ph type="title"/>
          </p:nvPr>
        </p:nvSpPr>
        <p:spPr>
          <a:xfrm>
            <a:off x="956826" y="1112969"/>
            <a:ext cx="3937298" cy="4166010"/>
          </a:xfrm>
        </p:spPr>
        <p:txBody>
          <a:bodyPr>
            <a:normAutofit/>
          </a:bodyPr>
          <a:lstStyle/>
          <a:p>
            <a:r>
              <a:rPr lang="en-GB" b="1" dirty="0">
                <a:solidFill>
                  <a:srgbClr val="FFFFFF"/>
                </a:solidFill>
                <a:latin typeface="Times New Roman"/>
                <a:ea typeface="Times New Roman"/>
                <a:cs typeface="Times New Roman"/>
                <a:sym typeface="Times New Roman"/>
              </a:rPr>
              <a:t>Why schematic design is Important?</a:t>
            </a:r>
            <a:endParaRPr lang="en-CA" b="1" dirty="0">
              <a:solidFill>
                <a:srgbClr val="FFFFFF"/>
              </a:solidFill>
            </a:endParaRPr>
          </a:p>
        </p:txBody>
      </p:sp>
      <p:sp>
        <p:nvSpPr>
          <p:cNvPr id="37" name="Freeform: Shape 20">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8" name="Freeform: Shape 22">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dirty="0"/>
          </a:p>
        </p:txBody>
      </p:sp>
      <p:sp>
        <p:nvSpPr>
          <p:cNvPr id="39" name="Freeform: Shape 24">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Content Placeholder 2">
            <a:extLst>
              <a:ext uri="{FF2B5EF4-FFF2-40B4-BE49-F238E27FC236}">
                <a16:creationId xmlns:a16="http://schemas.microsoft.com/office/drawing/2014/main" id="{8FD79305-F63B-483A-8C32-1F14F2D1BF71}"/>
              </a:ext>
            </a:extLst>
          </p:cNvPr>
          <p:cNvSpPr>
            <a:spLocks noGrp="1"/>
          </p:cNvSpPr>
          <p:nvPr>
            <p:ph idx="1"/>
          </p:nvPr>
        </p:nvSpPr>
        <p:spPr>
          <a:xfrm>
            <a:off x="6096000" y="820880"/>
            <a:ext cx="5257799" cy="4889350"/>
          </a:xfrm>
        </p:spPr>
        <p:txBody>
          <a:bodyPr anchor="t">
            <a:normAutofit/>
          </a:bodyPr>
          <a:lstStyle/>
          <a:p>
            <a:pPr lvl="0" algn="just">
              <a:lnSpc>
                <a:spcPct val="100000"/>
              </a:lnSpc>
              <a:spcBef>
                <a:spcPts val="0"/>
              </a:spcBef>
              <a:buFont typeface="Wingdings" panose="05000000000000000000" pitchFamily="2" charset="2"/>
              <a:buChar char="v"/>
            </a:pPr>
            <a:endParaRPr lang="en-US" dirty="0">
              <a:latin typeface="Times New Roman"/>
              <a:ea typeface="Times New Roman"/>
              <a:cs typeface="Times New Roman"/>
              <a:sym typeface="Times New Roman"/>
            </a:endParaRPr>
          </a:p>
          <a:p>
            <a:pPr lvl="0" algn="just">
              <a:lnSpc>
                <a:spcPct val="100000"/>
              </a:lnSpc>
              <a:spcBef>
                <a:spcPts val="0"/>
              </a:spcBef>
              <a:buFont typeface="Wingdings" panose="05000000000000000000" pitchFamily="2" charset="2"/>
              <a:buChar char="v"/>
            </a:pPr>
            <a:r>
              <a:rPr lang="en-US" dirty="0">
                <a:latin typeface="Times New Roman"/>
                <a:ea typeface="Times New Roman"/>
                <a:cs typeface="Times New Roman"/>
                <a:sym typeface="Times New Roman"/>
              </a:rPr>
              <a:t>Schematic captures defines the electrical circuits.</a:t>
            </a:r>
          </a:p>
          <a:p>
            <a:pPr lvl="0" algn="just">
              <a:lnSpc>
                <a:spcPct val="100000"/>
              </a:lnSpc>
              <a:spcBef>
                <a:spcPts val="1200"/>
              </a:spcBef>
              <a:buFont typeface="Wingdings" panose="05000000000000000000" pitchFamily="2" charset="2"/>
              <a:buChar char="v"/>
            </a:pPr>
            <a:r>
              <a:rPr lang="en-US" dirty="0">
                <a:latin typeface="Times New Roman"/>
                <a:ea typeface="Times New Roman"/>
                <a:cs typeface="Times New Roman"/>
                <a:sym typeface="Times New Roman"/>
              </a:rPr>
              <a:t>The user can easily understand the complex circuit with the help of schematic design</a:t>
            </a:r>
          </a:p>
          <a:p>
            <a:pPr lvl="0" algn="just">
              <a:lnSpc>
                <a:spcPct val="100000"/>
              </a:lnSpc>
              <a:spcBef>
                <a:spcPts val="1200"/>
              </a:spcBef>
              <a:spcAft>
                <a:spcPts val="1200"/>
              </a:spcAft>
              <a:buFont typeface="Wingdings" panose="05000000000000000000" pitchFamily="2" charset="2"/>
              <a:buChar char="v"/>
            </a:pPr>
            <a:r>
              <a:rPr lang="en-US" dirty="0">
                <a:latin typeface="Times New Roman"/>
                <a:ea typeface="Times New Roman"/>
                <a:cs typeface="Times New Roman"/>
                <a:sym typeface="Times New Roman"/>
              </a:rPr>
              <a:t>Like, which components are used, and which pins need to be connected, all these things are clearly defined by the schematic.</a:t>
            </a:r>
          </a:p>
          <a:p>
            <a:endParaRPr lang="en-CA" dirty="0"/>
          </a:p>
        </p:txBody>
      </p:sp>
      <p:sp>
        <p:nvSpPr>
          <p:cNvPr id="40" name="Freeform: Shape 26">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dirty="0"/>
          </a:p>
        </p:txBody>
      </p:sp>
      <p:sp>
        <p:nvSpPr>
          <p:cNvPr id="41" name="Freeform: Shape 28">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18308"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dirty="0"/>
          </a:p>
        </p:txBody>
      </p:sp>
      <p:sp>
        <p:nvSpPr>
          <p:cNvPr id="42" name="Freeform: Shape 30">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511247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imeline&#10;&#10;Description automatically generated">
            <a:extLst>
              <a:ext uri="{FF2B5EF4-FFF2-40B4-BE49-F238E27FC236}">
                <a16:creationId xmlns:a16="http://schemas.microsoft.com/office/drawing/2014/main" id="{8E736676-6331-446A-A30E-A373806096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018414"/>
            <a:ext cx="11277600" cy="4821172"/>
          </a:xfrm>
          <a:prstGeom prst="rect">
            <a:avLst/>
          </a:prstGeom>
        </p:spPr>
      </p:pic>
    </p:spTree>
    <p:extLst>
      <p:ext uri="{BB962C8B-B14F-4D97-AF65-F5344CB8AC3E}">
        <p14:creationId xmlns:p14="http://schemas.microsoft.com/office/powerpoint/2010/main" val="10234215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8E89D5E-1885-4160-AC77-CC471DD1D0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762F70-9E84-4188-A590-784E9876F688}"/>
              </a:ext>
            </a:extLst>
          </p:cNvPr>
          <p:cNvSpPr>
            <a:spLocks noGrp="1"/>
          </p:cNvSpPr>
          <p:nvPr>
            <p:ph type="title"/>
          </p:nvPr>
        </p:nvSpPr>
        <p:spPr>
          <a:xfrm>
            <a:off x="585304" y="712269"/>
            <a:ext cx="4477025" cy="5502264"/>
          </a:xfrm>
        </p:spPr>
        <p:txBody>
          <a:bodyPr>
            <a:normAutofit/>
          </a:bodyPr>
          <a:lstStyle/>
          <a:p>
            <a:r>
              <a:rPr lang="en-US" b="1" dirty="0">
                <a:latin typeface="Times New Roman" panose="02020603050405020304" pitchFamily="18" charset="0"/>
                <a:cs typeface="Times New Roman" panose="02020603050405020304" pitchFamily="18" charset="0"/>
              </a:rPr>
              <a:t>CONNECTION 4 : ARDUINO MEGA</a:t>
            </a:r>
            <a:endParaRPr lang="en-CA" b="1" dirty="0">
              <a:latin typeface="Times New Roman" panose="02020603050405020304" pitchFamily="18" charset="0"/>
              <a:cs typeface="Times New Roman" panose="02020603050405020304" pitchFamily="18" charset="0"/>
            </a:endParaRPr>
          </a:p>
        </p:txBody>
      </p:sp>
      <p:cxnSp>
        <p:nvCxnSpPr>
          <p:cNvPr id="11" name="Straight Connector 10">
            <a:extLst>
              <a:ext uri="{FF2B5EF4-FFF2-40B4-BE49-F238E27FC236}">
                <a16:creationId xmlns:a16="http://schemas.microsoft.com/office/drawing/2014/main" id="{EC15C128-8E68-44BD-BF94-FBA9CA4B030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5304" y="2395983"/>
            <a:ext cx="0" cy="2228850"/>
          </a:xfrm>
          <a:prstGeom prst="line">
            <a:avLst/>
          </a:prstGeom>
          <a:ln w="19050">
            <a:solidFill>
              <a:schemeClr val="tx1">
                <a:alpha val="60000"/>
              </a:schemeClr>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28FBEE81-211D-4219-8CA1-4ADA49EF1395}"/>
              </a:ext>
            </a:extLst>
          </p:cNvPr>
          <p:cNvGraphicFramePr>
            <a:graphicFrameLocks noGrp="1"/>
          </p:cNvGraphicFramePr>
          <p:nvPr>
            <p:ph idx="1"/>
            <p:extLst>
              <p:ext uri="{D42A27DB-BD31-4B8C-83A1-F6EECF244321}">
                <p14:modId xmlns:p14="http://schemas.microsoft.com/office/powerpoint/2010/main" val="3913351173"/>
              </p:ext>
            </p:extLst>
          </p:nvPr>
        </p:nvGraphicFramePr>
        <p:xfrm>
          <a:off x="5280025" y="642938"/>
          <a:ext cx="6269038" cy="5572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98249726"/>
      </p:ext>
    </p:extLst>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FB0C8564-C112-4D5B-8D1F-F7CC0439B1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5618" y="622852"/>
            <a:ext cx="10866782" cy="5645426"/>
          </a:xfrm>
          <a:prstGeom prst="rect">
            <a:avLst/>
          </a:prstGeom>
        </p:spPr>
      </p:pic>
    </p:spTree>
    <p:extLst>
      <p:ext uri="{BB962C8B-B14F-4D97-AF65-F5344CB8AC3E}">
        <p14:creationId xmlns:p14="http://schemas.microsoft.com/office/powerpoint/2010/main" val="11561103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407B3-AD99-4357-B740-7CF2733E397B}"/>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CONNECTION 5: GSM SIM900 WITH ARDUIN</a:t>
            </a:r>
            <a:r>
              <a:rPr lang="en-US" b="1" dirty="0"/>
              <a:t>O </a:t>
            </a:r>
            <a:r>
              <a:rPr lang="en-US" b="1" dirty="0">
                <a:latin typeface="Times New Roman" panose="02020603050405020304" pitchFamily="18" charset="0"/>
                <a:cs typeface="Times New Roman" panose="02020603050405020304" pitchFamily="18" charset="0"/>
              </a:rPr>
              <a:t>MEGA</a:t>
            </a:r>
            <a:endParaRPr lang="en-CA"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FBA9C12-5936-4B58-BBC5-1E3F588BD9BF}"/>
              </a:ext>
            </a:extLst>
          </p:cNvPr>
          <p:cNvSpPr>
            <a:spLocks noGrp="1"/>
          </p:cNvSpPr>
          <p:nvPr>
            <p:ph idx="1"/>
          </p:nvPr>
        </p:nvSpPr>
        <p:spPr>
          <a:xfrm>
            <a:off x="838200" y="1825624"/>
            <a:ext cx="10515600" cy="4879975"/>
          </a:xfrm>
        </p:spPr>
        <p:txBody>
          <a:bodyPr/>
          <a:lstStyle/>
          <a:p>
            <a:r>
              <a:rPr lang="en-US" sz="2800" dirty="0">
                <a:latin typeface="Times New Roman" panose="02020603050405020304" pitchFamily="18" charset="0"/>
                <a:cs typeface="Times New Roman" panose="02020603050405020304" pitchFamily="18" charset="0"/>
              </a:rPr>
              <a:t>We are using GSM SIM 900 Module for this project to send SMS, when something wrong happen an email will be send to the owner.</a:t>
            </a:r>
            <a:endParaRPr lang="en-US" dirty="0"/>
          </a:p>
          <a:p>
            <a:r>
              <a:rPr lang="en-US" dirty="0"/>
              <a:t>Protocol used for communication is UART.</a:t>
            </a:r>
          </a:p>
          <a:p>
            <a:r>
              <a:rPr lang="en-US" dirty="0"/>
              <a:t>GSM need 5V power supply that is supplied by the 5V adaptor.</a:t>
            </a:r>
          </a:p>
          <a:p>
            <a:endParaRPr lang="en-CA" dirty="0"/>
          </a:p>
        </p:txBody>
      </p:sp>
      <p:graphicFrame>
        <p:nvGraphicFramePr>
          <p:cNvPr id="4" name="Table 4">
            <a:extLst>
              <a:ext uri="{FF2B5EF4-FFF2-40B4-BE49-F238E27FC236}">
                <a16:creationId xmlns:a16="http://schemas.microsoft.com/office/drawing/2014/main" id="{921B0785-CEB2-4C48-91C3-2A23EF61C1FE}"/>
              </a:ext>
            </a:extLst>
          </p:cNvPr>
          <p:cNvGraphicFramePr>
            <a:graphicFrameLocks noGrp="1"/>
          </p:cNvGraphicFramePr>
          <p:nvPr>
            <p:extLst>
              <p:ext uri="{D42A27DB-BD31-4B8C-83A1-F6EECF244321}">
                <p14:modId xmlns:p14="http://schemas.microsoft.com/office/powerpoint/2010/main" val="1611222756"/>
              </p:ext>
            </p:extLst>
          </p:nvPr>
        </p:nvGraphicFramePr>
        <p:xfrm>
          <a:off x="1524000" y="3766930"/>
          <a:ext cx="8812696" cy="2501348"/>
        </p:xfrm>
        <a:graphic>
          <a:graphicData uri="http://schemas.openxmlformats.org/drawingml/2006/table">
            <a:tbl>
              <a:tblPr firstRow="1" bandRow="1">
                <a:tableStyleId>{21E4AEA4-8DFA-4A89-87EB-49C32662AFE0}</a:tableStyleId>
              </a:tblPr>
              <a:tblGrid>
                <a:gridCol w="4406348">
                  <a:extLst>
                    <a:ext uri="{9D8B030D-6E8A-4147-A177-3AD203B41FA5}">
                      <a16:colId xmlns:a16="http://schemas.microsoft.com/office/drawing/2014/main" val="238661201"/>
                    </a:ext>
                  </a:extLst>
                </a:gridCol>
                <a:gridCol w="4406348">
                  <a:extLst>
                    <a:ext uri="{9D8B030D-6E8A-4147-A177-3AD203B41FA5}">
                      <a16:colId xmlns:a16="http://schemas.microsoft.com/office/drawing/2014/main" val="4094527054"/>
                    </a:ext>
                  </a:extLst>
                </a:gridCol>
              </a:tblGrid>
              <a:tr h="625337">
                <a:tc>
                  <a:txBody>
                    <a:bodyPr/>
                    <a:lstStyle/>
                    <a:p>
                      <a:pPr algn="ctr"/>
                      <a:r>
                        <a:rPr lang="en-US" sz="2400" dirty="0">
                          <a:latin typeface="Times New Roman" panose="02020603050405020304" pitchFamily="18" charset="0"/>
                          <a:cs typeface="Times New Roman" panose="02020603050405020304" pitchFamily="18" charset="0"/>
                        </a:rPr>
                        <a:t>Arduino mega</a:t>
                      </a:r>
                      <a:endParaRPr lang="en-CA" sz="2400" dirty="0">
                        <a:latin typeface="Times New Roman" panose="02020603050405020304" pitchFamily="18" charset="0"/>
                        <a:cs typeface="Times New Roman" panose="02020603050405020304" pitchFamily="18" charset="0"/>
                      </a:endParaRPr>
                    </a:p>
                  </a:txBody>
                  <a:tcPr/>
                </a:tc>
                <a:tc>
                  <a:txBody>
                    <a:bodyPr/>
                    <a:lstStyle/>
                    <a:p>
                      <a:pPr algn="ctr"/>
                      <a:r>
                        <a:rPr lang="en-CA" sz="2400" dirty="0">
                          <a:latin typeface="Times New Roman" panose="02020603050405020304" pitchFamily="18" charset="0"/>
                          <a:cs typeface="Times New Roman" panose="02020603050405020304" pitchFamily="18" charset="0"/>
                        </a:rPr>
                        <a:t>GSM MODULE</a:t>
                      </a:r>
                    </a:p>
                  </a:txBody>
                  <a:tcPr/>
                </a:tc>
                <a:extLst>
                  <a:ext uri="{0D108BD9-81ED-4DB2-BD59-A6C34878D82A}">
                    <a16:rowId xmlns:a16="http://schemas.microsoft.com/office/drawing/2014/main" val="2685702615"/>
                  </a:ext>
                </a:extLst>
              </a:tr>
              <a:tr h="625337">
                <a:tc>
                  <a:txBody>
                    <a:bodyPr/>
                    <a:lstStyle/>
                    <a:p>
                      <a:pPr algn="ctr"/>
                      <a:r>
                        <a:rPr lang="en-US" sz="2400" dirty="0">
                          <a:latin typeface="Times New Roman" panose="02020603050405020304" pitchFamily="18" charset="0"/>
                          <a:cs typeface="Times New Roman" panose="02020603050405020304" pitchFamily="18" charset="0"/>
                        </a:rPr>
                        <a:t>PIN 15</a:t>
                      </a:r>
                      <a:endParaRPr lang="en-CA"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a:latin typeface="Times New Roman" panose="02020603050405020304" pitchFamily="18" charset="0"/>
                          <a:cs typeface="Times New Roman" panose="02020603050405020304" pitchFamily="18" charset="0"/>
                        </a:rPr>
                        <a:t>SIM TX</a:t>
                      </a:r>
                      <a:endParaRPr lang="en-CA"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40410457"/>
                  </a:ext>
                </a:extLst>
              </a:tr>
              <a:tr h="625337">
                <a:tc>
                  <a:txBody>
                    <a:bodyPr/>
                    <a:lstStyle/>
                    <a:p>
                      <a:pPr algn="ctr"/>
                      <a:r>
                        <a:rPr lang="en-US" sz="2400" dirty="0">
                          <a:latin typeface="Times New Roman" panose="02020603050405020304" pitchFamily="18" charset="0"/>
                          <a:cs typeface="Times New Roman" panose="02020603050405020304" pitchFamily="18" charset="0"/>
                        </a:rPr>
                        <a:t>PIN 14</a:t>
                      </a:r>
                      <a:endParaRPr lang="en-CA"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a:latin typeface="Times New Roman" panose="02020603050405020304" pitchFamily="18" charset="0"/>
                          <a:cs typeface="Times New Roman" panose="02020603050405020304" pitchFamily="18" charset="0"/>
                        </a:rPr>
                        <a:t>SIM RX</a:t>
                      </a:r>
                      <a:endParaRPr lang="en-CA"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205870716"/>
                  </a:ext>
                </a:extLst>
              </a:tr>
              <a:tr h="625337">
                <a:tc>
                  <a:txBody>
                    <a:bodyPr/>
                    <a:lstStyle/>
                    <a:p>
                      <a:pPr algn="ctr"/>
                      <a:r>
                        <a:rPr lang="en-US" sz="2400" dirty="0">
                          <a:latin typeface="Times New Roman" panose="02020603050405020304" pitchFamily="18" charset="0"/>
                          <a:cs typeface="Times New Roman" panose="02020603050405020304" pitchFamily="18" charset="0"/>
                        </a:rPr>
                        <a:t>GND</a:t>
                      </a:r>
                      <a:endParaRPr lang="en-CA"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a:latin typeface="Times New Roman" panose="02020603050405020304" pitchFamily="18" charset="0"/>
                          <a:cs typeface="Times New Roman" panose="02020603050405020304" pitchFamily="18" charset="0"/>
                        </a:rPr>
                        <a:t>GND</a:t>
                      </a:r>
                      <a:endParaRPr lang="en-CA"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391497"/>
                  </a:ext>
                </a:extLst>
              </a:tr>
            </a:tbl>
          </a:graphicData>
        </a:graphic>
      </p:graphicFrame>
    </p:spTree>
    <p:extLst>
      <p:ext uri="{BB962C8B-B14F-4D97-AF65-F5344CB8AC3E}">
        <p14:creationId xmlns:p14="http://schemas.microsoft.com/office/powerpoint/2010/main" val="15687399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iagram, schematic&#10;&#10;Description automatically generated">
            <a:extLst>
              <a:ext uri="{FF2B5EF4-FFF2-40B4-BE49-F238E27FC236}">
                <a16:creationId xmlns:a16="http://schemas.microsoft.com/office/drawing/2014/main" id="{F7C23C2E-F36D-4EEC-AAB2-400877C15F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9443" y="457200"/>
            <a:ext cx="10349948" cy="5943600"/>
          </a:xfrm>
          <a:prstGeom prst="rect">
            <a:avLst/>
          </a:prstGeom>
        </p:spPr>
      </p:pic>
    </p:spTree>
    <p:extLst>
      <p:ext uri="{BB962C8B-B14F-4D97-AF65-F5344CB8AC3E}">
        <p14:creationId xmlns:p14="http://schemas.microsoft.com/office/powerpoint/2010/main" val="13194009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9BA21-FB74-460C-B8DA-FA3E15EB7D0B}"/>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CONNECTION 6: ARDUINO WITH FINGERPRINT SENSOR</a:t>
            </a:r>
            <a:endParaRPr lang="en-CA"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102DFDC-69D6-4B24-8413-63ADCA7A016D}"/>
              </a:ext>
            </a:extLst>
          </p:cNvPr>
          <p:cNvSpPr>
            <a:spLocks noGrp="1"/>
          </p:cNvSpPr>
          <p:nvPr>
            <p:ph idx="1"/>
          </p:nvPr>
        </p:nvSpPr>
        <p:spPr/>
        <p:txBody>
          <a:bodyPr/>
          <a:lstStyle/>
          <a:p>
            <a:r>
              <a:rPr lang="en-US" dirty="0"/>
              <a:t>Fingerprint sensor model used is R307 </a:t>
            </a:r>
          </a:p>
          <a:p>
            <a:r>
              <a:rPr lang="en-US" dirty="0"/>
              <a:t>Communication is used is UART.</a:t>
            </a:r>
          </a:p>
          <a:p>
            <a:r>
              <a:rPr lang="en-US" dirty="0"/>
              <a:t>This provides second layer of security by matching user finger scan.</a:t>
            </a:r>
          </a:p>
          <a:p>
            <a:endParaRPr lang="en-CA" dirty="0"/>
          </a:p>
        </p:txBody>
      </p:sp>
      <p:graphicFrame>
        <p:nvGraphicFramePr>
          <p:cNvPr id="4" name="Table 4">
            <a:extLst>
              <a:ext uri="{FF2B5EF4-FFF2-40B4-BE49-F238E27FC236}">
                <a16:creationId xmlns:a16="http://schemas.microsoft.com/office/drawing/2014/main" id="{DD4C9F45-5986-45C0-A7EE-3B6BBE53769D}"/>
              </a:ext>
            </a:extLst>
          </p:cNvPr>
          <p:cNvGraphicFramePr>
            <a:graphicFrameLocks noGrp="1"/>
          </p:cNvGraphicFramePr>
          <p:nvPr>
            <p:extLst>
              <p:ext uri="{D42A27DB-BD31-4B8C-83A1-F6EECF244321}">
                <p14:modId xmlns:p14="http://schemas.microsoft.com/office/powerpoint/2010/main" val="1309234749"/>
              </p:ext>
            </p:extLst>
          </p:nvPr>
        </p:nvGraphicFramePr>
        <p:xfrm>
          <a:off x="1230141" y="3428999"/>
          <a:ext cx="8921024" cy="2747961"/>
        </p:xfrm>
        <a:graphic>
          <a:graphicData uri="http://schemas.openxmlformats.org/drawingml/2006/table">
            <a:tbl>
              <a:tblPr firstRow="1" bandRow="1">
                <a:tableStyleId>{21E4AEA4-8DFA-4A89-87EB-49C32662AFE0}</a:tableStyleId>
              </a:tblPr>
              <a:tblGrid>
                <a:gridCol w="4460512">
                  <a:extLst>
                    <a:ext uri="{9D8B030D-6E8A-4147-A177-3AD203B41FA5}">
                      <a16:colId xmlns:a16="http://schemas.microsoft.com/office/drawing/2014/main" val="2521363256"/>
                    </a:ext>
                  </a:extLst>
                </a:gridCol>
                <a:gridCol w="4460512">
                  <a:extLst>
                    <a:ext uri="{9D8B030D-6E8A-4147-A177-3AD203B41FA5}">
                      <a16:colId xmlns:a16="http://schemas.microsoft.com/office/drawing/2014/main" val="4260917091"/>
                    </a:ext>
                  </a:extLst>
                </a:gridCol>
              </a:tblGrid>
              <a:tr h="543553">
                <a:tc>
                  <a:txBody>
                    <a:bodyPr/>
                    <a:lstStyle/>
                    <a:p>
                      <a:pPr algn="ctr"/>
                      <a:r>
                        <a:rPr lang="en-US" sz="2400" dirty="0">
                          <a:latin typeface="Times New Roman" panose="02020603050405020304" pitchFamily="18" charset="0"/>
                          <a:cs typeface="Times New Roman" panose="02020603050405020304" pitchFamily="18" charset="0"/>
                        </a:rPr>
                        <a:t>Fingerprint sensor</a:t>
                      </a:r>
                      <a:endParaRPr lang="en-CA" sz="2400" dirty="0">
                        <a:latin typeface="Times New Roman" panose="02020603050405020304" pitchFamily="18" charset="0"/>
                        <a:cs typeface="Times New Roman" panose="02020603050405020304" pitchFamily="18" charset="0"/>
                      </a:endParaRPr>
                    </a:p>
                  </a:txBody>
                  <a:tcPr/>
                </a:tc>
                <a:tc>
                  <a:txBody>
                    <a:bodyPr/>
                    <a:lstStyle/>
                    <a:p>
                      <a:pPr algn="ctr"/>
                      <a:r>
                        <a:rPr lang="en-CA" sz="2400" b="0" dirty="0">
                          <a:latin typeface="Times New Roman" panose="02020603050405020304" pitchFamily="18" charset="0"/>
                          <a:cs typeface="Times New Roman" panose="02020603050405020304" pitchFamily="18" charset="0"/>
                        </a:rPr>
                        <a:t>Arduino Mega</a:t>
                      </a:r>
                    </a:p>
                  </a:txBody>
                  <a:tcPr/>
                </a:tc>
                <a:extLst>
                  <a:ext uri="{0D108BD9-81ED-4DB2-BD59-A6C34878D82A}">
                    <a16:rowId xmlns:a16="http://schemas.microsoft.com/office/drawing/2014/main" val="1135581084"/>
                  </a:ext>
                </a:extLst>
              </a:tr>
              <a:tr h="551102">
                <a:tc>
                  <a:txBody>
                    <a:bodyPr/>
                    <a:lstStyle/>
                    <a:p>
                      <a:pPr algn="ctr"/>
                      <a:r>
                        <a:rPr lang="en-US" sz="2400" dirty="0">
                          <a:latin typeface="Times New Roman" panose="02020603050405020304" pitchFamily="18" charset="0"/>
                          <a:cs typeface="Times New Roman" panose="02020603050405020304" pitchFamily="18" charset="0"/>
                        </a:rPr>
                        <a:t>Tx</a:t>
                      </a:r>
                      <a:endParaRPr lang="en-CA"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a:latin typeface="Times New Roman" panose="02020603050405020304" pitchFamily="18" charset="0"/>
                          <a:cs typeface="Times New Roman" panose="02020603050405020304" pitchFamily="18" charset="0"/>
                        </a:rPr>
                        <a:t>Rx 2 (17)</a:t>
                      </a:r>
                      <a:endParaRPr lang="en-CA"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90685429"/>
                  </a:ext>
                </a:extLst>
              </a:tr>
              <a:tr h="551102">
                <a:tc>
                  <a:txBody>
                    <a:bodyPr/>
                    <a:lstStyle/>
                    <a:p>
                      <a:pPr algn="ctr"/>
                      <a:r>
                        <a:rPr lang="en-US" sz="2400" dirty="0">
                          <a:latin typeface="Times New Roman" panose="02020603050405020304" pitchFamily="18" charset="0"/>
                          <a:cs typeface="Times New Roman" panose="02020603050405020304" pitchFamily="18" charset="0"/>
                        </a:rPr>
                        <a:t>Rx</a:t>
                      </a:r>
                      <a:endParaRPr lang="en-CA"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a:latin typeface="Times New Roman" panose="02020603050405020304" pitchFamily="18" charset="0"/>
                          <a:cs typeface="Times New Roman" panose="02020603050405020304" pitchFamily="18" charset="0"/>
                        </a:rPr>
                        <a:t>Tx 2 (16)</a:t>
                      </a:r>
                      <a:endParaRPr lang="en-CA"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64296539"/>
                  </a:ext>
                </a:extLst>
              </a:tr>
              <a:tr h="551102">
                <a:tc>
                  <a:txBody>
                    <a:bodyPr/>
                    <a:lstStyle/>
                    <a:p>
                      <a:pPr algn="ctr"/>
                      <a:r>
                        <a:rPr lang="en-US" sz="2400" dirty="0">
                          <a:latin typeface="Times New Roman" panose="02020603050405020304" pitchFamily="18" charset="0"/>
                          <a:cs typeface="Times New Roman" panose="02020603050405020304" pitchFamily="18" charset="0"/>
                        </a:rPr>
                        <a:t>VCC</a:t>
                      </a:r>
                      <a:endParaRPr lang="en-CA"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a:latin typeface="Times New Roman" panose="02020603050405020304" pitchFamily="18" charset="0"/>
                          <a:cs typeface="Times New Roman" panose="02020603050405020304" pitchFamily="18" charset="0"/>
                        </a:rPr>
                        <a:t>VCC</a:t>
                      </a:r>
                      <a:endParaRPr lang="en-CA"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87604355"/>
                  </a:ext>
                </a:extLst>
              </a:tr>
              <a:tr h="551102">
                <a:tc>
                  <a:txBody>
                    <a:bodyPr/>
                    <a:lstStyle/>
                    <a:p>
                      <a:pPr algn="ctr"/>
                      <a:r>
                        <a:rPr lang="en-US" sz="2400" dirty="0">
                          <a:latin typeface="Times New Roman" panose="02020603050405020304" pitchFamily="18" charset="0"/>
                          <a:cs typeface="Times New Roman" panose="02020603050405020304" pitchFamily="18" charset="0"/>
                        </a:rPr>
                        <a:t>GND</a:t>
                      </a:r>
                      <a:endParaRPr lang="en-CA"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a:latin typeface="Times New Roman" panose="02020603050405020304" pitchFamily="18" charset="0"/>
                          <a:cs typeface="Times New Roman" panose="02020603050405020304" pitchFamily="18" charset="0"/>
                        </a:rPr>
                        <a:t>GND</a:t>
                      </a:r>
                      <a:endParaRPr lang="en-CA"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633297594"/>
                  </a:ext>
                </a:extLst>
              </a:tr>
            </a:tbl>
          </a:graphicData>
        </a:graphic>
      </p:graphicFrame>
    </p:spTree>
    <p:extLst>
      <p:ext uri="{BB962C8B-B14F-4D97-AF65-F5344CB8AC3E}">
        <p14:creationId xmlns:p14="http://schemas.microsoft.com/office/powerpoint/2010/main" val="31255304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Diagram, schematic&#10;&#10;Description automatically generated">
            <a:extLst>
              <a:ext uri="{FF2B5EF4-FFF2-40B4-BE49-F238E27FC236}">
                <a16:creationId xmlns:a16="http://schemas.microsoft.com/office/drawing/2014/main" id="{584F2C9C-F398-4E4E-927F-08E0DF7850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92823" y="457200"/>
            <a:ext cx="7406354" cy="5943600"/>
          </a:xfrm>
          <a:prstGeom prst="rect">
            <a:avLst/>
          </a:prstGeom>
        </p:spPr>
      </p:pic>
    </p:spTree>
    <p:extLst>
      <p:ext uri="{BB962C8B-B14F-4D97-AF65-F5344CB8AC3E}">
        <p14:creationId xmlns:p14="http://schemas.microsoft.com/office/powerpoint/2010/main" val="42646956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41710-B657-4B98-BC69-6272EDD8AD9B}"/>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CONNECTION 7: VIBRATION SENSOR</a:t>
            </a:r>
            <a:endParaRPr lang="en-CA"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FE645F4-ACA9-458E-8B4D-CCE6036BF7D5}"/>
              </a:ext>
            </a:extLst>
          </p:cNvPr>
          <p:cNvSpPr>
            <a:spLocks noGrp="1"/>
          </p:cNvSpPr>
          <p:nvPr>
            <p:ph idx="1"/>
          </p:nvPr>
        </p:nvSpPr>
        <p:spPr/>
        <p:txBody>
          <a:bodyPr/>
          <a:lstStyle/>
          <a:p>
            <a:r>
              <a:rPr lang="en-US" dirty="0"/>
              <a:t>Vibration sensor is connected directly to the beaglebone black with the help of GPIO pins.</a:t>
            </a:r>
          </a:p>
          <a:p>
            <a:r>
              <a:rPr lang="en-US" dirty="0"/>
              <a:t>This sensor is used to detect any unauthorized access by hammering the locker.</a:t>
            </a:r>
          </a:p>
          <a:p>
            <a:pPr marL="0" indent="0">
              <a:buNone/>
            </a:pPr>
            <a:r>
              <a:rPr lang="en-US" dirty="0"/>
              <a:t> </a:t>
            </a:r>
            <a:endParaRPr lang="en-CA" dirty="0"/>
          </a:p>
        </p:txBody>
      </p:sp>
      <p:graphicFrame>
        <p:nvGraphicFramePr>
          <p:cNvPr id="4" name="Table 4">
            <a:extLst>
              <a:ext uri="{FF2B5EF4-FFF2-40B4-BE49-F238E27FC236}">
                <a16:creationId xmlns:a16="http://schemas.microsoft.com/office/drawing/2014/main" id="{2F066F6B-6190-4E27-837D-A26CB3B7DE4E}"/>
              </a:ext>
            </a:extLst>
          </p:cNvPr>
          <p:cNvGraphicFramePr>
            <a:graphicFrameLocks noGrp="1"/>
          </p:cNvGraphicFramePr>
          <p:nvPr>
            <p:extLst>
              <p:ext uri="{D42A27DB-BD31-4B8C-83A1-F6EECF244321}">
                <p14:modId xmlns:p14="http://schemas.microsoft.com/office/powerpoint/2010/main" val="2630307668"/>
              </p:ext>
            </p:extLst>
          </p:nvPr>
        </p:nvGraphicFramePr>
        <p:xfrm>
          <a:off x="1509486" y="3950811"/>
          <a:ext cx="8128000" cy="2542064"/>
        </p:xfrm>
        <a:graphic>
          <a:graphicData uri="http://schemas.openxmlformats.org/drawingml/2006/table">
            <a:tbl>
              <a:tblPr firstRow="1" bandRow="1">
                <a:tableStyleId>{21E4AEA4-8DFA-4A89-87EB-49C32662AFE0}</a:tableStyleId>
              </a:tblPr>
              <a:tblGrid>
                <a:gridCol w="4064000">
                  <a:extLst>
                    <a:ext uri="{9D8B030D-6E8A-4147-A177-3AD203B41FA5}">
                      <a16:colId xmlns:a16="http://schemas.microsoft.com/office/drawing/2014/main" val="1039490127"/>
                    </a:ext>
                  </a:extLst>
                </a:gridCol>
                <a:gridCol w="4064000">
                  <a:extLst>
                    <a:ext uri="{9D8B030D-6E8A-4147-A177-3AD203B41FA5}">
                      <a16:colId xmlns:a16="http://schemas.microsoft.com/office/drawing/2014/main" val="1378842048"/>
                    </a:ext>
                  </a:extLst>
                </a:gridCol>
              </a:tblGrid>
              <a:tr h="635516">
                <a:tc>
                  <a:txBody>
                    <a:bodyPr/>
                    <a:lstStyle/>
                    <a:p>
                      <a:pPr algn="ctr"/>
                      <a:r>
                        <a:rPr lang="en-US" sz="2400" dirty="0">
                          <a:latin typeface="Times New Roman" panose="02020603050405020304" pitchFamily="18" charset="0"/>
                          <a:cs typeface="Times New Roman" panose="02020603050405020304" pitchFamily="18" charset="0"/>
                        </a:rPr>
                        <a:t>Vibration sensor</a:t>
                      </a:r>
                      <a:endParaRPr lang="en-CA"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a:latin typeface="Times New Roman" panose="02020603050405020304" pitchFamily="18" charset="0"/>
                          <a:cs typeface="Times New Roman" panose="02020603050405020304" pitchFamily="18" charset="0"/>
                        </a:rPr>
                        <a:t>Beaglebone Black</a:t>
                      </a:r>
                      <a:endParaRPr lang="en-CA"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676529275"/>
                  </a:ext>
                </a:extLst>
              </a:tr>
              <a:tr h="635516">
                <a:tc>
                  <a:txBody>
                    <a:bodyPr/>
                    <a:lstStyle/>
                    <a:p>
                      <a:pPr algn="ctr"/>
                      <a:r>
                        <a:rPr lang="en-US" sz="2400" dirty="0">
                          <a:latin typeface="Times New Roman" panose="02020603050405020304" pitchFamily="18" charset="0"/>
                          <a:cs typeface="Times New Roman" panose="02020603050405020304" pitchFamily="18" charset="0"/>
                        </a:rPr>
                        <a:t>D0</a:t>
                      </a:r>
                      <a:endParaRPr lang="en-CA"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a:latin typeface="Times New Roman" panose="02020603050405020304" pitchFamily="18" charset="0"/>
                          <a:cs typeface="Times New Roman" panose="02020603050405020304" pitchFamily="18" charset="0"/>
                        </a:rPr>
                        <a:t>P9.12</a:t>
                      </a:r>
                      <a:endParaRPr lang="en-CA"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2335346"/>
                  </a:ext>
                </a:extLst>
              </a:tr>
              <a:tr h="635516">
                <a:tc>
                  <a:txBody>
                    <a:bodyPr/>
                    <a:lstStyle/>
                    <a:p>
                      <a:pPr algn="ctr"/>
                      <a:r>
                        <a:rPr lang="en-US" sz="2400" dirty="0">
                          <a:latin typeface="Times New Roman" panose="02020603050405020304" pitchFamily="18" charset="0"/>
                          <a:cs typeface="Times New Roman" panose="02020603050405020304" pitchFamily="18" charset="0"/>
                        </a:rPr>
                        <a:t>VCC</a:t>
                      </a:r>
                      <a:endParaRPr lang="en-CA"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a:latin typeface="Times New Roman" panose="02020603050405020304" pitchFamily="18" charset="0"/>
                          <a:cs typeface="Times New Roman" panose="02020603050405020304" pitchFamily="18" charset="0"/>
                        </a:rPr>
                        <a:t>VCC</a:t>
                      </a:r>
                      <a:endParaRPr lang="en-CA"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754413643"/>
                  </a:ext>
                </a:extLst>
              </a:tr>
              <a:tr h="635516">
                <a:tc>
                  <a:txBody>
                    <a:bodyPr/>
                    <a:lstStyle/>
                    <a:p>
                      <a:pPr algn="ctr"/>
                      <a:r>
                        <a:rPr lang="en-US" sz="2400" dirty="0">
                          <a:latin typeface="Times New Roman" panose="02020603050405020304" pitchFamily="18" charset="0"/>
                          <a:cs typeface="Times New Roman" panose="02020603050405020304" pitchFamily="18" charset="0"/>
                        </a:rPr>
                        <a:t>GND</a:t>
                      </a:r>
                      <a:endParaRPr lang="en-CA"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a:latin typeface="Times New Roman" panose="02020603050405020304" pitchFamily="18" charset="0"/>
                          <a:cs typeface="Times New Roman" panose="02020603050405020304" pitchFamily="18" charset="0"/>
                        </a:rPr>
                        <a:t>GND</a:t>
                      </a:r>
                      <a:endParaRPr lang="en-CA"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245797446"/>
                  </a:ext>
                </a:extLst>
              </a:tr>
            </a:tbl>
          </a:graphicData>
        </a:graphic>
      </p:graphicFrame>
    </p:spTree>
    <p:extLst>
      <p:ext uri="{BB962C8B-B14F-4D97-AF65-F5344CB8AC3E}">
        <p14:creationId xmlns:p14="http://schemas.microsoft.com/office/powerpoint/2010/main" val="16409087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Timeline&#10;&#10;Description automatically generated">
            <a:extLst>
              <a:ext uri="{FF2B5EF4-FFF2-40B4-BE49-F238E27FC236}">
                <a16:creationId xmlns:a16="http://schemas.microsoft.com/office/drawing/2014/main" id="{DD2EC23B-0EE8-43E0-82A0-51BA55858E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467" y="2011342"/>
            <a:ext cx="10905066" cy="2835316"/>
          </a:xfrm>
          <a:prstGeom prst="rect">
            <a:avLst/>
          </a:prstGeom>
        </p:spPr>
      </p:pic>
    </p:spTree>
    <p:extLst>
      <p:ext uri="{BB962C8B-B14F-4D97-AF65-F5344CB8AC3E}">
        <p14:creationId xmlns:p14="http://schemas.microsoft.com/office/powerpoint/2010/main" val="24395798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46DE0-C761-4A85-9888-AFC9C0A56EBC}"/>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CONNECTION 8:ESP8266 WITH BEAGLEBONE</a:t>
            </a:r>
            <a:endParaRPr lang="en-CA"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A21431F-59AC-4FB9-875A-FA275882A14F}"/>
              </a:ext>
            </a:extLst>
          </p:cNvPr>
          <p:cNvSpPr>
            <a:spLocks noGrp="1"/>
          </p:cNvSpPr>
          <p:nvPr>
            <p:ph idx="1"/>
          </p:nvPr>
        </p:nvSpPr>
        <p:spPr/>
        <p:txBody>
          <a:bodyPr/>
          <a:lstStyle/>
          <a:p>
            <a:pPr>
              <a:lnSpc>
                <a:spcPct val="100000"/>
              </a:lnSpc>
            </a:pPr>
            <a:r>
              <a:rPr lang="en-US" sz="2400" dirty="0">
                <a:latin typeface="Times New Roman" panose="02020603050405020304" pitchFamily="18" charset="0"/>
                <a:cs typeface="Times New Roman" panose="02020603050405020304" pitchFamily="18" charset="0"/>
              </a:rPr>
              <a:t>ESP8266 is communicating with beagle bone by UART communication.</a:t>
            </a:r>
          </a:p>
          <a:p>
            <a:pPr>
              <a:lnSpc>
                <a:spcPct val="100000"/>
              </a:lnSpc>
            </a:pPr>
            <a:r>
              <a:rPr lang="en-CA" sz="2400" dirty="0">
                <a:latin typeface="Times New Roman" panose="02020603050405020304" pitchFamily="18" charset="0"/>
                <a:cs typeface="Times New Roman" panose="02020603050405020304" pitchFamily="18" charset="0"/>
              </a:rPr>
              <a:t>We are using the ESP8266 in this project just for the interfacing of touch screen.</a:t>
            </a:r>
          </a:p>
          <a:p>
            <a:pPr marL="0" indent="0">
              <a:buNone/>
            </a:pPr>
            <a:endParaRPr lang="en-CA" dirty="0"/>
          </a:p>
        </p:txBody>
      </p:sp>
      <p:graphicFrame>
        <p:nvGraphicFramePr>
          <p:cNvPr id="4" name="Table 4">
            <a:extLst>
              <a:ext uri="{FF2B5EF4-FFF2-40B4-BE49-F238E27FC236}">
                <a16:creationId xmlns:a16="http://schemas.microsoft.com/office/drawing/2014/main" id="{4B89CB3E-EFF1-4CDB-B250-07AD95D6F650}"/>
              </a:ext>
            </a:extLst>
          </p:cNvPr>
          <p:cNvGraphicFramePr>
            <a:graphicFrameLocks noGrp="1"/>
          </p:cNvGraphicFramePr>
          <p:nvPr>
            <p:extLst>
              <p:ext uri="{D42A27DB-BD31-4B8C-83A1-F6EECF244321}">
                <p14:modId xmlns:p14="http://schemas.microsoft.com/office/powerpoint/2010/main" val="2850561193"/>
              </p:ext>
            </p:extLst>
          </p:nvPr>
        </p:nvGraphicFramePr>
        <p:xfrm>
          <a:off x="1692366" y="3429000"/>
          <a:ext cx="8128000" cy="2306320"/>
        </p:xfrm>
        <a:graphic>
          <a:graphicData uri="http://schemas.openxmlformats.org/drawingml/2006/table">
            <a:tbl>
              <a:tblPr firstRow="1" bandRow="1">
                <a:tableStyleId>{21E4AEA4-8DFA-4A89-87EB-49C32662AFE0}</a:tableStyleId>
              </a:tblPr>
              <a:tblGrid>
                <a:gridCol w="4064000">
                  <a:extLst>
                    <a:ext uri="{9D8B030D-6E8A-4147-A177-3AD203B41FA5}">
                      <a16:colId xmlns:a16="http://schemas.microsoft.com/office/drawing/2014/main" val="2933482072"/>
                    </a:ext>
                  </a:extLst>
                </a:gridCol>
                <a:gridCol w="4064000">
                  <a:extLst>
                    <a:ext uri="{9D8B030D-6E8A-4147-A177-3AD203B41FA5}">
                      <a16:colId xmlns:a16="http://schemas.microsoft.com/office/drawing/2014/main" val="3988019795"/>
                    </a:ext>
                  </a:extLst>
                </a:gridCol>
              </a:tblGrid>
              <a:tr h="576580">
                <a:tc>
                  <a:txBody>
                    <a:bodyPr/>
                    <a:lstStyle/>
                    <a:p>
                      <a:pPr algn="ctr"/>
                      <a:r>
                        <a:rPr lang="en-US" sz="2400" dirty="0">
                          <a:latin typeface="Times New Roman" panose="02020603050405020304" pitchFamily="18" charset="0"/>
                          <a:cs typeface="Times New Roman" panose="02020603050405020304" pitchFamily="18" charset="0"/>
                        </a:rPr>
                        <a:t>ESP8266</a:t>
                      </a:r>
                      <a:endParaRPr lang="en-CA"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a:latin typeface="Times New Roman" panose="02020603050405020304" pitchFamily="18" charset="0"/>
                          <a:cs typeface="Times New Roman" panose="02020603050405020304" pitchFamily="18" charset="0"/>
                        </a:rPr>
                        <a:t>Beaglebone</a:t>
                      </a:r>
                      <a:endParaRPr lang="en-CA"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847499076"/>
                  </a:ext>
                </a:extLst>
              </a:tr>
              <a:tr h="576580">
                <a:tc>
                  <a:txBody>
                    <a:bodyPr/>
                    <a:lstStyle/>
                    <a:p>
                      <a:pPr algn="ctr"/>
                      <a:r>
                        <a:rPr lang="en-US" sz="2400" dirty="0">
                          <a:latin typeface="Times New Roman" panose="02020603050405020304" pitchFamily="18" charset="0"/>
                          <a:cs typeface="Times New Roman" panose="02020603050405020304" pitchFamily="18" charset="0"/>
                        </a:rPr>
                        <a:t>18 Tx</a:t>
                      </a:r>
                      <a:endParaRPr lang="en-CA"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a:latin typeface="Times New Roman" panose="02020603050405020304" pitchFamily="18" charset="0"/>
                          <a:cs typeface="Times New Roman" panose="02020603050405020304" pitchFamily="18" charset="0"/>
                        </a:rPr>
                        <a:t>P9.26</a:t>
                      </a:r>
                      <a:endParaRPr lang="en-CA"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259426496"/>
                  </a:ext>
                </a:extLst>
              </a:tr>
              <a:tr h="576580">
                <a:tc>
                  <a:txBody>
                    <a:bodyPr/>
                    <a:lstStyle/>
                    <a:p>
                      <a:pPr algn="ctr"/>
                      <a:r>
                        <a:rPr lang="en-US" sz="2400" dirty="0">
                          <a:latin typeface="Times New Roman" panose="02020603050405020304" pitchFamily="18" charset="0"/>
                          <a:cs typeface="Times New Roman" panose="02020603050405020304" pitchFamily="18" charset="0"/>
                        </a:rPr>
                        <a:t>19 Rx</a:t>
                      </a:r>
                      <a:endParaRPr lang="en-CA"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a:latin typeface="Times New Roman" panose="02020603050405020304" pitchFamily="18" charset="0"/>
                          <a:cs typeface="Times New Roman" panose="02020603050405020304" pitchFamily="18" charset="0"/>
                        </a:rPr>
                        <a:t>P9.24</a:t>
                      </a:r>
                      <a:endParaRPr lang="en-CA"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292217531"/>
                  </a:ext>
                </a:extLst>
              </a:tr>
              <a:tr h="576580">
                <a:tc>
                  <a:txBody>
                    <a:bodyPr/>
                    <a:lstStyle/>
                    <a:p>
                      <a:pPr algn="ctr"/>
                      <a:r>
                        <a:rPr lang="en-US" sz="2400" dirty="0">
                          <a:latin typeface="Times New Roman" panose="02020603050405020304" pitchFamily="18" charset="0"/>
                          <a:cs typeface="Times New Roman" panose="02020603050405020304" pitchFamily="18" charset="0"/>
                        </a:rPr>
                        <a:t>GND</a:t>
                      </a:r>
                      <a:endParaRPr lang="en-CA"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a:latin typeface="Times New Roman" panose="02020603050405020304" pitchFamily="18" charset="0"/>
                          <a:cs typeface="Times New Roman" panose="02020603050405020304" pitchFamily="18" charset="0"/>
                        </a:rPr>
                        <a:t>GND</a:t>
                      </a:r>
                      <a:endParaRPr lang="en-CA"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058691494"/>
                  </a:ext>
                </a:extLst>
              </a:tr>
            </a:tbl>
          </a:graphicData>
        </a:graphic>
      </p:graphicFrame>
    </p:spTree>
    <p:extLst>
      <p:ext uri="{BB962C8B-B14F-4D97-AF65-F5344CB8AC3E}">
        <p14:creationId xmlns:p14="http://schemas.microsoft.com/office/powerpoint/2010/main" val="10960801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709F1D5-B0F1-4714-A239-E5B61C1619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Rounded Corners 9">
            <a:extLst>
              <a:ext uri="{FF2B5EF4-FFF2-40B4-BE49-F238E27FC236}">
                <a16:creationId xmlns:a16="http://schemas.microsoft.com/office/drawing/2014/main" id="{228FB460-D3FF-4440-A020-05982A09E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0546" y="1011045"/>
            <a:ext cx="4369859" cy="4369859"/>
          </a:xfrm>
          <a:prstGeom prst="roundRect">
            <a:avLst>
              <a:gd name="adj" fmla="val 275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D3A138E-072C-48D3-9B38-A1DB577CCEBF}"/>
              </a:ext>
            </a:extLst>
          </p:cNvPr>
          <p:cNvSpPr>
            <a:spLocks noGrp="1"/>
          </p:cNvSpPr>
          <p:nvPr>
            <p:ph type="title"/>
          </p:nvPr>
        </p:nvSpPr>
        <p:spPr>
          <a:xfrm>
            <a:off x="956826" y="1112969"/>
            <a:ext cx="3937298" cy="4166010"/>
          </a:xfrm>
        </p:spPr>
        <p:txBody>
          <a:bodyPr>
            <a:normAutofit/>
          </a:bodyPr>
          <a:lstStyle/>
          <a:p>
            <a:r>
              <a:rPr lang="en-GB" b="1" dirty="0">
                <a:solidFill>
                  <a:srgbClr val="FFFFFF"/>
                </a:solidFill>
                <a:latin typeface="Times New Roman"/>
                <a:ea typeface="Times New Roman"/>
                <a:cs typeface="Times New Roman"/>
                <a:sym typeface="Times New Roman"/>
              </a:rPr>
              <a:t>Why schematic design is Important?</a:t>
            </a:r>
            <a:endParaRPr lang="en-CA" b="1" dirty="0">
              <a:solidFill>
                <a:srgbClr val="FFFFFF"/>
              </a:solidFill>
            </a:endParaRPr>
          </a:p>
        </p:txBody>
      </p:sp>
      <p:sp>
        <p:nvSpPr>
          <p:cNvPr id="12" name="Freeform: Shape 11">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dirty="0"/>
          </a:p>
        </p:txBody>
      </p:sp>
      <p:sp>
        <p:nvSpPr>
          <p:cNvPr id="16" name="Freeform: Shape 15">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Content Placeholder 2">
            <a:extLst>
              <a:ext uri="{FF2B5EF4-FFF2-40B4-BE49-F238E27FC236}">
                <a16:creationId xmlns:a16="http://schemas.microsoft.com/office/drawing/2014/main" id="{227DD3CD-1A2A-440E-8352-298E1A35BA3C}"/>
              </a:ext>
            </a:extLst>
          </p:cNvPr>
          <p:cNvSpPr>
            <a:spLocks noGrp="1"/>
          </p:cNvSpPr>
          <p:nvPr>
            <p:ph idx="1"/>
          </p:nvPr>
        </p:nvSpPr>
        <p:spPr>
          <a:xfrm>
            <a:off x="6096000" y="820880"/>
            <a:ext cx="5257799" cy="4889350"/>
          </a:xfrm>
        </p:spPr>
        <p:txBody>
          <a:bodyPr anchor="t">
            <a:normAutofit/>
          </a:bodyPr>
          <a:lstStyle/>
          <a:p>
            <a:pPr lvl="0" algn="just">
              <a:lnSpc>
                <a:spcPct val="100000"/>
              </a:lnSpc>
              <a:spcBef>
                <a:spcPts val="0"/>
              </a:spcBef>
              <a:buFont typeface="Wingdings" panose="05000000000000000000" pitchFamily="2" charset="2"/>
              <a:buChar char="v"/>
            </a:pPr>
            <a:endParaRPr lang="en-US" dirty="0">
              <a:latin typeface="Times New Roman" panose="02020603050405020304" pitchFamily="18" charset="0"/>
              <a:cs typeface="Times New Roman" panose="02020603050405020304" pitchFamily="18" charset="0"/>
            </a:endParaRPr>
          </a:p>
          <a:p>
            <a:pPr lvl="0" algn="just">
              <a:lnSpc>
                <a:spcPct val="100000"/>
              </a:lnSpc>
              <a:spcBef>
                <a:spcPts val="0"/>
              </a:spcBef>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Here, in the schematic capture, the lines represents the actual wiring and all the components used in the project is represented by the electrical symbol.</a:t>
            </a:r>
          </a:p>
          <a:p>
            <a:pPr lvl="0" algn="just">
              <a:lnSpc>
                <a:spcPct val="100000"/>
              </a:lnSpc>
              <a:spcBef>
                <a:spcPts val="1200"/>
              </a:spcBef>
              <a:spcAft>
                <a:spcPts val="1200"/>
              </a:spcAf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Schematic design help the user to understand the whole process in easy way</a:t>
            </a:r>
            <a:endParaRPr lang="en-CA" dirty="0">
              <a:latin typeface="Times New Roman" panose="02020603050405020304" pitchFamily="18" charset="0"/>
              <a:cs typeface="Times New Roman" panose="02020603050405020304" pitchFamily="18" charset="0"/>
            </a:endParaRPr>
          </a:p>
        </p:txBody>
      </p:sp>
      <p:sp>
        <p:nvSpPr>
          <p:cNvPr id="18" name="Freeform: Shape 17">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dirty="0"/>
          </a:p>
        </p:txBody>
      </p:sp>
      <p:sp>
        <p:nvSpPr>
          <p:cNvPr id="20" name="Freeform: Shape 19">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18308"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dirty="0"/>
          </a:p>
        </p:txBody>
      </p:sp>
      <p:sp>
        <p:nvSpPr>
          <p:cNvPr id="22" name="Freeform: Shape 21">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11333075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6B1897B-F120-47AF-BDC4-0B8F26E4B4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1722" y="901148"/>
            <a:ext cx="9011477" cy="5141843"/>
          </a:xfrm>
          <a:prstGeom prst="rect">
            <a:avLst/>
          </a:prstGeom>
        </p:spPr>
      </p:pic>
    </p:spTree>
    <p:extLst>
      <p:ext uri="{BB962C8B-B14F-4D97-AF65-F5344CB8AC3E}">
        <p14:creationId xmlns:p14="http://schemas.microsoft.com/office/powerpoint/2010/main" val="39552556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5AAA6-F1EB-4C91-A208-9F64DF0FD2C2}"/>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CONNECTION 9:ESP8266 WITH TOUCH SCREEN </a:t>
            </a:r>
            <a:endParaRPr lang="en-IN" b="1" dirty="0"/>
          </a:p>
        </p:txBody>
      </p:sp>
      <p:sp>
        <p:nvSpPr>
          <p:cNvPr id="3" name="Content Placeholder 2">
            <a:extLst>
              <a:ext uri="{FF2B5EF4-FFF2-40B4-BE49-F238E27FC236}">
                <a16:creationId xmlns:a16="http://schemas.microsoft.com/office/drawing/2014/main" id="{81FAC268-D1C6-446D-A69A-DCF533E36700}"/>
              </a:ext>
            </a:extLst>
          </p:cNvPr>
          <p:cNvSpPr>
            <a:spLocks noGrp="1"/>
          </p:cNvSpPr>
          <p:nvPr>
            <p:ph idx="1"/>
          </p:nvPr>
        </p:nvSpPr>
        <p:spPr/>
        <p:txBody>
          <a:bodyPr/>
          <a:lstStyle/>
          <a:p>
            <a:pPr>
              <a:lnSpc>
                <a:spcPct val="100000"/>
              </a:lnSpc>
            </a:pPr>
            <a:endParaRPr lang="en-US" sz="2400" dirty="0">
              <a:latin typeface="Times New Roman" panose="02020603050405020304" pitchFamily="18" charset="0"/>
              <a:cs typeface="Times New Roman" panose="02020603050405020304" pitchFamily="18" charset="0"/>
            </a:endParaRPr>
          </a:p>
          <a:p>
            <a:pPr>
              <a:lnSpc>
                <a:spcPct val="100000"/>
              </a:lnSpc>
            </a:pPr>
            <a:r>
              <a:rPr lang="en-US" sz="2400" dirty="0">
                <a:latin typeface="Times New Roman" panose="02020603050405020304" pitchFamily="18" charset="0"/>
                <a:cs typeface="Times New Roman" panose="02020603050405020304" pitchFamily="18" charset="0"/>
              </a:rPr>
              <a:t>We are using 3.5” TFT touch screen in this project as a first layer of security for the user. </a:t>
            </a:r>
          </a:p>
          <a:p>
            <a:pPr>
              <a:lnSpc>
                <a:spcPct val="100000"/>
              </a:lnSpc>
            </a:pPr>
            <a:r>
              <a:rPr lang="en-US" sz="2400" dirty="0">
                <a:latin typeface="Times New Roman" panose="02020603050405020304" pitchFamily="18" charset="0"/>
                <a:cs typeface="Times New Roman" panose="02020603050405020304" pitchFamily="18" charset="0"/>
              </a:rPr>
              <a:t>The user needs to enter the password first using the touch screen to open the locker.</a:t>
            </a:r>
          </a:p>
          <a:p>
            <a:pPr>
              <a:lnSpc>
                <a:spcPct val="100000"/>
              </a:lnSpc>
            </a:pPr>
            <a:r>
              <a:rPr lang="en-US" sz="2400" dirty="0">
                <a:latin typeface="Times New Roman" panose="02020603050405020304" pitchFamily="18" charset="0"/>
                <a:cs typeface="Times New Roman" panose="02020603050405020304" pitchFamily="18" charset="0"/>
              </a:rPr>
              <a:t>We are connecting the touch screen with esp8266 using the SPI communication protocol.</a:t>
            </a:r>
          </a:p>
          <a:p>
            <a:pPr>
              <a:lnSpc>
                <a:spcPct val="100000"/>
              </a:lnSpc>
            </a:pPr>
            <a:r>
              <a:rPr lang="en-US" sz="2400" dirty="0">
                <a:latin typeface="Times New Roman" panose="02020603050405020304" pitchFamily="18" charset="0"/>
                <a:cs typeface="Times New Roman" panose="02020603050405020304" pitchFamily="18" charset="0"/>
              </a:rPr>
              <a:t>So, the ESP8266 is the master device to the touch screen and </a:t>
            </a:r>
          </a:p>
          <a:p>
            <a:pPr>
              <a:lnSpc>
                <a:spcPct val="100000"/>
              </a:lnSpc>
            </a:pPr>
            <a:r>
              <a:rPr lang="en-US" sz="2400" dirty="0">
                <a:latin typeface="Times New Roman" panose="02020603050405020304" pitchFamily="18" charset="0"/>
                <a:cs typeface="Times New Roman" panose="02020603050405020304" pitchFamily="18" charset="0"/>
              </a:rPr>
              <a:t>ESP8266 acts as an bridge between the beagle bone black and the touch screen.</a:t>
            </a:r>
          </a:p>
          <a:p>
            <a:endParaRPr lang="en-IN" dirty="0"/>
          </a:p>
        </p:txBody>
      </p:sp>
    </p:spTree>
    <p:extLst>
      <p:ext uri="{BB962C8B-B14F-4D97-AF65-F5344CB8AC3E}">
        <p14:creationId xmlns:p14="http://schemas.microsoft.com/office/powerpoint/2010/main" val="13503421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1D0A7-81DB-457C-A210-5E9548AE5155}"/>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CONNECTION 9:ESP8266 WITH TOUCH SCREEN </a:t>
            </a:r>
            <a:endParaRPr lang="en-IN" b="1" dirty="0"/>
          </a:p>
        </p:txBody>
      </p:sp>
      <p:pic>
        <p:nvPicPr>
          <p:cNvPr id="5" name="Content Placeholder 4">
            <a:extLst>
              <a:ext uri="{FF2B5EF4-FFF2-40B4-BE49-F238E27FC236}">
                <a16:creationId xmlns:a16="http://schemas.microsoft.com/office/drawing/2014/main" id="{B5809B33-ECAE-49A6-AA5B-AC87B62B9957}"/>
              </a:ext>
            </a:extLst>
          </p:cNvPr>
          <p:cNvPicPr>
            <a:picLocks noGrp="1" noChangeAspect="1"/>
          </p:cNvPicPr>
          <p:nvPr>
            <p:ph idx="1"/>
          </p:nvPr>
        </p:nvPicPr>
        <p:blipFill>
          <a:blip r:embed="rId2"/>
          <a:stretch>
            <a:fillRect/>
          </a:stretch>
        </p:blipFill>
        <p:spPr>
          <a:xfrm>
            <a:off x="974112" y="1825625"/>
            <a:ext cx="10243776" cy="4351338"/>
          </a:xfrm>
        </p:spPr>
      </p:pic>
    </p:spTree>
    <p:extLst>
      <p:ext uri="{BB962C8B-B14F-4D97-AF65-F5344CB8AC3E}">
        <p14:creationId xmlns:p14="http://schemas.microsoft.com/office/powerpoint/2010/main" val="39154827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B1FEE-AFC4-419D-91EA-5EC6CE190B51}"/>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0FC683F3-569E-4183-A926-A661D836174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38470" y="1825625"/>
            <a:ext cx="9607826" cy="4351338"/>
          </a:xfrm>
        </p:spPr>
      </p:pic>
    </p:spTree>
    <p:extLst>
      <p:ext uri="{BB962C8B-B14F-4D97-AF65-F5344CB8AC3E}">
        <p14:creationId xmlns:p14="http://schemas.microsoft.com/office/powerpoint/2010/main" val="42617824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607A7B59-8527-4993-814E-5E4956C6DA33}"/>
              </a:ext>
            </a:extLst>
          </p:cNvPr>
          <p:cNvPicPr>
            <a:picLocks noGrp="1" noChangeAspect="1"/>
          </p:cNvPicPr>
          <p:nvPr>
            <p:ph idx="1"/>
          </p:nvPr>
        </p:nvPicPr>
        <p:blipFill>
          <a:blip r:embed="rId2"/>
          <a:stretch>
            <a:fillRect/>
          </a:stretch>
        </p:blipFill>
        <p:spPr>
          <a:xfrm>
            <a:off x="530087" y="437323"/>
            <a:ext cx="10827026" cy="5698434"/>
          </a:xfrm>
          <a:prstGeom prst="rect">
            <a:avLst/>
          </a:prstGeom>
        </p:spPr>
      </p:pic>
    </p:spTree>
    <p:extLst>
      <p:ext uri="{BB962C8B-B14F-4D97-AF65-F5344CB8AC3E}">
        <p14:creationId xmlns:p14="http://schemas.microsoft.com/office/powerpoint/2010/main" val="41258122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F40CB-D2E8-4988-ACF2-30C8280A9316}"/>
              </a:ext>
            </a:extLst>
          </p:cNvPr>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CONNECTION 10: ESP8266 WITH ESP32 CAM </a:t>
            </a:r>
          </a:p>
        </p:txBody>
      </p:sp>
      <p:pic>
        <p:nvPicPr>
          <p:cNvPr id="5" name="Content Placeholder 4">
            <a:extLst>
              <a:ext uri="{FF2B5EF4-FFF2-40B4-BE49-F238E27FC236}">
                <a16:creationId xmlns:a16="http://schemas.microsoft.com/office/drawing/2014/main" id="{A2FEF458-7361-4F70-8DE5-AD77AC3EDC27}"/>
              </a:ext>
            </a:extLst>
          </p:cNvPr>
          <p:cNvPicPr>
            <a:picLocks noGrp="1" noChangeAspect="1"/>
          </p:cNvPicPr>
          <p:nvPr>
            <p:ph idx="1"/>
          </p:nvPr>
        </p:nvPicPr>
        <p:blipFill>
          <a:blip r:embed="rId2"/>
          <a:stretch>
            <a:fillRect/>
          </a:stretch>
        </p:blipFill>
        <p:spPr>
          <a:xfrm>
            <a:off x="838200" y="2226365"/>
            <a:ext cx="10515600" cy="3068876"/>
          </a:xfrm>
        </p:spPr>
      </p:pic>
    </p:spTree>
    <p:extLst>
      <p:ext uri="{BB962C8B-B14F-4D97-AF65-F5344CB8AC3E}">
        <p14:creationId xmlns:p14="http://schemas.microsoft.com/office/powerpoint/2010/main" val="7616986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8B9F5-42E7-42AE-A113-8D57155D4990}"/>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CONNECTION 10: ESP8266 WITH ESP32 CAM </a:t>
            </a:r>
            <a:endParaRPr lang="en-IN" b="1"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A1400967-0BCD-4DAE-B194-CF3C9679454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33600" y="2005528"/>
            <a:ext cx="8534400" cy="3991532"/>
          </a:xfrm>
        </p:spPr>
      </p:pic>
    </p:spTree>
    <p:extLst>
      <p:ext uri="{BB962C8B-B14F-4D97-AF65-F5344CB8AC3E}">
        <p14:creationId xmlns:p14="http://schemas.microsoft.com/office/powerpoint/2010/main" val="929029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2E54D-6819-4484-A553-0A441DF0FBCE}"/>
              </a:ext>
            </a:extLst>
          </p:cNvPr>
          <p:cNvSpPr>
            <a:spLocks noGrp="1"/>
          </p:cNvSpPr>
          <p:nvPr>
            <p:ph type="title"/>
          </p:nvPr>
        </p:nvSpPr>
        <p:spPr>
          <a:xfrm>
            <a:off x="838200" y="365125"/>
            <a:ext cx="10515600" cy="854075"/>
          </a:xfrm>
        </p:spPr>
        <p:txBody>
          <a:bodyPr/>
          <a:lstStyle/>
          <a:p>
            <a:pPr algn="ctr"/>
            <a:r>
              <a:rPr lang="en-IN" b="1" dirty="0">
                <a:latin typeface="Times New Roman" panose="02020603050405020304" pitchFamily="18" charset="0"/>
                <a:cs typeface="Times New Roman" panose="02020603050405020304" pitchFamily="18" charset="0"/>
              </a:rPr>
              <a:t>BLOCK DIAGRAM </a:t>
            </a:r>
          </a:p>
        </p:txBody>
      </p:sp>
      <p:pic>
        <p:nvPicPr>
          <p:cNvPr id="4" name="Content Placeholder 3">
            <a:extLst>
              <a:ext uri="{FF2B5EF4-FFF2-40B4-BE49-F238E27FC236}">
                <a16:creationId xmlns:a16="http://schemas.microsoft.com/office/drawing/2014/main" id="{50B1A8B4-11D3-4B9C-9749-BF8187326717}"/>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838200" y="1364974"/>
            <a:ext cx="10638183" cy="4811989"/>
          </a:xfrm>
          <a:prstGeom prst="rect">
            <a:avLst/>
          </a:prstGeom>
        </p:spPr>
      </p:pic>
    </p:spTree>
    <p:extLst>
      <p:ext uri="{BB962C8B-B14F-4D97-AF65-F5344CB8AC3E}">
        <p14:creationId xmlns:p14="http://schemas.microsoft.com/office/powerpoint/2010/main" val="36204935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44DFE-BFFD-4525-B7FC-E5A961EE77F0}"/>
              </a:ext>
            </a:extLst>
          </p:cNvPr>
          <p:cNvSpPr>
            <a:spLocks noGrp="1"/>
          </p:cNvSpPr>
          <p:nvPr>
            <p:ph type="title"/>
          </p:nvPr>
        </p:nvSpPr>
        <p:spPr>
          <a:xfrm>
            <a:off x="838200" y="365125"/>
            <a:ext cx="10515600" cy="880579"/>
          </a:xfrm>
        </p:spPr>
        <p:txBody>
          <a:bodyPr/>
          <a:lstStyle/>
          <a:p>
            <a:pPr algn="ctr"/>
            <a:r>
              <a:rPr lang="en-IN" b="1" dirty="0">
                <a:latin typeface="Times New Roman" panose="02020603050405020304" pitchFamily="18" charset="0"/>
                <a:cs typeface="Times New Roman" panose="02020603050405020304" pitchFamily="18" charset="0"/>
              </a:rPr>
              <a:t>SCHEMATIC DESIGN</a:t>
            </a:r>
          </a:p>
        </p:txBody>
      </p:sp>
      <p:pic>
        <p:nvPicPr>
          <p:cNvPr id="5" name="Content Placeholder 4">
            <a:extLst>
              <a:ext uri="{FF2B5EF4-FFF2-40B4-BE49-F238E27FC236}">
                <a16:creationId xmlns:a16="http://schemas.microsoft.com/office/drawing/2014/main" id="{FE5BA8EC-2067-40F1-A16C-8AD39C21079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1304" y="1245704"/>
            <a:ext cx="11714922" cy="5473147"/>
          </a:xfrm>
        </p:spPr>
      </p:pic>
    </p:spTree>
    <p:extLst>
      <p:ext uri="{BB962C8B-B14F-4D97-AF65-F5344CB8AC3E}">
        <p14:creationId xmlns:p14="http://schemas.microsoft.com/office/powerpoint/2010/main" val="1666751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24437-494F-459B-AC8B-B568779223F4}"/>
              </a:ext>
            </a:extLst>
          </p:cNvPr>
          <p:cNvSpPr>
            <a:spLocks noGrp="1"/>
          </p:cNvSpPr>
          <p:nvPr>
            <p:ph type="title"/>
          </p:nvPr>
        </p:nvSpPr>
        <p:spPr>
          <a:xfrm>
            <a:off x="838200" y="365125"/>
            <a:ext cx="10515600" cy="708301"/>
          </a:xfrm>
        </p:spPr>
        <p:txBody>
          <a:bodyPr/>
          <a:lstStyle/>
          <a:p>
            <a:pPr algn="ctr"/>
            <a:r>
              <a:rPr lang="en-IN" b="1" dirty="0">
                <a:latin typeface="Times New Roman" panose="02020603050405020304" pitchFamily="18" charset="0"/>
                <a:cs typeface="Times New Roman" panose="02020603050405020304" pitchFamily="18" charset="0"/>
              </a:rPr>
              <a:t>SAVING THE PROJECT </a:t>
            </a:r>
          </a:p>
        </p:txBody>
      </p:sp>
      <p:pic>
        <p:nvPicPr>
          <p:cNvPr id="4" name="Content Placeholder 3">
            <a:extLst>
              <a:ext uri="{FF2B5EF4-FFF2-40B4-BE49-F238E27FC236}">
                <a16:creationId xmlns:a16="http://schemas.microsoft.com/office/drawing/2014/main" id="{A3FE8640-DD00-42D6-88E1-8132909EB89A}"/>
              </a:ext>
            </a:extLst>
          </p:cNvPr>
          <p:cNvPicPr>
            <a:picLocks noGrp="1" noChangeAspect="1"/>
          </p:cNvPicPr>
          <p:nvPr>
            <p:ph idx="1"/>
          </p:nvPr>
        </p:nvPicPr>
        <p:blipFill>
          <a:blip r:embed="rId2"/>
          <a:stretch>
            <a:fillRect/>
          </a:stretch>
        </p:blipFill>
        <p:spPr>
          <a:xfrm>
            <a:off x="622852" y="1205948"/>
            <a:ext cx="10853531" cy="5406887"/>
          </a:xfrm>
          <a:prstGeom prst="rect">
            <a:avLst/>
          </a:prstGeom>
        </p:spPr>
      </p:pic>
    </p:spTree>
    <p:extLst>
      <p:ext uri="{BB962C8B-B14F-4D97-AF65-F5344CB8AC3E}">
        <p14:creationId xmlns:p14="http://schemas.microsoft.com/office/powerpoint/2010/main" val="23471609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CC24C94-1245-4015-B421-824B6A15A678}"/>
              </a:ext>
            </a:extLst>
          </p:cNvPr>
          <p:cNvSpPr>
            <a:spLocks noGrp="1"/>
          </p:cNvSpPr>
          <p:nvPr>
            <p:ph type="title"/>
          </p:nvPr>
        </p:nvSpPr>
        <p:spPr>
          <a:xfrm>
            <a:off x="838200" y="365126"/>
            <a:ext cx="5558489" cy="853406"/>
          </a:xfrm>
        </p:spPr>
        <p:txBody>
          <a:bodyPr>
            <a:normAutofit fontScale="90000"/>
          </a:bodyPr>
          <a:lstStyle/>
          <a:p>
            <a:pPr algn="ctr"/>
            <a:r>
              <a:rPr lang="en-GB" dirty="0">
                <a:latin typeface="Times New Roman"/>
                <a:ea typeface="Times New Roman"/>
                <a:cs typeface="Times New Roman"/>
                <a:sym typeface="Times New Roman"/>
              </a:rPr>
              <a:t>                          </a:t>
            </a:r>
            <a:r>
              <a:rPr lang="en-GB" b="1" dirty="0">
                <a:latin typeface="Times New Roman"/>
                <a:ea typeface="Times New Roman"/>
                <a:cs typeface="Times New Roman"/>
                <a:sym typeface="Times New Roman"/>
              </a:rPr>
              <a:t>EASYEDA</a:t>
            </a:r>
            <a:endParaRPr lang="en-CA" b="1" dirty="0"/>
          </a:p>
        </p:txBody>
      </p:sp>
      <p:sp>
        <p:nvSpPr>
          <p:cNvPr id="10" name="Freeform: Shape 9">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Content Placeholder 2">
            <a:extLst>
              <a:ext uri="{FF2B5EF4-FFF2-40B4-BE49-F238E27FC236}">
                <a16:creationId xmlns:a16="http://schemas.microsoft.com/office/drawing/2014/main" id="{0716AEA0-9C22-41F4-BA34-10A87F8344EC}"/>
              </a:ext>
            </a:extLst>
          </p:cNvPr>
          <p:cNvSpPr>
            <a:spLocks noGrp="1"/>
          </p:cNvSpPr>
          <p:nvPr>
            <p:ph idx="1"/>
          </p:nvPr>
        </p:nvSpPr>
        <p:spPr>
          <a:xfrm>
            <a:off x="838200" y="1825624"/>
            <a:ext cx="5558489" cy="4906479"/>
          </a:xfrm>
        </p:spPr>
        <p:txBody>
          <a:bodyPr>
            <a:normAutofit lnSpcReduction="10000"/>
          </a:bodyPr>
          <a:lstStyle/>
          <a:p>
            <a:pPr marL="0" indent="0" algn="just">
              <a:lnSpc>
                <a:spcPct val="110000"/>
              </a:lnSpc>
              <a:buNone/>
            </a:pPr>
            <a:r>
              <a:rPr lang="en-US" dirty="0">
                <a:highlight>
                  <a:srgbClr val="FFFFFF"/>
                </a:highlight>
                <a:latin typeface="Times New Roman"/>
                <a:ea typeface="Times New Roman"/>
                <a:cs typeface="Times New Roman"/>
                <a:sym typeface="Times New Roman"/>
              </a:rPr>
              <a:t>It is an easier and powerful web-based Electronics Design Automation (EDA) tool that help the user to access it anywhere at anytime, so software installation is not mandatory. Like user can install it on their personal computers as it is compatible with LINUX, WINDOWS and MAC OS. For our project, we are using EASYEDA online.</a:t>
            </a:r>
            <a:endParaRPr lang="en-US" dirty="0">
              <a:latin typeface="Times New Roman"/>
              <a:ea typeface="Times New Roman"/>
              <a:cs typeface="Times New Roman"/>
              <a:sym typeface="Times New Roman"/>
            </a:endParaRPr>
          </a:p>
          <a:p>
            <a:pPr>
              <a:lnSpc>
                <a:spcPct val="110000"/>
              </a:lnSpc>
            </a:pPr>
            <a:endParaRPr lang="en-CA" dirty="0"/>
          </a:p>
        </p:txBody>
      </p:sp>
      <p:sp>
        <p:nvSpPr>
          <p:cNvPr id="12" name="Oval 11">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Block Arc 13">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Freeform: Shape 15">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18" name="Straight Connector 17">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0" name="Freeform: Shape 19">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dirty="0"/>
          </a:p>
        </p:txBody>
      </p:sp>
      <p:sp>
        <p:nvSpPr>
          <p:cNvPr id="22" name="Arc 21">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66616209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9697A-C786-4704-A33D-A5AE7A04AF79}"/>
              </a:ext>
            </a:extLst>
          </p:cNvPr>
          <p:cNvSpPr>
            <a:spLocks noGrp="1"/>
          </p:cNvSpPr>
          <p:nvPr>
            <p:ph type="title"/>
          </p:nvPr>
        </p:nvSpPr>
        <p:spPr>
          <a:xfrm>
            <a:off x="839788" y="185530"/>
            <a:ext cx="3932237" cy="1391479"/>
          </a:xfrm>
        </p:spPr>
        <p:txBody>
          <a:bodyPr/>
          <a:lstStyle/>
          <a:p>
            <a:pPr algn="ctr"/>
            <a:r>
              <a:rPr lang="en-IN" b="1" dirty="0">
                <a:latin typeface="Times New Roman" panose="02020603050405020304" pitchFamily="18" charset="0"/>
                <a:cs typeface="Times New Roman" panose="02020603050405020304" pitchFamily="18" charset="0"/>
              </a:rPr>
              <a:t>GENERATE THE BOM</a:t>
            </a:r>
          </a:p>
        </p:txBody>
      </p:sp>
      <p:pic>
        <p:nvPicPr>
          <p:cNvPr id="7" name="Content Placeholder 6">
            <a:extLst>
              <a:ext uri="{FF2B5EF4-FFF2-40B4-BE49-F238E27FC236}">
                <a16:creationId xmlns:a16="http://schemas.microsoft.com/office/drawing/2014/main" id="{7866E4A0-3AE8-4D22-98F3-58B9B23BAA2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3188" y="185530"/>
            <a:ext cx="6836534" cy="6520070"/>
          </a:xfrm>
        </p:spPr>
      </p:pic>
      <p:sp>
        <p:nvSpPr>
          <p:cNvPr id="5" name="Text Placeholder 4">
            <a:extLst>
              <a:ext uri="{FF2B5EF4-FFF2-40B4-BE49-F238E27FC236}">
                <a16:creationId xmlns:a16="http://schemas.microsoft.com/office/drawing/2014/main" id="{3D563E6B-8C17-42D2-A378-C9925FDD1A82}"/>
              </a:ext>
            </a:extLst>
          </p:cNvPr>
          <p:cNvSpPr>
            <a:spLocks noGrp="1"/>
          </p:cNvSpPr>
          <p:nvPr>
            <p:ph type="body" sz="half" idx="2"/>
          </p:nvPr>
        </p:nvSpPr>
        <p:spPr>
          <a:xfrm>
            <a:off x="172278" y="1749287"/>
            <a:ext cx="4599747" cy="4923183"/>
          </a:xfrm>
        </p:spPr>
        <p:txBody>
          <a:bodyPr>
            <a:normAutofit/>
          </a:bodyPr>
          <a:lstStyle/>
          <a:p>
            <a:pPr marL="342900" indent="-342900" algn="just">
              <a:lnSpc>
                <a:spcPct val="100000"/>
              </a:lnSpc>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With the help of EASYEDA, user can generate the BOM, the components we want to use for project.</a:t>
            </a:r>
          </a:p>
          <a:p>
            <a:pPr marL="342900" indent="-342900" algn="just">
              <a:lnSpc>
                <a:spcPct val="100000"/>
              </a:lnSpc>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Just go to the fabrication in the menu bar and the BOM option is available, click on it and all the components that we are using in this project will appear on the screen.</a:t>
            </a:r>
          </a:p>
        </p:txBody>
      </p:sp>
    </p:spTree>
    <p:extLst>
      <p:ext uri="{BB962C8B-B14F-4D97-AF65-F5344CB8AC3E}">
        <p14:creationId xmlns:p14="http://schemas.microsoft.com/office/powerpoint/2010/main" val="3843517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1A272-A281-4F4C-93E8-DF5B2B67B316}"/>
              </a:ext>
            </a:extLst>
          </p:cNvPr>
          <p:cNvSpPr>
            <a:spLocks noGrp="1"/>
          </p:cNvSpPr>
          <p:nvPr>
            <p:ph type="title"/>
          </p:nvPr>
        </p:nvSpPr>
        <p:spPr>
          <a:xfrm>
            <a:off x="838200" y="365126"/>
            <a:ext cx="10515600" cy="933588"/>
          </a:xfrm>
        </p:spPr>
        <p:txBody>
          <a:bodyPr/>
          <a:lstStyle/>
          <a:p>
            <a:pPr algn="ctr"/>
            <a:r>
              <a:rPr lang="en-IN" b="1" dirty="0">
                <a:latin typeface="Times New Roman" panose="02020603050405020304" pitchFamily="18" charset="0"/>
                <a:cs typeface="Times New Roman" panose="02020603050405020304" pitchFamily="18" charset="0"/>
              </a:rPr>
              <a:t>SIMULATION FOR EASYEDA</a:t>
            </a:r>
            <a:endParaRPr lang="en-IN" dirty="0"/>
          </a:p>
        </p:txBody>
      </p:sp>
      <p:pic>
        <p:nvPicPr>
          <p:cNvPr id="5" name="Content Placeholder 4">
            <a:extLst>
              <a:ext uri="{FF2B5EF4-FFF2-40B4-BE49-F238E27FC236}">
                <a16:creationId xmlns:a16="http://schemas.microsoft.com/office/drawing/2014/main" id="{3A1FC4A8-57DE-482C-B7D7-BED99258057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484243"/>
            <a:ext cx="10783957" cy="5128592"/>
          </a:xfrm>
        </p:spPr>
      </p:pic>
    </p:spTree>
    <p:extLst>
      <p:ext uri="{BB962C8B-B14F-4D97-AF65-F5344CB8AC3E}">
        <p14:creationId xmlns:p14="http://schemas.microsoft.com/office/powerpoint/2010/main" val="132037083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BD346-5725-4257-819C-29C276F41B70}"/>
              </a:ext>
            </a:extLst>
          </p:cNvPr>
          <p:cNvSpPr>
            <a:spLocks noGrp="1"/>
          </p:cNvSpPr>
          <p:nvPr>
            <p:ph type="title"/>
          </p:nvPr>
        </p:nvSpPr>
        <p:spPr>
          <a:xfrm>
            <a:off x="838200" y="145775"/>
            <a:ext cx="10515600" cy="1033668"/>
          </a:xfrm>
        </p:spPr>
        <p:txBody>
          <a:bodyPr/>
          <a:lstStyle/>
          <a:p>
            <a:pPr algn="ctr"/>
            <a:r>
              <a:rPr lang="en-IN" b="1" dirty="0">
                <a:latin typeface="Times New Roman" panose="02020603050405020304" pitchFamily="18" charset="0"/>
                <a:cs typeface="Times New Roman" panose="02020603050405020304" pitchFamily="18" charset="0"/>
              </a:rPr>
              <a:t>EASYEDA FOR PCB DESIGN</a:t>
            </a:r>
          </a:p>
        </p:txBody>
      </p:sp>
      <p:pic>
        <p:nvPicPr>
          <p:cNvPr id="5" name="Content Placeholder 4">
            <a:extLst>
              <a:ext uri="{FF2B5EF4-FFF2-40B4-BE49-F238E27FC236}">
                <a16:creationId xmlns:a16="http://schemas.microsoft.com/office/drawing/2014/main" id="{F16B1E2C-E5CF-4466-B8CB-C23A41DAD62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9200" y="1351722"/>
            <a:ext cx="10134599" cy="5247861"/>
          </a:xfrm>
        </p:spPr>
      </p:pic>
    </p:spTree>
    <p:extLst>
      <p:ext uri="{BB962C8B-B14F-4D97-AF65-F5344CB8AC3E}">
        <p14:creationId xmlns:p14="http://schemas.microsoft.com/office/powerpoint/2010/main" val="317469141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9F8BC-2D66-4881-98EB-47ECCDCA97CA}"/>
              </a:ext>
            </a:extLst>
          </p:cNvPr>
          <p:cNvSpPr>
            <a:spLocks noGrp="1"/>
          </p:cNvSpPr>
          <p:nvPr>
            <p:ph type="title"/>
          </p:nvPr>
        </p:nvSpPr>
        <p:spPr>
          <a:xfrm>
            <a:off x="838200" y="365126"/>
            <a:ext cx="10515600" cy="748058"/>
          </a:xfrm>
        </p:spPr>
        <p:txBody>
          <a:bodyPr/>
          <a:lstStyle/>
          <a:p>
            <a:pPr algn="ctr"/>
            <a:r>
              <a:rPr lang="en-IN"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86954C46-1E43-4838-A6D9-A651030E4F6D}"/>
              </a:ext>
            </a:extLst>
          </p:cNvPr>
          <p:cNvSpPr>
            <a:spLocks noGrp="1"/>
          </p:cNvSpPr>
          <p:nvPr>
            <p:ph idx="1"/>
          </p:nvPr>
        </p:nvSpPr>
        <p:spPr>
          <a:xfrm>
            <a:off x="838200" y="1378227"/>
            <a:ext cx="10515600" cy="4876800"/>
          </a:xfrm>
        </p:spPr>
        <p:txBody>
          <a:bodyPr>
            <a:noAutofit/>
          </a:bodyPr>
          <a:lstStyle/>
          <a:p>
            <a:pPr marL="342900" lvl="0" indent="-342900">
              <a:lnSpc>
                <a:spcPct val="150000"/>
              </a:lnSpc>
              <a:buFont typeface="Symbol" panose="05050102010706020507" pitchFamily="18" charset="2"/>
              <a:buChar char=""/>
            </a:pPr>
            <a:r>
              <a:rPr lang="en-IN" sz="1800" dirty="0">
                <a:effectLst/>
                <a:latin typeface="Times New Roman" panose="02020603050405020304" pitchFamily="18" charset="0"/>
                <a:ea typeface="Arial" panose="020B0604020202020204" pitchFamily="34" charset="0"/>
                <a:cs typeface="Times New Roman" panose="02020603050405020304" pitchFamily="18" charset="0"/>
              </a:rPr>
              <a:t>Interfacing gsm module with Arduino mega: </a:t>
            </a:r>
            <a:r>
              <a:rPr lang="en-IN" sz="1800" u="sng" dirty="0">
                <a:solidFill>
                  <a:srgbClr val="0563C1"/>
                </a:solidFill>
                <a:effectLst/>
                <a:latin typeface="Times New Roman" panose="02020603050405020304" pitchFamily="18" charset="0"/>
                <a:ea typeface="Times New Roman" panose="02020603050405020304" pitchFamily="18" charset="0"/>
                <a:cs typeface="Times New Roman" panose="02020603050405020304" pitchFamily="18" charset="0"/>
                <a:hlinkClick r:id="rId2"/>
              </a:rPr>
              <a:t>https://lastminuteengineers.com/sim900-gsm-shield-arduino-tutorial/</a:t>
            </a:r>
            <a:r>
              <a:rPr lang="en-IN" sz="1800" u="sng" dirty="0">
                <a:solidFill>
                  <a:srgbClr val="0563C1"/>
                </a:solidFill>
                <a:effectLst/>
                <a:latin typeface="Times New Roman" panose="02020603050405020304" pitchFamily="18" charset="0"/>
                <a:ea typeface="Times New Roman" panose="02020603050405020304" pitchFamily="18" charset="0"/>
                <a:cs typeface="Times New Roman" panose="02020603050405020304" pitchFamily="18" charset="0"/>
              </a:rPr>
              <a:t> https://www.youtube.com/watch?v=wI-pQyG13ZM</a:t>
            </a:r>
            <a:endParaRPr lang="en-IN" sz="1800" dirty="0">
              <a:effectLst/>
              <a:latin typeface="Times New Roman" panose="02020603050405020304" pitchFamily="18" charset="0"/>
              <a:ea typeface="Arial" panose="020B0604020202020204" pitchFamily="34" charset="0"/>
              <a:cs typeface="Times New Roman" panose="02020603050405020304" pitchFamily="18" charset="0"/>
            </a:endParaRPr>
          </a:p>
          <a:p>
            <a:pPr marL="342900" lvl="0" indent="-342900">
              <a:lnSpc>
                <a:spcPct val="150000"/>
              </a:lnSpc>
              <a:buFont typeface="Symbol" panose="05050102010706020507" pitchFamily="18" charset="2"/>
              <a:buChar char=""/>
            </a:pPr>
            <a:r>
              <a:rPr lang="en-IN" sz="1800" u="none" strike="noStrike" dirty="0">
                <a:effectLst/>
                <a:latin typeface="Times New Roman" panose="02020603050405020304" pitchFamily="18" charset="0"/>
                <a:ea typeface="Times New Roman" panose="02020603050405020304" pitchFamily="18" charset="0"/>
                <a:cs typeface="Times New Roman" panose="02020603050405020304" pitchFamily="18" charset="0"/>
              </a:rPr>
              <a:t>Interfacing </a:t>
            </a:r>
            <a:r>
              <a:rPr lang="en-IN" sz="1800" u="none" strike="noStrike" dirty="0" err="1">
                <a:effectLst/>
                <a:latin typeface="Times New Roman" panose="02020603050405020304" pitchFamily="18" charset="0"/>
                <a:ea typeface="Times New Roman" panose="02020603050405020304" pitchFamily="18" charset="0"/>
                <a:cs typeface="Times New Roman" panose="02020603050405020304" pitchFamily="18" charset="0"/>
              </a:rPr>
              <a:t>bbb</a:t>
            </a:r>
            <a:r>
              <a:rPr lang="en-IN" sz="1800" u="none" strike="noStrike" dirty="0">
                <a:effectLst/>
                <a:latin typeface="Times New Roman" panose="02020603050405020304" pitchFamily="18" charset="0"/>
                <a:ea typeface="Times New Roman" panose="02020603050405020304" pitchFamily="18" charset="0"/>
                <a:cs typeface="Times New Roman" panose="02020603050405020304" pitchFamily="18" charset="0"/>
              </a:rPr>
              <a:t> with esp8266:</a:t>
            </a:r>
            <a:r>
              <a:rPr lang="en-IN" sz="1800" u="sng" dirty="0">
                <a:solidFill>
                  <a:srgbClr val="0563C1"/>
                </a:solidFill>
                <a:effectLst/>
                <a:latin typeface="Times New Roman" panose="02020603050405020304" pitchFamily="18" charset="0"/>
                <a:ea typeface="Times New Roman" panose="02020603050405020304" pitchFamily="18" charset="0"/>
                <a:cs typeface="Times New Roman" panose="02020603050405020304" pitchFamily="18" charset="0"/>
              </a:rPr>
              <a:t> https://v37e00e.blogspot.com/2015/12/beaglebone-black-bbb-uart2-with-esp8266.html</a:t>
            </a:r>
            <a:endParaRPr lang="en-IN" sz="1800" dirty="0">
              <a:effectLst/>
              <a:latin typeface="Times New Roman" panose="02020603050405020304" pitchFamily="18" charset="0"/>
              <a:ea typeface="Arial" panose="020B0604020202020204" pitchFamily="34" charset="0"/>
              <a:cs typeface="Times New Roman" panose="02020603050405020304" pitchFamily="18" charset="0"/>
            </a:endParaRPr>
          </a:p>
          <a:p>
            <a:pPr marL="342900" lvl="0" indent="-342900">
              <a:lnSpc>
                <a:spcPct val="150000"/>
              </a:lnSpc>
              <a:buFont typeface="Symbol" panose="05050102010706020507" pitchFamily="18" charset="2"/>
              <a:buChar char=""/>
            </a:pPr>
            <a:r>
              <a:rPr lang="en-IN" sz="1800" dirty="0">
                <a:effectLst/>
                <a:latin typeface="Times New Roman" panose="02020603050405020304" pitchFamily="18" charset="0"/>
                <a:ea typeface="Arial" panose="020B0604020202020204" pitchFamily="34" charset="0"/>
                <a:cs typeface="Times New Roman" panose="02020603050405020304" pitchFamily="18" charset="0"/>
              </a:rPr>
              <a:t>Interfacing of servo motor with BBB: </a:t>
            </a:r>
            <a:r>
              <a:rPr lang="en-IN" sz="1800" u="sng" dirty="0">
                <a:solidFill>
                  <a:srgbClr val="0563C1"/>
                </a:solidFill>
                <a:effectLst/>
                <a:latin typeface="Times New Roman" panose="02020603050405020304" pitchFamily="18" charset="0"/>
                <a:ea typeface="Arial" panose="020B0604020202020204" pitchFamily="34" charset="0"/>
                <a:cs typeface="Times New Roman" panose="02020603050405020304" pitchFamily="18" charset="0"/>
                <a:hlinkClick r:id="rId3"/>
              </a:rPr>
              <a:t>Servo Motor Controlling with </a:t>
            </a:r>
            <a:r>
              <a:rPr lang="en-IN" sz="1800" u="sng" dirty="0" err="1">
                <a:solidFill>
                  <a:srgbClr val="0563C1"/>
                </a:solidFill>
                <a:effectLst/>
                <a:latin typeface="Times New Roman" panose="02020603050405020304" pitchFamily="18" charset="0"/>
                <a:ea typeface="Arial" panose="020B0604020202020204" pitchFamily="34" charset="0"/>
                <a:cs typeface="Times New Roman" panose="02020603050405020304" pitchFamily="18" charset="0"/>
                <a:hlinkClick r:id="rId3"/>
              </a:rPr>
              <a:t>Beaglebone</a:t>
            </a:r>
            <a:r>
              <a:rPr lang="en-IN" sz="1800" u="sng" dirty="0">
                <a:solidFill>
                  <a:srgbClr val="0563C1"/>
                </a:solidFill>
                <a:effectLst/>
                <a:latin typeface="Times New Roman" panose="02020603050405020304" pitchFamily="18" charset="0"/>
                <a:ea typeface="Arial" panose="020B0604020202020204" pitchFamily="34" charset="0"/>
                <a:cs typeface="Times New Roman" panose="02020603050405020304" pitchFamily="18" charset="0"/>
                <a:hlinkClick r:id="rId3"/>
              </a:rPr>
              <a:t> Black (Part 6/15) (engineersgarage.com)</a:t>
            </a:r>
            <a:endParaRPr lang="en-IN" sz="1800" dirty="0">
              <a:effectLst/>
              <a:latin typeface="Times New Roman" panose="02020603050405020304" pitchFamily="18" charset="0"/>
              <a:ea typeface="Arial" panose="020B0604020202020204" pitchFamily="34" charset="0"/>
              <a:cs typeface="Times New Roman" panose="02020603050405020304" pitchFamily="18" charset="0"/>
            </a:endParaRPr>
          </a:p>
          <a:p>
            <a:pPr marL="342900" lvl="0" indent="-342900">
              <a:lnSpc>
                <a:spcPct val="150000"/>
              </a:lnSpc>
              <a:buFont typeface="Symbol" panose="05050102010706020507" pitchFamily="18" charset="2"/>
              <a:buChar char=""/>
            </a:pPr>
            <a:r>
              <a:rPr lang="en-IN" sz="1800" dirty="0">
                <a:effectLst/>
                <a:latin typeface="Times New Roman" panose="02020603050405020304" pitchFamily="18" charset="0"/>
                <a:ea typeface="Arial" panose="020B0604020202020204" pitchFamily="34" charset="0"/>
                <a:cs typeface="Times New Roman" panose="02020603050405020304" pitchFamily="18" charset="0"/>
              </a:rPr>
              <a:t>Interfacing RTC with BBB: </a:t>
            </a:r>
            <a:r>
              <a:rPr lang="en-IN" sz="1800" u="sng" dirty="0">
                <a:solidFill>
                  <a:srgbClr val="0563C1"/>
                </a:solidFill>
                <a:effectLst/>
                <a:latin typeface="Times New Roman" panose="02020603050405020304" pitchFamily="18" charset="0"/>
                <a:ea typeface="Arial" panose="020B0604020202020204" pitchFamily="34" charset="0"/>
                <a:cs typeface="Times New Roman" panose="02020603050405020304" pitchFamily="18" charset="0"/>
                <a:hlinkClick r:id="rId4"/>
              </a:rPr>
              <a:t>https://learn.adafruit.com/adding-a-real-time-clock-to-beaglebone-black/wiring-the-rtc</a:t>
            </a:r>
            <a:endParaRPr lang="en-IN" sz="1800" dirty="0">
              <a:effectLst/>
              <a:latin typeface="Times New Roman" panose="02020603050405020304" pitchFamily="18" charset="0"/>
              <a:ea typeface="Arial" panose="020B0604020202020204" pitchFamily="34" charset="0"/>
              <a:cs typeface="Times New Roman" panose="02020603050405020304" pitchFamily="18" charset="0"/>
            </a:endParaRPr>
          </a:p>
          <a:p>
            <a:r>
              <a:rPr lang="en-IN" sz="1800" dirty="0">
                <a:effectLst/>
                <a:latin typeface="Times New Roman" panose="02020603050405020304" pitchFamily="18" charset="0"/>
                <a:ea typeface="Arial" panose="020B0604020202020204" pitchFamily="34" charset="0"/>
              </a:rPr>
              <a:t>Interfacing fingerprint with Arduino mega:</a:t>
            </a:r>
            <a:r>
              <a:rPr lang="en-IN" sz="1800" u="sng" dirty="0">
                <a:solidFill>
                  <a:srgbClr val="0563C1"/>
                </a:solidFill>
                <a:effectLst/>
                <a:latin typeface="Times New Roman" panose="02020603050405020304" pitchFamily="18" charset="0"/>
                <a:ea typeface="Arial" panose="020B0604020202020204" pitchFamily="34" charset="0"/>
              </a:rPr>
              <a:t> </a:t>
            </a:r>
            <a:r>
              <a:rPr lang="en-IN" sz="1800" u="sng" dirty="0">
                <a:solidFill>
                  <a:srgbClr val="0563C1"/>
                </a:solidFill>
                <a:effectLst/>
                <a:latin typeface="Times New Roman" panose="02020603050405020304" pitchFamily="18" charset="0"/>
                <a:ea typeface="Arial" panose="020B0604020202020204" pitchFamily="34" charset="0"/>
                <a:hlinkClick r:id="rId5"/>
              </a:rPr>
              <a:t>https://www.c-sharpcorner.com/article/fingerprint-lock-using-arduinomega2560/</a:t>
            </a:r>
            <a:endParaRPr lang="en-IN" sz="1800" u="sng" dirty="0">
              <a:solidFill>
                <a:srgbClr val="0563C1"/>
              </a:solidFill>
              <a:effectLst/>
              <a:latin typeface="Times New Roman" panose="02020603050405020304" pitchFamily="18" charset="0"/>
              <a:ea typeface="Arial" panose="020B0604020202020204" pitchFamily="34" charset="0"/>
            </a:endParaRPr>
          </a:p>
          <a:p>
            <a:r>
              <a:rPr lang="en-IN" sz="1800" dirty="0" err="1">
                <a:effectLst/>
                <a:latin typeface="Times New Roman" panose="02020603050405020304" pitchFamily="18" charset="0"/>
                <a:ea typeface="Arial" panose="020B0604020202020204" pitchFamily="34" charset="0"/>
                <a:cs typeface="Times New Roman" panose="02020603050405020304" pitchFamily="18" charset="0"/>
              </a:rPr>
              <a:t>EasyEda</a:t>
            </a:r>
            <a:r>
              <a:rPr lang="en-IN" sz="1800" dirty="0">
                <a:effectLst/>
                <a:latin typeface="Times New Roman" panose="02020603050405020304" pitchFamily="18" charset="0"/>
                <a:ea typeface="Arial" panose="020B0604020202020204" pitchFamily="34" charset="0"/>
                <a:cs typeface="Times New Roman" panose="02020603050405020304" pitchFamily="18" charset="0"/>
              </a:rPr>
              <a:t> Editor: </a:t>
            </a:r>
            <a:r>
              <a:rPr lang="en-IN" sz="1800" dirty="0">
                <a:effectLst/>
                <a:latin typeface="Times New Roman" panose="02020603050405020304" pitchFamily="18" charset="0"/>
                <a:ea typeface="Arial" panose="020B0604020202020204" pitchFamily="34" charset="0"/>
                <a:cs typeface="Times New Roman" panose="02020603050405020304" pitchFamily="18" charset="0"/>
                <a:hlinkClick r:id="rId6"/>
              </a:rPr>
              <a:t>https://easyeda.com/editor</a:t>
            </a:r>
            <a:endParaRPr lang="en-IN" sz="1800" dirty="0">
              <a:effectLst/>
              <a:latin typeface="Times New Roman" panose="02020603050405020304" pitchFamily="18" charset="0"/>
              <a:ea typeface="Arial" panose="020B0604020202020204" pitchFamily="34" charset="0"/>
              <a:cs typeface="Times New Roman" panose="02020603050405020304" pitchFamily="18" charset="0"/>
            </a:endParaRPr>
          </a:p>
          <a:p>
            <a:pPr marL="0" indent="0">
              <a:buNone/>
            </a:pPr>
            <a:endParaRPr lang="en-IN" sz="1800" dirty="0">
              <a:effectLst/>
              <a:latin typeface="Times New Roman" panose="02020603050405020304" pitchFamily="18" charset="0"/>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19060914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5D8BC-BE5E-4B55-A9B1-4A1884183ADA}"/>
              </a:ext>
            </a:extLst>
          </p:cNvPr>
          <p:cNvSpPr>
            <a:spLocks noGrp="1"/>
          </p:cNvSpPr>
          <p:nvPr>
            <p:ph type="title"/>
          </p:nvPr>
        </p:nvSpPr>
        <p:spPr>
          <a:xfrm>
            <a:off x="838200" y="159027"/>
            <a:ext cx="10515600" cy="901147"/>
          </a:xfrm>
        </p:spPr>
        <p:txBody>
          <a:bodyPr/>
          <a:lstStyle/>
          <a:p>
            <a:pPr algn="ctr"/>
            <a:r>
              <a:rPr lang="en-IN" dirty="0">
                <a:latin typeface="Times New Roman" panose="02020603050405020304" pitchFamily="18" charset="0"/>
                <a:cs typeface="Times New Roman" panose="02020603050405020304" pitchFamily="18" charset="0"/>
              </a:rPr>
              <a:t>REFERENCES</a:t>
            </a:r>
            <a:endParaRPr lang="en-IN" dirty="0"/>
          </a:p>
        </p:txBody>
      </p:sp>
      <p:sp>
        <p:nvSpPr>
          <p:cNvPr id="3" name="Content Placeholder 2">
            <a:extLst>
              <a:ext uri="{FF2B5EF4-FFF2-40B4-BE49-F238E27FC236}">
                <a16:creationId xmlns:a16="http://schemas.microsoft.com/office/drawing/2014/main" id="{A5B10936-1CF4-4A84-BD84-4D359BF973BB}"/>
              </a:ext>
            </a:extLst>
          </p:cNvPr>
          <p:cNvSpPr>
            <a:spLocks noGrp="1"/>
          </p:cNvSpPr>
          <p:nvPr>
            <p:ph idx="1"/>
          </p:nvPr>
        </p:nvSpPr>
        <p:spPr/>
        <p:txBody>
          <a:bodyPr>
            <a:normAutofit/>
          </a:bodyPr>
          <a:lstStyle/>
          <a:p>
            <a:pPr marL="342900" lvl="0" indent="-342900">
              <a:lnSpc>
                <a:spcPct val="150000"/>
              </a:lnSpc>
              <a:buFont typeface="Symbol" panose="05050102010706020507" pitchFamily="18" charset="2"/>
              <a:buChar char=""/>
            </a:pPr>
            <a:r>
              <a:rPr lang="en-IN" sz="1800" dirty="0">
                <a:effectLst/>
                <a:latin typeface="Times New Roman" panose="02020603050405020304" pitchFamily="18" charset="0"/>
                <a:ea typeface="Arial" panose="020B0604020202020204" pitchFamily="34" charset="0"/>
              </a:rPr>
              <a:t>Interfacing </a:t>
            </a:r>
            <a:r>
              <a:rPr lang="en-IN" sz="1800" dirty="0" err="1">
                <a:effectLst/>
                <a:latin typeface="Times New Roman" panose="02020603050405020304" pitchFamily="18" charset="0"/>
                <a:ea typeface="Arial" panose="020B0604020202020204" pitchFamily="34" charset="0"/>
              </a:rPr>
              <a:t>bbb</a:t>
            </a:r>
            <a:r>
              <a:rPr lang="en-IN" sz="1800" dirty="0">
                <a:effectLst/>
                <a:latin typeface="Times New Roman" panose="02020603050405020304" pitchFamily="18" charset="0"/>
                <a:ea typeface="Arial" panose="020B0604020202020204" pitchFamily="34" charset="0"/>
              </a:rPr>
              <a:t> with Arduino mega: </a:t>
            </a:r>
            <a:r>
              <a:rPr lang="en-IN" sz="1800" u="sng" dirty="0">
                <a:solidFill>
                  <a:srgbClr val="0563C1"/>
                </a:solidFill>
                <a:effectLst/>
                <a:latin typeface="Times New Roman" panose="02020603050405020304" pitchFamily="18" charset="0"/>
                <a:ea typeface="Arial" panose="020B0604020202020204" pitchFamily="34" charset="0"/>
                <a:hlinkClick r:id="rId2"/>
              </a:rPr>
              <a:t>How to Make a </a:t>
            </a:r>
            <a:r>
              <a:rPr lang="en-IN" sz="1800" u="sng" dirty="0" err="1">
                <a:solidFill>
                  <a:srgbClr val="0563C1"/>
                </a:solidFill>
                <a:effectLst/>
                <a:latin typeface="Times New Roman" panose="02020603050405020304" pitchFamily="18" charset="0"/>
                <a:ea typeface="Arial" panose="020B0604020202020204" pitchFamily="34" charset="0"/>
                <a:hlinkClick r:id="rId2"/>
              </a:rPr>
              <a:t>BeagleBone</a:t>
            </a:r>
            <a:r>
              <a:rPr lang="en-IN" sz="1800" u="sng" dirty="0">
                <a:solidFill>
                  <a:srgbClr val="0563C1"/>
                </a:solidFill>
                <a:effectLst/>
                <a:latin typeface="Times New Roman" panose="02020603050405020304" pitchFamily="18" charset="0"/>
                <a:ea typeface="Arial" panose="020B0604020202020204" pitchFamily="34" charset="0"/>
                <a:hlinkClick r:id="rId2"/>
              </a:rPr>
              <a:t> and an Arduino Communicate : 4 Steps – </a:t>
            </a:r>
            <a:r>
              <a:rPr lang="en-IN" sz="1800" u="sng" dirty="0" err="1">
                <a:solidFill>
                  <a:srgbClr val="0563C1"/>
                </a:solidFill>
                <a:effectLst/>
                <a:latin typeface="Times New Roman" panose="02020603050405020304" pitchFamily="18" charset="0"/>
                <a:ea typeface="Arial" panose="020B0604020202020204" pitchFamily="34" charset="0"/>
                <a:hlinkClick r:id="rId2"/>
              </a:rPr>
              <a:t>Instructables</a:t>
            </a:r>
            <a:endParaRPr lang="en-IN" sz="1800" u="sng" dirty="0">
              <a:solidFill>
                <a:srgbClr val="0563C1"/>
              </a:solidFill>
              <a:latin typeface="Arial" panose="020B0604020202020204" pitchFamily="34" charset="0"/>
              <a:ea typeface="Arial" panose="020B0604020202020204" pitchFamily="34" charset="0"/>
            </a:endParaRPr>
          </a:p>
          <a:p>
            <a:pPr marL="342900" lvl="0" indent="-342900">
              <a:lnSpc>
                <a:spcPct val="150000"/>
              </a:lnSpc>
              <a:buFont typeface="Symbol" panose="05050102010706020507" pitchFamily="18" charset="2"/>
              <a:buChar char=""/>
            </a:pPr>
            <a:r>
              <a:rPr lang="en-IN" sz="1800" dirty="0" err="1">
                <a:latin typeface="Times New Roman" panose="02020603050405020304" pitchFamily="18" charset="0"/>
                <a:cs typeface="Times New Roman" panose="02020603050405020304" pitchFamily="18" charset="0"/>
              </a:rPr>
              <a:t>EasyEda</a:t>
            </a:r>
            <a:r>
              <a:rPr lang="en-IN" sz="1800" dirty="0">
                <a:latin typeface="Times New Roman" panose="02020603050405020304" pitchFamily="18" charset="0"/>
                <a:cs typeface="Times New Roman" panose="02020603050405020304" pitchFamily="18" charset="0"/>
              </a:rPr>
              <a:t> for </a:t>
            </a:r>
            <a:r>
              <a:rPr lang="en-IN" sz="1800" dirty="0" err="1">
                <a:latin typeface="Times New Roman" panose="02020603050405020304" pitchFamily="18" charset="0"/>
                <a:cs typeface="Times New Roman" panose="02020603050405020304" pitchFamily="18" charset="0"/>
              </a:rPr>
              <a:t>pcb</a:t>
            </a:r>
            <a:r>
              <a:rPr lang="en-IN" sz="1800" dirty="0">
                <a:latin typeface="Times New Roman" panose="02020603050405020304" pitchFamily="18" charset="0"/>
                <a:cs typeface="Times New Roman" panose="02020603050405020304" pitchFamily="18" charset="0"/>
              </a:rPr>
              <a:t> </a:t>
            </a:r>
            <a:r>
              <a:rPr lang="en-IN" sz="1800" dirty="0">
                <a:effectLst/>
                <a:latin typeface="Times New Roman" panose="02020603050405020304" pitchFamily="18" charset="0"/>
                <a:ea typeface="Arial" panose="020B0604020202020204" pitchFamily="34" charset="0"/>
              </a:rPr>
              <a:t>:</a:t>
            </a:r>
            <a:r>
              <a:rPr lang="en-IN" sz="1800" u="sng" dirty="0">
                <a:solidFill>
                  <a:srgbClr val="0563C1"/>
                </a:solidFill>
                <a:effectLst/>
                <a:latin typeface="Times New Roman" panose="02020603050405020304" pitchFamily="18" charset="0"/>
                <a:ea typeface="Arial" panose="020B0604020202020204" pitchFamily="34" charset="0"/>
              </a:rPr>
              <a:t> https://www.wellpcb.com/easyeda.html</a:t>
            </a:r>
            <a:endParaRPr lang="en-IN" sz="1800" dirty="0">
              <a:effectLst/>
              <a:latin typeface="Arial" panose="020B0604020202020204" pitchFamily="34" charset="0"/>
              <a:ea typeface="Arial" panose="020B0604020202020204" pitchFamily="34" charset="0"/>
            </a:endParaRPr>
          </a:p>
          <a:p>
            <a:pPr>
              <a:lnSpc>
                <a:spcPct val="150000"/>
              </a:lnSpc>
            </a:pPr>
            <a:r>
              <a:rPr lang="en-IN" sz="1800" dirty="0">
                <a:effectLst/>
                <a:latin typeface="Times New Roman" panose="02020603050405020304" pitchFamily="18" charset="0"/>
                <a:ea typeface="Arial" panose="020B0604020202020204" pitchFamily="34" charset="0"/>
              </a:rPr>
              <a:t>ESP8266 With touch screen: </a:t>
            </a:r>
            <a:r>
              <a:rPr lang="en-IN" sz="1800" u="sng" dirty="0">
                <a:solidFill>
                  <a:srgbClr val="0563C1"/>
                </a:solidFill>
                <a:effectLst/>
                <a:latin typeface="Times New Roman" panose="02020603050405020304" pitchFamily="18" charset="0"/>
                <a:ea typeface="Arial" panose="020B0604020202020204" pitchFamily="34" charset="0"/>
                <a:hlinkClick r:id="rId3"/>
              </a:rPr>
              <a:t>https://simple-circuit.com/esp8266-nodemcu-ili9341-tft-display/</a:t>
            </a:r>
            <a:endParaRPr lang="en-IN" sz="1800" dirty="0">
              <a:effectLst/>
              <a:latin typeface="Arial" panose="020B0604020202020204" pitchFamily="34" charset="0"/>
              <a:ea typeface="Arial" panose="020B0604020202020204" pitchFamily="34" charset="0"/>
            </a:endParaRPr>
          </a:p>
          <a:p>
            <a:pPr>
              <a:lnSpc>
                <a:spcPct val="150000"/>
              </a:lnSpc>
            </a:pPr>
            <a:r>
              <a:rPr lang="en-IN" sz="1800" dirty="0" err="1">
                <a:latin typeface="Times New Roman" panose="02020603050405020304" pitchFamily="18" charset="0"/>
                <a:cs typeface="Times New Roman" panose="02020603050405020304" pitchFamily="18" charset="0"/>
              </a:rPr>
              <a:t>EasyEda</a:t>
            </a:r>
            <a:r>
              <a:rPr lang="en-IN" sz="1800" dirty="0">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hlinkClick r:id="rId4"/>
              </a:rPr>
              <a:t>https://easyeda.com/editor#id=15c33d01c6224fc397a5c09cd063665d</a:t>
            </a:r>
            <a:endParaRPr lang="en-IN" sz="1800" dirty="0">
              <a:latin typeface="Times New Roman" panose="02020603050405020304" pitchFamily="18" charset="0"/>
              <a:cs typeface="Times New Roman" panose="02020603050405020304" pitchFamily="18" charset="0"/>
            </a:endParaRPr>
          </a:p>
          <a:p>
            <a:pPr>
              <a:lnSpc>
                <a:spcPct val="150000"/>
              </a:lnSpc>
            </a:pPr>
            <a:r>
              <a:rPr lang="en-IN" sz="1800" dirty="0" err="1">
                <a:latin typeface="Times New Roman" panose="02020603050405020304" pitchFamily="18" charset="0"/>
                <a:cs typeface="Times New Roman" panose="02020603050405020304" pitchFamily="18" charset="0"/>
              </a:rPr>
              <a:t>EasyEda</a:t>
            </a:r>
            <a:r>
              <a:rPr lang="en-IN" sz="1800" dirty="0">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hlinkClick r:id="rId5"/>
              </a:rPr>
              <a:t>https://www.youtube.com/watch?v=30BYc0ikP6c</a:t>
            </a:r>
            <a:endParaRPr lang="en-IN" sz="1800" dirty="0">
              <a:latin typeface="Times New Roman" panose="02020603050405020304" pitchFamily="18" charset="0"/>
              <a:cs typeface="Times New Roman" panose="02020603050405020304" pitchFamily="18" charset="0"/>
            </a:endParaRPr>
          </a:p>
          <a:p>
            <a:pPr>
              <a:lnSpc>
                <a:spcPct val="150000"/>
              </a:lnSpc>
            </a:pPr>
            <a:r>
              <a:rPr lang="en-IN" sz="1800" dirty="0">
                <a:latin typeface="Times New Roman" panose="02020603050405020304" pitchFamily="18" charset="0"/>
                <a:cs typeface="Times New Roman" panose="02020603050405020304" pitchFamily="18" charset="0"/>
              </a:rPr>
              <a:t>Interfacing ESP8266 With ESP32: </a:t>
            </a:r>
            <a:r>
              <a:rPr lang="en-IN" sz="1800" dirty="0">
                <a:latin typeface="Times New Roman" panose="02020603050405020304" pitchFamily="18" charset="0"/>
                <a:cs typeface="Times New Roman" panose="02020603050405020304" pitchFamily="18" charset="0"/>
                <a:hlinkClick r:id="rId6"/>
              </a:rPr>
              <a:t>https://www.instructables.com/Programming-ESP32-CAM-With-ESP8266/</a:t>
            </a:r>
            <a:endParaRPr lang="en-IN" sz="1800" dirty="0">
              <a:latin typeface="Times New Roman" panose="02020603050405020304" pitchFamily="18" charset="0"/>
              <a:cs typeface="Times New Roman" panose="02020603050405020304" pitchFamily="18" charset="0"/>
            </a:endParaRPr>
          </a:p>
          <a:p>
            <a:pPr>
              <a:lnSpc>
                <a:spcPct val="150000"/>
              </a:lnSpc>
            </a:pP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72503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709F1D5-B0F1-4714-A239-E5B61C1619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Rounded Corners 9">
            <a:extLst>
              <a:ext uri="{FF2B5EF4-FFF2-40B4-BE49-F238E27FC236}">
                <a16:creationId xmlns:a16="http://schemas.microsoft.com/office/drawing/2014/main" id="{228FB460-D3FF-4440-A020-05982A09E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0546" y="1011045"/>
            <a:ext cx="4369859" cy="4369859"/>
          </a:xfrm>
          <a:prstGeom prst="roundRect">
            <a:avLst>
              <a:gd name="adj" fmla="val 275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6256DD0-9409-4453-B5CD-651B63979288}"/>
              </a:ext>
            </a:extLst>
          </p:cNvPr>
          <p:cNvSpPr>
            <a:spLocks noGrp="1"/>
          </p:cNvSpPr>
          <p:nvPr>
            <p:ph type="title"/>
          </p:nvPr>
        </p:nvSpPr>
        <p:spPr>
          <a:xfrm>
            <a:off x="956826" y="1112969"/>
            <a:ext cx="3937298" cy="4166010"/>
          </a:xfrm>
        </p:spPr>
        <p:txBody>
          <a:bodyPr>
            <a:normAutofit/>
          </a:bodyPr>
          <a:lstStyle/>
          <a:p>
            <a:pPr algn="ctr"/>
            <a:r>
              <a:rPr lang="en-GB" dirty="0">
                <a:solidFill>
                  <a:srgbClr val="FFFFFF"/>
                </a:solidFill>
                <a:latin typeface="Times New Roman"/>
                <a:ea typeface="Times New Roman"/>
                <a:cs typeface="Times New Roman"/>
                <a:sym typeface="Times New Roman"/>
              </a:rPr>
              <a:t>                          </a:t>
            </a:r>
            <a:r>
              <a:rPr lang="en-GB" b="1" dirty="0">
                <a:solidFill>
                  <a:srgbClr val="FFFFFF"/>
                </a:solidFill>
                <a:latin typeface="Times New Roman"/>
                <a:ea typeface="Times New Roman"/>
                <a:cs typeface="Times New Roman"/>
                <a:sym typeface="Times New Roman"/>
              </a:rPr>
              <a:t>EASYEDA</a:t>
            </a:r>
            <a:endParaRPr lang="en-CA" b="1" dirty="0">
              <a:solidFill>
                <a:srgbClr val="FFFFFF"/>
              </a:solidFill>
            </a:endParaRPr>
          </a:p>
        </p:txBody>
      </p:sp>
      <p:sp>
        <p:nvSpPr>
          <p:cNvPr id="12" name="Freeform: Shape 11">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dirty="0"/>
          </a:p>
        </p:txBody>
      </p:sp>
      <p:sp>
        <p:nvSpPr>
          <p:cNvPr id="21" name="Freeform: Shape 15">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Content Placeholder 2">
            <a:extLst>
              <a:ext uri="{FF2B5EF4-FFF2-40B4-BE49-F238E27FC236}">
                <a16:creationId xmlns:a16="http://schemas.microsoft.com/office/drawing/2014/main" id="{DA4D061C-F6B1-470A-83A0-D947A8CE0900}"/>
              </a:ext>
            </a:extLst>
          </p:cNvPr>
          <p:cNvSpPr>
            <a:spLocks noGrp="1"/>
          </p:cNvSpPr>
          <p:nvPr>
            <p:ph idx="1"/>
          </p:nvPr>
        </p:nvSpPr>
        <p:spPr>
          <a:xfrm>
            <a:off x="6096000" y="820880"/>
            <a:ext cx="5257799" cy="4889350"/>
          </a:xfrm>
        </p:spPr>
        <p:txBody>
          <a:bodyPr anchor="t">
            <a:normAutofit/>
          </a:bodyPr>
          <a:lstStyle/>
          <a:p>
            <a:pPr lvl="0" algn="just">
              <a:lnSpc>
                <a:spcPct val="100000"/>
              </a:lnSpc>
              <a:spcBef>
                <a:spcPts val="0"/>
              </a:spcBef>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EASYEDA is a  very user friendly and simple to use software. All the components are easily available in the Library, user can select the desired components, drag and place it.</a:t>
            </a:r>
          </a:p>
          <a:p>
            <a:pPr lvl="0" algn="just">
              <a:lnSpc>
                <a:spcPct val="100000"/>
              </a:lnSpc>
              <a:spcBef>
                <a:spcPts val="1200"/>
              </a:spcBef>
              <a:spcAft>
                <a:spcPts val="1200"/>
              </a:spcAf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EASYEDA official sites comes with the tutorials that help the new user to understand the software easily.</a:t>
            </a:r>
          </a:p>
          <a:p>
            <a:endParaRPr lang="en-CA" dirty="0"/>
          </a:p>
        </p:txBody>
      </p:sp>
      <p:sp>
        <p:nvSpPr>
          <p:cNvPr id="23" name="Freeform: Shape 17">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dirty="0"/>
          </a:p>
        </p:txBody>
      </p:sp>
      <p:sp>
        <p:nvSpPr>
          <p:cNvPr id="20" name="Freeform: Shape 19">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18308"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dirty="0"/>
          </a:p>
        </p:txBody>
      </p:sp>
      <p:sp>
        <p:nvSpPr>
          <p:cNvPr id="22" name="Freeform: Shape 21">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41813667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5E2B7-B122-44A8-B3DB-4B417DB2082D}"/>
              </a:ext>
            </a:extLst>
          </p:cNvPr>
          <p:cNvSpPr>
            <a:spLocks noGrp="1"/>
          </p:cNvSpPr>
          <p:nvPr>
            <p:ph type="title"/>
          </p:nvPr>
        </p:nvSpPr>
        <p:spPr>
          <a:xfrm>
            <a:off x="838200" y="1"/>
            <a:ext cx="10515600" cy="821634"/>
          </a:xfrm>
        </p:spPr>
        <p:txBody>
          <a:bodyPr>
            <a:normAutofit/>
          </a:bodyPr>
          <a:lstStyle/>
          <a:p>
            <a:pPr algn="ctr"/>
            <a:r>
              <a:rPr lang="en-IN" b="1" dirty="0">
                <a:latin typeface="Times New Roman" panose="02020603050405020304" pitchFamily="18" charset="0"/>
                <a:cs typeface="Times New Roman" panose="02020603050405020304" pitchFamily="18" charset="0"/>
              </a:rPr>
              <a:t>FEATURES OF EASYEDA</a:t>
            </a:r>
          </a:p>
        </p:txBody>
      </p:sp>
      <p:sp>
        <p:nvSpPr>
          <p:cNvPr id="3" name="Content Placeholder 2">
            <a:extLst>
              <a:ext uri="{FF2B5EF4-FFF2-40B4-BE49-F238E27FC236}">
                <a16:creationId xmlns:a16="http://schemas.microsoft.com/office/drawing/2014/main" id="{346C7AD4-2496-40D6-9AFF-69DE67257114}"/>
              </a:ext>
            </a:extLst>
          </p:cNvPr>
          <p:cNvSpPr>
            <a:spLocks noGrp="1"/>
          </p:cNvSpPr>
          <p:nvPr>
            <p:ph idx="1"/>
          </p:nvPr>
        </p:nvSpPr>
        <p:spPr>
          <a:xfrm>
            <a:off x="838200" y="1245704"/>
            <a:ext cx="10515600" cy="5612296"/>
          </a:xfrm>
        </p:spPr>
        <p:txBody>
          <a:bodyPr>
            <a:noAutofit/>
          </a:bodyPr>
          <a:lstStyle/>
          <a:p>
            <a:pPr>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Simple, Easier, Friendly, and Powerful general drawing capabilities</a:t>
            </a:r>
          </a:p>
          <a:p>
            <a:pPr>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Schematic Capture</a:t>
            </a:r>
          </a:p>
          <a:p>
            <a:pPr>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PCB Layout</a:t>
            </a:r>
          </a:p>
          <a:p>
            <a:pPr>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Working Anywhere, Anytime, Any Device</a:t>
            </a:r>
          </a:p>
          <a:p>
            <a:pPr>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Real-time Team Cooperation</a:t>
            </a:r>
          </a:p>
          <a:p>
            <a:pPr>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Sharing Online</a:t>
            </a:r>
          </a:p>
          <a:p>
            <a:pPr>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Thousands of Open Source Projects</a:t>
            </a:r>
          </a:p>
          <a:p>
            <a:pPr>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Direct Links to LCSC Components for Selection</a:t>
            </a:r>
          </a:p>
          <a:p>
            <a:pPr>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Integrated PCB Fabrication</a:t>
            </a:r>
          </a:p>
          <a:p>
            <a:pPr>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Import Altium/</a:t>
            </a:r>
            <a:r>
              <a:rPr lang="en-US" sz="2400" dirty="0" err="1">
                <a:latin typeface="Times New Roman" panose="02020603050405020304" pitchFamily="18" charset="0"/>
                <a:cs typeface="Times New Roman" panose="02020603050405020304" pitchFamily="18" charset="0"/>
              </a:rPr>
              <a:t>Kicad</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Eagle,PNG,DXF</a:t>
            </a: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More Than 1 Million Free Libraries</a:t>
            </a:r>
          </a:p>
          <a:p>
            <a:pPr>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Script Support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786947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9CCEAA7-FFB2-4341-A095-E5ED83AF7F97}"/>
              </a:ext>
            </a:extLst>
          </p:cNvPr>
          <p:cNvSpPr>
            <a:spLocks noGrp="1"/>
          </p:cNvSpPr>
          <p:nvPr>
            <p:ph type="title"/>
          </p:nvPr>
        </p:nvSpPr>
        <p:spPr>
          <a:xfrm>
            <a:off x="841248" y="548640"/>
            <a:ext cx="3600860" cy="5431536"/>
          </a:xfrm>
        </p:spPr>
        <p:txBody>
          <a:bodyPr>
            <a:normAutofit/>
          </a:bodyPr>
          <a:lstStyle/>
          <a:p>
            <a:r>
              <a:rPr lang="en-US" b="1" dirty="0">
                <a:latin typeface="Times New Roman" panose="02020603050405020304" pitchFamily="18" charset="0"/>
                <a:cs typeface="Times New Roman" panose="02020603050405020304" pitchFamily="18" charset="0"/>
              </a:rPr>
              <a:t>GETTING STARTED WITH EASY EDA</a:t>
            </a:r>
            <a:endParaRPr lang="en-CA" b="1" dirty="0">
              <a:latin typeface="Times New Roman" panose="02020603050405020304" pitchFamily="18" charset="0"/>
              <a:cs typeface="Times New Roman" panose="02020603050405020304" pitchFamily="18" charset="0"/>
            </a:endParaRPr>
          </a:p>
        </p:txBody>
      </p:sp>
      <p:sp>
        <p:nvSpPr>
          <p:cNvPr id="29"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id="{5821669A-9B7D-4CFE-8D5B-B8C666047A17}"/>
              </a:ext>
            </a:extLst>
          </p:cNvPr>
          <p:cNvSpPr>
            <a:spLocks noGrp="1"/>
          </p:cNvSpPr>
          <p:nvPr>
            <p:ph idx="1"/>
          </p:nvPr>
        </p:nvSpPr>
        <p:spPr>
          <a:xfrm>
            <a:off x="5126418" y="552091"/>
            <a:ext cx="6224335" cy="5431536"/>
          </a:xfrm>
        </p:spPr>
        <p:txBody>
          <a:bodyPr anchor="ctr">
            <a:normAutofit/>
          </a:bodyPr>
          <a:lstStyle/>
          <a:p>
            <a:pPr lvl="0">
              <a:lnSpc>
                <a:spcPct val="100000"/>
              </a:lnSpc>
              <a:spcBef>
                <a:spcPts val="0"/>
              </a:spcBef>
            </a:pPr>
            <a:r>
              <a:rPr lang="en-US" dirty="0">
                <a:latin typeface="Times New Roman" panose="02020603050405020304" pitchFamily="18" charset="0"/>
                <a:cs typeface="Times New Roman" panose="02020603050405020304" pitchFamily="18" charset="0"/>
              </a:rPr>
              <a:t>If the user is using the software online, so the initial steps user has to take is register to the site so that their work can be saved easily. </a:t>
            </a:r>
          </a:p>
          <a:p>
            <a:pPr lvl="0">
              <a:lnSpc>
                <a:spcPct val="100000"/>
              </a:lnSpc>
              <a:spcBef>
                <a:spcPts val="1200"/>
              </a:spcBef>
              <a:spcAft>
                <a:spcPts val="1200"/>
              </a:spcAft>
            </a:pPr>
            <a:r>
              <a:rPr lang="en-US" dirty="0">
                <a:latin typeface="Times New Roman" panose="02020603050405020304" pitchFamily="18" charset="0"/>
                <a:cs typeface="Times New Roman" panose="02020603050405020304" pitchFamily="18" charset="0"/>
              </a:rPr>
              <a:t>Once the user is register, for the next time user need to login, and user can see all their work.</a:t>
            </a:r>
          </a:p>
          <a:p>
            <a:endParaRPr lang="en-CA" sz="2200" dirty="0"/>
          </a:p>
        </p:txBody>
      </p:sp>
    </p:spTree>
    <p:extLst>
      <p:ext uri="{BB962C8B-B14F-4D97-AF65-F5344CB8AC3E}">
        <p14:creationId xmlns:p14="http://schemas.microsoft.com/office/powerpoint/2010/main" val="31737194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9A66F-0E38-4CC0-AAFA-A1E8A9A4B0EE}"/>
              </a:ext>
            </a:extLst>
          </p:cNvPr>
          <p:cNvSpPr>
            <a:spLocks noGrp="1"/>
          </p:cNvSpPr>
          <p:nvPr>
            <p:ph type="title"/>
          </p:nvPr>
        </p:nvSpPr>
        <p:spPr>
          <a:xfrm>
            <a:off x="838200" y="132523"/>
            <a:ext cx="10515600" cy="1166190"/>
          </a:xfrm>
        </p:spPr>
        <p:txBody>
          <a:bodyPr/>
          <a:lstStyle/>
          <a:p>
            <a:pPr algn="ctr"/>
            <a:r>
              <a:rPr lang="en-IN" b="1" dirty="0">
                <a:latin typeface="Times New Roman" panose="02020603050405020304" pitchFamily="18" charset="0"/>
                <a:cs typeface="Times New Roman" panose="02020603050405020304" pitchFamily="18" charset="0"/>
              </a:rPr>
              <a:t>EASYEDA</a:t>
            </a:r>
          </a:p>
        </p:txBody>
      </p:sp>
      <p:sp>
        <p:nvSpPr>
          <p:cNvPr id="3" name="Content Placeholder 2">
            <a:extLst>
              <a:ext uri="{FF2B5EF4-FFF2-40B4-BE49-F238E27FC236}">
                <a16:creationId xmlns:a16="http://schemas.microsoft.com/office/drawing/2014/main" id="{AA8A43A1-AE46-4474-A888-4DA9561D0495}"/>
              </a:ext>
            </a:extLst>
          </p:cNvPr>
          <p:cNvSpPr>
            <a:spLocks noGrp="1"/>
          </p:cNvSpPr>
          <p:nvPr>
            <p:ph idx="1"/>
          </p:nvPr>
        </p:nvSpPr>
        <p:spPr/>
        <p:txBody>
          <a:bodyPr/>
          <a:lstStyle/>
          <a:p>
            <a:pPr>
              <a:lnSpc>
                <a:spcPct val="100000"/>
              </a:lnSpc>
            </a:pPr>
            <a:r>
              <a:rPr lang="en-IN" dirty="0">
                <a:latin typeface="Times New Roman" panose="02020603050405020304" pitchFamily="18" charset="0"/>
                <a:cs typeface="Times New Roman" panose="02020603050405020304" pitchFamily="18" charset="0"/>
              </a:rPr>
              <a:t>Once the user login through the registered account the main window will pop up on the screen.</a:t>
            </a:r>
          </a:p>
          <a:p>
            <a:pPr>
              <a:lnSpc>
                <a:spcPct val="100000"/>
              </a:lnSpc>
            </a:pPr>
            <a:r>
              <a:rPr lang="en-IN" dirty="0">
                <a:latin typeface="Times New Roman" panose="02020603050405020304" pitchFamily="18" charset="0"/>
                <a:cs typeface="Times New Roman" panose="02020603050405020304" pitchFamily="18" charset="0"/>
              </a:rPr>
              <a:t>Now the user can make anything they want to like schematic design, or PCB design.</a:t>
            </a:r>
          </a:p>
        </p:txBody>
      </p:sp>
    </p:spTree>
    <p:extLst>
      <p:ext uri="{BB962C8B-B14F-4D97-AF65-F5344CB8AC3E}">
        <p14:creationId xmlns:p14="http://schemas.microsoft.com/office/powerpoint/2010/main" val="5170701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 application&#10;&#10;Description automatically generated">
            <a:extLst>
              <a:ext uri="{FF2B5EF4-FFF2-40B4-BE49-F238E27FC236}">
                <a16:creationId xmlns:a16="http://schemas.microsoft.com/office/drawing/2014/main" id="{59B971EF-92A8-46EB-B587-27FC529A41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9515" y="453268"/>
            <a:ext cx="9831172" cy="5944430"/>
          </a:xfrm>
          <a:prstGeom prst="rect">
            <a:avLst/>
          </a:prstGeom>
        </p:spPr>
      </p:pic>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1E79ABC4-A447-4930-A727-0E30D5F5660B}"/>
                  </a:ext>
                </a:extLst>
              </p14:cNvPr>
              <p14:cNvContentPartPr/>
              <p14:nvPr/>
            </p14:nvContentPartPr>
            <p14:xfrm>
              <a:off x="6605178" y="217891"/>
              <a:ext cx="360" cy="360"/>
            </p14:xfrm>
          </p:contentPart>
        </mc:Choice>
        <mc:Fallback xmlns="">
          <p:pic>
            <p:nvPicPr>
              <p:cNvPr id="4" name="Ink 3">
                <a:extLst>
                  <a:ext uri="{FF2B5EF4-FFF2-40B4-BE49-F238E27FC236}">
                    <a16:creationId xmlns:a16="http://schemas.microsoft.com/office/drawing/2014/main" id="{1E79ABC4-A447-4930-A727-0E30D5F5660B}"/>
                  </a:ext>
                </a:extLst>
              </p:cNvPr>
              <p:cNvPicPr/>
              <p:nvPr/>
            </p:nvPicPr>
            <p:blipFill>
              <a:blip r:embed="rId4"/>
              <a:stretch>
                <a:fillRect/>
              </a:stretch>
            </p:blipFill>
            <p:spPr>
              <a:xfrm>
                <a:off x="6587538" y="200251"/>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99A637AA-256C-41D2-8622-394C204D7239}"/>
                  </a:ext>
                </a:extLst>
              </p14:cNvPr>
              <p14:cNvContentPartPr/>
              <p14:nvPr/>
            </p14:nvContentPartPr>
            <p14:xfrm>
              <a:off x="3793578" y="2347291"/>
              <a:ext cx="360" cy="360"/>
            </p14:xfrm>
          </p:contentPart>
        </mc:Choice>
        <mc:Fallback xmlns="">
          <p:pic>
            <p:nvPicPr>
              <p:cNvPr id="5" name="Ink 4">
                <a:extLst>
                  <a:ext uri="{FF2B5EF4-FFF2-40B4-BE49-F238E27FC236}">
                    <a16:creationId xmlns:a16="http://schemas.microsoft.com/office/drawing/2014/main" id="{99A637AA-256C-41D2-8622-394C204D7239}"/>
                  </a:ext>
                </a:extLst>
              </p:cNvPr>
              <p:cNvPicPr/>
              <p:nvPr/>
            </p:nvPicPr>
            <p:blipFill>
              <a:blip r:embed="rId4"/>
              <a:stretch>
                <a:fillRect/>
              </a:stretch>
            </p:blipFill>
            <p:spPr>
              <a:xfrm>
                <a:off x="3775938" y="2329291"/>
                <a:ext cx="36000" cy="36000"/>
              </a:xfrm>
              <a:prstGeom prst="rect">
                <a:avLst/>
              </a:prstGeom>
            </p:spPr>
          </p:pic>
        </mc:Fallback>
      </mc:AlternateContent>
      <p:sp>
        <p:nvSpPr>
          <p:cNvPr id="6" name="TextBox 5">
            <a:extLst>
              <a:ext uri="{FF2B5EF4-FFF2-40B4-BE49-F238E27FC236}">
                <a16:creationId xmlns:a16="http://schemas.microsoft.com/office/drawing/2014/main" id="{F46D4D17-90C4-4732-BD9B-DDCD2C448AB2}"/>
              </a:ext>
            </a:extLst>
          </p:cNvPr>
          <p:cNvSpPr txBox="1"/>
          <p:nvPr/>
        </p:nvSpPr>
        <p:spPr>
          <a:xfrm>
            <a:off x="5641144" y="2968283"/>
            <a:ext cx="914400" cy="914400"/>
          </a:xfrm>
          <a:prstGeom prst="rect">
            <a:avLst/>
          </a:prstGeom>
          <a:solidFill>
            <a:schemeClr val="tx1">
              <a:lumMod val="50000"/>
              <a:lumOff val="50000"/>
            </a:schemeClr>
          </a:solidFill>
        </p:spPr>
        <p:txBody>
          <a:bodyPr wrap="square" rtlCol="0">
            <a:spAutoFit/>
          </a:bodyPr>
          <a:lstStyle/>
          <a:p>
            <a:endParaRPr lang="en-CA" dirty="0"/>
          </a:p>
        </p:txBody>
      </p:sp>
      <p:sp>
        <p:nvSpPr>
          <p:cNvPr id="8" name="Rectangle 7">
            <a:extLst>
              <a:ext uri="{FF2B5EF4-FFF2-40B4-BE49-F238E27FC236}">
                <a16:creationId xmlns:a16="http://schemas.microsoft.com/office/drawing/2014/main" id="{8039D566-CD6A-4527-81DF-C57623500DB2}"/>
              </a:ext>
            </a:extLst>
          </p:cNvPr>
          <p:cNvSpPr/>
          <p:nvPr/>
        </p:nvSpPr>
        <p:spPr>
          <a:xfrm>
            <a:off x="3490588" y="1629372"/>
            <a:ext cx="3875843" cy="6206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chemeClr val="tx1"/>
                </a:solidFill>
              </a:rPr>
              <a:t>Show the existing projects.</a:t>
            </a:r>
            <a:endParaRPr lang="en-CA" dirty="0">
              <a:solidFill>
                <a:schemeClr val="tx1"/>
              </a:solidFill>
            </a:endParaRPr>
          </a:p>
        </p:txBody>
      </p:sp>
      <p:sp>
        <p:nvSpPr>
          <p:cNvPr id="11" name="Rectangle: Rounded Corners 10">
            <a:extLst>
              <a:ext uri="{FF2B5EF4-FFF2-40B4-BE49-F238E27FC236}">
                <a16:creationId xmlns:a16="http://schemas.microsoft.com/office/drawing/2014/main" id="{E7D0ECAB-1881-47E4-8989-83EF40DA4A0B}"/>
              </a:ext>
            </a:extLst>
          </p:cNvPr>
          <p:cNvSpPr/>
          <p:nvPr/>
        </p:nvSpPr>
        <p:spPr>
          <a:xfrm>
            <a:off x="3793578" y="2576251"/>
            <a:ext cx="4603046" cy="62063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chemeClr val="tx1"/>
                </a:solidFill>
              </a:rPr>
              <a:t>Components that are already present can be accessed from here.</a:t>
            </a:r>
            <a:endParaRPr lang="en-CA" dirty="0">
              <a:solidFill>
                <a:schemeClr val="tx1"/>
              </a:solidFill>
            </a:endParaRPr>
          </a:p>
        </p:txBody>
      </p:sp>
      <p:cxnSp>
        <p:nvCxnSpPr>
          <p:cNvPr id="13" name="Straight Arrow Connector 12">
            <a:extLst>
              <a:ext uri="{FF2B5EF4-FFF2-40B4-BE49-F238E27FC236}">
                <a16:creationId xmlns:a16="http://schemas.microsoft.com/office/drawing/2014/main" id="{DB165C8D-FA08-475F-9E3F-9BF3257D506C}"/>
              </a:ext>
            </a:extLst>
          </p:cNvPr>
          <p:cNvCxnSpPr>
            <a:cxnSpLocks/>
          </p:cNvCxnSpPr>
          <p:nvPr/>
        </p:nvCxnSpPr>
        <p:spPr>
          <a:xfrm>
            <a:off x="1519311" y="2236763"/>
            <a:ext cx="2274267" cy="6282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 name="Rectangle: Rounded Corners 13">
            <a:extLst>
              <a:ext uri="{FF2B5EF4-FFF2-40B4-BE49-F238E27FC236}">
                <a16:creationId xmlns:a16="http://schemas.microsoft.com/office/drawing/2014/main" id="{ACE56709-2389-4446-8305-A823C8327FFA}"/>
              </a:ext>
            </a:extLst>
          </p:cNvPr>
          <p:cNvSpPr/>
          <p:nvPr/>
        </p:nvSpPr>
        <p:spPr>
          <a:xfrm>
            <a:off x="4529798" y="3546920"/>
            <a:ext cx="7104184" cy="75965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New components can be added from here. We need to search that particular  element here.</a:t>
            </a:r>
            <a:endParaRPr lang="en-CA" dirty="0"/>
          </a:p>
        </p:txBody>
      </p:sp>
      <p:cxnSp>
        <p:nvCxnSpPr>
          <p:cNvPr id="16" name="Straight Arrow Connector 15">
            <a:extLst>
              <a:ext uri="{FF2B5EF4-FFF2-40B4-BE49-F238E27FC236}">
                <a16:creationId xmlns:a16="http://schemas.microsoft.com/office/drawing/2014/main" id="{2FE7BEBA-4183-4BD6-B668-058545FDCBE4}"/>
              </a:ext>
            </a:extLst>
          </p:cNvPr>
          <p:cNvCxnSpPr>
            <a:cxnSpLocks/>
            <a:endCxn id="8" idx="1"/>
          </p:cNvCxnSpPr>
          <p:nvPr/>
        </p:nvCxnSpPr>
        <p:spPr>
          <a:xfrm>
            <a:off x="1519311" y="1378634"/>
            <a:ext cx="1971277" cy="56105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4" name="Rectangle: Rounded Corners 23">
            <a:extLst>
              <a:ext uri="{FF2B5EF4-FFF2-40B4-BE49-F238E27FC236}">
                <a16:creationId xmlns:a16="http://schemas.microsoft.com/office/drawing/2014/main" id="{5AFFF8D1-CAE7-455F-903B-68D16DDCC53A}"/>
              </a:ext>
            </a:extLst>
          </p:cNvPr>
          <p:cNvSpPr/>
          <p:nvPr/>
        </p:nvSpPr>
        <p:spPr>
          <a:xfrm>
            <a:off x="3278777" y="4715691"/>
            <a:ext cx="7511143" cy="86214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chemeClr val="tx1"/>
                </a:solidFill>
              </a:rPr>
              <a:t>This icon takes to a website from where we can order the components and PCB</a:t>
            </a:r>
            <a:endParaRPr lang="en-CA" dirty="0">
              <a:solidFill>
                <a:schemeClr val="tx1"/>
              </a:solidFill>
            </a:endParaRPr>
          </a:p>
        </p:txBody>
      </p:sp>
      <p:cxnSp>
        <p:nvCxnSpPr>
          <p:cNvPr id="26" name="Straight Arrow Connector 25">
            <a:extLst>
              <a:ext uri="{FF2B5EF4-FFF2-40B4-BE49-F238E27FC236}">
                <a16:creationId xmlns:a16="http://schemas.microsoft.com/office/drawing/2014/main" id="{388574B1-EC70-40C2-AC1F-6436C60CDC46}"/>
              </a:ext>
            </a:extLst>
          </p:cNvPr>
          <p:cNvCxnSpPr>
            <a:cxnSpLocks/>
          </p:cNvCxnSpPr>
          <p:nvPr/>
        </p:nvCxnSpPr>
        <p:spPr>
          <a:xfrm>
            <a:off x="1518951" y="3093654"/>
            <a:ext cx="2966797" cy="103041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7C5AC5F0-183D-4600-AD00-D19D265CD29B}"/>
              </a:ext>
            </a:extLst>
          </p:cNvPr>
          <p:cNvCxnSpPr>
            <a:endCxn id="24" idx="1"/>
          </p:cNvCxnSpPr>
          <p:nvPr/>
        </p:nvCxnSpPr>
        <p:spPr>
          <a:xfrm>
            <a:off x="1519311" y="4441371"/>
            <a:ext cx="1759466" cy="7053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5975449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334</TotalTime>
  <Words>1287</Words>
  <Application>Microsoft Office PowerPoint</Application>
  <PresentationFormat>Widescreen</PresentationFormat>
  <Paragraphs>174</Paragraphs>
  <Slides>44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44</vt:i4>
      </vt:variant>
    </vt:vector>
  </HeadingPairs>
  <TitlesOfParts>
    <vt:vector size="51" baseType="lpstr">
      <vt:lpstr>Arial</vt:lpstr>
      <vt:lpstr>Calibri</vt:lpstr>
      <vt:lpstr>Calibri Light</vt:lpstr>
      <vt:lpstr>Symbol</vt:lpstr>
      <vt:lpstr>Times New Roman</vt:lpstr>
      <vt:lpstr>Wingdings</vt:lpstr>
      <vt:lpstr>Office Theme</vt:lpstr>
      <vt:lpstr>Schematic Design </vt:lpstr>
      <vt:lpstr>Why schematic design is Important?</vt:lpstr>
      <vt:lpstr>Why schematic design is Important?</vt:lpstr>
      <vt:lpstr>                          EASYEDA</vt:lpstr>
      <vt:lpstr>                          EASYEDA</vt:lpstr>
      <vt:lpstr>FEATURES OF EASYEDA</vt:lpstr>
      <vt:lpstr>GETTING STARTED WITH EASY EDA</vt:lpstr>
      <vt:lpstr>EASYEDA</vt:lpstr>
      <vt:lpstr>PowerPoint Presentation</vt:lpstr>
      <vt:lpstr>INITIAL WINDOW</vt:lpstr>
      <vt:lpstr>CREATING NEW PROJECT</vt:lpstr>
      <vt:lpstr>MY PERSONAL WORKSPACE IN EASYEDA</vt:lpstr>
      <vt:lpstr>PowerPoint Presentation</vt:lpstr>
      <vt:lpstr>SOME OTHER EXAMPLES OF ADDING VARIOUS COMPONENTS</vt:lpstr>
      <vt:lpstr>CONNECTION  1: SERVO MOTOR </vt:lpstr>
      <vt:lpstr>PowerPoint Presentation</vt:lpstr>
      <vt:lpstr>CONNECTION 2: BUZZER</vt:lpstr>
      <vt:lpstr>PowerPoint Presentation</vt:lpstr>
      <vt:lpstr>CONNECTION 3: REAL TIME CLOCK</vt:lpstr>
      <vt:lpstr>PowerPoint Presentation</vt:lpstr>
      <vt:lpstr>CONNECTION 4 : ARDUINO MEGA</vt:lpstr>
      <vt:lpstr>PowerPoint Presentation</vt:lpstr>
      <vt:lpstr>CONNECTION 5: GSM SIM900 WITH ARDUINO MEGA</vt:lpstr>
      <vt:lpstr>PowerPoint Presentation</vt:lpstr>
      <vt:lpstr>CONNECTION 6: ARDUINO WITH FINGERPRINT SENSOR</vt:lpstr>
      <vt:lpstr>PowerPoint Presentation</vt:lpstr>
      <vt:lpstr>CONNECTION 7: VIBRATION SENSOR</vt:lpstr>
      <vt:lpstr>PowerPoint Presentation</vt:lpstr>
      <vt:lpstr>CONNECTION 8:ESP8266 WITH BEAGLEBONE</vt:lpstr>
      <vt:lpstr>PowerPoint Presentation</vt:lpstr>
      <vt:lpstr>CONNECTION 9:ESP8266 WITH TOUCH SCREEN </vt:lpstr>
      <vt:lpstr>CONNECTION 9:ESP8266 WITH TOUCH SCREEN </vt:lpstr>
      <vt:lpstr>PowerPoint Presentation</vt:lpstr>
      <vt:lpstr>PowerPoint Presentation</vt:lpstr>
      <vt:lpstr>CONNECTION 10: ESP8266 WITH ESP32 CAM </vt:lpstr>
      <vt:lpstr>CONNECTION 10: ESP8266 WITH ESP32 CAM </vt:lpstr>
      <vt:lpstr>BLOCK DIAGRAM </vt:lpstr>
      <vt:lpstr>SCHEMATIC DESIGN</vt:lpstr>
      <vt:lpstr>SAVING THE PROJECT </vt:lpstr>
      <vt:lpstr>GENERATE THE BOM</vt:lpstr>
      <vt:lpstr>SIMULATION FOR EASYEDA</vt:lpstr>
      <vt:lpstr>EASYEDA FOR PCB DESIGN</vt:lpstr>
      <vt:lpstr>REFERENCES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Amanpreet Singh</dc:creator>
  <cp:lastModifiedBy>Tanvinder Kaur</cp:lastModifiedBy>
  <cp:revision>31</cp:revision>
  <dcterms:created xsi:type="dcterms:W3CDTF">2021-02-25T19:39:55Z</dcterms:created>
  <dcterms:modified xsi:type="dcterms:W3CDTF">2021-02-26T05:58:05Z</dcterms:modified>
</cp:coreProperties>
</file>