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7" r:id="rId4"/>
    <p:sldId id="266" r:id="rId5"/>
    <p:sldId id="265" r:id="rId6"/>
    <p:sldId id="258" r:id="rId7"/>
    <p:sldId id="260" r:id="rId8"/>
    <p:sldId id="261" r:id="rId9"/>
    <p:sldId id="262" r:id="rId10"/>
    <p:sldId id="263" r:id="rId11"/>
    <p:sldId id="264" r:id="rId12"/>
    <p:sldId id="268" r:id="rId13"/>
    <p:sldId id="269" r:id="rId14"/>
    <p:sldId id="270" r:id="rId15"/>
    <p:sldId id="271" r:id="rId16"/>
    <p:sldId id="272" r:id="rId17"/>
    <p:sldId id="273" r:id="rId18"/>
    <p:sldId id="274" r:id="rId19"/>
    <p:sldId id="275" r:id="rId20"/>
    <p:sldId id="278" r:id="rId21"/>
    <p:sldId id="280" r:id="rId22"/>
    <p:sldId id="279" r:id="rId23"/>
    <p:sldId id="281" r:id="rId24"/>
    <p:sldId id="282" r:id="rId25"/>
    <p:sldId id="283" r:id="rId26"/>
    <p:sldId id="284" r:id="rId27"/>
    <p:sldId id="285" r:id="rId28"/>
    <p:sldId id="286" r:id="rId29"/>
    <p:sldId id="287" r:id="rId30"/>
    <p:sldId id="276" r:id="rId31"/>
    <p:sldId id="277" r:id="rId32"/>
    <p:sldId id="289" r:id="rId33"/>
    <p:sldId id="290" r:id="rId34"/>
    <p:sldId id="288"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CA4A-3A8D-4C18-9236-42BB81204C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97B4E3D-6FB0-445C-A12A-FDE280563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1D2A61-4FBB-49EB-905A-9009D54F3A20}"/>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5" name="Footer Placeholder 4">
            <a:extLst>
              <a:ext uri="{FF2B5EF4-FFF2-40B4-BE49-F238E27FC236}">
                <a16:creationId xmlns:a16="http://schemas.microsoft.com/office/drawing/2014/main" id="{6AAEB98A-A4D3-4F5D-B805-B52C204435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84A6A3-D7F0-4139-9026-D815C49E20E7}"/>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99337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7E5B-8E8C-4724-A03A-66BB830F2E9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683168-EE95-41CB-9116-B700067CE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6FF4DE-80DF-4B0A-90D4-552571CA8A08}"/>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5" name="Footer Placeholder 4">
            <a:extLst>
              <a:ext uri="{FF2B5EF4-FFF2-40B4-BE49-F238E27FC236}">
                <a16:creationId xmlns:a16="http://schemas.microsoft.com/office/drawing/2014/main" id="{A23D7EA2-3807-4EE8-ABC4-E05E309D47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821ECA-DC43-463E-AD37-E7747ED5D8EB}"/>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275481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4F630-EB1E-43D5-A6BF-AF81905FB5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8A9E68-2034-49E1-B805-6F1D8B758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D40B59-0770-4F99-A626-3119FE7D3862}"/>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5" name="Footer Placeholder 4">
            <a:extLst>
              <a:ext uri="{FF2B5EF4-FFF2-40B4-BE49-F238E27FC236}">
                <a16:creationId xmlns:a16="http://schemas.microsoft.com/office/drawing/2014/main" id="{F04D9982-0902-4226-8D0D-1385B796F0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DEC5B7-921D-46B8-BDB5-DAAE5485E7CF}"/>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318302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AC99-2F9F-4623-B15E-ECA8F04962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955784-E517-4670-8468-AE3541C9D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4371CA-CBD9-4D8A-96B6-2F446FA389AD}"/>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5" name="Footer Placeholder 4">
            <a:extLst>
              <a:ext uri="{FF2B5EF4-FFF2-40B4-BE49-F238E27FC236}">
                <a16:creationId xmlns:a16="http://schemas.microsoft.com/office/drawing/2014/main" id="{9C27DF73-49B0-4ACA-9225-84D1D6D801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E7A586-D904-41E1-879D-92CCD520CBB1}"/>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160841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36E3-34AC-4E0F-9386-D1E76FBA1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C7E11F2-7D18-4C63-AB56-BB3A2D26D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4C5D9-C9DB-4630-A22C-DB0504D9677D}"/>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5" name="Footer Placeholder 4">
            <a:extLst>
              <a:ext uri="{FF2B5EF4-FFF2-40B4-BE49-F238E27FC236}">
                <a16:creationId xmlns:a16="http://schemas.microsoft.com/office/drawing/2014/main" id="{C92D8577-81FC-4380-ACEF-DF7E4CE306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902EF0-28DA-4E75-B423-56E51D7883CA}"/>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313305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1A28-93C3-4CD8-9816-D508EB5A289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C139D6-8DA6-4E25-B101-EB6D0080A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1B9BB00-99C0-4C41-80EB-9817CD4C3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F78DA7E-F8A6-4472-A5A7-2F73EA76011C}"/>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6" name="Footer Placeholder 5">
            <a:extLst>
              <a:ext uri="{FF2B5EF4-FFF2-40B4-BE49-F238E27FC236}">
                <a16:creationId xmlns:a16="http://schemas.microsoft.com/office/drawing/2014/main" id="{4B1007F7-EB8E-4985-8279-D21253A0F1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91BF37F-D1BD-41CB-AD97-7D2EF3DE08BD}"/>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315053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90F4-7A9D-4C11-A814-6206D1BB7EC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E86E162-CFD4-4BEF-9BBA-94C136553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EAB94-50A7-45B3-9E62-B7867B168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1736812-3250-4C55-8CBB-F3821AF6C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3992C-35F1-414E-AF79-58709D87B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53F6D51-8975-4D2A-876F-DBA129C5C3CD}"/>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8" name="Footer Placeholder 7">
            <a:extLst>
              <a:ext uri="{FF2B5EF4-FFF2-40B4-BE49-F238E27FC236}">
                <a16:creationId xmlns:a16="http://schemas.microsoft.com/office/drawing/2014/main" id="{25101037-B937-4C0C-A0BF-22B517159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EAFEEBB-D729-4398-BC12-5F30491320AA}"/>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402367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0C3C-DDDC-4676-9FE6-30D9994A5F7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03B76C8-E3CB-49F3-8286-3E8FE100A6B7}"/>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4" name="Footer Placeholder 3">
            <a:extLst>
              <a:ext uri="{FF2B5EF4-FFF2-40B4-BE49-F238E27FC236}">
                <a16:creationId xmlns:a16="http://schemas.microsoft.com/office/drawing/2014/main" id="{CA74100D-2158-43E2-98EE-9FD205FE3EC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AE8B17E-5AA5-461F-9D0E-0F2E3CE9AAD4}"/>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278023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71AB0-2D2D-4895-AA0D-E2653FEDCE31}"/>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3" name="Footer Placeholder 2">
            <a:extLst>
              <a:ext uri="{FF2B5EF4-FFF2-40B4-BE49-F238E27FC236}">
                <a16:creationId xmlns:a16="http://schemas.microsoft.com/office/drawing/2014/main" id="{7DB280FD-25A7-4FFB-81AD-6A934F3B75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25F68AA-3590-4A26-B17D-B427167A332E}"/>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138324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247E-8739-4DE1-BBA1-7D714A506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2096AB4-100C-4F9D-ACE0-C544AB94A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E1FE7DC-3BF8-41AE-BFCB-401D244C5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AE536-3C8A-4B61-BAE7-1E16650D1CC5}"/>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6" name="Footer Placeholder 5">
            <a:extLst>
              <a:ext uri="{FF2B5EF4-FFF2-40B4-BE49-F238E27FC236}">
                <a16:creationId xmlns:a16="http://schemas.microsoft.com/office/drawing/2014/main" id="{0E69D092-730B-41A4-90C7-E1A480079B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B9A27EA-8332-4B82-83E5-F9C7B1A5C177}"/>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27119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8FCA-D32E-40AA-94FE-7291E5A32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CE905CD-BF23-4111-B85D-D01EE6977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754F63A-E76E-4087-8CCF-2279B0A55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EB726-B000-436A-9D43-2B4F87698232}"/>
              </a:ext>
            </a:extLst>
          </p:cNvPr>
          <p:cNvSpPr>
            <a:spLocks noGrp="1"/>
          </p:cNvSpPr>
          <p:nvPr>
            <p:ph type="dt" sz="half" idx="10"/>
          </p:nvPr>
        </p:nvSpPr>
        <p:spPr/>
        <p:txBody>
          <a:bodyPr/>
          <a:lstStyle/>
          <a:p>
            <a:fld id="{676E9A30-F8B7-4EF6-AA1C-00464E4E58CB}" type="datetimeFigureOut">
              <a:rPr lang="en-CA" smtClean="0"/>
              <a:t>2021-04-13</a:t>
            </a:fld>
            <a:endParaRPr lang="en-CA"/>
          </a:p>
        </p:txBody>
      </p:sp>
      <p:sp>
        <p:nvSpPr>
          <p:cNvPr id="6" name="Footer Placeholder 5">
            <a:extLst>
              <a:ext uri="{FF2B5EF4-FFF2-40B4-BE49-F238E27FC236}">
                <a16:creationId xmlns:a16="http://schemas.microsoft.com/office/drawing/2014/main" id="{A00C4510-99E0-45E7-A180-F88B570DFC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078F8D-17D4-4678-A541-5E71D4B57331}"/>
              </a:ext>
            </a:extLst>
          </p:cNvPr>
          <p:cNvSpPr>
            <a:spLocks noGrp="1"/>
          </p:cNvSpPr>
          <p:nvPr>
            <p:ph type="sldNum" sz="quarter" idx="12"/>
          </p:nvPr>
        </p:nvSpPr>
        <p:spPr/>
        <p:txBody>
          <a:bodyPr/>
          <a:lstStyle/>
          <a:p>
            <a:fld id="{DBEB678E-6C9A-42F4-ADE5-43E0C71CB6C2}" type="slidenum">
              <a:rPr lang="en-CA" smtClean="0"/>
              <a:t>‹#›</a:t>
            </a:fld>
            <a:endParaRPr lang="en-CA"/>
          </a:p>
        </p:txBody>
      </p:sp>
    </p:spTree>
    <p:extLst>
      <p:ext uri="{BB962C8B-B14F-4D97-AF65-F5344CB8AC3E}">
        <p14:creationId xmlns:p14="http://schemas.microsoft.com/office/powerpoint/2010/main" val="256160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34F2A-A6A3-437D-B3C0-037027333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A67A54-45CE-44FC-A30C-82D0B03B7B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1BA579-C459-4847-BF45-92D3569D3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E9A30-F8B7-4EF6-AA1C-00464E4E58CB}" type="datetimeFigureOut">
              <a:rPr lang="en-CA" smtClean="0"/>
              <a:t>2021-04-13</a:t>
            </a:fld>
            <a:endParaRPr lang="en-CA"/>
          </a:p>
        </p:txBody>
      </p:sp>
      <p:sp>
        <p:nvSpPr>
          <p:cNvPr id="5" name="Footer Placeholder 4">
            <a:extLst>
              <a:ext uri="{FF2B5EF4-FFF2-40B4-BE49-F238E27FC236}">
                <a16:creationId xmlns:a16="http://schemas.microsoft.com/office/drawing/2014/main" id="{BB25C1D7-382D-41E8-A4B7-FCFCA26D4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3E4E4F7-FAAD-4F9F-BB05-8D57363D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B678E-6C9A-42F4-ADE5-43E0C71CB6C2}" type="slidenum">
              <a:rPr lang="en-CA" smtClean="0"/>
              <a:t>‹#›</a:t>
            </a:fld>
            <a:endParaRPr lang="en-CA"/>
          </a:p>
        </p:txBody>
      </p:sp>
    </p:spTree>
    <p:extLst>
      <p:ext uri="{BB962C8B-B14F-4D97-AF65-F5344CB8AC3E}">
        <p14:creationId xmlns:p14="http://schemas.microsoft.com/office/powerpoint/2010/main" val="94025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achmemicro.com/beaglebone-black-controlling-user-leds/"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person-soldering-chip-2628105/"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xels.com/photo/mechanical-engineer-soldering-in-workshop-3912982/"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lectronics-lab.com/esp8266-%CE%B2readboard-%CE%B1dapter/"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nstructables.com/Simple-PCB-soldering/" TargetMode="External"/><Relationship Id="rId2" Type="http://schemas.openxmlformats.org/officeDocument/2006/relationships/hyperlink" Target="https://www.electronicsforu.com/technology-trends/learn-electronics/veroboard-zero-pcb-difference" TargetMode="External"/><Relationship Id="rId1" Type="http://schemas.openxmlformats.org/officeDocument/2006/relationships/slideLayout" Target="../slideLayouts/slideLayout2.xml"/><Relationship Id="rId6" Type="http://schemas.openxmlformats.org/officeDocument/2006/relationships/hyperlink" Target="https://www.youtube.com/watch?v=-JI3spJFX5w" TargetMode="External"/><Relationship Id="rId5" Type="http://schemas.openxmlformats.org/officeDocument/2006/relationships/hyperlink" Target="https://multimeterexpert.com/use-multimeter-test-solder-joint/" TargetMode="External"/><Relationship Id="rId4" Type="http://schemas.openxmlformats.org/officeDocument/2006/relationships/hyperlink" Target="https://www.theengineeringprojects.com/2018/03/different-types-of-pcb-printed-circuit-board.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10rem.net/blog/2012/01/04/mfos-synth-6-pcb-complet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photos/pcb-printed-circuit-board-4002378/"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lectronics.stackexchange.com/questions/64008/software-to-design-a-2-sided-pcb-with-discrete-components"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echnofaq.org/posts/2019/10/improving-quality-with-proper-printed-circuit-board-design/"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Soldering_iron_and_accessories.jpg"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9D518CC6-0011-412A-AA0C-F3E9EAA85441}"/>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0C65FC27-332D-47EB-9E1E-92243DE7EE3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IOT BASED BANK LOCKER SECURITY SYSTEM</a:t>
            </a:r>
          </a:p>
        </p:txBody>
      </p:sp>
    </p:spTree>
    <p:extLst>
      <p:ext uri="{BB962C8B-B14F-4D97-AF65-F5344CB8AC3E}">
        <p14:creationId xmlns:p14="http://schemas.microsoft.com/office/powerpoint/2010/main" val="33888987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electronics&#10;&#10;Description automatically generated">
            <a:extLst>
              <a:ext uri="{FF2B5EF4-FFF2-40B4-BE49-F238E27FC236}">
                <a16:creationId xmlns:a16="http://schemas.microsoft.com/office/drawing/2014/main" id="{BB5B3F31-EA08-4FB5-9823-D0568D489B2C}"/>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319" b="12668"/>
          <a:stretch/>
        </p:blipFill>
        <p:spPr>
          <a:xfrm>
            <a:off x="20" y="1"/>
            <a:ext cx="12191980" cy="6857999"/>
          </a:xfrm>
          <a:prstGeom prst="rect">
            <a:avLst/>
          </a:prstGeom>
        </p:spPr>
      </p:pic>
      <p:sp>
        <p:nvSpPr>
          <p:cNvPr id="2" name="Title 1">
            <a:extLst>
              <a:ext uri="{FF2B5EF4-FFF2-40B4-BE49-F238E27FC236}">
                <a16:creationId xmlns:a16="http://schemas.microsoft.com/office/drawing/2014/main" id="{EEA00340-F75C-42B3-8D36-314EFA08042E}"/>
              </a:ext>
            </a:extLst>
          </p:cNvPr>
          <p:cNvSpPr>
            <a:spLocks noGrp="1"/>
          </p:cNvSpPr>
          <p:nvPr>
            <p:ph type="title"/>
          </p:nvPr>
        </p:nvSpPr>
        <p:spPr>
          <a:xfrm>
            <a:off x="838199" y="1065862"/>
            <a:ext cx="6052955" cy="4726276"/>
          </a:xfrm>
        </p:spPr>
        <p:txBody>
          <a:bodyPr>
            <a:normAutofit/>
          </a:bodyPr>
          <a:lstStyle/>
          <a:p>
            <a:pPr algn="r"/>
            <a:r>
              <a:rPr lang="en-CA" sz="6800">
                <a:ln w="22225">
                  <a:solidFill>
                    <a:srgbClr val="FFFFFF"/>
                  </a:solidFill>
                </a:ln>
                <a:noFill/>
              </a:rPr>
              <a:t>REQUIREMENTS</a:t>
            </a:r>
          </a:p>
        </p:txBody>
      </p:sp>
      <p:cxnSp>
        <p:nvCxnSpPr>
          <p:cNvPr id="17" name="Straight Connector 12">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CD4E03-D088-43F6-8646-070E04576E3D}"/>
              </a:ext>
            </a:extLst>
          </p:cNvPr>
          <p:cNvSpPr>
            <a:spLocks noGrp="1"/>
          </p:cNvSpPr>
          <p:nvPr>
            <p:ph idx="1"/>
          </p:nvPr>
        </p:nvSpPr>
        <p:spPr>
          <a:xfrm>
            <a:off x="7534641" y="1065862"/>
            <a:ext cx="3860002" cy="4726276"/>
          </a:xfrm>
        </p:spPr>
        <p:txBody>
          <a:bodyPr anchor="ctr">
            <a:normAutofit/>
          </a:bodyPr>
          <a:lstStyle/>
          <a:p>
            <a:r>
              <a:rPr lang="en-CA" sz="3200" dirty="0" err="1">
                <a:solidFill>
                  <a:srgbClr val="FFFFFF"/>
                </a:solidFill>
              </a:rPr>
              <a:t>Beaglebone</a:t>
            </a:r>
            <a:r>
              <a:rPr lang="en-CA" sz="3200" dirty="0">
                <a:solidFill>
                  <a:srgbClr val="FFFFFF"/>
                </a:solidFill>
              </a:rPr>
              <a:t> Black</a:t>
            </a:r>
          </a:p>
          <a:p>
            <a:r>
              <a:rPr lang="en-CA" sz="3200" dirty="0">
                <a:solidFill>
                  <a:srgbClr val="FFFFFF"/>
                </a:solidFill>
              </a:rPr>
              <a:t>ESP32 CAM Module</a:t>
            </a:r>
          </a:p>
          <a:p>
            <a:r>
              <a:rPr lang="en-CA" sz="3200" dirty="0">
                <a:solidFill>
                  <a:srgbClr val="FFFFFF"/>
                </a:solidFill>
              </a:rPr>
              <a:t>ESP8266 Module</a:t>
            </a:r>
          </a:p>
          <a:p>
            <a:r>
              <a:rPr lang="en-CA" sz="3200" dirty="0">
                <a:solidFill>
                  <a:srgbClr val="FFFFFF"/>
                </a:solidFill>
              </a:rPr>
              <a:t>RTC Module</a:t>
            </a:r>
          </a:p>
          <a:p>
            <a:r>
              <a:rPr lang="en-CA" sz="3200" dirty="0">
                <a:solidFill>
                  <a:srgbClr val="FFFFFF"/>
                </a:solidFill>
              </a:rPr>
              <a:t>Vibrator Sensor</a:t>
            </a:r>
          </a:p>
        </p:txBody>
      </p:sp>
      <p:sp>
        <p:nvSpPr>
          <p:cNvPr id="6" name="TextBox 5">
            <a:extLst>
              <a:ext uri="{FF2B5EF4-FFF2-40B4-BE49-F238E27FC236}">
                <a16:creationId xmlns:a16="http://schemas.microsoft.com/office/drawing/2014/main" id="{CC4EFD62-79A6-405C-B349-EB0909A8A02D}"/>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teachmemicro.com/beaglebone-black-controlling-user-led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CA" sz="700">
              <a:solidFill>
                <a:srgbClr val="FFFFFF"/>
              </a:solidFill>
            </a:endParaRPr>
          </a:p>
        </p:txBody>
      </p:sp>
    </p:spTree>
    <p:extLst>
      <p:ext uri="{BB962C8B-B14F-4D97-AF65-F5344CB8AC3E}">
        <p14:creationId xmlns:p14="http://schemas.microsoft.com/office/powerpoint/2010/main" val="26672752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5977-C78A-4937-B7CD-EDCA12CAAD3D}"/>
              </a:ext>
            </a:extLst>
          </p:cNvPr>
          <p:cNvSpPr>
            <a:spLocks noGrp="1"/>
          </p:cNvSpPr>
          <p:nvPr>
            <p:ph type="title"/>
          </p:nvPr>
        </p:nvSpPr>
        <p:spPr/>
        <p:txBody>
          <a:bodyPr/>
          <a:lstStyle/>
          <a:p>
            <a:r>
              <a:rPr lang="en-CA"/>
              <a:t>PROJECT OVERVIEW</a:t>
            </a:r>
            <a:endParaRPr lang="en-CA" dirty="0"/>
          </a:p>
        </p:txBody>
      </p:sp>
      <p:pic>
        <p:nvPicPr>
          <p:cNvPr id="4" name="Content Placeholder 3" descr="Diagram&#10;&#10;Description automatically generated">
            <a:extLst>
              <a:ext uri="{FF2B5EF4-FFF2-40B4-BE49-F238E27FC236}">
                <a16:creationId xmlns:a16="http://schemas.microsoft.com/office/drawing/2014/main" id="{5BCF6E33-C83B-4374-B4A0-F0DF15BEA529}"/>
              </a:ext>
            </a:extLst>
          </p:cNvPr>
          <p:cNvPicPr>
            <a:picLocks noGrp="1" noChangeAspect="1"/>
          </p:cNvPicPr>
          <p:nvPr>
            <p:ph idx="1"/>
          </p:nvPr>
        </p:nvPicPr>
        <p:blipFill>
          <a:blip r:embed="rId2"/>
          <a:stretch>
            <a:fillRect/>
          </a:stretch>
        </p:blipFill>
        <p:spPr>
          <a:xfrm>
            <a:off x="1148080" y="1690688"/>
            <a:ext cx="9926320" cy="4232592"/>
          </a:xfrm>
          <a:prstGeom prst="rect">
            <a:avLst/>
          </a:prstGeom>
        </p:spPr>
      </p:pic>
    </p:spTree>
    <p:extLst>
      <p:ext uri="{BB962C8B-B14F-4D97-AF65-F5344CB8AC3E}">
        <p14:creationId xmlns:p14="http://schemas.microsoft.com/office/powerpoint/2010/main" val="377229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C3073-FD58-4385-A561-F0D3312384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SCHEMATIC DIAGRAM</a:t>
            </a:r>
          </a:p>
        </p:txBody>
      </p:sp>
      <p:pic>
        <p:nvPicPr>
          <p:cNvPr id="5" name="Content Placeholder 4" descr="A picture containing chart&#10;&#10;Description automatically generated">
            <a:extLst>
              <a:ext uri="{FF2B5EF4-FFF2-40B4-BE49-F238E27FC236}">
                <a16:creationId xmlns:a16="http://schemas.microsoft.com/office/drawing/2014/main" id="{7A3B75BD-E9FA-4308-B16C-65E7D92BAF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Tree>
    <p:extLst>
      <p:ext uri="{BB962C8B-B14F-4D97-AF65-F5344CB8AC3E}">
        <p14:creationId xmlns:p14="http://schemas.microsoft.com/office/powerpoint/2010/main" val="280072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1FB36-D9D3-4281-A000-F5E961CAADB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PCB DESIGNING ONLINE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 engineering drawing&#10;&#10;Description automatically generated">
            <a:extLst>
              <a:ext uri="{FF2B5EF4-FFF2-40B4-BE49-F238E27FC236}">
                <a16:creationId xmlns:a16="http://schemas.microsoft.com/office/drawing/2014/main" id="{2361A10A-EC18-455E-B91B-9A058EEAF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975" y="2427541"/>
            <a:ext cx="10056951" cy="3997637"/>
          </a:xfrm>
          <a:prstGeom prst="rect">
            <a:avLst/>
          </a:prstGeom>
        </p:spPr>
      </p:pic>
    </p:spTree>
    <p:extLst>
      <p:ext uri="{BB962C8B-B14F-4D97-AF65-F5344CB8AC3E}">
        <p14:creationId xmlns:p14="http://schemas.microsoft.com/office/powerpoint/2010/main" val="203955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hand&#10;&#10;Description automatically generated">
            <a:extLst>
              <a:ext uri="{FF2B5EF4-FFF2-40B4-BE49-F238E27FC236}">
                <a16:creationId xmlns:a16="http://schemas.microsoft.com/office/drawing/2014/main" id="{0B8B6371-788C-458F-88EB-68384E82D81C}"/>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092" b="2639"/>
          <a:stretch/>
        </p:blipFill>
        <p:spPr>
          <a:xfrm>
            <a:off x="20" y="1"/>
            <a:ext cx="12191980" cy="6857999"/>
          </a:xfrm>
          <a:prstGeom prst="rect">
            <a:avLst/>
          </a:prstGeom>
        </p:spPr>
      </p:pic>
      <p:sp>
        <p:nvSpPr>
          <p:cNvPr id="2" name="Title 1">
            <a:extLst>
              <a:ext uri="{FF2B5EF4-FFF2-40B4-BE49-F238E27FC236}">
                <a16:creationId xmlns:a16="http://schemas.microsoft.com/office/drawing/2014/main" id="{49D196BF-48AE-46AC-B9B1-FA79ABF394B0}"/>
              </a:ext>
            </a:extLst>
          </p:cNvPr>
          <p:cNvSpPr>
            <a:spLocks noGrp="1"/>
          </p:cNvSpPr>
          <p:nvPr>
            <p:ph type="title"/>
          </p:nvPr>
        </p:nvSpPr>
        <p:spPr>
          <a:xfrm>
            <a:off x="838201" y="1065862"/>
            <a:ext cx="3313164" cy="4726276"/>
          </a:xfrm>
        </p:spPr>
        <p:txBody>
          <a:bodyPr>
            <a:normAutofit/>
          </a:bodyPr>
          <a:lstStyle/>
          <a:p>
            <a:pPr algn="ctr"/>
            <a:r>
              <a:rPr lang="en-CA" sz="3700" b="1" dirty="0">
                <a:solidFill>
                  <a:srgbClr val="FFFFFF"/>
                </a:solidFill>
              </a:rPr>
              <a:t>INTRODUCTION TO SOLDERING</a:t>
            </a:r>
          </a:p>
        </p:txBody>
      </p:sp>
      <p:cxnSp>
        <p:nvCxnSpPr>
          <p:cNvPr id="19" name="Straight Connector 1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62EF26-3256-4658-97AA-7E283C60FDA0}"/>
              </a:ext>
            </a:extLst>
          </p:cNvPr>
          <p:cNvSpPr>
            <a:spLocks noGrp="1"/>
          </p:cNvSpPr>
          <p:nvPr>
            <p:ph idx="1"/>
          </p:nvPr>
        </p:nvSpPr>
        <p:spPr>
          <a:xfrm>
            <a:off x="5155379" y="1065862"/>
            <a:ext cx="5744685" cy="4726276"/>
          </a:xfrm>
        </p:spPr>
        <p:txBody>
          <a:bodyPr anchor="ctr">
            <a:noAutofit/>
          </a:bodyPr>
          <a:lstStyle/>
          <a:p>
            <a:pPr marL="0" indent="0" algn="ctr">
              <a:buNone/>
            </a:pPr>
            <a:r>
              <a:rPr lang="en-US" sz="3200" b="0" i="0" dirty="0">
                <a:solidFill>
                  <a:srgbClr val="FFFFFF"/>
                </a:solidFill>
                <a:effectLst/>
                <a:latin typeface="myriad-pro"/>
              </a:rPr>
              <a:t>Soldering is one of the most fundamental skills needed to dabble in the world of electronics. The two go together like peas and carrots. And, although it is possible to learn about and build electronics without needing to pick up a soldering iron, you’ll soon discover that a whole new world is opened with this one simple skill. Soldering is the only permanent way to ‘fix’ components to a circuit.</a:t>
            </a:r>
            <a:endParaRPr lang="en-CA" sz="3200" dirty="0">
              <a:solidFill>
                <a:srgbClr val="FFFFFF"/>
              </a:solidFill>
            </a:endParaRPr>
          </a:p>
        </p:txBody>
      </p:sp>
    </p:spTree>
    <p:extLst>
      <p:ext uri="{BB962C8B-B14F-4D97-AF65-F5344CB8AC3E}">
        <p14:creationId xmlns:p14="http://schemas.microsoft.com/office/powerpoint/2010/main" val="6400633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8AAC71-84F5-464B-B944-C3E7C9974002}"/>
              </a:ext>
            </a:extLst>
          </p:cNvPr>
          <p:cNvPicPr>
            <a:picLocks noChangeAspect="1"/>
          </p:cNvPicPr>
          <p:nvPr/>
        </p:nvPicPr>
        <p:blipFill rotWithShape="1">
          <a:blip r:embed="rId2"/>
          <a:srcRect t="10311" b="5419"/>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610B234-A36A-4A6B-BF88-683622B5E7D7}"/>
              </a:ext>
            </a:extLst>
          </p:cNvPr>
          <p:cNvSpPr>
            <a:spLocks noGrp="1"/>
          </p:cNvSpPr>
          <p:nvPr>
            <p:ph type="title"/>
          </p:nvPr>
        </p:nvSpPr>
        <p:spPr>
          <a:xfrm>
            <a:off x="709448" y="1913950"/>
            <a:ext cx="4204137" cy="1342754"/>
          </a:xfrm>
        </p:spPr>
        <p:txBody>
          <a:bodyPr>
            <a:noAutofit/>
          </a:bodyPr>
          <a:lstStyle/>
          <a:p>
            <a:pPr algn="ctr"/>
            <a:r>
              <a:rPr lang="en-CA" sz="4800" b="1" dirty="0"/>
              <a:t>STEPS FOR SOLDERING</a:t>
            </a:r>
          </a:p>
        </p:txBody>
      </p:sp>
      <p:cxnSp>
        <p:nvCxnSpPr>
          <p:cNvPr id="14"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44F066-F272-4B19-BBB3-7367722AA3F2}"/>
              </a:ext>
            </a:extLst>
          </p:cNvPr>
          <p:cNvSpPr>
            <a:spLocks noGrp="1"/>
          </p:cNvSpPr>
          <p:nvPr>
            <p:ph idx="1"/>
          </p:nvPr>
        </p:nvSpPr>
        <p:spPr>
          <a:xfrm>
            <a:off x="525516" y="3417573"/>
            <a:ext cx="4593021" cy="2619839"/>
          </a:xfrm>
        </p:spPr>
        <p:txBody>
          <a:bodyPr anchor="ctr">
            <a:normAutofit/>
          </a:bodyPr>
          <a:lstStyle/>
          <a:p>
            <a:r>
              <a:rPr lang="en-US" sz="2400" i="0" dirty="0">
                <a:effectLst/>
                <a:latin typeface="Helvetica Neue"/>
              </a:rPr>
              <a:t>Collecting Materials for Soldering</a:t>
            </a:r>
          </a:p>
          <a:p>
            <a:r>
              <a:rPr lang="en-US" sz="2400" i="0" dirty="0">
                <a:effectLst/>
                <a:latin typeface="Helvetica Neue"/>
              </a:rPr>
              <a:t>Preparing to Solder</a:t>
            </a:r>
          </a:p>
          <a:p>
            <a:r>
              <a:rPr lang="en-US" sz="2400" i="0" dirty="0">
                <a:effectLst/>
                <a:latin typeface="Helvetica Neue"/>
              </a:rPr>
              <a:t>Soldering a PCB</a:t>
            </a:r>
            <a:br>
              <a:rPr lang="en-US" sz="1800" i="0" dirty="0">
                <a:effectLst/>
                <a:latin typeface="Helvetica Neue"/>
              </a:rPr>
            </a:br>
            <a:endParaRPr lang="en-CA" sz="1800" dirty="0"/>
          </a:p>
        </p:txBody>
      </p:sp>
    </p:spTree>
    <p:extLst>
      <p:ext uri="{BB962C8B-B14F-4D97-AF65-F5344CB8AC3E}">
        <p14:creationId xmlns:p14="http://schemas.microsoft.com/office/powerpoint/2010/main" val="267584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A91F80-8E81-47CB-9C68-91A2AC8A5BE6}"/>
              </a:ext>
            </a:extLst>
          </p:cNvPr>
          <p:cNvPicPr>
            <a:picLocks noChangeAspect="1"/>
          </p:cNvPicPr>
          <p:nvPr/>
        </p:nvPicPr>
        <p:blipFill rotWithShape="1">
          <a:blip r:embed="rId2"/>
          <a:srcRect t="22170" b="2326"/>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9C20-93E3-4944-9A61-3C0DEDBE9B43}"/>
              </a:ext>
            </a:extLst>
          </p:cNvPr>
          <p:cNvSpPr>
            <a:spLocks noGrp="1"/>
          </p:cNvSpPr>
          <p:nvPr>
            <p:ph type="title"/>
          </p:nvPr>
        </p:nvSpPr>
        <p:spPr>
          <a:xfrm>
            <a:off x="594804" y="640263"/>
            <a:ext cx="6619811" cy="1344975"/>
          </a:xfrm>
        </p:spPr>
        <p:txBody>
          <a:bodyPr>
            <a:normAutofit/>
          </a:bodyPr>
          <a:lstStyle/>
          <a:p>
            <a:pPr algn="ctr"/>
            <a:r>
              <a:rPr lang="en-US" sz="4000" b="1" dirty="0">
                <a:latin typeface="Helvetica Neue"/>
              </a:rPr>
              <a:t>COLLECTING MATERIAL FOR SOLDERING</a:t>
            </a:r>
            <a:endParaRPr lang="en-CA" sz="4000" dirty="0"/>
          </a:p>
        </p:txBody>
      </p:sp>
      <p:sp>
        <p:nvSpPr>
          <p:cNvPr id="3" name="Content Placeholder 2">
            <a:extLst>
              <a:ext uri="{FF2B5EF4-FFF2-40B4-BE49-F238E27FC236}">
                <a16:creationId xmlns:a16="http://schemas.microsoft.com/office/drawing/2014/main" id="{93111B04-CF34-4C0A-9B57-FBDC548D53BA}"/>
              </a:ext>
            </a:extLst>
          </p:cNvPr>
          <p:cNvSpPr>
            <a:spLocks noGrp="1"/>
          </p:cNvSpPr>
          <p:nvPr>
            <p:ph idx="1"/>
          </p:nvPr>
        </p:nvSpPr>
        <p:spPr>
          <a:xfrm>
            <a:off x="594109" y="2121763"/>
            <a:ext cx="6620505" cy="3773010"/>
          </a:xfrm>
        </p:spPr>
        <p:txBody>
          <a:bodyPr>
            <a:normAutofit/>
          </a:bodyPr>
          <a:lstStyle/>
          <a:p>
            <a:r>
              <a:rPr lang="en-US" sz="1700" b="1" i="0">
                <a:effectLst/>
                <a:latin typeface="myriad-pro"/>
              </a:rPr>
              <a:t>Soldering Irons</a:t>
            </a:r>
            <a:endParaRPr lang="en-US" sz="1700" b="0" i="0">
              <a:effectLst/>
              <a:latin typeface="myriad-pro"/>
            </a:endParaRPr>
          </a:p>
          <a:p>
            <a:pPr marL="0" indent="0">
              <a:buNone/>
            </a:pPr>
            <a:r>
              <a:rPr lang="en-US" sz="1700" b="0" i="0">
                <a:effectLst/>
                <a:latin typeface="myriad-pro"/>
              </a:rPr>
              <a:t>Here are the basic parts that make up a soldering iron:</a:t>
            </a:r>
          </a:p>
          <a:p>
            <a:r>
              <a:rPr lang="en-US" sz="1700" b="0" i="1">
                <a:effectLst/>
                <a:latin typeface="myriad-pro"/>
              </a:rPr>
              <a:t>Tip</a:t>
            </a:r>
            <a:r>
              <a:rPr lang="en-US" sz="1700" b="0" i="0">
                <a:effectLst/>
                <a:latin typeface="myriad-pro"/>
              </a:rPr>
              <a:t> - The tip is the part of the iron that heats up and allows solder to flow around the two components being joined. The tip transfers heat, raising the temperature of the metal components to the melting point of the solder, and the solder melts accordingly. Most irons give you the option to change your tip, should you need to replace an old tip or if you need to switch to a different style of tip. Tips come in a variety of sizes and shapes to accommodate any component.</a:t>
            </a:r>
          </a:p>
          <a:p>
            <a:r>
              <a:rPr lang="en-US" sz="1700" b="0" i="1">
                <a:effectLst/>
                <a:latin typeface="myriad-pro"/>
              </a:rPr>
              <a:t>Wand</a:t>
            </a:r>
            <a:r>
              <a:rPr lang="en-US" sz="1700" b="0" i="0">
                <a:effectLst/>
                <a:latin typeface="myriad-pro"/>
              </a:rPr>
              <a:t> - The wand is the part of the iron that holds the tip. This is also the part that is handled by the user. Wands are usually made of a variety of insulating materials (such as rubber) to prevent the heat of the tip from transferring to the outside of the wand.</a:t>
            </a:r>
          </a:p>
          <a:p>
            <a:endParaRPr lang="en-CA" sz="1700"/>
          </a:p>
        </p:txBody>
      </p:sp>
    </p:spTree>
    <p:extLst>
      <p:ext uri="{BB962C8B-B14F-4D97-AF65-F5344CB8AC3E}">
        <p14:creationId xmlns:p14="http://schemas.microsoft.com/office/powerpoint/2010/main" val="93667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37A445-03D4-4B7A-B3CF-28AD7A514B90}"/>
              </a:ext>
            </a:extLst>
          </p:cNvPr>
          <p:cNvPicPr>
            <a:picLocks noChangeAspect="1"/>
          </p:cNvPicPr>
          <p:nvPr/>
        </p:nvPicPr>
        <p:blipFill rotWithShape="1">
          <a:blip r:embed="rId2"/>
          <a:srcRect t="23127" b="137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9A181-F282-475F-9ED9-BEB364AB94A1}"/>
              </a:ext>
            </a:extLst>
          </p:cNvPr>
          <p:cNvSpPr>
            <a:spLocks noGrp="1"/>
          </p:cNvSpPr>
          <p:nvPr>
            <p:ph type="title"/>
          </p:nvPr>
        </p:nvSpPr>
        <p:spPr>
          <a:xfrm>
            <a:off x="594805" y="640263"/>
            <a:ext cx="3759240" cy="1344975"/>
          </a:xfrm>
        </p:spPr>
        <p:txBody>
          <a:bodyPr>
            <a:normAutofit/>
          </a:bodyPr>
          <a:lstStyle/>
          <a:p>
            <a:pPr algn="ctr"/>
            <a:r>
              <a:rPr lang="en-CA" sz="4000" b="1" dirty="0"/>
              <a:t>PREPARING TO SOLDER</a:t>
            </a:r>
          </a:p>
        </p:txBody>
      </p:sp>
      <p:sp>
        <p:nvSpPr>
          <p:cNvPr id="3" name="Content Placeholder 2">
            <a:extLst>
              <a:ext uri="{FF2B5EF4-FFF2-40B4-BE49-F238E27FC236}">
                <a16:creationId xmlns:a16="http://schemas.microsoft.com/office/drawing/2014/main" id="{F2761C3E-EEDE-44C2-A9DC-97BBE844C36B}"/>
              </a:ext>
            </a:extLst>
          </p:cNvPr>
          <p:cNvSpPr>
            <a:spLocks noGrp="1"/>
          </p:cNvSpPr>
          <p:nvPr>
            <p:ph idx="1"/>
          </p:nvPr>
        </p:nvSpPr>
        <p:spPr>
          <a:xfrm>
            <a:off x="594110" y="1838960"/>
            <a:ext cx="3947410" cy="4836160"/>
          </a:xfrm>
        </p:spPr>
        <p:txBody>
          <a:bodyPr>
            <a:normAutofit/>
          </a:bodyPr>
          <a:lstStyle/>
          <a:p>
            <a:r>
              <a:rPr lang="en-US" sz="1800" b="1" i="0" dirty="0">
                <a:effectLst/>
                <a:latin typeface="myriad-pro"/>
              </a:rPr>
              <a:t>Step 1: Warm Up The Iron:</a:t>
            </a:r>
            <a:endParaRPr lang="en-US" sz="1800" b="0" i="0" dirty="0">
              <a:effectLst/>
              <a:latin typeface="myriad-pro"/>
            </a:endParaRPr>
          </a:p>
          <a:p>
            <a:pPr marL="0" indent="0">
              <a:buNone/>
            </a:pPr>
            <a:r>
              <a:rPr lang="en-US" sz="1800" b="0" i="0" dirty="0">
                <a:effectLst/>
                <a:latin typeface="myriad-pro"/>
              </a:rPr>
              <a:t>Warm up the soldering iron or gun thoroughly. Make sure that it has fully come to temperature because you are about to melt a lot of solder on it. This is especially important if the iron is new because it may have been packed with coating to prevent corrosion.</a:t>
            </a:r>
          </a:p>
          <a:p>
            <a:r>
              <a:rPr lang="en-US" sz="1800" b="1" i="0" dirty="0">
                <a:effectLst/>
                <a:latin typeface="myriad-pro"/>
              </a:rPr>
              <a:t>Step 2: Prepare A Little Space:</a:t>
            </a:r>
            <a:endParaRPr lang="en-US" sz="1800" b="0" i="0" dirty="0">
              <a:effectLst/>
              <a:latin typeface="myriad-pro"/>
            </a:endParaRPr>
          </a:p>
          <a:p>
            <a:pPr marL="0" indent="0">
              <a:buNone/>
            </a:pPr>
            <a:r>
              <a:rPr lang="en-US" sz="1800" b="0" i="0" dirty="0">
                <a:effectLst/>
                <a:latin typeface="myriad-pro"/>
              </a:rPr>
              <a:t>While the soldering iron is warming up, prepare a little space to work. Moisten a little sponge and place it in the base of your soldering iron stand or in a dish close by. Lay down a piece of cardboard in case you drip solder (you probably will) and make sure you have room to work comfortably.</a:t>
            </a:r>
          </a:p>
          <a:p>
            <a:endParaRPr lang="en-CA" sz="1500" dirty="0"/>
          </a:p>
        </p:txBody>
      </p:sp>
    </p:spTree>
    <p:extLst>
      <p:ext uri="{BB962C8B-B14F-4D97-AF65-F5344CB8AC3E}">
        <p14:creationId xmlns:p14="http://schemas.microsoft.com/office/powerpoint/2010/main" val="391091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oothbrush in a person's mouth&#10;&#10;Description automatically generated with medium confidence">
            <a:extLst>
              <a:ext uri="{FF2B5EF4-FFF2-40B4-BE49-F238E27FC236}">
                <a16:creationId xmlns:a16="http://schemas.microsoft.com/office/drawing/2014/main" id="{5824BF87-865F-482D-9310-A47F968ADFFC}"/>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3803" b="28650"/>
          <a:stretch/>
        </p:blipFill>
        <p:spPr>
          <a:xfrm>
            <a:off x="20" y="1"/>
            <a:ext cx="12191980" cy="6857999"/>
          </a:xfrm>
          <a:prstGeom prst="rect">
            <a:avLst/>
          </a:prstGeom>
        </p:spPr>
      </p:pic>
      <p:sp>
        <p:nvSpPr>
          <p:cNvPr id="2" name="Title 1">
            <a:extLst>
              <a:ext uri="{FF2B5EF4-FFF2-40B4-BE49-F238E27FC236}">
                <a16:creationId xmlns:a16="http://schemas.microsoft.com/office/drawing/2014/main" id="{EB2470DD-0E62-499F-8545-274E7DB2C2A8}"/>
              </a:ext>
            </a:extLst>
          </p:cNvPr>
          <p:cNvSpPr>
            <a:spLocks noGrp="1"/>
          </p:cNvSpPr>
          <p:nvPr>
            <p:ph type="title"/>
          </p:nvPr>
        </p:nvSpPr>
        <p:spPr>
          <a:xfrm>
            <a:off x="838199" y="1065862"/>
            <a:ext cx="6052955" cy="4726276"/>
          </a:xfrm>
        </p:spPr>
        <p:txBody>
          <a:bodyPr>
            <a:normAutofit/>
          </a:bodyPr>
          <a:lstStyle/>
          <a:p>
            <a:pPr algn="r"/>
            <a:r>
              <a:rPr lang="en-CA" sz="8000">
                <a:ln w="22225">
                  <a:solidFill>
                    <a:srgbClr val="FFFFFF"/>
                  </a:solidFill>
                </a:ln>
                <a:noFill/>
              </a:rPr>
              <a:t>PREPARING TO SOLDER</a:t>
            </a:r>
          </a:p>
        </p:txBody>
      </p:sp>
      <p:cxnSp>
        <p:nvCxnSpPr>
          <p:cNvPr id="12" name="Straight Connector 11">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52FA49-7635-45E9-BF9F-F0C7150F1AC7}"/>
              </a:ext>
            </a:extLst>
          </p:cNvPr>
          <p:cNvSpPr>
            <a:spLocks noGrp="1"/>
          </p:cNvSpPr>
          <p:nvPr>
            <p:ph idx="1"/>
          </p:nvPr>
        </p:nvSpPr>
        <p:spPr>
          <a:xfrm>
            <a:off x="7534640" y="243840"/>
            <a:ext cx="4484633" cy="6258560"/>
          </a:xfrm>
        </p:spPr>
        <p:txBody>
          <a:bodyPr anchor="ctr">
            <a:normAutofit/>
          </a:bodyPr>
          <a:lstStyle/>
          <a:p>
            <a:r>
              <a:rPr lang="en-US" sz="2000" b="1" i="0" dirty="0">
                <a:solidFill>
                  <a:srgbClr val="FFFFFF"/>
                </a:solidFill>
                <a:effectLst/>
              </a:rPr>
              <a:t>Step 3: Thoroughly Coat The Tip In Solder:</a:t>
            </a:r>
            <a:endParaRPr lang="en-US" sz="2000" b="0" i="0" dirty="0">
              <a:solidFill>
                <a:srgbClr val="FFFFFF"/>
              </a:solidFill>
              <a:effectLst/>
            </a:endParaRPr>
          </a:p>
          <a:p>
            <a:pPr marL="0" indent="0">
              <a:buNone/>
            </a:pPr>
            <a:r>
              <a:rPr lang="en-US" sz="2000" b="0" i="0" dirty="0">
                <a:solidFill>
                  <a:srgbClr val="FFFFFF"/>
                </a:solidFill>
                <a:effectLst/>
              </a:rPr>
              <a:t>Thoroughly coat the soldering tip in solder. It is very important to cover the entire tip. You will use a considerable amount of solder during this process, and it will drip, so be ready.</a:t>
            </a:r>
          </a:p>
          <a:p>
            <a:r>
              <a:rPr lang="en-US" sz="2000" b="1" i="0" dirty="0">
                <a:solidFill>
                  <a:srgbClr val="FFFFFF"/>
                </a:solidFill>
                <a:effectLst/>
              </a:rPr>
              <a:t>Step 4: Clean The Soldering Tip:</a:t>
            </a:r>
            <a:endParaRPr lang="en-US" sz="2000" b="0" i="0" dirty="0">
              <a:solidFill>
                <a:srgbClr val="FFFFFF"/>
              </a:solidFill>
              <a:effectLst/>
            </a:endParaRPr>
          </a:p>
          <a:p>
            <a:pPr marL="0" indent="0">
              <a:buNone/>
            </a:pPr>
            <a:r>
              <a:rPr lang="en-US" sz="2000" b="0" i="0" dirty="0">
                <a:solidFill>
                  <a:srgbClr val="FFFFFF"/>
                </a:solidFill>
                <a:effectLst/>
              </a:rPr>
              <a:t>After you are certain that the tip is totally coated in solder, wipe the tip off on the wet sponge to remove all the flux residue. Do this immediately so there is no time for the flux to dry out and solidify.</a:t>
            </a:r>
          </a:p>
          <a:p>
            <a:r>
              <a:rPr lang="en-US" sz="2000" b="1" i="0" dirty="0">
                <a:solidFill>
                  <a:srgbClr val="FFFFFF"/>
                </a:solidFill>
                <a:effectLst/>
              </a:rPr>
              <a:t>Step 5: You're Done!:</a:t>
            </a:r>
            <a:endParaRPr lang="en-US" sz="2000" b="0" i="0" dirty="0">
              <a:solidFill>
                <a:srgbClr val="FFFFFF"/>
              </a:solidFill>
              <a:effectLst/>
            </a:endParaRPr>
          </a:p>
          <a:p>
            <a:pPr marL="0" indent="0">
              <a:buNone/>
            </a:pPr>
            <a:r>
              <a:rPr lang="en-US" sz="2000" b="0" i="0" dirty="0">
                <a:solidFill>
                  <a:srgbClr val="FFFFFF"/>
                </a:solidFill>
                <a:effectLst/>
              </a:rPr>
              <a:t>You have just tinned your soldering tip. This must be done anytime you replace the tip or clean it so that the iron maintains good heat transfer.</a:t>
            </a:r>
          </a:p>
          <a:p>
            <a:endParaRPr lang="en-CA" sz="1600" dirty="0">
              <a:solidFill>
                <a:srgbClr val="FFFFFF"/>
              </a:solidFill>
            </a:endParaRPr>
          </a:p>
        </p:txBody>
      </p:sp>
    </p:spTree>
    <p:extLst>
      <p:ext uri="{BB962C8B-B14F-4D97-AF65-F5344CB8AC3E}">
        <p14:creationId xmlns:p14="http://schemas.microsoft.com/office/powerpoint/2010/main" val="112810230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up of a circuit board&#10;&#10;Description automatically generated with medium confidence">
            <a:extLst>
              <a:ext uri="{FF2B5EF4-FFF2-40B4-BE49-F238E27FC236}">
                <a16:creationId xmlns:a16="http://schemas.microsoft.com/office/drawing/2014/main" id="{FC21AB1A-EFE7-4846-B27A-222935D79FC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1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5A3E0EA-FF75-45B4-9313-8202D859836E}"/>
              </a:ext>
            </a:extLst>
          </p:cNvPr>
          <p:cNvSpPr>
            <a:spLocks noGrp="1"/>
          </p:cNvSpPr>
          <p:nvPr>
            <p:ph type="title"/>
          </p:nvPr>
        </p:nvSpPr>
        <p:spPr>
          <a:xfrm>
            <a:off x="709448" y="1913950"/>
            <a:ext cx="4204137" cy="1342754"/>
          </a:xfrm>
        </p:spPr>
        <p:txBody>
          <a:bodyPr>
            <a:normAutofit/>
          </a:bodyPr>
          <a:lstStyle/>
          <a:p>
            <a:pPr algn="ctr"/>
            <a:r>
              <a:rPr lang="en-CA" sz="3600" b="1" dirty="0"/>
              <a:t>SOLDERING A PCB</a:t>
            </a:r>
          </a:p>
        </p:txBody>
      </p:sp>
      <p:cxnSp>
        <p:nvCxnSpPr>
          <p:cNvPr id="13" name="Straight Connector 1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8877D4-550D-4758-8BDA-D7ED2683D3EB}"/>
              </a:ext>
            </a:extLst>
          </p:cNvPr>
          <p:cNvSpPr>
            <a:spLocks noGrp="1"/>
          </p:cNvSpPr>
          <p:nvPr>
            <p:ph idx="1"/>
          </p:nvPr>
        </p:nvSpPr>
        <p:spPr>
          <a:xfrm>
            <a:off x="525516" y="4172479"/>
            <a:ext cx="4593021" cy="2329914"/>
          </a:xfrm>
        </p:spPr>
        <p:txBody>
          <a:bodyPr anchor="ctr">
            <a:normAutofit fontScale="92500" lnSpcReduction="10000"/>
          </a:bodyPr>
          <a:lstStyle/>
          <a:p>
            <a:r>
              <a:rPr lang="en-US" b="1" i="0" dirty="0">
                <a:effectLst/>
              </a:rPr>
              <a:t>Step 1: Surface Preparation:</a:t>
            </a:r>
            <a:endParaRPr lang="en-US" b="0" i="0" dirty="0">
              <a:effectLst/>
            </a:endParaRPr>
          </a:p>
          <a:p>
            <a:pPr marL="0" indent="0">
              <a:buNone/>
            </a:pPr>
            <a:r>
              <a:rPr lang="en-US" b="0" i="0" dirty="0">
                <a:effectLst/>
              </a:rPr>
              <a:t>A clean surface is very important if you want a strong, low resistance solder joint. All surfaces to be soldered should be cleaned well.</a:t>
            </a:r>
          </a:p>
          <a:p>
            <a:endParaRPr lang="en-US" sz="1800" b="0" i="0" dirty="0">
              <a:effectLst/>
              <a:latin typeface="myriad-pro"/>
            </a:endParaRPr>
          </a:p>
          <a:p>
            <a:endParaRPr lang="en-CA" sz="1800" dirty="0"/>
          </a:p>
        </p:txBody>
      </p:sp>
      <p:sp>
        <p:nvSpPr>
          <p:cNvPr id="6" name="TextBox 5">
            <a:extLst>
              <a:ext uri="{FF2B5EF4-FFF2-40B4-BE49-F238E27FC236}">
                <a16:creationId xmlns:a16="http://schemas.microsoft.com/office/drawing/2014/main" id="{CE127079-2FAF-454A-A913-472B13CEF04E}"/>
              </a:ext>
            </a:extLst>
          </p:cNvPr>
          <p:cNvSpPr txBox="1"/>
          <p:nvPr/>
        </p:nvSpPr>
        <p:spPr>
          <a:xfrm>
            <a:off x="9884957" y="6657945"/>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www.electronics-lab.com/esp8266-%CE%B2readboard-%CE%B1dapter/">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271590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ircuit&#10;&#10;Description automatically generated">
            <a:extLst>
              <a:ext uri="{FF2B5EF4-FFF2-40B4-BE49-F238E27FC236}">
                <a16:creationId xmlns:a16="http://schemas.microsoft.com/office/drawing/2014/main" id="{EBD0A12F-3F01-4512-9F17-919E09F0322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2105" r="-1" b="12875"/>
          <a:stretch/>
        </p:blipFill>
        <p:spPr>
          <a:xfrm>
            <a:off x="20" y="10"/>
            <a:ext cx="12188930" cy="6857990"/>
          </a:xfrm>
          <a:prstGeom prst="rect">
            <a:avLst/>
          </a:prstGeom>
        </p:spPr>
      </p:pic>
      <p:sp>
        <p:nvSpPr>
          <p:cNvPr id="2" name="Title 1">
            <a:extLst>
              <a:ext uri="{FF2B5EF4-FFF2-40B4-BE49-F238E27FC236}">
                <a16:creationId xmlns:a16="http://schemas.microsoft.com/office/drawing/2014/main" id="{D1CF3FE8-AACA-44CB-82BA-804DA0D2B784}"/>
              </a:ext>
            </a:extLst>
          </p:cNvPr>
          <p:cNvSpPr>
            <a:spLocks noGrp="1"/>
          </p:cNvSpPr>
          <p:nvPr>
            <p:ph type="ctrTitle"/>
          </p:nvPr>
        </p:nvSpPr>
        <p:spPr>
          <a:xfrm>
            <a:off x="1524000" y="1122363"/>
            <a:ext cx="9144000" cy="3063240"/>
          </a:xfrm>
        </p:spPr>
        <p:txBody>
          <a:bodyPr>
            <a:normAutofit/>
          </a:bodyPr>
          <a:lstStyle/>
          <a:p>
            <a:r>
              <a:rPr lang="en-CA" sz="6600" b="1" dirty="0">
                <a:solidFill>
                  <a:srgbClr val="FFFFFF"/>
                </a:solidFill>
              </a:rPr>
              <a:t>ZERO PCB IMPLEMENTATION</a:t>
            </a:r>
          </a:p>
        </p:txBody>
      </p:sp>
      <p:sp>
        <p:nvSpPr>
          <p:cNvPr id="3" name="Subtitle 2">
            <a:extLst>
              <a:ext uri="{FF2B5EF4-FFF2-40B4-BE49-F238E27FC236}">
                <a16:creationId xmlns:a16="http://schemas.microsoft.com/office/drawing/2014/main" id="{FBA76562-2E12-4316-B1E2-E2B193D4BDFF}"/>
              </a:ext>
            </a:extLst>
          </p:cNvPr>
          <p:cNvSpPr>
            <a:spLocks noGrp="1"/>
          </p:cNvSpPr>
          <p:nvPr>
            <p:ph type="subTitle" idx="1"/>
          </p:nvPr>
        </p:nvSpPr>
        <p:spPr>
          <a:xfrm>
            <a:off x="1527048" y="4599432"/>
            <a:ext cx="9144000" cy="1536192"/>
          </a:xfrm>
        </p:spPr>
        <p:txBody>
          <a:bodyPr>
            <a:normAutofit/>
          </a:bodyPr>
          <a:lstStyle/>
          <a:p>
            <a:r>
              <a:rPr lang="en-CA" b="1" dirty="0">
                <a:solidFill>
                  <a:srgbClr val="FFFFFF"/>
                </a:solidFill>
              </a:rPr>
              <a:t>SUBMITTED BY: JASMEET SINGH(C0751797)</a:t>
            </a:r>
          </a:p>
          <a:p>
            <a:r>
              <a:rPr lang="en-CA" b="1" dirty="0">
                <a:solidFill>
                  <a:srgbClr val="FFFFFF"/>
                </a:solidFill>
              </a:rPr>
              <a:t>GROUP: 2</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222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electronics, circuit&#10;&#10;Description automatically generated">
            <a:extLst>
              <a:ext uri="{FF2B5EF4-FFF2-40B4-BE49-F238E27FC236}">
                <a16:creationId xmlns:a16="http://schemas.microsoft.com/office/drawing/2014/main" id="{D0636464-4244-4CD5-82A7-C82D5ACD10E8}"/>
              </a:ext>
            </a:extLst>
          </p:cNvPr>
          <p:cNvPicPr>
            <a:picLocks noChangeAspect="1"/>
          </p:cNvPicPr>
          <p:nvPr/>
        </p:nvPicPr>
        <p:blipFill rotWithShape="1">
          <a:blip r:embed="rId2">
            <a:extLst>
              <a:ext uri="{28A0092B-C50C-407E-A947-70E740481C1C}">
                <a14:useLocalDpi xmlns:a14="http://schemas.microsoft.com/office/drawing/2010/main" val="0"/>
              </a:ext>
            </a:extLst>
          </a:blip>
          <a:srcRect t="31818"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18989-D91C-4ACB-8DFD-D6C61E705DB4}"/>
              </a:ext>
            </a:extLst>
          </p:cNvPr>
          <p:cNvSpPr>
            <a:spLocks noGrp="1"/>
          </p:cNvSpPr>
          <p:nvPr>
            <p:ph type="title"/>
          </p:nvPr>
        </p:nvSpPr>
        <p:spPr>
          <a:xfrm>
            <a:off x="594804" y="640263"/>
            <a:ext cx="3926395" cy="1344975"/>
          </a:xfrm>
        </p:spPr>
        <p:txBody>
          <a:bodyPr>
            <a:normAutofit/>
          </a:bodyPr>
          <a:lstStyle/>
          <a:p>
            <a:pPr algn="ctr"/>
            <a:r>
              <a:rPr lang="en-CA" sz="4000" b="1" dirty="0"/>
              <a:t>SOLDERING A PCB</a:t>
            </a:r>
          </a:p>
        </p:txBody>
      </p:sp>
      <p:sp>
        <p:nvSpPr>
          <p:cNvPr id="3" name="Content Placeholder 2">
            <a:extLst>
              <a:ext uri="{FF2B5EF4-FFF2-40B4-BE49-F238E27FC236}">
                <a16:creationId xmlns:a16="http://schemas.microsoft.com/office/drawing/2014/main" id="{09B9CF6E-E4B1-4BAA-96D5-11AFD72F5C3E}"/>
              </a:ext>
            </a:extLst>
          </p:cNvPr>
          <p:cNvSpPr>
            <a:spLocks noGrp="1"/>
          </p:cNvSpPr>
          <p:nvPr>
            <p:ph idx="1"/>
          </p:nvPr>
        </p:nvSpPr>
        <p:spPr>
          <a:xfrm>
            <a:off x="594110" y="2121763"/>
            <a:ext cx="3764826" cy="3773010"/>
          </a:xfrm>
        </p:spPr>
        <p:txBody>
          <a:bodyPr>
            <a:normAutofit/>
          </a:bodyPr>
          <a:lstStyle/>
          <a:p>
            <a:r>
              <a:rPr lang="en-US" sz="1700" b="1" i="0" dirty="0">
                <a:effectLst/>
                <a:latin typeface="myriad-pro"/>
              </a:rPr>
              <a:t>Step 2: Component Placement</a:t>
            </a:r>
            <a:r>
              <a:rPr lang="en-US" sz="1700" i="0" dirty="0">
                <a:effectLst/>
                <a:latin typeface="myriad-pro"/>
              </a:rPr>
              <a:t>:</a:t>
            </a:r>
          </a:p>
          <a:p>
            <a:pPr marL="0" indent="0">
              <a:buNone/>
            </a:pPr>
            <a:r>
              <a:rPr lang="en-US" sz="1700" i="0" dirty="0">
                <a:effectLst/>
                <a:latin typeface="myriad-pro"/>
              </a:rPr>
              <a:t>After the component and board have been cleaned, you are ready to place the components onto the board. </a:t>
            </a:r>
          </a:p>
          <a:p>
            <a:pPr marL="0" indent="0">
              <a:buNone/>
            </a:pPr>
            <a:r>
              <a:rPr lang="en-CA" sz="1700" dirty="0"/>
              <a:t>Therefore, we are placing the following components on the Zero PCB board:</a:t>
            </a:r>
          </a:p>
          <a:p>
            <a:r>
              <a:rPr lang="en-CA" sz="1700" dirty="0" err="1"/>
              <a:t>Beaglebone</a:t>
            </a:r>
            <a:r>
              <a:rPr lang="en-CA" sz="1700" dirty="0"/>
              <a:t> Black</a:t>
            </a:r>
          </a:p>
          <a:p>
            <a:r>
              <a:rPr lang="en-CA" sz="1700" dirty="0"/>
              <a:t>ESP32 CAM Module</a:t>
            </a:r>
          </a:p>
          <a:p>
            <a:r>
              <a:rPr lang="en-CA" sz="1700" dirty="0"/>
              <a:t>ESP8266 Module</a:t>
            </a:r>
          </a:p>
          <a:p>
            <a:r>
              <a:rPr lang="en-CA" sz="1700" dirty="0"/>
              <a:t>RTC Module</a:t>
            </a:r>
          </a:p>
          <a:p>
            <a:r>
              <a:rPr lang="en-CA" sz="1700" dirty="0"/>
              <a:t>Vibrator Sensor</a:t>
            </a:r>
          </a:p>
          <a:p>
            <a:pPr marL="0" indent="0">
              <a:buNone/>
            </a:pPr>
            <a:endParaRPr lang="en-CA" sz="1700" dirty="0"/>
          </a:p>
        </p:txBody>
      </p:sp>
    </p:spTree>
    <p:extLst>
      <p:ext uri="{BB962C8B-B14F-4D97-AF65-F5344CB8AC3E}">
        <p14:creationId xmlns:p14="http://schemas.microsoft.com/office/powerpoint/2010/main" val="110608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D862-7BC6-4941-97CC-690DDEC15B89}"/>
              </a:ext>
            </a:extLst>
          </p:cNvPr>
          <p:cNvSpPr>
            <a:spLocks noGrp="1"/>
          </p:cNvSpPr>
          <p:nvPr>
            <p:ph type="title"/>
          </p:nvPr>
        </p:nvSpPr>
        <p:spPr>
          <a:xfrm>
            <a:off x="5069940" y="365124"/>
            <a:ext cx="6172200" cy="1828800"/>
          </a:xfrm>
        </p:spPr>
        <p:txBody>
          <a:bodyPr>
            <a:normAutofit/>
          </a:bodyPr>
          <a:lstStyle/>
          <a:p>
            <a:r>
              <a:rPr lang="en-CA" b="1" dirty="0"/>
              <a:t>COMPONENT PLACEMENT</a:t>
            </a:r>
          </a:p>
        </p:txBody>
      </p:sp>
      <p:pic>
        <p:nvPicPr>
          <p:cNvPr id="5" name="Picture 4" descr="A picture containing text, electronics, circuit&#10;&#10;Description automatically generated">
            <a:extLst>
              <a:ext uri="{FF2B5EF4-FFF2-40B4-BE49-F238E27FC236}">
                <a16:creationId xmlns:a16="http://schemas.microsoft.com/office/drawing/2014/main" id="{B6AC99E9-ED6E-436C-BF5D-F5F9FE68F7B3}"/>
              </a:ext>
            </a:extLst>
          </p:cNvPr>
          <p:cNvPicPr>
            <a:picLocks noChangeAspect="1"/>
          </p:cNvPicPr>
          <p:nvPr/>
        </p:nvPicPr>
        <p:blipFill rotWithShape="1">
          <a:blip r:embed="rId2">
            <a:extLst>
              <a:ext uri="{28A0092B-C50C-407E-A947-70E740481C1C}">
                <a14:useLocalDpi xmlns:a14="http://schemas.microsoft.com/office/drawing/2010/main" val="0"/>
              </a:ext>
            </a:extLst>
          </a:blip>
          <a:srcRect t="4897" b="4897"/>
          <a:stretch/>
        </p:blipFill>
        <p:spPr>
          <a:xfrm rot="5400000">
            <a:off x="-1109133" y="1109133"/>
            <a:ext cx="6858000" cy="4639733"/>
          </a:xfrm>
          <a:prstGeom prst="rect">
            <a:avLst/>
          </a:prstGeom>
        </p:spPr>
      </p:pic>
      <p:sp>
        <p:nvSpPr>
          <p:cNvPr id="3" name="Content Placeholder 2">
            <a:extLst>
              <a:ext uri="{FF2B5EF4-FFF2-40B4-BE49-F238E27FC236}">
                <a16:creationId xmlns:a16="http://schemas.microsoft.com/office/drawing/2014/main" id="{CC4B9725-C275-4F9C-B3CB-85CB5361335E}"/>
              </a:ext>
            </a:extLst>
          </p:cNvPr>
          <p:cNvSpPr>
            <a:spLocks noGrp="1"/>
          </p:cNvSpPr>
          <p:nvPr>
            <p:ph idx="1"/>
          </p:nvPr>
        </p:nvSpPr>
        <p:spPr>
          <a:xfrm>
            <a:off x="5069940" y="2322576"/>
            <a:ext cx="6172200" cy="3858768"/>
          </a:xfrm>
        </p:spPr>
        <p:txBody>
          <a:bodyPr>
            <a:normAutofit/>
          </a:bodyPr>
          <a:lstStyle/>
          <a:p>
            <a:r>
              <a:rPr lang="en-CA" sz="2400"/>
              <a:t>Soldering the Beaglebone Black on Zero PCB</a:t>
            </a:r>
          </a:p>
          <a:p>
            <a:pPr lvl="1"/>
            <a:r>
              <a:rPr lang="en-CA"/>
              <a:t>For the zero PCB Implementation(Part-1) we are soldering the header 9 of the beaglebone black only as shown.</a:t>
            </a:r>
          </a:p>
        </p:txBody>
      </p:sp>
    </p:spTree>
    <p:extLst>
      <p:ext uri="{BB962C8B-B14F-4D97-AF65-F5344CB8AC3E}">
        <p14:creationId xmlns:p14="http://schemas.microsoft.com/office/powerpoint/2010/main" val="407783026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CF53-E234-47A9-B10D-53B23354561F}"/>
              </a:ext>
            </a:extLst>
          </p:cNvPr>
          <p:cNvSpPr>
            <a:spLocks noGrp="1"/>
          </p:cNvSpPr>
          <p:nvPr>
            <p:ph type="title"/>
          </p:nvPr>
        </p:nvSpPr>
        <p:spPr>
          <a:xfrm>
            <a:off x="594360" y="640263"/>
            <a:ext cx="3822192" cy="1344975"/>
          </a:xfrm>
        </p:spPr>
        <p:txBody>
          <a:bodyPr>
            <a:normAutofit/>
          </a:bodyPr>
          <a:lstStyle/>
          <a:p>
            <a:r>
              <a:rPr lang="en-CA" sz="3600">
                <a:solidFill>
                  <a:schemeClr val="bg1"/>
                </a:solidFill>
              </a:rPr>
              <a:t>CONNECTIONS</a:t>
            </a:r>
          </a:p>
        </p:txBody>
      </p:sp>
      <p:cxnSp>
        <p:nvCxnSpPr>
          <p:cNvPr id="18"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50A850-7D2B-4FC4-8617-5E3ACDC9B3D9}"/>
              </a:ext>
            </a:extLst>
          </p:cNvPr>
          <p:cNvSpPr>
            <a:spLocks noGrp="1"/>
          </p:cNvSpPr>
          <p:nvPr>
            <p:ph idx="1"/>
          </p:nvPr>
        </p:nvSpPr>
        <p:spPr>
          <a:xfrm>
            <a:off x="593610" y="2121763"/>
            <a:ext cx="3822192" cy="3773010"/>
          </a:xfrm>
        </p:spPr>
        <p:txBody>
          <a:bodyPr>
            <a:normAutofit/>
          </a:bodyPr>
          <a:lstStyle/>
          <a:p>
            <a:r>
              <a:rPr lang="en-CA" sz="2000">
                <a:solidFill>
                  <a:schemeClr val="bg1"/>
                </a:solidFill>
              </a:rPr>
              <a:t>Connecting the RTC(Real-time Clock) with the Beaglebone Black:</a:t>
            </a:r>
          </a:p>
          <a:p>
            <a:pPr lvl="1"/>
            <a:r>
              <a:rPr lang="en-US" sz="2000">
                <a:solidFill>
                  <a:schemeClr val="bg1"/>
                </a:solidFill>
              </a:rPr>
              <a:t>Real time clock is connected using I2C communication protocol.</a:t>
            </a:r>
          </a:p>
          <a:p>
            <a:pPr lvl="1"/>
            <a:r>
              <a:rPr lang="en-US" sz="2000">
                <a:solidFill>
                  <a:schemeClr val="bg1"/>
                </a:solidFill>
                <a:latin typeface="Times New Roman" panose="02020603050405020304" pitchFamily="18" charset="0"/>
                <a:cs typeface="Times New Roman" panose="02020603050405020304" pitchFamily="18" charset="0"/>
              </a:rPr>
              <a:t>RTC is connected directly to the beagle bone to determine the real time on screen as BBB does not have inbuilt RTC.</a:t>
            </a:r>
          </a:p>
          <a:p>
            <a:pPr marL="457200" lvl="1" indent="0">
              <a:buNone/>
            </a:pPr>
            <a:endParaRPr lang="en-CA" sz="2000">
              <a:solidFill>
                <a:schemeClr val="bg1"/>
              </a:solidFill>
            </a:endParaRPr>
          </a:p>
        </p:txBody>
      </p:sp>
      <p:graphicFrame>
        <p:nvGraphicFramePr>
          <p:cNvPr id="4" name="Table 4">
            <a:extLst>
              <a:ext uri="{FF2B5EF4-FFF2-40B4-BE49-F238E27FC236}">
                <a16:creationId xmlns:a16="http://schemas.microsoft.com/office/drawing/2014/main" id="{D9AE61E5-E300-49C5-94E3-92DF179BBCE8}"/>
              </a:ext>
            </a:extLst>
          </p:cNvPr>
          <p:cNvGraphicFramePr>
            <a:graphicFrameLocks noGrp="1"/>
          </p:cNvGraphicFramePr>
          <p:nvPr>
            <p:extLst>
              <p:ext uri="{D42A27DB-BD31-4B8C-83A1-F6EECF244321}">
                <p14:modId xmlns:p14="http://schemas.microsoft.com/office/powerpoint/2010/main" val="1346033521"/>
              </p:ext>
            </p:extLst>
          </p:nvPr>
        </p:nvGraphicFramePr>
        <p:xfrm>
          <a:off x="5473051" y="1025270"/>
          <a:ext cx="5871983" cy="4652012"/>
        </p:xfrm>
        <a:graphic>
          <a:graphicData uri="http://schemas.openxmlformats.org/drawingml/2006/table">
            <a:tbl>
              <a:tblPr firstRow="1" bandRow="1">
                <a:noFill/>
                <a:tableStyleId>{5C22544A-7EE6-4342-B048-85BDC9FD1C3A}</a:tableStyleId>
              </a:tblPr>
              <a:tblGrid>
                <a:gridCol w="2875418">
                  <a:extLst>
                    <a:ext uri="{9D8B030D-6E8A-4147-A177-3AD203B41FA5}">
                      <a16:colId xmlns:a16="http://schemas.microsoft.com/office/drawing/2014/main" val="3317919401"/>
                    </a:ext>
                  </a:extLst>
                </a:gridCol>
                <a:gridCol w="2996565">
                  <a:extLst>
                    <a:ext uri="{9D8B030D-6E8A-4147-A177-3AD203B41FA5}">
                      <a16:colId xmlns:a16="http://schemas.microsoft.com/office/drawing/2014/main" val="3115811659"/>
                    </a:ext>
                  </a:extLst>
                </a:gridCol>
              </a:tblGrid>
              <a:tr h="1207008">
                <a:tc>
                  <a:txBody>
                    <a:bodyPr/>
                    <a:lstStyle/>
                    <a:p>
                      <a:pPr algn="ctr"/>
                      <a:r>
                        <a:rPr lang="en-CA" sz="2500" b="1" cap="all" spc="60">
                          <a:solidFill>
                            <a:schemeClr val="tx1"/>
                          </a:solidFill>
                        </a:rPr>
                        <a:t>RTC MODULE</a:t>
                      </a:r>
                    </a:p>
                  </a:txBody>
                  <a:tcPr marL="188595" marR="188595" marT="188595" marB="188595" anchor="b">
                    <a:lnL w="12700" cmpd="sng">
                      <a:noFill/>
                    </a:lnL>
                    <a:lnR w="12700" cmpd="sng">
                      <a:noFill/>
                    </a:lnR>
                    <a:lnT w="12700" cmpd="sng">
                      <a:noFill/>
                    </a:lnT>
                    <a:lnB w="38100" cmpd="sng">
                      <a:noFill/>
                    </a:lnB>
                    <a:noFill/>
                  </a:tcPr>
                </a:tc>
                <a:tc>
                  <a:txBody>
                    <a:bodyPr/>
                    <a:lstStyle/>
                    <a:p>
                      <a:pPr algn="ctr"/>
                      <a:r>
                        <a:rPr lang="en-CA" sz="2500" b="1" cap="all" spc="60">
                          <a:solidFill>
                            <a:schemeClr val="tx1"/>
                          </a:solidFill>
                        </a:rPr>
                        <a:t>BEAGLEBONE BLACK</a:t>
                      </a:r>
                    </a:p>
                  </a:txBody>
                  <a:tcPr marL="188595" marR="188595" marT="188595" marB="188595" anchor="b">
                    <a:lnL w="12700" cmpd="sng">
                      <a:noFill/>
                    </a:lnL>
                    <a:lnR w="12700" cmpd="sng">
                      <a:noFill/>
                    </a:lnR>
                    <a:lnT w="12700" cmpd="sng">
                      <a:noFill/>
                    </a:lnT>
                    <a:lnB w="38100" cmpd="sng">
                      <a:noFill/>
                    </a:lnB>
                    <a:noFill/>
                  </a:tcPr>
                </a:tc>
                <a:extLst>
                  <a:ext uri="{0D108BD9-81ED-4DB2-BD59-A6C34878D82A}">
                    <a16:rowId xmlns:a16="http://schemas.microsoft.com/office/drawing/2014/main" val="3085977667"/>
                  </a:ext>
                </a:extLst>
              </a:tr>
              <a:tr h="861251">
                <a:tc>
                  <a:txBody>
                    <a:bodyPr/>
                    <a:lstStyle/>
                    <a:p>
                      <a:pPr algn="ctr"/>
                      <a:r>
                        <a:rPr lang="en-CA" sz="3300" cap="none" spc="0">
                          <a:solidFill>
                            <a:schemeClr val="tx1"/>
                          </a:solidFill>
                        </a:rPr>
                        <a:t>SCL</a:t>
                      </a:r>
                    </a:p>
                  </a:txBody>
                  <a:tcPr marL="188595" marR="188595" marT="94298" marB="188595">
                    <a:lnL w="12700" cap="flat" cmpd="sng" algn="ctr">
                      <a:noFill/>
                      <a:prstDash val="solid"/>
                    </a:lnL>
                    <a:lnR w="12700" cmpd="sng">
                      <a:noFill/>
                      <a:prstDash val="solid"/>
                    </a:lnR>
                    <a:lnT w="38100" cmpd="sng">
                      <a:noFill/>
                    </a:lnT>
                    <a:lnB w="12700" cmpd="sng">
                      <a:noFill/>
                      <a:prstDash val="solid"/>
                    </a:lnB>
                    <a:noFill/>
                  </a:tcPr>
                </a:tc>
                <a:tc>
                  <a:txBody>
                    <a:bodyPr/>
                    <a:lstStyle/>
                    <a:p>
                      <a:pPr algn="ctr"/>
                      <a:r>
                        <a:rPr lang="en-CA" sz="3300" cap="none" spc="0">
                          <a:solidFill>
                            <a:schemeClr val="tx1"/>
                          </a:solidFill>
                        </a:rPr>
                        <a:t>P9.19</a:t>
                      </a:r>
                    </a:p>
                  </a:txBody>
                  <a:tcPr marL="188595" marR="188595" marT="94298" marB="18859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13210742"/>
                  </a:ext>
                </a:extLst>
              </a:tr>
              <a:tr h="861251">
                <a:tc>
                  <a:txBody>
                    <a:bodyPr/>
                    <a:lstStyle/>
                    <a:p>
                      <a:pPr algn="ctr"/>
                      <a:r>
                        <a:rPr lang="en-CA" sz="3300" cap="none" spc="0">
                          <a:solidFill>
                            <a:schemeClr val="tx1"/>
                          </a:solidFill>
                        </a:rPr>
                        <a:t>SDA</a:t>
                      </a:r>
                    </a:p>
                  </a:txBody>
                  <a:tcPr marL="188595" marR="188595" marT="94298" marB="18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CA" sz="3300" cap="none" spc="0">
                          <a:solidFill>
                            <a:schemeClr val="tx1"/>
                          </a:solidFill>
                        </a:rPr>
                        <a:t>P9.20</a:t>
                      </a:r>
                    </a:p>
                  </a:txBody>
                  <a:tcPr marL="188595" marR="188595" marT="94298" marB="18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994512217"/>
                  </a:ext>
                </a:extLst>
              </a:tr>
              <a:tr h="861251">
                <a:tc>
                  <a:txBody>
                    <a:bodyPr/>
                    <a:lstStyle/>
                    <a:p>
                      <a:pPr algn="ctr"/>
                      <a:r>
                        <a:rPr lang="en-CA" sz="3300" cap="none" spc="0" err="1">
                          <a:solidFill>
                            <a:schemeClr val="tx1"/>
                          </a:solidFill>
                        </a:rPr>
                        <a:t>Vcc</a:t>
                      </a:r>
                      <a:endParaRPr lang="en-CA" sz="3300" cap="none" spc="0">
                        <a:solidFill>
                          <a:schemeClr val="tx1"/>
                        </a:solidFill>
                      </a:endParaRPr>
                    </a:p>
                  </a:txBody>
                  <a:tcPr marL="188595" marR="188595" marT="94298" marB="188595">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CA" sz="3300" cap="none" spc="0" err="1">
                          <a:solidFill>
                            <a:schemeClr val="tx1"/>
                          </a:solidFill>
                        </a:rPr>
                        <a:t>Vcc</a:t>
                      </a:r>
                      <a:endParaRPr lang="en-CA" sz="3300" cap="none" spc="0">
                        <a:solidFill>
                          <a:schemeClr val="tx1"/>
                        </a:solidFill>
                      </a:endParaRPr>
                    </a:p>
                  </a:txBody>
                  <a:tcPr marL="188595" marR="188595" marT="94298" marB="18859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92935234"/>
                  </a:ext>
                </a:extLst>
              </a:tr>
              <a:tr h="861251">
                <a:tc>
                  <a:txBody>
                    <a:bodyPr/>
                    <a:lstStyle/>
                    <a:p>
                      <a:pPr algn="ctr"/>
                      <a:r>
                        <a:rPr lang="en-CA" sz="3300" cap="none" spc="0">
                          <a:solidFill>
                            <a:schemeClr val="tx1"/>
                          </a:solidFill>
                        </a:rPr>
                        <a:t>GND</a:t>
                      </a:r>
                    </a:p>
                  </a:txBody>
                  <a:tcPr marL="188595" marR="188595" marT="94298" marB="18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CA" sz="3300" cap="none" spc="0">
                          <a:solidFill>
                            <a:schemeClr val="tx1"/>
                          </a:solidFill>
                        </a:rPr>
                        <a:t>GND</a:t>
                      </a:r>
                    </a:p>
                  </a:txBody>
                  <a:tcPr marL="188595" marR="188595" marT="94298" marB="18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57088338"/>
                  </a:ext>
                </a:extLst>
              </a:tr>
            </a:tbl>
          </a:graphicData>
        </a:graphic>
      </p:graphicFrame>
    </p:spTree>
    <p:extLst>
      <p:ext uri="{BB962C8B-B14F-4D97-AF65-F5344CB8AC3E}">
        <p14:creationId xmlns:p14="http://schemas.microsoft.com/office/powerpoint/2010/main" val="392131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electronics, circuit&#10;&#10;Description automatically generated">
            <a:extLst>
              <a:ext uri="{FF2B5EF4-FFF2-40B4-BE49-F238E27FC236}">
                <a16:creationId xmlns:a16="http://schemas.microsoft.com/office/drawing/2014/main" id="{7C2D4CCA-F831-4215-BC7E-9CAF665CD200}"/>
              </a:ext>
            </a:extLst>
          </p:cNvPr>
          <p:cNvPicPr>
            <a:picLocks noChangeAspect="1"/>
          </p:cNvPicPr>
          <p:nvPr/>
        </p:nvPicPr>
        <p:blipFill rotWithShape="1">
          <a:blip r:embed="rId2">
            <a:extLst>
              <a:ext uri="{28A0092B-C50C-407E-A947-70E740481C1C}">
                <a14:useLocalDpi xmlns:a14="http://schemas.microsoft.com/office/drawing/2010/main" val="0"/>
              </a:ext>
            </a:extLst>
          </a:blip>
          <a:srcRect l="8126" r="49686"/>
          <a:stretch/>
        </p:blipFill>
        <p:spPr>
          <a:xfrm rot="5400000">
            <a:off x="2667000" y="-2667000"/>
            <a:ext cx="6858000" cy="12192000"/>
          </a:xfrm>
          <a:prstGeom prst="rect">
            <a:avLst/>
          </a:prstGeom>
        </p:spPr>
      </p:pic>
      <p:sp>
        <p:nvSpPr>
          <p:cNvPr id="2" name="Title 1">
            <a:extLst>
              <a:ext uri="{FF2B5EF4-FFF2-40B4-BE49-F238E27FC236}">
                <a16:creationId xmlns:a16="http://schemas.microsoft.com/office/drawing/2014/main" id="{12542545-2379-4E4E-BDF5-CB4433670B87}"/>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200">
                <a:solidFill>
                  <a:srgbClr val="262626"/>
                </a:solidFill>
              </a:rPr>
              <a:t>CONNECTIONS OF RTC WITH BEAGLEBONE BLACK</a:t>
            </a:r>
          </a:p>
        </p:txBody>
      </p:sp>
    </p:spTree>
    <p:extLst>
      <p:ext uri="{BB962C8B-B14F-4D97-AF65-F5344CB8AC3E}">
        <p14:creationId xmlns:p14="http://schemas.microsoft.com/office/powerpoint/2010/main" val="189888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C80CC12B-062C-4876-99FA-5CEBB5271661}"/>
              </a:ext>
            </a:extLst>
          </p:cNvPr>
          <p:cNvSpPr>
            <a:spLocks noGrp="1"/>
          </p:cNvSpPr>
          <p:nvPr>
            <p:ph type="title"/>
          </p:nvPr>
        </p:nvSpPr>
        <p:spPr>
          <a:xfrm>
            <a:off x="7026992" y="1202026"/>
            <a:ext cx="4030132" cy="4406508"/>
          </a:xfrm>
        </p:spPr>
        <p:txBody>
          <a:bodyPr>
            <a:normAutofit/>
          </a:bodyPr>
          <a:lstStyle/>
          <a:p>
            <a:pPr algn="ctr"/>
            <a:r>
              <a:rPr lang="en-CA">
                <a:solidFill>
                  <a:schemeClr val="bg1"/>
                </a:solidFill>
              </a:rPr>
              <a:t>CONNECTIONS</a:t>
            </a:r>
          </a:p>
        </p:txBody>
      </p:sp>
      <p:sp>
        <p:nvSpPr>
          <p:cNvPr id="3" name="Content Placeholder 2">
            <a:extLst>
              <a:ext uri="{FF2B5EF4-FFF2-40B4-BE49-F238E27FC236}">
                <a16:creationId xmlns:a16="http://schemas.microsoft.com/office/drawing/2014/main" id="{0702C644-60FB-4271-9990-F92C3D037078}"/>
              </a:ext>
            </a:extLst>
          </p:cNvPr>
          <p:cNvSpPr>
            <a:spLocks noGrp="1"/>
          </p:cNvSpPr>
          <p:nvPr>
            <p:ph idx="1"/>
          </p:nvPr>
        </p:nvSpPr>
        <p:spPr>
          <a:xfrm>
            <a:off x="892228" y="1257565"/>
            <a:ext cx="5217173" cy="4351338"/>
          </a:xfrm>
        </p:spPr>
        <p:txBody>
          <a:bodyPr>
            <a:normAutofit/>
          </a:bodyPr>
          <a:lstStyle/>
          <a:p>
            <a:r>
              <a:rPr lang="en-CA">
                <a:solidFill>
                  <a:schemeClr val="bg1"/>
                </a:solidFill>
              </a:rPr>
              <a:t>Connecting the Vibrator Sensor with the Beaglebone Black:</a:t>
            </a:r>
          </a:p>
          <a:p>
            <a:pPr lvl="1"/>
            <a:r>
              <a:rPr lang="en-US">
                <a:solidFill>
                  <a:schemeClr val="bg1"/>
                </a:solidFill>
              </a:rPr>
              <a:t>Vibration sensor is connected directly to the beaglebone black with the help of GPIO pins.</a:t>
            </a:r>
          </a:p>
          <a:p>
            <a:pPr lvl="1"/>
            <a:r>
              <a:rPr lang="en-US">
                <a:solidFill>
                  <a:schemeClr val="bg1"/>
                </a:solidFill>
              </a:rPr>
              <a:t>This sensor is used to detect any unauthorized access by hammering the locker.</a:t>
            </a:r>
          </a:p>
          <a:p>
            <a:r>
              <a:rPr lang="en-CA">
                <a:solidFill>
                  <a:schemeClr val="bg1"/>
                </a:solidFill>
              </a:rPr>
              <a:t>We are connecting the D0 pin of Vibrator sensor to the header 9 of beagle black to pin 12.</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56209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F69C1-EA71-48AE-8B24-57DDDCD0D982}"/>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4100">
                <a:solidFill>
                  <a:schemeClr val="bg1"/>
                </a:solidFill>
              </a:rPr>
              <a:t>CONNECTIONS OF VIBRATION SENSOR WITH BEAGLEBONE BLACK</a:t>
            </a:r>
          </a:p>
        </p:txBody>
      </p:sp>
      <p:pic>
        <p:nvPicPr>
          <p:cNvPr id="5" name="Content Placeholder 4" descr="A picture containing text, electronics, circuit&#10;&#10;Description automatically generated">
            <a:extLst>
              <a:ext uri="{FF2B5EF4-FFF2-40B4-BE49-F238E27FC236}">
                <a16:creationId xmlns:a16="http://schemas.microsoft.com/office/drawing/2014/main" id="{2DDF05EE-9D68-4E7D-A251-282504D5BA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1737" b="2"/>
          <a:stretch/>
        </p:blipFill>
        <p:spPr>
          <a:xfrm rot="5400000">
            <a:off x="338328" y="-338328"/>
            <a:ext cx="6858000" cy="7534656"/>
          </a:xfrm>
          <a:prstGeom prst="rect">
            <a:avLst/>
          </a:prstGeom>
        </p:spPr>
      </p:pic>
    </p:spTree>
    <p:extLst>
      <p:ext uri="{BB962C8B-B14F-4D97-AF65-F5344CB8AC3E}">
        <p14:creationId xmlns:p14="http://schemas.microsoft.com/office/powerpoint/2010/main" val="2629373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82915-EBCC-4975-B003-7B555755D513}"/>
              </a:ext>
            </a:extLst>
          </p:cNvPr>
          <p:cNvSpPr>
            <a:spLocks noGrp="1"/>
          </p:cNvSpPr>
          <p:nvPr>
            <p:ph type="title"/>
          </p:nvPr>
        </p:nvSpPr>
        <p:spPr>
          <a:xfrm>
            <a:off x="1046746" y="586822"/>
            <a:ext cx="3560252" cy="1645920"/>
          </a:xfrm>
        </p:spPr>
        <p:txBody>
          <a:bodyPr>
            <a:normAutofit/>
          </a:bodyPr>
          <a:lstStyle/>
          <a:p>
            <a:r>
              <a:rPr lang="en-CA" sz="2700"/>
              <a:t>CONNECTIONS OF ESP8266 MODULE WITH BEAGLEBONE BLACK</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7BB4E8-5DCA-4886-B739-15E6BB7FE86F}"/>
              </a:ext>
            </a:extLst>
          </p:cNvPr>
          <p:cNvSpPr>
            <a:spLocks noGrp="1"/>
          </p:cNvSpPr>
          <p:nvPr>
            <p:ph idx="1"/>
          </p:nvPr>
        </p:nvSpPr>
        <p:spPr>
          <a:xfrm>
            <a:off x="5351164" y="586822"/>
            <a:ext cx="6002636" cy="1645920"/>
          </a:xfrm>
        </p:spPr>
        <p:txBody>
          <a:bodyPr anchor="ctr">
            <a:normAutofit/>
          </a:bodyPr>
          <a:lstStyle/>
          <a:p>
            <a:r>
              <a:rPr lang="en-US" sz="1800">
                <a:latin typeface="Times New Roman" panose="02020603050405020304" pitchFamily="18" charset="0"/>
                <a:cs typeface="Times New Roman" panose="02020603050405020304" pitchFamily="18" charset="0"/>
              </a:rPr>
              <a:t>ESP8266 is communicating with beagle bone by UART communication.</a:t>
            </a:r>
          </a:p>
          <a:p>
            <a:r>
              <a:rPr lang="en-CA" sz="1800">
                <a:latin typeface="Times New Roman" panose="02020603050405020304" pitchFamily="18" charset="0"/>
                <a:cs typeface="Times New Roman" panose="02020603050405020304" pitchFamily="18" charset="0"/>
              </a:rPr>
              <a:t>We are using the ESP8266 in this project just for the interfacing of touch screen.</a:t>
            </a:r>
          </a:p>
          <a:p>
            <a:endParaRPr lang="en-CA" sz="1800"/>
          </a:p>
        </p:txBody>
      </p:sp>
      <p:graphicFrame>
        <p:nvGraphicFramePr>
          <p:cNvPr id="4" name="Table 4">
            <a:extLst>
              <a:ext uri="{FF2B5EF4-FFF2-40B4-BE49-F238E27FC236}">
                <a16:creationId xmlns:a16="http://schemas.microsoft.com/office/drawing/2014/main" id="{A6A18A2A-5A5B-4AA6-BF21-1B21A19C2E76}"/>
              </a:ext>
            </a:extLst>
          </p:cNvPr>
          <p:cNvGraphicFramePr>
            <a:graphicFrameLocks noGrp="1"/>
          </p:cNvGraphicFramePr>
          <p:nvPr>
            <p:extLst>
              <p:ext uri="{D42A27DB-BD31-4B8C-83A1-F6EECF244321}">
                <p14:modId xmlns:p14="http://schemas.microsoft.com/office/powerpoint/2010/main" val="901744081"/>
              </p:ext>
            </p:extLst>
          </p:nvPr>
        </p:nvGraphicFramePr>
        <p:xfrm>
          <a:off x="1346067" y="2945674"/>
          <a:ext cx="9588260" cy="3060630"/>
        </p:xfrm>
        <a:graphic>
          <a:graphicData uri="http://schemas.openxmlformats.org/drawingml/2006/table">
            <a:tbl>
              <a:tblPr firstRow="1" bandRow="1">
                <a:solidFill>
                  <a:schemeClr val="bg1"/>
                </a:solidFill>
                <a:tableStyleId>{5C22544A-7EE6-4342-B048-85BDC9FD1C3A}</a:tableStyleId>
              </a:tblPr>
              <a:tblGrid>
                <a:gridCol w="4451741">
                  <a:extLst>
                    <a:ext uri="{9D8B030D-6E8A-4147-A177-3AD203B41FA5}">
                      <a16:colId xmlns:a16="http://schemas.microsoft.com/office/drawing/2014/main" val="2913710958"/>
                    </a:ext>
                  </a:extLst>
                </a:gridCol>
                <a:gridCol w="5136519">
                  <a:extLst>
                    <a:ext uri="{9D8B030D-6E8A-4147-A177-3AD203B41FA5}">
                      <a16:colId xmlns:a16="http://schemas.microsoft.com/office/drawing/2014/main" val="1412210066"/>
                    </a:ext>
                  </a:extLst>
                </a:gridCol>
              </a:tblGrid>
              <a:tr h="1020210">
                <a:tc>
                  <a:txBody>
                    <a:bodyPr/>
                    <a:lstStyle/>
                    <a:p>
                      <a:pPr algn="ctr"/>
                      <a:r>
                        <a:rPr lang="en-CA" sz="3300" b="0" cap="none" spc="0">
                          <a:solidFill>
                            <a:schemeClr val="bg1"/>
                          </a:solidFill>
                        </a:rPr>
                        <a:t>ESP8266 MODULE</a:t>
                      </a:r>
                    </a:p>
                  </a:txBody>
                  <a:tcPr marL="280198" marR="215537" marT="215537" marB="215537"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r>
                        <a:rPr lang="en-CA" sz="3300" b="0" cap="none" spc="0">
                          <a:solidFill>
                            <a:schemeClr val="bg1"/>
                          </a:solidFill>
                        </a:rPr>
                        <a:t>BEAGLEBONE BLACK</a:t>
                      </a:r>
                    </a:p>
                  </a:txBody>
                  <a:tcPr marL="280198" marR="215537" marT="215537" marB="21553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76870750"/>
                  </a:ext>
                </a:extLst>
              </a:tr>
              <a:tr h="1020210">
                <a:tc>
                  <a:txBody>
                    <a:bodyPr/>
                    <a:lstStyle/>
                    <a:p>
                      <a:pPr algn="ctr"/>
                      <a:r>
                        <a:rPr lang="en-CA" sz="3300" cap="none" spc="0">
                          <a:solidFill>
                            <a:schemeClr val="tx1"/>
                          </a:solidFill>
                        </a:rPr>
                        <a:t>P9.24</a:t>
                      </a:r>
                    </a:p>
                  </a:txBody>
                  <a:tcPr marL="280198" marR="215537" marT="215537" marB="215537">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ctr"/>
                      <a:r>
                        <a:rPr lang="en-CA" sz="3300" cap="none" spc="0">
                          <a:solidFill>
                            <a:schemeClr val="tx1"/>
                          </a:solidFill>
                        </a:rPr>
                        <a:t>P19 Rx</a:t>
                      </a:r>
                    </a:p>
                  </a:txBody>
                  <a:tcPr marL="280198" marR="215537" marT="215537" marB="215537">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62650235"/>
                  </a:ext>
                </a:extLst>
              </a:tr>
              <a:tr h="1020210">
                <a:tc>
                  <a:txBody>
                    <a:bodyPr/>
                    <a:lstStyle/>
                    <a:p>
                      <a:pPr algn="ctr"/>
                      <a:r>
                        <a:rPr lang="en-CA" sz="3300" cap="none" spc="0">
                          <a:solidFill>
                            <a:schemeClr val="tx1"/>
                          </a:solidFill>
                        </a:rPr>
                        <a:t>P9.26</a:t>
                      </a:r>
                    </a:p>
                  </a:txBody>
                  <a:tcPr marL="280198" marR="215537" marT="215537" marB="215537">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ctr"/>
                      <a:r>
                        <a:rPr lang="en-CA" sz="3300" cap="none" spc="0">
                          <a:solidFill>
                            <a:schemeClr val="tx1"/>
                          </a:solidFill>
                        </a:rPr>
                        <a:t>P18 Tx</a:t>
                      </a:r>
                    </a:p>
                  </a:txBody>
                  <a:tcPr marL="280198" marR="215537" marT="215537" marB="215537">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9548232"/>
                  </a:ext>
                </a:extLst>
              </a:tr>
            </a:tbl>
          </a:graphicData>
        </a:graphic>
      </p:graphicFrame>
    </p:spTree>
    <p:extLst>
      <p:ext uri="{BB962C8B-B14F-4D97-AF65-F5344CB8AC3E}">
        <p14:creationId xmlns:p14="http://schemas.microsoft.com/office/powerpoint/2010/main" val="181466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electronics, circuit&#10;&#10;Description automatically generated">
            <a:extLst>
              <a:ext uri="{FF2B5EF4-FFF2-40B4-BE49-F238E27FC236}">
                <a16:creationId xmlns:a16="http://schemas.microsoft.com/office/drawing/2014/main" id="{957D3DDA-CAA2-4F05-B72B-C0379094D338}"/>
              </a:ext>
            </a:extLst>
          </p:cNvPr>
          <p:cNvPicPr>
            <a:picLocks noChangeAspect="1"/>
          </p:cNvPicPr>
          <p:nvPr/>
        </p:nvPicPr>
        <p:blipFill rotWithShape="1">
          <a:blip r:embed="rId2">
            <a:extLst>
              <a:ext uri="{28A0092B-C50C-407E-A947-70E740481C1C}">
                <a14:useLocalDpi xmlns:a14="http://schemas.microsoft.com/office/drawing/2010/main" val="0"/>
              </a:ext>
            </a:extLst>
          </a:blip>
          <a:srcRect l="22021" r="35791"/>
          <a:stretch/>
        </p:blipFill>
        <p:spPr>
          <a:xfrm rot="5400000">
            <a:off x="2667000" y="-2667000"/>
            <a:ext cx="6858000" cy="1219200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75A60-3444-4A44-A504-8EDF161E900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CONNECTIONS</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617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7F21-3755-4805-BF7E-B1C909E3B39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400" kern="1200">
                <a:solidFill>
                  <a:schemeClr val="bg1"/>
                </a:solidFill>
                <a:latin typeface="+mj-lt"/>
                <a:ea typeface="+mj-ea"/>
                <a:cs typeface="+mj-cs"/>
              </a:rPr>
              <a:t>CONNECTIONS OF ESP32 CAM MODULE TO ESP8266 MODULE</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83CAE4B-763E-41D8-AD60-AF4E45905710}"/>
              </a:ext>
            </a:extLst>
          </p:cNvPr>
          <p:cNvPicPr>
            <a:picLocks noGrp="1" noChangeAspect="1"/>
          </p:cNvPicPr>
          <p:nvPr>
            <p:ph idx="1"/>
          </p:nvPr>
        </p:nvPicPr>
        <p:blipFill>
          <a:blip r:embed="rId2"/>
          <a:stretch>
            <a:fillRect/>
          </a:stretch>
        </p:blipFill>
        <p:spPr>
          <a:xfrm>
            <a:off x="2514996" y="2427541"/>
            <a:ext cx="7106908" cy="3997637"/>
          </a:xfrm>
          <a:prstGeom prst="rect">
            <a:avLst/>
          </a:prstGeom>
        </p:spPr>
      </p:pic>
    </p:spTree>
    <p:extLst>
      <p:ext uri="{BB962C8B-B14F-4D97-AF65-F5344CB8AC3E}">
        <p14:creationId xmlns:p14="http://schemas.microsoft.com/office/powerpoint/2010/main" val="201998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electronics, circuit&#10;&#10;Description automatically generated">
            <a:extLst>
              <a:ext uri="{FF2B5EF4-FFF2-40B4-BE49-F238E27FC236}">
                <a16:creationId xmlns:a16="http://schemas.microsoft.com/office/drawing/2014/main" id="{33015B26-7E36-41AC-8D85-6587961649CD}"/>
              </a:ext>
            </a:extLst>
          </p:cNvPr>
          <p:cNvPicPr>
            <a:picLocks noChangeAspect="1"/>
          </p:cNvPicPr>
          <p:nvPr/>
        </p:nvPicPr>
        <p:blipFill rotWithShape="1">
          <a:blip r:embed="rId2">
            <a:extLst>
              <a:ext uri="{28A0092B-C50C-407E-A947-70E740481C1C}">
                <a14:useLocalDpi xmlns:a14="http://schemas.microsoft.com/office/drawing/2010/main" val="0"/>
              </a:ext>
            </a:extLst>
          </a:blip>
          <a:srcRect t="23799" r="9091" b="802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2B8A5-56FD-4650-90FC-10B3141A8F81}"/>
              </a:ext>
            </a:extLst>
          </p:cNvPr>
          <p:cNvSpPr>
            <a:spLocks noGrp="1"/>
          </p:cNvSpPr>
          <p:nvPr>
            <p:ph type="title"/>
          </p:nvPr>
        </p:nvSpPr>
        <p:spPr>
          <a:xfrm>
            <a:off x="594804" y="640263"/>
            <a:ext cx="3865435" cy="1344975"/>
          </a:xfrm>
        </p:spPr>
        <p:txBody>
          <a:bodyPr>
            <a:normAutofit/>
          </a:bodyPr>
          <a:lstStyle/>
          <a:p>
            <a:r>
              <a:rPr lang="en-CA" sz="4000" b="1" dirty="0"/>
              <a:t>SOLDERING A PCB</a:t>
            </a:r>
          </a:p>
        </p:txBody>
      </p:sp>
      <p:sp>
        <p:nvSpPr>
          <p:cNvPr id="3" name="Content Placeholder 2">
            <a:extLst>
              <a:ext uri="{FF2B5EF4-FFF2-40B4-BE49-F238E27FC236}">
                <a16:creationId xmlns:a16="http://schemas.microsoft.com/office/drawing/2014/main" id="{6E440A6B-B0D9-4EF8-9D43-7D7A2E3CACB4}"/>
              </a:ext>
            </a:extLst>
          </p:cNvPr>
          <p:cNvSpPr>
            <a:spLocks noGrp="1"/>
          </p:cNvSpPr>
          <p:nvPr>
            <p:ph idx="1"/>
          </p:nvPr>
        </p:nvSpPr>
        <p:spPr>
          <a:xfrm>
            <a:off x="594110" y="2121763"/>
            <a:ext cx="3764826" cy="3773010"/>
          </a:xfrm>
        </p:spPr>
        <p:txBody>
          <a:bodyPr>
            <a:normAutofit/>
          </a:bodyPr>
          <a:lstStyle/>
          <a:p>
            <a:r>
              <a:rPr lang="en-US" sz="1800" b="1" i="0">
                <a:effectLst/>
                <a:latin typeface="myriad-pro"/>
              </a:rPr>
              <a:t>Step 3: Apply Heat:</a:t>
            </a:r>
            <a:endParaRPr lang="en-US" sz="1800" b="0" i="0">
              <a:effectLst/>
              <a:latin typeface="myriad-pro"/>
            </a:endParaRPr>
          </a:p>
          <a:p>
            <a:pPr marL="0" indent="0">
              <a:buNone/>
            </a:pPr>
            <a:r>
              <a:rPr lang="en-US" sz="1800" b="0" i="0">
                <a:effectLst/>
                <a:latin typeface="myriad-pro"/>
              </a:rPr>
              <a:t>Apply a very small amount of solder to the tip of the iron. This helps conduct the heat to the component and board, but it is not the solder that will make up the joint. To heat the joint, you will lay the tip of the iron so that it rests against both the component lead and the board.</a:t>
            </a:r>
          </a:p>
          <a:p>
            <a:endParaRPr lang="en-CA" sz="1800"/>
          </a:p>
        </p:txBody>
      </p:sp>
    </p:spTree>
    <p:extLst>
      <p:ext uri="{BB962C8B-B14F-4D97-AF65-F5344CB8AC3E}">
        <p14:creationId xmlns:p14="http://schemas.microsoft.com/office/powerpoint/2010/main" val="381100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16CF2DA-E864-4C41-912D-89BB0718610D}"/>
              </a:ext>
            </a:extLst>
          </p:cNvPr>
          <p:cNvSpPr>
            <a:spLocks noGrp="1"/>
          </p:cNvSpPr>
          <p:nvPr>
            <p:ph type="title"/>
          </p:nvPr>
        </p:nvSpPr>
        <p:spPr>
          <a:xfrm>
            <a:off x="838200" y="669925"/>
            <a:ext cx="4508946" cy="1325563"/>
          </a:xfrm>
        </p:spPr>
        <p:txBody>
          <a:bodyPr anchor="b">
            <a:normAutofit/>
          </a:bodyPr>
          <a:lstStyle/>
          <a:p>
            <a:pPr algn="r"/>
            <a:r>
              <a:rPr lang="en-CA">
                <a:solidFill>
                  <a:schemeClr val="bg1"/>
                </a:solidFill>
              </a:rPr>
              <a:t>UNTIL NOW</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6A90EA-F540-4947-8F34-FF6B6B550A6E}"/>
              </a:ext>
            </a:extLst>
          </p:cNvPr>
          <p:cNvSpPr>
            <a:spLocks noGrp="1"/>
          </p:cNvSpPr>
          <p:nvPr>
            <p:ph idx="1"/>
          </p:nvPr>
        </p:nvSpPr>
        <p:spPr>
          <a:xfrm>
            <a:off x="1392667" y="2398957"/>
            <a:ext cx="9406666" cy="3526144"/>
          </a:xfrm>
        </p:spPr>
        <p:txBody>
          <a:bodyPr>
            <a:normAutofit/>
          </a:bodyPr>
          <a:lstStyle/>
          <a:p>
            <a:r>
              <a:rPr lang="en-CA" sz="2000">
                <a:solidFill>
                  <a:schemeClr val="bg1"/>
                </a:solidFill>
              </a:rPr>
              <a:t>Before starting the task, initially we will review what all we have done till now with respect to the project that we had proposed.</a:t>
            </a:r>
          </a:p>
          <a:p>
            <a:r>
              <a:rPr lang="en-CA" sz="2000">
                <a:solidFill>
                  <a:schemeClr val="bg1"/>
                </a:solidFill>
              </a:rPr>
              <a:t>Till now, </a:t>
            </a:r>
            <a:r>
              <a:rPr lang="en-US" sz="2000">
                <a:solidFill>
                  <a:schemeClr val="bg1"/>
                </a:solidFill>
              </a:rPr>
              <a:t>we are done with the interfacing of buzzer, Servo motor, Vibration sensor, Arduino mega, Fingerprint sensor, GSM SIM900 Module, ESP8266 Module, ESP32 Module, Touchscreen and RTC Module with beaglebone black. </a:t>
            </a:r>
          </a:p>
          <a:p>
            <a:r>
              <a:rPr lang="en-US" sz="2000">
                <a:solidFill>
                  <a:schemeClr val="bg1"/>
                </a:solidFill>
              </a:rPr>
              <a:t>In order to make interfacing possible we used various functions and features of C programming and various communication protocols are used such as UART, SPI, I2C and GPIO that required various libraries as to gain the control over GPIO pins we installed “iobb library.”</a:t>
            </a:r>
          </a:p>
          <a:p>
            <a:r>
              <a:rPr lang="en-US" sz="2000">
                <a:solidFill>
                  <a:schemeClr val="bg1"/>
                </a:solidFill>
              </a:rPr>
              <a:t>After the successful interfacing of all the components and desgin the PCB online; the next is Zero PCB Implementation.</a:t>
            </a:r>
          </a:p>
          <a:p>
            <a:endParaRPr lang="en-CA"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895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434-08EC-4BBC-8838-62899DFE41E4}"/>
              </a:ext>
            </a:extLst>
          </p:cNvPr>
          <p:cNvSpPr>
            <a:spLocks noGrp="1"/>
          </p:cNvSpPr>
          <p:nvPr>
            <p:ph type="title"/>
          </p:nvPr>
        </p:nvSpPr>
        <p:spPr>
          <a:xfrm>
            <a:off x="5069940" y="365124"/>
            <a:ext cx="6172200" cy="1828800"/>
          </a:xfrm>
        </p:spPr>
        <p:txBody>
          <a:bodyPr>
            <a:normAutofit/>
          </a:bodyPr>
          <a:lstStyle/>
          <a:p>
            <a:r>
              <a:rPr lang="en-CA"/>
              <a:t>SOLDERING A PCB</a:t>
            </a:r>
            <a:endParaRPr lang="en-CA" dirty="0"/>
          </a:p>
        </p:txBody>
      </p:sp>
      <p:pic>
        <p:nvPicPr>
          <p:cNvPr id="5" name="Picture 4" descr="A picture containing text, electronics, circuit&#10;&#10;Description automatically generated">
            <a:extLst>
              <a:ext uri="{FF2B5EF4-FFF2-40B4-BE49-F238E27FC236}">
                <a16:creationId xmlns:a16="http://schemas.microsoft.com/office/drawing/2014/main" id="{BE656681-C18A-4D81-95C5-08650E5F89F2}"/>
              </a:ext>
            </a:extLst>
          </p:cNvPr>
          <p:cNvPicPr>
            <a:picLocks noChangeAspect="1"/>
          </p:cNvPicPr>
          <p:nvPr/>
        </p:nvPicPr>
        <p:blipFill rotWithShape="1">
          <a:blip r:embed="rId2">
            <a:extLst>
              <a:ext uri="{28A0092B-C50C-407E-A947-70E740481C1C}">
                <a14:useLocalDpi xmlns:a14="http://schemas.microsoft.com/office/drawing/2010/main" val="0"/>
              </a:ext>
            </a:extLst>
          </a:blip>
          <a:srcRect l="31728" r="17532"/>
          <a:stretch/>
        </p:blipFill>
        <p:spPr>
          <a:xfrm>
            <a:off x="20" y="10"/>
            <a:ext cx="4639713" cy="6857990"/>
          </a:xfrm>
          <a:prstGeom prst="rect">
            <a:avLst/>
          </a:prstGeom>
        </p:spPr>
      </p:pic>
      <p:sp>
        <p:nvSpPr>
          <p:cNvPr id="3" name="Content Placeholder 2">
            <a:extLst>
              <a:ext uri="{FF2B5EF4-FFF2-40B4-BE49-F238E27FC236}">
                <a16:creationId xmlns:a16="http://schemas.microsoft.com/office/drawing/2014/main" id="{A19668DA-ADC8-4DA8-9A65-D68FE9E13027}"/>
              </a:ext>
            </a:extLst>
          </p:cNvPr>
          <p:cNvSpPr>
            <a:spLocks noGrp="1"/>
          </p:cNvSpPr>
          <p:nvPr>
            <p:ph idx="1"/>
          </p:nvPr>
        </p:nvSpPr>
        <p:spPr>
          <a:xfrm>
            <a:off x="5069940" y="2322576"/>
            <a:ext cx="6172200" cy="3858768"/>
          </a:xfrm>
        </p:spPr>
        <p:txBody>
          <a:bodyPr>
            <a:normAutofit/>
          </a:bodyPr>
          <a:lstStyle/>
          <a:p>
            <a:r>
              <a:rPr lang="en-US" sz="1700" b="1" i="0">
                <a:effectLst/>
                <a:latin typeface="myriad-pro"/>
              </a:rPr>
              <a:t>Step 4: Apply Solder To The Joint:</a:t>
            </a:r>
            <a:endParaRPr lang="en-US" sz="1700" b="0" i="0">
              <a:effectLst/>
              <a:latin typeface="myriad-pro"/>
            </a:endParaRPr>
          </a:p>
          <a:p>
            <a:pPr marL="0" indent="0">
              <a:buNone/>
            </a:pPr>
            <a:r>
              <a:rPr lang="en-US" sz="1700" b="0" i="0">
                <a:effectLst/>
                <a:latin typeface="myriad-pro"/>
              </a:rPr>
              <a:t>Once the component lead and solder pad has heated up, you are ready to apply solder. Touch the tip of the strand of solder to the component lead and solder pad, but not the tip of the iron. If everything is hot enough, the solder should flow freely around the lead and pad.</a:t>
            </a:r>
          </a:p>
          <a:p>
            <a:r>
              <a:rPr lang="en-US" sz="1700" b="1" i="0">
                <a:effectLst/>
                <a:latin typeface="myriad-pro"/>
              </a:rPr>
              <a:t>Step 5: Inspect The Joint and Cleanup:</a:t>
            </a:r>
            <a:endParaRPr lang="en-US" sz="1700" b="0" i="0">
              <a:effectLst/>
              <a:latin typeface="myriad-pro"/>
            </a:endParaRPr>
          </a:p>
          <a:p>
            <a:pPr marL="0" indent="0">
              <a:buNone/>
            </a:pPr>
            <a:r>
              <a:rPr lang="en-US" sz="1700" b="0" i="0">
                <a:effectLst/>
                <a:latin typeface="myriad-pro"/>
              </a:rPr>
              <a:t>Once the joint is made you should inspect it. Check for cold joints (described a little above and at length below), shorts with adjacent pads or poor flow. If the joint checks out, move on to the next. To trim the lead, use a small set of side cutters and cut at the top of the solder joint. After you have made all the solder joints, it is good practice to clean all the excess flux residue from the board. </a:t>
            </a:r>
          </a:p>
          <a:p>
            <a:endParaRPr lang="en-US" sz="1700" b="0" i="0">
              <a:effectLst/>
              <a:latin typeface="myriad-pro"/>
            </a:endParaRPr>
          </a:p>
          <a:p>
            <a:endParaRPr lang="en-CA" sz="1700"/>
          </a:p>
        </p:txBody>
      </p:sp>
    </p:spTree>
    <p:extLst>
      <p:ext uri="{BB962C8B-B14F-4D97-AF65-F5344CB8AC3E}">
        <p14:creationId xmlns:p14="http://schemas.microsoft.com/office/powerpoint/2010/main" val="413987148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7D77E6E-5A93-43BC-AC93-8F3003D24918}"/>
              </a:ext>
            </a:extLst>
          </p:cNvPr>
          <p:cNvPicPr>
            <a:picLocks noChangeAspect="1"/>
          </p:cNvPicPr>
          <p:nvPr/>
        </p:nvPicPr>
        <p:blipFill rotWithShape="1">
          <a:blip r:embed="rId2"/>
          <a:srcRect t="922" b="4060"/>
          <a:stretch/>
        </p:blipFill>
        <p:spPr>
          <a:xfrm>
            <a:off x="2511713" y="3849973"/>
            <a:ext cx="3634674" cy="1726796"/>
          </a:xfrm>
          <a:prstGeom prst="rect">
            <a:avLst/>
          </a:prstGeom>
        </p:spPr>
      </p:pic>
      <p:grpSp>
        <p:nvGrpSpPr>
          <p:cNvPr id="67" name="Group 31">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3" name="Rectangle 32">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35">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CC659-33F3-4F89-8E3A-16817D1AA5CB}"/>
              </a:ext>
            </a:extLst>
          </p:cNvPr>
          <p:cNvSpPr>
            <a:spLocks noGrp="1"/>
          </p:cNvSpPr>
          <p:nvPr>
            <p:ph type="title"/>
          </p:nvPr>
        </p:nvSpPr>
        <p:spPr>
          <a:xfrm>
            <a:off x="740584" y="859808"/>
            <a:ext cx="3543197" cy="2878986"/>
          </a:xfrm>
        </p:spPr>
        <p:txBody>
          <a:bodyPr>
            <a:normAutofit/>
          </a:bodyPr>
          <a:lstStyle/>
          <a:p>
            <a:pPr algn="ctr"/>
            <a:r>
              <a:rPr lang="en-CA">
                <a:solidFill>
                  <a:schemeClr val="bg1"/>
                </a:solidFill>
              </a:rPr>
              <a:t>TESTING WITH MULTIMETER</a:t>
            </a:r>
          </a:p>
        </p:txBody>
      </p:sp>
      <p:grpSp>
        <p:nvGrpSpPr>
          <p:cNvPr id="69"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39" name="Freeform: Shape 38">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53"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54" name="Freeform: Shape 53">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BF8711A-A594-45FF-905B-2ADCEA5A7F1B}"/>
              </a:ext>
            </a:extLst>
          </p:cNvPr>
          <p:cNvSpPr>
            <a:spLocks noGrp="1"/>
          </p:cNvSpPr>
          <p:nvPr>
            <p:ph idx="1"/>
          </p:nvPr>
        </p:nvSpPr>
        <p:spPr>
          <a:xfrm>
            <a:off x="6477270" y="685805"/>
            <a:ext cx="4974771" cy="5534019"/>
          </a:xfrm>
        </p:spPr>
        <p:txBody>
          <a:bodyPr>
            <a:normAutofit/>
          </a:bodyPr>
          <a:lstStyle/>
          <a:p>
            <a:pPr fontAlgn="base"/>
            <a:r>
              <a:rPr lang="en-US" sz="2000" b="0" i="0">
                <a:solidFill>
                  <a:schemeClr val="bg1"/>
                </a:solidFill>
                <a:effectLst/>
                <a:latin typeface="Roboto" panose="02000000000000000000" pitchFamily="2" charset="0"/>
              </a:rPr>
              <a:t>You can also use the continuity function on your multimeter to test a solder joint. First, set your multimeter to continuity mode (looks like sound waves going out left to right in a cone shape). Touch the leads together and make sure the multimeter beeps.</a:t>
            </a:r>
          </a:p>
          <a:p>
            <a:pPr fontAlgn="base"/>
            <a:r>
              <a:rPr lang="en-US" sz="2000" b="0" i="0">
                <a:solidFill>
                  <a:schemeClr val="bg1"/>
                </a:solidFill>
                <a:effectLst/>
                <a:latin typeface="Roboto" panose="02000000000000000000" pitchFamily="2" charset="0"/>
              </a:rPr>
              <a:t>Now, touch the leads to two points on opposite sides of your solder joint. The multimeter will beep if there is continuity detected. This means that conductive material (i.e. your solder joint) is connecting the points between your leads and that the solder joint is good from a continuity standpoint. If the multimeter does not beep, you do not have continuity.</a:t>
            </a:r>
          </a:p>
          <a:p>
            <a:pPr marL="0" indent="0">
              <a:buNone/>
            </a:pPr>
            <a:endParaRPr lang="en-CA" sz="2000">
              <a:solidFill>
                <a:schemeClr val="bg1"/>
              </a:solidFill>
            </a:endParaRPr>
          </a:p>
        </p:txBody>
      </p:sp>
    </p:spTree>
    <p:extLst>
      <p:ext uri="{BB962C8B-B14F-4D97-AF65-F5344CB8AC3E}">
        <p14:creationId xmlns:p14="http://schemas.microsoft.com/office/powerpoint/2010/main" val="499634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picture containing text, electronics, circuit&#10;&#10;Description automatically generated">
            <a:extLst>
              <a:ext uri="{FF2B5EF4-FFF2-40B4-BE49-F238E27FC236}">
                <a16:creationId xmlns:a16="http://schemas.microsoft.com/office/drawing/2014/main" id="{E280CE4A-25EB-4AC7-B382-8C787A71C4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236" b="776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B1E24-F934-4372-8F9D-DFBD6CFFEBC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OUTPUT(TOP VIEW)</a:t>
            </a:r>
          </a:p>
        </p:txBody>
      </p:sp>
      <p:cxnSp>
        <p:nvCxnSpPr>
          <p:cNvPr id="16"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070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FE102A6-A5F4-444B-B913-1949E8DB29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018" b="1298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B5F69-4B1E-4EF1-8B0D-2344B2E96DF6}"/>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OUTPUT(BOTTOM VIEW)</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208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C16A243-A32E-4224-8EFA-E06E27B6B529}"/>
              </a:ext>
            </a:extLst>
          </p:cNvPr>
          <p:cNvSpPr>
            <a:spLocks noGrp="1"/>
          </p:cNvSpPr>
          <p:nvPr>
            <p:ph type="title"/>
          </p:nvPr>
        </p:nvSpPr>
        <p:spPr>
          <a:xfrm>
            <a:off x="1014141" y="1450655"/>
            <a:ext cx="3932030" cy="3956690"/>
          </a:xfrm>
        </p:spPr>
        <p:txBody>
          <a:bodyPr anchor="ctr">
            <a:normAutofit/>
          </a:bodyPr>
          <a:lstStyle/>
          <a:p>
            <a:r>
              <a:rPr lang="en-CA" sz="5600">
                <a:solidFill>
                  <a:schemeClr val="bg1"/>
                </a:solidFill>
              </a:rPr>
              <a:t>REFERENCES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D6EA88-184C-4A37-AAB1-0D3B14F3EDA4}"/>
              </a:ext>
            </a:extLst>
          </p:cNvPr>
          <p:cNvSpPr>
            <a:spLocks noGrp="1"/>
          </p:cNvSpPr>
          <p:nvPr>
            <p:ph idx="1"/>
          </p:nvPr>
        </p:nvSpPr>
        <p:spPr>
          <a:xfrm>
            <a:off x="6096000" y="1108061"/>
            <a:ext cx="5008901" cy="4571972"/>
          </a:xfrm>
        </p:spPr>
        <p:txBody>
          <a:bodyPr anchor="ctr">
            <a:normAutofit/>
          </a:bodyPr>
          <a:lstStyle/>
          <a:p>
            <a:r>
              <a:rPr lang="en-CA" sz="1700">
                <a:solidFill>
                  <a:schemeClr val="bg1"/>
                </a:solidFill>
              </a:rPr>
              <a:t>INTRODUCTION TO PCB: </a:t>
            </a:r>
            <a:r>
              <a:rPr lang="en-CA" sz="1700">
                <a:solidFill>
                  <a:schemeClr val="bg1"/>
                </a:solidFill>
                <a:hlinkClick r:id="rId2"/>
              </a:rPr>
              <a:t>https://www.electronicsforu.com/technology-trends/learn-electronics/veroboard-zero-pcb-difference</a:t>
            </a:r>
            <a:endParaRPr lang="en-CA" sz="1700">
              <a:solidFill>
                <a:schemeClr val="bg1"/>
              </a:solidFill>
            </a:endParaRPr>
          </a:p>
          <a:p>
            <a:r>
              <a:rPr lang="en-CA" sz="1700">
                <a:solidFill>
                  <a:schemeClr val="bg1"/>
                </a:solidFill>
              </a:rPr>
              <a:t>STEPS FOR ZERO PCB DESIGNING: </a:t>
            </a:r>
            <a:r>
              <a:rPr lang="en-CA" sz="1700">
                <a:solidFill>
                  <a:schemeClr val="bg1"/>
                </a:solidFill>
                <a:hlinkClick r:id="rId3"/>
              </a:rPr>
              <a:t>https://www.instructables.com/Simple-PCB-soldering/</a:t>
            </a:r>
            <a:endParaRPr lang="en-CA" sz="1700">
              <a:solidFill>
                <a:schemeClr val="bg1"/>
              </a:solidFill>
            </a:endParaRPr>
          </a:p>
          <a:p>
            <a:r>
              <a:rPr lang="en-CA" sz="1700">
                <a:solidFill>
                  <a:schemeClr val="bg1"/>
                </a:solidFill>
              </a:rPr>
              <a:t>TYPES OF ZERO PCB: </a:t>
            </a:r>
            <a:r>
              <a:rPr lang="en-CA" sz="1700">
                <a:solidFill>
                  <a:schemeClr val="bg1"/>
                </a:solidFill>
                <a:hlinkClick r:id="rId4"/>
              </a:rPr>
              <a:t>https://www.theengineeringprojects.com/2018/03/different-types-of-pcb-printed-circuit-board.html</a:t>
            </a:r>
            <a:endParaRPr lang="en-CA" sz="1700">
              <a:solidFill>
                <a:schemeClr val="bg1"/>
              </a:solidFill>
            </a:endParaRPr>
          </a:p>
          <a:p>
            <a:r>
              <a:rPr lang="en-CA" sz="1700">
                <a:solidFill>
                  <a:schemeClr val="bg1"/>
                </a:solidFill>
              </a:rPr>
              <a:t>TESTING WITH MULTIMETER: </a:t>
            </a:r>
            <a:r>
              <a:rPr lang="en-CA" sz="1700">
                <a:solidFill>
                  <a:schemeClr val="bg1"/>
                </a:solidFill>
                <a:hlinkClick r:id="rId5"/>
              </a:rPr>
              <a:t>https://multimeterexpert.com/use-multimeter-test-solder-joint/</a:t>
            </a:r>
            <a:endParaRPr lang="en-CA" sz="1700">
              <a:solidFill>
                <a:schemeClr val="bg1"/>
              </a:solidFill>
            </a:endParaRPr>
          </a:p>
          <a:p>
            <a:r>
              <a:rPr lang="en-CA" sz="1700">
                <a:solidFill>
                  <a:schemeClr val="bg1"/>
                </a:solidFill>
              </a:rPr>
              <a:t>YOUTUBE: </a:t>
            </a:r>
            <a:r>
              <a:rPr lang="en-CA" sz="1700">
                <a:solidFill>
                  <a:schemeClr val="bg1"/>
                </a:solidFill>
                <a:hlinkClick r:id="rId6"/>
              </a:rPr>
              <a:t>https://www.youtube.com/watch?v=-JI3spJFX5w</a:t>
            </a:r>
            <a:endParaRPr lang="en-CA" sz="1700">
              <a:solidFill>
                <a:schemeClr val="bg1"/>
              </a:solidFill>
            </a:endParaRPr>
          </a:p>
        </p:txBody>
      </p:sp>
    </p:spTree>
    <p:extLst>
      <p:ext uri="{BB962C8B-B14F-4D97-AF65-F5344CB8AC3E}">
        <p14:creationId xmlns:p14="http://schemas.microsoft.com/office/powerpoint/2010/main" val="2739795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27ADDDD6-EC52-4B8A-B2AF-77FCABC6BC89}"/>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b="1" kern="1200" dirty="0">
                <a:solidFill>
                  <a:schemeClr val="bg1"/>
                </a:solidFill>
                <a:latin typeface="+mj-lt"/>
                <a:ea typeface="+mj-ea"/>
                <a:cs typeface="+mj-cs"/>
              </a:rPr>
              <a:t>THANK YOU</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6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electronics, circuit&#10;&#10;Description automatically generated">
            <a:extLst>
              <a:ext uri="{FF2B5EF4-FFF2-40B4-BE49-F238E27FC236}">
                <a16:creationId xmlns:a16="http://schemas.microsoft.com/office/drawing/2014/main" id="{B06CD722-9F3A-4712-BE36-8AF5DE52A962}"/>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742" b="14508"/>
          <a:stretch/>
        </p:blipFill>
        <p:spPr>
          <a:xfrm>
            <a:off x="20" y="10"/>
            <a:ext cx="12191979" cy="6857990"/>
          </a:xfrm>
          <a:prstGeom prst="rect">
            <a:avLst/>
          </a:prstGeom>
        </p:spPr>
      </p:pic>
      <p:sp>
        <p:nvSpPr>
          <p:cNvPr id="2" name="Title 1">
            <a:extLst>
              <a:ext uri="{FF2B5EF4-FFF2-40B4-BE49-F238E27FC236}">
                <a16:creationId xmlns:a16="http://schemas.microsoft.com/office/drawing/2014/main" id="{CF9CE515-0CDD-4FA4-8A49-BD7ADF6063FA}"/>
              </a:ext>
            </a:extLst>
          </p:cNvPr>
          <p:cNvSpPr>
            <a:spLocks noGrp="1"/>
          </p:cNvSpPr>
          <p:nvPr>
            <p:ph type="title"/>
          </p:nvPr>
        </p:nvSpPr>
        <p:spPr>
          <a:xfrm>
            <a:off x="841249" y="941832"/>
            <a:ext cx="10506456" cy="2057400"/>
          </a:xfrm>
        </p:spPr>
        <p:txBody>
          <a:bodyPr anchor="b">
            <a:normAutofit/>
          </a:bodyPr>
          <a:lstStyle/>
          <a:p>
            <a:pPr algn="ctr"/>
            <a:r>
              <a:rPr lang="en-CA" sz="6600" b="1" dirty="0"/>
              <a:t>INTRODUCTION TO PCB</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6B06A4-5F54-4CE0-A093-20A61CCFA318}"/>
              </a:ext>
            </a:extLst>
          </p:cNvPr>
          <p:cNvSpPr>
            <a:spLocks noGrp="1"/>
          </p:cNvSpPr>
          <p:nvPr>
            <p:ph idx="1"/>
          </p:nvPr>
        </p:nvSpPr>
        <p:spPr>
          <a:xfrm>
            <a:off x="841248" y="3502152"/>
            <a:ext cx="10506456" cy="2670048"/>
          </a:xfrm>
        </p:spPr>
        <p:txBody>
          <a:bodyPr>
            <a:normAutofit/>
          </a:bodyPr>
          <a:lstStyle/>
          <a:p>
            <a:r>
              <a:rPr lang="en-US" sz="2000" b="0" i="0" dirty="0">
                <a:effectLst/>
                <a:latin typeface="Poppins"/>
              </a:rPr>
              <a:t> </a:t>
            </a:r>
            <a:r>
              <a:rPr lang="en-US" sz="3600" b="0" i="0" dirty="0">
                <a:effectLst/>
                <a:latin typeface="Poppins"/>
              </a:rPr>
              <a:t>PCB(Printed Circuit Board), it is a printed circuit board which contains traces, lines and paths to electrically connect different components. It consists of substrate on which copper conducting material is laminated for creating a electrical connection between components.</a:t>
            </a:r>
            <a:endParaRPr lang="en-CA" sz="3600" dirty="0"/>
          </a:p>
        </p:txBody>
      </p:sp>
      <p:sp>
        <p:nvSpPr>
          <p:cNvPr id="6" name="TextBox 5">
            <a:extLst>
              <a:ext uri="{FF2B5EF4-FFF2-40B4-BE49-F238E27FC236}">
                <a16:creationId xmlns:a16="http://schemas.microsoft.com/office/drawing/2014/main" id="{32055A48-FA10-42A3-9414-8D7BE02FDAEF}"/>
              </a:ext>
            </a:extLst>
          </p:cNvPr>
          <p:cNvSpPr txBox="1"/>
          <p:nvPr/>
        </p:nvSpPr>
        <p:spPr>
          <a:xfrm>
            <a:off x="9751908" y="6657945"/>
            <a:ext cx="244009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10rem.net/blog/2012/01/04/mfos-synth-6-pcb-complete">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37434181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ircuit board&#10;&#10;Description automatically generated with medium confidence">
            <a:extLst>
              <a:ext uri="{FF2B5EF4-FFF2-40B4-BE49-F238E27FC236}">
                <a16:creationId xmlns:a16="http://schemas.microsoft.com/office/drawing/2014/main" id="{5E5D3B53-46B3-462A-99D1-058638E60C8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754" r="23289" b="1337"/>
          <a:stretch/>
        </p:blipFill>
        <p:spPr>
          <a:xfrm>
            <a:off x="3522468" y="10"/>
            <a:ext cx="8669532" cy="6857990"/>
          </a:xfrm>
          <a:prstGeom prst="rect">
            <a:avLst/>
          </a:prstGeom>
        </p:spPr>
      </p:pic>
      <p:sp>
        <p:nvSpPr>
          <p:cNvPr id="21" name="Rectangle 2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698F9E-76CC-48A7-B208-165D81486B7F}"/>
              </a:ext>
            </a:extLst>
          </p:cNvPr>
          <p:cNvSpPr>
            <a:spLocks noGrp="1"/>
          </p:cNvSpPr>
          <p:nvPr>
            <p:ph type="title"/>
          </p:nvPr>
        </p:nvSpPr>
        <p:spPr>
          <a:xfrm>
            <a:off x="371094" y="1161288"/>
            <a:ext cx="3438144" cy="1124712"/>
          </a:xfrm>
        </p:spPr>
        <p:txBody>
          <a:bodyPr anchor="b">
            <a:normAutofit/>
          </a:bodyPr>
          <a:lstStyle/>
          <a:p>
            <a:pPr algn="ctr"/>
            <a:r>
              <a:rPr lang="en-CA" sz="4000" b="1" dirty="0"/>
              <a:t>TYPES OF PCB</a:t>
            </a: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05EAEC-01DB-48E2-B510-78B1944EFC4F}"/>
              </a:ext>
            </a:extLst>
          </p:cNvPr>
          <p:cNvSpPr>
            <a:spLocks noGrp="1"/>
          </p:cNvSpPr>
          <p:nvPr>
            <p:ph idx="1"/>
          </p:nvPr>
        </p:nvSpPr>
        <p:spPr>
          <a:xfrm>
            <a:off x="371094" y="2718054"/>
            <a:ext cx="3845306" cy="3957066"/>
          </a:xfrm>
        </p:spPr>
        <p:txBody>
          <a:bodyPr anchor="t">
            <a:normAutofit fontScale="92500" lnSpcReduction="10000"/>
          </a:bodyPr>
          <a:lstStyle/>
          <a:p>
            <a:pPr marL="0" indent="0">
              <a:buNone/>
            </a:pPr>
            <a:r>
              <a:rPr lang="en-CA" sz="1800" b="0" i="0" dirty="0">
                <a:effectLst/>
                <a:latin typeface="Poppins"/>
              </a:rPr>
              <a:t>Following is the list of available PCBs in the market. You can choose any PCB based on your requirements related to project.</a:t>
            </a:r>
          </a:p>
          <a:p>
            <a:pPr>
              <a:buFont typeface="Arial" panose="020B0604020202020204" pitchFamily="34" charset="0"/>
              <a:buChar char="•"/>
            </a:pPr>
            <a:r>
              <a:rPr lang="en-CA" sz="1800" i="0" dirty="0">
                <a:effectLst/>
                <a:latin typeface="Poppins"/>
              </a:rPr>
              <a:t>Single Sided PCBs</a:t>
            </a:r>
          </a:p>
          <a:p>
            <a:pPr>
              <a:buFont typeface="Arial" panose="020B0604020202020204" pitchFamily="34" charset="0"/>
              <a:buChar char="•"/>
            </a:pPr>
            <a:r>
              <a:rPr lang="en-CA" sz="1800" i="0" dirty="0">
                <a:effectLst/>
                <a:latin typeface="Poppins"/>
              </a:rPr>
              <a:t>Double Sided PCBs</a:t>
            </a:r>
          </a:p>
          <a:p>
            <a:pPr>
              <a:buFont typeface="Arial" panose="020B0604020202020204" pitchFamily="34" charset="0"/>
              <a:buChar char="•"/>
            </a:pPr>
            <a:r>
              <a:rPr lang="en-CA" sz="1800" i="0" dirty="0">
                <a:effectLst/>
                <a:latin typeface="Poppins"/>
              </a:rPr>
              <a:t>Multilayer PCBs</a:t>
            </a:r>
          </a:p>
          <a:p>
            <a:pPr>
              <a:buFont typeface="Arial" panose="020B0604020202020204" pitchFamily="34" charset="0"/>
              <a:buChar char="•"/>
            </a:pPr>
            <a:r>
              <a:rPr lang="en-CA" sz="1800" i="0" dirty="0">
                <a:effectLst/>
                <a:latin typeface="Poppins"/>
              </a:rPr>
              <a:t>Rigid PCBs</a:t>
            </a:r>
          </a:p>
          <a:p>
            <a:pPr>
              <a:buFont typeface="Arial" panose="020B0604020202020204" pitchFamily="34" charset="0"/>
              <a:buChar char="•"/>
            </a:pPr>
            <a:r>
              <a:rPr lang="en-CA" sz="1800" i="0" dirty="0">
                <a:effectLst/>
                <a:latin typeface="Poppins"/>
              </a:rPr>
              <a:t>Flex PCBs</a:t>
            </a:r>
          </a:p>
          <a:p>
            <a:pPr>
              <a:buFont typeface="Arial" panose="020B0604020202020204" pitchFamily="34" charset="0"/>
              <a:buChar char="•"/>
            </a:pPr>
            <a:r>
              <a:rPr lang="en-CA" sz="1800" i="0" dirty="0">
                <a:effectLst/>
                <a:latin typeface="Poppins"/>
              </a:rPr>
              <a:t>Rigid-Flex PCBs</a:t>
            </a:r>
          </a:p>
          <a:p>
            <a:pPr>
              <a:buFont typeface="Arial" panose="020B0604020202020204" pitchFamily="34" charset="0"/>
              <a:buChar char="•"/>
            </a:pPr>
            <a:r>
              <a:rPr lang="en-CA" sz="1800" i="0" dirty="0">
                <a:effectLst/>
                <a:latin typeface="Poppins"/>
              </a:rPr>
              <a:t>High Frequency PCBs</a:t>
            </a:r>
          </a:p>
          <a:p>
            <a:pPr>
              <a:buFont typeface="Arial" panose="020B0604020202020204" pitchFamily="34" charset="0"/>
              <a:buChar char="•"/>
            </a:pPr>
            <a:r>
              <a:rPr lang="en-CA" sz="1800" i="0" dirty="0">
                <a:effectLst/>
                <a:latin typeface="Poppins"/>
              </a:rPr>
              <a:t>Aluminium Backed PCBs</a:t>
            </a:r>
          </a:p>
          <a:p>
            <a:pPr>
              <a:buFont typeface="Arial" panose="020B0604020202020204" pitchFamily="34" charset="0"/>
              <a:buChar char="•"/>
            </a:pPr>
            <a:r>
              <a:rPr lang="en-CA" sz="1800" i="0" dirty="0">
                <a:effectLst/>
                <a:latin typeface="Poppins"/>
              </a:rPr>
              <a:t>Zero PCB</a:t>
            </a:r>
          </a:p>
          <a:p>
            <a:endParaRPr lang="en-CA" sz="1100" dirty="0"/>
          </a:p>
        </p:txBody>
      </p:sp>
    </p:spTree>
    <p:extLst>
      <p:ext uri="{BB962C8B-B14F-4D97-AF65-F5344CB8AC3E}">
        <p14:creationId xmlns:p14="http://schemas.microsoft.com/office/powerpoint/2010/main" val="7513397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cture containing text, electronics, circuit&#10;&#10;Description automatically generated">
            <a:extLst>
              <a:ext uri="{FF2B5EF4-FFF2-40B4-BE49-F238E27FC236}">
                <a16:creationId xmlns:a16="http://schemas.microsoft.com/office/drawing/2014/main" id="{51464760-C48B-44F2-9BEB-076A93480C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83" r="-1" b="10008"/>
          <a:stretch/>
        </p:blipFill>
        <p:spPr>
          <a:xfrm>
            <a:off x="20" y="10"/>
            <a:ext cx="12188932" cy="6857990"/>
          </a:xfrm>
          <a:prstGeom prst="rect">
            <a:avLst/>
          </a:prstGeom>
        </p:spPr>
      </p:pic>
      <p:sp>
        <p:nvSpPr>
          <p:cNvPr id="18" name="Freeform: Shape 17">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02FD68-4F62-4A85-BEC9-F1BD97129AE3}"/>
              </a:ext>
            </a:extLst>
          </p:cNvPr>
          <p:cNvSpPr>
            <a:spLocks noGrp="1"/>
          </p:cNvSpPr>
          <p:nvPr>
            <p:ph type="title"/>
          </p:nvPr>
        </p:nvSpPr>
        <p:spPr>
          <a:xfrm>
            <a:off x="618062" y="4185749"/>
            <a:ext cx="9265771" cy="622836"/>
          </a:xfrm>
        </p:spPr>
        <p:txBody>
          <a:bodyPr>
            <a:normAutofit/>
          </a:bodyPr>
          <a:lstStyle/>
          <a:p>
            <a:r>
              <a:rPr lang="en-CA" sz="3600" b="1" dirty="0"/>
              <a:t>WHAT IS ZERO PCB ??</a:t>
            </a:r>
          </a:p>
        </p:txBody>
      </p:sp>
      <p:sp>
        <p:nvSpPr>
          <p:cNvPr id="3" name="Content Placeholder 2">
            <a:extLst>
              <a:ext uri="{FF2B5EF4-FFF2-40B4-BE49-F238E27FC236}">
                <a16:creationId xmlns:a16="http://schemas.microsoft.com/office/drawing/2014/main" id="{871F1C9A-463B-4BF5-8CE2-6D4F6EEB9A71}"/>
              </a:ext>
            </a:extLst>
          </p:cNvPr>
          <p:cNvSpPr>
            <a:spLocks noGrp="1"/>
          </p:cNvSpPr>
          <p:nvPr>
            <p:ph idx="1"/>
          </p:nvPr>
        </p:nvSpPr>
        <p:spPr>
          <a:xfrm>
            <a:off x="618063" y="4856921"/>
            <a:ext cx="9565028" cy="1249240"/>
          </a:xfrm>
        </p:spPr>
        <p:txBody>
          <a:bodyPr>
            <a:normAutofit/>
          </a:bodyPr>
          <a:lstStyle/>
          <a:p>
            <a:pPr marL="0" indent="0">
              <a:buNone/>
            </a:pPr>
            <a:r>
              <a:rPr lang="en-US" sz="2000" b="0" i="0" dirty="0">
                <a:effectLst/>
                <a:latin typeface="Open Sans" panose="020B0606030504020204" pitchFamily="34" charset="0"/>
              </a:rPr>
              <a:t>Zero PCB is basically a general-purpose printed circuit board (PCB), also known as </a:t>
            </a:r>
            <a:r>
              <a:rPr lang="en-US" sz="2000" b="0" i="0" dirty="0" err="1">
                <a:effectLst/>
                <a:latin typeface="Open Sans" panose="020B0606030504020204" pitchFamily="34" charset="0"/>
              </a:rPr>
              <a:t>perfboard</a:t>
            </a:r>
            <a:r>
              <a:rPr lang="en-US" sz="2000" b="0" i="0" dirty="0">
                <a:effectLst/>
                <a:latin typeface="Open Sans" panose="020B0606030504020204" pitchFamily="34" charset="0"/>
              </a:rPr>
              <a:t> or DOT PCB. It is a thin rigid copper sheet with holes pre-drilled at standard intervals across a grid with 2.54mm (0.1-inch) spacing between holes.</a:t>
            </a:r>
            <a:endParaRPr lang="en-CA" sz="2000" dirty="0"/>
          </a:p>
        </p:txBody>
      </p:sp>
      <p:sp>
        <p:nvSpPr>
          <p:cNvPr id="6" name="TextBox 5">
            <a:extLst>
              <a:ext uri="{FF2B5EF4-FFF2-40B4-BE49-F238E27FC236}">
                <a16:creationId xmlns:a16="http://schemas.microsoft.com/office/drawing/2014/main" id="{48CA2FB1-7F71-40C9-9357-4F3B7A719A77}"/>
              </a:ext>
            </a:extLst>
          </p:cNvPr>
          <p:cNvSpPr txBox="1"/>
          <p:nvPr/>
        </p:nvSpPr>
        <p:spPr>
          <a:xfrm>
            <a:off x="9881910" y="6657945"/>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electronics.stackexchange.com/questions/64008/software-to-design-a-2-sided-pcb-with-discrete-component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26209789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ircuit&#10;&#10;Description automatically generated">
            <a:extLst>
              <a:ext uri="{FF2B5EF4-FFF2-40B4-BE49-F238E27FC236}">
                <a16:creationId xmlns:a16="http://schemas.microsoft.com/office/drawing/2014/main" id="{F7CFBE26-0421-4A62-A451-70D3A626E98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18406" b="1"/>
          <a:stretch/>
        </p:blipFill>
        <p:spPr>
          <a:xfrm>
            <a:off x="3522468" y="10"/>
            <a:ext cx="8669532" cy="6857990"/>
          </a:xfrm>
          <a:prstGeom prst="rect">
            <a:avLst/>
          </a:prstGeom>
        </p:spPr>
      </p:pic>
      <p:sp>
        <p:nvSpPr>
          <p:cNvPr id="24" name="Rectangle 2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C0B6BF-ED0B-4A64-B9D7-F58CC6BAD87F}"/>
              </a:ext>
            </a:extLst>
          </p:cNvPr>
          <p:cNvSpPr>
            <a:spLocks noGrp="1"/>
          </p:cNvSpPr>
          <p:nvPr>
            <p:ph type="title"/>
          </p:nvPr>
        </p:nvSpPr>
        <p:spPr>
          <a:xfrm>
            <a:off x="371094" y="1161288"/>
            <a:ext cx="3438144" cy="1124712"/>
          </a:xfrm>
        </p:spPr>
        <p:txBody>
          <a:bodyPr anchor="b">
            <a:normAutofit/>
          </a:bodyPr>
          <a:lstStyle/>
          <a:p>
            <a:pPr algn="ctr"/>
            <a:r>
              <a:rPr lang="en-CA" sz="2600" b="1" dirty="0"/>
              <a:t>WHAT ARE THE FUNCTION OF HOLES ??</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BB9C75-2EDB-4F56-9AC3-6A5EC11358E9}"/>
              </a:ext>
            </a:extLst>
          </p:cNvPr>
          <p:cNvSpPr>
            <a:spLocks noGrp="1"/>
          </p:cNvSpPr>
          <p:nvPr>
            <p:ph idx="1"/>
          </p:nvPr>
        </p:nvSpPr>
        <p:spPr>
          <a:xfrm>
            <a:off x="371094" y="2718054"/>
            <a:ext cx="3794506" cy="3493770"/>
          </a:xfrm>
        </p:spPr>
        <p:txBody>
          <a:bodyPr anchor="t">
            <a:normAutofit lnSpcReduction="10000"/>
          </a:bodyPr>
          <a:lstStyle/>
          <a:p>
            <a:r>
              <a:rPr lang="en-US" sz="1700" b="0" i="0" dirty="0">
                <a:effectLst/>
                <a:latin typeface="Open Sans" panose="020B0606030504020204" pitchFamily="34" charset="0"/>
              </a:rPr>
              <a:t> </a:t>
            </a:r>
            <a:r>
              <a:rPr lang="en-US" sz="2000" dirty="0"/>
              <a:t>There are number of holes in the Zero PCB. </a:t>
            </a:r>
            <a:r>
              <a:rPr lang="en-US" sz="2000" b="0" i="0" dirty="0">
                <a:effectLst/>
              </a:rPr>
              <a:t>Each hole is encircled by a round or square copper pad so that component lead can be inserted into the hole and soldered around the pad without short-circuiting the nearby pads and other leads. For connecting the lead of component with another lead, solder these together or join these using a suitable conducting wire.</a:t>
            </a:r>
            <a:endParaRPr lang="en-CA" sz="2000" dirty="0"/>
          </a:p>
        </p:txBody>
      </p:sp>
      <p:sp>
        <p:nvSpPr>
          <p:cNvPr id="6" name="TextBox 5">
            <a:extLst>
              <a:ext uri="{FF2B5EF4-FFF2-40B4-BE49-F238E27FC236}">
                <a16:creationId xmlns:a16="http://schemas.microsoft.com/office/drawing/2014/main" id="{551908FF-D738-4DE2-9977-1AEB9CFB6B4E}"/>
              </a:ext>
            </a:extLst>
          </p:cNvPr>
          <p:cNvSpPr txBox="1"/>
          <p:nvPr/>
        </p:nvSpPr>
        <p:spPr>
          <a:xfrm>
            <a:off x="9751908" y="6657945"/>
            <a:ext cx="244009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technofaq.org/posts/2019/10/improving-quality-with-proper-printed-circuit-board-design/">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259859779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electronics, circuit&#10;&#10;Description automatically generated">
            <a:extLst>
              <a:ext uri="{FF2B5EF4-FFF2-40B4-BE49-F238E27FC236}">
                <a16:creationId xmlns:a16="http://schemas.microsoft.com/office/drawing/2014/main" id="{CD130BDE-0AAD-4084-8EE2-A9D792DD71E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7032" b="7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ADA4E67A-7EC7-49BE-A8C8-BDC51D407CD4}"/>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REQUIREMENTS</a:t>
            </a:r>
          </a:p>
        </p:txBody>
      </p:sp>
      <p:sp>
        <p:nvSpPr>
          <p:cNvPr id="3" name="Content Placeholder 2">
            <a:extLst>
              <a:ext uri="{FF2B5EF4-FFF2-40B4-BE49-F238E27FC236}">
                <a16:creationId xmlns:a16="http://schemas.microsoft.com/office/drawing/2014/main" id="{B0768912-A9AD-4AB0-B069-29DA519CFCAF}"/>
              </a:ext>
            </a:extLst>
          </p:cNvPr>
          <p:cNvSpPr>
            <a:spLocks noGrp="1"/>
          </p:cNvSpPr>
          <p:nvPr>
            <p:ph idx="1"/>
          </p:nvPr>
        </p:nvSpPr>
        <p:spPr>
          <a:xfrm>
            <a:off x="965200" y="4572002"/>
            <a:ext cx="10261600" cy="1202995"/>
          </a:xfrm>
        </p:spPr>
        <p:txBody>
          <a:bodyPr vert="horz" lIns="91440" tIns="45720" rIns="91440" bIns="45720" rtlCol="0">
            <a:normAutofit/>
          </a:bodyPr>
          <a:lstStyle/>
          <a:p>
            <a:pPr marL="0" indent="0" algn="ctr">
              <a:buNone/>
            </a:pPr>
            <a:r>
              <a:rPr lang="en-US" sz="3200" dirty="0"/>
              <a:t>For the fulfilment of this task, there are various hardware requirements.</a:t>
            </a:r>
          </a:p>
        </p:txBody>
      </p:sp>
    </p:spTree>
    <p:extLst>
      <p:ext uri="{BB962C8B-B14F-4D97-AF65-F5344CB8AC3E}">
        <p14:creationId xmlns:p14="http://schemas.microsoft.com/office/powerpoint/2010/main" val="37308742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61B4C03-0633-472C-B1C4-AD3ED83805C7}"/>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5" b="15255"/>
          <a:stretch/>
        </p:blipFill>
        <p:spPr>
          <a:xfrm>
            <a:off x="20" y="10"/>
            <a:ext cx="12191980" cy="6857990"/>
          </a:xfrm>
          <a:prstGeom prst="rect">
            <a:avLst/>
          </a:prstGeom>
        </p:spPr>
      </p:pic>
      <p:sp>
        <p:nvSpPr>
          <p:cNvPr id="2" name="Title 1">
            <a:extLst>
              <a:ext uri="{FF2B5EF4-FFF2-40B4-BE49-F238E27FC236}">
                <a16:creationId xmlns:a16="http://schemas.microsoft.com/office/drawing/2014/main" id="{8D1066A7-1711-4645-B32F-2B94335F7F22}"/>
              </a:ext>
            </a:extLst>
          </p:cNvPr>
          <p:cNvSpPr>
            <a:spLocks noGrp="1"/>
          </p:cNvSpPr>
          <p:nvPr>
            <p:ph type="title"/>
          </p:nvPr>
        </p:nvSpPr>
        <p:spPr>
          <a:xfrm>
            <a:off x="838199" y="1065862"/>
            <a:ext cx="6052955" cy="4726276"/>
          </a:xfrm>
        </p:spPr>
        <p:txBody>
          <a:bodyPr>
            <a:normAutofit/>
          </a:bodyPr>
          <a:lstStyle/>
          <a:p>
            <a:pPr algn="r"/>
            <a:r>
              <a:rPr lang="en-CA" sz="6800" b="1">
                <a:ln w="22225">
                  <a:solidFill>
                    <a:srgbClr val="FFFFFF"/>
                  </a:solidFill>
                </a:ln>
                <a:noFill/>
              </a:rPr>
              <a:t>REQUIREMENTS</a:t>
            </a:r>
          </a:p>
        </p:txBody>
      </p:sp>
      <p:cxnSp>
        <p:nvCxnSpPr>
          <p:cNvPr id="26" name="Straight Connector 2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F358F1-D5CE-49D3-B477-3B49E07D012A}"/>
              </a:ext>
            </a:extLst>
          </p:cNvPr>
          <p:cNvSpPr>
            <a:spLocks noGrp="1"/>
          </p:cNvSpPr>
          <p:nvPr>
            <p:ph idx="1"/>
          </p:nvPr>
        </p:nvSpPr>
        <p:spPr>
          <a:xfrm>
            <a:off x="7534641" y="1065862"/>
            <a:ext cx="3860002" cy="4726276"/>
          </a:xfrm>
        </p:spPr>
        <p:txBody>
          <a:bodyPr anchor="ctr">
            <a:normAutofit/>
          </a:bodyPr>
          <a:lstStyle/>
          <a:p>
            <a:r>
              <a:rPr lang="en-CA" sz="3600" dirty="0">
                <a:solidFill>
                  <a:srgbClr val="FFFFFF"/>
                </a:solidFill>
              </a:rPr>
              <a:t>Soldering Iron</a:t>
            </a:r>
          </a:p>
          <a:p>
            <a:r>
              <a:rPr lang="en-CA" sz="3600" dirty="0">
                <a:solidFill>
                  <a:srgbClr val="FFFFFF"/>
                </a:solidFill>
              </a:rPr>
              <a:t>Soldering Wire</a:t>
            </a:r>
          </a:p>
          <a:p>
            <a:r>
              <a:rPr lang="en-CA" sz="3600" dirty="0">
                <a:solidFill>
                  <a:srgbClr val="FFFFFF"/>
                </a:solidFill>
              </a:rPr>
              <a:t>Zero PCB</a:t>
            </a:r>
          </a:p>
          <a:p>
            <a:r>
              <a:rPr lang="en-CA" sz="3600" dirty="0">
                <a:solidFill>
                  <a:srgbClr val="FFFFFF"/>
                </a:solidFill>
              </a:rPr>
              <a:t>Headers</a:t>
            </a:r>
          </a:p>
          <a:p>
            <a:r>
              <a:rPr lang="en-CA" sz="3600" dirty="0">
                <a:solidFill>
                  <a:srgbClr val="FFFFFF"/>
                </a:solidFill>
              </a:rPr>
              <a:t>Jumper Wires</a:t>
            </a:r>
          </a:p>
          <a:p>
            <a:r>
              <a:rPr lang="en-CA" sz="3600" dirty="0">
                <a:solidFill>
                  <a:srgbClr val="FFFFFF"/>
                </a:solidFill>
              </a:rPr>
              <a:t>Multimeter</a:t>
            </a:r>
          </a:p>
        </p:txBody>
      </p:sp>
      <p:sp>
        <p:nvSpPr>
          <p:cNvPr id="7" name="TextBox 6">
            <a:extLst>
              <a:ext uri="{FF2B5EF4-FFF2-40B4-BE49-F238E27FC236}">
                <a16:creationId xmlns:a16="http://schemas.microsoft.com/office/drawing/2014/main" id="{8C11CF12-3CEA-4095-BE71-F3B6D99284D4}"/>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commons.wikimedia.org/wiki/File:Soldering_iron_and_accessories.jpg">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3396867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1790</Words>
  <Application>Microsoft Office PowerPoint</Application>
  <PresentationFormat>Widescreen</PresentationFormat>
  <Paragraphs>140</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Helvetica Neue</vt:lpstr>
      <vt:lpstr>myriad-pro</vt:lpstr>
      <vt:lpstr>Open Sans</vt:lpstr>
      <vt:lpstr>Poppins</vt:lpstr>
      <vt:lpstr>Roboto</vt:lpstr>
      <vt:lpstr>Times New Roman</vt:lpstr>
      <vt:lpstr>Office Theme</vt:lpstr>
      <vt:lpstr>IOT BASED BANK LOCKER SECURITY SYSTEM</vt:lpstr>
      <vt:lpstr>ZERO PCB IMPLEMENTATION</vt:lpstr>
      <vt:lpstr>UNTIL NOW</vt:lpstr>
      <vt:lpstr>INTRODUCTION TO PCB</vt:lpstr>
      <vt:lpstr>TYPES OF PCB</vt:lpstr>
      <vt:lpstr>WHAT IS ZERO PCB ??</vt:lpstr>
      <vt:lpstr>WHAT ARE THE FUNCTION OF HOLES ??</vt:lpstr>
      <vt:lpstr>REQUIREMENTS</vt:lpstr>
      <vt:lpstr>REQUIREMENTS</vt:lpstr>
      <vt:lpstr>REQUIREMENTS</vt:lpstr>
      <vt:lpstr>PROJECT OVERVIEW</vt:lpstr>
      <vt:lpstr>SCHEMATIC DIAGRAM</vt:lpstr>
      <vt:lpstr>PCB DESIGNING ONLINE</vt:lpstr>
      <vt:lpstr>INTRODUCTION TO SOLDERING</vt:lpstr>
      <vt:lpstr>STEPS FOR SOLDERING</vt:lpstr>
      <vt:lpstr>COLLECTING MATERIAL FOR SOLDERING</vt:lpstr>
      <vt:lpstr>PREPARING TO SOLDER</vt:lpstr>
      <vt:lpstr>PREPARING TO SOLDER</vt:lpstr>
      <vt:lpstr>SOLDERING A PCB</vt:lpstr>
      <vt:lpstr>SOLDERING A PCB</vt:lpstr>
      <vt:lpstr>COMPONENT PLACEMENT</vt:lpstr>
      <vt:lpstr>CONNECTIONS</vt:lpstr>
      <vt:lpstr>CONNECTIONS OF RTC WITH BEAGLEBONE BLACK</vt:lpstr>
      <vt:lpstr>CONNECTIONS</vt:lpstr>
      <vt:lpstr>CONNECTIONS OF VIBRATION SENSOR WITH BEAGLEBONE BLACK</vt:lpstr>
      <vt:lpstr>CONNECTIONS OF ESP8266 MODULE WITH BEAGLEBONE BLACK</vt:lpstr>
      <vt:lpstr>CONNECTIONS</vt:lpstr>
      <vt:lpstr>CONNECTIONS OF ESP32 CAM MODULE TO ESP8266 MODULE</vt:lpstr>
      <vt:lpstr>SOLDERING A PCB</vt:lpstr>
      <vt:lpstr>SOLDERING A PCB</vt:lpstr>
      <vt:lpstr>TESTING WITH MULTIMETER</vt:lpstr>
      <vt:lpstr>OUTPUT(TOP VIEW)</vt:lpstr>
      <vt:lpstr>OUTPUT(BOTTOM 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BANK LOCKER SECURITY SYSTEM</dc:title>
  <dc:creator>gillpreet0996@gmail.com</dc:creator>
  <cp:lastModifiedBy>gillpreet0996@gmail.com</cp:lastModifiedBy>
  <cp:revision>16</cp:revision>
  <dcterms:created xsi:type="dcterms:W3CDTF">2021-04-14T00:33:58Z</dcterms:created>
  <dcterms:modified xsi:type="dcterms:W3CDTF">2021-04-14T03:05:36Z</dcterms:modified>
</cp:coreProperties>
</file>