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95" r:id="rId2"/>
    <p:sldId id="294" r:id="rId3"/>
    <p:sldId id="257" r:id="rId4"/>
    <p:sldId id="279" r:id="rId5"/>
    <p:sldId id="280" r:id="rId6"/>
    <p:sldId id="282" r:id="rId7"/>
    <p:sldId id="283" r:id="rId8"/>
    <p:sldId id="284" r:id="rId9"/>
    <p:sldId id="285" r:id="rId10"/>
    <p:sldId id="286" r:id="rId11"/>
    <p:sldId id="287" r:id="rId12"/>
    <p:sldId id="288" r:id="rId13"/>
    <p:sldId id="281" r:id="rId14"/>
    <p:sldId id="267" r:id="rId15"/>
    <p:sldId id="268" r:id="rId16"/>
    <p:sldId id="263" r:id="rId17"/>
    <p:sldId id="271" r:id="rId18"/>
    <p:sldId id="272" r:id="rId19"/>
    <p:sldId id="278" r:id="rId20"/>
    <p:sldId id="289" r:id="rId21"/>
    <p:sldId id="276" r:id="rId22"/>
    <p:sldId id="277" r:id="rId23"/>
    <p:sldId id="292" r:id="rId24"/>
    <p:sldId id="293" r:id="rId25"/>
    <p:sldId id="291" r:id="rId26"/>
    <p:sldId id="29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70C4A0C7-7A29-4917-8838-47B27CC50987}" type="datetimeFigureOut">
              <a:rPr lang="en-US" smtClean="0"/>
              <a:pPr/>
              <a:t>5/10/2023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E5F3CE2-9407-4804-9A0D-A6385D8F8E33}"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4A0C7-7A29-4917-8838-47B27CC50987}"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F3CE2-9407-4804-9A0D-A6385D8F8E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4A0C7-7A29-4917-8838-47B27CC50987}"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F3CE2-9407-4804-9A0D-A6385D8F8E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4A0C7-7A29-4917-8838-47B27CC50987}"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F3CE2-9407-4804-9A0D-A6385D8F8E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C4A0C7-7A29-4917-8838-47B27CC50987}"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F3CE2-9407-4804-9A0D-A6385D8F8E33}"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4A0C7-7A29-4917-8838-47B27CC50987}"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F3CE2-9407-4804-9A0D-A6385D8F8E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C4A0C7-7A29-4917-8838-47B27CC50987}" type="datetimeFigureOut">
              <a:rPr lang="en-US" smtClean="0"/>
              <a:pPr/>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5F3CE2-9407-4804-9A0D-A6385D8F8E33}"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70C4A0C7-7A29-4917-8838-47B27CC50987}" type="datetimeFigureOut">
              <a:rPr lang="en-US" smtClean="0"/>
              <a:pPr/>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5F3CE2-9407-4804-9A0D-A6385D8F8E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4A0C7-7A29-4917-8838-47B27CC50987}" type="datetimeFigureOut">
              <a:rPr lang="en-US" smtClean="0"/>
              <a:pPr/>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5F3CE2-9407-4804-9A0D-A6385D8F8E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4A0C7-7A29-4917-8838-47B27CC50987}"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F3CE2-9407-4804-9A0D-A6385D8F8E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70C4A0C7-7A29-4917-8838-47B27CC50987}" type="datetimeFigureOut">
              <a:rPr lang="en-US" smtClean="0"/>
              <a:pPr/>
              <a:t>5/10/2023</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CE5F3CE2-9407-4804-9A0D-A6385D8F8E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0C4A0C7-7A29-4917-8838-47B27CC50987}" type="datetimeFigureOut">
              <a:rPr lang="en-US" smtClean="0"/>
              <a:pPr/>
              <a:t>5/10/2023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E5F3CE2-9407-4804-9A0D-A6385D8F8E3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553200"/>
          </a:xfrm>
        </p:spPr>
        <p:txBody>
          <a:bodyPr/>
          <a:lstStyle/>
          <a:p>
            <a:pPr algn="ctr"/>
            <a:r>
              <a:rPr lang="en-US" sz="1800" b="1" dirty="0">
                <a:solidFill>
                  <a:schemeClr val="tx1">
                    <a:lumMod val="95000"/>
                  </a:schemeClr>
                </a:solidFill>
                <a:latin typeface="Constantia" pitchFamily="18" charset="0"/>
              </a:rPr>
              <a:t>A</a:t>
            </a:r>
            <a:br>
              <a:rPr lang="en-GB" sz="1800" b="1" dirty="0">
                <a:solidFill>
                  <a:schemeClr val="tx1">
                    <a:lumMod val="95000"/>
                  </a:schemeClr>
                </a:solidFill>
                <a:latin typeface="Constantia" pitchFamily="18" charset="0"/>
              </a:rPr>
            </a:br>
            <a:r>
              <a:rPr lang="en-US" sz="1800" b="1" dirty="0">
                <a:solidFill>
                  <a:schemeClr val="tx1">
                    <a:lumMod val="95000"/>
                  </a:schemeClr>
                </a:solidFill>
                <a:latin typeface="Constantia" pitchFamily="18" charset="0"/>
              </a:rPr>
              <a:t>SEMINAR  REPORT</a:t>
            </a:r>
            <a:br>
              <a:rPr lang="en-GB" sz="1800" b="1" dirty="0">
                <a:solidFill>
                  <a:schemeClr val="tx1">
                    <a:lumMod val="95000"/>
                  </a:schemeClr>
                </a:solidFill>
                <a:latin typeface="Constantia" pitchFamily="18" charset="0"/>
              </a:rPr>
            </a:br>
            <a:r>
              <a:rPr lang="en-US" sz="1800" b="1" dirty="0">
                <a:solidFill>
                  <a:schemeClr val="tx1">
                    <a:lumMod val="95000"/>
                  </a:schemeClr>
                </a:solidFill>
                <a:latin typeface="Constantia" pitchFamily="18" charset="0"/>
              </a:rPr>
              <a:t>ON</a:t>
            </a:r>
            <a:br>
              <a:rPr lang="en-US" sz="1800" b="1" dirty="0">
                <a:solidFill>
                  <a:schemeClr val="tx1">
                    <a:lumMod val="95000"/>
                  </a:schemeClr>
                </a:solidFill>
                <a:latin typeface="Constantia" pitchFamily="18" charset="0"/>
              </a:rPr>
            </a:br>
            <a:r>
              <a:rPr lang="en-US" sz="1800" b="1" dirty="0">
                <a:solidFill>
                  <a:schemeClr val="tx1">
                    <a:lumMod val="95000"/>
                  </a:schemeClr>
                </a:solidFill>
                <a:latin typeface="Colonna MT" pitchFamily="82" charset="0"/>
              </a:rPr>
              <a:t>“LI-FI  Technology”</a:t>
            </a:r>
            <a:br>
              <a:rPr lang="en-US" sz="1800" b="1" dirty="0">
                <a:solidFill>
                  <a:schemeClr val="tx1">
                    <a:lumMod val="95000"/>
                  </a:schemeClr>
                </a:solidFill>
                <a:latin typeface="Colonna MT" pitchFamily="82" charset="0"/>
              </a:rPr>
            </a:br>
            <a:r>
              <a:rPr lang="en-US" sz="1800" b="1" dirty="0">
                <a:solidFill>
                  <a:schemeClr val="tx1">
                    <a:lumMod val="95000"/>
                  </a:schemeClr>
                </a:solidFill>
                <a:latin typeface="Constantia" pitchFamily="18" charset="0"/>
              </a:rPr>
              <a:t>Submitted  to  the  </a:t>
            </a:r>
            <a:r>
              <a:rPr lang="en-US" sz="1800" b="1" dirty="0" err="1">
                <a:solidFill>
                  <a:schemeClr val="tx1">
                    <a:lumMod val="95000"/>
                  </a:schemeClr>
                </a:solidFill>
                <a:latin typeface="Constantia" pitchFamily="18" charset="0"/>
              </a:rPr>
              <a:t>Gondwana</a:t>
            </a:r>
            <a:r>
              <a:rPr lang="en-US" sz="1800" b="1" dirty="0">
                <a:solidFill>
                  <a:schemeClr val="tx1">
                    <a:lumMod val="95000"/>
                  </a:schemeClr>
                </a:solidFill>
                <a:latin typeface="Constantia" pitchFamily="18" charset="0"/>
              </a:rPr>
              <a:t>  University , </a:t>
            </a:r>
            <a:r>
              <a:rPr lang="en-US" sz="1800" b="1" dirty="0" err="1">
                <a:solidFill>
                  <a:schemeClr val="tx1">
                    <a:lumMod val="95000"/>
                  </a:schemeClr>
                </a:solidFill>
                <a:latin typeface="Constantia" pitchFamily="18" charset="0"/>
              </a:rPr>
              <a:t>Gadchiroli</a:t>
            </a:r>
            <a:r>
              <a:rPr lang="en-US" sz="1800" b="1" dirty="0">
                <a:solidFill>
                  <a:schemeClr val="tx1">
                    <a:lumMod val="95000"/>
                  </a:schemeClr>
                </a:solidFill>
                <a:latin typeface="Constantia" pitchFamily="18" charset="0"/>
              </a:rPr>
              <a:t>.</a:t>
            </a:r>
            <a:br>
              <a:rPr lang="en-GB" sz="1800" b="1" dirty="0">
                <a:solidFill>
                  <a:schemeClr val="tx1">
                    <a:lumMod val="95000"/>
                  </a:schemeClr>
                </a:solidFill>
                <a:latin typeface="Constantia" pitchFamily="18" charset="0"/>
              </a:rPr>
            </a:br>
            <a:r>
              <a:rPr lang="en-US" sz="1800" b="1" dirty="0">
                <a:solidFill>
                  <a:schemeClr val="tx1">
                    <a:lumMod val="95000"/>
                  </a:schemeClr>
                </a:solidFill>
                <a:latin typeface="Constantia" pitchFamily="18" charset="0"/>
              </a:rPr>
              <a:t>As  partial  fulfillment  of  MCA – </a:t>
            </a:r>
            <a:r>
              <a:rPr lang="en-US" sz="2400" b="1" dirty="0">
                <a:solidFill>
                  <a:schemeClr val="tx1">
                    <a:lumMod val="95000"/>
                  </a:schemeClr>
                </a:solidFill>
                <a:latin typeface="Constantia" pitchFamily="18" charset="0"/>
              </a:rPr>
              <a:t>2</a:t>
            </a:r>
            <a:r>
              <a:rPr lang="en-US" sz="1800" b="1" dirty="0">
                <a:solidFill>
                  <a:schemeClr val="tx1">
                    <a:lumMod val="95000"/>
                  </a:schemeClr>
                </a:solidFill>
                <a:latin typeface="Constantia" pitchFamily="18" charset="0"/>
              </a:rPr>
              <a:t> </a:t>
            </a:r>
            <a:r>
              <a:rPr lang="en-US" sz="1800" b="1" dirty="0" err="1">
                <a:solidFill>
                  <a:schemeClr val="tx1">
                    <a:lumMod val="95000"/>
                  </a:schemeClr>
                </a:solidFill>
                <a:latin typeface="Constantia" pitchFamily="18" charset="0"/>
              </a:rPr>
              <a:t>nd</a:t>
            </a:r>
            <a:r>
              <a:rPr lang="en-US" sz="1800" b="1" dirty="0">
                <a:solidFill>
                  <a:schemeClr val="tx1">
                    <a:lumMod val="95000"/>
                  </a:schemeClr>
                </a:solidFill>
                <a:latin typeface="Constantia" pitchFamily="18" charset="0"/>
              </a:rPr>
              <a:t>( Sem -IV)</a:t>
            </a:r>
            <a:br>
              <a:rPr lang="en-US" sz="1800" b="1" dirty="0">
                <a:solidFill>
                  <a:schemeClr val="tx1">
                    <a:lumMod val="95000"/>
                  </a:schemeClr>
                </a:solidFill>
                <a:latin typeface="Constantia" pitchFamily="18" charset="0"/>
              </a:rPr>
            </a:br>
            <a:r>
              <a:rPr lang="en-US" sz="1800" b="1" dirty="0">
                <a:solidFill>
                  <a:schemeClr val="tx1">
                    <a:lumMod val="95000"/>
                  </a:schemeClr>
                </a:solidFill>
                <a:latin typeface="Constantia" pitchFamily="18" charset="0"/>
              </a:rPr>
              <a:t>Submitted  by</a:t>
            </a:r>
            <a:br>
              <a:rPr lang="en-GB" sz="1800" b="1" dirty="0">
                <a:solidFill>
                  <a:schemeClr val="tx1">
                    <a:lumMod val="95000"/>
                  </a:schemeClr>
                </a:solidFill>
                <a:latin typeface="Constantia" pitchFamily="18" charset="0"/>
              </a:rPr>
            </a:br>
            <a:r>
              <a:rPr lang="en-US" sz="1800" b="1" dirty="0">
                <a:solidFill>
                  <a:schemeClr val="tx1">
                    <a:lumMod val="95000"/>
                  </a:schemeClr>
                </a:solidFill>
                <a:latin typeface="Colonna MT" pitchFamily="82" charset="0"/>
              </a:rPr>
              <a:t>MR.  </a:t>
            </a:r>
            <a:r>
              <a:rPr lang="en-US" sz="1800" b="1" dirty="0" err="1">
                <a:solidFill>
                  <a:schemeClr val="tx1">
                    <a:lumMod val="95000"/>
                  </a:schemeClr>
                </a:solidFill>
                <a:latin typeface="Colonna MT" pitchFamily="82" charset="0"/>
              </a:rPr>
              <a:t>Nilesh</a:t>
            </a:r>
            <a:r>
              <a:rPr lang="en-US" sz="1800" b="1" dirty="0">
                <a:solidFill>
                  <a:schemeClr val="tx1">
                    <a:lumMod val="95000"/>
                  </a:schemeClr>
                </a:solidFill>
                <a:latin typeface="Colonna MT" pitchFamily="82" charset="0"/>
              </a:rPr>
              <a:t>  M.  </a:t>
            </a:r>
            <a:r>
              <a:rPr lang="en-US" sz="1800" b="1" dirty="0" err="1">
                <a:solidFill>
                  <a:schemeClr val="tx1">
                    <a:lumMod val="95000"/>
                  </a:schemeClr>
                </a:solidFill>
                <a:latin typeface="Colonna MT" pitchFamily="82" charset="0"/>
              </a:rPr>
              <a:t>Urkude</a:t>
            </a:r>
            <a:br>
              <a:rPr lang="en-US" b="1" i="1" dirty="0">
                <a:solidFill>
                  <a:schemeClr val="tx1">
                    <a:lumMod val="95000"/>
                  </a:schemeClr>
                </a:solidFill>
              </a:rPr>
            </a:br>
            <a:br>
              <a:rPr lang="en-GB" dirty="0">
                <a:solidFill>
                  <a:schemeClr val="tx1">
                    <a:lumMod val="95000"/>
                  </a:schemeClr>
                </a:solidFill>
              </a:rPr>
            </a:br>
            <a:r>
              <a:rPr lang="en-US" b="1" i="1" dirty="0">
                <a:solidFill>
                  <a:schemeClr val="tx1">
                    <a:lumMod val="95000"/>
                  </a:schemeClr>
                </a:solidFill>
              </a:rPr>
              <a:t>  </a:t>
            </a:r>
            <a:br>
              <a:rPr lang="en-GB" dirty="0">
                <a:solidFill>
                  <a:schemeClr val="tx1">
                    <a:lumMod val="95000"/>
                  </a:schemeClr>
                </a:solidFill>
              </a:rPr>
            </a:br>
            <a:r>
              <a:rPr lang="en-US" b="1" i="1" dirty="0">
                <a:solidFill>
                  <a:schemeClr val="tx1">
                    <a:lumMod val="95000"/>
                  </a:schemeClr>
                </a:solidFill>
              </a:rPr>
              <a:t> </a:t>
            </a:r>
            <a:br>
              <a:rPr lang="en-GB" dirty="0">
                <a:solidFill>
                  <a:schemeClr val="tx1">
                    <a:lumMod val="95000"/>
                  </a:schemeClr>
                </a:solidFill>
              </a:rPr>
            </a:br>
            <a:br>
              <a:rPr lang="en-US" sz="1800" dirty="0">
                <a:solidFill>
                  <a:schemeClr val="tx1">
                    <a:lumMod val="95000"/>
                  </a:schemeClr>
                </a:solidFill>
              </a:rPr>
            </a:br>
            <a:r>
              <a:rPr lang="en-US" sz="1800" b="1" dirty="0">
                <a:solidFill>
                  <a:schemeClr val="tx1">
                    <a:lumMod val="95000"/>
                  </a:schemeClr>
                </a:solidFill>
                <a:latin typeface="Constantia" pitchFamily="18" charset="0"/>
              </a:rPr>
              <a:t>Guided by </a:t>
            </a:r>
            <a:br>
              <a:rPr lang="en-GB" sz="1800" b="1" dirty="0">
                <a:solidFill>
                  <a:schemeClr val="tx1">
                    <a:lumMod val="95000"/>
                  </a:schemeClr>
                </a:solidFill>
                <a:latin typeface="Constantia" pitchFamily="18" charset="0"/>
              </a:rPr>
            </a:br>
            <a:r>
              <a:rPr lang="en-GB" sz="1800" b="1" dirty="0">
                <a:solidFill>
                  <a:schemeClr val="tx1">
                    <a:lumMod val="95000"/>
                  </a:schemeClr>
                </a:solidFill>
                <a:latin typeface="Constantia" pitchFamily="18" charset="0"/>
              </a:rPr>
              <a:t>Asst. </a:t>
            </a:r>
            <a:r>
              <a:rPr lang="en-GB" sz="1800" b="1">
                <a:solidFill>
                  <a:schemeClr val="tx1">
                    <a:lumMod val="95000"/>
                  </a:schemeClr>
                </a:solidFill>
                <a:latin typeface="Constantia" pitchFamily="18" charset="0"/>
              </a:rPr>
              <a:t>Prof.   Leena </a:t>
            </a:r>
            <a:r>
              <a:rPr lang="en-GB" sz="1800" b="1" dirty="0" err="1">
                <a:solidFill>
                  <a:schemeClr val="tx1">
                    <a:lumMod val="95000"/>
                  </a:schemeClr>
                </a:solidFill>
                <a:latin typeface="Constantia" pitchFamily="18" charset="0"/>
              </a:rPr>
              <a:t>Nasre</a:t>
            </a:r>
            <a:br>
              <a:rPr lang="en-GB" sz="1800" b="1" dirty="0">
                <a:solidFill>
                  <a:schemeClr val="tx1">
                    <a:lumMod val="95000"/>
                  </a:schemeClr>
                </a:solidFill>
                <a:latin typeface="Constantia" pitchFamily="18" charset="0"/>
              </a:rPr>
            </a:br>
            <a:r>
              <a:rPr lang="en-US" sz="1800" b="1" dirty="0">
                <a:solidFill>
                  <a:schemeClr val="tx1">
                    <a:lumMod val="95000"/>
                  </a:schemeClr>
                </a:solidFill>
                <a:latin typeface="Constantia" pitchFamily="18" charset="0"/>
              </a:rPr>
              <a:t> Department  of  Computer  Studies  &amp;  Research</a:t>
            </a:r>
            <a:br>
              <a:rPr lang="en-GB" sz="1800" b="1" dirty="0">
                <a:solidFill>
                  <a:schemeClr val="tx1">
                    <a:lumMod val="95000"/>
                  </a:schemeClr>
                </a:solidFill>
                <a:latin typeface="Constantia" pitchFamily="18" charset="0"/>
              </a:rPr>
            </a:br>
            <a:r>
              <a:rPr lang="en-US" sz="1800" b="1" dirty="0" err="1">
                <a:solidFill>
                  <a:schemeClr val="tx1">
                    <a:lumMod val="95000"/>
                  </a:schemeClr>
                </a:solidFill>
                <a:latin typeface="Constantia" pitchFamily="18" charset="0"/>
              </a:rPr>
              <a:t>Sardar</a:t>
            </a:r>
            <a:r>
              <a:rPr lang="en-US" sz="1800" b="1" dirty="0">
                <a:solidFill>
                  <a:schemeClr val="tx1">
                    <a:lumMod val="95000"/>
                  </a:schemeClr>
                </a:solidFill>
                <a:latin typeface="Constantia" pitchFamily="18" charset="0"/>
              </a:rPr>
              <a:t>  Patel  </a:t>
            </a:r>
            <a:r>
              <a:rPr lang="en-US" sz="1800" b="1" dirty="0" err="1">
                <a:solidFill>
                  <a:schemeClr val="tx1">
                    <a:lumMod val="95000"/>
                  </a:schemeClr>
                </a:solidFill>
                <a:latin typeface="Constantia" pitchFamily="18" charset="0"/>
              </a:rPr>
              <a:t>Mahavidyalaya</a:t>
            </a:r>
            <a:r>
              <a:rPr lang="en-US" sz="1800" b="1" dirty="0">
                <a:solidFill>
                  <a:schemeClr val="tx1">
                    <a:lumMod val="95000"/>
                  </a:schemeClr>
                </a:solidFill>
                <a:latin typeface="Constantia" pitchFamily="18" charset="0"/>
              </a:rPr>
              <a:t> ,  </a:t>
            </a:r>
            <a:r>
              <a:rPr lang="en-US" sz="1800" b="1" dirty="0" err="1">
                <a:solidFill>
                  <a:schemeClr val="tx1">
                    <a:lumMod val="95000"/>
                  </a:schemeClr>
                </a:solidFill>
                <a:latin typeface="Constantia" pitchFamily="18" charset="0"/>
              </a:rPr>
              <a:t>Chandrapur</a:t>
            </a:r>
            <a:br>
              <a:rPr lang="en-US" sz="1800" b="1" dirty="0">
                <a:solidFill>
                  <a:schemeClr val="tx1">
                    <a:lumMod val="95000"/>
                  </a:schemeClr>
                </a:solidFill>
                <a:latin typeface="Constantia" pitchFamily="18" charset="0"/>
              </a:rPr>
            </a:br>
            <a:r>
              <a:rPr lang="en-US" sz="1800" b="1" dirty="0">
                <a:solidFill>
                  <a:schemeClr val="tx1">
                    <a:lumMod val="95000"/>
                  </a:schemeClr>
                </a:solidFill>
                <a:latin typeface="Constantia" pitchFamily="18" charset="0"/>
              </a:rPr>
              <a:t>Session</a:t>
            </a:r>
            <a:br>
              <a:rPr lang="en-GB" sz="1800" b="1" dirty="0">
                <a:solidFill>
                  <a:schemeClr val="tx1">
                    <a:lumMod val="95000"/>
                  </a:schemeClr>
                </a:solidFill>
                <a:latin typeface="Constantia" pitchFamily="18" charset="0"/>
              </a:rPr>
            </a:br>
            <a:r>
              <a:rPr lang="en-US" sz="1800" b="1" dirty="0">
                <a:solidFill>
                  <a:schemeClr val="tx1">
                    <a:lumMod val="95000"/>
                  </a:schemeClr>
                </a:solidFill>
                <a:latin typeface="Constantia" pitchFamily="18" charset="0"/>
              </a:rPr>
              <a:t>2022-23</a:t>
            </a:r>
            <a:endParaRPr lang="en-US" sz="1800" dirty="0"/>
          </a:p>
        </p:txBody>
      </p:sp>
      <p:pic>
        <p:nvPicPr>
          <p:cNvPr id="4" name="Content Placeholder 3" descr="download (1).jpg"/>
          <p:cNvPicPr>
            <a:picLocks noGrp="1" noChangeAspect="1"/>
          </p:cNvPicPr>
          <p:nvPr>
            <p:ph idx="1"/>
          </p:nvPr>
        </p:nvPicPr>
        <p:blipFill>
          <a:blip r:embed="rId2"/>
          <a:stretch>
            <a:fillRect/>
          </a:stretch>
        </p:blipFill>
        <p:spPr>
          <a:xfrm>
            <a:off x="3886200" y="2438400"/>
            <a:ext cx="1909762" cy="18288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lcsnap-2013-01-22-17h56m45s98.png"/>
          <p:cNvPicPr>
            <a:picLocks noChangeAspect="1"/>
          </p:cNvPicPr>
          <p:nvPr/>
        </p:nvPicPr>
        <p:blipFill>
          <a:blip r:embed="rId2"/>
          <a:stretch>
            <a:fillRect/>
          </a:stretch>
        </p:blipFill>
        <p:spPr>
          <a:xfrm>
            <a:off x="228600" y="228600"/>
            <a:ext cx="8458200" cy="624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690585" cy="11430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Infrared rays in Remote control</a:t>
            </a:r>
          </a:p>
        </p:txBody>
      </p:sp>
      <p:pic>
        <p:nvPicPr>
          <p:cNvPr id="5" name="Picture 4" descr="vlcsnap-2013-01-22-18h10m37s239.png"/>
          <p:cNvPicPr>
            <a:picLocks noChangeAspect="1"/>
          </p:cNvPicPr>
          <p:nvPr/>
        </p:nvPicPr>
        <p:blipFill>
          <a:blip r:embed="rId2"/>
          <a:stretch>
            <a:fillRect/>
          </a:stretch>
        </p:blipFill>
        <p:spPr>
          <a:xfrm>
            <a:off x="990600" y="1524000"/>
            <a:ext cx="7162800" cy="4953000"/>
          </a:xfrm>
          <a:prstGeom prst="rect">
            <a:avLst/>
          </a:prstGeom>
          <a:ln>
            <a:solidFill>
              <a:schemeClr val="bg1"/>
            </a:solidFill>
          </a:ln>
        </p:spPr>
      </p:pic>
      <p:sp>
        <p:nvSpPr>
          <p:cNvPr id="6" name="TextBox 5"/>
          <p:cNvSpPr txBox="1"/>
          <p:nvPr/>
        </p:nvSpPr>
        <p:spPr>
          <a:xfrm>
            <a:off x="1295400" y="1676400"/>
            <a:ext cx="5654842" cy="2831544"/>
          </a:xfrm>
          <a:prstGeom prst="rect">
            <a:avLst/>
          </a:prstGeom>
          <a:noFill/>
        </p:spPr>
        <p:txBody>
          <a:bodyPr wrap="square" rtlCol="0">
            <a:spAutoFit/>
          </a:bodyPr>
          <a:lstStyle/>
          <a:p>
            <a:pPr>
              <a:buFont typeface="Arial" pitchFamily="34" charset="0"/>
              <a:buChar char="•"/>
            </a:pPr>
            <a:r>
              <a:rPr lang="en-US" sz="3200" dirty="0">
                <a:solidFill>
                  <a:srgbClr val="C00000"/>
                </a:solidFill>
              </a:rPr>
              <a:t>Single data stream</a:t>
            </a:r>
          </a:p>
          <a:p>
            <a:pPr>
              <a:buFont typeface="Arial" pitchFamily="34" charset="0"/>
              <a:buChar char="•"/>
            </a:pPr>
            <a:r>
              <a:rPr lang="en-US" sz="3200" dirty="0">
                <a:solidFill>
                  <a:srgbClr val="C00000"/>
                </a:solidFill>
              </a:rPr>
              <a:t>20000 bits per second</a:t>
            </a:r>
          </a:p>
          <a:p>
            <a:pPr>
              <a:buFont typeface="Arial" pitchFamily="34" charset="0"/>
              <a:buChar char="•"/>
            </a:pPr>
            <a:r>
              <a:rPr lang="en-US" sz="3200" dirty="0">
                <a:solidFill>
                  <a:srgbClr val="C00000"/>
                </a:solidFill>
              </a:rPr>
              <a:t>Not usable for video streaming</a:t>
            </a:r>
          </a:p>
          <a:p>
            <a:endParaRPr lang="en-US" sz="3200" dirty="0">
              <a:solidFill>
                <a:srgbClr val="C00000"/>
              </a:solidFil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LI-FI</a:t>
            </a:r>
          </a:p>
        </p:txBody>
      </p:sp>
      <p:pic>
        <p:nvPicPr>
          <p:cNvPr id="5" name="Picture 4" descr="vlcsnap-2013-01-22-18h15m31s85.png"/>
          <p:cNvPicPr>
            <a:picLocks noChangeAspect="1"/>
          </p:cNvPicPr>
          <p:nvPr/>
        </p:nvPicPr>
        <p:blipFill>
          <a:blip r:embed="rId2"/>
          <a:stretch>
            <a:fillRect/>
          </a:stretch>
        </p:blipFill>
        <p:spPr>
          <a:xfrm>
            <a:off x="609600" y="1219200"/>
            <a:ext cx="7543800" cy="5105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5400000" algn="t" rotWithShape="0">
                    <a:prstClr val="black">
                      <a:alpha val="40000"/>
                    </a:prstClr>
                  </a:outerShdw>
                </a:effectLst>
              </a:rPr>
              <a:t>Working of Li- </a:t>
            </a:r>
            <a:r>
              <a:rPr lang="en-US" sz="3200" b="1" cap="none"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5400000" algn="t" rotWithShape="0">
                    <a:prstClr val="black">
                      <a:alpha val="40000"/>
                    </a:prstClr>
                  </a:outerShdw>
                </a:effectLst>
              </a:rPr>
              <a:t>Fi</a:t>
            </a:r>
            <a:r>
              <a:rPr lang="en-US" sz="32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5400000" algn="t" rotWithShape="0">
                    <a:prstClr val="black">
                      <a:alpha val="40000"/>
                    </a:prstClr>
                  </a:outerShdw>
                </a:effectLst>
              </a:rPr>
              <a:t> </a:t>
            </a:r>
            <a:endPar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457200" y="990600"/>
            <a:ext cx="8229600" cy="5483352"/>
          </a:xfrm>
        </p:spPr>
        <p:txBody>
          <a:bodyPr>
            <a:normAutofit lnSpcReduction="10000"/>
          </a:bodyPr>
          <a:lstStyle/>
          <a:p>
            <a:r>
              <a:rPr lang="en-US" dirty="0"/>
              <a:t>The brilliant idea was first showcased by Prof. </a:t>
            </a:r>
            <a:r>
              <a:rPr lang="en-US" dirty="0" err="1"/>
              <a:t>Harald</a:t>
            </a:r>
            <a:r>
              <a:rPr lang="en-US" dirty="0"/>
              <a:t> Hass in his TED Global Talk on VLC.</a:t>
            </a:r>
          </a:p>
          <a:p>
            <a:r>
              <a:rPr lang="en-US" dirty="0"/>
              <a:t>He explained ,”very simple, if the LED is on, you transmit a 1 and when LED off transmit a 0.The LED can be switched on and off very quickly, which gives nice opportunities for transmitting  data.”</a:t>
            </a:r>
          </a:p>
          <a:p>
            <a:r>
              <a:rPr lang="en-US" dirty="0"/>
              <a:t>Further enhancements can be made in this method, like using an array of LEDs for parallel data transmission, or using mixtures of red, green and blue LEDs to alter the light’s frequency encoding a different data channel.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7494"/>
            <a:ext cx="8229600" cy="951706"/>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63500" sx="102000" sy="102000" algn="ctr" rotWithShape="0">
                    <a:prstClr val="black">
                      <a:alpha val="40000"/>
                    </a:prstClr>
                  </a:outerShdw>
                </a:effectLst>
              </a:rPr>
              <a:t>Transmitting</a:t>
            </a:r>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element</a:t>
            </a:r>
          </a:p>
        </p:txBody>
      </p:sp>
      <p:sp>
        <p:nvSpPr>
          <p:cNvPr id="5" name="Content Placeholder 2"/>
          <p:cNvSpPr>
            <a:spLocks noGrp="1"/>
          </p:cNvSpPr>
          <p:nvPr>
            <p:ph idx="1"/>
          </p:nvPr>
        </p:nvSpPr>
        <p:spPr>
          <a:xfrm>
            <a:off x="457200" y="1882808"/>
            <a:ext cx="8229600" cy="4572000"/>
          </a:xfrm>
        </p:spPr>
        <p:txBody>
          <a:bodyPr/>
          <a:lstStyle/>
          <a:p>
            <a:r>
              <a:rPr lang="en-US" dirty="0"/>
              <a:t>LED</a:t>
            </a:r>
          </a:p>
          <a:p>
            <a:pPr>
              <a:buNone/>
            </a:pPr>
            <a:endParaRPr lang="en-US" dirty="0"/>
          </a:p>
          <a:p>
            <a:endParaRPr lang="en-US" dirty="0"/>
          </a:p>
          <a:p>
            <a:pPr marL="64008" indent="0">
              <a:buNone/>
            </a:pPr>
            <a:endParaRPr lang="en-US" dirty="0"/>
          </a:p>
          <a:p>
            <a:r>
              <a:rPr lang="en-US" dirty="0"/>
              <a:t>Fluorescent Lamp</a:t>
            </a:r>
          </a:p>
          <a:p>
            <a:pPr marL="64008" indent="0">
              <a:buNone/>
            </a:pPr>
            <a:endParaRPr lang="en-US" dirty="0"/>
          </a:p>
        </p:txBody>
      </p:sp>
      <p:pic>
        <p:nvPicPr>
          <p:cNvPr id="6" name="Picture 2" descr="C:\Users\Sri Ram\Desktop\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05000"/>
            <a:ext cx="30480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 Ram\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71" y="4190999"/>
            <a:ext cx="2492829" cy="2571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7494"/>
            <a:ext cx="8229600" cy="1399032"/>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2700000" algn="tl" rotWithShape="0">
                    <a:prstClr val="black">
                      <a:alpha val="40000"/>
                    </a:prstClr>
                  </a:outerShdw>
                </a:effectLst>
              </a:rPr>
              <a:t>Receiving element</a:t>
            </a:r>
            <a:b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2700000" algn="tl" rotWithShape="0">
                    <a:prstClr val="black">
                      <a:alpha val="40000"/>
                    </a:prstClr>
                  </a:outerShdw>
                </a:effectLst>
              </a:rPr>
            </a:br>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2700000" algn="tl" rotWithShape="0">
                    <a:prstClr val="black">
                      <a:alpha val="40000"/>
                    </a:prstClr>
                  </a:outerShdw>
                </a:effectLst>
              </a:rPr>
              <a:t>(Detector)</a:t>
            </a:r>
          </a:p>
        </p:txBody>
      </p:sp>
      <p:sp>
        <p:nvSpPr>
          <p:cNvPr id="5" name="Content Placeholder 2"/>
          <p:cNvSpPr>
            <a:spLocks noGrp="1"/>
          </p:cNvSpPr>
          <p:nvPr>
            <p:ph idx="1"/>
          </p:nvPr>
        </p:nvSpPr>
        <p:spPr>
          <a:xfrm>
            <a:off x="457200" y="1882808"/>
            <a:ext cx="8229600" cy="4572000"/>
          </a:xfrm>
        </p:spPr>
        <p:txBody>
          <a:bodyPr/>
          <a:lstStyle/>
          <a:p>
            <a:r>
              <a:rPr lang="en-US" dirty="0"/>
              <a:t>Avalanche Photo Diode</a:t>
            </a:r>
          </a:p>
          <a:p>
            <a:endParaRPr lang="en-US" dirty="0"/>
          </a:p>
          <a:p>
            <a:endParaRPr lang="en-US" dirty="0"/>
          </a:p>
          <a:p>
            <a:endParaRPr lang="en-US" dirty="0"/>
          </a:p>
          <a:p>
            <a:r>
              <a:rPr lang="en-US" dirty="0"/>
              <a:t>Image Sensors</a:t>
            </a:r>
          </a:p>
        </p:txBody>
      </p:sp>
      <p:pic>
        <p:nvPicPr>
          <p:cNvPr id="6" name="Picture 2" descr="C:\Users\Sri Ram\Desktop\MFG_SD012-70-62-5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6143" y="1752600"/>
            <a:ext cx="2373313" cy="23733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 Ram\Desktop\d40-sens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4267201"/>
            <a:ext cx="3581400"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ide-5-638 (1).jpg"/>
          <p:cNvPicPr>
            <a:picLocks noChangeAspect="1"/>
          </p:cNvPicPr>
          <p:nvPr/>
        </p:nvPicPr>
        <p:blipFill>
          <a:blip r:embed="rId2"/>
          <a:stretch>
            <a:fillRect/>
          </a:stretch>
        </p:blipFill>
        <p:spPr>
          <a:xfrm>
            <a:off x="152400" y="0"/>
            <a:ext cx="8580851" cy="6858000"/>
          </a:xfrm>
          <a:prstGeom prst="rect">
            <a:avLst/>
          </a:prstGeom>
        </p:spPr>
      </p:pic>
      <p:sp>
        <p:nvSpPr>
          <p:cNvPr id="6" name="Title 1"/>
          <p:cNvSpPr>
            <a:spLocks noGrp="1"/>
          </p:cNvSpPr>
          <p:nvPr>
            <p:ph type="title"/>
          </p:nvPr>
        </p:nvSpPr>
        <p:spPr>
          <a:xfrm>
            <a:off x="457200" y="228600"/>
            <a:ext cx="4267200" cy="1066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i="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Working process</a:t>
            </a:r>
            <a:endParaRPr lang="en-US" sz="44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2700000" algn="tl" rotWithShape="0">
                  <a:prstClr val="black">
                    <a:alpha val="40000"/>
                  </a:prst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10-638 (1).jpg"/>
          <p:cNvPicPr>
            <a:picLocks noChangeAspect="1"/>
          </p:cNvPicPr>
          <p:nvPr/>
        </p:nvPicPr>
        <p:blipFill>
          <a:blip r:embed="rId2"/>
          <a:stretch>
            <a:fillRect/>
          </a:stretch>
        </p:blipFill>
        <p:spPr>
          <a:xfrm>
            <a:off x="609600" y="152400"/>
            <a:ext cx="8534400" cy="60642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ide-11-638 (1).jpg"/>
          <p:cNvPicPr>
            <a:picLocks noChangeAspect="1"/>
          </p:cNvPicPr>
          <p:nvPr/>
        </p:nvPicPr>
        <p:blipFill>
          <a:blip r:embed="rId2"/>
          <a:stretch>
            <a:fillRect/>
          </a:stretch>
        </p:blipFill>
        <p:spPr>
          <a:xfrm>
            <a:off x="410748" y="304800"/>
            <a:ext cx="8276051" cy="62135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5400000" algn="t" rotWithShape="0">
                    <a:prstClr val="black">
                      <a:alpha val="40000"/>
                    </a:prstClr>
                  </a:outerShdw>
                </a:effectLst>
              </a:rPr>
              <a:t>Advantages and Disadvantages</a:t>
            </a:r>
          </a:p>
        </p:txBody>
      </p:sp>
      <p:sp>
        <p:nvSpPr>
          <p:cNvPr id="3" name="Content Placeholder 2"/>
          <p:cNvSpPr>
            <a:spLocks noGrp="1"/>
          </p:cNvSpPr>
          <p:nvPr>
            <p:ph idx="1"/>
          </p:nvPr>
        </p:nvSpPr>
        <p:spPr>
          <a:xfrm>
            <a:off x="457200" y="1295400"/>
            <a:ext cx="7467600" cy="5178552"/>
          </a:xfrm>
        </p:spPr>
        <p:txBody>
          <a:bodyPr>
            <a:normAutofit lnSpcReduction="10000"/>
          </a:bodyPr>
          <a:lstStyle/>
          <a:p>
            <a:pPr>
              <a:buNone/>
            </a:pPr>
            <a:r>
              <a:rPr lang="en-US" sz="4000" b="1" dirty="0">
                <a:ln w="11430"/>
                <a:solidFill>
                  <a:srgbClr val="00B0F0"/>
                </a:solidFill>
                <a:effectLst>
                  <a:outerShdw blurRad="50800" dist="38100" dir="5400000" algn="t" rotWithShape="0">
                    <a:prstClr val="black">
                      <a:alpha val="40000"/>
                    </a:prstClr>
                  </a:outerShdw>
                </a:effectLst>
              </a:rPr>
              <a:t>Advantages</a:t>
            </a:r>
          </a:p>
          <a:p>
            <a:pPr>
              <a:buNone/>
            </a:pPr>
            <a:endParaRPr lang="en-US" b="1" dirty="0">
              <a:ln w="11430"/>
              <a:solidFill>
                <a:srgbClr val="00B0F0"/>
              </a:solidFill>
              <a:effectLst>
                <a:outerShdw blurRad="50800" dist="38100" dir="5400000" algn="t" rotWithShape="0">
                  <a:prstClr val="black">
                    <a:alpha val="40000"/>
                  </a:prstClr>
                </a:outerShdw>
              </a:effectLst>
            </a:endParaRPr>
          </a:p>
          <a:p>
            <a:pPr>
              <a:buNone/>
            </a:pPr>
            <a:endParaRPr lang="en-US" b="1" dirty="0">
              <a:ln w="11430"/>
              <a:solidFill>
                <a:srgbClr val="00B0F0"/>
              </a:solidFill>
              <a:effectLst>
                <a:outerShdw blurRad="50800" dist="38100" dir="5400000" algn="t" rotWithShape="0">
                  <a:prstClr val="black">
                    <a:alpha val="40000"/>
                  </a:prstClr>
                </a:outerShdw>
              </a:effectLst>
            </a:endParaRPr>
          </a:p>
          <a:p>
            <a:pPr marL="342900" indent="-342900">
              <a:buFont typeface="Courier New" pitchFamily="49" charset="0"/>
              <a:buChar char="o"/>
            </a:pPr>
            <a:r>
              <a:rPr lang="en-US" sz="2600" dirty="0">
                <a:solidFill>
                  <a:srgbClr val="FF0000"/>
                </a:solidFill>
              </a:rPr>
              <a:t>Larger bandwidth (10,000 times the radio bandwidth)</a:t>
            </a:r>
          </a:p>
          <a:p>
            <a:pPr marL="342900" indent="-342900">
              <a:buFont typeface="Courier New" pitchFamily="49" charset="0"/>
              <a:buChar char="o"/>
            </a:pPr>
            <a:endParaRPr lang="en-US" sz="2600" dirty="0">
              <a:solidFill>
                <a:srgbClr val="FF0000"/>
              </a:solidFill>
            </a:endParaRPr>
          </a:p>
          <a:p>
            <a:pPr marL="342900" indent="-342900">
              <a:buFont typeface="Courier New" pitchFamily="49" charset="0"/>
              <a:buChar char="o"/>
            </a:pPr>
            <a:r>
              <a:rPr lang="en-US" sz="2600" dirty="0">
                <a:solidFill>
                  <a:srgbClr val="FF0000"/>
                </a:solidFill>
              </a:rPr>
              <a:t>High efficiency</a:t>
            </a:r>
          </a:p>
          <a:p>
            <a:pPr marL="342900" indent="-342900">
              <a:buFont typeface="Courier New" pitchFamily="49" charset="0"/>
              <a:buChar char="o"/>
            </a:pPr>
            <a:endParaRPr lang="en-US" sz="2600" dirty="0">
              <a:solidFill>
                <a:srgbClr val="FF0000"/>
              </a:solidFill>
            </a:endParaRPr>
          </a:p>
          <a:p>
            <a:pPr marL="342900" indent="-342900">
              <a:buFont typeface="Courier New" pitchFamily="49" charset="0"/>
              <a:buChar char="o"/>
            </a:pPr>
            <a:r>
              <a:rPr lang="en-US" sz="2600" dirty="0">
                <a:solidFill>
                  <a:srgbClr val="FF0000"/>
                </a:solidFill>
              </a:rPr>
              <a:t>More availability</a:t>
            </a:r>
          </a:p>
          <a:p>
            <a:pPr marL="342900" indent="-342900">
              <a:buFont typeface="Courier New" pitchFamily="49" charset="0"/>
              <a:buChar char="o"/>
            </a:pPr>
            <a:endParaRPr lang="en-US" sz="2600" dirty="0">
              <a:solidFill>
                <a:srgbClr val="FF0000"/>
              </a:solidFill>
            </a:endParaRPr>
          </a:p>
          <a:p>
            <a:pPr marL="342900" indent="-342900">
              <a:buFont typeface="Courier New" pitchFamily="49" charset="0"/>
              <a:buChar char="o"/>
            </a:pPr>
            <a:r>
              <a:rPr lang="en-US" sz="2600" dirty="0">
                <a:solidFill>
                  <a:srgbClr val="FF0000"/>
                </a:solidFill>
              </a:rPr>
              <a:t>Highly secure</a:t>
            </a:r>
            <a:endParaRPr lang="en-US" sz="5100" dirty="0">
              <a:solidFill>
                <a:srgbClr val="FF0000"/>
              </a:solidFill>
            </a:endParaRPr>
          </a:p>
          <a:p>
            <a:pPr marL="342900" indent="-342900">
              <a:buFont typeface="Courier New" pitchFamily="49" charset="0"/>
              <a:buChar char="o"/>
            </a:pPr>
            <a:endParaRPr lang="en-US" sz="5100" dirty="0">
              <a:solidFill>
                <a:srgbClr val="FF0000"/>
              </a:solidFill>
            </a:endParaRPr>
          </a:p>
          <a:p>
            <a:pPr marL="342900" indent="-342900">
              <a:buFont typeface="Courier New" pitchFamily="49" charset="0"/>
              <a:buChar char="o"/>
            </a:pPr>
            <a:endParaRPr lang="en-US" sz="5100" dirty="0">
              <a:solidFill>
                <a:srgbClr val="FF0000"/>
              </a:solidFill>
            </a:endParaRPr>
          </a:p>
          <a:p>
            <a:pPr marL="342900" indent="-342900">
              <a:buFont typeface="Arial" pitchFamily="34" charset="0"/>
              <a:buChar char="•"/>
            </a:pPr>
            <a:endParaRPr lang="en-US" dirty="0">
              <a:solidFill>
                <a:srgbClr val="FF0000"/>
              </a:solidFill>
            </a:endParaRPr>
          </a:p>
          <a:p>
            <a:pPr marL="342900" indent="-342900">
              <a:buFont typeface="Arial" pitchFamily="34" charset="0"/>
              <a:buChar char="•"/>
            </a:pPr>
            <a:endParaRPr lang="en-US" dirty="0">
              <a:solidFill>
                <a:srgbClr val="FF0000"/>
              </a:solidFill>
            </a:endParaRPr>
          </a:p>
          <a:p>
            <a:pPr marL="342900" indent="-342900">
              <a:buFont typeface="Arial" pitchFamily="34" charset="0"/>
              <a:buChar char="•"/>
            </a:pPr>
            <a:endParaRPr lang="en-US" dirty="0">
              <a:solidFill>
                <a:srgbClr val="FF0000"/>
              </a:solidFill>
            </a:endParaRPr>
          </a:p>
          <a:p>
            <a:pPr marL="342900" indent="-342900">
              <a:buNone/>
            </a:pPr>
            <a:endParaRPr lang="en-US" dirty="0">
              <a:solidFill>
                <a:srgbClr val="FF0000"/>
              </a:solidFill>
            </a:endParaRPr>
          </a:p>
          <a:p>
            <a:pPr>
              <a:buNone/>
            </a:pPr>
            <a:endParaRPr lang="en-US" b="1" dirty="0">
              <a:ln w="11430"/>
              <a:solidFill>
                <a:srgbClr val="00B0F0"/>
              </a:solidFill>
              <a:effectLst>
                <a:outerShdw blurRad="50800" dist="38100" dir="5400000" algn="t" rotWithShape="0">
                  <a:prstClr val="black">
                    <a:alpha val="40000"/>
                  </a:prstClr>
                </a:outerShdw>
              </a:effectLst>
            </a:endParaRPr>
          </a:p>
          <a:p>
            <a:endParaRPr lang="en-US" b="1" dirty="0">
              <a:ln w="11430"/>
              <a:solidFill>
                <a:srgbClr val="00B0F0"/>
              </a:solidFill>
              <a:effectLst>
                <a:outerShdw blurRad="50800" dist="38100" dir="5400000" algn="t" rotWithShape="0">
                  <a:prstClr val="black">
                    <a:alpha val="40000"/>
                  </a:prst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0" y="5334000"/>
            <a:ext cx="2286000" cy="914400"/>
          </a:xfrm>
        </p:spPr>
        <p:txBody>
          <a:bodyPr/>
          <a:lstStyle/>
          <a:p>
            <a:r>
              <a:rPr lang="en-US" sz="1800" dirty="0"/>
              <a:t>Presented by :</a:t>
            </a:r>
            <a:br>
              <a:rPr lang="en-US" sz="1800" dirty="0"/>
            </a:br>
            <a:r>
              <a:rPr lang="en-US" sz="1800" dirty="0" err="1"/>
              <a:t>Nilesh</a:t>
            </a:r>
            <a:r>
              <a:rPr lang="en-US" sz="1800" dirty="0"/>
              <a:t>  </a:t>
            </a:r>
            <a:r>
              <a:rPr lang="en-US" sz="1800" dirty="0" err="1"/>
              <a:t>Madhav</a:t>
            </a:r>
            <a:r>
              <a:rPr lang="en-US" sz="1800" dirty="0"/>
              <a:t> </a:t>
            </a:r>
            <a:r>
              <a:rPr lang="en-US" sz="1800" dirty="0" err="1"/>
              <a:t>Urkude</a:t>
            </a:r>
            <a:br>
              <a:rPr lang="en-US" dirty="0"/>
            </a:br>
            <a:endParaRPr lang="en-US" dirty="0"/>
          </a:p>
        </p:txBody>
      </p:sp>
      <p:pic>
        <p:nvPicPr>
          <p:cNvPr id="4" name="Content Placeholder 3" descr="lifi-logo-image.jpg"/>
          <p:cNvPicPr>
            <a:picLocks noGrp="1" noChangeAspect="1"/>
          </p:cNvPicPr>
          <p:nvPr>
            <p:ph idx="1"/>
          </p:nvPr>
        </p:nvPicPr>
        <p:blipFill>
          <a:blip r:embed="rId2"/>
          <a:stretch>
            <a:fillRect/>
          </a:stretch>
        </p:blipFill>
        <p:spPr>
          <a:xfrm>
            <a:off x="762000" y="228600"/>
            <a:ext cx="7454348" cy="4572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a:ln w="11430"/>
                <a:solidFill>
                  <a:srgbClr val="00B0F0"/>
                </a:solidFill>
                <a:effectLst>
                  <a:outerShdw blurRad="50800" dist="38100" dir="5400000" algn="t" rotWithShape="0">
                    <a:prstClr val="black">
                      <a:alpha val="40000"/>
                    </a:prstClr>
                  </a:outerShdw>
                </a:effectLst>
              </a:rPr>
              <a:t>      Disadvantages</a:t>
            </a:r>
          </a:p>
          <a:p>
            <a:pPr>
              <a:buNone/>
            </a:pPr>
            <a:endParaRPr lang="en-US" b="1" dirty="0">
              <a:ln w="11430"/>
              <a:solidFill>
                <a:srgbClr val="00B0F0"/>
              </a:solidFill>
              <a:effectLst>
                <a:outerShdw blurRad="50800" dist="38100" dir="5400000" algn="t" rotWithShape="0">
                  <a:prstClr val="black">
                    <a:alpha val="40000"/>
                  </a:prstClr>
                </a:outerShdw>
              </a:effectLst>
            </a:endParaRPr>
          </a:p>
          <a:p>
            <a:pPr>
              <a:buFont typeface="Courier New" pitchFamily="49" charset="0"/>
              <a:buChar char="o"/>
            </a:pPr>
            <a:r>
              <a:rPr lang="en-US" dirty="0">
                <a:solidFill>
                  <a:srgbClr val="FF0000"/>
                </a:solidFill>
              </a:rPr>
              <a:t>Presence of Light is essential</a:t>
            </a:r>
          </a:p>
          <a:p>
            <a:pPr>
              <a:buFont typeface="Courier New" pitchFamily="49" charset="0"/>
              <a:buChar char="o"/>
            </a:pPr>
            <a:r>
              <a:rPr lang="en-US" dirty="0">
                <a:solidFill>
                  <a:srgbClr val="FF0000"/>
                </a:solidFill>
              </a:rPr>
              <a:t>There will be interference from sunlight</a:t>
            </a:r>
          </a:p>
          <a:p>
            <a:pPr>
              <a:buFont typeface="Courier New" pitchFamily="49" charset="0"/>
              <a:buChar char="o"/>
            </a:pPr>
            <a:r>
              <a:rPr lang="en-US" dirty="0"/>
              <a:t> </a:t>
            </a:r>
            <a:r>
              <a:rPr lang="en-US" dirty="0">
                <a:solidFill>
                  <a:srgbClr val="FF0000"/>
                </a:solidFill>
              </a:rPr>
              <a:t>You need special LEDs</a:t>
            </a:r>
          </a:p>
          <a:p>
            <a:pPr>
              <a:buFont typeface="Courier New" pitchFamily="49" charset="0"/>
              <a:buChar char="o"/>
            </a:pPr>
            <a:endParaRPr lang="en-US" dirty="0">
              <a:solidFill>
                <a:srgbClr val="FF0000"/>
              </a:solidFill>
            </a:endParaRPr>
          </a:p>
          <a:p>
            <a:pPr>
              <a:buFont typeface="Courier New" pitchFamily="49" charset="0"/>
              <a:buChar char="o"/>
            </a:pPr>
            <a:endParaRPr lang="en-US" dirty="0">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467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0"/>
            <a:ext cx="8077200" cy="110799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 Offices and Home as smart LED Lightings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8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 Aircraft cabins</a:t>
            </a:r>
          </a:p>
        </p:txBody>
      </p:sp>
      <p:pic>
        <p:nvPicPr>
          <p:cNvPr id="3" name="Picture 2" descr="vlcsnap-2013-01-22-18h48m31s186.png"/>
          <p:cNvPicPr>
            <a:picLocks noChangeAspect="1"/>
          </p:cNvPicPr>
          <p:nvPr/>
        </p:nvPicPr>
        <p:blipFill>
          <a:blip r:embed="rId2"/>
          <a:stretch>
            <a:fillRect/>
          </a:stretch>
        </p:blipFill>
        <p:spPr>
          <a:xfrm>
            <a:off x="457200" y="1524000"/>
            <a:ext cx="8229600" cy="4800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 RF restricted Environments</a:t>
            </a:r>
          </a:p>
        </p:txBody>
      </p:sp>
      <p:pic>
        <p:nvPicPr>
          <p:cNvPr id="5" name="Picture 4" descr="vlcsnap-2013-01-22-18h33m36s199.png"/>
          <p:cNvPicPr>
            <a:picLocks noChangeAspect="1"/>
          </p:cNvPicPr>
          <p:nvPr/>
        </p:nvPicPr>
        <p:blipFill>
          <a:blip r:embed="rId2"/>
          <a:stretch>
            <a:fillRect/>
          </a:stretch>
        </p:blipFill>
        <p:spPr>
          <a:xfrm>
            <a:off x="685800" y="1447800"/>
            <a:ext cx="8077200" cy="4876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 Traffic lighting</a:t>
            </a:r>
          </a:p>
        </p:txBody>
      </p:sp>
      <p:pic>
        <p:nvPicPr>
          <p:cNvPr id="4" name="Content Placeholder 3" descr="Picture1.jpg"/>
          <p:cNvPicPr>
            <a:picLocks noGrp="1" noChangeAspect="1"/>
          </p:cNvPicPr>
          <p:nvPr>
            <p:ph idx="1"/>
          </p:nvPr>
        </p:nvPicPr>
        <p:blipFill>
          <a:blip r:embed="rId2"/>
          <a:stretch>
            <a:fillRect/>
          </a:stretch>
        </p:blipFill>
        <p:spPr>
          <a:xfrm>
            <a:off x="1700088" y="1784350"/>
            <a:ext cx="6201024" cy="45720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5400000" algn="t" rotWithShape="0">
                    <a:prstClr val="black">
                      <a:alpha val="40000"/>
                    </a:prstClr>
                  </a:outerShdw>
                </a:effectLst>
              </a:rPr>
              <a:t>Conclusion</a:t>
            </a:r>
            <a:endParaRPr lang="en-US" dirty="0"/>
          </a:p>
        </p:txBody>
      </p:sp>
      <p:sp>
        <p:nvSpPr>
          <p:cNvPr id="3" name="Content Placeholder 2"/>
          <p:cNvSpPr>
            <a:spLocks noGrp="1"/>
          </p:cNvSpPr>
          <p:nvPr>
            <p:ph idx="1"/>
          </p:nvPr>
        </p:nvSpPr>
        <p:spPr/>
        <p:txBody>
          <a:bodyPr/>
          <a:lstStyle/>
          <a:p>
            <a:r>
              <a:rPr lang="en-US" dirty="0">
                <a:solidFill>
                  <a:schemeClr val="accent2">
                    <a:lumMod val="50000"/>
                  </a:schemeClr>
                </a:solidFill>
              </a:rPr>
              <a:t>Overcomes the limitations of radio spectrum</a:t>
            </a:r>
          </a:p>
          <a:p>
            <a:pPr>
              <a:buNone/>
            </a:pPr>
            <a:endParaRPr lang="en-US" dirty="0">
              <a:solidFill>
                <a:schemeClr val="accent2">
                  <a:lumMod val="50000"/>
                </a:schemeClr>
              </a:solidFill>
            </a:endParaRPr>
          </a:p>
          <a:p>
            <a:r>
              <a:rPr lang="en-US" dirty="0">
                <a:solidFill>
                  <a:schemeClr val="accent2">
                    <a:lumMod val="50000"/>
                  </a:schemeClr>
                </a:solidFill>
              </a:rPr>
              <a:t>High speed of 10 </a:t>
            </a:r>
            <a:r>
              <a:rPr lang="en-US" dirty="0" err="1">
                <a:solidFill>
                  <a:schemeClr val="accent2">
                    <a:lumMod val="50000"/>
                  </a:schemeClr>
                </a:solidFill>
              </a:rPr>
              <a:t>Gbps</a:t>
            </a:r>
            <a:r>
              <a:rPr lang="en-US" dirty="0">
                <a:solidFill>
                  <a:schemeClr val="accent2">
                    <a:lumMod val="50000"/>
                  </a:schemeClr>
                </a:solidFill>
              </a:rPr>
              <a:t> can be achieved</a:t>
            </a:r>
          </a:p>
          <a:p>
            <a:pPr>
              <a:buNone/>
            </a:pPr>
            <a:endParaRPr lang="en-US" dirty="0">
              <a:solidFill>
                <a:schemeClr val="accent2">
                  <a:lumMod val="50000"/>
                </a:schemeClr>
              </a:solidFill>
            </a:endParaRPr>
          </a:p>
          <a:p>
            <a:r>
              <a:rPr lang="en-US" dirty="0">
                <a:solidFill>
                  <a:schemeClr val="accent2">
                    <a:lumMod val="50000"/>
                  </a:schemeClr>
                </a:solidFill>
              </a:rPr>
              <a:t>Li-</a:t>
            </a:r>
            <a:r>
              <a:rPr lang="en-US" dirty="0" err="1">
                <a:solidFill>
                  <a:schemeClr val="accent2">
                    <a:lumMod val="50000"/>
                  </a:schemeClr>
                </a:solidFill>
              </a:rPr>
              <a:t>fi</a:t>
            </a:r>
            <a:r>
              <a:rPr lang="en-US" dirty="0">
                <a:solidFill>
                  <a:schemeClr val="accent2">
                    <a:lumMod val="50000"/>
                  </a:schemeClr>
                </a:solidFill>
              </a:rPr>
              <a:t> can solve the for essential problems of wireless communications these days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srcRect/>
          <a:stretch>
            <a:fillRect/>
          </a:stretch>
        </p:blipFill>
        <p:spPr bwMode="auto">
          <a:xfrm>
            <a:off x="609600" y="381000"/>
            <a:ext cx="8153400" cy="6096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WHAT IS LI – FI ?</a:t>
            </a:r>
            <a:endPar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457200" y="1600200"/>
            <a:ext cx="7848600" cy="4876800"/>
          </a:xfrm>
          <a:ln>
            <a:solidFill>
              <a:schemeClr val="bg1"/>
            </a:solidFill>
          </a:ln>
        </p:spPr>
        <p:txBody>
          <a:bodyPr>
            <a:normAutofit/>
          </a:bodyPr>
          <a:lstStyle/>
          <a:p>
            <a:pPr>
              <a:buNone/>
            </a:pPr>
            <a:r>
              <a:rPr lang="en-IN" sz="2800" dirty="0"/>
              <a:t>   LI-FI is transmission of data through illumination, sending data through a LED light bulb that varies in intensity faster than human eye can follow</a:t>
            </a:r>
            <a:endParaRPr lang="en-US" sz="2800" dirty="0"/>
          </a:p>
        </p:txBody>
      </p:sp>
      <p:pic>
        <p:nvPicPr>
          <p:cNvPr id="1026" name="Picture 2" descr="D:\scientific research\lifi\led-bulb-by-tuanyick-thumb-550xauto-993132.jpg"/>
          <p:cNvPicPr>
            <a:picLocks noChangeAspect="1" noChangeArrowheads="1"/>
          </p:cNvPicPr>
          <p:nvPr/>
        </p:nvPicPr>
        <p:blipFill>
          <a:blip r:embed="rId2"/>
          <a:srcRect/>
          <a:stretch>
            <a:fillRect/>
          </a:stretch>
        </p:blipFill>
        <p:spPr bwMode="auto">
          <a:xfrm>
            <a:off x="533400" y="3429000"/>
            <a:ext cx="4267200" cy="2770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 OF LI-FI </a:t>
            </a:r>
          </a:p>
        </p:txBody>
      </p:sp>
      <p:sp>
        <p:nvSpPr>
          <p:cNvPr id="3" name="Content Placeholder 2"/>
          <p:cNvSpPr>
            <a:spLocks noGrp="1"/>
          </p:cNvSpPr>
          <p:nvPr>
            <p:ph idx="1"/>
          </p:nvPr>
        </p:nvSpPr>
        <p:spPr>
          <a:xfrm>
            <a:off x="457200" y="1524000"/>
            <a:ext cx="8153400" cy="4949952"/>
          </a:xfrm>
        </p:spPr>
        <p:txBody>
          <a:bodyPr>
            <a:normAutofit/>
          </a:bodyPr>
          <a:lstStyle/>
          <a:p>
            <a:r>
              <a:rPr lang="en-US" sz="2000" dirty="0"/>
              <a:t>Li-</a:t>
            </a:r>
            <a:r>
              <a:rPr lang="en-US" sz="2000" dirty="0" err="1"/>
              <a:t>Fi</a:t>
            </a:r>
            <a:r>
              <a:rPr lang="en-US" sz="2000" dirty="0"/>
              <a:t> stands for ‘Light Fidelity’.</a:t>
            </a:r>
          </a:p>
          <a:p>
            <a:r>
              <a:rPr lang="en-US" sz="2000" dirty="0"/>
              <a:t>It is a VLC(Visible Light Communication), technology developed by team of scientists including Dr. </a:t>
            </a:r>
            <a:r>
              <a:rPr lang="en-US" sz="2000" dirty="0" err="1"/>
              <a:t>Gorden</a:t>
            </a:r>
            <a:r>
              <a:rPr lang="en-US" sz="2000" dirty="0"/>
              <a:t> </a:t>
            </a:r>
            <a:r>
              <a:rPr lang="en-US" sz="2000" dirty="0" err="1"/>
              <a:t>Povey</a:t>
            </a:r>
            <a:r>
              <a:rPr lang="en-US" sz="2000" dirty="0"/>
              <a:t>, Prof. </a:t>
            </a:r>
            <a:r>
              <a:rPr lang="en-US" sz="2000" dirty="0" err="1"/>
              <a:t>Harald</a:t>
            </a:r>
            <a:r>
              <a:rPr lang="en-US" sz="2000" dirty="0"/>
              <a:t> Hass and Dr. </a:t>
            </a:r>
            <a:r>
              <a:rPr lang="en-US" sz="2000" dirty="0" err="1"/>
              <a:t>Mostafa</a:t>
            </a:r>
            <a:r>
              <a:rPr lang="en-US" sz="2000" dirty="0"/>
              <a:t> </a:t>
            </a:r>
            <a:r>
              <a:rPr lang="en-US" sz="2000" dirty="0" err="1"/>
              <a:t>Afgani</a:t>
            </a:r>
            <a:r>
              <a:rPr lang="en-US" sz="2000" dirty="0"/>
              <a:t> at University of Edinburgh</a:t>
            </a:r>
          </a:p>
          <a:p>
            <a:r>
              <a:rPr lang="en-US" sz="2000" dirty="0"/>
              <a:t>Li </a:t>
            </a:r>
            <a:r>
              <a:rPr lang="en-US" sz="2000" dirty="0" err="1"/>
              <a:t>Fi</a:t>
            </a:r>
            <a:r>
              <a:rPr lang="en-US" sz="2000" dirty="0"/>
              <a:t> is now part of   Visible Light Communication(VLC) PAN IEEE 802.15.7 Standard.”Li-</a:t>
            </a:r>
            <a:r>
              <a:rPr lang="en-US" sz="2000" dirty="0" err="1"/>
              <a:t>Fi</a:t>
            </a:r>
            <a:r>
              <a:rPr lang="en-US" sz="2000" dirty="0"/>
              <a:t> is typically implemented using white LED light bulbs”.</a:t>
            </a:r>
          </a:p>
          <a:p>
            <a:r>
              <a:rPr lang="en-US" sz="2000" dirty="0"/>
              <a:t>These device are normally used for illumination by Appling a constant current through the LED</a:t>
            </a:r>
          </a:p>
          <a:p>
            <a:r>
              <a:rPr lang="en-US" sz="2000" dirty="0"/>
              <a:t>Li-</a:t>
            </a:r>
            <a:r>
              <a:rPr lang="en-US" sz="2000" dirty="0" err="1"/>
              <a:t>Fi</a:t>
            </a:r>
            <a:r>
              <a:rPr lang="en-US" sz="2000" dirty="0"/>
              <a:t> is the term have been used to label the fast and cheap wireless communication system, which is the optical version  of </a:t>
            </a:r>
            <a:r>
              <a:rPr lang="en-US" sz="2000" dirty="0" err="1"/>
              <a:t>Wi</a:t>
            </a:r>
            <a:r>
              <a:rPr lang="en-US" sz="2000" dirty="0"/>
              <a:t> –</a:t>
            </a:r>
            <a:r>
              <a:rPr lang="en-US" sz="2000" dirty="0" err="1"/>
              <a:t>Fi</a:t>
            </a:r>
            <a:r>
              <a:rPr lang="en-US" sz="2000" dirty="0"/>
              <a:t> . </a:t>
            </a:r>
          </a:p>
          <a:p>
            <a:r>
              <a:rPr lang="en-US" sz="2000" dirty="0"/>
              <a:t>Li-</a:t>
            </a:r>
            <a:r>
              <a:rPr lang="en-US" sz="2000" dirty="0" err="1"/>
              <a:t>Fi</a:t>
            </a:r>
            <a:r>
              <a:rPr lang="en-US" sz="2000" dirty="0"/>
              <a:t> is light based Wi-Fi that is, it uses light instead of radio waves to transmit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8100" dir="5400000" algn="t" rotWithShape="0">
                    <a:prstClr val="black">
                      <a:alpha val="40000"/>
                    </a:prstClr>
                  </a:outerShdw>
                </a:effectLst>
              </a:rPr>
              <a:t>IMPORTANT ABOUT LI-FI</a:t>
            </a:r>
          </a:p>
        </p:txBody>
      </p:sp>
      <p:sp>
        <p:nvSpPr>
          <p:cNvPr id="3" name="Content Placeholder 2"/>
          <p:cNvSpPr>
            <a:spLocks noGrp="1"/>
          </p:cNvSpPr>
          <p:nvPr>
            <p:ph idx="1"/>
          </p:nvPr>
        </p:nvSpPr>
        <p:spPr/>
        <p:txBody>
          <a:bodyPr>
            <a:normAutofit fontScale="92500" lnSpcReduction="20000"/>
          </a:bodyPr>
          <a:lstStyle/>
          <a:p>
            <a:r>
              <a:rPr lang="en-US" dirty="0"/>
              <a:t>Instead of Wi-Fi modems, Li-</a:t>
            </a:r>
            <a:r>
              <a:rPr lang="en-US" dirty="0" err="1"/>
              <a:t>Fi</a:t>
            </a:r>
            <a:r>
              <a:rPr lang="en-US" dirty="0"/>
              <a:t> would use transceivers-fitted LED lamps that can light a room as well as transmit and receive information </a:t>
            </a:r>
          </a:p>
          <a:p>
            <a:r>
              <a:rPr lang="en-US" dirty="0"/>
              <a:t>This technology uses a part of the electromagnetic  spectrum that is still not greatly utilized- The Visible Spectrum.</a:t>
            </a:r>
          </a:p>
          <a:p>
            <a:r>
              <a:rPr lang="en-US" dirty="0"/>
              <a:t>Li-</a:t>
            </a:r>
            <a:r>
              <a:rPr lang="en-US" dirty="0" err="1"/>
              <a:t>Fi</a:t>
            </a:r>
            <a:r>
              <a:rPr lang="en-US" dirty="0"/>
              <a:t> , as it has been dubbed , has already achieved high speeds in the lab. Researchers at the Heinrich Hertz Institute in </a:t>
            </a:r>
            <a:r>
              <a:rPr lang="en-US" dirty="0" err="1"/>
              <a:t>Berlin,germany</a:t>
            </a:r>
            <a:r>
              <a:rPr lang="en-US" dirty="0"/>
              <a:t>, have reached data rates over 500 megabytes per second using a standard white-light LED.</a:t>
            </a:r>
          </a:p>
          <a:p>
            <a:r>
              <a:rPr lang="en-US" dirty="0"/>
              <a:t>It is capable of transmitting data at 100 MB/s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Issues Regarding Radio-spectrum</a:t>
            </a:r>
          </a:p>
        </p:txBody>
      </p:sp>
      <p:pic>
        <p:nvPicPr>
          <p:cNvPr id="5" name="Picture 4" descr="vlcsnap-2013-01-22-13h26m04s14.png"/>
          <p:cNvPicPr>
            <a:picLocks noChangeAspect="1"/>
          </p:cNvPicPr>
          <p:nvPr/>
        </p:nvPicPr>
        <p:blipFill>
          <a:blip r:embed="rId2"/>
          <a:stretch>
            <a:fillRect/>
          </a:stretch>
        </p:blipFill>
        <p:spPr>
          <a:xfrm>
            <a:off x="914400" y="1752600"/>
            <a:ext cx="7467600" cy="449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381000"/>
            <a:ext cx="7772400" cy="6096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Capacity</a:t>
            </a:r>
          </a:p>
        </p:txBody>
      </p:sp>
      <p:sp>
        <p:nvSpPr>
          <p:cNvPr id="5" name="Content Placeholder 2"/>
          <p:cNvSpPr>
            <a:spLocks noGrp="1"/>
          </p:cNvSpPr>
          <p:nvPr>
            <p:ph idx="1"/>
          </p:nvPr>
        </p:nvSpPr>
        <p:spPr>
          <a:xfrm>
            <a:off x="457200" y="1752600"/>
            <a:ext cx="8229600" cy="3886200"/>
          </a:xfrm>
        </p:spPr>
        <p:txBody>
          <a:bodyPr>
            <a:noAutofit/>
          </a:bodyPr>
          <a:lstStyle/>
          <a:p>
            <a:r>
              <a:rPr lang="en-US" sz="2800" dirty="0"/>
              <a:t>Radio waves</a:t>
            </a:r>
          </a:p>
          <a:p>
            <a:endParaRPr lang="en-US" sz="2800" dirty="0"/>
          </a:p>
          <a:p>
            <a:r>
              <a:rPr lang="en-US" sz="2800" dirty="0"/>
              <a:t>Cost and Expensive</a:t>
            </a:r>
          </a:p>
          <a:p>
            <a:endParaRPr lang="en-US" sz="2800" dirty="0"/>
          </a:p>
          <a:p>
            <a:r>
              <a:rPr lang="en-US" sz="2800" dirty="0"/>
              <a:t>Less Bandwidth compared to other spectrums</a:t>
            </a:r>
          </a:p>
          <a:p>
            <a:endParaRPr lang="en-US" sz="2800" dirty="0"/>
          </a:p>
          <a:p>
            <a:r>
              <a:rPr lang="en-US" sz="2800" dirty="0"/>
              <a:t>Insufficient spectrum for increasing data</a:t>
            </a:r>
          </a:p>
          <a:p>
            <a:pPr>
              <a:buNone/>
            </a:pPr>
            <a:endParaRPr lang="en-US" sz="2800" dirty="0">
              <a:solidFill>
                <a:srgbClr val="7030A0"/>
              </a:solidFill>
              <a:latin typeface="+mj-lt"/>
              <a:ea typeface="+mj-ea"/>
              <a:cs typeface="+mj-cs"/>
            </a:endParaRPr>
          </a:p>
          <a:p>
            <a:pPr>
              <a:spcBef>
                <a:spcPct val="0"/>
              </a:spcBef>
              <a:buNone/>
            </a:pPr>
            <a:endParaRPr lang="en-US" sz="2800" dirty="0">
              <a:solidFill>
                <a:srgbClr val="7030A0"/>
              </a:solidFill>
              <a:latin typeface="+mj-lt"/>
              <a:ea typeface="+mj-ea"/>
              <a:cs typeface="+mj-cs"/>
            </a:endParaRPr>
          </a:p>
          <a:p>
            <a:pPr>
              <a:buNone/>
            </a:pPr>
            <a:r>
              <a:rPr lang="en-US" sz="28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Efficiency</a:t>
            </a:r>
            <a:br>
              <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lstStyle/>
          <a:p>
            <a:r>
              <a:rPr lang="en-US" dirty="0"/>
              <a:t>Millions of base stations consume huge amount of energy for </a:t>
            </a:r>
          </a:p>
          <a:p>
            <a:pPr>
              <a:buNone/>
            </a:pPr>
            <a:r>
              <a:rPr lang="en-US" dirty="0"/>
              <a:t>         1.Transmitting the radio waves</a:t>
            </a:r>
          </a:p>
          <a:p>
            <a:pPr>
              <a:buNone/>
            </a:pPr>
            <a:r>
              <a:rPr lang="en-US" dirty="0"/>
              <a:t>         2.To cool the base station cabins</a:t>
            </a:r>
          </a:p>
          <a:p>
            <a:pPr>
              <a:buNone/>
            </a:pPr>
            <a:endParaRPr lang="en-US" dirty="0"/>
          </a:p>
          <a:p>
            <a:r>
              <a:rPr lang="en-US" dirty="0"/>
              <a:t>5% Efficiency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274638"/>
            <a:ext cx="7772400" cy="1143000"/>
          </a:xfrm>
          <a:prstGeom prst="rect">
            <a:avLst/>
          </a:prstGeom>
        </p:spPr>
        <p:txBody>
          <a:bodyPr vert="horz" anchor="b">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mj-lt"/>
                <a:ea typeface="+mj-ea"/>
                <a:cs typeface="+mj-cs"/>
              </a:rPr>
              <a:t>Availability</a:t>
            </a:r>
          </a:p>
        </p:txBody>
      </p:sp>
      <p:sp>
        <p:nvSpPr>
          <p:cNvPr id="5" name="Content Placeholder 2"/>
          <p:cNvSpPr txBox="1">
            <a:spLocks/>
          </p:cNvSpPr>
          <p:nvPr/>
        </p:nvSpPr>
        <p:spPr>
          <a:xfrm>
            <a:off x="914400" y="1447800"/>
            <a:ext cx="7772400" cy="19050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Available within the range of Base stations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Limited </a:t>
            </a:r>
            <a:r>
              <a:rPr kumimoji="0" lang="en-US" sz="2400" b="0" i="0" u="none" strike="noStrike" kern="1200" cap="none" spc="0" normalizeH="0" baseline="0" noProof="0" dirty="0" err="1">
                <a:ln>
                  <a:noFill/>
                </a:ln>
                <a:solidFill>
                  <a:schemeClr val="tx1"/>
                </a:solidFill>
                <a:effectLst/>
                <a:uLnTx/>
                <a:uFillTx/>
                <a:latin typeface="+mn-lt"/>
                <a:ea typeface="+mn-ea"/>
                <a:cs typeface="+mn-cs"/>
              </a:rPr>
              <a:t>availabity</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Unavailable in aircrafts</a:t>
            </a: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914400" y="3200400"/>
            <a:ext cx="6477000"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74320" lvl="0" indent="-274320">
              <a:spcBef>
                <a:spcPts val="600"/>
              </a:spcBef>
              <a:buClr>
                <a:schemeClr val="accent1"/>
              </a:buClr>
              <a:buSzPct val="70000"/>
              <a:defRPr/>
            </a:pP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Security:</a:t>
            </a:r>
          </a:p>
        </p:txBody>
      </p:sp>
      <p:sp>
        <p:nvSpPr>
          <p:cNvPr id="8" name="TextBox 7"/>
          <p:cNvSpPr txBox="1"/>
          <p:nvPr/>
        </p:nvSpPr>
        <p:spPr>
          <a:xfrm>
            <a:off x="914400" y="3962400"/>
            <a:ext cx="7010400" cy="461665"/>
          </a:xfrm>
          <a:prstGeom prst="rect">
            <a:avLst/>
          </a:prstGeom>
          <a:noFill/>
        </p:spPr>
        <p:txBody>
          <a:bodyPr wrap="square" rtlCol="0">
            <a:spAutoFit/>
          </a:bodyPr>
          <a:lstStyle/>
          <a:p>
            <a:pPr marL="274320" lvl="0" indent="-274320">
              <a:spcBef>
                <a:spcPts val="600"/>
              </a:spcBef>
              <a:buClr>
                <a:schemeClr val="accent1"/>
              </a:buClr>
              <a:buSzPct val="70000"/>
              <a:buFont typeface="Wingdings"/>
              <a:buChar char=""/>
              <a:defRPr/>
            </a:pPr>
            <a:r>
              <a:rPr lang="en-US" sz="2400" dirty="0"/>
              <a:t>Less secure(passes through the walls)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1070</TotalTime>
  <Words>648</Words>
  <Application>Microsoft Office PowerPoint</Application>
  <PresentationFormat>On-screen Show (4:3)</PresentationFormat>
  <Paragraphs>94</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Colonna MT</vt:lpstr>
      <vt:lpstr>Consolas</vt:lpstr>
      <vt:lpstr>Constantia</vt:lpstr>
      <vt:lpstr>Corbel</vt:lpstr>
      <vt:lpstr>Courier New</vt:lpstr>
      <vt:lpstr>Times New Roman</vt:lpstr>
      <vt:lpstr>Wingdings</vt:lpstr>
      <vt:lpstr>Wingdings 2</vt:lpstr>
      <vt:lpstr>Wingdings 3</vt:lpstr>
      <vt:lpstr>Metro</vt:lpstr>
      <vt:lpstr>A SEMINAR  REPORT ON “LI-FI  Technology” Submitted  to  the  Gondwana  University , Gadchiroli. As  partial  fulfillment  of  MCA – 2 nd( Sem -IV) Submitted  by MR.  Nilesh  M.  Urkude        Guided by  Asst. Prof.   Leena Nasre  Department  of  Computer  Studies  &amp;  Research Sardar  Patel  Mahavidyalaya ,  Chandrapur Session 2022-23</vt:lpstr>
      <vt:lpstr>Presented by : Nilesh  Madhav Urkude </vt:lpstr>
      <vt:lpstr>WHAT IS LI – FI ?</vt:lpstr>
      <vt:lpstr>INTRODUCTION OF LI-FI </vt:lpstr>
      <vt:lpstr>IMPORTANT ABOUT LI-FI</vt:lpstr>
      <vt:lpstr>Issues Regarding Radio-spectrum</vt:lpstr>
      <vt:lpstr>Capacity</vt:lpstr>
      <vt:lpstr>Efficiency </vt:lpstr>
      <vt:lpstr>PowerPoint Presentation</vt:lpstr>
      <vt:lpstr>PowerPoint Presentation</vt:lpstr>
      <vt:lpstr>Infrared rays in Remote control</vt:lpstr>
      <vt:lpstr>LI-FI</vt:lpstr>
      <vt:lpstr>Working of Li- Fi </vt:lpstr>
      <vt:lpstr>Transmitting element</vt:lpstr>
      <vt:lpstr>Receiving element (Detector)</vt:lpstr>
      <vt:lpstr>Working process</vt:lpstr>
      <vt:lpstr>PowerPoint Presentation</vt:lpstr>
      <vt:lpstr>PowerPoint Presentation</vt:lpstr>
      <vt:lpstr>Advantages and Disadvantages</vt:lpstr>
      <vt:lpstr>PowerPoint Presentation</vt:lpstr>
      <vt:lpstr>PowerPoint Presentation</vt:lpstr>
      <vt:lpstr>In Aircraft cabins</vt:lpstr>
      <vt:lpstr>In RF restricted Environments</vt:lpstr>
      <vt:lpstr>In Traffic lighting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SHUJA SHABBIR</dc:creator>
  <cp:lastModifiedBy>nileshurkude6@gmail.com</cp:lastModifiedBy>
  <cp:revision>31</cp:revision>
  <dcterms:created xsi:type="dcterms:W3CDTF">2013-09-09T14:06:36Z</dcterms:created>
  <dcterms:modified xsi:type="dcterms:W3CDTF">2023-05-09T18:37:12Z</dcterms:modified>
</cp:coreProperties>
</file>